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JUnit Tests</a:t>
            </a:r>
            <a:endParaRPr/>
          </a:p>
          <a:p>
            <a:pPr indent="0" lvl="0" marL="0">
              <a:spcBef>
                <a:spcPts val="0"/>
              </a:spcBef>
              <a:spcAft>
                <a:spcPts val="0"/>
              </a:spcAft>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idx="1" type="body"/>
          </p:nvPr>
        </p:nvSpPr>
        <p:spPr>
          <a:xfrm>
            <a:off x="311700" y="564400"/>
            <a:ext cx="8520600" cy="400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JUnit is a Regression Testing Framework used by developers to implement unit testing in Java, and accelerate programming speed and increase the quality of code. JUnit Framework can be easily integrated with either of the following:</a:t>
            </a:r>
            <a:endParaRPr/>
          </a:p>
          <a:p>
            <a:pPr indent="-342900" lvl="0" marL="914400">
              <a:spcBef>
                <a:spcPts val="1600"/>
              </a:spcBef>
              <a:spcAft>
                <a:spcPts val="0"/>
              </a:spcAft>
              <a:buSzPts val="1800"/>
              <a:buChar char="●"/>
            </a:pPr>
            <a:r>
              <a:rPr lang="en"/>
              <a:t>Eclipse</a:t>
            </a:r>
            <a:endParaRPr/>
          </a:p>
          <a:p>
            <a:pPr indent="-342900" lvl="0" marL="914400">
              <a:spcBef>
                <a:spcPts val="0"/>
              </a:spcBef>
              <a:spcAft>
                <a:spcPts val="0"/>
              </a:spcAft>
              <a:buSzPts val="1800"/>
              <a:buChar char="●"/>
            </a:pPr>
            <a:r>
              <a:rPr lang="en"/>
              <a:t>Ant</a:t>
            </a:r>
            <a:endParaRPr/>
          </a:p>
          <a:p>
            <a:pPr indent="-342900" lvl="0" marL="914400">
              <a:spcBef>
                <a:spcPts val="0"/>
              </a:spcBef>
              <a:spcAft>
                <a:spcPts val="0"/>
              </a:spcAft>
              <a:buSzPts val="1800"/>
              <a:buChar char="●"/>
            </a:pPr>
            <a:r>
              <a:rPr lang="en"/>
              <a:t>Maven</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 of JUnit Test Framework</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JUnit test framework provides the following important features:</a:t>
            </a:r>
            <a:endParaRPr/>
          </a:p>
          <a:p>
            <a:pPr indent="-342900" lvl="0" marL="914400">
              <a:spcBef>
                <a:spcPts val="1600"/>
              </a:spcBef>
              <a:spcAft>
                <a:spcPts val="0"/>
              </a:spcAft>
              <a:buSzPts val="1800"/>
              <a:buChar char="●"/>
            </a:pPr>
            <a:r>
              <a:rPr lang="en"/>
              <a:t>Fixtures</a:t>
            </a:r>
            <a:endParaRPr/>
          </a:p>
          <a:p>
            <a:pPr indent="-342900" lvl="0" marL="914400">
              <a:spcBef>
                <a:spcPts val="0"/>
              </a:spcBef>
              <a:spcAft>
                <a:spcPts val="0"/>
              </a:spcAft>
              <a:buSzPts val="1800"/>
              <a:buChar char="●"/>
            </a:pPr>
            <a:r>
              <a:rPr lang="en"/>
              <a:t>Test suites</a:t>
            </a:r>
            <a:endParaRPr/>
          </a:p>
          <a:p>
            <a:pPr indent="-342900" lvl="0" marL="914400">
              <a:spcBef>
                <a:spcPts val="0"/>
              </a:spcBef>
              <a:spcAft>
                <a:spcPts val="0"/>
              </a:spcAft>
              <a:buSzPts val="1800"/>
              <a:buChar char="●"/>
            </a:pPr>
            <a:r>
              <a:rPr lang="en"/>
              <a:t>Test runners</a:t>
            </a:r>
            <a:endParaRPr/>
          </a:p>
          <a:p>
            <a:pPr indent="-342900" lvl="0" marL="914400">
              <a:spcBef>
                <a:spcPts val="0"/>
              </a:spcBef>
              <a:spcAft>
                <a:spcPts val="0"/>
              </a:spcAft>
              <a:buSzPts val="1800"/>
              <a:buChar char="●"/>
            </a:pPr>
            <a:r>
              <a:rPr lang="en"/>
              <a:t>JUnit classes</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Fixtures</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Fixtures is a fixed state of a set of objects used as a baseline for running tests. The purpose of a test fixture is to ensure that there is a well-known and fixed environment in which tests are run so that results are repeatable. It includes:</a:t>
            </a:r>
            <a:endParaRPr/>
          </a:p>
          <a:p>
            <a:pPr indent="0" lvl="0" marL="914400">
              <a:spcBef>
                <a:spcPts val="1600"/>
              </a:spcBef>
              <a:spcAft>
                <a:spcPts val="0"/>
              </a:spcAft>
              <a:buNone/>
            </a:pPr>
            <a:r>
              <a:rPr lang="en"/>
              <a:t>setUp() method, which runs before every test invocation.</a:t>
            </a:r>
            <a:endParaRPr/>
          </a:p>
          <a:p>
            <a:pPr indent="0" lvl="0" marL="914400">
              <a:spcBef>
                <a:spcPts val="1600"/>
              </a:spcBef>
              <a:spcAft>
                <a:spcPts val="0"/>
              </a:spcAft>
              <a:buNone/>
            </a:pPr>
            <a:r>
              <a:rPr lang="en"/>
              <a:t>tearDown() method, which runs after every test method.</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1" type="body"/>
          </p:nvPr>
        </p:nvSpPr>
        <p:spPr>
          <a:xfrm>
            <a:off x="311700" y="336875"/>
            <a:ext cx="8520600" cy="4232100"/>
          </a:xfrm>
          <a:prstGeom prst="rect">
            <a:avLst/>
          </a:prstGeom>
        </p:spPr>
        <p:txBody>
          <a:bodyPr anchorCtr="0" anchor="t" bIns="91425" lIns="91425" spcFirstLastPara="1" rIns="91425" wrap="square" tIns="91425">
            <a:noAutofit/>
          </a:bodyPr>
          <a:lstStyle/>
          <a:p>
            <a:pPr indent="0" lvl="0" marL="50800" marR="50800" rtl="0">
              <a:lnSpc>
                <a:spcPct val="109090"/>
              </a:lnSpc>
              <a:spcBef>
                <a:spcPts val="1100"/>
              </a:spcBef>
              <a:spcAft>
                <a:spcPts val="0"/>
              </a:spcAft>
              <a:buNone/>
            </a:pPr>
            <a:r>
              <a:rPr lang="en" sz="1400">
                <a:solidFill>
                  <a:srgbClr val="000088"/>
                </a:solidFill>
                <a:highlight>
                  <a:srgbClr val="EEEEEE"/>
                </a:highlight>
                <a:latin typeface="Consolas"/>
                <a:ea typeface="Consolas"/>
                <a:cs typeface="Consolas"/>
                <a:sym typeface="Consolas"/>
              </a:rPr>
              <a:t>import</a:t>
            </a:r>
            <a:r>
              <a:rPr lang="en" sz="1400">
                <a:solidFill>
                  <a:srgbClr val="313131"/>
                </a:solidFill>
                <a:highlight>
                  <a:srgbClr val="EEEEEE"/>
                </a:highlight>
                <a:latin typeface="Consolas"/>
                <a:ea typeface="Consolas"/>
                <a:cs typeface="Consolas"/>
                <a:sym typeface="Consolas"/>
              </a:rPr>
              <a:t> junit</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framework</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br>
              <a:rPr lang="en" sz="1400">
                <a:solidFill>
                  <a:srgbClr val="313131"/>
                </a:solidFill>
                <a:highlight>
                  <a:srgbClr val="EEEEEE"/>
                </a:highlight>
                <a:latin typeface="Consolas"/>
                <a:ea typeface="Consolas"/>
                <a:cs typeface="Consolas"/>
                <a:sym typeface="Consolas"/>
              </a:rPr>
            </a:br>
            <a:r>
              <a:rPr lang="en" sz="1400">
                <a:solidFill>
                  <a:srgbClr val="000088"/>
                </a:solidFill>
                <a:highlight>
                  <a:srgbClr val="EEEEEE"/>
                </a:highlight>
                <a:latin typeface="Consolas"/>
                <a:ea typeface="Consolas"/>
                <a:cs typeface="Consolas"/>
                <a:sym typeface="Consolas"/>
              </a:rPr>
              <a:t>public</a:t>
            </a: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class</a:t>
            </a:r>
            <a:r>
              <a:rPr lang="en" sz="1400">
                <a:solidFill>
                  <a:srgbClr val="313131"/>
                </a:solidFill>
                <a:highlight>
                  <a:srgbClr val="EEEEEE"/>
                </a:highlight>
                <a:latin typeface="Consolas"/>
                <a:ea typeface="Consolas"/>
                <a:cs typeface="Consolas"/>
                <a:sym typeface="Consolas"/>
              </a:rPr>
              <a:t> </a:t>
            </a:r>
            <a:r>
              <a:rPr lang="en" sz="1400">
                <a:solidFill>
                  <a:srgbClr val="7F0055"/>
                </a:solidFill>
                <a:highlight>
                  <a:srgbClr val="EEEEEE"/>
                </a:highlight>
                <a:latin typeface="Consolas"/>
                <a:ea typeface="Consolas"/>
                <a:cs typeface="Consolas"/>
                <a:sym typeface="Consolas"/>
              </a:rPr>
              <a:t>JavaTest</a:t>
            </a: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extends</a:t>
            </a:r>
            <a:r>
              <a:rPr lang="en" sz="1400">
                <a:solidFill>
                  <a:srgbClr val="313131"/>
                </a:solidFill>
                <a:highlight>
                  <a:srgbClr val="EEEEEE"/>
                </a:highlight>
                <a:latin typeface="Consolas"/>
                <a:ea typeface="Consolas"/>
                <a:cs typeface="Consolas"/>
                <a:sym typeface="Consolas"/>
              </a:rPr>
              <a:t> </a:t>
            </a:r>
            <a:r>
              <a:rPr lang="en" sz="1400">
                <a:solidFill>
                  <a:srgbClr val="7F0055"/>
                </a:solidFill>
                <a:highlight>
                  <a:srgbClr val="EEEEEE"/>
                </a:highlight>
                <a:latin typeface="Consolas"/>
                <a:ea typeface="Consolas"/>
                <a:cs typeface="Consolas"/>
                <a:sym typeface="Consolas"/>
              </a:rPr>
              <a:t>TestCase</a:t>
            </a:r>
            <a:r>
              <a:rPr lang="en" sz="1400">
                <a:solidFill>
                  <a:srgbClr val="313131"/>
                </a:solidFill>
                <a:highlight>
                  <a:srgbClr val="EEEEEE"/>
                </a:highlight>
                <a:latin typeface="Consolas"/>
                <a:ea typeface="Consolas"/>
                <a:cs typeface="Consolas"/>
                <a:sym typeface="Consolas"/>
              </a:rPr>
              <a:t> </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protected</a:t>
            </a: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int</a:t>
            </a:r>
            <a:r>
              <a:rPr lang="en" sz="1400">
                <a:solidFill>
                  <a:srgbClr val="313131"/>
                </a:solidFill>
                <a:highlight>
                  <a:srgbClr val="EEEEEE"/>
                </a:highlight>
                <a:latin typeface="Consolas"/>
                <a:ea typeface="Consolas"/>
                <a:cs typeface="Consolas"/>
                <a:sym typeface="Consolas"/>
              </a:rPr>
              <a:t> value1</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 value2</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880000"/>
                </a:solidFill>
                <a:highlight>
                  <a:srgbClr val="EEEEEE"/>
                </a:highlight>
                <a:latin typeface="Consolas"/>
                <a:ea typeface="Consolas"/>
                <a:cs typeface="Consolas"/>
                <a:sym typeface="Consolas"/>
              </a:rPr>
              <a:t>// assigning the values</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protected</a:t>
            </a: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void</a:t>
            </a:r>
            <a:r>
              <a:rPr lang="en" sz="1400">
                <a:solidFill>
                  <a:srgbClr val="313131"/>
                </a:solidFill>
                <a:highlight>
                  <a:srgbClr val="EEEEEE"/>
                </a:highlight>
                <a:latin typeface="Consolas"/>
                <a:ea typeface="Consolas"/>
                <a:cs typeface="Consolas"/>
                <a:sym typeface="Consolas"/>
              </a:rPr>
              <a:t> setUp</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value1 </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 </a:t>
            </a:r>
            <a:r>
              <a:rPr lang="en" sz="1400">
                <a:solidFill>
                  <a:srgbClr val="006666"/>
                </a:solidFill>
                <a:highlight>
                  <a:srgbClr val="EEEEEE"/>
                </a:highlight>
                <a:latin typeface="Consolas"/>
                <a:ea typeface="Consolas"/>
                <a:cs typeface="Consolas"/>
                <a:sym typeface="Consolas"/>
              </a:rPr>
              <a:t>3</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value2 </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 </a:t>
            </a:r>
            <a:r>
              <a:rPr lang="en" sz="1400">
                <a:solidFill>
                  <a:srgbClr val="006666"/>
                </a:solidFill>
                <a:highlight>
                  <a:srgbClr val="EEEEEE"/>
                </a:highlight>
                <a:latin typeface="Consolas"/>
                <a:ea typeface="Consolas"/>
                <a:cs typeface="Consolas"/>
                <a:sym typeface="Consolas"/>
              </a:rPr>
              <a:t>3</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880000"/>
                </a:solidFill>
                <a:highlight>
                  <a:srgbClr val="EEEEEE"/>
                </a:highlight>
                <a:latin typeface="Consolas"/>
                <a:ea typeface="Consolas"/>
                <a:cs typeface="Consolas"/>
                <a:sym typeface="Consolas"/>
              </a:rPr>
              <a:t>// test method to add two values</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public</a:t>
            </a: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void</a:t>
            </a:r>
            <a:r>
              <a:rPr lang="en" sz="1400">
                <a:solidFill>
                  <a:srgbClr val="313131"/>
                </a:solidFill>
                <a:highlight>
                  <a:srgbClr val="EEEEEE"/>
                </a:highlight>
                <a:latin typeface="Consolas"/>
                <a:ea typeface="Consolas"/>
                <a:cs typeface="Consolas"/>
                <a:sym typeface="Consolas"/>
              </a:rPr>
              <a:t> testAdd</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000088"/>
                </a:solidFill>
                <a:highlight>
                  <a:srgbClr val="EEEEEE"/>
                </a:highlight>
                <a:latin typeface="Consolas"/>
                <a:ea typeface="Consolas"/>
                <a:cs typeface="Consolas"/>
                <a:sym typeface="Consolas"/>
              </a:rPr>
              <a:t>double</a:t>
            </a:r>
            <a:r>
              <a:rPr lang="en" sz="1400">
                <a:solidFill>
                  <a:srgbClr val="313131"/>
                </a:solidFill>
                <a:highlight>
                  <a:srgbClr val="EEEEEE"/>
                </a:highlight>
                <a:latin typeface="Consolas"/>
                <a:ea typeface="Consolas"/>
                <a:cs typeface="Consolas"/>
                <a:sym typeface="Consolas"/>
              </a:rPr>
              <a:t> result </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 value1 </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 value2</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assertTrue</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result </a:t>
            </a:r>
            <a:r>
              <a:rPr lang="en" sz="1400">
                <a:solidFill>
                  <a:srgbClr val="666600"/>
                </a:solidFill>
                <a:highlight>
                  <a:srgbClr val="EEEEEE"/>
                </a:highlight>
                <a:latin typeface="Consolas"/>
                <a:ea typeface="Consolas"/>
                <a:cs typeface="Consolas"/>
                <a:sym typeface="Consolas"/>
              </a:rPr>
              <a:t>==</a:t>
            </a:r>
            <a:r>
              <a:rPr lang="en" sz="1400">
                <a:solidFill>
                  <a:srgbClr val="313131"/>
                </a:solidFill>
                <a:highlight>
                  <a:srgbClr val="EEEEEE"/>
                </a:highlight>
                <a:latin typeface="Consolas"/>
                <a:ea typeface="Consolas"/>
                <a:cs typeface="Consolas"/>
                <a:sym typeface="Consolas"/>
              </a:rPr>
              <a:t> </a:t>
            </a:r>
            <a:r>
              <a:rPr lang="en" sz="1400">
                <a:solidFill>
                  <a:srgbClr val="006666"/>
                </a:solidFill>
                <a:highlight>
                  <a:srgbClr val="EEEEEE"/>
                </a:highlight>
                <a:latin typeface="Consolas"/>
                <a:ea typeface="Consolas"/>
                <a:cs typeface="Consolas"/>
                <a:sym typeface="Consolas"/>
              </a:rPr>
              <a:t>6</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313131"/>
                </a:solidFill>
                <a:highlight>
                  <a:srgbClr val="EEEEEE"/>
                </a:highlight>
                <a:latin typeface="Consolas"/>
                <a:ea typeface="Consolas"/>
                <a:cs typeface="Consolas"/>
                <a:sym typeface="Consolas"/>
              </a:rPr>
              <a:t>   </a:t>
            </a:r>
            <a:r>
              <a:rPr lang="en" sz="1400">
                <a:solidFill>
                  <a:srgbClr val="666600"/>
                </a:solidFill>
                <a:highlight>
                  <a:srgbClr val="EEEEEE"/>
                </a:highlight>
                <a:latin typeface="Consolas"/>
                <a:ea typeface="Consolas"/>
                <a:cs typeface="Consolas"/>
                <a:sym typeface="Consolas"/>
              </a:rPr>
              <a:t>}</a:t>
            </a:r>
            <a:br>
              <a:rPr lang="en" sz="1400">
                <a:solidFill>
                  <a:srgbClr val="313131"/>
                </a:solidFill>
                <a:highlight>
                  <a:srgbClr val="EEEEEE"/>
                </a:highlight>
                <a:latin typeface="Consolas"/>
                <a:ea typeface="Consolas"/>
                <a:cs typeface="Consolas"/>
                <a:sym typeface="Consolas"/>
              </a:rPr>
            </a:br>
            <a:r>
              <a:rPr lang="en" sz="1400">
                <a:solidFill>
                  <a:srgbClr val="666600"/>
                </a:solidFill>
                <a:highlight>
                  <a:srgbClr val="EEEEEE"/>
                </a:highlight>
                <a:latin typeface="Consolas"/>
                <a:ea typeface="Consolas"/>
                <a:cs typeface="Consolas"/>
                <a:sym typeface="Consolas"/>
              </a:rPr>
              <a:t>}</a:t>
            </a:r>
            <a:endParaRPr sz="1400">
              <a:solidFill>
                <a:srgbClr val="666600"/>
              </a:solidFill>
              <a:highlight>
                <a:srgbClr val="EEEEEE"/>
              </a:highlight>
              <a:latin typeface="Consolas"/>
              <a:ea typeface="Consolas"/>
              <a:cs typeface="Consolas"/>
              <a:sym typeface="Consolas"/>
            </a:endParaRPr>
          </a:p>
          <a:p>
            <a:pPr indent="0" lvl="0" marL="0" rtl="0">
              <a:spcBef>
                <a:spcPts val="800"/>
              </a:spcBef>
              <a:spcAft>
                <a:spcPts val="0"/>
              </a:spcAft>
              <a:buNone/>
            </a:pPr>
            <a:r>
              <a:t/>
            </a:r>
            <a:endParaRPr sz="1400">
              <a:solidFill>
                <a:srgbClr val="666600"/>
              </a:solidFill>
              <a:highlight>
                <a:srgbClr val="EEEEEE"/>
              </a:highlight>
              <a:latin typeface="Consolas"/>
              <a:ea typeface="Consolas"/>
              <a:cs typeface="Consolas"/>
              <a:sym typeface="Consolas"/>
            </a:endParaRPr>
          </a:p>
          <a:p>
            <a:pPr indent="0" lvl="0" marL="0">
              <a:spcBef>
                <a:spcPts val="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Suites</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test suite bundles a few unit test cases and runs them together. In JUnit, both @RunWith and @Suite annotation are used to run the suite test. Given below is an example that uses TestJunit1 &amp; TestJunit2 test classes.</a:t>
            </a:r>
            <a:endParaRPr/>
          </a:p>
          <a:p>
            <a:pPr indent="0" lvl="0" marL="2743200" marR="50800" rtl="0">
              <a:lnSpc>
                <a:spcPct val="109090"/>
              </a:lnSpc>
              <a:spcBef>
                <a:spcPts val="1600"/>
              </a:spcBef>
              <a:spcAft>
                <a:spcPts val="0"/>
              </a:spcAft>
              <a:buNone/>
            </a:pP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junit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runner</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RunWith</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junit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runners</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Suite</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880000"/>
                </a:solidFill>
                <a:highlight>
                  <a:srgbClr val="EEEEEE"/>
                </a:highlight>
                <a:latin typeface="Consolas"/>
                <a:ea typeface="Consolas"/>
                <a:cs typeface="Consolas"/>
                <a:sym typeface="Consolas"/>
              </a:rPr>
              <a:t>//JUnit Suite Test</a:t>
            </a:r>
            <a:br>
              <a:rPr lang="en" sz="1000">
                <a:solidFill>
                  <a:srgbClr val="313131"/>
                </a:solidFill>
                <a:highlight>
                  <a:srgbClr val="EEEEEE"/>
                </a:highlight>
                <a:latin typeface="Consolas"/>
                <a:ea typeface="Consolas"/>
                <a:cs typeface="Consolas"/>
                <a:sym typeface="Consolas"/>
              </a:rPr>
            </a:br>
            <a:r>
              <a:rPr lang="en" sz="1000">
                <a:solidFill>
                  <a:srgbClr val="006666"/>
                </a:solidFill>
                <a:highlight>
                  <a:srgbClr val="EEEEEE"/>
                </a:highlight>
                <a:latin typeface="Consolas"/>
                <a:ea typeface="Consolas"/>
                <a:cs typeface="Consolas"/>
                <a:sym typeface="Consolas"/>
              </a:rPr>
              <a:t>@RunWith</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Suite</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class</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006666"/>
                </a:solidFill>
                <a:highlight>
                  <a:srgbClr val="EEEEEE"/>
                </a:highlight>
                <a:latin typeface="Consolas"/>
                <a:ea typeface="Consolas"/>
                <a:cs typeface="Consolas"/>
                <a:sym typeface="Consolas"/>
              </a:rPr>
              <a:t>@Suite</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SuiteClasses</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TestJunit1</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TestJunit2</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class</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JunitTestSuite</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endParaRPr sz="1000">
              <a:solidFill>
                <a:srgbClr val="666600"/>
              </a:solidFill>
              <a:highlight>
                <a:srgbClr val="EEEEEE"/>
              </a:highlight>
              <a:latin typeface="Consolas"/>
              <a:ea typeface="Consolas"/>
              <a:cs typeface="Consolas"/>
              <a:sym typeface="Consolas"/>
            </a:endParaRPr>
          </a:p>
          <a:p>
            <a:pPr indent="0" lvl="0" marL="0">
              <a:spcBef>
                <a:spcPts val="8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Runners</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runner is used for executing the test cases. Here is an example that assumes the test class TestJunit already exists.</a:t>
            </a:r>
            <a:endParaRPr/>
          </a:p>
          <a:p>
            <a:pPr indent="0" lvl="0" marL="2336800" marR="50800" rtl="0">
              <a:lnSpc>
                <a:spcPct val="109090"/>
              </a:lnSpc>
              <a:spcBef>
                <a:spcPts val="1600"/>
              </a:spcBef>
              <a:spcAft>
                <a:spcPts val="0"/>
              </a:spcAft>
              <a:buNone/>
            </a:pP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junit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runner</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JUnitCore</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junit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runner</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Result</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import</a:t>
            </a:r>
            <a:r>
              <a:rPr lang="en" sz="1000">
                <a:solidFill>
                  <a:srgbClr val="313131"/>
                </a:solidFill>
                <a:highlight>
                  <a:srgbClr val="EEEEEE"/>
                </a:highlight>
                <a:latin typeface="Consolas"/>
                <a:ea typeface="Consolas"/>
                <a:cs typeface="Consolas"/>
                <a:sym typeface="Consolas"/>
              </a:rPr>
              <a:t> org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junit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runner</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notification</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Failure</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br>
              <a:rPr lang="en" sz="1000">
                <a:solidFill>
                  <a:srgbClr val="313131"/>
                </a:solidFill>
                <a:highlight>
                  <a:srgbClr val="EEEEEE"/>
                </a:highlight>
                <a:latin typeface="Consolas"/>
                <a:ea typeface="Consolas"/>
                <a:cs typeface="Consolas"/>
                <a:sym typeface="Consolas"/>
              </a:rPr>
            </a:b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class</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TestRunner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public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static</a:t>
            </a: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void</a:t>
            </a:r>
            <a:r>
              <a:rPr lang="en" sz="1000">
                <a:solidFill>
                  <a:srgbClr val="313131"/>
                </a:solidFill>
                <a:highlight>
                  <a:srgbClr val="EEEEEE"/>
                </a:highlight>
                <a:latin typeface="Consolas"/>
                <a:ea typeface="Consolas"/>
                <a:cs typeface="Consolas"/>
                <a:sym typeface="Consolas"/>
              </a:rPr>
              <a:t> main</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String</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args</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Result</a:t>
            </a:r>
            <a:r>
              <a:rPr lang="en" sz="1000">
                <a:solidFill>
                  <a:srgbClr val="313131"/>
                </a:solidFill>
                <a:highlight>
                  <a:srgbClr val="EEEEEE"/>
                </a:highlight>
                <a:latin typeface="Consolas"/>
                <a:ea typeface="Consolas"/>
                <a:cs typeface="Consolas"/>
                <a:sym typeface="Consolas"/>
              </a:rPr>
              <a:t> result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JUnitCore</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runClasses</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TestJunit</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class</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000088"/>
                </a:solidFill>
                <a:highlight>
                  <a:srgbClr val="EEEEEE"/>
                </a:highlight>
                <a:latin typeface="Consolas"/>
                <a:ea typeface="Consolas"/>
                <a:cs typeface="Consolas"/>
                <a:sym typeface="Consolas"/>
              </a:rPr>
              <a:t>for</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r>
              <a:rPr lang="en" sz="1000">
                <a:solidFill>
                  <a:srgbClr val="7F0055"/>
                </a:solidFill>
                <a:highlight>
                  <a:srgbClr val="EEEEEE"/>
                </a:highlight>
                <a:latin typeface="Consolas"/>
                <a:ea typeface="Consolas"/>
                <a:cs typeface="Consolas"/>
                <a:sym typeface="Consolas"/>
              </a:rPr>
              <a:t>Failure</a:t>
            </a:r>
            <a:r>
              <a:rPr lang="en" sz="1000">
                <a:solidFill>
                  <a:srgbClr val="313131"/>
                </a:solidFill>
                <a:highlight>
                  <a:srgbClr val="EEEEEE"/>
                </a:highlight>
                <a:latin typeface="Consolas"/>
                <a:ea typeface="Consolas"/>
                <a:cs typeface="Consolas"/>
                <a:sym typeface="Consolas"/>
              </a:rPr>
              <a:t> failure </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result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getFailures</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System</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out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println</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failure</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toString</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7F0055"/>
                </a:solidFill>
                <a:highlight>
                  <a:srgbClr val="EEEEEE"/>
                </a:highlight>
                <a:latin typeface="Consolas"/>
                <a:ea typeface="Consolas"/>
                <a:cs typeface="Consolas"/>
                <a:sym typeface="Consolas"/>
              </a:rPr>
              <a:t>System</a:t>
            </a:r>
            <a:r>
              <a:rPr lang="en" sz="1000">
                <a:solidFill>
                  <a:srgbClr val="666600"/>
                </a:solidFill>
                <a:highlight>
                  <a:srgbClr val="EEEEEE"/>
                </a:highlight>
                <a:latin typeface="Consolas"/>
                <a:ea typeface="Consolas"/>
                <a:cs typeface="Consolas"/>
                <a:sym typeface="Consolas"/>
              </a:rPr>
              <a:t>.</a:t>
            </a:r>
            <a:r>
              <a:rPr lang="en" sz="1000">
                <a:solidFill>
                  <a:srgbClr val="000088"/>
                </a:solidFill>
                <a:highlight>
                  <a:srgbClr val="EEEEEE"/>
                </a:highlight>
                <a:latin typeface="Consolas"/>
                <a:ea typeface="Consolas"/>
                <a:cs typeface="Consolas"/>
                <a:sym typeface="Consolas"/>
              </a:rPr>
              <a:t>out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println</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result</a:t>
            </a:r>
            <a:r>
              <a:rPr lang="en" sz="1000">
                <a:solidFill>
                  <a:srgbClr val="666600"/>
                </a:solidFill>
                <a:highlight>
                  <a:srgbClr val="EEEEEE"/>
                </a:highlight>
                <a:latin typeface="Consolas"/>
                <a:ea typeface="Consolas"/>
                <a:cs typeface="Consolas"/>
                <a:sym typeface="Consolas"/>
              </a:rPr>
              <a:t>.</a:t>
            </a:r>
            <a:r>
              <a:rPr lang="en" sz="1000">
                <a:solidFill>
                  <a:srgbClr val="313131"/>
                </a:solidFill>
                <a:highlight>
                  <a:srgbClr val="EEEEEE"/>
                </a:highlight>
                <a:latin typeface="Consolas"/>
                <a:ea typeface="Consolas"/>
                <a:cs typeface="Consolas"/>
                <a:sym typeface="Consolas"/>
              </a:rPr>
              <a:t>wasSuccessful</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313131"/>
                </a:solidFill>
                <a:highlight>
                  <a:srgbClr val="EEEEEE"/>
                </a:highlight>
                <a:latin typeface="Consolas"/>
                <a:ea typeface="Consolas"/>
                <a:cs typeface="Consolas"/>
                <a:sym typeface="Consolas"/>
              </a:rPr>
              <a:t>   </a:t>
            </a:r>
            <a:r>
              <a:rPr lang="en" sz="1000">
                <a:solidFill>
                  <a:srgbClr val="666600"/>
                </a:solidFill>
                <a:highlight>
                  <a:srgbClr val="EEEEEE"/>
                </a:highlight>
                <a:latin typeface="Consolas"/>
                <a:ea typeface="Consolas"/>
                <a:cs typeface="Consolas"/>
                <a:sym typeface="Consolas"/>
              </a:rPr>
              <a:t>}</a:t>
            </a:r>
            <a:br>
              <a:rPr lang="en" sz="1000">
                <a:solidFill>
                  <a:srgbClr val="313131"/>
                </a:solidFill>
                <a:highlight>
                  <a:srgbClr val="EEEEEE"/>
                </a:highlight>
                <a:latin typeface="Consolas"/>
                <a:ea typeface="Consolas"/>
                <a:cs typeface="Consolas"/>
                <a:sym typeface="Consolas"/>
              </a:rPr>
            </a:br>
            <a:r>
              <a:rPr lang="en" sz="1000">
                <a:solidFill>
                  <a:srgbClr val="666600"/>
                </a:solidFill>
                <a:highlight>
                  <a:srgbClr val="EEEEEE"/>
                </a:highlight>
                <a:latin typeface="Consolas"/>
                <a:ea typeface="Consolas"/>
                <a:cs typeface="Consolas"/>
                <a:sym typeface="Consolas"/>
              </a:rPr>
              <a:t>}</a:t>
            </a:r>
            <a:endParaRPr sz="1000">
              <a:solidFill>
                <a:srgbClr val="666600"/>
              </a:solidFill>
              <a:highlight>
                <a:srgbClr val="EEEEEE"/>
              </a:highlight>
              <a:latin typeface="Consolas"/>
              <a:ea typeface="Consolas"/>
              <a:cs typeface="Consolas"/>
              <a:sym typeface="Consolas"/>
            </a:endParaRPr>
          </a:p>
          <a:p>
            <a:pPr indent="0" lvl="0" marL="0">
              <a:spcBef>
                <a:spcPts val="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JUnit Classes</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JUnit classes are important classes, used in writing and testing JUnits. Some of the important classes are:</a:t>
            </a:r>
            <a:endParaRPr/>
          </a:p>
          <a:p>
            <a:pPr indent="0" lvl="0" marL="457200">
              <a:spcBef>
                <a:spcPts val="1600"/>
              </a:spcBef>
              <a:spcAft>
                <a:spcPts val="0"/>
              </a:spcAft>
              <a:buNone/>
            </a:pPr>
            <a:r>
              <a:rPr lang="en"/>
              <a:t>Assert − Contains a set of assert methods.</a:t>
            </a:r>
            <a:endParaRPr/>
          </a:p>
          <a:p>
            <a:pPr indent="0" lvl="0" marL="457200">
              <a:spcBef>
                <a:spcPts val="1600"/>
              </a:spcBef>
              <a:spcAft>
                <a:spcPts val="0"/>
              </a:spcAft>
              <a:buNone/>
            </a:pPr>
            <a:r>
              <a:rPr lang="en"/>
              <a:t>TestCase − Contains a test case that defines the fixture to run multiple tests.</a:t>
            </a:r>
            <a:endParaRPr/>
          </a:p>
          <a:p>
            <a:pPr indent="0" lvl="0" marL="457200">
              <a:spcBef>
                <a:spcPts val="1600"/>
              </a:spcBef>
              <a:spcAft>
                <a:spcPts val="0"/>
              </a:spcAft>
              <a:buNone/>
            </a:pPr>
            <a:r>
              <a:rPr lang="en"/>
              <a:t>TestResult − Contains methods to collect the results of executing a test case.</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