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fairDisplay-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javascript.crockford.com/" TargetMode="External"/><Relationship Id="rId4" Type="http://schemas.openxmlformats.org/officeDocument/2006/relationships/hyperlink" Target="http://www.ecma-international.org/publications/files/ecma-st/ECMA-262.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QCJSON </a:t>
            </a:r>
            <a:endParaRPr/>
          </a:p>
          <a:p>
            <a:pPr indent="0" lvl="0" marL="0">
              <a:spcBef>
                <a:spcPts val="0"/>
              </a:spcBef>
              <a:spcAft>
                <a:spcPts val="0"/>
              </a:spcAft>
              <a:buNone/>
            </a:pPr>
            <a:r>
              <a:rPr lang="en"/>
              <a:t>&amp; </a:t>
            </a:r>
            <a:endParaRPr/>
          </a:p>
          <a:p>
            <a:pPr indent="0" lvl="0" marL="0">
              <a:spcBef>
                <a:spcPts val="0"/>
              </a:spcBef>
              <a:spcAft>
                <a:spcPts val="0"/>
              </a:spcAft>
              <a:buNone/>
            </a:pPr>
            <a:r>
              <a:rPr lang="en"/>
              <a:t>JSON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JSON</a:t>
            </a:r>
            <a:endParaRPr/>
          </a:p>
        </p:txBody>
      </p:sp>
      <p:sp>
        <p:nvSpPr>
          <p:cNvPr id="65" name="Shape 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300">
                <a:solidFill>
                  <a:srgbClr val="000000"/>
                </a:solidFill>
                <a:latin typeface="Arial"/>
                <a:ea typeface="Arial"/>
                <a:cs typeface="Arial"/>
                <a:sym typeface="Arial"/>
              </a:rPr>
              <a:t>JSON</a:t>
            </a:r>
            <a:r>
              <a:rPr lang="en" sz="1300">
                <a:solidFill>
                  <a:srgbClr val="000000"/>
                </a:solidFill>
                <a:latin typeface="Arial"/>
                <a:ea typeface="Arial"/>
                <a:cs typeface="Arial"/>
                <a:sym typeface="Arial"/>
              </a:rPr>
              <a:t> (JavaScript Object Notation) is a lightweight data-interchange format. It is easy for humans to read and write. It is easy for machines to parse and generate. It is based on a subset of the </a:t>
            </a:r>
            <a:r>
              <a:rPr lang="en" sz="1300" u="sng">
                <a:solidFill>
                  <a:srgbClr val="800000"/>
                </a:solidFill>
                <a:latin typeface="Arial"/>
                <a:ea typeface="Arial"/>
                <a:cs typeface="Arial"/>
                <a:sym typeface="Arial"/>
                <a:hlinkClick r:id="rId3"/>
              </a:rPr>
              <a:t>JavaScript Programming Language</a:t>
            </a:r>
            <a:r>
              <a:rPr lang="en" sz="1300">
                <a:solidFill>
                  <a:srgbClr val="000000"/>
                </a:solidFill>
                <a:latin typeface="Arial"/>
                <a:ea typeface="Arial"/>
                <a:cs typeface="Arial"/>
                <a:sym typeface="Arial"/>
              </a:rPr>
              <a:t>, </a:t>
            </a:r>
            <a:r>
              <a:rPr lang="en" sz="1300" u="sng">
                <a:solidFill>
                  <a:srgbClr val="800000"/>
                </a:solidFill>
                <a:latin typeface="Arial"/>
                <a:ea typeface="Arial"/>
                <a:cs typeface="Arial"/>
                <a:sym typeface="Arial"/>
                <a:hlinkClick r:id="rId4"/>
              </a:rPr>
              <a:t>Standard ECMA-262 3rd Edition - December 1999</a:t>
            </a:r>
            <a:r>
              <a:rPr lang="en" sz="1300">
                <a:solidFill>
                  <a:srgbClr val="000000"/>
                </a:solidFill>
                <a:latin typeface="Arial"/>
                <a:ea typeface="Arial"/>
                <a:cs typeface="Arial"/>
                <a:sym typeface="Arial"/>
              </a:rPr>
              <a:t>. JSON is a text format that is completely language independent but uses conventions that are familiar to programmers of the C-family of languages, including C, C++, C#, Java, JavaScript, Perl, Python, and many others. These properties make JSON an ideal data-interchange language.</a:t>
            </a:r>
            <a:endParaRPr sz="1300">
              <a:solidFill>
                <a:srgbClr val="000000"/>
              </a:solidFill>
              <a:latin typeface="Arial"/>
              <a:ea typeface="Arial"/>
              <a:cs typeface="Arial"/>
              <a:sym typeface="Arial"/>
            </a:endParaRPr>
          </a:p>
          <a:p>
            <a:pPr indent="0" lvl="0" marL="0">
              <a:spcBef>
                <a:spcPts val="1600"/>
              </a:spcBef>
              <a:spcAft>
                <a:spcPts val="0"/>
              </a:spcAft>
              <a:buNone/>
            </a:pPr>
            <a:r>
              <a:rPr lang="en" sz="1300">
                <a:solidFill>
                  <a:srgbClr val="000000"/>
                </a:solidFill>
                <a:latin typeface="Arial"/>
                <a:ea typeface="Arial"/>
                <a:cs typeface="Arial"/>
                <a:sym typeface="Arial"/>
              </a:rPr>
              <a:t>JSON is built on two structures:</a:t>
            </a:r>
            <a:endParaRPr sz="1300">
              <a:solidFill>
                <a:srgbClr val="000000"/>
              </a:solidFill>
              <a:latin typeface="Arial"/>
              <a:ea typeface="Arial"/>
              <a:cs typeface="Arial"/>
              <a:sym typeface="Arial"/>
            </a:endParaRPr>
          </a:p>
          <a:p>
            <a:pPr indent="-311150" lvl="0" marL="457200" rtl="0">
              <a:spcBef>
                <a:spcPts val="1600"/>
              </a:spcBef>
              <a:spcAft>
                <a:spcPts val="0"/>
              </a:spcAft>
              <a:buClr>
                <a:srgbClr val="000000"/>
              </a:buClr>
              <a:buSzPts val="1300"/>
              <a:buFont typeface="Arial"/>
              <a:buChar char="●"/>
            </a:pPr>
            <a:r>
              <a:rPr lang="en" sz="1300">
                <a:solidFill>
                  <a:srgbClr val="000000"/>
                </a:solidFill>
                <a:latin typeface="Arial"/>
                <a:ea typeface="Arial"/>
                <a:cs typeface="Arial"/>
                <a:sym typeface="Arial"/>
              </a:rPr>
              <a:t>A collection of name/value pairs. In various languages, this is realized as an </a:t>
            </a:r>
            <a:r>
              <a:rPr i="1" lang="en" sz="1300">
                <a:solidFill>
                  <a:srgbClr val="000000"/>
                </a:solidFill>
                <a:latin typeface="Arial"/>
                <a:ea typeface="Arial"/>
                <a:cs typeface="Arial"/>
                <a:sym typeface="Arial"/>
              </a:rPr>
              <a:t>object</a:t>
            </a:r>
            <a:r>
              <a:rPr lang="en" sz="1300">
                <a:solidFill>
                  <a:srgbClr val="000000"/>
                </a:solidFill>
                <a:latin typeface="Arial"/>
                <a:ea typeface="Arial"/>
                <a:cs typeface="Arial"/>
                <a:sym typeface="Arial"/>
              </a:rPr>
              <a:t>, record, struct, dictionary, hash table, keyed list, or associative array.</a:t>
            </a:r>
            <a:endParaRPr sz="1300">
              <a:solidFill>
                <a:srgbClr val="000000"/>
              </a:solidFill>
              <a:latin typeface="Arial"/>
              <a:ea typeface="Arial"/>
              <a:cs typeface="Arial"/>
              <a:sym typeface="Arial"/>
            </a:endParaRPr>
          </a:p>
          <a:p>
            <a:pPr indent="-311150" lvl="0" marL="457200" rtl="0">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An ordered list of values. In most languages, this is realized as an </a:t>
            </a:r>
            <a:r>
              <a:rPr i="1" lang="en" sz="1300">
                <a:solidFill>
                  <a:srgbClr val="000000"/>
                </a:solidFill>
                <a:latin typeface="Arial"/>
                <a:ea typeface="Arial"/>
                <a:cs typeface="Arial"/>
                <a:sym typeface="Arial"/>
              </a:rPr>
              <a:t>array</a:t>
            </a:r>
            <a:r>
              <a:rPr lang="en" sz="1300">
                <a:solidFill>
                  <a:srgbClr val="000000"/>
                </a:solidFill>
                <a:latin typeface="Arial"/>
                <a:ea typeface="Arial"/>
                <a:cs typeface="Arial"/>
                <a:sym typeface="Arial"/>
              </a:rPr>
              <a:t>, vector, list, or sequence.</a:t>
            </a:r>
            <a:endParaRPr sz="1300">
              <a:solidFill>
                <a:srgbClr val="000000"/>
              </a:solidFill>
              <a:latin typeface="Arial"/>
              <a:ea typeface="Arial"/>
              <a:cs typeface="Arial"/>
              <a:sym typeface="Arial"/>
            </a:endParaRPr>
          </a:p>
          <a:p>
            <a:pPr indent="0" lvl="0" marL="0" rtl="0">
              <a:spcBef>
                <a:spcPts val="0"/>
              </a:spcBef>
              <a:spcAft>
                <a:spcPts val="0"/>
              </a:spcAft>
              <a:buNone/>
            </a:pPr>
            <a:r>
              <a:rPr lang="en" sz="1300">
                <a:solidFill>
                  <a:srgbClr val="000000"/>
                </a:solidFill>
                <a:latin typeface="Arial"/>
                <a:ea typeface="Arial"/>
                <a:cs typeface="Arial"/>
                <a:sym typeface="Arial"/>
              </a:rPr>
              <a:t>These are universal data structures. Virtually all modern programming languages support them in one form or another. It makes sense that a data format that is interchangeable with programming languages also be based on these structures.</a:t>
            </a:r>
            <a:endParaRPr sz="1300">
              <a:solidFill>
                <a:srgbClr val="000000"/>
              </a:solidFill>
              <a:latin typeface="Arial"/>
              <a:ea typeface="Arial"/>
              <a:cs typeface="Arial"/>
              <a:sym typeface="Arial"/>
            </a:endParaRPr>
          </a:p>
          <a:p>
            <a:pPr indent="0" lvl="0" marL="0">
              <a:spcBef>
                <a:spcPts val="0"/>
              </a:spcBef>
              <a:spcAft>
                <a:spcPts val="16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JSON example</a:t>
            </a:r>
            <a:endParaRPr/>
          </a:p>
          <a:p>
            <a:pPr indent="0" lvl="0" marL="0">
              <a:spcBef>
                <a:spcPts val="0"/>
              </a:spcBef>
              <a:spcAft>
                <a:spcPts val="0"/>
              </a:spcAft>
              <a:buNone/>
            </a:pPr>
            <a:r>
              <a:t/>
            </a:r>
            <a:endParaRPr/>
          </a:p>
        </p:txBody>
      </p:sp>
      <p:sp>
        <p:nvSpPr>
          <p:cNvPr id="71" name="Shape 71"/>
          <p:cNvSpPr txBox="1"/>
          <p:nvPr>
            <p:ph idx="1" type="body"/>
          </p:nvPr>
        </p:nvSpPr>
        <p:spPr>
          <a:xfrm>
            <a:off x="3126300" y="1080150"/>
            <a:ext cx="28914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000000"/>
                </a:solidFill>
                <a:highlight>
                  <a:srgbClr val="FFFFFF"/>
                </a:highlight>
                <a:latin typeface="Consolas"/>
                <a:ea typeface="Consolas"/>
                <a:cs typeface="Consolas"/>
                <a:sym typeface="Consolas"/>
              </a:rPr>
              <a:t>myObj =</a:t>
            </a:r>
            <a:r>
              <a:rPr lang="en" sz="1200">
                <a:solidFill>
                  <a:srgbClr val="FF0000"/>
                </a:solidFill>
                <a:highlight>
                  <a:srgbClr val="FFFFFF"/>
                </a:highlight>
                <a:latin typeface="Consolas"/>
                <a:ea typeface="Consolas"/>
                <a:cs typeface="Consolas"/>
                <a:sym typeface="Consolas"/>
              </a:rPr>
              <a:t> </a:t>
            </a:r>
            <a:r>
              <a:rPr lang="en" sz="1200">
                <a:solidFill>
                  <a:srgbClr val="000000"/>
                </a:solidFill>
                <a:highlight>
                  <a:srgbClr val="FFFFFF"/>
                </a:highlight>
                <a:latin typeface="Consolas"/>
                <a:ea typeface="Consolas"/>
                <a:cs typeface="Consolas"/>
                <a:sym typeface="Consolas"/>
              </a:rPr>
              <a:t>{</a:t>
            </a:r>
            <a:endParaRPr sz="1200">
              <a:solidFill>
                <a:srgbClr val="000000"/>
              </a:solidFill>
              <a:highlight>
                <a:srgbClr val="FFFFFF"/>
              </a:highlight>
              <a:latin typeface="Consolas"/>
              <a:ea typeface="Consolas"/>
              <a:cs typeface="Consolas"/>
              <a:sym typeface="Consolas"/>
            </a:endParaRPr>
          </a:p>
          <a:p>
            <a:pPr indent="0" lvl="0" marL="0">
              <a:spcBef>
                <a:spcPts val="1600"/>
              </a:spcBef>
              <a:spcAft>
                <a:spcPts val="0"/>
              </a:spcAft>
              <a:buNone/>
            </a:pPr>
            <a:r>
              <a:rPr lang="en" sz="1200">
                <a:solidFill>
                  <a:srgbClr val="000000"/>
                </a:solidFill>
                <a:highlight>
                  <a:srgbClr val="FFFFFF"/>
                </a:highlight>
                <a:latin typeface="Consolas"/>
                <a:ea typeface="Consolas"/>
                <a:cs typeface="Consolas"/>
                <a:sym typeface="Consolas"/>
              </a:rPr>
              <a:t>    </a:t>
            </a:r>
            <a:r>
              <a:rPr lang="en" sz="1200">
                <a:solidFill>
                  <a:srgbClr val="A52A2A"/>
                </a:solidFill>
                <a:highlight>
                  <a:srgbClr val="FFFFFF"/>
                </a:highlight>
                <a:latin typeface="Consolas"/>
                <a:ea typeface="Consolas"/>
                <a:cs typeface="Consolas"/>
                <a:sym typeface="Consolas"/>
              </a:rPr>
              <a:t>"name"</a:t>
            </a:r>
            <a:r>
              <a:rPr lang="en" sz="1200">
                <a:solidFill>
                  <a:srgbClr val="000000"/>
                </a:solidFill>
                <a:highlight>
                  <a:srgbClr val="FFFFFF"/>
                </a:highlight>
                <a:latin typeface="Consolas"/>
                <a:ea typeface="Consolas"/>
                <a:cs typeface="Consolas"/>
                <a:sym typeface="Consolas"/>
              </a:rPr>
              <a:t>:</a:t>
            </a:r>
            <a:r>
              <a:rPr lang="en" sz="1200">
                <a:solidFill>
                  <a:srgbClr val="A52A2A"/>
                </a:solidFill>
                <a:highlight>
                  <a:srgbClr val="FFFFFF"/>
                </a:highlight>
                <a:latin typeface="Consolas"/>
                <a:ea typeface="Consolas"/>
                <a:cs typeface="Consolas"/>
                <a:sym typeface="Consolas"/>
              </a:rPr>
              <a:t>"John"</a:t>
            </a:r>
            <a:r>
              <a:rPr lang="en" sz="1200">
                <a:solidFill>
                  <a:srgbClr val="000000"/>
                </a:solidFill>
                <a:highlight>
                  <a:srgbClr val="FFFFFF"/>
                </a:highlight>
                <a:latin typeface="Consolas"/>
                <a:ea typeface="Consolas"/>
                <a:cs typeface="Consolas"/>
                <a:sym typeface="Consolas"/>
              </a:rPr>
              <a:t>,</a:t>
            </a:r>
            <a:endParaRPr sz="1200">
              <a:solidFill>
                <a:srgbClr val="000000"/>
              </a:solidFill>
              <a:highlight>
                <a:srgbClr val="FFFFFF"/>
              </a:highlight>
              <a:latin typeface="Consolas"/>
              <a:ea typeface="Consolas"/>
              <a:cs typeface="Consolas"/>
              <a:sym typeface="Consolas"/>
            </a:endParaRPr>
          </a:p>
          <a:p>
            <a:pPr indent="0" lvl="0" marL="0">
              <a:spcBef>
                <a:spcPts val="1600"/>
              </a:spcBef>
              <a:spcAft>
                <a:spcPts val="0"/>
              </a:spcAft>
              <a:buNone/>
            </a:pPr>
            <a:r>
              <a:rPr lang="en" sz="1200">
                <a:solidFill>
                  <a:srgbClr val="000000"/>
                </a:solidFill>
                <a:highlight>
                  <a:srgbClr val="FFFFFF"/>
                </a:highlight>
                <a:latin typeface="Consolas"/>
                <a:ea typeface="Consolas"/>
                <a:cs typeface="Consolas"/>
                <a:sym typeface="Consolas"/>
              </a:rPr>
              <a:t>    </a:t>
            </a:r>
            <a:r>
              <a:rPr lang="en" sz="1200">
                <a:solidFill>
                  <a:srgbClr val="A52A2A"/>
                </a:solidFill>
                <a:highlight>
                  <a:srgbClr val="FFFFFF"/>
                </a:highlight>
                <a:latin typeface="Consolas"/>
                <a:ea typeface="Consolas"/>
                <a:cs typeface="Consolas"/>
                <a:sym typeface="Consolas"/>
              </a:rPr>
              <a:t>"age"</a:t>
            </a:r>
            <a:r>
              <a:rPr lang="en" sz="1200">
                <a:solidFill>
                  <a:srgbClr val="000000"/>
                </a:solidFill>
                <a:highlight>
                  <a:srgbClr val="FFFFFF"/>
                </a:highlight>
                <a:latin typeface="Consolas"/>
                <a:ea typeface="Consolas"/>
                <a:cs typeface="Consolas"/>
                <a:sym typeface="Consolas"/>
              </a:rPr>
              <a:t>:</a:t>
            </a:r>
            <a:r>
              <a:rPr lang="en" sz="1200">
                <a:solidFill>
                  <a:srgbClr val="FF0000"/>
                </a:solidFill>
                <a:highlight>
                  <a:srgbClr val="FFFFFF"/>
                </a:highlight>
                <a:latin typeface="Consolas"/>
                <a:ea typeface="Consolas"/>
                <a:cs typeface="Consolas"/>
                <a:sym typeface="Consolas"/>
              </a:rPr>
              <a:t>30</a:t>
            </a:r>
            <a:r>
              <a:rPr lang="en" sz="1200">
                <a:solidFill>
                  <a:srgbClr val="000000"/>
                </a:solidFill>
                <a:highlight>
                  <a:srgbClr val="FFFFFF"/>
                </a:highlight>
                <a:latin typeface="Consolas"/>
                <a:ea typeface="Consolas"/>
                <a:cs typeface="Consolas"/>
                <a:sym typeface="Consolas"/>
              </a:rPr>
              <a:t>,</a:t>
            </a:r>
            <a:endParaRPr sz="1200">
              <a:solidFill>
                <a:srgbClr val="000000"/>
              </a:solidFill>
              <a:highlight>
                <a:srgbClr val="FFFFFF"/>
              </a:highlight>
              <a:latin typeface="Consolas"/>
              <a:ea typeface="Consolas"/>
              <a:cs typeface="Consolas"/>
              <a:sym typeface="Consolas"/>
            </a:endParaRPr>
          </a:p>
          <a:p>
            <a:pPr indent="0" lvl="0" marL="0">
              <a:spcBef>
                <a:spcPts val="1600"/>
              </a:spcBef>
              <a:spcAft>
                <a:spcPts val="0"/>
              </a:spcAft>
              <a:buNone/>
            </a:pPr>
            <a:r>
              <a:rPr lang="en" sz="1200">
                <a:solidFill>
                  <a:srgbClr val="000000"/>
                </a:solidFill>
                <a:highlight>
                  <a:srgbClr val="FFFFFF"/>
                </a:highlight>
                <a:latin typeface="Consolas"/>
                <a:ea typeface="Consolas"/>
                <a:cs typeface="Consolas"/>
                <a:sym typeface="Consolas"/>
              </a:rPr>
              <a:t>    </a:t>
            </a:r>
            <a:r>
              <a:rPr lang="en" sz="1200">
                <a:solidFill>
                  <a:srgbClr val="A52A2A"/>
                </a:solidFill>
                <a:highlight>
                  <a:srgbClr val="FFFFFF"/>
                </a:highlight>
                <a:latin typeface="Consolas"/>
                <a:ea typeface="Consolas"/>
                <a:cs typeface="Consolas"/>
                <a:sym typeface="Consolas"/>
              </a:rPr>
              <a:t>"cars"</a:t>
            </a:r>
            <a:r>
              <a:rPr lang="en" sz="1200">
                <a:solidFill>
                  <a:srgbClr val="000000"/>
                </a:solidFill>
                <a:highlight>
                  <a:srgbClr val="FFFFFF"/>
                </a:highlight>
                <a:latin typeface="Consolas"/>
                <a:ea typeface="Consolas"/>
                <a:cs typeface="Consolas"/>
                <a:sym typeface="Consolas"/>
              </a:rPr>
              <a:t>: {</a:t>
            </a:r>
            <a:endParaRPr sz="1200">
              <a:solidFill>
                <a:srgbClr val="000000"/>
              </a:solidFill>
              <a:highlight>
                <a:srgbClr val="FFFFFF"/>
              </a:highlight>
              <a:latin typeface="Consolas"/>
              <a:ea typeface="Consolas"/>
              <a:cs typeface="Consolas"/>
              <a:sym typeface="Consolas"/>
            </a:endParaRPr>
          </a:p>
          <a:p>
            <a:pPr indent="0" lvl="0" marL="0">
              <a:spcBef>
                <a:spcPts val="1600"/>
              </a:spcBef>
              <a:spcAft>
                <a:spcPts val="0"/>
              </a:spcAft>
              <a:buNone/>
            </a:pPr>
            <a:r>
              <a:rPr lang="en" sz="1200">
                <a:solidFill>
                  <a:srgbClr val="000000"/>
                </a:solidFill>
                <a:highlight>
                  <a:srgbClr val="FFFFFF"/>
                </a:highlight>
                <a:latin typeface="Consolas"/>
                <a:ea typeface="Consolas"/>
                <a:cs typeface="Consolas"/>
                <a:sym typeface="Consolas"/>
              </a:rPr>
              <a:t>        </a:t>
            </a:r>
            <a:r>
              <a:rPr lang="en" sz="1200">
                <a:solidFill>
                  <a:srgbClr val="A52A2A"/>
                </a:solidFill>
                <a:highlight>
                  <a:srgbClr val="FFFFFF"/>
                </a:highlight>
                <a:latin typeface="Consolas"/>
                <a:ea typeface="Consolas"/>
                <a:cs typeface="Consolas"/>
                <a:sym typeface="Consolas"/>
              </a:rPr>
              <a:t>"car1"</a:t>
            </a:r>
            <a:r>
              <a:rPr lang="en" sz="1200">
                <a:solidFill>
                  <a:srgbClr val="000000"/>
                </a:solidFill>
                <a:highlight>
                  <a:srgbClr val="FFFFFF"/>
                </a:highlight>
                <a:latin typeface="Consolas"/>
                <a:ea typeface="Consolas"/>
                <a:cs typeface="Consolas"/>
                <a:sym typeface="Consolas"/>
              </a:rPr>
              <a:t>:</a:t>
            </a:r>
            <a:r>
              <a:rPr lang="en" sz="1200">
                <a:solidFill>
                  <a:srgbClr val="A52A2A"/>
                </a:solidFill>
                <a:highlight>
                  <a:srgbClr val="FFFFFF"/>
                </a:highlight>
                <a:latin typeface="Consolas"/>
                <a:ea typeface="Consolas"/>
                <a:cs typeface="Consolas"/>
                <a:sym typeface="Consolas"/>
              </a:rPr>
              <a:t>"Ford"</a:t>
            </a:r>
            <a:r>
              <a:rPr lang="en" sz="1200">
                <a:solidFill>
                  <a:srgbClr val="000000"/>
                </a:solidFill>
                <a:highlight>
                  <a:srgbClr val="FFFFFF"/>
                </a:highlight>
                <a:latin typeface="Consolas"/>
                <a:ea typeface="Consolas"/>
                <a:cs typeface="Consolas"/>
                <a:sym typeface="Consolas"/>
              </a:rPr>
              <a:t>,</a:t>
            </a:r>
            <a:endParaRPr sz="1200">
              <a:solidFill>
                <a:srgbClr val="000000"/>
              </a:solidFill>
              <a:highlight>
                <a:srgbClr val="FFFFFF"/>
              </a:highlight>
              <a:latin typeface="Consolas"/>
              <a:ea typeface="Consolas"/>
              <a:cs typeface="Consolas"/>
              <a:sym typeface="Consolas"/>
            </a:endParaRPr>
          </a:p>
          <a:p>
            <a:pPr indent="0" lvl="0" marL="0">
              <a:spcBef>
                <a:spcPts val="1600"/>
              </a:spcBef>
              <a:spcAft>
                <a:spcPts val="0"/>
              </a:spcAft>
              <a:buNone/>
            </a:pPr>
            <a:r>
              <a:rPr lang="en" sz="1200">
                <a:solidFill>
                  <a:srgbClr val="000000"/>
                </a:solidFill>
                <a:highlight>
                  <a:srgbClr val="FFFFFF"/>
                </a:highlight>
                <a:latin typeface="Consolas"/>
                <a:ea typeface="Consolas"/>
                <a:cs typeface="Consolas"/>
                <a:sym typeface="Consolas"/>
              </a:rPr>
              <a:t>        </a:t>
            </a:r>
            <a:r>
              <a:rPr lang="en" sz="1200">
                <a:solidFill>
                  <a:srgbClr val="A52A2A"/>
                </a:solidFill>
                <a:highlight>
                  <a:srgbClr val="FFFFFF"/>
                </a:highlight>
                <a:latin typeface="Consolas"/>
                <a:ea typeface="Consolas"/>
                <a:cs typeface="Consolas"/>
                <a:sym typeface="Consolas"/>
              </a:rPr>
              <a:t>"car2"</a:t>
            </a:r>
            <a:r>
              <a:rPr lang="en" sz="1200">
                <a:solidFill>
                  <a:srgbClr val="000000"/>
                </a:solidFill>
                <a:highlight>
                  <a:srgbClr val="FFFFFF"/>
                </a:highlight>
                <a:latin typeface="Consolas"/>
                <a:ea typeface="Consolas"/>
                <a:cs typeface="Consolas"/>
                <a:sym typeface="Consolas"/>
              </a:rPr>
              <a:t>:</a:t>
            </a:r>
            <a:r>
              <a:rPr lang="en" sz="1200">
                <a:solidFill>
                  <a:srgbClr val="A52A2A"/>
                </a:solidFill>
                <a:highlight>
                  <a:srgbClr val="FFFFFF"/>
                </a:highlight>
                <a:latin typeface="Consolas"/>
                <a:ea typeface="Consolas"/>
                <a:cs typeface="Consolas"/>
                <a:sym typeface="Consolas"/>
              </a:rPr>
              <a:t>"BMW"</a:t>
            </a:r>
            <a:r>
              <a:rPr lang="en" sz="1200">
                <a:solidFill>
                  <a:srgbClr val="000000"/>
                </a:solidFill>
                <a:highlight>
                  <a:srgbClr val="FFFFFF"/>
                </a:highlight>
                <a:latin typeface="Consolas"/>
                <a:ea typeface="Consolas"/>
                <a:cs typeface="Consolas"/>
                <a:sym typeface="Consolas"/>
              </a:rPr>
              <a:t>,</a:t>
            </a:r>
            <a:endParaRPr sz="1200">
              <a:solidFill>
                <a:srgbClr val="000000"/>
              </a:solidFill>
              <a:highlight>
                <a:srgbClr val="FFFFFF"/>
              </a:highlight>
              <a:latin typeface="Consolas"/>
              <a:ea typeface="Consolas"/>
              <a:cs typeface="Consolas"/>
              <a:sym typeface="Consolas"/>
            </a:endParaRPr>
          </a:p>
          <a:p>
            <a:pPr indent="0" lvl="0" marL="0">
              <a:spcBef>
                <a:spcPts val="1600"/>
              </a:spcBef>
              <a:spcAft>
                <a:spcPts val="0"/>
              </a:spcAft>
              <a:buNone/>
            </a:pPr>
            <a:r>
              <a:rPr lang="en" sz="1200">
                <a:solidFill>
                  <a:srgbClr val="000000"/>
                </a:solidFill>
                <a:highlight>
                  <a:srgbClr val="FFFFFF"/>
                </a:highlight>
                <a:latin typeface="Consolas"/>
                <a:ea typeface="Consolas"/>
                <a:cs typeface="Consolas"/>
                <a:sym typeface="Consolas"/>
              </a:rPr>
              <a:t>        </a:t>
            </a:r>
            <a:r>
              <a:rPr lang="en" sz="1200">
                <a:solidFill>
                  <a:srgbClr val="A52A2A"/>
                </a:solidFill>
                <a:highlight>
                  <a:srgbClr val="FFFFFF"/>
                </a:highlight>
                <a:latin typeface="Consolas"/>
                <a:ea typeface="Consolas"/>
                <a:cs typeface="Consolas"/>
                <a:sym typeface="Consolas"/>
              </a:rPr>
              <a:t>"car3"</a:t>
            </a:r>
            <a:r>
              <a:rPr lang="en" sz="1200">
                <a:solidFill>
                  <a:srgbClr val="000000"/>
                </a:solidFill>
                <a:highlight>
                  <a:srgbClr val="FFFFFF"/>
                </a:highlight>
                <a:latin typeface="Consolas"/>
                <a:ea typeface="Consolas"/>
                <a:cs typeface="Consolas"/>
                <a:sym typeface="Consolas"/>
              </a:rPr>
              <a:t>:</a:t>
            </a:r>
            <a:r>
              <a:rPr lang="en" sz="1200">
                <a:solidFill>
                  <a:srgbClr val="A52A2A"/>
                </a:solidFill>
                <a:highlight>
                  <a:srgbClr val="FFFFFF"/>
                </a:highlight>
                <a:latin typeface="Consolas"/>
                <a:ea typeface="Consolas"/>
                <a:cs typeface="Consolas"/>
                <a:sym typeface="Consolas"/>
              </a:rPr>
              <a:t>"Fiat"</a:t>
            </a:r>
            <a:endParaRPr sz="1200">
              <a:solidFill>
                <a:srgbClr val="A52A2A"/>
              </a:solidFill>
              <a:highlight>
                <a:srgbClr val="FFFFFF"/>
              </a:highlight>
              <a:latin typeface="Consolas"/>
              <a:ea typeface="Consolas"/>
              <a:cs typeface="Consolas"/>
              <a:sym typeface="Consolas"/>
            </a:endParaRPr>
          </a:p>
          <a:p>
            <a:pPr indent="0" lvl="0" marL="0">
              <a:spcBef>
                <a:spcPts val="1600"/>
              </a:spcBef>
              <a:spcAft>
                <a:spcPts val="0"/>
              </a:spcAft>
              <a:buNone/>
            </a:pPr>
            <a:r>
              <a:rPr lang="en" sz="1200">
                <a:solidFill>
                  <a:srgbClr val="000000"/>
                </a:solidFill>
                <a:highlight>
                  <a:srgbClr val="FFFFFF"/>
                </a:highlight>
                <a:latin typeface="Consolas"/>
                <a:ea typeface="Consolas"/>
                <a:cs typeface="Consolas"/>
                <a:sym typeface="Consolas"/>
              </a:rPr>
              <a:t>    }</a:t>
            </a:r>
            <a:endParaRPr sz="1200">
              <a:solidFill>
                <a:srgbClr val="000000"/>
              </a:solidFill>
              <a:highlight>
                <a:srgbClr val="FFFFFF"/>
              </a:highlight>
              <a:latin typeface="Consolas"/>
              <a:ea typeface="Consolas"/>
              <a:cs typeface="Consolas"/>
              <a:sym typeface="Consolas"/>
            </a:endParaRPr>
          </a:p>
          <a:p>
            <a:pPr indent="0" lvl="0" marL="0">
              <a:spcBef>
                <a:spcPts val="1600"/>
              </a:spcBef>
              <a:spcAft>
                <a:spcPts val="1600"/>
              </a:spcAft>
              <a:buNone/>
            </a:pPr>
            <a:r>
              <a:rPr lang="en" sz="1200">
                <a:solidFill>
                  <a:srgbClr val="000000"/>
                </a:solidFill>
                <a:highlight>
                  <a:srgbClr val="FFFFFF"/>
                </a:highlight>
                <a:latin typeface="Consolas"/>
                <a:ea typeface="Consolas"/>
                <a:cs typeface="Consolas"/>
                <a:sym typeface="Consolas"/>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QCJSON</a:t>
            </a:r>
            <a:endParaRPr/>
          </a:p>
        </p:txBody>
      </p:sp>
      <p:sp>
        <p:nvSpPr>
          <p:cNvPr id="77" name="Shape 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00">
                <a:solidFill>
                  <a:srgbClr val="606C71"/>
                </a:solidFill>
                <a:latin typeface="Arial"/>
                <a:ea typeface="Arial"/>
                <a:cs typeface="Arial"/>
                <a:sym typeface="Arial"/>
              </a:rPr>
              <a:t>qcJSON has stringify and parse methods. These methods behave just like the ones in JavaScript and are static methods of the JSONUtilities class.</a:t>
            </a:r>
            <a:endParaRPr sz="1300">
              <a:solidFill>
                <a:srgbClr val="606C71"/>
              </a:solidFill>
              <a:latin typeface="Arial"/>
              <a:ea typeface="Arial"/>
              <a:cs typeface="Arial"/>
              <a:sym typeface="Arial"/>
            </a:endParaRPr>
          </a:p>
          <a:p>
            <a:pPr indent="0" lvl="0" marL="0" rtl="0">
              <a:spcBef>
                <a:spcPts val="1600"/>
              </a:spcBef>
              <a:spcAft>
                <a:spcPts val="0"/>
              </a:spcAft>
              <a:buNone/>
            </a:pPr>
            <a:r>
              <a:rPr lang="en" sz="1300">
                <a:solidFill>
                  <a:srgbClr val="606C71"/>
                </a:solidFill>
                <a:latin typeface="Arial"/>
                <a:ea typeface="Arial"/>
                <a:cs typeface="Arial"/>
                <a:sym typeface="Arial"/>
              </a:rPr>
              <a:t>The stringify method receives most any Serializable object, runs up its inheritance tree, and returns a JSON string that includes all of the attributes of all of the objects and all of the values from all of the collections found. The only Serializable objects not accepted are raw Java Objects and anything that inherits from java.awt.container.</a:t>
            </a:r>
            <a:endParaRPr sz="1300">
              <a:solidFill>
                <a:srgbClr val="606C71"/>
              </a:solidFill>
              <a:latin typeface="Arial"/>
              <a:ea typeface="Arial"/>
              <a:cs typeface="Arial"/>
              <a:sym typeface="Arial"/>
            </a:endParaRPr>
          </a:p>
          <a:p>
            <a:pPr indent="0" lvl="0" marL="0" rtl="0">
              <a:spcBef>
                <a:spcPts val="1100"/>
              </a:spcBef>
              <a:spcAft>
                <a:spcPts val="0"/>
              </a:spcAft>
              <a:buNone/>
            </a:pPr>
            <a:r>
              <a:rPr lang="en" sz="1300">
                <a:solidFill>
                  <a:srgbClr val="606C71"/>
                </a:solidFill>
                <a:latin typeface="Arial"/>
                <a:ea typeface="Arial"/>
                <a:cs typeface="Arial"/>
                <a:sym typeface="Arial"/>
              </a:rPr>
              <a:t>The JSONUtilities.parse method takes a JSON formatted string as its parameter and returns either a HashMap or an ArrayList. What is returned depends on if the JSON string represents an array or an associative array or JavaScript Object.</a:t>
            </a:r>
            <a:endParaRPr sz="1300">
              <a:solidFill>
                <a:srgbClr val="606C71"/>
              </a:solidFill>
              <a:latin typeface="Arial"/>
              <a:ea typeface="Arial"/>
              <a:cs typeface="Arial"/>
              <a:sym typeface="Arial"/>
            </a:endParaRPr>
          </a:p>
          <a:p>
            <a:pPr indent="0" lvl="0" marL="0">
              <a:spcBef>
                <a:spcPts val="1100"/>
              </a:spcBef>
              <a:spcAft>
                <a:spcPts val="1600"/>
              </a:spcAft>
              <a:buNone/>
            </a:pPr>
            <a:r>
              <a:rPr lang="en" sz="1300">
                <a:solidFill>
                  <a:srgbClr val="606C71"/>
                </a:solidFill>
                <a:latin typeface="Arial"/>
                <a:ea typeface="Arial"/>
                <a:cs typeface="Arial"/>
                <a:sym typeface="Arial"/>
              </a:rPr>
              <a:t>In addition to the parse and stringigy methods there are two stream wrapper classes. These behave like Java's ObjectOutput and ObjectInput streams. They allow you to JSON an object to a stream and parse an object out of a stream. These streams can be anything that inherits from InputStream or OutputStream. For example, these could be a FileInputStream, a FileOutputStream, an input or output stream from a socket.</a:t>
            </a:r>
            <a:endParaRPr sz="1300">
              <a:solidFill>
                <a:srgbClr val="606C7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QCJSON									  Input/Output</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FileOutputStream fout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r>
              <a:rPr lang="en">
                <a:solidFill>
                  <a:srgbClr val="D73A49"/>
                </a:solidFill>
                <a:highlight>
                  <a:srgbClr val="FFFFFF"/>
                </a:highlight>
                <a:latin typeface="Consolas"/>
                <a:ea typeface="Consolas"/>
                <a:cs typeface="Consolas"/>
                <a:sym typeface="Consolas"/>
              </a:rPr>
              <a:t>new</a:t>
            </a:r>
            <a:r>
              <a:rPr lang="en">
                <a:solidFill>
                  <a:srgbClr val="24292E"/>
                </a:solidFill>
                <a:highlight>
                  <a:srgbClr val="FFFFFF"/>
                </a:highlight>
                <a:latin typeface="Consolas"/>
                <a:ea typeface="Consolas"/>
                <a:cs typeface="Consolas"/>
                <a:sym typeface="Consolas"/>
              </a:rPr>
              <a:t> </a:t>
            </a:r>
            <a:endParaRPr>
              <a:solidFill>
                <a:srgbClr val="24292E"/>
              </a:solidFill>
              <a:highlight>
                <a:srgbClr val="FFFFFF"/>
              </a:highlight>
              <a:latin typeface="Consolas"/>
              <a:ea typeface="Consolas"/>
              <a:cs typeface="Consolas"/>
              <a:sym typeface="Consolas"/>
            </a:endParaRPr>
          </a:p>
          <a:p>
            <a:pPr indent="457200" lvl="0" marL="182880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FileOutputStream(</a:t>
            </a:r>
            <a:r>
              <a:rPr lang="en">
                <a:solidFill>
                  <a:srgbClr val="032F62"/>
                </a:solidFill>
                <a:highlight>
                  <a:srgbClr val="FFFFFF"/>
                </a:highlight>
                <a:latin typeface="Consolas"/>
                <a:ea typeface="Consolas"/>
                <a:cs typeface="Consolas"/>
                <a:sym typeface="Consolas"/>
              </a:rPr>
              <a:t>"SomeFileName.someExtension"</a:t>
            </a:r>
            <a:r>
              <a:rPr lang="en">
                <a:solidFill>
                  <a:srgbClr val="24292E"/>
                </a:solidFill>
                <a:highlight>
                  <a:srgbClr val="FFFFFF"/>
                </a:highlight>
                <a:latin typeface="Consolas"/>
                <a:ea typeface="Consolas"/>
                <a:cs typeface="Consolas"/>
                <a:sym typeface="Consolas"/>
              </a:rPr>
              <a:t>);</a:t>
            </a:r>
            <a:endParaRPr>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FileInputStream fin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r>
              <a:rPr lang="en">
                <a:solidFill>
                  <a:srgbClr val="D73A49"/>
                </a:solidFill>
                <a:highlight>
                  <a:srgbClr val="FFFFFF"/>
                </a:highlight>
                <a:latin typeface="Consolas"/>
                <a:ea typeface="Consolas"/>
                <a:cs typeface="Consolas"/>
                <a:sym typeface="Consolas"/>
              </a:rPr>
              <a:t>new</a:t>
            </a:r>
            <a:r>
              <a:rPr lang="en">
                <a:solidFill>
                  <a:srgbClr val="24292E"/>
                </a:solidFill>
                <a:highlight>
                  <a:srgbClr val="FFFFFF"/>
                </a:highlight>
                <a:latin typeface="Consolas"/>
                <a:ea typeface="Consolas"/>
                <a:cs typeface="Consolas"/>
                <a:sym typeface="Consolas"/>
              </a:rPr>
              <a:t> </a:t>
            </a:r>
            <a:endParaRPr>
              <a:solidFill>
                <a:srgbClr val="24292E"/>
              </a:solidFill>
              <a:highlight>
                <a:srgbClr val="FFFFFF"/>
              </a:highlight>
              <a:latin typeface="Consolas"/>
              <a:ea typeface="Consolas"/>
              <a:cs typeface="Consolas"/>
              <a:sym typeface="Consolas"/>
            </a:endParaRPr>
          </a:p>
          <a:p>
            <a:pPr indent="457200" lvl="0" marL="182880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FileInputStream(</a:t>
            </a:r>
            <a:r>
              <a:rPr lang="en">
                <a:solidFill>
                  <a:srgbClr val="032F62"/>
                </a:solidFill>
                <a:highlight>
                  <a:srgbClr val="FFFFFF"/>
                </a:highlight>
                <a:latin typeface="Consolas"/>
                <a:ea typeface="Consolas"/>
                <a:cs typeface="Consolas"/>
                <a:sym typeface="Consolas"/>
              </a:rPr>
              <a:t>"SomeFileName.someExtension"</a:t>
            </a:r>
            <a:r>
              <a:rPr lang="en">
                <a:solidFill>
                  <a:srgbClr val="24292E"/>
                </a:solidFill>
                <a:highlight>
                  <a:srgbClr val="FFFFFF"/>
                </a:highlight>
                <a:latin typeface="Consolas"/>
                <a:ea typeface="Consolas"/>
                <a:cs typeface="Consolas"/>
                <a:sym typeface="Consolas"/>
              </a:rPr>
              <a:t>);</a:t>
            </a:r>
            <a:endParaRPr>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a:t>
            </a:r>
            <a:endParaRPr>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t/>
            </a:r>
            <a:endParaRPr>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JSONOutputStream jsonOut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r>
              <a:rPr lang="en">
                <a:solidFill>
                  <a:srgbClr val="D73A49"/>
                </a:solidFill>
                <a:highlight>
                  <a:srgbClr val="FFFFFF"/>
                </a:highlight>
                <a:latin typeface="Consolas"/>
                <a:ea typeface="Consolas"/>
                <a:cs typeface="Consolas"/>
                <a:sym typeface="Consolas"/>
              </a:rPr>
              <a:t>new</a:t>
            </a:r>
            <a:r>
              <a:rPr lang="en">
                <a:solidFill>
                  <a:srgbClr val="24292E"/>
                </a:solidFill>
                <a:highlight>
                  <a:srgbClr val="FFFFFF"/>
                </a:highlight>
                <a:latin typeface="Consolas"/>
                <a:ea typeface="Consolas"/>
                <a:cs typeface="Consolas"/>
                <a:sym typeface="Consolas"/>
              </a:rPr>
              <a:t> JSONOutputStream(fout);</a:t>
            </a:r>
            <a:endParaRPr>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JSONInputStream jsonIn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r>
              <a:rPr lang="en">
                <a:solidFill>
                  <a:srgbClr val="D73A49"/>
                </a:solidFill>
                <a:highlight>
                  <a:srgbClr val="FFFFFF"/>
                </a:highlight>
                <a:latin typeface="Consolas"/>
                <a:ea typeface="Consolas"/>
                <a:cs typeface="Consolas"/>
                <a:sym typeface="Consolas"/>
              </a:rPr>
              <a:t>new</a:t>
            </a:r>
            <a:r>
              <a:rPr lang="en">
                <a:solidFill>
                  <a:srgbClr val="24292E"/>
                </a:solidFill>
                <a:highlight>
                  <a:srgbClr val="FFFFFF"/>
                </a:highlight>
                <a:latin typeface="Consolas"/>
                <a:ea typeface="Consolas"/>
                <a:cs typeface="Consolas"/>
                <a:sym typeface="Consolas"/>
              </a:rPr>
              <a:t> JSONInputStream(fin);</a:t>
            </a:r>
            <a:endParaRPr>
              <a:solidFill>
                <a:srgbClr val="24292E"/>
              </a:solidFill>
              <a:highlight>
                <a:srgbClr val="FFFFFF"/>
              </a:highlight>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QCJSON 								  serializable (out)</a:t>
            </a:r>
            <a:endParaRPr/>
          </a:p>
        </p:txBody>
      </p:sp>
      <p:sp>
        <p:nvSpPr>
          <p:cNvPr id="89" name="Shape 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Date exampleDate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r>
              <a:rPr lang="en">
                <a:solidFill>
                  <a:srgbClr val="D73A49"/>
                </a:solidFill>
                <a:highlight>
                  <a:srgbClr val="FFFFFF"/>
                </a:highlight>
                <a:latin typeface="Consolas"/>
                <a:ea typeface="Consolas"/>
                <a:cs typeface="Consolas"/>
                <a:sym typeface="Consolas"/>
              </a:rPr>
              <a:t>new</a:t>
            </a:r>
            <a:r>
              <a:rPr lang="en">
                <a:solidFill>
                  <a:srgbClr val="24292E"/>
                </a:solidFill>
                <a:highlight>
                  <a:srgbClr val="FFFFFF"/>
                </a:highlight>
                <a:latin typeface="Consolas"/>
                <a:ea typeface="Consolas"/>
                <a:cs typeface="Consolas"/>
                <a:sym typeface="Consolas"/>
              </a:rPr>
              <a:t> Date();</a:t>
            </a:r>
            <a:endParaRPr>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TestObject anObject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endParaRPr>
              <a:solidFill>
                <a:srgbClr val="24292E"/>
              </a:solidFill>
              <a:highlight>
                <a:srgbClr val="FFFFFF"/>
              </a:highlight>
              <a:latin typeface="Consolas"/>
              <a:ea typeface="Consolas"/>
              <a:cs typeface="Consolas"/>
              <a:sym typeface="Consolas"/>
            </a:endParaRPr>
          </a:p>
          <a:p>
            <a:pPr indent="457200" lvl="0" marL="457200" rtl="0">
              <a:lnSpc>
                <a:spcPct val="142857"/>
              </a:lnSpc>
              <a:spcBef>
                <a:spcPts val="0"/>
              </a:spcBef>
              <a:spcAft>
                <a:spcPts val="0"/>
              </a:spcAft>
              <a:buNone/>
            </a:pPr>
            <a:r>
              <a:rPr lang="en">
                <a:solidFill>
                  <a:srgbClr val="D73A49"/>
                </a:solidFill>
                <a:highlight>
                  <a:srgbClr val="FFFFFF"/>
                </a:highlight>
                <a:latin typeface="Consolas"/>
                <a:ea typeface="Consolas"/>
                <a:cs typeface="Consolas"/>
                <a:sym typeface="Consolas"/>
              </a:rPr>
              <a:t>new</a:t>
            </a:r>
            <a:r>
              <a:rPr lang="en">
                <a:solidFill>
                  <a:srgbClr val="24292E"/>
                </a:solidFill>
                <a:highlight>
                  <a:srgbClr val="FFFFFF"/>
                </a:highlight>
                <a:latin typeface="Consolas"/>
                <a:ea typeface="Consolas"/>
                <a:cs typeface="Consolas"/>
                <a:sym typeface="Consolas"/>
              </a:rPr>
              <a:t> TestObject(</a:t>
            </a:r>
            <a:r>
              <a:rPr lang="en">
                <a:solidFill>
                  <a:srgbClr val="032F62"/>
                </a:solidFill>
                <a:highlight>
                  <a:srgbClr val="FFFFFF"/>
                </a:highlight>
                <a:latin typeface="Consolas"/>
                <a:ea typeface="Consolas"/>
                <a:cs typeface="Consolas"/>
                <a:sym typeface="Consolas"/>
              </a:rPr>
              <a:t>"an example string"</a:t>
            </a:r>
            <a:r>
              <a:rPr lang="en">
                <a:solidFill>
                  <a:srgbClr val="24292E"/>
                </a:solidFill>
                <a:highlight>
                  <a:srgbClr val="FFFFFF"/>
                </a:highlight>
                <a:latin typeface="Consolas"/>
                <a:ea typeface="Consolas"/>
                <a:cs typeface="Consolas"/>
                <a:sym typeface="Consolas"/>
              </a:rPr>
              <a:t>, </a:t>
            </a:r>
            <a:r>
              <a:rPr lang="en">
                <a:solidFill>
                  <a:srgbClr val="005CC5"/>
                </a:solidFill>
                <a:highlight>
                  <a:srgbClr val="FFFFFF"/>
                </a:highlight>
                <a:latin typeface="Consolas"/>
                <a:ea typeface="Consolas"/>
                <a:cs typeface="Consolas"/>
                <a:sym typeface="Consolas"/>
              </a:rPr>
              <a:t>876543</a:t>
            </a:r>
            <a:r>
              <a:rPr lang="en">
                <a:solidFill>
                  <a:srgbClr val="24292E"/>
                </a:solidFill>
                <a:highlight>
                  <a:srgbClr val="FFFFFF"/>
                </a:highlight>
                <a:latin typeface="Consolas"/>
                <a:ea typeface="Consolas"/>
                <a:cs typeface="Consolas"/>
                <a:sym typeface="Consolas"/>
              </a:rPr>
              <a:t>, exampleDate);</a:t>
            </a:r>
            <a:endParaRPr>
              <a:solidFill>
                <a:srgbClr val="24292E"/>
              </a:solidFill>
              <a:highlight>
                <a:srgbClr val="FFFFFF"/>
              </a:highlight>
              <a:latin typeface="Consolas"/>
              <a:ea typeface="Consolas"/>
              <a:cs typeface="Consolas"/>
              <a:sym typeface="Consolas"/>
            </a:endParaRPr>
          </a:p>
          <a:p>
            <a:pPr indent="45720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jsonOut</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writeObject(anObject);</a:t>
            </a:r>
            <a:endParaRPr>
              <a:solidFill>
                <a:srgbClr val="24292E"/>
              </a:solidFill>
              <a:highlight>
                <a:srgbClr val="FFFFFF"/>
              </a:highlight>
              <a:latin typeface="Consolas"/>
              <a:ea typeface="Consolas"/>
              <a:cs typeface="Consolas"/>
              <a:sym typeface="Consolas"/>
            </a:endParaRPr>
          </a:p>
          <a:p>
            <a:pPr indent="45720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HashMap parsedJSONMap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(HashMap) jsonIn</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readObject();</a:t>
            </a:r>
            <a:endParaRPr>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TestObject readObject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r>
              <a:rPr lang="en">
                <a:solidFill>
                  <a:srgbClr val="D73A49"/>
                </a:solidFill>
                <a:highlight>
                  <a:srgbClr val="FFFFFF"/>
                </a:highlight>
                <a:latin typeface="Consolas"/>
                <a:ea typeface="Consolas"/>
                <a:cs typeface="Consolas"/>
                <a:sym typeface="Consolas"/>
              </a:rPr>
              <a:t>new</a:t>
            </a:r>
            <a:r>
              <a:rPr lang="en">
                <a:solidFill>
                  <a:srgbClr val="24292E"/>
                </a:solidFill>
                <a:highlight>
                  <a:srgbClr val="FFFFFF"/>
                </a:highlight>
                <a:latin typeface="Consolas"/>
                <a:ea typeface="Consolas"/>
                <a:cs typeface="Consolas"/>
                <a:sym typeface="Consolas"/>
              </a:rPr>
              <a:t> TestObject(parsedJSONMap);</a:t>
            </a:r>
            <a:endParaRPr>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System</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out</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println(</a:t>
            </a:r>
            <a:r>
              <a:rPr lang="en">
                <a:solidFill>
                  <a:srgbClr val="032F62"/>
                </a:solidFill>
                <a:highlight>
                  <a:srgbClr val="FFFFFF"/>
                </a:highlight>
                <a:latin typeface="Consolas"/>
                <a:ea typeface="Consolas"/>
                <a:cs typeface="Consolas"/>
                <a:sym typeface="Consolas"/>
              </a:rPr>
              <a:t>"stream same? </a:t>
            </a:r>
            <a:endParaRPr>
              <a:solidFill>
                <a:srgbClr val="032F62"/>
              </a:solidFill>
              <a:highlight>
                <a:srgbClr val="FFFFFF"/>
              </a:highlight>
              <a:latin typeface="Consolas"/>
              <a:ea typeface="Consolas"/>
              <a:cs typeface="Consolas"/>
              <a:sym typeface="Consolas"/>
            </a:endParaRPr>
          </a:p>
          <a:p>
            <a:pPr indent="457200" lvl="0" marL="457200" rtl="0">
              <a:lnSpc>
                <a:spcPct val="142857"/>
              </a:lnSpc>
              <a:spcBef>
                <a:spcPts val="0"/>
              </a:spcBef>
              <a:spcAft>
                <a:spcPts val="0"/>
              </a:spcAft>
              <a:buNone/>
            </a:pPr>
            <a:r>
              <a:rPr lang="en">
                <a:solidFill>
                  <a:srgbClr val="032F62"/>
                </a:solidFill>
                <a:highlight>
                  <a:srgbClr val="FFFFFF"/>
                </a:highlight>
                <a:latin typeface="Consolas"/>
                <a:ea typeface="Consolas"/>
                <a:cs typeface="Consolas"/>
                <a:sym typeface="Consolas"/>
              </a:rPr>
              <a:t>"</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readObject</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equals(anObject));</a:t>
            </a:r>
            <a:endParaRPr>
              <a:solidFill>
                <a:srgbClr val="24292E"/>
              </a:solidFill>
              <a:highlight>
                <a:srgbClr val="FFFFFF"/>
              </a:highlight>
              <a:latin typeface="Consolas"/>
              <a:ea typeface="Consolas"/>
              <a:cs typeface="Consolas"/>
              <a:sym typeface="Consolas"/>
            </a:endParaRPr>
          </a:p>
          <a:p>
            <a:pPr indent="457200" lvl="0" marL="0" rtl="0">
              <a:lnSpc>
                <a:spcPct val="142857"/>
              </a:lnSpc>
              <a:spcBef>
                <a:spcPts val="0"/>
              </a:spcBef>
              <a:spcAft>
                <a:spcPts val="0"/>
              </a:spcAft>
              <a:buNone/>
            </a:pPr>
            <a:r>
              <a:t/>
            </a:r>
            <a:endParaRPr>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t/>
            </a:r>
            <a:endParaRPr sz="900">
              <a:solidFill>
                <a:srgbClr val="24292E"/>
              </a:solidFill>
              <a:highlight>
                <a:srgbClr val="FFFFFF"/>
              </a:highlight>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QCJSON 								  stringify / parse</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nSpc>
                <a:spcPct val="142857"/>
              </a:lnSpc>
              <a:spcBef>
                <a:spcPts val="0"/>
              </a:spcBef>
              <a:spcAft>
                <a:spcPts val="0"/>
              </a:spcAft>
              <a:buNone/>
            </a:pPr>
            <a:r>
              <a:t/>
            </a:r>
            <a:endParaRPr>
              <a:solidFill>
                <a:srgbClr val="24292E"/>
              </a:solidFill>
              <a:highlight>
                <a:srgbClr val="FFFFFF"/>
              </a:highlight>
              <a:latin typeface="Consolas"/>
              <a:ea typeface="Consolas"/>
              <a:cs typeface="Consolas"/>
              <a:sym typeface="Consolas"/>
            </a:endParaRPr>
          </a:p>
          <a:p>
            <a:pPr indent="45720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String jsonString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JSONUtilities</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stringify(anObject);</a:t>
            </a:r>
            <a:endParaRPr>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	System</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out</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println(</a:t>
            </a:r>
            <a:r>
              <a:rPr lang="en">
                <a:solidFill>
                  <a:srgbClr val="032F62"/>
                </a:solidFill>
                <a:highlight>
                  <a:srgbClr val="FFFFFF"/>
                </a:highlight>
                <a:latin typeface="Consolas"/>
                <a:ea typeface="Consolas"/>
                <a:cs typeface="Consolas"/>
                <a:sym typeface="Consolas"/>
              </a:rPr>
              <a:t>"JSON: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jsonString);</a:t>
            </a:r>
            <a:endParaRPr>
              <a:solidFill>
                <a:srgbClr val="24292E"/>
              </a:solidFill>
              <a:highlight>
                <a:srgbClr val="FFFFFF"/>
              </a:highlight>
              <a:latin typeface="Consolas"/>
              <a:ea typeface="Consolas"/>
              <a:cs typeface="Consolas"/>
              <a:sym typeface="Consolas"/>
            </a:endParaRPr>
          </a:p>
          <a:p>
            <a:pPr indent="45720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parsedJSONMap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(HashMap)JSONUtilities</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parse(jsonString);</a:t>
            </a:r>
            <a:endParaRPr>
              <a:solidFill>
                <a:srgbClr val="24292E"/>
              </a:solidFill>
              <a:highlight>
                <a:srgbClr val="FFFFFF"/>
              </a:highlight>
              <a:latin typeface="Consolas"/>
              <a:ea typeface="Consolas"/>
              <a:cs typeface="Consolas"/>
              <a:sym typeface="Consolas"/>
            </a:endParaRPr>
          </a:p>
          <a:p>
            <a:pPr indent="457200" lvl="0" marL="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readObject </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 </a:t>
            </a:r>
            <a:r>
              <a:rPr lang="en">
                <a:solidFill>
                  <a:srgbClr val="D73A49"/>
                </a:solidFill>
                <a:highlight>
                  <a:srgbClr val="FFFFFF"/>
                </a:highlight>
                <a:latin typeface="Consolas"/>
                <a:ea typeface="Consolas"/>
                <a:cs typeface="Consolas"/>
                <a:sym typeface="Consolas"/>
              </a:rPr>
              <a:t>new</a:t>
            </a:r>
            <a:r>
              <a:rPr lang="en">
                <a:solidFill>
                  <a:srgbClr val="24292E"/>
                </a:solidFill>
                <a:highlight>
                  <a:srgbClr val="FFFFFF"/>
                </a:highlight>
                <a:latin typeface="Consolas"/>
                <a:ea typeface="Consolas"/>
                <a:cs typeface="Consolas"/>
                <a:sym typeface="Consolas"/>
              </a:rPr>
              <a:t> TestObject(parsedJSONMap);</a:t>
            </a:r>
            <a:endParaRPr>
              <a:solidFill>
                <a:srgbClr val="24292E"/>
              </a:solidFill>
              <a:highlight>
                <a:srgbClr val="FFFFFF"/>
              </a:highlight>
              <a:latin typeface="Consolas"/>
              <a:ea typeface="Consolas"/>
              <a:cs typeface="Consolas"/>
              <a:sym typeface="Consolas"/>
            </a:endParaRPr>
          </a:p>
          <a:p>
            <a:pPr indent="0" lvl="0" marL="457200" rtl="0">
              <a:lnSpc>
                <a:spcPct val="142857"/>
              </a:lnSpc>
              <a:spcBef>
                <a:spcPts val="0"/>
              </a:spcBef>
              <a:spcAft>
                <a:spcPts val="0"/>
              </a:spcAft>
              <a:buNone/>
            </a:pPr>
            <a:r>
              <a:rPr lang="en">
                <a:solidFill>
                  <a:srgbClr val="24292E"/>
                </a:solidFill>
                <a:highlight>
                  <a:srgbClr val="FFFFFF"/>
                </a:highlight>
                <a:latin typeface="Consolas"/>
                <a:ea typeface="Consolas"/>
                <a:cs typeface="Consolas"/>
                <a:sym typeface="Consolas"/>
              </a:rPr>
              <a:t>System</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out</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println(</a:t>
            </a:r>
            <a:r>
              <a:rPr lang="en">
                <a:solidFill>
                  <a:srgbClr val="032F62"/>
                </a:solidFill>
                <a:highlight>
                  <a:srgbClr val="FFFFFF"/>
                </a:highlight>
                <a:latin typeface="Consolas"/>
                <a:ea typeface="Consolas"/>
                <a:cs typeface="Consolas"/>
                <a:sym typeface="Consolas"/>
              </a:rPr>
              <a:t>"stringify same? </a:t>
            </a:r>
            <a:endParaRPr>
              <a:solidFill>
                <a:srgbClr val="032F62"/>
              </a:solidFill>
              <a:highlight>
                <a:srgbClr val="FFFFFF"/>
              </a:highlight>
              <a:latin typeface="Consolas"/>
              <a:ea typeface="Consolas"/>
              <a:cs typeface="Consolas"/>
              <a:sym typeface="Consolas"/>
            </a:endParaRPr>
          </a:p>
          <a:p>
            <a:pPr indent="457200" lvl="0" marL="457200" rtl="0">
              <a:lnSpc>
                <a:spcPct val="142857"/>
              </a:lnSpc>
              <a:spcBef>
                <a:spcPts val="0"/>
              </a:spcBef>
              <a:spcAft>
                <a:spcPts val="0"/>
              </a:spcAft>
              <a:buNone/>
            </a:pPr>
            <a:r>
              <a:rPr lang="en">
                <a:solidFill>
                  <a:srgbClr val="032F62"/>
                </a:solidFill>
                <a:highlight>
                  <a:srgbClr val="FFFFFF"/>
                </a:highlight>
                <a:latin typeface="Consolas"/>
                <a:ea typeface="Consolas"/>
                <a:cs typeface="Consolas"/>
                <a:sym typeface="Consolas"/>
              </a:rPr>
              <a:t>"</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readObject</a:t>
            </a:r>
            <a:r>
              <a:rPr lang="en">
                <a:solidFill>
                  <a:srgbClr val="D73A49"/>
                </a:solidFill>
                <a:highlight>
                  <a:srgbClr val="FFFFFF"/>
                </a:highlight>
                <a:latin typeface="Consolas"/>
                <a:ea typeface="Consolas"/>
                <a:cs typeface="Consolas"/>
                <a:sym typeface="Consolas"/>
              </a:rPr>
              <a:t>.</a:t>
            </a:r>
            <a:r>
              <a:rPr lang="en">
                <a:solidFill>
                  <a:srgbClr val="24292E"/>
                </a:solidFill>
                <a:highlight>
                  <a:srgbClr val="FFFFFF"/>
                </a:highlight>
                <a:latin typeface="Consolas"/>
                <a:ea typeface="Consolas"/>
                <a:cs typeface="Consolas"/>
                <a:sym typeface="Consolas"/>
              </a:rPr>
              <a:t>equals(anObject));</a:t>
            </a:r>
            <a:endParaRPr>
              <a:solidFill>
                <a:srgbClr val="24292E"/>
              </a:solidFill>
              <a:highlight>
                <a:srgbClr val="FFFFFF"/>
              </a:highlight>
              <a:latin typeface="Consolas"/>
              <a:ea typeface="Consolas"/>
              <a:cs typeface="Consolas"/>
              <a:sym typeface="Consolas"/>
            </a:endParaRPr>
          </a:p>
          <a:p>
            <a:pPr indent="457200" lvl="0" marL="0" rtl="0">
              <a:lnSpc>
                <a:spcPct val="142857"/>
              </a:lnSpc>
              <a:spcBef>
                <a:spcPts val="0"/>
              </a:spcBef>
              <a:spcAft>
                <a:spcPts val="0"/>
              </a:spcAft>
              <a:buNone/>
            </a:pPr>
            <a:r>
              <a:t/>
            </a:r>
            <a:endParaRPr>
              <a:solidFill>
                <a:srgbClr val="24292E"/>
              </a:solidFill>
              <a:highlight>
                <a:srgbClr val="FFFFFF"/>
              </a:highlight>
              <a:latin typeface="Consolas"/>
              <a:ea typeface="Consolas"/>
              <a:cs typeface="Consolas"/>
              <a:sym typeface="Consolas"/>
            </a:endParaRPr>
          </a:p>
          <a:p>
            <a:pPr indent="0" lvl="0" marL="0" rtl="0">
              <a:lnSpc>
                <a:spcPct val="142857"/>
              </a:lnSpc>
              <a:spcBef>
                <a:spcPts val="0"/>
              </a:spcBef>
              <a:spcAft>
                <a:spcPts val="0"/>
              </a:spcAft>
              <a:buNone/>
            </a:pPr>
            <a:r>
              <a:t/>
            </a:r>
            <a:endParaRPr>
              <a:solidFill>
                <a:srgbClr val="24292E"/>
              </a:solidFill>
              <a:highlight>
                <a:srgbClr val="FFFFFF"/>
              </a:highlight>
              <a:latin typeface="Consolas"/>
              <a:ea typeface="Consolas"/>
              <a:cs typeface="Consolas"/>
              <a:sym typeface="Consolas"/>
            </a:endParaRPr>
          </a:p>
          <a:p>
            <a:pPr indent="0" lvl="0" marL="0" rtl="0">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