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roxima Nova"/>
      <p:regular r:id="rId14"/>
      <p:bold r:id="rId15"/>
      <p:italic r:id="rId16"/>
      <p:boldItalic r:id="rId17"/>
    </p:embeddedFont>
    <p:embeddedFont>
      <p:font typeface="Alfa Slab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AlfaSlabOn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Sequence Diagrams</a:t>
            </a:r>
            <a:endParaRPr/>
          </a:p>
          <a:p>
            <a:pPr indent="0" lvl="0" marL="0">
              <a:spcBef>
                <a:spcPts val="0"/>
              </a:spcBef>
              <a:spcAft>
                <a:spcPts val="0"/>
              </a:spcAft>
              <a:buNone/>
            </a:pPr>
            <a:r>
              <a:t/>
            </a:r>
            <a:endParaRPr/>
          </a:p>
        </p:txBody>
      </p:sp>
      <p:sp>
        <p:nvSpPr>
          <p:cNvPr id="57" name="Shape 57"/>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Dmitriy Sinitsyn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152400" y="457200"/>
            <a:ext cx="8839199" cy="41292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1" type="body"/>
          </p:nvPr>
        </p:nvSpPr>
        <p:spPr>
          <a:xfrm>
            <a:off x="311700" y="206650"/>
            <a:ext cx="8520600" cy="472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UML Sequence Diagrams are interaction diagrams that detail how operations are carried out. They capture the interaction between objects in the context of a collaboration. Sequence Diagrams are time focus and they show the order of the interaction visually by using the vertical axis of the diagram to represent time what messages are sent and when.</a:t>
            </a:r>
            <a:endParaRPr/>
          </a:p>
          <a:p>
            <a:pPr indent="0" lvl="0" marL="0">
              <a:spcBef>
                <a:spcPts val="1600"/>
              </a:spcBef>
              <a:spcAft>
                <a:spcPts val="0"/>
              </a:spcAft>
              <a:buNone/>
            </a:pPr>
            <a:r>
              <a:t/>
            </a:r>
            <a:endParaRPr/>
          </a:p>
          <a:p>
            <a:pPr indent="0" lvl="0" marL="0">
              <a:spcBef>
                <a:spcPts val="1600"/>
              </a:spcBef>
              <a:spcAft>
                <a:spcPts val="0"/>
              </a:spcAft>
              <a:buNone/>
            </a:pPr>
            <a:r>
              <a:rPr lang="en"/>
              <a:t>Sequence Diagrams captures:</a:t>
            </a:r>
            <a:endParaRPr/>
          </a:p>
          <a:p>
            <a:pPr indent="-342900" lvl="0" marL="457200" rtl="0">
              <a:spcBef>
                <a:spcPts val="1600"/>
              </a:spcBef>
              <a:spcAft>
                <a:spcPts val="0"/>
              </a:spcAft>
              <a:buSzPts val="1800"/>
              <a:buChar char="-"/>
            </a:pPr>
            <a:r>
              <a:rPr lang="en"/>
              <a:t>the interaction that takes place in a collaboration that either realizes a use case or an operation (instance diagrams or generic diagrams</a:t>
            </a:r>
            <a:endParaRPr/>
          </a:p>
          <a:p>
            <a:pPr indent="-342900" lvl="0" marL="457200" rtl="0">
              <a:spcBef>
                <a:spcPts val="0"/>
              </a:spcBef>
              <a:spcAft>
                <a:spcPts val="0"/>
              </a:spcAft>
              <a:buSzPts val="1800"/>
              <a:buChar char="-"/>
            </a:pPr>
            <a:r>
              <a:rPr lang="en"/>
              <a:t> high-level interactions between user of the system and the system, between the system and other systems, or between subsystems (sometimes known as system sequence diagrams)</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Purpose of Sequence Diagram</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Model high-level interaction between active objects in a system</a:t>
            </a:r>
            <a:endParaRPr/>
          </a:p>
          <a:p>
            <a:pPr indent="-342900" lvl="0" marL="457200">
              <a:spcBef>
                <a:spcPts val="0"/>
              </a:spcBef>
              <a:spcAft>
                <a:spcPts val="0"/>
              </a:spcAft>
              <a:buSzPts val="1800"/>
              <a:buChar char="-"/>
            </a:pPr>
            <a:r>
              <a:rPr lang="en"/>
              <a:t>Model the interaction between object instances within a collaboration that realizes a use case</a:t>
            </a:r>
            <a:endParaRPr/>
          </a:p>
          <a:p>
            <a:pPr indent="-342900" lvl="0" marL="457200">
              <a:spcBef>
                <a:spcPts val="0"/>
              </a:spcBef>
              <a:spcAft>
                <a:spcPts val="0"/>
              </a:spcAft>
              <a:buSzPts val="1800"/>
              <a:buChar char="-"/>
            </a:pPr>
            <a:r>
              <a:rPr lang="en"/>
              <a:t>Model the interaction between objects within a collaboration that realizes an operation</a:t>
            </a:r>
            <a:endParaRPr/>
          </a:p>
          <a:p>
            <a:pPr indent="-342900" lvl="0" marL="457200">
              <a:spcBef>
                <a:spcPts val="0"/>
              </a:spcBef>
              <a:spcAft>
                <a:spcPts val="0"/>
              </a:spcAft>
              <a:buSzPts val="1800"/>
              <a:buChar char="-"/>
            </a:pPr>
            <a:r>
              <a:rPr lang="en"/>
              <a:t>Either model generic interactions (showing all possible paths through the interaction) or specific instances of a interaction (showing just one path through the interaction)</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Diagrams show elements as they interact over time and they are organized according to object (horizontally) and time (vertically):</a:t>
            </a:r>
            <a:endParaRPr/>
          </a:p>
          <a:p>
            <a:pPr indent="-342900" lvl="0" marL="457200">
              <a:spcBef>
                <a:spcPts val="1600"/>
              </a:spcBef>
              <a:spcAft>
                <a:spcPts val="0"/>
              </a:spcAft>
              <a:buSzPts val="1800"/>
              <a:buChar char="-"/>
            </a:pPr>
            <a:r>
              <a:rPr lang="en"/>
              <a:t>Object Dimension. The horizontal axis shows the elements that are involved in the interaction. Conventionally, the objects involved in the operation are listed from left to right according to when they take part in the message sequence. However, the elements on the horizontal axis may appear in any order</a:t>
            </a:r>
            <a:endParaRPr/>
          </a:p>
          <a:p>
            <a:pPr indent="-342900" lvl="0" marL="457200">
              <a:spcBef>
                <a:spcPts val="0"/>
              </a:spcBef>
              <a:spcAft>
                <a:spcPts val="0"/>
              </a:spcAft>
              <a:buSzPts val="1800"/>
              <a:buChar char="-"/>
            </a:pPr>
            <a:r>
              <a:rPr lang="en"/>
              <a:t>Time Dimension. The vertical axis represents time proceedings (or progressing) down the page.</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Diagram Notation</a:t>
            </a:r>
            <a:endParaRPr/>
          </a:p>
        </p:txBody>
      </p:sp>
      <p:sp>
        <p:nvSpPr>
          <p:cNvPr id="84" name="Shape 84"/>
          <p:cNvSpPr txBox="1"/>
          <p:nvPr>
            <p:ph idx="1" type="body"/>
          </p:nvPr>
        </p:nvSpPr>
        <p:spPr>
          <a:xfrm>
            <a:off x="311700" y="1152475"/>
            <a:ext cx="8520600" cy="364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Actor:</a:t>
            </a:r>
            <a:endParaRPr sz="1400"/>
          </a:p>
          <a:p>
            <a:pPr indent="-317500" lvl="0" marL="457200" rtl="0">
              <a:spcBef>
                <a:spcPts val="0"/>
              </a:spcBef>
              <a:spcAft>
                <a:spcPts val="0"/>
              </a:spcAft>
              <a:buSzPts val="1400"/>
              <a:buChar char="-"/>
            </a:pPr>
            <a:r>
              <a:rPr lang="en" sz="1400"/>
              <a:t>a type of role played by an entity that interacts with the subject (e.g., by exchanging signals and data) external to the subject (i.e., in the sense that an instance of an actor is not a part of the instance of its corresponding subject).</a:t>
            </a:r>
            <a:endParaRPr sz="1400"/>
          </a:p>
          <a:p>
            <a:pPr indent="-317500" lvl="0" marL="457200">
              <a:spcBef>
                <a:spcPts val="0"/>
              </a:spcBef>
              <a:spcAft>
                <a:spcPts val="0"/>
              </a:spcAft>
              <a:buSzPts val="1400"/>
              <a:buChar char="-"/>
            </a:pPr>
            <a:r>
              <a:rPr lang="en" sz="1400"/>
              <a:t>represent roles played by human users, external hardware, or other subjects.</a:t>
            </a:r>
            <a:endParaRPr sz="1400"/>
          </a:p>
          <a:p>
            <a:pPr indent="0" lvl="0" marL="0" rtl="0">
              <a:spcBef>
                <a:spcPts val="0"/>
              </a:spcBef>
              <a:spcAft>
                <a:spcPts val="0"/>
              </a:spcAft>
              <a:buNone/>
            </a:pPr>
            <a:r>
              <a:t/>
            </a:r>
            <a:endParaRPr sz="1400"/>
          </a:p>
          <a:p>
            <a:pPr indent="0" lvl="0" marL="0" rtl="0">
              <a:spcBef>
                <a:spcPts val="0"/>
              </a:spcBef>
              <a:spcAft>
                <a:spcPts val="0"/>
              </a:spcAft>
              <a:buNone/>
            </a:pPr>
            <a:r>
              <a:rPr lang="en" sz="1400"/>
              <a:t>LifeLine</a:t>
            </a:r>
            <a:endParaRPr sz="1400"/>
          </a:p>
          <a:p>
            <a:pPr indent="-317500" lvl="0" marL="457200" rtl="0">
              <a:spcBef>
                <a:spcPts val="0"/>
              </a:spcBef>
              <a:spcAft>
                <a:spcPts val="0"/>
              </a:spcAft>
              <a:buSzPts val="1400"/>
              <a:buChar char="-"/>
            </a:pPr>
            <a:r>
              <a:rPr lang="en" sz="1400"/>
              <a:t>A lifeline represents an individual participant in the Interaction.</a:t>
            </a:r>
            <a:endParaRPr sz="1400"/>
          </a:p>
          <a:p>
            <a:pPr indent="0" lvl="0" marL="0" rtl="0">
              <a:spcBef>
                <a:spcPts val="0"/>
              </a:spcBef>
              <a:spcAft>
                <a:spcPts val="0"/>
              </a:spcAft>
              <a:buNone/>
            </a:pPr>
            <a:r>
              <a:t/>
            </a:r>
            <a:endParaRPr sz="1400"/>
          </a:p>
          <a:p>
            <a:pPr indent="0" lvl="0" marL="0" rtl="0">
              <a:spcBef>
                <a:spcPts val="0"/>
              </a:spcBef>
              <a:spcAft>
                <a:spcPts val="0"/>
              </a:spcAft>
              <a:buNone/>
            </a:pPr>
            <a:r>
              <a:rPr lang="en" sz="1400"/>
              <a:t>LifeLine Activations</a:t>
            </a:r>
            <a:endParaRPr sz="1400"/>
          </a:p>
          <a:p>
            <a:pPr indent="-317500" lvl="0" marL="457200" rtl="0">
              <a:spcBef>
                <a:spcPts val="0"/>
              </a:spcBef>
              <a:spcAft>
                <a:spcPts val="0"/>
              </a:spcAft>
              <a:buSzPts val="1400"/>
              <a:buChar char="-"/>
            </a:pPr>
            <a:r>
              <a:rPr lang="en" sz="1400"/>
              <a:t>A thin rectangle on a lifeline) represents the period during which an element is performing an operation.</a:t>
            </a:r>
            <a:endParaRPr sz="1400"/>
          </a:p>
          <a:p>
            <a:pPr indent="-317500" lvl="0" marL="457200" rtl="0">
              <a:spcBef>
                <a:spcPts val="0"/>
              </a:spcBef>
              <a:spcAft>
                <a:spcPts val="0"/>
              </a:spcAft>
              <a:buSzPts val="1400"/>
              <a:buChar char="-"/>
            </a:pPr>
            <a:r>
              <a:rPr lang="en" sz="1400"/>
              <a:t>The top and the bottom of the of the rectangle are aligned with the initiation and the completion time respectively</a:t>
            </a:r>
            <a:endParaRPr sz="1400"/>
          </a:p>
          <a:p>
            <a:pPr indent="0" lvl="0" marL="0">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Diagram Notation</a:t>
            </a:r>
            <a:endParaRPr/>
          </a:p>
          <a:p>
            <a:pPr indent="0" lvl="0" marL="0">
              <a:spcBef>
                <a:spcPts val="0"/>
              </a:spcBef>
              <a:spcAft>
                <a:spcPts val="0"/>
              </a:spcAft>
              <a:buNone/>
            </a:pPr>
            <a:r>
              <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Call Message</a:t>
            </a:r>
            <a:endParaRPr sz="1400"/>
          </a:p>
          <a:p>
            <a:pPr indent="-317500" lvl="0" marL="457200" rtl="0">
              <a:spcBef>
                <a:spcPts val="1600"/>
              </a:spcBef>
              <a:spcAft>
                <a:spcPts val="0"/>
              </a:spcAft>
              <a:buSzPts val="1400"/>
              <a:buChar char="-"/>
            </a:pPr>
            <a:r>
              <a:rPr lang="en" sz="1400"/>
              <a:t>A message defines a particular communication between Lifelines of an Interaction.</a:t>
            </a:r>
            <a:endParaRPr sz="1400"/>
          </a:p>
          <a:p>
            <a:pPr indent="-317500" lvl="0" marL="457200" rtl="0">
              <a:spcBef>
                <a:spcPts val="0"/>
              </a:spcBef>
              <a:spcAft>
                <a:spcPts val="0"/>
              </a:spcAft>
              <a:buSzPts val="1400"/>
              <a:buChar char="-"/>
            </a:pPr>
            <a:r>
              <a:rPr lang="en" sz="1400"/>
              <a:t>Call message is a kind of message that represents an invocation of operation of target lifeline.</a:t>
            </a:r>
            <a:endParaRPr sz="1400"/>
          </a:p>
          <a:p>
            <a:pPr indent="0" lvl="0" marL="0">
              <a:spcBef>
                <a:spcPts val="1600"/>
              </a:spcBef>
              <a:spcAft>
                <a:spcPts val="0"/>
              </a:spcAft>
              <a:buNone/>
            </a:pPr>
            <a:r>
              <a:rPr lang="en" sz="1400"/>
              <a:t>Return Message</a:t>
            </a:r>
            <a:endParaRPr sz="1400"/>
          </a:p>
          <a:p>
            <a:pPr indent="-317500" lvl="0" marL="457200" rtl="0">
              <a:spcBef>
                <a:spcPts val="1600"/>
              </a:spcBef>
              <a:spcAft>
                <a:spcPts val="0"/>
              </a:spcAft>
              <a:buSzPts val="1400"/>
              <a:buChar char="-"/>
            </a:pPr>
            <a:r>
              <a:rPr lang="en" sz="1400"/>
              <a:t>A message defines a particular communication between Lifelines of an Interaction.</a:t>
            </a:r>
            <a:endParaRPr sz="1400"/>
          </a:p>
          <a:p>
            <a:pPr indent="-317500" lvl="0" marL="457200" rtl="0">
              <a:spcBef>
                <a:spcPts val="0"/>
              </a:spcBef>
              <a:spcAft>
                <a:spcPts val="0"/>
              </a:spcAft>
              <a:buSzPts val="1400"/>
              <a:buChar char="-"/>
            </a:pPr>
            <a:r>
              <a:rPr lang="en" sz="1400"/>
              <a:t>Return message is a kind of message that represents the pass of information back to the caller of a corresponded former message.</a:t>
            </a:r>
            <a:endParaRPr sz="1400"/>
          </a:p>
          <a:p>
            <a:pPr indent="0" lvl="0" marL="0">
              <a:spcBef>
                <a:spcPts val="1600"/>
              </a:spcBef>
              <a:spcAft>
                <a:spcPts val="0"/>
              </a:spcAft>
              <a:buNone/>
            </a:pPr>
            <a:r>
              <a:rPr lang="en" sz="1400"/>
              <a:t>Self Message</a:t>
            </a:r>
            <a:endParaRPr sz="1400"/>
          </a:p>
          <a:p>
            <a:pPr indent="-317500" lvl="0" marL="457200" rtl="0">
              <a:spcBef>
                <a:spcPts val="1600"/>
              </a:spcBef>
              <a:spcAft>
                <a:spcPts val="0"/>
              </a:spcAft>
              <a:buSzPts val="1400"/>
              <a:buChar char="-"/>
            </a:pPr>
            <a:r>
              <a:rPr lang="en" sz="1400"/>
              <a:t>A message defines a particular communication between Lifelines of an Interaction.</a:t>
            </a:r>
            <a:endParaRPr sz="1400"/>
          </a:p>
          <a:p>
            <a:pPr indent="-317500" lvl="0" marL="457200" rtl="0">
              <a:spcBef>
                <a:spcPts val="0"/>
              </a:spcBef>
              <a:spcAft>
                <a:spcPts val="0"/>
              </a:spcAft>
              <a:buSzPts val="1400"/>
              <a:buChar char="-"/>
            </a:pPr>
            <a:r>
              <a:rPr lang="en" sz="1400"/>
              <a:t>Self message is a kind of message that represents the invocation of message of the same lifeline.</a:t>
            </a:r>
            <a:endParaRPr sz="1400"/>
          </a:p>
          <a:p>
            <a:pPr indent="0" lvl="0" marL="0">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185975"/>
            <a:ext cx="8520600" cy="568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Diagram Notation</a:t>
            </a:r>
            <a:endParaRPr/>
          </a:p>
          <a:p>
            <a:pPr indent="0" lvl="0" marL="0">
              <a:spcBef>
                <a:spcPts val="0"/>
              </a:spcBef>
              <a:spcAft>
                <a:spcPts val="0"/>
              </a:spcAft>
              <a:buNone/>
            </a:pPr>
            <a:r>
              <a:t/>
            </a:r>
            <a:endParaRPr/>
          </a:p>
        </p:txBody>
      </p:sp>
      <p:sp>
        <p:nvSpPr>
          <p:cNvPr id="96" name="Shape 96"/>
          <p:cNvSpPr txBox="1"/>
          <p:nvPr>
            <p:ph idx="1" type="body"/>
          </p:nvPr>
        </p:nvSpPr>
        <p:spPr>
          <a:xfrm>
            <a:off x="311700" y="867900"/>
            <a:ext cx="8520600" cy="4153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Recursive Message</a:t>
            </a:r>
            <a:endParaRPr/>
          </a:p>
          <a:p>
            <a:pPr indent="-342900" lvl="0" marL="457200" rtl="0">
              <a:spcBef>
                <a:spcPts val="1600"/>
              </a:spcBef>
              <a:spcAft>
                <a:spcPts val="0"/>
              </a:spcAft>
              <a:buSzPts val="1800"/>
              <a:buChar char="-"/>
            </a:pPr>
            <a:r>
              <a:rPr lang="en"/>
              <a:t>A message defines a particular communication between Lifelines of an Interaction.</a:t>
            </a:r>
            <a:endParaRPr/>
          </a:p>
          <a:p>
            <a:pPr indent="-342900" lvl="0" marL="457200" rtl="0">
              <a:spcBef>
                <a:spcPts val="0"/>
              </a:spcBef>
              <a:spcAft>
                <a:spcPts val="0"/>
              </a:spcAft>
              <a:buSzPts val="1800"/>
              <a:buChar char="-"/>
            </a:pPr>
            <a:r>
              <a:rPr lang="en"/>
              <a:t>Recursive message is a kind of message that represents the invocation of message of the same lifeline. It's target points to an activation on top of the activation where the message was invoked from.</a:t>
            </a:r>
            <a:endParaRPr/>
          </a:p>
          <a:p>
            <a:pPr indent="0" lvl="0" marL="0">
              <a:spcBef>
                <a:spcPts val="1600"/>
              </a:spcBef>
              <a:spcAft>
                <a:spcPts val="0"/>
              </a:spcAft>
              <a:buNone/>
            </a:pPr>
            <a:r>
              <a:rPr lang="en"/>
              <a:t>Create Message</a:t>
            </a:r>
            <a:endParaRPr/>
          </a:p>
          <a:p>
            <a:pPr indent="-342900" lvl="0" marL="457200" rtl="0">
              <a:spcBef>
                <a:spcPts val="1600"/>
              </a:spcBef>
              <a:spcAft>
                <a:spcPts val="0"/>
              </a:spcAft>
              <a:buSzPts val="1800"/>
              <a:buChar char="-"/>
            </a:pPr>
            <a:r>
              <a:rPr lang="en"/>
              <a:t>A message defines a particular communication between Lifelines of an Interaction.</a:t>
            </a:r>
            <a:endParaRPr/>
          </a:p>
          <a:p>
            <a:pPr indent="-342900" lvl="0" marL="457200" rtl="0">
              <a:spcBef>
                <a:spcPts val="0"/>
              </a:spcBef>
              <a:spcAft>
                <a:spcPts val="0"/>
              </a:spcAft>
              <a:buSzPts val="1800"/>
              <a:buChar char="-"/>
            </a:pPr>
            <a:r>
              <a:rPr lang="en"/>
              <a:t>Create message is a kind of message that represents the instantiation of (target) lifeline.</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Diagram Notation</a:t>
            </a:r>
            <a:endParaRPr/>
          </a:p>
          <a:p>
            <a:pPr indent="0" lvl="0" marL="0">
              <a:spcBef>
                <a:spcPts val="0"/>
              </a:spcBef>
              <a:spcAft>
                <a:spcPts val="0"/>
              </a:spcAft>
              <a:buNone/>
            </a:pPr>
            <a: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Destroy Message</a:t>
            </a:r>
            <a:endParaRPr/>
          </a:p>
          <a:p>
            <a:pPr indent="-342900" lvl="0" marL="457200" rtl="0">
              <a:spcBef>
                <a:spcPts val="1600"/>
              </a:spcBef>
              <a:spcAft>
                <a:spcPts val="0"/>
              </a:spcAft>
              <a:buSzPts val="1800"/>
              <a:buChar char="-"/>
            </a:pPr>
            <a:r>
              <a:rPr lang="en"/>
              <a:t>A message defines a particular communication between Lifelines of an Interaction.</a:t>
            </a:r>
            <a:endParaRPr/>
          </a:p>
          <a:p>
            <a:pPr indent="-342900" lvl="0" marL="457200" rtl="0">
              <a:spcBef>
                <a:spcPts val="0"/>
              </a:spcBef>
              <a:spcAft>
                <a:spcPts val="0"/>
              </a:spcAft>
              <a:buSzPts val="1800"/>
              <a:buChar char="-"/>
            </a:pPr>
            <a:r>
              <a:rPr lang="en"/>
              <a:t>Destroy message is a kind of message that represents the request of destroying the lifecycle of target lifeline.</a:t>
            </a:r>
            <a:endParaRPr/>
          </a:p>
          <a:p>
            <a:pPr indent="0" lvl="0" marL="0">
              <a:spcBef>
                <a:spcPts val="1600"/>
              </a:spcBef>
              <a:spcAft>
                <a:spcPts val="0"/>
              </a:spcAft>
              <a:buNone/>
            </a:pPr>
            <a:r>
              <a:rPr lang="en"/>
              <a:t>Duration Message</a:t>
            </a:r>
            <a:endParaRPr/>
          </a:p>
          <a:p>
            <a:pPr indent="-342900" lvl="0" marL="457200" rtl="0">
              <a:spcBef>
                <a:spcPts val="1600"/>
              </a:spcBef>
              <a:spcAft>
                <a:spcPts val="0"/>
              </a:spcAft>
              <a:buSzPts val="1800"/>
              <a:buChar char="-"/>
            </a:pPr>
            <a:r>
              <a:rPr lang="en"/>
              <a:t>A message defines a particular communication between Lifelines of an Interaction.</a:t>
            </a:r>
            <a:endParaRPr/>
          </a:p>
          <a:p>
            <a:pPr indent="-342900" lvl="0" marL="457200" rtl="0">
              <a:spcBef>
                <a:spcPts val="0"/>
              </a:spcBef>
              <a:spcAft>
                <a:spcPts val="0"/>
              </a:spcAft>
              <a:buSzPts val="1800"/>
              <a:buChar char="-"/>
            </a:pPr>
            <a:r>
              <a:rPr lang="en"/>
              <a:t>Duration message shows the distance between two time instants for a message invocation.</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