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6.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Servlets</a:t>
            </a:r>
            <a:endParaRPr/>
          </a:p>
          <a:p>
            <a:pPr indent="0" lvl="0" marL="0">
              <a:spcBef>
                <a:spcPts val="0"/>
              </a:spcBef>
              <a:spcAft>
                <a:spcPts val="0"/>
              </a:spcAft>
              <a:buNone/>
            </a:pPr>
            <a:r>
              <a:t/>
            </a:r>
            <a:endParaRPr/>
          </a:p>
        </p:txBody>
      </p:sp>
      <p:sp>
        <p:nvSpPr>
          <p:cNvPr id="87" name="Shape 8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Dmitriy Sinitsyn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idx="1" type="body"/>
          </p:nvPr>
        </p:nvSpPr>
        <p:spPr>
          <a:xfrm>
            <a:off x="729450" y="1325650"/>
            <a:ext cx="7688700" cy="301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Servlets are programs that run on a Web or Application server and act as a middle layer between a requests coming from a Web browser or other HTTP client and databases or applications on the HTTP server.</a:t>
            </a:r>
            <a:endParaRPr/>
          </a:p>
          <a:p>
            <a:pPr indent="0" lvl="0" marL="0">
              <a:spcBef>
                <a:spcPts val="1600"/>
              </a:spcBef>
              <a:spcAft>
                <a:spcPts val="0"/>
              </a:spcAft>
              <a:buNone/>
            </a:pPr>
            <a:r>
              <a:rPr lang="en"/>
              <a:t>Using Servlets, you can collect input from users through web page forms, present records from a database or another source, and create web pages dynamically.</a:t>
            </a:r>
            <a:endParaRPr/>
          </a:p>
          <a:p>
            <a:pPr indent="0" lvl="0" marL="0">
              <a:spcBef>
                <a:spcPts val="1600"/>
              </a:spcBef>
              <a:spcAft>
                <a:spcPts val="0"/>
              </a:spcAft>
              <a:buNone/>
            </a:pPr>
            <a:r>
              <a:rPr lang="en"/>
              <a:t>Java Servlets often serve the same purpose as programs implemented using the Common Gateway Interface (CGI). But Servlets offer several advantages in comparison with the CGI.</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idx="1" type="body"/>
          </p:nvPr>
        </p:nvSpPr>
        <p:spPr>
          <a:xfrm>
            <a:off x="729450" y="1299400"/>
            <a:ext cx="7688700" cy="3683700"/>
          </a:xfrm>
          <a:prstGeom prst="rect">
            <a:avLst/>
          </a:prstGeom>
        </p:spPr>
        <p:txBody>
          <a:bodyPr anchorCtr="0" anchor="t" bIns="91425" lIns="91425" spcFirstLastPara="1" rIns="91425" wrap="square" tIns="91425">
            <a:noAutofit/>
          </a:bodyPr>
          <a:lstStyle/>
          <a:p>
            <a:pPr indent="-311150" lvl="0" marL="457200">
              <a:lnSpc>
                <a:spcPct val="200000"/>
              </a:lnSpc>
              <a:spcBef>
                <a:spcPts val="0"/>
              </a:spcBef>
              <a:spcAft>
                <a:spcPts val="0"/>
              </a:spcAft>
              <a:buSzPts val="1300"/>
              <a:buChar char="●"/>
            </a:pPr>
            <a:r>
              <a:rPr lang="en"/>
              <a:t>Performance is significantly better.</a:t>
            </a:r>
            <a:endParaRPr/>
          </a:p>
          <a:p>
            <a:pPr indent="-311150" lvl="0" marL="457200">
              <a:lnSpc>
                <a:spcPct val="200000"/>
              </a:lnSpc>
              <a:spcBef>
                <a:spcPts val="0"/>
              </a:spcBef>
              <a:spcAft>
                <a:spcPts val="0"/>
              </a:spcAft>
              <a:buSzPts val="1300"/>
              <a:buChar char="●"/>
            </a:pPr>
            <a:r>
              <a:rPr lang="en"/>
              <a:t>Servlets execute within the address space of a Web server. It is not necessary to create a separate process to handle each client request.</a:t>
            </a:r>
            <a:endParaRPr/>
          </a:p>
          <a:p>
            <a:pPr indent="-311150" lvl="0" marL="457200">
              <a:lnSpc>
                <a:spcPct val="200000"/>
              </a:lnSpc>
              <a:spcBef>
                <a:spcPts val="0"/>
              </a:spcBef>
              <a:spcAft>
                <a:spcPts val="0"/>
              </a:spcAft>
              <a:buSzPts val="1300"/>
              <a:buChar char="●"/>
            </a:pPr>
            <a:r>
              <a:rPr lang="en"/>
              <a:t>Servlets are platform-independent because they are written in Java.</a:t>
            </a:r>
            <a:endParaRPr/>
          </a:p>
          <a:p>
            <a:pPr indent="-311150" lvl="0" marL="457200">
              <a:lnSpc>
                <a:spcPct val="200000"/>
              </a:lnSpc>
              <a:spcBef>
                <a:spcPts val="0"/>
              </a:spcBef>
              <a:spcAft>
                <a:spcPts val="0"/>
              </a:spcAft>
              <a:buSzPts val="1300"/>
              <a:buChar char="●"/>
            </a:pPr>
            <a:r>
              <a:rPr lang="en"/>
              <a:t>Java security manager on the server enforces a set of restrictions to protect the resources on a server machine. So servlets are trusted.</a:t>
            </a:r>
            <a:endParaRPr/>
          </a:p>
          <a:p>
            <a:pPr indent="-311150" lvl="0" marL="457200" rtl="0">
              <a:lnSpc>
                <a:spcPct val="200000"/>
              </a:lnSpc>
              <a:spcBef>
                <a:spcPts val="0"/>
              </a:spcBef>
              <a:spcAft>
                <a:spcPts val="0"/>
              </a:spcAft>
              <a:buSzPts val="1300"/>
              <a:buChar char="●"/>
            </a:pPr>
            <a:r>
              <a:rPr lang="en"/>
              <a:t>The full functionality of the Java class libraries is available to a servlet. It can communicate with applets, databases, or other software via the sockets and RMI mechanisms that you have seen already.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Servlets Architecture</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03" name="Shape 103"/>
          <p:cNvPicPr preferRelativeResize="0"/>
          <p:nvPr/>
        </p:nvPicPr>
        <p:blipFill>
          <a:blip r:embed="rId3">
            <a:alphaModFix/>
          </a:blip>
          <a:stretch>
            <a:fillRect/>
          </a:stretch>
        </p:blipFill>
        <p:spPr>
          <a:xfrm>
            <a:off x="2764350" y="2114050"/>
            <a:ext cx="3352800" cy="219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Servlets Tasks</a:t>
            </a:r>
            <a:endParaRPr/>
          </a:p>
        </p:txBody>
      </p:sp>
      <p:sp>
        <p:nvSpPr>
          <p:cNvPr id="109" name="Shape 109"/>
          <p:cNvSpPr txBox="1"/>
          <p:nvPr>
            <p:ph idx="1" type="body"/>
          </p:nvPr>
        </p:nvSpPr>
        <p:spPr>
          <a:xfrm>
            <a:off x="729450" y="1920675"/>
            <a:ext cx="7688700" cy="2931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en"/>
              <a:t>Servlets perform the following major tasks:</a:t>
            </a:r>
            <a:endParaRPr/>
          </a:p>
          <a:p>
            <a:pPr indent="-311150" lvl="0" marL="457200" rtl="0">
              <a:spcBef>
                <a:spcPts val="0"/>
              </a:spcBef>
              <a:spcAft>
                <a:spcPts val="0"/>
              </a:spcAft>
              <a:buSzPts val="1300"/>
              <a:buChar char="●"/>
            </a:pPr>
            <a:r>
              <a:rPr lang="en"/>
              <a:t>Read the explicit data sent by the clients (browsers). This includes an HTML form on a Web page or it could also come from an applet or a custom HTTP client program.</a:t>
            </a:r>
            <a:endParaRPr/>
          </a:p>
          <a:p>
            <a:pPr indent="-311150" lvl="0" marL="457200" rtl="0">
              <a:spcBef>
                <a:spcPts val="0"/>
              </a:spcBef>
              <a:spcAft>
                <a:spcPts val="0"/>
              </a:spcAft>
              <a:buSzPts val="1300"/>
              <a:buChar char="●"/>
            </a:pPr>
            <a:r>
              <a:rPr lang="en"/>
              <a:t>Read the implicit HTTP request data sent by the clients (browsers). This includes cookies, media types and compression schemes the browser understands, and so forth.</a:t>
            </a:r>
            <a:endParaRPr/>
          </a:p>
          <a:p>
            <a:pPr indent="-311150" lvl="0" marL="457200" rtl="0">
              <a:spcBef>
                <a:spcPts val="0"/>
              </a:spcBef>
              <a:spcAft>
                <a:spcPts val="0"/>
              </a:spcAft>
              <a:buSzPts val="1300"/>
              <a:buChar char="●"/>
            </a:pPr>
            <a:r>
              <a:rPr lang="en"/>
              <a:t>Process the data and generate the results. This process may require talking to a database, executing an RMI or CORBA call, invoking a Web service, or computing the response directly.</a:t>
            </a:r>
            <a:endParaRPr/>
          </a:p>
          <a:p>
            <a:pPr indent="-311150" lvl="0" marL="457200" rtl="0">
              <a:spcBef>
                <a:spcPts val="0"/>
              </a:spcBef>
              <a:spcAft>
                <a:spcPts val="0"/>
              </a:spcAft>
              <a:buSzPts val="1300"/>
              <a:buChar char="●"/>
            </a:pPr>
            <a:r>
              <a:rPr lang="en"/>
              <a:t>Send the explicit data (i.e., the document) to the clients (browsers). This document can be sent in a variety of formats, including text (HTML or XML), binary (GIF images), Excel, etc.</a:t>
            </a:r>
            <a:endParaRPr/>
          </a:p>
          <a:p>
            <a:pPr indent="-311150" lvl="0" marL="457200" rtl="0">
              <a:spcBef>
                <a:spcPts val="0"/>
              </a:spcBef>
              <a:spcAft>
                <a:spcPts val="0"/>
              </a:spcAft>
              <a:buSzPts val="1300"/>
              <a:buChar char="●"/>
            </a:pPr>
            <a:r>
              <a:rPr lang="en"/>
              <a:t>Send the implicit HTTP response to the clients (browsers). This includes telling the browsers or other clients what type of document is being returned (e.g., HTML), setting cookies and caching parameters, and other such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Servlets Packages</a:t>
            </a:r>
            <a:endParaRPr/>
          </a:p>
        </p:txBody>
      </p:sp>
      <p:sp>
        <p:nvSpPr>
          <p:cNvPr id="115" name="Shape 115"/>
          <p:cNvSpPr txBox="1"/>
          <p:nvPr>
            <p:ph idx="1" type="body"/>
          </p:nvPr>
        </p:nvSpPr>
        <p:spPr>
          <a:xfrm>
            <a:off x="729450" y="1894425"/>
            <a:ext cx="7688700" cy="300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Java Servlets are Java classes run by a web server that has an interpreter that supports the Java Servlet specification.</a:t>
            </a:r>
            <a:endParaRPr/>
          </a:p>
          <a:p>
            <a:pPr indent="0" lvl="0" marL="0">
              <a:spcBef>
                <a:spcPts val="1600"/>
              </a:spcBef>
              <a:spcAft>
                <a:spcPts val="0"/>
              </a:spcAft>
              <a:buNone/>
            </a:pPr>
            <a:r>
              <a:rPr lang="en"/>
              <a:t>Servlets can be created using the javax.servlet and javax.servlet.http packages, which are a standard part of the Java's enterprise edition, an expanded version of the Java class library that supports large-scale development projects.</a:t>
            </a:r>
            <a:endParaRPr/>
          </a:p>
          <a:p>
            <a:pPr indent="0" lvl="0" marL="0">
              <a:spcBef>
                <a:spcPts val="1600"/>
              </a:spcBef>
              <a:spcAft>
                <a:spcPts val="0"/>
              </a:spcAft>
              <a:buNone/>
            </a:pPr>
            <a:r>
              <a:rPr lang="en"/>
              <a:t>These classes implement the Java Servlet and JSP specifications. At the time of writing this tutorial, the versions are Java Servlet 2.5 and JSP 2.1.</a:t>
            </a:r>
            <a:endParaRPr/>
          </a:p>
          <a:p>
            <a:pPr indent="0" lvl="0" marL="0">
              <a:spcBef>
                <a:spcPts val="1600"/>
              </a:spcBef>
              <a:spcAft>
                <a:spcPts val="0"/>
              </a:spcAft>
              <a:buNone/>
            </a:pPr>
            <a:r>
              <a:rPr lang="en"/>
              <a:t>Java servlets have been created and compiled just like any other Java class. After you install the servlet packages and add them to your computer's Classpath, you can compile servlets with the JDK's Java compiler or any other current compiler.</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