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oboto"/>
      <p:regular r:id="rId11"/>
      <p:bold r:id="rId12"/>
      <p:italic r:id="rId13"/>
      <p:boldItalic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6.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erriweather-regular.fntdata"/><Relationship Id="rId14" Type="http://schemas.openxmlformats.org/officeDocument/2006/relationships/font" Target="fonts/Roboto-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Merriweather-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p:txBody>
      </p:sp>
      <p:sp>
        <p:nvSpPr>
          <p:cNvPr id="56" name="Shape 56"/>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System Level Tests</a:t>
            </a:r>
            <a:endParaRPr/>
          </a:p>
          <a:p>
            <a:pPr indent="0" lvl="0" marL="0">
              <a:spcBef>
                <a:spcPts val="0"/>
              </a:spcBef>
              <a:spcAft>
                <a:spcPts val="0"/>
              </a:spcAft>
              <a:buNone/>
            </a:pPr>
            <a:r>
              <a:t/>
            </a:r>
            <a:endParaRPr/>
          </a:p>
        </p:txBody>
      </p:sp>
      <p:sp>
        <p:nvSpPr>
          <p:cNvPr id="65" name="Shape 65"/>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Dmitriy Sinitsyn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Definition</a:t>
            </a:r>
            <a:endParaRPr/>
          </a:p>
        </p:txBody>
      </p:sp>
      <p:sp>
        <p:nvSpPr>
          <p:cNvPr id="71" name="Shape 71"/>
          <p:cNvSpPr txBox="1"/>
          <p:nvPr>
            <p:ph idx="1" type="body"/>
          </p:nvPr>
        </p:nvSpPr>
        <p:spPr>
          <a:xfrm>
            <a:off x="311700" y="1505700"/>
            <a:ext cx="8307300" cy="3076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System testing is defined as testing of a complete and fully integrated software product. This testing falls in black-box testing wherein knowledge of the inner design of the code is not a pre-requisite and is done by the testing team.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Description</a:t>
            </a:r>
            <a:endParaRPr/>
          </a:p>
        </p:txBody>
      </p:sp>
      <p:sp>
        <p:nvSpPr>
          <p:cNvPr id="77" name="Shape 77"/>
          <p:cNvSpPr txBox="1"/>
          <p:nvPr>
            <p:ph idx="1" type="body"/>
          </p:nvPr>
        </p:nvSpPr>
        <p:spPr>
          <a:xfrm>
            <a:off x="311700" y="1505700"/>
            <a:ext cx="8307300" cy="3076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System testing is performed in the context of a System Requirement Specification (SRS) and/or a Functional Requirement Specifications (FRS). It is the final test to verify that the product to be delivered meets the specifications mentioned in the requirement document. It should investigate both functional and non-functional requirements.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idx="4294967295" type="title"/>
          </p:nvPr>
        </p:nvSpPr>
        <p:spPr>
          <a:xfrm>
            <a:off x="311725" y="500925"/>
            <a:ext cx="8520600" cy="440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There are various types of system testing and the team should choose which ones they would need before application deployment. </a:t>
            </a:r>
            <a:endParaRPr sz="1800"/>
          </a:p>
          <a:p>
            <a:pPr indent="0" lvl="0" marL="0">
              <a:spcBef>
                <a:spcPts val="0"/>
              </a:spcBef>
              <a:spcAft>
                <a:spcPts val="0"/>
              </a:spcAft>
              <a:buNone/>
            </a:pPr>
            <a:r>
              <a:t/>
            </a:r>
            <a:endParaRPr sz="1800"/>
          </a:p>
          <a:p>
            <a:pPr indent="0" lvl="0" marL="0">
              <a:spcBef>
                <a:spcPts val="0"/>
              </a:spcBef>
              <a:spcAft>
                <a:spcPts val="0"/>
              </a:spcAft>
              <a:buNone/>
            </a:pPr>
            <a:r>
              <a:rPr lang="en" sz="1800"/>
              <a:t>Here are some the types of system testing software development companies use:</a:t>
            </a:r>
            <a:endParaRPr sz="1800"/>
          </a:p>
          <a:p>
            <a:pPr indent="0" lvl="0" marL="0">
              <a:spcBef>
                <a:spcPts val="0"/>
              </a:spcBef>
              <a:spcAft>
                <a:spcPts val="0"/>
              </a:spcAft>
              <a:buNone/>
            </a:pPr>
            <a:r>
              <a:t/>
            </a:r>
            <a:endParaRPr sz="1800"/>
          </a:p>
          <a:p>
            <a:pPr indent="0" lvl="0" marL="0">
              <a:spcBef>
                <a:spcPts val="0"/>
              </a:spcBef>
              <a:spcAft>
                <a:spcPts val="0"/>
              </a:spcAft>
              <a:buNone/>
            </a:pPr>
            <a:r>
              <a:rPr lang="en" sz="1800"/>
              <a:t>1. Usability Testing - To test if an application or product has good user experience or not. </a:t>
            </a:r>
            <a:endParaRPr sz="1800"/>
          </a:p>
          <a:p>
            <a:pPr indent="0" lvl="0" marL="0">
              <a:spcBef>
                <a:spcPts val="0"/>
              </a:spcBef>
              <a:spcAft>
                <a:spcPts val="0"/>
              </a:spcAft>
              <a:buNone/>
            </a:pPr>
            <a:r>
              <a:t/>
            </a:r>
            <a:endParaRPr sz="1800"/>
          </a:p>
          <a:p>
            <a:pPr indent="0" lvl="0" marL="0">
              <a:spcBef>
                <a:spcPts val="0"/>
              </a:spcBef>
              <a:spcAft>
                <a:spcPts val="0"/>
              </a:spcAft>
              <a:buNone/>
            </a:pPr>
            <a:r>
              <a:rPr lang="en" sz="1800"/>
              <a:t>2. Regression Testing - To confirm that a code change or addition has not adversely affected existing features. </a:t>
            </a:r>
            <a:endParaRPr sz="1800"/>
          </a:p>
          <a:p>
            <a:pPr indent="0" lvl="0" marL="0">
              <a:spcBef>
                <a:spcPts val="0"/>
              </a:spcBef>
              <a:spcAft>
                <a:spcPts val="0"/>
              </a:spcAft>
              <a:buNone/>
            </a:pPr>
            <a:r>
              <a:t/>
            </a:r>
            <a:endParaRPr sz="1800"/>
          </a:p>
          <a:p>
            <a:pPr indent="0" lvl="0" marL="0">
              <a:spcBef>
                <a:spcPts val="0"/>
              </a:spcBef>
              <a:spcAft>
                <a:spcPts val="0"/>
              </a:spcAft>
              <a:buNone/>
            </a:pPr>
            <a:r>
              <a:rPr lang="en" sz="1800"/>
              <a:t>3. Load Testing - It is a type of non-functional testing which helps understand the behaviour of the application under a specific expected load. </a:t>
            </a:r>
            <a:endParaRPr sz="1800"/>
          </a:p>
          <a:p>
            <a:pPr indent="0" lvl="0" marL="0">
              <a:spcBef>
                <a:spcPts val="0"/>
              </a:spcBef>
              <a:spcAft>
                <a:spcPts val="0"/>
              </a:spcAft>
              <a:buNone/>
            </a:pPr>
            <a:r>
              <a:t/>
            </a:r>
            <a:endParaRPr sz="1800"/>
          </a:p>
          <a:p>
            <a:pPr indent="0" lvl="0" marL="0" rtl="0">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idx="4294967295" type="title"/>
          </p:nvPr>
        </p:nvSpPr>
        <p:spPr>
          <a:xfrm>
            <a:off x="311725" y="500925"/>
            <a:ext cx="8520600" cy="440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4. Functional Testing - It is a type of testing to verify that a product performs and functions correctly according to user specifications. </a:t>
            </a:r>
            <a:endParaRPr sz="1800"/>
          </a:p>
          <a:p>
            <a:pPr indent="0" lvl="0" marL="0">
              <a:spcBef>
                <a:spcPts val="0"/>
              </a:spcBef>
              <a:spcAft>
                <a:spcPts val="0"/>
              </a:spcAft>
              <a:buNone/>
            </a:pPr>
            <a:r>
              <a:t/>
            </a:r>
            <a:endParaRPr sz="1800"/>
          </a:p>
          <a:p>
            <a:pPr indent="0" lvl="0" marL="0">
              <a:spcBef>
                <a:spcPts val="0"/>
              </a:spcBef>
              <a:spcAft>
                <a:spcPts val="0"/>
              </a:spcAft>
              <a:buNone/>
            </a:pPr>
            <a:r>
              <a:rPr lang="en" sz="1800"/>
              <a:t>5. Migration Testing - Testing of programs used to migrate /convert data from one application to another replacement application. </a:t>
            </a:r>
            <a:endParaRPr sz="1800"/>
          </a:p>
          <a:p>
            <a:pPr indent="0" lvl="0" marL="0">
              <a:spcBef>
                <a:spcPts val="0"/>
              </a:spcBef>
              <a:spcAft>
                <a:spcPts val="0"/>
              </a:spcAft>
              <a:buNone/>
            </a:pPr>
            <a:r>
              <a:t/>
            </a:r>
            <a:endParaRPr sz="1800"/>
          </a:p>
          <a:p>
            <a:pPr indent="0" lvl="0" marL="0">
              <a:spcBef>
                <a:spcPts val="0"/>
              </a:spcBef>
              <a:spcAft>
                <a:spcPts val="0"/>
              </a:spcAft>
              <a:buNone/>
            </a:pPr>
            <a:r>
              <a:rPr lang="en" sz="1800"/>
              <a:t>6. Compatibility Testing - It performed to validate that software performs same behaviour with different environment. </a:t>
            </a:r>
            <a:endParaRPr sz="1800"/>
          </a:p>
          <a:p>
            <a:pPr indent="0" lvl="0" marL="0">
              <a:spcBef>
                <a:spcPts val="0"/>
              </a:spcBef>
              <a:spcAft>
                <a:spcPts val="0"/>
              </a:spcAft>
              <a:buNone/>
            </a:pPr>
            <a:r>
              <a:t/>
            </a:r>
            <a:endParaRPr sz="1800"/>
          </a:p>
          <a:p>
            <a:pPr indent="0" lvl="0" marL="0">
              <a:spcBef>
                <a:spcPts val="0"/>
              </a:spcBef>
              <a:spcAft>
                <a:spcPts val="0"/>
              </a:spcAft>
              <a:buNone/>
            </a:pPr>
            <a:r>
              <a:rPr lang="en" sz="1800"/>
              <a:t>7. Boundary Value Testing - It is designed to include representatives of boundary values. </a:t>
            </a:r>
            <a:endParaRPr sz="1800"/>
          </a:p>
          <a:p>
            <a:pPr indent="0" lvl="0" marL="0">
              <a:spcBef>
                <a:spcPts val="0"/>
              </a:spcBef>
              <a:spcAft>
                <a:spcPts val="0"/>
              </a:spcAft>
              <a:buNone/>
            </a:pPr>
            <a:r>
              <a:t/>
            </a:r>
            <a:endParaRPr sz="1800"/>
          </a:p>
          <a:p>
            <a:pPr indent="0" lvl="0" marL="0">
              <a:spcBef>
                <a:spcPts val="0"/>
              </a:spcBef>
              <a:spcAft>
                <a:spcPts val="0"/>
              </a:spcAft>
              <a:buNone/>
            </a:pPr>
            <a:r>
              <a:rPr lang="en" sz="1800"/>
              <a:t>8. Fuzz Testing - It is used to provide invalid, unexpected, or random data to the inputs of a program.</a:t>
            </a:r>
            <a:endParaRPr sz="1800"/>
          </a:p>
          <a:p>
            <a:pPr indent="0" lvl="0" marL="0" rtl="0">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Why system testing is important</a:t>
            </a:r>
            <a:endParaRPr/>
          </a:p>
        </p:txBody>
      </p:sp>
      <p:sp>
        <p:nvSpPr>
          <p:cNvPr id="93" name="Shape 93"/>
          <p:cNvSpPr txBox="1"/>
          <p:nvPr>
            <p:ph idx="1" type="body"/>
          </p:nvPr>
        </p:nvSpPr>
        <p:spPr>
          <a:xfrm>
            <a:off x="311700" y="1332475"/>
            <a:ext cx="8307300" cy="324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System testing is performed in the context of a System Requirement Specification (SRS) and/or a Functional Requirement Specifications (FRS). It is the final test to verify that the product to be delivered meets the specifications mentioned in the requirement document. It should investigate both functional and non-functional requirements</a:t>
            </a:r>
            <a:r>
              <a:rPr lang="en"/>
              <a:t>a) </a:t>
            </a:r>
            <a:endParaRPr/>
          </a:p>
          <a:p>
            <a:pPr indent="-311150" lvl="0" marL="457200">
              <a:spcBef>
                <a:spcPts val="1600"/>
              </a:spcBef>
              <a:spcAft>
                <a:spcPts val="0"/>
              </a:spcAft>
              <a:buSzPts val="1300"/>
              <a:buChar char="●"/>
            </a:pPr>
            <a:r>
              <a:rPr lang="en"/>
              <a:t>In Software Development Life Cycle the System Testing is perform as the first level of testing where the System is tested as a whole.</a:t>
            </a:r>
            <a:endParaRPr/>
          </a:p>
          <a:p>
            <a:pPr indent="-311150" lvl="0" marL="457200">
              <a:spcBef>
                <a:spcPts val="0"/>
              </a:spcBef>
              <a:spcAft>
                <a:spcPts val="0"/>
              </a:spcAft>
              <a:buSzPts val="1300"/>
              <a:buChar char="●"/>
            </a:pPr>
            <a:r>
              <a:rPr lang="en"/>
              <a:t>In this step of testing check if system meets functional requirement or not.</a:t>
            </a:r>
            <a:endParaRPr/>
          </a:p>
          <a:p>
            <a:pPr indent="-311150" lvl="0" marL="457200" rtl="0">
              <a:spcBef>
                <a:spcPts val="0"/>
              </a:spcBef>
              <a:spcAft>
                <a:spcPts val="0"/>
              </a:spcAft>
              <a:buSzPts val="1300"/>
              <a:buChar char="●"/>
            </a:pPr>
            <a:r>
              <a:rPr lang="en"/>
              <a:t>System Testing enables you to test, validate and verify both the Application Architecture and Business requirements.</a:t>
            </a:r>
            <a:endParaRPr/>
          </a:p>
          <a:p>
            <a:pPr indent="-311150" lvl="0" marL="457200">
              <a:spcBef>
                <a:spcPts val="0"/>
              </a:spcBef>
              <a:spcAft>
                <a:spcPts val="0"/>
              </a:spcAft>
              <a:buSzPts val="1300"/>
              <a:buChar char="●"/>
            </a:pPr>
            <a:r>
              <a:rPr lang="en"/>
              <a:t>The application/System is tested in an environment that particularly resembles the effective production environment where the application/software will be lastly deployed.</a:t>
            </a:r>
            <a:endParaRPr/>
          </a:p>
          <a:p>
            <a:pPr indent="0" lvl="0" marL="0">
              <a:spcBef>
                <a:spcPts val="1600"/>
              </a:spcBef>
              <a:spcAft>
                <a:spcPts val="0"/>
              </a:spcAft>
              <a:buNone/>
            </a:pPr>
            <a:r>
              <a:rPr lang="en"/>
              <a:t>Generally, a separate and dedicated team is responsible for system testing. And, System Testing is performed on staging server which is similar to production server. So this means you are testing software application as good as production environment.</a:t>
            </a:r>
            <a:endParaRPr/>
          </a:p>
          <a:p>
            <a:pPr indent="0" lvl="0" marL="0" rt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