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Lst>
  <p:sldSz cy="5143500" cx="9144000"/>
  <p:notesSz cx="6858000" cy="9144000"/>
  <p:embeddedFontLst>
    <p:embeddedFont>
      <p:font typeface="Raleway"/>
      <p:regular r:id="rId10"/>
      <p:bold r:id="rId11"/>
      <p:italic r:id="rId12"/>
      <p:boldItalic r:id="rId13"/>
    </p:embeddedFont>
    <p:embeddedFont>
      <p:font typeface="La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Raleway-bold.fntdata"/><Relationship Id="rId10" Type="http://schemas.openxmlformats.org/officeDocument/2006/relationships/font" Target="fonts/Raleway-regular.fntdata"/><Relationship Id="rId13" Type="http://schemas.openxmlformats.org/officeDocument/2006/relationships/font" Target="fonts/Raleway-boldItalic.fntdata"/><Relationship Id="rId12"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 name="Shape 77"/>
          <p:cNvSpPr txBox="1"/>
          <p:nvPr>
            <p:ph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p:txBody>
      </p:sp>
      <p:sp>
        <p:nvSpPr>
          <p:cNvPr id="78" name="Shape 78"/>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Threads, Executors, and Runnables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Threads</a:t>
            </a:r>
            <a:endParaRPr/>
          </a:p>
        </p:txBody>
      </p:sp>
      <p:sp>
        <p:nvSpPr>
          <p:cNvPr id="92" name="Shape 9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Multithreading is a Java feature that allows concurrent execution of two or more parts of a program for maximum utilization of CPU. Each part of such program is called a thread. So, threads are light-weight processes within a process.</a:t>
            </a:r>
            <a:endParaRPr/>
          </a:p>
          <a:p>
            <a:pPr indent="0" lvl="0" marL="0">
              <a:spcBef>
                <a:spcPts val="1600"/>
              </a:spcBef>
              <a:spcAft>
                <a:spcPts val="0"/>
              </a:spcAft>
              <a:buNone/>
            </a:pPr>
            <a:r>
              <a:rPr lang="en"/>
              <a:t>Threads can be created by using two mechanisms :</a:t>
            </a:r>
            <a:endParaRPr/>
          </a:p>
          <a:p>
            <a:pPr indent="0" lvl="0" marL="0">
              <a:spcBef>
                <a:spcPts val="1600"/>
              </a:spcBef>
              <a:spcAft>
                <a:spcPts val="0"/>
              </a:spcAft>
              <a:buNone/>
            </a:pPr>
            <a:r>
              <a:rPr lang="en"/>
              <a:t>1. Extending the Thread class</a:t>
            </a:r>
            <a:endParaRPr/>
          </a:p>
          <a:p>
            <a:pPr indent="0" lvl="0" marL="0">
              <a:spcBef>
                <a:spcPts val="1600"/>
              </a:spcBef>
              <a:spcAft>
                <a:spcPts val="0"/>
              </a:spcAft>
              <a:buNone/>
            </a:pPr>
            <a:r>
              <a:rPr lang="en"/>
              <a:t>2. Implementing the Runnable Interface</a:t>
            </a:r>
            <a:endParaRPr/>
          </a:p>
          <a:p>
            <a:pPr indent="0" lvl="0" marL="0">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Executor</a:t>
            </a:r>
            <a:endParaRPr/>
          </a:p>
        </p:txBody>
      </p:sp>
      <p:sp>
        <p:nvSpPr>
          <p:cNvPr id="98" name="Shape 98"/>
          <p:cNvSpPr txBox="1"/>
          <p:nvPr>
            <p:ph idx="1" type="body"/>
          </p:nvPr>
        </p:nvSpPr>
        <p:spPr>
          <a:xfrm>
            <a:off x="729450" y="1853850"/>
            <a:ext cx="7688700" cy="3289800"/>
          </a:xfrm>
          <a:prstGeom prst="rect">
            <a:avLst/>
          </a:prstGeom>
        </p:spPr>
        <p:txBody>
          <a:bodyPr anchorCtr="0" anchor="t" bIns="91425" lIns="91425" spcFirstLastPara="1" rIns="91425" wrap="square" tIns="91425">
            <a:noAutofit/>
          </a:bodyPr>
          <a:lstStyle/>
          <a:p>
            <a:pPr indent="0" lvl="0" marL="0">
              <a:lnSpc>
                <a:spcPct val="100000"/>
              </a:lnSpc>
              <a:spcBef>
                <a:spcPts val="0"/>
              </a:spcBef>
              <a:spcAft>
                <a:spcPts val="0"/>
              </a:spcAft>
              <a:buNone/>
            </a:pPr>
            <a:r>
              <a:rPr lang="en" sz="1100"/>
              <a:t>An Executor is an object that is responsible for threads management and execution of Runnable tasks submitted from the client code. It decouples the details of thread creation, scheduling, etc from the task submission so you can focus on developing the task’s business logic without caring about the thread management details.</a:t>
            </a:r>
            <a:endParaRPr sz="1100"/>
          </a:p>
          <a:p>
            <a:pPr indent="0" lvl="0" marL="0">
              <a:lnSpc>
                <a:spcPct val="100000"/>
              </a:lnSpc>
              <a:spcBef>
                <a:spcPts val="1600"/>
              </a:spcBef>
              <a:spcAft>
                <a:spcPts val="0"/>
              </a:spcAft>
              <a:buNone/>
            </a:pPr>
            <a:r>
              <a:rPr lang="en" sz="1100"/>
              <a:t>That means, in the simplest case, rather than creating a thread to execute a task like this:</a:t>
            </a:r>
            <a:endParaRPr sz="1100"/>
          </a:p>
          <a:p>
            <a:pPr indent="457200" lvl="0" marL="0">
              <a:lnSpc>
                <a:spcPct val="100000"/>
              </a:lnSpc>
              <a:spcBef>
                <a:spcPts val="1600"/>
              </a:spcBef>
              <a:spcAft>
                <a:spcPts val="0"/>
              </a:spcAft>
              <a:buNone/>
            </a:pPr>
            <a:r>
              <a:rPr b="1" lang="en" sz="1100"/>
              <a:t>Thread t = new Thread(new RunnableTask());</a:t>
            </a:r>
            <a:endParaRPr b="1" sz="1100"/>
          </a:p>
          <a:p>
            <a:pPr indent="457200" lvl="0" marL="0">
              <a:lnSpc>
                <a:spcPct val="100000"/>
              </a:lnSpc>
              <a:spcBef>
                <a:spcPts val="1600"/>
              </a:spcBef>
              <a:spcAft>
                <a:spcPts val="0"/>
              </a:spcAft>
              <a:buNone/>
            </a:pPr>
            <a:r>
              <a:rPr b="1" lang="en" sz="1100"/>
              <a:t>t.start();</a:t>
            </a:r>
            <a:endParaRPr b="1" sz="1100"/>
          </a:p>
          <a:p>
            <a:pPr indent="0" lvl="0" marL="0" rtl="0">
              <a:lnSpc>
                <a:spcPct val="100000"/>
              </a:lnSpc>
              <a:spcBef>
                <a:spcPts val="1600"/>
              </a:spcBef>
              <a:spcAft>
                <a:spcPts val="0"/>
              </a:spcAft>
              <a:buNone/>
            </a:pPr>
            <a:r>
              <a:rPr lang="en" sz="1100"/>
              <a:t>You submit tasks to an executor like this:</a:t>
            </a:r>
            <a:endParaRPr sz="1100"/>
          </a:p>
          <a:p>
            <a:pPr indent="457200" lvl="0" marL="0">
              <a:lnSpc>
                <a:spcPct val="100000"/>
              </a:lnSpc>
              <a:spcBef>
                <a:spcPts val="1600"/>
              </a:spcBef>
              <a:spcAft>
                <a:spcPts val="0"/>
              </a:spcAft>
              <a:buNone/>
            </a:pPr>
            <a:r>
              <a:rPr b="1" lang="en" sz="1100"/>
              <a:t>Executor executor = anExecutorImplementation;</a:t>
            </a:r>
            <a:endParaRPr b="1" sz="1100"/>
          </a:p>
          <a:p>
            <a:pPr indent="457200" lvl="0" marL="0">
              <a:lnSpc>
                <a:spcPct val="100000"/>
              </a:lnSpc>
              <a:spcBef>
                <a:spcPts val="1600"/>
              </a:spcBef>
              <a:spcAft>
                <a:spcPts val="0"/>
              </a:spcAft>
              <a:buNone/>
            </a:pPr>
            <a:r>
              <a:rPr b="1" lang="en" sz="1100"/>
              <a:t>executor.execute(new RunnableTask1());</a:t>
            </a:r>
            <a:endParaRPr b="1" sz="1100"/>
          </a:p>
          <a:p>
            <a:pPr indent="457200" lvl="0" marL="0">
              <a:lnSpc>
                <a:spcPct val="100000"/>
              </a:lnSpc>
              <a:spcBef>
                <a:spcPts val="1600"/>
              </a:spcBef>
              <a:spcAft>
                <a:spcPts val="0"/>
              </a:spcAft>
              <a:buNone/>
            </a:pPr>
            <a:r>
              <a:rPr b="1" lang="en" sz="1100"/>
              <a:t>executor.execute(new RunnableTask2());</a:t>
            </a:r>
            <a:endParaRPr b="1" sz="1100"/>
          </a:p>
          <a:p>
            <a:pPr indent="0" lvl="0" marL="0">
              <a:lnSpc>
                <a:spcPct val="100000"/>
              </a:lnSpc>
              <a:spcBef>
                <a:spcPts val="1600"/>
              </a:spcBef>
              <a:spcAft>
                <a:spcPts val="1600"/>
              </a:spcAft>
              <a:buNone/>
            </a:pPr>
            <a:r>
              <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execute(Runnable)</a:t>
            </a:r>
            <a:endParaRPr/>
          </a:p>
        </p:txBody>
      </p:sp>
      <p:sp>
        <p:nvSpPr>
          <p:cNvPr id="104" name="Shape 104"/>
          <p:cNvSpPr txBox="1"/>
          <p:nvPr>
            <p:ph idx="1" type="body"/>
          </p:nvPr>
        </p:nvSpPr>
        <p:spPr>
          <a:xfrm>
            <a:off x="729450" y="1964925"/>
            <a:ext cx="7688700" cy="2375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100">
                <a:solidFill>
                  <a:srgbClr val="000000"/>
                </a:solidFill>
                <a:latin typeface="Arial"/>
                <a:ea typeface="Arial"/>
                <a:cs typeface="Arial"/>
                <a:sym typeface="Arial"/>
              </a:rPr>
              <a:t>The execute(Runnable) method takes a java.lang.Runnable object, and executes it asynchronously. Here is an example of executing a Runnable with an ExecutorService:</a:t>
            </a:r>
            <a:endParaRPr sz="1100">
              <a:solidFill>
                <a:srgbClr val="000000"/>
              </a:solidFill>
              <a:latin typeface="Arial"/>
              <a:ea typeface="Arial"/>
              <a:cs typeface="Arial"/>
              <a:sym typeface="Arial"/>
            </a:endParaRPr>
          </a:p>
          <a:p>
            <a:pPr indent="0" lvl="0" marL="558800" marR="101600" rtl="0">
              <a:spcBef>
                <a:spcPts val="1600"/>
              </a:spcBef>
              <a:spcAft>
                <a:spcPts val="0"/>
              </a:spcAft>
              <a:buNone/>
            </a:pPr>
            <a:r>
              <a:rPr b="1" lang="en" sz="1100">
                <a:solidFill>
                  <a:srgbClr val="000000"/>
                </a:solidFill>
                <a:latin typeface="Arial"/>
                <a:ea typeface="Arial"/>
                <a:cs typeface="Arial"/>
                <a:sym typeface="Arial"/>
              </a:rPr>
              <a:t>ExecutorService executorService = Executors.newSingleThreadExecutor();</a:t>
            </a:r>
            <a:br>
              <a:rPr b="1" lang="en" sz="1100">
                <a:solidFill>
                  <a:srgbClr val="000000"/>
                </a:solidFill>
                <a:latin typeface="Arial"/>
                <a:ea typeface="Arial"/>
                <a:cs typeface="Arial"/>
                <a:sym typeface="Arial"/>
              </a:rPr>
            </a:br>
            <a:br>
              <a:rPr b="1" lang="en" sz="1100">
                <a:solidFill>
                  <a:srgbClr val="000000"/>
                </a:solidFill>
                <a:latin typeface="Arial"/>
                <a:ea typeface="Arial"/>
                <a:cs typeface="Arial"/>
                <a:sym typeface="Arial"/>
              </a:rPr>
            </a:br>
            <a:r>
              <a:rPr b="1" lang="en" sz="1100">
                <a:solidFill>
                  <a:srgbClr val="000000"/>
                </a:solidFill>
                <a:latin typeface="Arial"/>
                <a:ea typeface="Arial"/>
                <a:cs typeface="Arial"/>
                <a:sym typeface="Arial"/>
              </a:rPr>
              <a:t>executorService.execute(new Runnable() {</a:t>
            </a:r>
            <a:br>
              <a:rPr b="1" lang="en" sz="1100">
                <a:solidFill>
                  <a:srgbClr val="000000"/>
                </a:solidFill>
                <a:latin typeface="Arial"/>
                <a:ea typeface="Arial"/>
                <a:cs typeface="Arial"/>
                <a:sym typeface="Arial"/>
              </a:rPr>
            </a:br>
            <a:r>
              <a:rPr b="1" lang="en" sz="1100">
                <a:solidFill>
                  <a:srgbClr val="000000"/>
                </a:solidFill>
                <a:latin typeface="Arial"/>
                <a:ea typeface="Arial"/>
                <a:cs typeface="Arial"/>
                <a:sym typeface="Arial"/>
              </a:rPr>
              <a:t>    public void run() {</a:t>
            </a:r>
            <a:br>
              <a:rPr b="1" lang="en" sz="1100">
                <a:solidFill>
                  <a:srgbClr val="000000"/>
                </a:solidFill>
                <a:latin typeface="Arial"/>
                <a:ea typeface="Arial"/>
                <a:cs typeface="Arial"/>
                <a:sym typeface="Arial"/>
              </a:rPr>
            </a:br>
            <a:r>
              <a:rPr b="1" lang="en" sz="1100">
                <a:solidFill>
                  <a:srgbClr val="000000"/>
                </a:solidFill>
                <a:latin typeface="Arial"/>
                <a:ea typeface="Arial"/>
                <a:cs typeface="Arial"/>
                <a:sym typeface="Arial"/>
              </a:rPr>
              <a:t>        System.out.println("Asynchronous task");</a:t>
            </a:r>
            <a:br>
              <a:rPr b="1" lang="en" sz="1100">
                <a:solidFill>
                  <a:srgbClr val="000000"/>
                </a:solidFill>
                <a:latin typeface="Arial"/>
                <a:ea typeface="Arial"/>
                <a:cs typeface="Arial"/>
                <a:sym typeface="Arial"/>
              </a:rPr>
            </a:br>
            <a:r>
              <a:rPr b="1" lang="en" sz="1100">
                <a:solidFill>
                  <a:srgbClr val="000000"/>
                </a:solidFill>
                <a:latin typeface="Arial"/>
                <a:ea typeface="Arial"/>
                <a:cs typeface="Arial"/>
                <a:sym typeface="Arial"/>
              </a:rPr>
              <a:t>    }</a:t>
            </a:r>
            <a:br>
              <a:rPr b="1" lang="en" sz="1100">
                <a:solidFill>
                  <a:srgbClr val="000000"/>
                </a:solidFill>
                <a:latin typeface="Arial"/>
                <a:ea typeface="Arial"/>
                <a:cs typeface="Arial"/>
                <a:sym typeface="Arial"/>
              </a:rPr>
            </a:br>
            <a:r>
              <a:rPr b="1" lang="en" sz="1100">
                <a:solidFill>
                  <a:srgbClr val="000000"/>
                </a:solidFill>
                <a:latin typeface="Arial"/>
                <a:ea typeface="Arial"/>
                <a:cs typeface="Arial"/>
                <a:sym typeface="Arial"/>
              </a:rPr>
              <a:t>});</a:t>
            </a:r>
            <a:br>
              <a:rPr b="1" lang="en" sz="1100">
                <a:solidFill>
                  <a:srgbClr val="000000"/>
                </a:solidFill>
                <a:latin typeface="Arial"/>
                <a:ea typeface="Arial"/>
                <a:cs typeface="Arial"/>
                <a:sym typeface="Arial"/>
              </a:rPr>
            </a:br>
            <a:br>
              <a:rPr b="1" lang="en" sz="1100">
                <a:solidFill>
                  <a:srgbClr val="000000"/>
                </a:solidFill>
                <a:latin typeface="Arial"/>
                <a:ea typeface="Arial"/>
                <a:cs typeface="Arial"/>
                <a:sym typeface="Arial"/>
              </a:rPr>
            </a:br>
            <a:r>
              <a:rPr b="1" lang="en" sz="1100">
                <a:solidFill>
                  <a:srgbClr val="000000"/>
                </a:solidFill>
                <a:latin typeface="Arial"/>
                <a:ea typeface="Arial"/>
                <a:cs typeface="Arial"/>
                <a:sym typeface="Arial"/>
              </a:rPr>
              <a:t>executorService.shutdown();</a:t>
            </a:r>
            <a:endParaRPr b="1" sz="1100">
              <a:solidFill>
                <a:srgbClr val="000000"/>
              </a:solidFill>
              <a:latin typeface="Arial"/>
              <a:ea typeface="Arial"/>
              <a:cs typeface="Arial"/>
              <a:sym typeface="Arial"/>
            </a:endParaRPr>
          </a:p>
          <a:p>
            <a:pPr indent="0" lvl="0" marL="0">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submit(Runnable)</a:t>
            </a:r>
            <a:endParaRPr/>
          </a:p>
        </p:txBody>
      </p:sp>
      <p:sp>
        <p:nvSpPr>
          <p:cNvPr id="110" name="Shape 110"/>
          <p:cNvSpPr txBox="1"/>
          <p:nvPr>
            <p:ph idx="1" type="body"/>
          </p:nvPr>
        </p:nvSpPr>
        <p:spPr>
          <a:xfrm>
            <a:off x="729450" y="1781925"/>
            <a:ext cx="7688700" cy="2558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100"/>
              <a:t>The submit(Runnable) method also takes a Runnable implementation, but returns a Future object. This Future object can be used to check if the Runnable as finished executing.</a:t>
            </a:r>
            <a:endParaRPr sz="1100"/>
          </a:p>
          <a:p>
            <a:pPr indent="0" lvl="0" marL="0">
              <a:spcBef>
                <a:spcPts val="1600"/>
              </a:spcBef>
              <a:spcAft>
                <a:spcPts val="0"/>
              </a:spcAft>
              <a:buNone/>
            </a:pPr>
            <a:r>
              <a:rPr lang="en" sz="1100"/>
              <a:t>Here is a ExecutorService submit() example:</a:t>
            </a:r>
            <a:endParaRPr sz="1100"/>
          </a:p>
          <a:p>
            <a:pPr indent="0" lvl="0" marL="457200">
              <a:spcBef>
                <a:spcPts val="1600"/>
              </a:spcBef>
              <a:spcAft>
                <a:spcPts val="0"/>
              </a:spcAft>
              <a:buNone/>
            </a:pPr>
            <a:r>
              <a:rPr b="1" lang="en" sz="1100"/>
              <a:t>Future future = executorService.submit(new Runnable() {</a:t>
            </a:r>
            <a:endParaRPr b="1" sz="1100"/>
          </a:p>
          <a:p>
            <a:pPr indent="0" lvl="0" marL="457200">
              <a:spcBef>
                <a:spcPts val="1600"/>
              </a:spcBef>
              <a:spcAft>
                <a:spcPts val="0"/>
              </a:spcAft>
              <a:buNone/>
            </a:pPr>
            <a:r>
              <a:rPr b="1" lang="en" sz="1100"/>
              <a:t>    public void run() {</a:t>
            </a:r>
            <a:endParaRPr b="1" sz="1100"/>
          </a:p>
          <a:p>
            <a:pPr indent="0" lvl="0" marL="457200">
              <a:spcBef>
                <a:spcPts val="1600"/>
              </a:spcBef>
              <a:spcAft>
                <a:spcPts val="0"/>
              </a:spcAft>
              <a:buNone/>
            </a:pPr>
            <a:r>
              <a:rPr b="1" lang="en" sz="1100"/>
              <a:t>        System.out.println("Asynchronous task");</a:t>
            </a:r>
            <a:endParaRPr b="1" sz="1100"/>
          </a:p>
          <a:p>
            <a:pPr indent="0" lvl="0" marL="457200">
              <a:spcBef>
                <a:spcPts val="1600"/>
              </a:spcBef>
              <a:spcAft>
                <a:spcPts val="0"/>
              </a:spcAft>
              <a:buNone/>
            </a:pPr>
            <a:r>
              <a:rPr b="1" lang="en" sz="1100"/>
              <a:t>    }</a:t>
            </a:r>
            <a:endParaRPr b="1" sz="1100"/>
          </a:p>
          <a:p>
            <a:pPr indent="0" lvl="0" marL="457200">
              <a:spcBef>
                <a:spcPts val="1600"/>
              </a:spcBef>
              <a:spcAft>
                <a:spcPts val="0"/>
              </a:spcAft>
              <a:buNone/>
            </a:pPr>
            <a:r>
              <a:rPr b="1" lang="en" sz="1100"/>
              <a:t>});</a:t>
            </a:r>
            <a:endParaRPr b="1" sz="1100"/>
          </a:p>
          <a:p>
            <a:pPr indent="0" lvl="0" marL="457200">
              <a:spcBef>
                <a:spcPts val="1600"/>
              </a:spcBef>
              <a:spcAft>
                <a:spcPts val="0"/>
              </a:spcAft>
              <a:buNone/>
            </a:pPr>
            <a:r>
              <a:rPr b="1" lang="en" sz="1100"/>
              <a:t>future.get();  //returns null if the task has finished correctly.</a:t>
            </a:r>
            <a:endParaRPr b="1" sz="1100"/>
          </a:p>
          <a:p>
            <a:pPr indent="0" lvl="0" marL="0">
              <a:spcBef>
                <a:spcPts val="1600"/>
              </a:spcBef>
              <a:spcAft>
                <a:spcPts val="1600"/>
              </a:spcAft>
              <a:buNone/>
            </a:pPr>
            <a:r>
              <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