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34"/>
  </p:notesMasterIdLst>
  <p:sldIdLst>
    <p:sldId id="256" r:id="rId2"/>
    <p:sldId id="257" r:id="rId3"/>
    <p:sldId id="293" r:id="rId4"/>
    <p:sldId id="312" r:id="rId5"/>
    <p:sldId id="269" r:id="rId6"/>
    <p:sldId id="304" r:id="rId7"/>
    <p:sldId id="305" r:id="rId8"/>
    <p:sldId id="306" r:id="rId9"/>
    <p:sldId id="307" r:id="rId10"/>
    <p:sldId id="308" r:id="rId11"/>
    <p:sldId id="258" r:id="rId12"/>
    <p:sldId id="287" r:id="rId13"/>
    <p:sldId id="289" r:id="rId14"/>
    <p:sldId id="288" r:id="rId15"/>
    <p:sldId id="259" r:id="rId16"/>
    <p:sldId id="260" r:id="rId17"/>
    <p:sldId id="262" r:id="rId18"/>
    <p:sldId id="268" r:id="rId19"/>
    <p:sldId id="271" r:id="rId20"/>
    <p:sldId id="272" r:id="rId21"/>
    <p:sldId id="273" r:id="rId22"/>
    <p:sldId id="275" r:id="rId23"/>
    <p:sldId id="276" r:id="rId24"/>
    <p:sldId id="277" r:id="rId25"/>
    <p:sldId id="297" r:id="rId26"/>
    <p:sldId id="298" r:id="rId27"/>
    <p:sldId id="299" r:id="rId28"/>
    <p:sldId id="300" r:id="rId29"/>
    <p:sldId id="309" r:id="rId30"/>
    <p:sldId id="310" r:id="rId31"/>
    <p:sldId id="311" r:id="rId32"/>
    <p:sldId id="294" r:id="rId3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3C376AE-D942-482A-B946-FE1EA87B6C55}">
  <a:tblStyle styleId="{93C376AE-D942-482A-B946-FE1EA87B6C55}" styleName="Table_0"/>
  <a:tblStyle styleId="{E0D0C7CE-0BD0-468C-B383-B853CEE767D6}" styleName="Table_1"/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1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74413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Carlos - don’t forget to remind people what our project actually is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r>
              <a:rPr lang="en-US" baseline="0" dirty="0" smtClean="0"/>
              <a:t> based on previous Projects.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41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Carlos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Carlos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Carlos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Joseph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Joseph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Joseph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Joseph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Joseph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Carlos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Joseph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Karla</a:t>
            </a:r>
            <a:endParaRPr lang="e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Karla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Karla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Joe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Joe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Karla, Carlos &amp; Joe prepare in case Karla doesn’t show up, slides 8 thru 12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Karla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Karla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Karla,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Carlos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2914648"/>
            <a:ext cx="9144000" cy="2228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291464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4225081"/>
            <a:ext cx="9144000" cy="91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4225081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526490"/>
            <a:ext cx="7772400" cy="3477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 smtClean="0"/>
              <a:t>Team </a:t>
            </a:r>
            <a:r>
              <a:rPr lang="en" dirty="0"/>
              <a:t>Aegle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" dirty="0">
                <a:solidFill>
                  <a:schemeClr val="accent2"/>
                </a:solidFill>
              </a:rPr>
              <a:t>Project Charter &amp; </a:t>
            </a:r>
            <a:r>
              <a:rPr lang="en" dirty="0" smtClean="0">
                <a:solidFill>
                  <a:schemeClr val="accent2"/>
                </a:solidFill>
              </a:rPr>
              <a:t>Plan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/>
            </a:r>
            <a:br>
              <a:rPr lang="en-US" dirty="0">
                <a:solidFill>
                  <a:schemeClr val="accent2"/>
                </a:solidFill>
              </a:rPr>
            </a:br>
            <a:endParaRPr lang="en" dirty="0"/>
          </a:p>
        </p:txBody>
      </p:sp>
      <p:sp>
        <p:nvSpPr>
          <p:cNvPr id="34" name="Shape 34"/>
          <p:cNvSpPr txBox="1"/>
          <p:nvPr/>
        </p:nvSpPr>
        <p:spPr>
          <a:xfrm>
            <a:off x="6317825" y="3863500"/>
            <a:ext cx="2677499" cy="119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Team Members: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Joseph Finnegan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Carlos Torres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Karla Hernandez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Joe Martinez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Oversight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4102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 dirty="0" smtClean="0"/>
              <a:t>•  Team </a:t>
            </a:r>
            <a:r>
              <a:rPr lang="en" sz="2400" dirty="0"/>
              <a:t>has agreed to have all major deliverables finished </a:t>
            </a:r>
            <a:r>
              <a:rPr lang="en" sz="2400" dirty="0" smtClean="0"/>
              <a:t>one </a:t>
            </a:r>
            <a:r>
              <a:rPr lang="en" sz="2400" dirty="0"/>
              <a:t>week before due date</a:t>
            </a:r>
          </a:p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 dirty="0" smtClean="0"/>
              <a:t>•  Documents </a:t>
            </a:r>
            <a:r>
              <a:rPr lang="en" sz="2400" dirty="0"/>
              <a:t>in progress are hosted on GitHub for version </a:t>
            </a:r>
            <a:r>
              <a:rPr lang="en" sz="2400" dirty="0" smtClean="0"/>
              <a:t>control</a:t>
            </a:r>
            <a:endParaRPr lang="en" sz="2400" dirty="0"/>
          </a:p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 dirty="0" smtClean="0"/>
              <a:t>•  Team </a:t>
            </a:r>
            <a:r>
              <a:rPr lang="en" sz="2400" dirty="0"/>
              <a:t>uses </a:t>
            </a:r>
            <a:r>
              <a:rPr lang="en" sz="2400" dirty="0" smtClean="0"/>
              <a:t>What’s App </a:t>
            </a:r>
            <a:r>
              <a:rPr lang="en" sz="2400" dirty="0"/>
              <a:t>to communicate informally outside of meetings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458022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MS Project Plan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/>
              <a:t>Task Breakdown &amp; </a:t>
            </a:r>
            <a:r>
              <a:rPr lang="en" dirty="0" smtClean="0"/>
              <a:t>Estimation</a:t>
            </a:r>
            <a:endParaRPr lang="en-US" dirty="0" smtClean="0"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dirty="0" smtClean="0"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/>
              <a:t>Keeping Track of </a:t>
            </a:r>
            <a:r>
              <a:rPr lang="en" dirty="0" smtClean="0"/>
              <a:t>Progress</a:t>
            </a:r>
            <a:endParaRPr lang="en-US" dirty="0" smtClean="0"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dirty="0" smtClean="0"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/>
              <a:t>Overview of the Project </a:t>
            </a:r>
            <a:r>
              <a:rPr lang="en" dirty="0" smtClean="0"/>
              <a:t>Plan</a:t>
            </a:r>
            <a:endParaRPr lang="en-US" dirty="0" smtClean="0"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dirty="0" smtClean="0"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/>
              <a:t>Updates to the Project Plan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Breakdown &amp; Estimation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Previous SD documents are analyzed</a:t>
            </a:r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Task are assigned according to team member’s strengths and complexity</a:t>
            </a:r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Team has a internal deadline of a week before the external deadline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87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Roughly 15 Hours per Week per Person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Around 1920 Hours Total to Complete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Estimate Doesn’t </a:t>
            </a:r>
            <a:r>
              <a:rPr lang="en-US" dirty="0"/>
              <a:t>T</a:t>
            </a:r>
            <a:r>
              <a:rPr lang="en-US" dirty="0" smtClean="0"/>
              <a:t>ake into Account </a:t>
            </a:r>
            <a:r>
              <a:rPr lang="en-US" dirty="0"/>
              <a:t>O</a:t>
            </a:r>
            <a:r>
              <a:rPr lang="en-US" dirty="0" smtClean="0"/>
              <a:t>ther Team </a:t>
            </a:r>
            <a:r>
              <a:rPr lang="en-US" dirty="0"/>
              <a:t>M</a:t>
            </a:r>
            <a:r>
              <a:rPr lang="en-US" dirty="0" smtClean="0"/>
              <a:t>ember’s </a:t>
            </a:r>
            <a:r>
              <a:rPr lang="en-US" dirty="0"/>
              <a:t>C</a:t>
            </a:r>
            <a:r>
              <a:rPr lang="en-US" dirty="0" smtClean="0"/>
              <a:t>ommitments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44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Keeping Track of Progress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The following are use to keep track of progress: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Baseline and Actual Start/Finish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Resource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BCWS (Budgeted Cost of Work Scheduled)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ACWP (Actual Cost of Work Performed)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BCWP (Budgeted Cost of Work Performed)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CPI (Cost Performance Index)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SPI (Schedule Performance Index)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3573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Overview of the Project Plan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599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Overview of the Project Plan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50" y="1200150"/>
            <a:ext cx="8670724" cy="388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Updates to Plan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rtl="0"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Biweekly Meetings</a:t>
            </a:r>
          </a:p>
          <a:p>
            <a:pPr marL="38100" lvl="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dirty="0"/>
              <a:t> </a:t>
            </a:r>
            <a:r>
              <a:rPr lang="en" dirty="0" smtClean="0"/>
              <a:t>   - Tuesdays and Saturdays</a:t>
            </a:r>
          </a:p>
          <a:p>
            <a:pPr marL="38100" lvl="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dirty="0"/>
              <a:t> </a:t>
            </a:r>
            <a:r>
              <a:rPr lang="en" dirty="0" smtClean="0"/>
              <a:t>   - Report progress and update project </a:t>
            </a:r>
            <a:r>
              <a:rPr lang="en" dirty="0" smtClean="0"/>
              <a:t>plan</a:t>
            </a:r>
            <a:endParaRPr lang="en-US" dirty="0" smtClean="0"/>
          </a:p>
          <a:p>
            <a:pPr marL="38100" lvl="0" rtl="0">
              <a:spcBef>
                <a:spcPts val="0"/>
              </a:spcBef>
              <a:buClr>
                <a:schemeClr val="dk2"/>
              </a:buClr>
              <a:buSzPct val="100000"/>
            </a:pPr>
            <a:endParaRPr lang="en" dirty="0" smtClean="0"/>
          </a:p>
          <a:p>
            <a:pPr marL="495300" lvl="0" indent="-457200"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Updates </a:t>
            </a:r>
            <a:r>
              <a:rPr lang="en" dirty="0"/>
              <a:t>after any progress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Project Person-hours Budget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dirty="0"/>
              <a:t>Approximately 6-7 months to complete </a:t>
            </a:r>
            <a:r>
              <a:rPr lang="en" dirty="0" smtClean="0"/>
              <a:t>project</a:t>
            </a:r>
            <a:endParaRPr lang="en-US" dirty="0" smtClean="0"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dirty="0"/>
              <a:t>Each person works 15 hours per </a:t>
            </a:r>
            <a:r>
              <a:rPr lang="en" dirty="0" smtClean="0"/>
              <a:t>week</a:t>
            </a:r>
            <a:endParaRPr lang="en-US" dirty="0" smtClean="0"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endParaRPr lang="en" dirty="0"/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dirty="0"/>
              <a:t>As a 4 man team, this is 1440-1680 hours total over the life of the project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Change Control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Used after detailed design has already begun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Any change must be submitted with a change proposal form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Team must decide if change is important enough to be implemented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Team must revise all design, specification, and planning documents to include change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Topics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Font typeface="Arial"/>
              <a:buChar char="●"/>
            </a:pPr>
            <a:r>
              <a:rPr lang="en" dirty="0"/>
              <a:t>Project Charter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/>
              <a:t>MS Project Plan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Quality Management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Documentation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Kept on GitHub for version control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Final versions stored on Google Drive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Rough drafts reviewed by document master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Software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Test driven development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Consumer inclusion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Quality Management, cont.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52135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2200"/>
              <a:t>Hardware</a:t>
            </a:r>
          </a:p>
          <a:p>
            <a:pPr marL="914400" lvl="1" indent="-3683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lang="en" sz="2200"/>
              <a:t>Will be evaluated by the entire team</a:t>
            </a:r>
          </a:p>
          <a:p>
            <a:pPr marL="914400" lvl="1" indent="-3683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lang="en" sz="2200"/>
              <a:t>Each piece of hardware will be assigned a weighted value by team</a:t>
            </a:r>
          </a:p>
          <a:p>
            <a:pPr marL="457200" lvl="0" indent="-3683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2200"/>
              <a:t>Testing</a:t>
            </a:r>
          </a:p>
          <a:p>
            <a:pPr marL="914400" lvl="1" indent="-3683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lang="en" sz="2200"/>
              <a:t>Software will be unit tested as it is being developed</a:t>
            </a:r>
          </a:p>
          <a:p>
            <a:pPr marL="914400" lvl="1" indent="-3683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lang="en" sz="2200"/>
              <a:t>Hardware will be tested before it is integrated with software</a:t>
            </a:r>
          </a:p>
          <a:p>
            <a:pPr marL="914400" lvl="1" indent="-3683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lang="en" sz="2200"/>
              <a:t>After individual testing, both software and hardware will be integrated and tested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Change Management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2322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200"/>
              <a:t>Roles &amp; Responsibilities</a:t>
            </a:r>
          </a:p>
          <a:p>
            <a:pPr marL="914400" lvl="1" indent="-3683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200"/>
              <a:t>Project Sponsor</a:t>
            </a:r>
          </a:p>
          <a:p>
            <a:pPr marL="1371600" lvl="2" indent="-368300" rtl="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2200"/>
              <a:t>Will propose/approve any significant changes</a:t>
            </a:r>
          </a:p>
          <a:p>
            <a:pPr marL="1371600" lvl="2" indent="-368300" rtl="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2200"/>
              <a:t>Proposal must be submitted to team with a change request form</a:t>
            </a:r>
          </a:p>
          <a:p>
            <a:pPr marL="1371600" lvl="2" indent="-368300" rtl="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2200"/>
              <a:t>Must meet with team to discuss proposed change</a:t>
            </a:r>
          </a:p>
          <a:p>
            <a:pPr marL="914400" lvl="1" indent="-3683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lang="en" sz="2200"/>
              <a:t>Project Manager</a:t>
            </a:r>
          </a:p>
          <a:p>
            <a:pPr marL="1371600" lvl="2" indent="-3683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■"/>
            </a:pPr>
            <a:r>
              <a:rPr lang="en" sz="2200"/>
              <a:t>Primary point of contact for 3rd parties wishing to contact team</a:t>
            </a:r>
          </a:p>
          <a:p>
            <a:pPr marL="1371600" lvl="2" indent="-3683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■"/>
            </a:pPr>
            <a:r>
              <a:rPr lang="en" sz="2200"/>
              <a:t>May use discretion concerning change proposals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Change Management, cont.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2379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Project Team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Discuss and analyze proposed changes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Estimate additional effort and monetary cost needed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Team must come to unanimous decision for change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Mr. O’Dell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■"/>
            </a:pPr>
            <a:r>
              <a:rPr lang="en"/>
              <a:t>Will be notified of approved changes</a:t>
            </a:r>
          </a:p>
          <a:p>
            <a:pPr marL="1371600" lvl="2" indent="-38100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■"/>
            </a:pPr>
            <a:r>
              <a:rPr lang="en"/>
              <a:t>Thoughts will be taken into consideration concerning final change approval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Change Request Form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Source of Change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Date of Change Request Submission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Description of Change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Justification of Change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Areas for sponsor and team signatures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Risk Management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Roles &amp; </a:t>
            </a:r>
            <a:r>
              <a:rPr lang="en" dirty="0" smtClean="0"/>
              <a:t>Responsibilities</a:t>
            </a:r>
            <a:endParaRPr lang="en-US" dirty="0" smtClean="0"/>
          </a:p>
          <a:p>
            <a:pPr marL="38100" lvl="0" indent="0" rtl="0">
              <a:spcBef>
                <a:spcPts val="0"/>
              </a:spcBef>
              <a:buClr>
                <a:schemeClr val="dk2"/>
              </a:buClr>
              <a:buSzPct val="100000"/>
              <a:buNone/>
            </a:pPr>
            <a:endParaRPr lang="en" dirty="0"/>
          </a:p>
          <a:p>
            <a:pPr marL="533400" lvl="1" indent="0" rtl="0">
              <a:spcBef>
                <a:spcPts val="0"/>
              </a:spcBef>
              <a:buClr>
                <a:schemeClr val="dk2"/>
              </a:buClr>
              <a:buSzPct val="80000"/>
              <a:buNone/>
            </a:pPr>
            <a:r>
              <a:rPr lang="en" dirty="0"/>
              <a:t>Project Sponsor</a:t>
            </a:r>
          </a:p>
          <a:p>
            <a:pPr marL="990600" lvl="2" indent="0" rtl="0">
              <a:spcBef>
                <a:spcPts val="0"/>
              </a:spcBef>
              <a:buClr>
                <a:schemeClr val="dk2"/>
              </a:buClr>
              <a:buSzPct val="80000"/>
              <a:buNone/>
            </a:pPr>
            <a:r>
              <a:rPr lang="en" dirty="0"/>
              <a:t>Risk Identification from client’s </a:t>
            </a:r>
            <a:r>
              <a:rPr lang="en" dirty="0" smtClean="0"/>
              <a:t>POV</a:t>
            </a:r>
            <a:endParaRPr lang="en-US" dirty="0" smtClean="0"/>
          </a:p>
          <a:p>
            <a:pPr marL="762000" lvl="2" indent="0" rtl="0">
              <a:spcBef>
                <a:spcPts val="0"/>
              </a:spcBef>
              <a:buClr>
                <a:schemeClr val="dk2"/>
              </a:buClr>
              <a:buSzPct val="80000"/>
              <a:buNone/>
            </a:pPr>
            <a:endParaRPr lang="en" dirty="0"/>
          </a:p>
          <a:p>
            <a:pPr marL="533400" lvl="1" indent="0" rtl="0">
              <a:spcBef>
                <a:spcPts val="0"/>
              </a:spcBef>
              <a:buClr>
                <a:schemeClr val="dk2"/>
              </a:buClr>
              <a:buSzPct val="80000"/>
              <a:buNone/>
            </a:pPr>
            <a:r>
              <a:rPr lang="en" dirty="0"/>
              <a:t>Project Manager</a:t>
            </a:r>
          </a:p>
          <a:p>
            <a:pPr marL="990600" lvl="2" indent="0" rtl="0">
              <a:spcBef>
                <a:spcPts val="0"/>
              </a:spcBef>
              <a:buClr>
                <a:schemeClr val="dk2"/>
              </a:buClr>
              <a:buSzPct val="80000"/>
              <a:buNone/>
            </a:pPr>
            <a:r>
              <a:rPr lang="en" dirty="0"/>
              <a:t>Maintain communication with risk manager </a:t>
            </a:r>
          </a:p>
          <a:p>
            <a:pPr marL="990600" lvl="2" indent="0">
              <a:spcBef>
                <a:spcPts val="0"/>
              </a:spcBef>
              <a:buClr>
                <a:schemeClr val="dk2"/>
              </a:buClr>
              <a:buSzPct val="80000"/>
              <a:buNone/>
            </a:pPr>
            <a:r>
              <a:rPr lang="en" dirty="0"/>
              <a:t>Guiding team and avoiding critical risks</a:t>
            </a:r>
          </a:p>
        </p:txBody>
      </p:sp>
    </p:spTree>
    <p:extLst>
      <p:ext uri="{BB962C8B-B14F-4D97-AF65-F5344CB8AC3E}">
        <p14:creationId xmlns:p14="http://schemas.microsoft.com/office/powerpoint/2010/main" val="78910652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Risk Management, cont.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33400" lvl="1" indent="0" rtl="0">
              <a:spcBef>
                <a:spcPts val="0"/>
              </a:spcBef>
              <a:buClr>
                <a:schemeClr val="dk2"/>
              </a:buClr>
              <a:buSzPct val="80000"/>
              <a:buNone/>
            </a:pPr>
            <a:r>
              <a:rPr lang="en" dirty="0" smtClean="0"/>
              <a:t>Project </a:t>
            </a:r>
            <a:r>
              <a:rPr lang="en" dirty="0"/>
              <a:t>Team</a:t>
            </a:r>
          </a:p>
          <a:p>
            <a:pPr marL="990600" lvl="2" indent="0" rtl="0">
              <a:spcBef>
                <a:spcPts val="0"/>
              </a:spcBef>
              <a:buClr>
                <a:schemeClr val="dk2"/>
              </a:buClr>
              <a:buSzPct val="80000"/>
              <a:buNone/>
            </a:pPr>
            <a:r>
              <a:rPr lang="en" dirty="0"/>
              <a:t>Responsible for identifying risks</a:t>
            </a:r>
          </a:p>
          <a:p>
            <a:pPr marL="990600" lvl="2" indent="0" rtl="0">
              <a:spcBef>
                <a:spcPts val="0"/>
              </a:spcBef>
              <a:buClr>
                <a:schemeClr val="dk2"/>
              </a:buClr>
              <a:buSzPct val="80000"/>
              <a:buNone/>
            </a:pPr>
            <a:r>
              <a:rPr lang="en" dirty="0"/>
              <a:t>Must follow steps stated in risk management </a:t>
            </a:r>
            <a:r>
              <a:rPr lang="en" dirty="0" smtClean="0"/>
              <a:t>plan</a:t>
            </a:r>
            <a:endParaRPr lang="en-US" dirty="0" smtClean="0"/>
          </a:p>
          <a:p>
            <a:pPr marL="990600" lvl="2" indent="0" rtl="0">
              <a:spcBef>
                <a:spcPts val="0"/>
              </a:spcBef>
              <a:buClr>
                <a:schemeClr val="dk2"/>
              </a:buClr>
              <a:buSzPct val="80000"/>
              <a:buNone/>
            </a:pPr>
            <a:endParaRPr lang="en" dirty="0"/>
          </a:p>
          <a:p>
            <a:pPr marL="533400" lvl="1" indent="0" rtl="0">
              <a:spcBef>
                <a:spcPts val="0"/>
              </a:spcBef>
              <a:buClr>
                <a:schemeClr val="dk2"/>
              </a:buClr>
              <a:buSzPct val="80000"/>
              <a:buNone/>
            </a:pPr>
            <a:r>
              <a:rPr lang="en" dirty="0"/>
              <a:t>Risk Manager</a:t>
            </a:r>
          </a:p>
          <a:p>
            <a:pPr marL="990600" lvl="2" indent="0" rtl="0">
              <a:spcBef>
                <a:spcPts val="0"/>
              </a:spcBef>
              <a:buClr>
                <a:schemeClr val="dk2"/>
              </a:buClr>
              <a:buSzPct val="80000"/>
              <a:buNone/>
            </a:pPr>
            <a:r>
              <a:rPr lang="en" dirty="0"/>
              <a:t>Joseph Finnegan is designated Risk Manager</a:t>
            </a:r>
          </a:p>
          <a:p>
            <a:pPr marL="990600" lvl="2" indent="0" rtl="0">
              <a:spcBef>
                <a:spcPts val="0"/>
              </a:spcBef>
              <a:buClr>
                <a:schemeClr val="dk2"/>
              </a:buClr>
              <a:buSzPct val="80000"/>
              <a:buNone/>
            </a:pPr>
            <a:r>
              <a:rPr lang="en" dirty="0"/>
              <a:t>Will document and keep track of risks that emerge during development</a:t>
            </a:r>
          </a:p>
          <a:p>
            <a:pPr marL="990600" lvl="2" indent="0">
              <a:spcBef>
                <a:spcPts val="0"/>
              </a:spcBef>
              <a:buClr>
                <a:schemeClr val="dk2"/>
              </a:buClr>
              <a:buSzPct val="80000"/>
              <a:buNone/>
            </a:pPr>
            <a:r>
              <a:rPr lang="en" dirty="0"/>
              <a:t>Monitor risk mitigation process</a:t>
            </a:r>
          </a:p>
        </p:txBody>
      </p:sp>
    </p:spTree>
    <p:extLst>
      <p:ext uri="{BB962C8B-B14F-4D97-AF65-F5344CB8AC3E}">
        <p14:creationId xmlns:p14="http://schemas.microsoft.com/office/powerpoint/2010/main" val="29432136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42189"/>
              </p:ext>
            </p:extLst>
          </p:nvPr>
        </p:nvGraphicFramePr>
        <p:xfrm>
          <a:off x="1135528" y="89647"/>
          <a:ext cx="6484472" cy="495637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21118"/>
                <a:gridCol w="1621118"/>
                <a:gridCol w="1621118"/>
                <a:gridCol w="1621118"/>
              </a:tblGrid>
              <a:tr h="284894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Risk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Priority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Resolution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Trigger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01514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Choose Correct RFID reader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High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Learn about RFID technology and possibly borrow a testing reader from Dr. Jones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Lack of knowledge related to RFID technology.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6101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Tracking items in the storage room is an unrealistic requirement.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High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Find a technology work around so that we don’t exceed the budget.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Sponsor defines unrealistic requirements.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1983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Lack of RFID technology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High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Dr. Jones Students will train us on RFID technology topics.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Identifying the use of the unknown technology in the requirements phase.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01514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Underestimation of tasks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Medium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Have an internal calendar with early due dates so that we have time in case of a contingency.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Tendency of the team to underestimate hours for the tasks.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247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Other Work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Low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Distribute the work among the remaining team members.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Team members require to miss a meeting or get assigned extra course work.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42974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Incorrect Project Design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High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Consult with several individuals the correctness of our ADS before turning in the baseline document.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Confusion on how to design the Architecture of the system.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66384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To follow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67303"/>
            <a:ext cx="8229600" cy="3725699"/>
          </a:xfrm>
        </p:spPr>
        <p:txBody>
          <a:bodyPr/>
          <a:lstStyle/>
          <a:p>
            <a:r>
              <a:rPr lang="en-US" sz="2800" dirty="0" smtClean="0"/>
              <a:t>Once a trigger occurs, the team will gather and identify the possible Risk(s) that it will cause</a:t>
            </a:r>
          </a:p>
          <a:p>
            <a:endParaRPr lang="en-US" sz="2800" dirty="0" smtClean="0"/>
          </a:p>
          <a:p>
            <a:r>
              <a:rPr lang="en-US" sz="2800" dirty="0" smtClean="0"/>
              <a:t>Depending on the severity of the risk the team will either deal with the risk, but mainly avoid it following the resolution plan.</a:t>
            </a:r>
          </a:p>
          <a:p>
            <a:endParaRPr lang="en-US" sz="2800" dirty="0" smtClean="0"/>
          </a:p>
          <a:p>
            <a:r>
              <a:rPr lang="en-US" sz="2800" dirty="0" smtClean="0"/>
              <a:t>The risk manager will documented all activities / issues and resolutions as well as after mitigation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2136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Procurement Management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800" dirty="0"/>
              <a:t>Roles &amp; Responsibility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dirty="0"/>
              <a:t>Project Sponsor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 dirty="0"/>
              <a:t>Provide suggestions/advice concerning components and services </a:t>
            </a:r>
            <a:r>
              <a:rPr lang="en" dirty="0" smtClean="0"/>
              <a:t>needed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endParaRPr lang="en" dirty="0"/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 dirty="0"/>
              <a:t>Project </a:t>
            </a:r>
            <a:r>
              <a:rPr lang="en" dirty="0" smtClean="0"/>
              <a:t>Manager</a:t>
            </a:r>
          </a:p>
          <a:p>
            <a:pPr marL="1371600" lvl="2" indent="-381000">
              <a:buSzPct val="80000"/>
              <a:buFont typeface="Wingdings"/>
              <a:buChar char="§"/>
            </a:pPr>
            <a:r>
              <a:rPr lang="en" dirty="0" smtClean="0"/>
              <a:t>Will make final decision on which components and services will be purchased</a:t>
            </a:r>
          </a:p>
        </p:txBody>
      </p:sp>
    </p:spTree>
    <p:extLst>
      <p:ext uri="{BB962C8B-B14F-4D97-AF65-F5344CB8AC3E}">
        <p14:creationId xmlns:p14="http://schemas.microsoft.com/office/powerpoint/2010/main" val="389317755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Outreach Storage System 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What is the project? 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Limitations of the project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Documentation Effort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Implementation Effort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Testing Effort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Guidelines to consider the product “finished”.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94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Procurement Management, cont.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Project Team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Will provide project manager with their opinions concerning components/services needed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Responsible for researching components and services needed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Mr. O’Dell</a:t>
            </a:r>
          </a:p>
          <a:p>
            <a:pPr marL="1371600" lvl="2" indent="-38100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Will make final decision as to which components and services are purchased</a:t>
            </a:r>
          </a:p>
        </p:txBody>
      </p:sp>
    </p:spTree>
    <p:extLst>
      <p:ext uri="{BB962C8B-B14F-4D97-AF65-F5344CB8AC3E}">
        <p14:creationId xmlns:p14="http://schemas.microsoft.com/office/powerpoint/2010/main" val="159267790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Procurement &amp; Timing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Components and services needed will be procured at least 2 weeks in </a:t>
            </a:r>
            <a:r>
              <a:rPr lang="en" dirty="0" smtClean="0"/>
              <a:t>advance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dirty="0"/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To ensure that all components and services are ready before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27482270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7" y="1368681"/>
            <a:ext cx="3638886" cy="328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9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and Audience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b="1" dirty="0" smtClean="0"/>
              <a:t>Sponsor: </a:t>
            </a:r>
            <a:r>
              <a:rPr lang="en-US" dirty="0" smtClean="0"/>
              <a:t>Dr. </a:t>
            </a:r>
            <a:r>
              <a:rPr lang="en-US" dirty="0" err="1" smtClean="0"/>
              <a:t>Tiernan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b="1" dirty="0" smtClean="0"/>
              <a:t>Consumer: </a:t>
            </a:r>
            <a:r>
              <a:rPr lang="en-US" dirty="0" smtClean="0"/>
              <a:t>Dr. </a:t>
            </a:r>
            <a:r>
              <a:rPr lang="en-US" dirty="0" err="1" smtClean="0"/>
              <a:t>Tiernan</a:t>
            </a:r>
            <a:r>
              <a:rPr lang="en-US" dirty="0" smtClean="0"/>
              <a:t> and UTA Staff / student organizations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b="1" dirty="0" smtClean="0"/>
              <a:t>Problem: </a:t>
            </a:r>
            <a:r>
              <a:rPr lang="en-US" dirty="0" smtClean="0"/>
              <a:t>Managing the Outreach inventory system requires a lot of manual work in order to track all the items available.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67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Cost Breakdown</a:t>
            </a:r>
          </a:p>
        </p:txBody>
      </p:sp>
      <p:graphicFrame>
        <p:nvGraphicFramePr>
          <p:cNvPr id="114" name="Shape 114"/>
          <p:cNvGraphicFramePr/>
          <p:nvPr>
            <p:extLst>
              <p:ext uri="{D42A27DB-BD31-4B8C-83A1-F6EECF244321}">
                <p14:modId xmlns:p14="http://schemas.microsoft.com/office/powerpoint/2010/main" val="3911870943"/>
              </p:ext>
            </p:extLst>
          </p:nvPr>
        </p:nvGraphicFramePr>
        <p:xfrm>
          <a:off x="3066674" y="1518750"/>
          <a:ext cx="3348631" cy="3255208"/>
        </p:xfrm>
        <a:graphic>
          <a:graphicData uri="http://schemas.openxmlformats.org/drawingml/2006/table">
            <a:tbl>
              <a:tblPr>
                <a:noFill/>
                <a:tableStyleId>{93C376AE-D942-482A-B946-FE1EA87B6C55}</a:tableStyleId>
              </a:tblPr>
              <a:tblGrid>
                <a:gridCol w="2149459"/>
                <a:gridCol w="1199172"/>
              </a:tblGrid>
              <a:tr h="425021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Parts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Cost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705082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Handheld RFID Reader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$600.00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021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RFID Tags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$20.00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021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Miscellaneous Items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$30.00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021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Plastic Crates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$40.00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021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Server (6 months)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$30.00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021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Total Cost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$720.00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Organization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 dirty="0"/>
              <a:t>•Project </a:t>
            </a:r>
            <a:r>
              <a:rPr lang="en" sz="2400" dirty="0" smtClean="0"/>
              <a:t>Manager: </a:t>
            </a:r>
            <a:r>
              <a:rPr lang="en" sz="2400" dirty="0"/>
              <a:t>Karla </a:t>
            </a:r>
            <a:r>
              <a:rPr lang="en" sz="2400" dirty="0" smtClean="0"/>
              <a:t>Hernandez</a:t>
            </a:r>
            <a:endParaRPr lang="en" sz="2400" dirty="0"/>
          </a:p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 dirty="0" smtClean="0"/>
              <a:t>•Responsibilities:</a:t>
            </a:r>
            <a:endParaRPr lang="en" dirty="0" smtClean="0"/>
          </a:p>
          <a:p>
            <a:pPr marL="914400" lvl="1" indent="-381000">
              <a:spcBef>
                <a:spcPts val="600"/>
              </a:spcBef>
              <a:buSzPct val="80000"/>
              <a:buFont typeface="Courier New"/>
              <a:buChar char="o"/>
            </a:pPr>
            <a:r>
              <a:rPr lang="en" dirty="0" smtClean="0"/>
              <a:t>Guiding team</a:t>
            </a:r>
          </a:p>
          <a:p>
            <a:pPr marL="914400" lvl="1" indent="-381000">
              <a:spcBef>
                <a:spcPts val="600"/>
              </a:spcBef>
              <a:buSzPct val="80000"/>
              <a:buFont typeface="Courier New"/>
              <a:buChar char="o"/>
            </a:pPr>
            <a:r>
              <a:rPr lang="en" dirty="0" smtClean="0"/>
              <a:t>Main point of contact with sponsor and 3</a:t>
            </a:r>
            <a:r>
              <a:rPr lang="en" baseline="30000" dirty="0" smtClean="0"/>
              <a:t>rd</a:t>
            </a:r>
            <a:r>
              <a:rPr lang="en" dirty="0" smtClean="0"/>
              <a:t> parties</a:t>
            </a:r>
          </a:p>
          <a:p>
            <a:pPr marL="914400" lvl="1" indent="-381000">
              <a:spcBef>
                <a:spcPts val="600"/>
              </a:spcBef>
              <a:buSzPct val="80000"/>
              <a:buFont typeface="Courier New"/>
              <a:buChar char="o"/>
            </a:pPr>
            <a:r>
              <a:rPr lang="en" dirty="0" smtClean="0"/>
              <a:t>Schedules team meetings</a:t>
            </a:r>
          </a:p>
          <a:p>
            <a:pPr marL="914400" lvl="1" indent="-381000">
              <a:spcBef>
                <a:spcPts val="600"/>
              </a:spcBef>
              <a:buSzPct val="80000"/>
              <a:buFont typeface="Courier New"/>
              <a:buChar char="o"/>
            </a:pPr>
            <a:r>
              <a:rPr lang="en" dirty="0" smtClean="0"/>
              <a:t>Conflict resolution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20975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&amp; Responsibilities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 dirty="0"/>
              <a:t>•</a:t>
            </a:r>
            <a:r>
              <a:rPr lang="en" sz="2000" dirty="0"/>
              <a:t>Karla </a:t>
            </a:r>
            <a:r>
              <a:rPr lang="en" sz="2000" dirty="0" smtClean="0"/>
              <a:t>Hernandez</a:t>
            </a:r>
            <a:endParaRPr lang="en" sz="3200" dirty="0" smtClean="0"/>
          </a:p>
          <a:p>
            <a:pPr marL="914400" lvl="1" indent="-381000">
              <a:spcBef>
                <a:spcPts val="600"/>
              </a:spcBef>
              <a:buSzPct val="80000"/>
              <a:buFont typeface="Courier New"/>
              <a:buChar char="o"/>
            </a:pPr>
            <a:r>
              <a:rPr lang="en" sz="2000" dirty="0" smtClean="0"/>
              <a:t>Team Lead</a:t>
            </a:r>
          </a:p>
          <a:p>
            <a:pPr marL="914400" lvl="1" indent="-381000">
              <a:spcBef>
                <a:spcPts val="600"/>
              </a:spcBef>
              <a:buSzPct val="80000"/>
              <a:buFont typeface="Courier New"/>
              <a:buChar char="o"/>
            </a:pPr>
            <a:r>
              <a:rPr lang="en" sz="2000" dirty="0" smtClean="0"/>
              <a:t>Architecture Lead</a:t>
            </a:r>
          </a:p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 dirty="0" smtClean="0"/>
              <a:t>•</a:t>
            </a:r>
            <a:r>
              <a:rPr lang="en" sz="2000" dirty="0"/>
              <a:t>Joseph </a:t>
            </a:r>
            <a:r>
              <a:rPr lang="en" sz="2000" dirty="0" smtClean="0"/>
              <a:t>Finnegan</a:t>
            </a:r>
            <a:endParaRPr lang="en" sz="2800" dirty="0" smtClean="0"/>
          </a:p>
          <a:p>
            <a:pPr marL="914400" lvl="1" indent="-381000">
              <a:spcBef>
                <a:spcPts val="600"/>
              </a:spcBef>
              <a:buSzPct val="80000"/>
              <a:buFont typeface="Courier New"/>
              <a:buChar char="o"/>
            </a:pPr>
            <a:r>
              <a:rPr lang="en" sz="2000" dirty="0" smtClean="0"/>
              <a:t>Software Manager</a:t>
            </a:r>
          </a:p>
          <a:p>
            <a:pPr marL="914400" lvl="1" indent="-381000">
              <a:spcBef>
                <a:spcPts val="600"/>
              </a:spcBef>
              <a:buSzPct val="80000"/>
              <a:buFont typeface="Courier New"/>
              <a:buChar char="o"/>
            </a:pPr>
            <a:r>
              <a:rPr lang="en" sz="2000" dirty="0" smtClean="0"/>
              <a:t>Test Lead</a:t>
            </a:r>
          </a:p>
          <a:p>
            <a:pPr marL="914400" lvl="1" indent="-381000">
              <a:spcBef>
                <a:spcPts val="600"/>
              </a:spcBef>
              <a:buSzPct val="80000"/>
              <a:buFont typeface="Courier New"/>
              <a:buChar char="o"/>
            </a:pPr>
            <a:r>
              <a:rPr lang="en" sz="2000" dirty="0" smtClean="0"/>
              <a:t>Server Lead</a:t>
            </a:r>
          </a:p>
          <a:p>
            <a:pPr marL="914400" lvl="1" indent="-381000">
              <a:spcBef>
                <a:spcPts val="600"/>
              </a:spcBef>
              <a:buSzPct val="80000"/>
              <a:buFont typeface="Courier New"/>
              <a:buChar char="o"/>
            </a:pPr>
            <a:r>
              <a:rPr lang="en" sz="2000" dirty="0" smtClean="0"/>
              <a:t>Risk Manager</a:t>
            </a:r>
            <a:endParaRPr lang="en" sz="1600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12668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&amp; Responsibilities, cont.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dirty="0"/>
              <a:t>•Joe </a:t>
            </a:r>
            <a:r>
              <a:rPr lang="en" sz="1800" dirty="0" smtClean="0"/>
              <a:t>Martinez</a:t>
            </a:r>
            <a:endParaRPr lang="en" sz="3600" dirty="0" smtClean="0"/>
          </a:p>
          <a:p>
            <a:pPr marL="914400" lvl="1" indent="-381000">
              <a:spcBef>
                <a:spcPts val="600"/>
              </a:spcBef>
              <a:buSzPct val="80000"/>
              <a:buFont typeface="Courier New"/>
              <a:buChar char="o"/>
            </a:pPr>
            <a:r>
              <a:rPr lang="en" sz="2000" dirty="0" smtClean="0"/>
              <a:t>Document Master</a:t>
            </a:r>
          </a:p>
          <a:p>
            <a:pPr marL="914400" lvl="1" indent="-381000">
              <a:spcBef>
                <a:spcPts val="600"/>
              </a:spcBef>
              <a:buSzPct val="80000"/>
              <a:buFont typeface="Courier New"/>
              <a:buChar char="o"/>
            </a:pPr>
            <a:r>
              <a:rPr lang="en" sz="2000" dirty="0" smtClean="0"/>
              <a:t>Database Lead</a:t>
            </a:r>
            <a:endParaRPr lang="en" sz="1600" dirty="0" smtClean="0"/>
          </a:p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dirty="0" smtClean="0"/>
              <a:t>•Carlos Torres</a:t>
            </a:r>
            <a:endParaRPr lang="en" sz="3600" dirty="0" smtClean="0"/>
          </a:p>
          <a:p>
            <a:pPr marL="914400" lvl="1" indent="-381000">
              <a:spcBef>
                <a:spcPts val="600"/>
              </a:spcBef>
              <a:buSzPct val="80000"/>
              <a:buFont typeface="Courier New"/>
              <a:buChar char="o"/>
            </a:pPr>
            <a:r>
              <a:rPr lang="en" sz="2000" dirty="0" smtClean="0"/>
              <a:t>Project Planner</a:t>
            </a:r>
          </a:p>
          <a:p>
            <a:pPr marL="914400" lvl="1" indent="-381000">
              <a:spcBef>
                <a:spcPts val="600"/>
              </a:spcBef>
              <a:buSzPct val="80000"/>
              <a:buFont typeface="Courier New"/>
              <a:buChar char="o"/>
            </a:pPr>
            <a:r>
              <a:rPr lang="en" sz="2000" dirty="0" smtClean="0"/>
              <a:t>Hardware Lead</a:t>
            </a:r>
            <a:endParaRPr lang="en" sz="1600" dirty="0"/>
          </a:p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dirty="0"/>
              <a:t>•Dr.  </a:t>
            </a:r>
            <a:r>
              <a:rPr lang="en" sz="1800" dirty="0" smtClean="0"/>
              <a:t>Tiernan</a:t>
            </a:r>
            <a:endParaRPr lang="en" sz="3600" dirty="0" smtClean="0"/>
          </a:p>
          <a:p>
            <a:pPr marL="914400" lvl="1" indent="-381000">
              <a:spcBef>
                <a:spcPts val="600"/>
              </a:spcBef>
              <a:buSzPct val="80000"/>
              <a:buFont typeface="Courier New"/>
              <a:buChar char="o"/>
            </a:pPr>
            <a:r>
              <a:rPr lang="en" sz="2000" dirty="0" smtClean="0"/>
              <a:t>Project Sponsor</a:t>
            </a:r>
          </a:p>
          <a:p>
            <a:pPr marL="914400" lvl="1" indent="-381000">
              <a:spcBef>
                <a:spcPts val="600"/>
              </a:spcBef>
              <a:buSzPct val="80000"/>
              <a:buFont typeface="Courier New"/>
              <a:buChar char="o"/>
            </a:pPr>
            <a:r>
              <a:rPr lang="en" sz="2000" dirty="0" smtClean="0"/>
              <a:t>Provide feedback</a:t>
            </a:r>
          </a:p>
        </p:txBody>
      </p:sp>
    </p:spTree>
    <p:extLst>
      <p:ext uri="{BB962C8B-B14F-4D97-AF65-F5344CB8AC3E}">
        <p14:creationId xmlns:p14="http://schemas.microsoft.com/office/powerpoint/2010/main" val="330544440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Communication Plan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 dirty="0"/>
              <a:t>Internal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sz="2000" dirty="0"/>
              <a:t>Regular team meetings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sz="2000" dirty="0"/>
              <a:t>Whats App mobile app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sz="2000" dirty="0"/>
              <a:t>Email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sz="2000" dirty="0"/>
              <a:t>GitHub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2000" dirty="0"/>
              <a:t>External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 sz="2000" dirty="0"/>
              <a:t>Sponsor Meetings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 sz="2000" dirty="0" smtClean="0"/>
              <a:t>Email</a:t>
            </a:r>
            <a:endParaRPr lang="en" sz="2000" dirty="0"/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Trebuchet MS"/>
              <a:buChar char="○"/>
            </a:pP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2700546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</TotalTime>
  <Words>1171</Words>
  <Application>Microsoft Macintosh PowerPoint</Application>
  <PresentationFormat>On-screen Show (16:9)</PresentationFormat>
  <Paragraphs>261</Paragraphs>
  <Slides>32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khaki</vt:lpstr>
      <vt:lpstr>Team Aegle  Project Charter &amp; Plan  </vt:lpstr>
      <vt:lpstr>Topics</vt:lpstr>
      <vt:lpstr>Outreach Storage System Scope</vt:lpstr>
      <vt:lpstr>Customer and Audience</vt:lpstr>
      <vt:lpstr>Cost Breakdown</vt:lpstr>
      <vt:lpstr>General Organization</vt:lpstr>
      <vt:lpstr>Roles &amp; Responsibilities</vt:lpstr>
      <vt:lpstr>Roles &amp; Responsibilities, cont.</vt:lpstr>
      <vt:lpstr>Communication Plan</vt:lpstr>
      <vt:lpstr>Project Oversight</vt:lpstr>
      <vt:lpstr>MS Project Plan</vt:lpstr>
      <vt:lpstr>Task Breakdown &amp; Estimation</vt:lpstr>
      <vt:lpstr>Estimation</vt:lpstr>
      <vt:lpstr>Keeping Track of Progress</vt:lpstr>
      <vt:lpstr>Overview of the Project Plan</vt:lpstr>
      <vt:lpstr>Overview of the Project Plan</vt:lpstr>
      <vt:lpstr>Updates to Plan</vt:lpstr>
      <vt:lpstr>Project Person-hours Budget</vt:lpstr>
      <vt:lpstr>Change Control</vt:lpstr>
      <vt:lpstr>Quality Management</vt:lpstr>
      <vt:lpstr>Quality Management, cont.</vt:lpstr>
      <vt:lpstr>Change Management</vt:lpstr>
      <vt:lpstr>Change Management, cont.</vt:lpstr>
      <vt:lpstr>Change Request Form</vt:lpstr>
      <vt:lpstr>Risk Management</vt:lpstr>
      <vt:lpstr>Risk Management, cont.</vt:lpstr>
      <vt:lpstr>PowerPoint Presentation</vt:lpstr>
      <vt:lpstr>Process To follow</vt:lpstr>
      <vt:lpstr>Procurement Management</vt:lpstr>
      <vt:lpstr>Procurement Management, cont.</vt:lpstr>
      <vt:lpstr>Procurement &amp; Timing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Aegle  Project Charter &amp; Plan  </dc:title>
  <cp:lastModifiedBy>Karla Hernandez</cp:lastModifiedBy>
  <cp:revision>16</cp:revision>
  <dcterms:modified xsi:type="dcterms:W3CDTF">2014-10-22T03:18:32Z</dcterms:modified>
</cp:coreProperties>
</file>