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87" r:id="rId3"/>
    <p:sldId id="288" r:id="rId4"/>
    <p:sldId id="289" r:id="rId5"/>
    <p:sldId id="290" r:id="rId6"/>
    <p:sldId id="35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52" r:id="rId19"/>
    <p:sldId id="353" r:id="rId20"/>
    <p:sldId id="354" r:id="rId21"/>
    <p:sldId id="355" r:id="rId22"/>
    <p:sldId id="360" r:id="rId23"/>
    <p:sldId id="356" r:id="rId24"/>
    <p:sldId id="361" r:id="rId25"/>
    <p:sldId id="357" r:id="rId26"/>
    <p:sldId id="323" r:id="rId27"/>
    <p:sldId id="319" r:id="rId28"/>
    <p:sldId id="320" r:id="rId29"/>
    <p:sldId id="341" r:id="rId30"/>
    <p:sldId id="326" r:id="rId31"/>
    <p:sldId id="327" r:id="rId32"/>
    <p:sldId id="328" r:id="rId33"/>
    <p:sldId id="329" r:id="rId34"/>
    <p:sldId id="342" r:id="rId35"/>
    <p:sldId id="330" r:id="rId36"/>
    <p:sldId id="331" r:id="rId37"/>
    <p:sldId id="343" r:id="rId38"/>
    <p:sldId id="345" r:id="rId39"/>
    <p:sldId id="344" r:id="rId40"/>
    <p:sldId id="332" r:id="rId41"/>
    <p:sldId id="333" r:id="rId42"/>
    <p:sldId id="346" r:id="rId43"/>
    <p:sldId id="347" r:id="rId44"/>
    <p:sldId id="334" r:id="rId45"/>
    <p:sldId id="335" r:id="rId46"/>
    <p:sldId id="336" r:id="rId47"/>
    <p:sldId id="348" r:id="rId48"/>
    <p:sldId id="338" r:id="rId49"/>
    <p:sldId id="339" r:id="rId50"/>
    <p:sldId id="340" r:id="rId51"/>
    <p:sldId id="264" r:id="rId52"/>
    <p:sldId id="265" r:id="rId53"/>
    <p:sldId id="268" r:id="rId54"/>
    <p:sldId id="267" r:id="rId55"/>
    <p:sldId id="269" r:id="rId56"/>
    <p:sldId id="270" r:id="rId57"/>
    <p:sldId id="273" r:id="rId58"/>
    <p:sldId id="274" r:id="rId59"/>
    <p:sldId id="271" r:id="rId60"/>
    <p:sldId id="28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E9AB-33BA-4A7C-9ABD-D07BA10C4D7E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12049-680D-4EBE-99B9-6F2199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12049-680D-4EBE-99B9-6F219978A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062-27C7-4F2A-A669-2FE01CE681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062-27C7-4F2A-A669-2FE01CE681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062-27C7-4F2A-A669-2FE01CE681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3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062-27C7-4F2A-A669-2FE01CE681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8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1B0B-BDB8-4981-B95C-DD83FF7CA53A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7E9B-D150-4245-AD2F-10FF27B09441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4D74-F9DC-40DF-ABF2-FB3B6EC8A0D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EA3-2EEF-47D8-BC89-E67AE16B29D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BE8D-AD8A-4FA5-875D-B65064903E4A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9154-C96C-4DE0-A838-815396D37E20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BD91-7D08-457D-B792-FB7AEA7A74FC}" type="datetime1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F99D-DB24-44A3-99FE-77D96E484035}" type="datetime1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2FA2-7A4C-4A3D-AD14-FDEC86A639E7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D23-E898-4293-8EF6-DE56E09769D5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C362-9EE2-48C0-B501-CEF92DFED7F3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8A68-6466-488B-B251-987B5D49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duct_(mathematics)" TargetMode="External"/><Relationship Id="rId2" Type="http://schemas.openxmlformats.org/officeDocument/2006/relationships/hyperlink" Target="https://en.wikipedia.org/wiki/Natural_numb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omposite_numb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duct_(mathematics)" TargetMode="External"/><Relationship Id="rId2" Type="http://schemas.openxmlformats.org/officeDocument/2006/relationships/hyperlink" Target="https://en.wikipedia.org/wiki/Natural_numb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omposite_number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ular_arithmetic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435368" y="1917285"/>
            <a:ext cx="8185150" cy="1263650"/>
            <a:chOff x="2073499" y="2716068"/>
            <a:chExt cx="8183823" cy="1263504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5765954" y="2716068"/>
              <a:ext cx="108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800" b="1" dirty="0"/>
                <a:t>Unit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3499" y="3463694"/>
              <a:ext cx="733306" cy="51587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2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073499" y="3463694"/>
              <a:ext cx="8183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698050" y="969596"/>
            <a:ext cx="5640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Discrete Mathematics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F6-EDFD-41C4-B4C4-9ED048CFD591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6977" y="2693867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and Matrices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12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B6E7C76-E42A-46F4-A987-09C04314AC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0"/>
            <a:ext cx="11165983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Congruence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Let m be a positive integer.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err="1"/>
              <a:t>sm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d </a:t>
            </a:r>
            <a:r>
              <a:rPr lang="en-US" dirty="0"/>
              <a:t>+ </a:t>
            </a:r>
            <a:r>
              <a:rPr lang="en-US" i="1" dirty="0"/>
              <a:t>tm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 </a:t>
            </a:r>
          </a:p>
          <a:p>
            <a:pPr lvl="2"/>
            <a:r>
              <a:rPr lang="en-US" i="1" dirty="0"/>
              <a:t>a + c = </a:t>
            </a:r>
            <a:r>
              <a:rPr lang="en-US" dirty="0"/>
              <a:t>(</a:t>
            </a:r>
            <a:r>
              <a:rPr lang="en-US" i="1" dirty="0"/>
              <a:t>b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+ </a:t>
            </a:r>
            <a:r>
              <a:rPr lang="en-US" dirty="0"/>
              <a:t>(</a:t>
            </a:r>
            <a:r>
              <a:rPr lang="en-US" i="1" dirty="0"/>
              <a:t>d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b + d</a:t>
            </a:r>
            <a:r>
              <a:rPr lang="en-US" dirty="0"/>
              <a:t>)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/>
              <a:t>s + t</a:t>
            </a:r>
            <a:r>
              <a:rPr lang="en-US" dirty="0"/>
              <a:t>) and</a:t>
            </a:r>
          </a:p>
          <a:p>
            <a:pPr lvl="2"/>
            <a:r>
              <a:rPr lang="en-US" i="1" dirty="0"/>
              <a:t>ac = </a:t>
            </a:r>
            <a:r>
              <a:rPr lang="en-US" dirty="0"/>
              <a:t>(</a:t>
            </a:r>
            <a:r>
              <a:rPr lang="en-US" i="1" dirty="0"/>
              <a:t>b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bd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 err="1"/>
              <a:t>bt</a:t>
            </a:r>
            <a:r>
              <a:rPr lang="en-US" i="1" dirty="0"/>
              <a:t> + ds + </a:t>
            </a:r>
            <a:r>
              <a:rPr lang="en-US" i="1" dirty="0" err="1"/>
              <a:t>stm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Hence,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and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, it follows 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that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77 = 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= 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4876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Algebraic Manipulation of </a:t>
            </a:r>
            <a:r>
              <a:rPr lang="en-US" sz="3200" dirty="0" err="1"/>
              <a:t>Congruences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97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a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Dividing a congruence by an integer does not always produce a valid congruence.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The congruence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) holds. But dividing both sides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does not produce a valid congruence since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14/2 = 7 and 8/2 = 4, but     7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See Section 4.3 for conditions when division is ok.</a:t>
            </a:r>
          </a:p>
        </p:txBody>
      </p:sp>
    </p:spTree>
    <p:extLst>
      <p:ext uri="{BB962C8B-B14F-4D97-AF65-F5344CB8AC3E}">
        <p14:creationId xmlns:p14="http://schemas.microsoft.com/office/powerpoint/2010/main" val="1389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Computing the </a:t>
            </a:r>
            <a:r>
              <a:rPr lang="en-US" sz="3200" b="1" dirty="0"/>
              <a:t>mod</a:t>
            </a:r>
            <a:r>
              <a:rPr lang="en-US" sz="3200" dirty="0"/>
              <a:t> </a:t>
            </a:r>
            <a:r>
              <a:rPr lang="en-US" sz="3200" i="1" dirty="0"/>
              <a:t>m </a:t>
            </a:r>
            <a:r>
              <a:rPr lang="en-US" sz="3200" dirty="0"/>
              <a:t>Function of Products and Sums</a:t>
            </a:r>
            <a:r>
              <a:rPr lang="en-US" sz="3200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i="1" dirty="0"/>
              <a:t>a + b)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=  </a:t>
            </a:r>
            <a:r>
              <a:rPr lang="en-US" i="1" dirty="0"/>
              <a:t> </a:t>
            </a:r>
            <a:r>
              <a:rPr lang="en-US" dirty="0"/>
              <a:t>((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dirty="0"/>
              <a:t>and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 err="1"/>
              <a:t>ab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((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/>
              <a:t>proof  in 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2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Modulo </a:t>
            </a:r>
            <a:r>
              <a:rPr lang="en-US" sz="3200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Definitions</a:t>
            </a:r>
            <a:r>
              <a:rPr lang="en-US" dirty="0"/>
              <a:t>: Let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 be the set of nonnegative integers less than </a:t>
            </a:r>
            <a:r>
              <a:rPr lang="en-US" i="1" dirty="0"/>
              <a:t>m</a:t>
            </a:r>
            <a:r>
              <a:rPr lang="en-US" dirty="0"/>
              <a:t>: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….,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</a:t>
            </a:r>
            <a:r>
              <a:rPr lang="en-US" dirty="0">
                <a:ea typeface="Cambria Math"/>
              </a:rPr>
              <a:t>}</a:t>
            </a:r>
          </a:p>
          <a:p>
            <a:r>
              <a:rPr lang="en-US" dirty="0">
                <a:ea typeface="Cambria Math"/>
              </a:rPr>
              <a:t>The operation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addition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The operation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multiplication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Using these operations is said to be doing </a:t>
            </a:r>
            <a:r>
              <a:rPr lang="en-US" i="1" dirty="0">
                <a:ea typeface="Cambria Math"/>
              </a:rPr>
              <a:t>arithmetic modulo m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Find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  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Using the definitions above: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Modulo </a:t>
            </a:r>
            <a:r>
              <a:rPr lang="en-US" sz="3200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500" dirty="0">
                <a:ea typeface="Cambria Math"/>
              </a:rPr>
              <a:t>The operations +</a:t>
            </a:r>
            <a:r>
              <a:rPr lang="en-US" sz="5500" i="1" baseline="-25000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 and 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  </a:t>
            </a:r>
            <a:r>
              <a:rPr lang="en-US" sz="5500" dirty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sz="5500" u="sng" dirty="0">
                <a:ea typeface="Cambria Math"/>
              </a:rPr>
              <a:t>Closure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b </a:t>
            </a:r>
            <a:r>
              <a:rPr lang="en-US" sz="5500" dirty="0">
                <a:ea typeface="Cambria Math"/>
              </a:rPr>
              <a:t>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</a:t>
            </a:r>
            <a:r>
              <a:rPr lang="en-US" sz="5500" i="1" baseline="-25000" dirty="0"/>
              <a:t>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u="sng" dirty="0">
                <a:ea typeface="Cambria Math"/>
              </a:rPr>
              <a:t>Associative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 </a:t>
            </a:r>
            <a:r>
              <a:rPr lang="en-US" sz="5500" i="1" dirty="0">
                <a:ea typeface="Cambria Math"/>
              </a:rPr>
              <a:t>b, </a:t>
            </a:r>
            <a:r>
              <a:rPr lang="en-US" sz="5500" dirty="0">
                <a:ea typeface="Cambria Math"/>
              </a:rPr>
              <a:t>and</a:t>
            </a:r>
            <a:r>
              <a:rPr lang="en-US" sz="5500" i="1" dirty="0">
                <a:ea typeface="Cambria Math"/>
              </a:rPr>
              <a:t> c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 and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).</a:t>
            </a:r>
          </a:p>
          <a:p>
            <a:pPr lvl="1"/>
            <a:r>
              <a:rPr lang="en-US" sz="5500" u="sng" dirty="0">
                <a:ea typeface="Cambria Math"/>
              </a:rPr>
              <a:t>Commutative: </a:t>
            </a:r>
            <a:r>
              <a:rPr lang="en-US" sz="5500" dirty="0">
                <a:ea typeface="Cambria Math"/>
              </a:rPr>
              <a:t>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</a:t>
            </a:r>
            <a:r>
              <a:rPr lang="en-US" sz="5500" i="1" dirty="0">
                <a:ea typeface="Cambria Math"/>
              </a:rPr>
              <a:t> 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 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u="sng" dirty="0">
                <a:ea typeface="Cambria Math"/>
              </a:rPr>
              <a:t>Identity elements</a:t>
            </a:r>
            <a:r>
              <a:rPr lang="en-US" sz="5500" dirty="0">
                <a:ea typeface="Cambria Math"/>
              </a:rPr>
              <a:t>: The elements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are identity elements for addition and multiplication modulo </a:t>
            </a:r>
            <a:r>
              <a:rPr lang="en-US" sz="5500" i="1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, respectively.</a:t>
            </a:r>
          </a:p>
          <a:p>
            <a:pPr lvl="2"/>
            <a:r>
              <a:rPr lang="en-US" sz="5500" dirty="0">
                <a:ea typeface="Cambria Math"/>
              </a:rPr>
              <a:t>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belongs to 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>
                <a:ea typeface="Cambria Math"/>
              </a:rPr>
              <a:t>  = </a:t>
            </a:r>
            <a:r>
              <a:rPr lang="en-US" sz="5500" i="1" baseline="-250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 = 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Modulo </a:t>
            </a:r>
            <a:r>
              <a:rPr lang="en-US" sz="3200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u="sng" dirty="0">
                <a:ea typeface="Cambria Math"/>
              </a:rPr>
              <a:t>Additive inverses</a:t>
            </a:r>
            <a:r>
              <a:rPr lang="en-US" sz="2000" dirty="0">
                <a:ea typeface="Cambria Math"/>
              </a:rPr>
              <a:t>: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dirty="0">
                <a:latin typeface="Cambria Math"/>
                <a:ea typeface="Cambria Math"/>
              </a:rPr>
              <a:t>≠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>
                <a:ea typeface="Cambria Math"/>
              </a:rPr>
              <a:t>belongs to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  <a:r>
              <a:rPr lang="en-US" sz="2000" i="1" dirty="0">
                <a:ea typeface="Cambria Math"/>
              </a:rPr>
              <a:t>m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 is the additive inverse of a modulo m and </a:t>
            </a:r>
            <a:r>
              <a:rPr lang="en-US" sz="2000" dirty="0">
                <a:latin typeface="Cambria"/>
                <a:ea typeface="Cambria Math"/>
                <a:cs typeface="Cambria"/>
              </a:rPr>
              <a:t>0</a:t>
            </a:r>
            <a:r>
              <a:rPr lang="en-US" sz="2000" dirty="0">
                <a:ea typeface="Cambria Math"/>
              </a:rPr>
              <a:t> is its own additive inverse.  </a:t>
            </a:r>
          </a:p>
          <a:p>
            <a:pPr lvl="2"/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m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a )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sz="2000" b="1" u="sng" dirty="0" err="1">
                <a:ea typeface="Cambria Math" pitchFamily="18" charset="0"/>
              </a:rPr>
              <a:t>Distributivity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000" dirty="0">
                <a:ea typeface="Cambria Math"/>
              </a:rPr>
              <a:t>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, </a:t>
            </a:r>
            <a:r>
              <a:rPr lang="en-US" sz="2000" i="1" dirty="0">
                <a:ea typeface="Cambria Math"/>
              </a:rPr>
              <a:t>b, </a:t>
            </a:r>
            <a:r>
              <a:rPr lang="en-US" sz="2000" dirty="0">
                <a:ea typeface="Cambria Math"/>
              </a:rPr>
              <a:t>and</a:t>
            </a:r>
            <a:r>
              <a:rPr lang="en-US" sz="2000" i="1" dirty="0">
                <a:ea typeface="Cambria Math"/>
              </a:rPr>
              <a:t> c</a:t>
            </a:r>
            <a:r>
              <a:rPr lang="en-US" sz="2000" dirty="0">
                <a:ea typeface="Cambria Math"/>
              </a:rPr>
              <a:t> belong to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</a:p>
          <a:p>
            <a:pPr lvl="2"/>
            <a:r>
              <a:rPr lang="en-US" i="1" dirty="0">
                <a:ea typeface="Cambria Math"/>
              </a:rPr>
              <a:t> 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= 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  </a:t>
            </a:r>
            <a:r>
              <a:rPr lang="en-US" dirty="0">
                <a:ea typeface="Cambria Math"/>
              </a:rPr>
              <a:t>and  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 </a:t>
            </a:r>
            <a:r>
              <a:rPr lang="en-US" i="1" dirty="0">
                <a:ea typeface="Cambria Math"/>
              </a:rPr>
              <a:t>c  =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0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Primes and Greatest Common Divisors</a:t>
            </a:r>
          </a:p>
        </p:txBody>
      </p:sp>
    </p:spTree>
    <p:extLst>
      <p:ext uri="{BB962C8B-B14F-4D97-AF65-F5344CB8AC3E}">
        <p14:creationId xmlns:p14="http://schemas.microsoft.com/office/powerpoint/2010/main" val="5471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8918" y="473938"/>
            <a:ext cx="9717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prime number</a:t>
            </a:r>
            <a:r>
              <a:rPr lang="en-US" dirty="0"/>
              <a:t> (or a </a:t>
            </a:r>
            <a:r>
              <a:rPr lang="en-US" b="1" dirty="0"/>
              <a:t>prime</a:t>
            </a:r>
            <a:r>
              <a:rPr lang="en-US" dirty="0"/>
              <a:t>) is a </a:t>
            </a:r>
            <a:r>
              <a:rPr lang="en-US" dirty="0">
                <a:hlinkClick r:id="rId2" tooltip="Natural number"/>
              </a:rPr>
              <a:t>natural number</a:t>
            </a:r>
            <a:r>
              <a:rPr lang="en-US" dirty="0"/>
              <a:t> greater than 1 that is not a </a:t>
            </a:r>
            <a:r>
              <a:rPr lang="en-US" dirty="0">
                <a:hlinkClick r:id="rId3" tooltip="Product (mathematics)"/>
              </a:rPr>
              <a:t>product</a:t>
            </a:r>
            <a:r>
              <a:rPr lang="en-US" dirty="0"/>
              <a:t> of two smaller natural numbers. A natural number greater than 1 that is not prime is called a </a:t>
            </a:r>
            <a:r>
              <a:rPr lang="en-US" dirty="0">
                <a:hlinkClick r:id="rId4" tooltip="Composite number"/>
              </a:rPr>
              <a:t>composite number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233585" y="93332"/>
            <a:ext cx="1715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prime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28918" y="1221788"/>
            <a:ext cx="10493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OR, 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A prime number is a positive integer having exactly two factors. If p is a prime, then it’s only factors are necessarily 1 and p itself. Any number which does not follow this is termed as composite numbers, which means that they can be factored into other positive integers.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01" y="2145118"/>
            <a:ext cx="3601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Prime Numbers Chart  up to 100</a:t>
            </a:r>
            <a:endParaRPr lang="en-US" sz="2000" b="1" i="0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36" y="2145118"/>
            <a:ext cx="7019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541" y="574631"/>
            <a:ext cx="1119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or integer factorization of a number is breaking a number down into the set of prime numbers which multiply together to result in the original number. This is also known as prime decomposition.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63" y="20529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Prime Factorization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963" y="2423057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 of Prime Factorization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1108" y="2848443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100 =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0647" y="2848265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5 x 5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5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1108" y="3309930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76 =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90647" y="3309930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19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19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1108" y="3707104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228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90647" y="3693877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3 x 19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19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1108" y="4155542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7007 =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0647" y="4170157"/>
            <a:ext cx="347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7 x 7 x 11 x 13 or 7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611" y="1269308"/>
            <a:ext cx="4524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The Fundamental Theorem of Arithmetic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" y="1683021"/>
            <a:ext cx="10941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Theorem</a:t>
            </a:r>
            <a:r>
              <a:rPr lang="en-US" sz="2000" dirty="0"/>
              <a:t>: Every positive integer greater than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can be written uniquely as a prime or as the product of two or more primes where the prime factors are written in order of non-decreasing size.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2963" y="4533234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Greatest common divisor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7452" y="4863928"/>
            <a:ext cx="10426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Let a and b are integers, not both 0. Then the largest integer d such that d | a and d | b is called the greatest common divisor of a and b. The greatest common divisor is denoted as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).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1542" y="5433651"/>
            <a:ext cx="255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 err="1"/>
              <a:t>gcd</a:t>
            </a:r>
            <a:r>
              <a:rPr lang="en-US" dirty="0"/>
              <a:t>(24,36) = 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0276" y="58789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3990" y="590522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9376" y="5905228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2933" y="590522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36 = 2 </a:t>
            </a:r>
            <a:r>
              <a:rPr lang="en-US" dirty="0">
                <a:solidFill>
                  <a:srgbClr val="000000"/>
                </a:solidFill>
              </a:rPr>
              <a:t>x 2 x 3 x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2018" y="5931740"/>
            <a:ext cx="31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</a:t>
            </a:r>
            <a:r>
              <a:rPr lang="en-US" dirty="0" err="1"/>
              <a:t>gcd</a:t>
            </a:r>
            <a:r>
              <a:rPr lang="en-US" dirty="0"/>
              <a:t>(24,36) = </a:t>
            </a:r>
            <a:r>
              <a:rPr lang="en-US" dirty="0">
                <a:solidFill>
                  <a:srgbClr val="000000"/>
                </a:solidFill>
              </a:rPr>
              <a:t>2 x 2 x 3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  <p:bldP spid="13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74" y="688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Discrete Structures: </a:t>
            </a:r>
            <a:r>
              <a:rPr lang="en-US" sz="2800" dirty="0">
                <a:solidFill>
                  <a:srgbClr val="FF0000"/>
                </a:solidFill>
              </a:rPr>
              <a:t>Syllabus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946212" y="2100973"/>
            <a:ext cx="8199120" cy="4572000"/>
          </a:xfrm>
        </p:spPr>
        <p:txBody>
          <a:bodyPr>
            <a:noAutofit/>
          </a:bodyPr>
          <a:lstStyle/>
          <a:p>
            <a:r>
              <a:rPr lang="en-US" sz="2500" dirty="0"/>
              <a:t>Integers and Division</a:t>
            </a:r>
          </a:p>
          <a:p>
            <a:r>
              <a:rPr lang="en-US" sz="2500" dirty="0"/>
              <a:t>Division Algorithm</a:t>
            </a:r>
          </a:p>
          <a:p>
            <a:r>
              <a:rPr lang="en-US" sz="2500" dirty="0"/>
              <a:t>Modular Arithmetic</a:t>
            </a:r>
          </a:p>
          <a:p>
            <a:r>
              <a:rPr lang="en-US" sz="2500" dirty="0"/>
              <a:t>Primes and Greatest Common Divisor</a:t>
            </a:r>
          </a:p>
          <a:p>
            <a:r>
              <a:rPr lang="en-US" sz="2500" dirty="0"/>
              <a:t>Extended Euclidean Algorithm</a:t>
            </a:r>
          </a:p>
          <a:p>
            <a:r>
              <a:rPr lang="en-US" sz="2500" dirty="0"/>
              <a:t>Integers and Algorithms </a:t>
            </a:r>
          </a:p>
          <a:p>
            <a:pPr lvl="1"/>
            <a:r>
              <a:rPr lang="en-US" sz="2200" dirty="0"/>
              <a:t>(Addition, Multiplication, Division &amp; Remainder Algorithms)</a:t>
            </a:r>
          </a:p>
          <a:p>
            <a:r>
              <a:rPr lang="en-US" sz="2500" dirty="0"/>
              <a:t>Application of Number Theory </a:t>
            </a:r>
          </a:p>
          <a:p>
            <a:pPr lvl="1"/>
            <a:r>
              <a:rPr lang="en-US" sz="2200" dirty="0"/>
              <a:t>(Linear Congruencies, Chinese Remainder Theorem, Computer Arithmetic with Large Integers).</a:t>
            </a:r>
          </a:p>
          <a:p>
            <a:endParaRPr lang="en-US" sz="25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1678228" y="1135539"/>
            <a:ext cx="8246292" cy="64008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2.1 Integers (5 LH)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524000" y="1272222"/>
            <a:ext cx="533400" cy="244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fld id="{1B6E7C76-E42A-46F4-A987-09C04314AC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883" y="217799"/>
            <a:ext cx="532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A systematic way to find the </a:t>
            </a:r>
            <a:r>
              <a:rPr lang="en-US" b="1" dirty="0" err="1">
                <a:latin typeface="Times New Roman" panose="02020603050405020304" pitchFamily="18" charset="0"/>
              </a:rPr>
              <a:t>gcd</a:t>
            </a:r>
            <a:r>
              <a:rPr lang="en-US" b="1" dirty="0">
                <a:latin typeface="Times New Roman" panose="02020603050405020304" pitchFamily="18" charset="0"/>
              </a:rPr>
              <a:t> using factorization: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20700" y="75802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75802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701782" y="75802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782" y="75802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5883" y="136388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12268" y="1331062"/>
          <a:ext cx="5992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2984400" imgH="241200" progId="Equation.3">
                  <p:embed/>
                </p:oleObj>
              </mc:Choice>
              <mc:Fallback>
                <p:oleObj name="Equation" r:id="rId7" imgW="298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68" y="1331062"/>
                        <a:ext cx="59928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72963" y="1962085"/>
            <a:ext cx="255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 err="1"/>
              <a:t>gcd</a:t>
            </a:r>
            <a:r>
              <a:rPr lang="en-US" dirty="0"/>
              <a:t>(24,36) =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262" y="239045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4752" y="245692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 =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0138" y="2427402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2823" y="244419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36 = 2 </a:t>
            </a:r>
            <a:r>
              <a:rPr lang="en-US" dirty="0">
                <a:solidFill>
                  <a:srgbClr val="000000"/>
                </a:solidFill>
              </a:rPr>
              <a:t>x 2 x 3 x 3 = 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60138" y="2940735"/>
            <a:ext cx="30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</a:t>
            </a:r>
            <a:r>
              <a:rPr lang="en-US" dirty="0" err="1"/>
              <a:t>gcd</a:t>
            </a:r>
            <a:r>
              <a:rPr lang="en-US" dirty="0"/>
              <a:t>(24,36) = 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12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9882" y="3492584"/>
            <a:ext cx="2679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Least common multiple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200" y="3923717"/>
            <a:ext cx="10314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a and b are two positive integers. The least common multiple of a and b is the smallest positive integer that is divisible by both a and b. The </a:t>
            </a:r>
            <a:r>
              <a:rPr lang="en-US" b="1" dirty="0"/>
              <a:t>least common multiple </a:t>
            </a:r>
            <a:r>
              <a:rPr lang="en-US" dirty="0"/>
              <a:t>is denoted as </a:t>
            </a:r>
            <a:r>
              <a:rPr lang="en-US" b="1" dirty="0"/>
              <a:t>lcm(a, b).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2963" y="4605800"/>
            <a:ext cx="258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/>
              <a:t>lcm(24,36) =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262" y="5034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4752" y="51006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60138" y="5071117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6773" y="510063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36 = 2 </a:t>
            </a:r>
            <a:r>
              <a:rPr lang="en-US" dirty="0">
                <a:solidFill>
                  <a:srgbClr val="000000"/>
                </a:solidFill>
              </a:rPr>
              <a:t>x 2 x 3 x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60138" y="565091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lcm(24,36) = </a:t>
            </a:r>
            <a:r>
              <a:rPr lang="en-US" dirty="0">
                <a:solidFill>
                  <a:srgbClr val="000000"/>
                </a:solidFill>
              </a:rPr>
              <a:t>2 x 2 x 2 x 3 x 3 =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20700" y="64591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64591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581400" y="647109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47109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5883" y="11655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/>
              <p:cNvSpPr txBox="1"/>
              <p:nvPr/>
            </p:nvSpPr>
            <p:spPr bwMode="auto">
              <a:xfrm>
                <a:off x="1119188" y="1174750"/>
                <a:ext cx="6094412" cy="4349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𝑙𝑐𝑚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188" y="1174750"/>
                <a:ext cx="6094412" cy="434975"/>
              </a:xfrm>
              <a:prstGeom prst="rect">
                <a:avLst/>
              </a:prstGeom>
              <a:blipFill rotWithShape="0"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7228" y="182798"/>
            <a:ext cx="533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A systematic way to find the lcm using factorization: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228" y="1694326"/>
            <a:ext cx="258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/>
              <a:t>lcm(24,36) =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228" y="21270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3512" y="2156355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0138" y="2658539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lcm(24,36) = 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= 72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8126" y="217814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 =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651" y="2178140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36 = 2 </a:t>
            </a:r>
            <a:r>
              <a:rPr lang="en-US" dirty="0">
                <a:solidFill>
                  <a:srgbClr val="000000"/>
                </a:solidFill>
              </a:rPr>
              <a:t>x 2 x 3 x 3 = 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endParaRPr lang="en-US" baseline="30000" dirty="0"/>
          </a:p>
        </p:txBody>
      </p:sp>
      <p:sp>
        <p:nvSpPr>
          <p:cNvPr id="28" name="Rectangle 27"/>
          <p:cNvSpPr/>
          <p:nvPr/>
        </p:nvSpPr>
        <p:spPr>
          <a:xfrm>
            <a:off x="75664" y="3306259"/>
            <a:ext cx="233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212529"/>
                </a:solidFill>
              </a:rPr>
              <a:t>Euclidean Algorithm</a:t>
            </a:r>
            <a:endParaRPr lang="en-US" sz="2000" dirty="0">
              <a:solidFill>
                <a:srgbClr val="21252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700" y="3666796"/>
            <a:ext cx="11264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2529"/>
                </a:solidFill>
              </a:rPr>
              <a:t>This algorithm finds GCD by performing repeated division starting from the two numbers we want to find the GCD of until we get a remainder of 0.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2488" y="4529140"/>
            <a:ext cx="11018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Euclidian algorithm is an efficient method for  computing the greatest common divisor of two integers. It is based on the idea that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 is equal to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c</a:t>
            </a:r>
            <a:r>
              <a:rPr lang="en-US" sz="2000" dirty="0"/>
              <a:t>) when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&gt;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c</a:t>
            </a:r>
            <a:r>
              <a:rPr lang="en-US" sz="2000" dirty="0"/>
              <a:t> is the remainder when a is divided by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3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Fundamentals: Algorithms, the integers and Matrices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64" y="51235"/>
            <a:ext cx="7297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Examples: </a:t>
            </a:r>
            <a:r>
              <a:rPr lang="en-US" sz="2000" dirty="0"/>
              <a:t>Find the GCD of 190 and 34 by using  </a:t>
            </a:r>
            <a:r>
              <a:rPr lang="en-US" sz="2000" i="1" dirty="0">
                <a:solidFill>
                  <a:srgbClr val="212529"/>
                </a:solidFill>
              </a:rPr>
              <a:t>Euclidean Algorithm</a:t>
            </a:r>
            <a:endParaRPr lang="en-US" sz="2000" dirty="0">
              <a:solidFill>
                <a:srgbClr val="21252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64" y="569529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Solution: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9555" y="598983"/>
            <a:ext cx="10733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</a:rPr>
              <a:t> Divide the larger number by the small one. In this case we divide190 by 34 to get a quotient of 5 and </a:t>
            </a:r>
            <a:r>
              <a:rPr lang="en-US" sz="2000" dirty="0" smtClean="0">
                <a:solidFill>
                  <a:srgbClr val="212529"/>
                </a:solidFill>
              </a:rPr>
              <a:t>       </a:t>
            </a:r>
          </a:p>
          <a:p>
            <a:r>
              <a:rPr lang="en-US" sz="2000" dirty="0">
                <a:solidFill>
                  <a:srgbClr val="212529"/>
                </a:solidFill>
              </a:rPr>
              <a:t> </a:t>
            </a:r>
            <a:r>
              <a:rPr lang="en-US" sz="2000" dirty="0" smtClean="0">
                <a:solidFill>
                  <a:srgbClr val="212529"/>
                </a:solidFill>
              </a:rPr>
              <a:t>  remainder </a:t>
            </a:r>
            <a:r>
              <a:rPr lang="en-US" sz="2000" dirty="0">
                <a:solidFill>
                  <a:srgbClr val="212529"/>
                </a:solidFill>
              </a:rPr>
              <a:t>of 20.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9555" y="1270515"/>
            <a:ext cx="109643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</a:rPr>
              <a:t>Next we divide the smaller number (i.e. 34) by the remainder from the last division (i.e. 20). </a:t>
            </a:r>
            <a:r>
              <a:rPr lang="en-US" sz="2000" dirty="0" smtClean="0">
                <a:solidFill>
                  <a:srgbClr val="212529"/>
                </a:solidFill>
              </a:rPr>
              <a:t>So </a:t>
            </a:r>
            <a:r>
              <a:rPr lang="en-US" sz="2000" dirty="0">
                <a:solidFill>
                  <a:srgbClr val="212529"/>
                </a:solidFill>
              </a:rPr>
              <a:t>34 divide by 20, we get a quotient of 1 and remainder of 14. continue this process until we get a remainder of 0.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7761" y="226668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190 = 5 </a:t>
            </a:r>
            <a:r>
              <a:rPr lang="en-US" dirty="0">
                <a:solidFill>
                  <a:srgbClr val="000000"/>
                </a:solidFill>
              </a:rPr>
              <a:t>x 34 + 20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6230" y="263182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= 1 </a:t>
            </a:r>
            <a:r>
              <a:rPr lang="en-US" dirty="0">
                <a:solidFill>
                  <a:srgbClr val="000000"/>
                </a:solidFill>
              </a:rPr>
              <a:t>x 20 + 14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2901" y="293015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= 1 </a:t>
            </a:r>
            <a:r>
              <a:rPr lang="en-US" dirty="0">
                <a:solidFill>
                  <a:srgbClr val="000000"/>
                </a:solidFill>
              </a:rPr>
              <a:t>x 14 + 6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6564" y="324482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= 2 </a:t>
            </a:r>
            <a:r>
              <a:rPr lang="en-US" dirty="0">
                <a:solidFill>
                  <a:srgbClr val="000000"/>
                </a:solidFill>
              </a:rPr>
              <a:t>x 6 + 2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31523" y="36141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= 3 </a:t>
            </a:r>
            <a:r>
              <a:rPr lang="en-US" dirty="0">
                <a:solidFill>
                  <a:srgbClr val="000000"/>
                </a:solidFill>
              </a:rPr>
              <a:t>x 2 + 0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66767" y="3928862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GCD(190, 34) = 2.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6133" y="4286766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Find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):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9270" y="4815069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287 = 91 ∙ 3 + 14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6133" y="477327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13750" y="4768466"/>
            <a:ext cx="179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521387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91 = 14 ∙ 6 + 7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3750" y="5225898"/>
            <a:ext cx="167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8200" y="5612673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14 =  7 ∙ 2 + 0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13750" y="5612673"/>
            <a:ext cx="154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28016" y="5754549"/>
            <a:ext cx="1972527" cy="523220"/>
            <a:chOff x="3759819" y="4001294"/>
            <a:chExt cx="1972527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4208346" y="4001294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Stopping condition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3759819" y="4262904"/>
              <a:ext cx="381000" cy="152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2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64267" y="1085196"/>
            <a:ext cx="4334392" cy="371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cs typeface="Tahoma" panose="020B0604030504040204" pitchFamily="34" charset="0"/>
              </a:rPr>
              <a:t>Example (Using the Euclidean Algorithm)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64267" y="1606505"/>
            <a:ext cx="936538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Let a = 234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and b = −42. We will use the Euclidean Algorithm to determine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gcd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(234, 42).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23944"/>
              </p:ext>
            </p:extLst>
          </p:nvPr>
        </p:nvGraphicFramePr>
        <p:xfrm>
          <a:off x="264267" y="2494678"/>
          <a:ext cx="11271204" cy="567546"/>
        </p:xfrm>
        <a:graphic>
          <a:graphicData uri="http://schemas.openxmlformats.org/drawingml/2006/table">
            <a:tbl>
              <a:tblPr/>
              <a:tblGrid>
                <a:gridCol w="2817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9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Step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Original Pair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Equation from Division Algorithm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New Pair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72430"/>
              </p:ext>
            </p:extLst>
          </p:nvPr>
        </p:nvGraphicFramePr>
        <p:xfrm>
          <a:off x="264267" y="3297425"/>
          <a:ext cx="11399572" cy="323706"/>
        </p:xfrm>
        <a:graphic>
          <a:graphicData uri="http://schemas.openxmlformats.org/drawingml/2006/table">
            <a:tbl>
              <a:tblPr/>
              <a:tblGrid>
                <a:gridCol w="2849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(234, 42)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234 = 42⋅5 + 24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(42, 24)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4606"/>
              </p:ext>
            </p:extLst>
          </p:nvPr>
        </p:nvGraphicFramePr>
        <p:xfrm>
          <a:off x="286404" y="3857776"/>
          <a:ext cx="11422508" cy="323706"/>
        </p:xfrm>
        <a:graphic>
          <a:graphicData uri="http://schemas.openxmlformats.org/drawingml/2006/table">
            <a:tbl>
              <a:tblPr/>
              <a:tblGrid>
                <a:gridCol w="2855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(42, 24)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42 = 24⋅1 +18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(24, 18)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86013"/>
              </p:ext>
            </p:extLst>
          </p:nvPr>
        </p:nvGraphicFramePr>
        <p:xfrm>
          <a:off x="312172" y="4460409"/>
          <a:ext cx="11370972" cy="323706"/>
        </p:xfrm>
        <a:graphic>
          <a:graphicData uri="http://schemas.openxmlformats.org/drawingml/2006/table">
            <a:tbl>
              <a:tblPr/>
              <a:tblGrid>
                <a:gridCol w="28427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(24, 18)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24 = 18⋅1 + 6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(18, 6)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19374"/>
              </p:ext>
            </p:extLst>
          </p:nvPr>
        </p:nvGraphicFramePr>
        <p:xfrm>
          <a:off x="305196" y="4973811"/>
          <a:ext cx="11384924" cy="323706"/>
        </p:xfrm>
        <a:graphic>
          <a:graphicData uri="http://schemas.openxmlformats.org/drawingml/2006/table">
            <a:tbl>
              <a:tblPr/>
              <a:tblGrid>
                <a:gridCol w="2846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(18, 6)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18 = 6⋅3 + 0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90905" y="5437475"/>
            <a:ext cx="47809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(234, 42) = 6 and hence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(234,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 </a:t>
            </a:r>
            <a:r>
              <a:rPr lang="en-US" dirty="0">
                <a:solidFill>
                  <a:srgbClr val="000000"/>
                </a:solidFill>
              </a:rPr>
              <a:t>42) = 6.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0908" y="434559"/>
            <a:ext cx="5700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∴ 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000" dirty="0"/>
              <a:t>,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000" dirty="0"/>
              <a:t>) =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000" dirty="0"/>
              <a:t>,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000" dirty="0"/>
              <a:t>) = 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000" dirty="0"/>
              <a:t>,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66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z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2600" y="381000"/>
            <a:ext cx="906780" cy="1242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3048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tienne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1730-1783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070" y="196334"/>
            <a:ext cx="3186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gcds</a:t>
            </a:r>
            <a:r>
              <a:rPr lang="en-US" sz="2000" b="1" dirty="0"/>
              <a:t> as Linear Combinations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070" y="7400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 err="1"/>
              <a:t>B</a:t>
            </a:r>
            <a:r>
              <a:rPr lang="en-US" sz="2000" b="1" dirty="0" err="1">
                <a:latin typeface="Cambria Math"/>
                <a:ea typeface="Cambria Math"/>
              </a:rPr>
              <a:t>é</a:t>
            </a:r>
            <a:r>
              <a:rPr lang="en-US" sz="2000" b="1" dirty="0" err="1"/>
              <a:t>zout’s</a:t>
            </a:r>
            <a:r>
              <a:rPr lang="en-US" sz="2000" b="1" dirty="0"/>
              <a:t> Theorem</a:t>
            </a:r>
            <a:r>
              <a:rPr lang="en-US" sz="2000" dirty="0"/>
              <a:t>: If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positive integers, then there exist integers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dirty="0"/>
              <a:t> such that 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 = </a:t>
            </a:r>
            <a:r>
              <a:rPr lang="en-US" sz="2000" i="1" dirty="0" err="1"/>
              <a:t>sa</a:t>
            </a:r>
            <a:r>
              <a:rPr lang="en-US" sz="2000" dirty="0"/>
              <a:t> + </a:t>
            </a:r>
            <a:r>
              <a:rPr lang="en-US" sz="2000" i="1" dirty="0" err="1"/>
              <a:t>tb</a:t>
            </a:r>
            <a:r>
              <a:rPr lang="en-US" sz="2000" dirty="0"/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598" y="1831534"/>
            <a:ext cx="7680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Definition</a:t>
            </a:r>
            <a:r>
              <a:rPr lang="en-US" sz="2000" dirty="0"/>
              <a:t>: If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positive integers, then integers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dirty="0"/>
              <a:t> such that 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 = </a:t>
            </a:r>
            <a:r>
              <a:rPr lang="en-US" sz="2000" i="1" dirty="0" err="1"/>
              <a:t>sa</a:t>
            </a:r>
            <a:r>
              <a:rPr lang="en-US" sz="2000" dirty="0"/>
              <a:t> + </a:t>
            </a:r>
            <a:r>
              <a:rPr lang="en-US" sz="2000" i="1" dirty="0" err="1"/>
              <a:t>tb</a:t>
            </a:r>
            <a:r>
              <a:rPr lang="en-US" sz="2000" dirty="0"/>
              <a:t> are called </a:t>
            </a:r>
            <a:r>
              <a:rPr lang="en-US" sz="2000" i="1" dirty="0" err="1"/>
              <a:t>B</a:t>
            </a:r>
            <a:r>
              <a:rPr lang="en-US" sz="2000" i="1" dirty="0" err="1">
                <a:latin typeface="Cambria Math"/>
                <a:ea typeface="Cambria Math"/>
              </a:rPr>
              <a:t>é</a:t>
            </a:r>
            <a:r>
              <a:rPr lang="en-US" sz="2000" i="1" dirty="0" err="1"/>
              <a:t>zout</a:t>
            </a:r>
            <a:r>
              <a:rPr lang="en-US" sz="2000" i="1" dirty="0"/>
              <a:t> coefficients </a:t>
            </a:r>
            <a:r>
              <a:rPr lang="en-US" sz="2000" dirty="0"/>
              <a:t>of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b. </a:t>
            </a:r>
            <a:r>
              <a:rPr lang="en-US" sz="2000" dirty="0"/>
              <a:t>The equation 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 = </a:t>
            </a:r>
            <a:r>
              <a:rPr lang="en-US" sz="2000" i="1" dirty="0" err="1"/>
              <a:t>sa</a:t>
            </a:r>
            <a:r>
              <a:rPr lang="en-US" sz="2000" dirty="0"/>
              <a:t> + </a:t>
            </a:r>
            <a:r>
              <a:rPr lang="en-US" sz="2000" i="1" dirty="0" err="1"/>
              <a:t>tb</a:t>
            </a:r>
            <a:r>
              <a:rPr lang="en-US" sz="2000" dirty="0"/>
              <a:t>  is called</a:t>
            </a:r>
            <a:r>
              <a:rPr lang="en-US" sz="2000" i="1" dirty="0"/>
              <a:t> </a:t>
            </a:r>
            <a:r>
              <a:rPr lang="en-US" sz="2000" i="1" dirty="0" err="1"/>
              <a:t>B</a:t>
            </a:r>
            <a:r>
              <a:rPr lang="en-US" sz="2000" i="1" dirty="0" err="1">
                <a:latin typeface="Cambria Math"/>
                <a:ea typeface="Cambria Math"/>
              </a:rPr>
              <a:t>é</a:t>
            </a:r>
            <a:r>
              <a:rPr lang="en-US" sz="2000" i="1" dirty="0" err="1"/>
              <a:t>zout’s</a:t>
            </a:r>
            <a:r>
              <a:rPr lang="en-US" sz="2000" i="1" dirty="0"/>
              <a:t> identity.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4135" y="3127434"/>
            <a:ext cx="7071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B</a:t>
            </a:r>
            <a:r>
              <a:rPr lang="en-US" sz="2000" dirty="0" err="1">
                <a:latin typeface="Cambria Math"/>
                <a:ea typeface="Cambria Math"/>
              </a:rPr>
              <a:t>é</a:t>
            </a:r>
            <a:r>
              <a:rPr lang="en-US" sz="2000" dirty="0" err="1"/>
              <a:t>zout’s</a:t>
            </a:r>
            <a:r>
              <a:rPr lang="en-US" sz="2000" dirty="0"/>
              <a:t> Theorem,  the </a:t>
            </a:r>
            <a:r>
              <a:rPr lang="en-US" sz="2000" dirty="0" err="1"/>
              <a:t>gcd</a:t>
            </a:r>
            <a:r>
              <a:rPr lang="en-US" sz="2000" dirty="0"/>
              <a:t> of integers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can be expressed in the form  </a:t>
            </a:r>
            <a:r>
              <a:rPr lang="en-US" sz="2000" i="1" dirty="0" err="1"/>
              <a:t>sa</a:t>
            </a:r>
            <a:r>
              <a:rPr lang="en-US" sz="2000" dirty="0"/>
              <a:t> + </a:t>
            </a:r>
            <a:r>
              <a:rPr lang="en-US" sz="2000" i="1" dirty="0" err="1"/>
              <a:t>tb</a:t>
            </a:r>
            <a:r>
              <a:rPr lang="en-US" sz="2000" i="1" dirty="0"/>
              <a:t> </a:t>
            </a:r>
            <a:r>
              <a:rPr lang="en-US" sz="2000" dirty="0"/>
              <a:t>where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dirty="0"/>
              <a:t> are integers. This is a </a:t>
            </a:r>
            <a:r>
              <a:rPr lang="en-US" sz="2000" i="1" dirty="0"/>
              <a:t>linear combination </a:t>
            </a:r>
            <a:r>
              <a:rPr lang="en-US" sz="2000" dirty="0"/>
              <a:t>with integer coefficients of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6,14</a:t>
            </a:r>
            <a:r>
              <a:rPr lang="en-US" sz="2000" dirty="0"/>
              <a:t>) = (</a:t>
            </a:r>
            <a:r>
              <a:rPr lang="en-US" sz="2000" dirty="0">
                <a:latin typeface="Cambria Math"/>
                <a:ea typeface="Cambria Math"/>
              </a:rPr>
              <a:t>−2)∙6 + 1∙14</a:t>
            </a:r>
          </a:p>
        </p:txBody>
      </p:sp>
    </p:spTree>
    <p:extLst>
      <p:ext uri="{BB962C8B-B14F-4D97-AF65-F5344CB8AC3E}">
        <p14:creationId xmlns:p14="http://schemas.microsoft.com/office/powerpoint/2010/main" val="25311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23231" y="491227"/>
            <a:ext cx="486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Find GCD(190, 34) by using  </a:t>
            </a:r>
            <a:r>
              <a:rPr lang="en-US" i="1" dirty="0">
                <a:solidFill>
                  <a:srgbClr val="212529"/>
                </a:solidFill>
              </a:rPr>
              <a:t>Euclidean Algorithm</a:t>
            </a:r>
            <a:endParaRPr lang="en-US" dirty="0">
              <a:solidFill>
                <a:srgbClr val="21252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3900" y="8865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190 = 5 </a:t>
            </a:r>
            <a:r>
              <a:rPr lang="en-US" dirty="0">
                <a:solidFill>
                  <a:srgbClr val="000000"/>
                </a:solidFill>
              </a:rPr>
              <a:t>x 34 + 20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7550" y="11765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= 1 </a:t>
            </a:r>
            <a:r>
              <a:rPr lang="en-US" dirty="0">
                <a:solidFill>
                  <a:srgbClr val="000000"/>
                </a:solidFill>
              </a:rPr>
              <a:t>x 20 + 14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3968" y="14691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= 1 </a:t>
            </a:r>
            <a:r>
              <a:rPr lang="en-US" dirty="0">
                <a:solidFill>
                  <a:srgbClr val="000000"/>
                </a:solidFill>
              </a:rPr>
              <a:t>x 14 + 6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4569" y="181119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= 2 </a:t>
            </a:r>
            <a:r>
              <a:rPr lang="en-US" dirty="0">
                <a:solidFill>
                  <a:srgbClr val="000000"/>
                </a:solidFill>
              </a:rPr>
              <a:t>x 6 + 2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89528" y="21202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= 3 </a:t>
            </a:r>
            <a:r>
              <a:rPr lang="en-US" dirty="0">
                <a:solidFill>
                  <a:srgbClr val="000000"/>
                </a:solidFill>
              </a:rPr>
              <a:t>x 2 + 0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9731" y="2479806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GCD(190, 34) = 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790" y="306561"/>
            <a:ext cx="669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If d = GCD(a, b) then find integer s and t such that d = </a:t>
            </a:r>
            <a:r>
              <a:rPr lang="en-US" b="1" dirty="0" err="1"/>
              <a:t>s.a</a:t>
            </a:r>
            <a:r>
              <a:rPr lang="en-US" b="1" dirty="0"/>
              <a:t> + </a:t>
            </a:r>
            <a:r>
              <a:rPr lang="en-US" b="1" dirty="0" err="1"/>
              <a:t>t.b</a:t>
            </a:r>
            <a:r>
              <a:rPr lang="en-US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790" y="701930"/>
            <a:ext cx="461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Find ‘s’ and ‘t’ if GCD of 190 &amp; 34 is 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790" y="13227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2666" y="1322785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GCD(190, 34) = 2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61365" y="132278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6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1583" y="1734893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[ 20 – 1 x 14]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61365" y="2185259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+ 2 x 14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37204" y="263562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14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74260" y="4235042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[ 190 – 5 x 34]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4260" y="464790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x 190 + 25 x 34  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44717" y="3021977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[34 – 1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20]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57596" y="3470236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– 3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01863" y="385509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– 5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 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66579" y="507877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x 190 + 28x 34 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82101" y="5102025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Its comparing with </a:t>
            </a:r>
            <a:r>
              <a:rPr lang="en-US" b="1" dirty="0" err="1"/>
              <a:t>s.a</a:t>
            </a:r>
            <a:r>
              <a:rPr lang="en-US" b="1" dirty="0"/>
              <a:t> + </a:t>
            </a:r>
            <a:r>
              <a:rPr lang="en-US" b="1" dirty="0" err="1"/>
              <a:t>t.b</a:t>
            </a:r>
            <a:r>
              <a:rPr lang="en-US" b="1" dirty="0"/>
              <a:t>.</a:t>
            </a:r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7204" y="558895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s =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5, t = 28. </a:t>
            </a:r>
          </a:p>
        </p:txBody>
      </p:sp>
      <p:cxnSp>
        <p:nvCxnSpPr>
          <p:cNvPr id="36" name="Elbow Connector 35"/>
          <p:cNvCxnSpPr/>
          <p:nvPr/>
        </p:nvCxnSpPr>
        <p:spPr>
          <a:xfrm>
            <a:off x="7418322" y="293500"/>
            <a:ext cx="4621369" cy="2574297"/>
          </a:xfrm>
          <a:prstGeom prst="bentConnector3">
            <a:avLst>
              <a:gd name="adj1" fmla="val 1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4295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Finding </a:t>
            </a:r>
            <a:r>
              <a:rPr lang="en-US" sz="3200" dirty="0" err="1"/>
              <a:t>gcds</a:t>
            </a:r>
            <a:r>
              <a:rPr lang="en-US" sz="3200" dirty="0"/>
              <a:t> as Linear </a:t>
            </a:r>
            <a:r>
              <a:rPr lang="en-US" sz="3200" dirty="0" smtClean="0"/>
              <a:t>Combinations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b="1" dirty="0"/>
              <a:t>Example</a:t>
            </a:r>
            <a:r>
              <a:rPr lang="en-US" sz="2700" dirty="0"/>
              <a:t>: Express </a:t>
            </a:r>
            <a:r>
              <a:rPr lang="en-US" sz="2700" dirty="0" err="1"/>
              <a:t>gcd</a:t>
            </a:r>
            <a:r>
              <a:rPr lang="en-US" sz="2700" dirty="0"/>
              <a:t>(</a:t>
            </a:r>
            <a:r>
              <a:rPr lang="en-US" sz="2700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sz="2700" dirty="0"/>
              <a:t>,</a:t>
            </a:r>
            <a:r>
              <a:rPr lang="en-US" sz="2700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sz="2700" dirty="0"/>
              <a:t>) = </a:t>
            </a:r>
            <a:r>
              <a:rPr lang="en-US" sz="2700" dirty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  <a:br>
              <a:rPr lang="en-US" sz="2700" dirty="0">
                <a:latin typeface="Cambria Math" pitchFamily="18" charset="0"/>
                <a:ea typeface="Cambria Math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96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Express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First use the Euclidean algorithm to show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252 = 1</a:t>
            </a:r>
            <a:r>
              <a:rPr lang="en-US" dirty="0">
                <a:latin typeface="Cambria Math"/>
                <a:ea typeface="Cambria Math"/>
              </a:rPr>
              <a:t>∙198 + 54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198 =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+ 36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54 =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+ 18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36 =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Now working backwards, from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iii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above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36 = 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the 2</a:t>
            </a:r>
            <a:r>
              <a:rPr lang="en-US" baseline="30000" dirty="0">
                <a:latin typeface="Cambria Math"/>
                <a:ea typeface="Cambria Math"/>
              </a:rPr>
              <a:t>nd</a:t>
            </a:r>
            <a:r>
              <a:rPr lang="en-US" dirty="0">
                <a:latin typeface="Cambria Math"/>
                <a:ea typeface="Cambria Math"/>
              </a:rPr>
              <a:t> equation into the 1</a:t>
            </a:r>
            <a:r>
              <a:rPr lang="en-US" baseline="30000" dirty="0">
                <a:latin typeface="Cambria Math"/>
                <a:ea typeface="Cambria Math"/>
              </a:rPr>
              <a:t>st</a:t>
            </a:r>
            <a:r>
              <a:rPr lang="en-US" dirty="0">
                <a:latin typeface="Cambria Math"/>
                <a:ea typeface="Cambria Math"/>
              </a:rPr>
              <a:t>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∙54 )=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54 = 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(from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))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 18 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∙198)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=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∙252 − 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r>
              <a:rPr lang="en-US" dirty="0">
                <a:ea typeface="Cambria Math"/>
              </a:rPr>
              <a:t>This method illustrated above is a two pass method. It first uses the Euclidian algorithm to find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and then works backwards to express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as a linear combination of the original two integers. The whole process, called the </a:t>
            </a:r>
            <a:r>
              <a:rPr lang="en-US" i="1" dirty="0">
                <a:ea typeface="Cambria Math"/>
              </a:rPr>
              <a:t>extended Euclidean algorithm</a:t>
            </a:r>
            <a:endParaRPr lang="en-US" dirty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Euclidean algorithm expressed in </a:t>
            </a:r>
            <a:r>
              <a:rPr lang="en-US" dirty="0" err="1"/>
              <a:t>pseudocode</a:t>
            </a:r>
            <a:r>
              <a:rPr lang="en-US" dirty="0"/>
              <a:t>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2514600"/>
            <a:ext cx="7848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 err="1"/>
              <a:t>gcd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y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   </a:t>
            </a:r>
            <a:r>
              <a:rPr lang="en-US" sz="2600" i="1" dirty="0"/>
              <a:t>y </a:t>
            </a:r>
            <a:r>
              <a:rPr lang="en-US" sz="2600" i="1" dirty="0">
                <a:latin typeface="Cambria Math"/>
                <a:ea typeface="Cambria Math"/>
              </a:rPr>
              <a:t>≠ </a:t>
            </a:r>
            <a:r>
              <a:rPr lang="en-US" sz="2600" dirty="0">
                <a:latin typeface="Cambria Math"/>
                <a:ea typeface="Cambria Math"/>
              </a:rPr>
              <a:t>0</a:t>
            </a:r>
            <a:endParaRPr lang="en-US" sz="2600" b="1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r</a:t>
            </a:r>
            <a:r>
              <a:rPr lang="en-US" sz="2600" dirty="0"/>
              <a:t> :=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x </a:t>
            </a:r>
            <a:r>
              <a:rPr lang="en-US" sz="2600" dirty="0"/>
              <a:t>:=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y</a:t>
            </a:r>
            <a:r>
              <a:rPr lang="en-US" sz="2600" dirty="0"/>
              <a:t> := </a:t>
            </a:r>
            <a:r>
              <a:rPr lang="en-US" sz="2600" i="1" dirty="0"/>
              <a:t>r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{</a:t>
            </a:r>
            <a:r>
              <a:rPr lang="en-US" sz="2600" dirty="0" err="1"/>
              <a:t>gcd</a:t>
            </a:r>
            <a:r>
              <a:rPr lang="en-US" sz="2600" dirty="0"/>
              <a:t>(</a:t>
            </a:r>
            <a:r>
              <a:rPr lang="en-US" sz="2600" i="1" dirty="0" err="1"/>
              <a:t>a</a:t>
            </a:r>
            <a:r>
              <a:rPr lang="en-US" sz="2600" dirty="0" err="1"/>
              <a:t>,</a:t>
            </a:r>
            <a:r>
              <a:rPr lang="en-US" sz="2600" i="1" dirty="0" err="1"/>
              <a:t>b</a:t>
            </a:r>
            <a:r>
              <a:rPr lang="en-US" sz="2600" dirty="0"/>
              <a:t>) is </a:t>
            </a:r>
            <a:r>
              <a:rPr lang="en-US" sz="2600" i="1" dirty="0"/>
              <a:t>x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5832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dirty="0"/>
              <a:t> are integers. 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bq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(by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).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any 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6062"/>
            <a:ext cx="4819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Extended Euclidean Algorithm( 2</a:t>
            </a:r>
            <a:r>
              <a:rPr lang="en-US" sz="2000" b="1" baseline="30000" dirty="0"/>
              <a:t>nd</a:t>
            </a:r>
            <a:r>
              <a:rPr lang="en-US" sz="2000" b="1" dirty="0"/>
              <a:t> method)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34" y="774758"/>
            <a:ext cx="8602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Find the </a:t>
            </a:r>
            <a:r>
              <a:rPr lang="en-US" dirty="0" err="1"/>
              <a:t>gcd</a:t>
            </a:r>
            <a:r>
              <a:rPr lang="en-US" dirty="0"/>
              <a:t>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and the value of  s and t. 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 </a:t>
            </a:r>
            <a:r>
              <a:rPr lang="en-US" dirty="0" err="1"/>
              <a:t>sa</a:t>
            </a:r>
            <a:r>
              <a:rPr lang="en-US" dirty="0"/>
              <a:t> + </a:t>
            </a:r>
            <a:r>
              <a:rPr lang="en-US" dirty="0" err="1"/>
              <a:t>tb</a:t>
            </a:r>
            <a:r>
              <a:rPr lang="en-US" dirty="0"/>
              <a:t>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34" y="131267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40232"/>
              </p:ext>
            </p:extLst>
          </p:nvPr>
        </p:nvGraphicFramePr>
        <p:xfrm>
          <a:off x="1658509" y="1497339"/>
          <a:ext cx="8323690" cy="3087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323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4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107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251583" y="186743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</a:t>
            </a:r>
            <a:r>
              <a:rPr lang="en-US" baseline="-25000" dirty="0"/>
              <a:t>1</a:t>
            </a:r>
            <a:r>
              <a:rPr lang="en-US" dirty="0"/>
              <a:t>– Q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</a:t>
            </a:r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1583" y="2599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T</a:t>
            </a:r>
            <a:r>
              <a:rPr lang="en-US" baseline="-25000" dirty="0"/>
              <a:t>1</a:t>
            </a:r>
            <a:r>
              <a:rPr lang="en-US" dirty="0"/>
              <a:t>– Q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</a:t>
            </a:r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672901" y="3696237"/>
            <a:ext cx="469544" cy="450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25712" y="3691944"/>
            <a:ext cx="469544" cy="450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92867" y="3691944"/>
            <a:ext cx="469544" cy="450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21890" y="4911182"/>
            <a:ext cx="708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Thus </a:t>
            </a:r>
            <a:r>
              <a:rPr lang="en-US" dirty="0" err="1"/>
              <a:t>gcd</a:t>
            </a:r>
            <a:r>
              <a:rPr lang="en-US" dirty="0"/>
              <a:t>(252, 198) = 18 = 4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×252 + (-5)198, where, s = 4,t = - 5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3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655" y="307951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Division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769616"/>
            <a:ext cx="11126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Definition</a:t>
            </a:r>
            <a:r>
              <a:rPr lang="en-US" sz="2000" dirty="0"/>
              <a:t>: If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integers with </a:t>
            </a:r>
            <a:r>
              <a:rPr lang="en-US" sz="2000" i="1" dirty="0"/>
              <a:t>a ≠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, then 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i="1" dirty="0"/>
              <a:t>divides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if there exists an integer </a:t>
            </a:r>
            <a:r>
              <a:rPr lang="en-US" sz="2000" i="1" dirty="0"/>
              <a:t>c</a:t>
            </a:r>
            <a:r>
              <a:rPr lang="en-US" sz="2000" dirty="0"/>
              <a:t> such that  </a:t>
            </a:r>
            <a:r>
              <a:rPr lang="en-US" sz="2000" i="1" dirty="0"/>
              <a:t>b = ac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225" y="1338335"/>
            <a:ext cx="891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we say that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i="1" dirty="0"/>
              <a:t>factor</a:t>
            </a:r>
            <a:r>
              <a:rPr lang="en-US" dirty="0"/>
              <a:t> or </a:t>
            </a:r>
            <a:r>
              <a:rPr lang="en-US" i="1" dirty="0"/>
              <a:t>divisor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 and that </a:t>
            </a:r>
            <a:r>
              <a:rPr lang="en-US" i="1" dirty="0"/>
              <a:t>b</a:t>
            </a:r>
            <a:r>
              <a:rPr lang="en-US" dirty="0"/>
              <a:t> is a multiple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225" y="1807360"/>
            <a:ext cx="471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The notation </a:t>
            </a:r>
            <a:r>
              <a:rPr lang="en-US" i="1" dirty="0"/>
              <a:t>a </a:t>
            </a:r>
            <a:r>
              <a:rPr lang="en-US" dirty="0"/>
              <a:t>| </a:t>
            </a:r>
            <a:r>
              <a:rPr lang="en-US" i="1" dirty="0"/>
              <a:t>b</a:t>
            </a:r>
            <a:r>
              <a:rPr lang="en-US" dirty="0"/>
              <a:t> denotes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166" y="2276385"/>
            <a:ext cx="343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is an integer.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66" y="2825155"/>
            <a:ext cx="408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does not divide </a:t>
            </a:r>
            <a:r>
              <a:rPr lang="en-US" i="1" dirty="0"/>
              <a:t>b</a:t>
            </a:r>
            <a:r>
              <a:rPr lang="en-US" dirty="0"/>
              <a:t>, we write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∤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456" y="3473618"/>
            <a:ext cx="60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/>
              <a:t>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and  whether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634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Congruences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</a:t>
            </a:r>
            <a:r>
              <a:rPr lang="en-US" sz="3200" dirty="0" err="1"/>
              <a:t>Congruences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A congruence of the form                          </a:t>
            </a:r>
          </a:p>
          <a:p>
            <a:pPr>
              <a:buNone/>
            </a:pPr>
            <a:r>
              <a:rPr lang="en-US" dirty="0"/>
              <a:t>                        </a:t>
            </a:r>
            <a:r>
              <a:rPr lang="en-US" i="1" dirty="0"/>
              <a:t>ax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i="1" dirty="0"/>
              <a:t>m</a:t>
            </a:r>
            <a:r>
              <a:rPr lang="en-US" dirty="0"/>
              <a:t> is a positive integer,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integers, and </a:t>
            </a:r>
            <a:r>
              <a:rPr lang="en-US" i="1" dirty="0"/>
              <a:t>x</a:t>
            </a:r>
            <a:r>
              <a:rPr lang="en-US" dirty="0"/>
              <a:t> is a variable, is called a </a:t>
            </a:r>
            <a:r>
              <a:rPr lang="en-US" i="1" dirty="0"/>
              <a:t>linear congruence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solutions to a linear congruence </a:t>
            </a:r>
            <a:r>
              <a:rPr lang="en-US" i="1" dirty="0"/>
              <a:t>ax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are  all integers </a:t>
            </a:r>
            <a:r>
              <a:rPr lang="en-US" i="1" dirty="0"/>
              <a:t>x</a:t>
            </a:r>
            <a:r>
              <a:rPr lang="en-US" dirty="0"/>
              <a:t> that satisfy the congruence.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integer </a:t>
            </a:r>
            <a:r>
              <a:rPr lang="en-US" i="1" dirty="0">
                <a:latin typeface="Constantia"/>
              </a:rPr>
              <a:t>ā </a:t>
            </a:r>
            <a:r>
              <a:rPr lang="en-US" dirty="0">
                <a:latin typeface="Constantia"/>
              </a:rPr>
              <a:t>such that </a:t>
            </a:r>
            <a:r>
              <a:rPr lang="en-US" i="1" dirty="0" err="1"/>
              <a:t>āa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is said to be an </a:t>
            </a:r>
            <a:r>
              <a:rPr lang="en-US" i="1" dirty="0"/>
              <a:t>inverse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is an inverse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One method of solving linear </a:t>
            </a:r>
            <a:r>
              <a:rPr lang="en-US" dirty="0" smtClean="0"/>
              <a:t>congruence's </a:t>
            </a:r>
            <a:r>
              <a:rPr lang="en-US" dirty="0"/>
              <a:t>makes use of  an inverse </a:t>
            </a:r>
            <a:r>
              <a:rPr lang="en-US" i="1" dirty="0"/>
              <a:t>ā</a:t>
            </a:r>
            <a:r>
              <a:rPr lang="en-US" dirty="0"/>
              <a:t>, if it exists. Although we can not divide both sides of the congruence by </a:t>
            </a:r>
            <a:r>
              <a:rPr lang="en-US" i="1" dirty="0"/>
              <a:t>a</a:t>
            </a:r>
            <a:r>
              <a:rPr lang="en-US" dirty="0"/>
              <a:t>, we can multiply by </a:t>
            </a:r>
            <a:r>
              <a:rPr lang="en-US" i="1" dirty="0"/>
              <a:t>ā </a:t>
            </a:r>
            <a:r>
              <a:rPr lang="en-US" dirty="0"/>
              <a:t>to solve for </a:t>
            </a:r>
            <a:r>
              <a:rPr lang="en-US" i="1" dirty="0"/>
              <a:t>x.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05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Inverse of </a:t>
            </a:r>
            <a:r>
              <a:rPr lang="en-US" sz="3200" i="1" dirty="0"/>
              <a:t>a</a:t>
            </a:r>
            <a:r>
              <a:rPr lang="en-US" sz="3200" dirty="0"/>
              <a:t> modulo </a:t>
            </a:r>
            <a:r>
              <a:rPr lang="en-US" sz="3200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theorem guarantees that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exists whenever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prime.  Two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relatively prime when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 integers and </a:t>
            </a:r>
            <a:r>
              <a:rPr lang="en-US" i="1" dirty="0"/>
              <a:t>m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then an inverse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exists.</a:t>
            </a:r>
            <a:r>
              <a:rPr lang="en-US" dirty="0"/>
              <a:t> Furthermore, this inverse is unique modulo </a:t>
            </a:r>
            <a:r>
              <a:rPr lang="en-US" i="1" dirty="0"/>
              <a:t>m</a:t>
            </a:r>
            <a:r>
              <a:rPr lang="en-US" dirty="0"/>
              <a:t>. (This means that there is a unique positive integer </a:t>
            </a:r>
            <a:r>
              <a:rPr lang="en-US" i="1" dirty="0"/>
              <a:t>ā </a:t>
            </a:r>
            <a:r>
              <a:rPr lang="en-US" dirty="0"/>
              <a:t>less than </a:t>
            </a:r>
            <a:r>
              <a:rPr lang="en-US" i="1" dirty="0"/>
              <a:t>m</a:t>
            </a:r>
            <a:r>
              <a:rPr lang="en-US" dirty="0"/>
              <a:t> that is an inverse of </a:t>
            </a:r>
            <a:r>
              <a:rPr lang="en-US" i="1" dirty="0"/>
              <a:t>a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/>
              <a:t> and every other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is congruent to </a:t>
            </a:r>
            <a:r>
              <a:rPr lang="en-US" i="1" dirty="0"/>
              <a:t>ā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.)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Theorem 6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4.3</a:t>
            </a:r>
            <a:r>
              <a:rPr lang="en-US" dirty="0"/>
              <a:t>, there are integers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/>
              <a:t>tm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Hence, </a:t>
            </a:r>
            <a:r>
              <a:rPr lang="en-US" i="1" dirty="0" err="1"/>
              <a:t>sa</a:t>
            </a:r>
            <a:r>
              <a:rPr lang="en-US" i="1" dirty="0"/>
              <a:t> + 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Since </a:t>
            </a:r>
            <a:r>
              <a:rPr lang="en-US" i="1" dirty="0"/>
              <a:t>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), it follows that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Consequently, </a:t>
            </a:r>
            <a:r>
              <a:rPr lang="en-US" i="1" dirty="0"/>
              <a:t>s</a:t>
            </a:r>
            <a:r>
              <a:rPr lang="en-US" dirty="0"/>
              <a:t> is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2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Euclidean algorithm and </a:t>
            </a:r>
            <a:r>
              <a:rPr lang="en-US" sz="2400" dirty="0" err="1"/>
              <a:t>B</a:t>
            </a:r>
            <a:r>
              <a:rPr lang="en-US" sz="2400" dirty="0" err="1">
                <a:ea typeface="Cambria Math"/>
              </a:rPr>
              <a:t>é</a:t>
            </a:r>
            <a:r>
              <a:rPr lang="en-US" sz="2400" dirty="0" err="1"/>
              <a:t>zout</a:t>
            </a:r>
            <a:r>
              <a:rPr lang="en-US" sz="2400" dirty="0"/>
              <a:t> coefficients gives us a systematic approaches to finding inverses. </a:t>
            </a:r>
          </a:p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Because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by Theorem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sz="2400" dirty="0">
                <a:ea typeface="Cambria Math" pitchFamily="18" charset="0"/>
              </a:rPr>
              <a:t>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 exists. </a:t>
            </a:r>
          </a:p>
          <a:p>
            <a:pPr lvl="1"/>
            <a:r>
              <a:rPr lang="en-US" sz="2200" dirty="0">
                <a:ea typeface="Cambria Math" pitchFamily="18" charset="0"/>
              </a:rPr>
              <a:t>Using the Euclidian algorithm: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From this equation, we get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/>
              <a:t>B</a:t>
            </a:r>
            <a:r>
              <a:rPr lang="en-US" sz="2200" dirty="0" err="1">
                <a:latin typeface="Cambria Math"/>
                <a:ea typeface="Cambria Math"/>
              </a:rPr>
              <a:t>é</a:t>
            </a:r>
            <a:r>
              <a:rPr lang="en-US" sz="2200" dirty="0" err="1"/>
              <a:t>zout</a:t>
            </a:r>
            <a:r>
              <a:rPr lang="en-US" sz="2200" dirty="0"/>
              <a:t> coefficients of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Hence,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is an inverse of 3 modulo 7.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Also every integer congruent to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modulo 7 is an inverse of 3 modulo 7, i.e., 5,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25721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EA3-2EEF-47D8-BC89-E67AE16B29D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487" y="2318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487" y="601152"/>
            <a:ext cx="400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Find an inverse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6280" y="15244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×a(mod 7)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15" y="115515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9191" y="1140503"/>
            <a:ext cx="29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inverse of 3, then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1644" y="202437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a</a:t>
            </a:r>
            <a:r>
              <a:rPr lang="el-GR" dirty="0">
                <a:latin typeface="Calibri" panose="020F0502020204030204" pitchFamily="34" charset="0"/>
                <a:ea typeface="NSimSun" panose="02010609030101010101" pitchFamily="49" charset="-122"/>
              </a:rPr>
              <a:t>∈</a:t>
            </a:r>
            <a:r>
              <a:rPr lang="en-US" dirty="0">
                <a:latin typeface="Calibri" panose="020F0502020204030204" pitchFamily="34" charset="0"/>
                <a:ea typeface="NSimSun" panose="02010609030101010101" pitchFamily="49" charset="-122"/>
              </a:rPr>
              <a:t> {1, 2, 3, 4, 5, 6}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9816" y="324433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≠</a:t>
            </a:r>
            <a:r>
              <a:rPr lang="el-GR" dirty="0">
                <a:latin typeface="Calibri" panose="020F0502020204030204" pitchFamily="34" charset="0"/>
                <a:ea typeface="NSimSun" panose="02010609030101010101" pitchFamily="49" charset="-122"/>
              </a:rPr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42188" y="253890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×1(mod 7) = 3 </a:t>
            </a:r>
            <a:r>
              <a:rPr lang="en-US" dirty="0"/>
              <a:t>≠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2188" y="293716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×2(mod 7) = 6 </a:t>
            </a:r>
            <a:r>
              <a:rPr lang="en-US" dirty="0"/>
              <a:t>≠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2188" y="3439860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×3(mod 7) = 2 </a:t>
            </a:r>
            <a:r>
              <a:rPr lang="en-US" dirty="0"/>
              <a:t>≠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2188" y="388318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×4(mod 7) = 5 </a:t>
            </a:r>
            <a:r>
              <a:rPr lang="en-US" dirty="0"/>
              <a:t>≠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3264" y="4289287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×5(mod 7) = </a:t>
            </a:r>
            <a:r>
              <a:rPr lang="en-US" dirty="0"/>
              <a:t>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1644" y="4819558"/>
            <a:ext cx="320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5 is the inverse of 3 mod 7</a:t>
            </a:r>
          </a:p>
        </p:txBody>
      </p:sp>
    </p:spTree>
    <p:extLst>
      <p:ext uri="{BB962C8B-B14F-4D97-AF65-F5344CB8AC3E}">
        <p14:creationId xmlns:p14="http://schemas.microsoft.com/office/powerpoint/2010/main" val="5840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First use the Euclidian algorithm to show that 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. </a:t>
            </a:r>
            <a:endParaRPr lang="en-US" sz="2400" dirty="0">
              <a:ea typeface="Cambria Math" pitchFamily="18" charset="0"/>
            </a:endParaRPr>
          </a:p>
          <a:p>
            <a:pPr lvl="1"/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276601"/>
            <a:ext cx="327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 = 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 + 0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715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last nonzero </a:t>
            </a:r>
          </a:p>
          <a:p>
            <a:r>
              <a:rPr lang="en-US" dirty="0"/>
              <a:t>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</a:p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200401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ea typeface="Cambria Math" pitchFamily="18" charset="0"/>
              </a:rPr>
              <a:t>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3)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23)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)=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   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(4620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=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+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895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Backwards: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6019800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r>
              <a:rPr lang="en-US" dirty="0"/>
              <a:t> coefficients :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5943601"/>
            <a:ext cx="228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1601 is an inverse of 101 modulo 4620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43300" y="36195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Using Inverses to Solve </a:t>
            </a:r>
            <a:r>
              <a:rPr lang="en-US" sz="3200" dirty="0" err="1"/>
              <a:t>Congruences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2" y="1219200"/>
            <a:ext cx="8935792" cy="4626306"/>
          </a:xfrm>
        </p:spPr>
        <p:txBody>
          <a:bodyPr>
            <a:noAutofit/>
          </a:bodyPr>
          <a:lstStyle/>
          <a:p>
            <a:r>
              <a:rPr lang="en-US" sz="2000" dirty="0"/>
              <a:t>We can solve the congruence   </a:t>
            </a:r>
            <a:r>
              <a:rPr lang="en-US" sz="2000" i="1" dirty="0"/>
              <a:t>ax </a:t>
            </a:r>
            <a:r>
              <a:rPr lang="en-US" sz="2000" dirty="0">
                <a:latin typeface="Cambria Math"/>
                <a:ea typeface="Cambria Math"/>
              </a:rPr>
              <a:t>≡ 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( mod </a:t>
            </a:r>
            <a:r>
              <a:rPr lang="en-US" sz="2000" i="1" dirty="0"/>
              <a:t>m</a:t>
            </a:r>
            <a:r>
              <a:rPr lang="en-US" sz="2000" dirty="0"/>
              <a:t>) by multiplying both sides by </a:t>
            </a:r>
            <a:r>
              <a:rPr lang="en-US" sz="2000" i="1" dirty="0"/>
              <a:t>ā.</a:t>
            </a:r>
          </a:p>
          <a:p>
            <a:pPr>
              <a:buNone/>
            </a:pPr>
            <a:r>
              <a:rPr lang="en-US" sz="2000" b="1" dirty="0"/>
              <a:t>     Example</a:t>
            </a:r>
            <a:r>
              <a:rPr lang="en-US" sz="2000" dirty="0"/>
              <a:t>:  What are the solutions of the  congruence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b="1" dirty="0"/>
              <a:t>Solution</a:t>
            </a:r>
            <a:r>
              <a:rPr lang="en-US" sz="2000" dirty="0"/>
              <a:t>:  We found that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is an inverse of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ea typeface="Cambria Math" pitchFamily="18" charset="0"/>
              </a:rPr>
              <a:t>modulo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000" dirty="0" smtClean="0">
                <a:ea typeface="Cambria Math" pitchFamily="18" charset="0"/>
              </a:rPr>
              <a:t>. </a:t>
            </a:r>
            <a:r>
              <a:rPr lang="en-US" sz="2000" dirty="0">
                <a:ea typeface="Cambria Math" pitchFamily="18" charset="0"/>
              </a:rPr>
              <a:t>We multiply both sides of the congruence by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giving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∙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</a:t>
            </a:r>
          </a:p>
          <a:p>
            <a:pPr>
              <a:buNone/>
            </a:pPr>
            <a:r>
              <a:rPr lang="en-US" sz="2000" dirty="0"/>
              <a:t>     Because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1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 and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it follows that if </a:t>
            </a:r>
            <a:r>
              <a:rPr lang="en-US" sz="2000" i="1" dirty="0"/>
              <a:t>x</a:t>
            </a:r>
            <a:r>
              <a:rPr lang="en-US" sz="2000" dirty="0"/>
              <a:t> is a solution, then 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 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 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We need to determine if every </a:t>
            </a:r>
            <a:r>
              <a:rPr lang="en-US" sz="2000" i="1" dirty="0"/>
              <a:t>x</a:t>
            </a:r>
            <a:r>
              <a:rPr lang="en-US" sz="2000" dirty="0"/>
              <a:t> with</a:t>
            </a:r>
            <a:r>
              <a:rPr lang="en-US" sz="2000" i="1" dirty="0"/>
              <a:t> 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is a solution. Assume that   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By Theorem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/>
              <a:t> of Section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sz="2000" dirty="0"/>
              <a:t>, it follows that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≡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which shows that all such </a:t>
            </a:r>
            <a:r>
              <a:rPr lang="en-US" sz="2000" i="1" dirty="0"/>
              <a:t>x</a:t>
            </a:r>
            <a:r>
              <a:rPr lang="en-US" sz="2000" dirty="0"/>
              <a:t> satisfy the congruence. </a:t>
            </a:r>
          </a:p>
          <a:p>
            <a:pPr>
              <a:buNone/>
            </a:pPr>
            <a:r>
              <a:rPr lang="en-US" sz="2000" dirty="0"/>
              <a:t>     The solutions are the integers </a:t>
            </a:r>
            <a:r>
              <a:rPr lang="en-US" sz="2000" i="1" dirty="0"/>
              <a:t>x</a:t>
            </a:r>
            <a:r>
              <a:rPr lang="en-US" sz="2000" dirty="0"/>
              <a:t> such that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namely,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13, 20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…</a:t>
            </a:r>
            <a:r>
              <a:rPr lang="en-US" sz="2000" dirty="0"/>
              <a:t> and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15,…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021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796" y="386080"/>
            <a:ext cx="713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: Find the solutions of the linear congruence 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6(mod 37)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796" y="948174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solution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3601" y="948174"/>
            <a:ext cx="501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we find </a:t>
            </a:r>
            <a:r>
              <a:rPr lang="en-US" dirty="0" err="1"/>
              <a:t>gcd</a:t>
            </a:r>
            <a:r>
              <a:rPr lang="en-US" dirty="0"/>
              <a:t> of 37 and  13 by Euclidian 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7047" y="1510268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37 = 13(2) + 11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5557" y="1887696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 = 11(1) + 2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4067" y="2265124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 = 2(5) + 1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1087" y="270204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= 2(1) + 0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7020" y="3110369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(37, 13)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3510686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Linear Combination: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0451" y="3941405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11 -  2(5)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1024" y="4355932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11 -  [13 – 11(1)](5)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8710" y="4795242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=11(6) – 13 (5)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45621" y="5193111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[ 37 – 13(2)](6) – 13 (5)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5786" y="5672881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37(6) – 17(13)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90720" y="1653788"/>
            <a:ext cx="20320" cy="4388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01156" y="1637761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</a:t>
            </a:r>
            <a:r>
              <a:rPr lang="en-US" dirty="0">
                <a:solidFill>
                  <a:srgbClr val="FF0000"/>
                </a:solidFill>
              </a:rPr>
              <a:t>37(6) </a:t>
            </a:r>
            <a:r>
              <a:rPr lang="en-US" dirty="0"/>
              <a:t>– 17(13)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1156" y="2199339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sym typeface="Symbol" panose="05050102010706020507" pitchFamily="18" charset="2"/>
              </a:rPr>
              <a:t>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dirty="0"/>
              <a:t>1 =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17(13) (mod 37)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1156" y="2658449"/>
            <a:ext cx="292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∴  </a:t>
            </a:r>
            <a:r>
              <a:rPr lang="en-US" dirty="0"/>
              <a:t>– 17 is the inverse of 13.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82250" y="3714649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(– 17 )13x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(</a:t>
            </a:r>
            <a:r>
              <a:rPr lang="en-US" dirty="0"/>
              <a:t>– 17)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6(mod 37)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1156" y="3219441"/>
            <a:ext cx="65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17111" y="4213452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sym typeface="Symbol" panose="05050102010706020507" pitchFamily="18" charset="2"/>
              </a:rPr>
              <a:t>  x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– 102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(mod 37)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92635" y="4810900"/>
            <a:ext cx="427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∴  </a:t>
            </a:r>
            <a:r>
              <a:rPr lang="en-US" dirty="0"/>
              <a:t>solutions are – 102 , – 65, –28, 9, 46 …. </a:t>
            </a:r>
          </a:p>
        </p:txBody>
      </p:sp>
    </p:spTree>
    <p:extLst>
      <p:ext uri="{BB962C8B-B14F-4D97-AF65-F5344CB8AC3E}">
        <p14:creationId xmlns:p14="http://schemas.microsoft.com/office/powerpoint/2010/main" val="193345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91DD4AB-B752-4C65-A0D4-D404B55E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42C969-1A7B-4B0D-80CC-047ECD05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B49236-7C5B-4B59-9915-8EA227B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BAF326-0292-4189-95B1-A0060AEE25F2}"/>
              </a:ext>
            </a:extLst>
          </p:cNvPr>
          <p:cNvSpPr txBox="1"/>
          <p:nvPr/>
        </p:nvSpPr>
        <p:spPr>
          <a:xfrm>
            <a:off x="1129552" y="358588"/>
            <a:ext cx="732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finding x in linear congruence, General format  ax  </a:t>
            </a:r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≡ b(mod n)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12D885-BC53-4D8B-8256-631E11BA6A76}"/>
              </a:ext>
            </a:extLst>
          </p:cNvPr>
          <p:cNvSpPr txBox="1"/>
          <p:nvPr/>
        </p:nvSpPr>
        <p:spPr>
          <a:xfrm>
            <a:off x="977153" y="968188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C261D95-6A8A-445D-95E3-126616FC2223}"/>
              </a:ext>
            </a:extLst>
          </p:cNvPr>
          <p:cNvSpPr txBox="1"/>
          <p:nvPr/>
        </p:nvSpPr>
        <p:spPr>
          <a:xfrm>
            <a:off x="2393573" y="96818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GCD(</a:t>
            </a:r>
            <a:r>
              <a:rPr lang="en-US" dirty="0" err="1"/>
              <a:t>a,n</a:t>
            </a:r>
            <a:r>
              <a:rPr lang="en-US" dirty="0"/>
              <a:t>) = d(suppose)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6BEE9A2-78F0-4F75-9415-B1AB7C8DA753}"/>
              </a:ext>
            </a:extLst>
          </p:cNvPr>
          <p:cNvSpPr txBox="1"/>
          <p:nvPr/>
        </p:nvSpPr>
        <p:spPr>
          <a:xfrm>
            <a:off x="977152" y="183238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3F16F9-4337-40B5-9162-AC8690DB4FF5}"/>
              </a:ext>
            </a:extLst>
          </p:cNvPr>
          <p:cNvSpPr txBox="1"/>
          <p:nvPr/>
        </p:nvSpPr>
        <p:spPr>
          <a:xfrm>
            <a:off x="2357713" y="1775009"/>
            <a:ext cx="516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d(</a:t>
            </a:r>
            <a:r>
              <a:rPr lang="en-US" dirty="0" err="1"/>
              <a:t>modn</a:t>
            </a:r>
            <a:r>
              <a:rPr lang="en-US" dirty="0"/>
              <a:t>) = r ( these no. of solution are possible.)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700E31C-046F-47A9-9061-906407D3B3B5}"/>
              </a:ext>
            </a:extLst>
          </p:cNvPr>
          <p:cNvSpPr txBox="1"/>
          <p:nvPr/>
        </p:nvSpPr>
        <p:spPr>
          <a:xfrm>
            <a:off x="977151" y="1393122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8C8FB7A-B650-4236-9FA4-E6E58EA0FDB4}"/>
              </a:ext>
            </a:extLst>
          </p:cNvPr>
          <p:cNvSpPr txBox="1"/>
          <p:nvPr/>
        </p:nvSpPr>
        <p:spPr>
          <a:xfrm>
            <a:off x="2367125" y="1371598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b/d exist, then solution of congruence is exist.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40BDA06-B8C7-441D-BAC8-3AA9FDAB55FD}"/>
              </a:ext>
            </a:extLst>
          </p:cNvPr>
          <p:cNvSpPr txBox="1"/>
          <p:nvPr/>
        </p:nvSpPr>
        <p:spPr>
          <a:xfrm>
            <a:off x="977150" y="2251239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E18CC1-76DB-497B-9135-1CF41420F883}"/>
              </a:ext>
            </a:extLst>
          </p:cNvPr>
          <p:cNvSpPr txBox="1"/>
          <p:nvPr/>
        </p:nvSpPr>
        <p:spPr>
          <a:xfrm>
            <a:off x="2432463" y="2212498"/>
            <a:ext cx="22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 both sides by 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152CC61-EBB9-4A71-8BD6-559046229588}"/>
              </a:ext>
            </a:extLst>
          </p:cNvPr>
          <p:cNvSpPr txBox="1"/>
          <p:nvPr/>
        </p:nvSpPr>
        <p:spPr>
          <a:xfrm>
            <a:off x="977150" y="2620571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5.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A78ACEB-4E17-44CB-88E6-241E256FC48A}"/>
              </a:ext>
            </a:extLst>
          </p:cNvPr>
          <p:cNvSpPr txBox="1"/>
          <p:nvPr/>
        </p:nvSpPr>
        <p:spPr>
          <a:xfrm>
            <a:off x="2393573" y="2620571"/>
            <a:ext cx="481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 both sides by multiplicative inverse of 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63DD6E3-5815-4060-98E9-20771CC7CE90}"/>
              </a:ext>
            </a:extLst>
          </p:cNvPr>
          <p:cNvSpPr txBox="1"/>
          <p:nvPr/>
        </p:nvSpPr>
        <p:spPr>
          <a:xfrm>
            <a:off x="977149" y="3619429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6.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2522575-DE1C-435D-AE34-1C8C061A5BFD}"/>
              </a:ext>
            </a:extLst>
          </p:cNvPr>
          <p:cNvSpPr/>
          <p:nvPr/>
        </p:nvSpPr>
        <p:spPr>
          <a:xfrm>
            <a:off x="2432463" y="3054821"/>
            <a:ext cx="283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i.e. a</a:t>
            </a:r>
            <a:r>
              <a:rPr lang="en-US" baseline="30000" dirty="0"/>
              <a:t>– 1 </a:t>
            </a:r>
            <a:r>
              <a:rPr lang="en-US" dirty="0"/>
              <a:t>ax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a</a:t>
            </a:r>
            <a:r>
              <a:rPr lang="en-US" baseline="30000" dirty="0"/>
              <a:t>– 1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b(mod 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00D912E7-8F02-4972-8C31-70C374ADA9C7}"/>
                  </a:ext>
                </a:extLst>
              </p:cNvPr>
              <p:cNvSpPr txBox="1"/>
              <p:nvPr/>
            </p:nvSpPr>
            <p:spPr>
              <a:xfrm>
                <a:off x="2743200" y="3655105"/>
                <a:ext cx="3693703" cy="51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D912E7-8F02-4972-8C31-70C374ADA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655105"/>
                <a:ext cx="3693703" cy="516873"/>
              </a:xfrm>
              <a:prstGeom prst="rect">
                <a:avLst/>
              </a:prstGeom>
              <a:blipFill>
                <a:blip r:embed="rId2"/>
                <a:stretch>
                  <a:fillRect l="-132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2100497-8410-4760-8F47-33447A865F27}"/>
              </a:ext>
            </a:extLst>
          </p:cNvPr>
          <p:cNvSpPr txBox="1"/>
          <p:nvPr/>
        </p:nvSpPr>
        <p:spPr>
          <a:xfrm>
            <a:off x="6436903" y="3746805"/>
            <a:ext cx="305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 k = {0, 1, 2, …….(d – 1)}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C22CCD-2308-4232-8DAE-14B233DA0EE1}"/>
              </a:ext>
            </a:extLst>
          </p:cNvPr>
          <p:cNvSpPr txBox="1"/>
          <p:nvPr/>
        </p:nvSpPr>
        <p:spPr>
          <a:xfrm>
            <a:off x="183822" y="4586939"/>
            <a:ext cx="720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: Find the solutions of the linear congruence 9x  </a:t>
            </a:r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≡ 6(mod 15)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1F85163-3818-42E8-AC91-2F30F1F9389D}"/>
              </a:ext>
            </a:extLst>
          </p:cNvPr>
          <p:cNvSpPr txBox="1"/>
          <p:nvPr/>
        </p:nvSpPr>
        <p:spPr>
          <a:xfrm>
            <a:off x="183822" y="405861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method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4395347-5748-49DF-95DD-8C152A37642E}"/>
              </a:ext>
            </a:extLst>
          </p:cNvPr>
          <p:cNvSpPr/>
          <p:nvPr/>
        </p:nvSpPr>
        <p:spPr>
          <a:xfrm>
            <a:off x="272179" y="515154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5B50557-3489-46BE-9AD1-62B511A26AA1}"/>
              </a:ext>
            </a:extLst>
          </p:cNvPr>
          <p:cNvSpPr/>
          <p:nvPr/>
        </p:nvSpPr>
        <p:spPr>
          <a:xfrm>
            <a:off x="1484351" y="5172612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6(mod 37)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E55FE11-A5F8-4F08-9D0F-92119226DF03}"/>
              </a:ext>
            </a:extLst>
          </p:cNvPr>
          <p:cNvSpPr txBox="1"/>
          <p:nvPr/>
        </p:nvSpPr>
        <p:spPr>
          <a:xfrm>
            <a:off x="1484351" y="5715782"/>
            <a:ext cx="29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a = 13, b = 6 and n = 37.</a:t>
            </a:r>
          </a:p>
        </p:txBody>
      </p:sp>
    </p:spTree>
    <p:extLst>
      <p:ext uri="{BB962C8B-B14F-4D97-AF65-F5344CB8AC3E}">
        <p14:creationId xmlns:p14="http://schemas.microsoft.com/office/powerpoint/2010/main" val="23072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6E890C-A9F2-45CE-9720-D9C355EF5DD4}"/>
              </a:ext>
            </a:extLst>
          </p:cNvPr>
          <p:cNvSpPr txBox="1"/>
          <p:nvPr/>
        </p:nvSpPr>
        <p:spPr>
          <a:xfrm>
            <a:off x="517953" y="358588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370D7C-6E09-4A53-B78E-A4E0AAE8B624}"/>
              </a:ext>
            </a:extLst>
          </p:cNvPr>
          <p:cNvSpPr txBox="1"/>
          <p:nvPr/>
        </p:nvSpPr>
        <p:spPr>
          <a:xfrm>
            <a:off x="517953" y="1464705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B33CD7-6C98-439E-920E-181F87A34014}"/>
              </a:ext>
            </a:extLst>
          </p:cNvPr>
          <p:cNvSpPr txBox="1"/>
          <p:nvPr/>
        </p:nvSpPr>
        <p:spPr>
          <a:xfrm>
            <a:off x="517953" y="855123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49A8F2C-0AA4-4068-BD17-3341DFC9F5CA}"/>
              </a:ext>
            </a:extLst>
          </p:cNvPr>
          <p:cNvSpPr txBox="1"/>
          <p:nvPr/>
        </p:nvSpPr>
        <p:spPr>
          <a:xfrm>
            <a:off x="568095" y="2017450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032408-5E42-45B5-AF38-4CDD6A19EC26}"/>
              </a:ext>
            </a:extLst>
          </p:cNvPr>
          <p:cNvSpPr txBox="1"/>
          <p:nvPr/>
        </p:nvSpPr>
        <p:spPr>
          <a:xfrm>
            <a:off x="568095" y="298699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5.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ED0C2A5-0F94-435E-886E-BA138D2658D4}"/>
              </a:ext>
            </a:extLst>
          </p:cNvPr>
          <p:cNvSpPr/>
          <p:nvPr/>
        </p:nvSpPr>
        <p:spPr>
          <a:xfrm>
            <a:off x="1578056" y="383350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GCD(13,37) = 1 =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F4E6321F-63B5-4502-94EB-4B8E0ED7EF66}"/>
                  </a:ext>
                </a:extLst>
              </p:cNvPr>
              <p:cNvSpPr/>
              <p:nvPr/>
            </p:nvSpPr>
            <p:spPr>
              <a:xfrm>
                <a:off x="1436346" y="818558"/>
                <a:ext cx="5435462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 6 </m:t>
                    </m:r>
                  </m:oMath>
                </a14:m>
                <a:r>
                  <a:rPr lang="en-US" dirty="0"/>
                  <a:t>exist, then solution of congruence is exist.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E6321F-63B5-4502-94EB-4B8E0ED7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46" y="818558"/>
                <a:ext cx="5435462" cy="491288"/>
              </a:xfrm>
              <a:prstGeom prst="rect">
                <a:avLst/>
              </a:prstGeom>
              <a:blipFill rotWithShape="0">
                <a:blip r:embed="rId2"/>
                <a:stretch>
                  <a:fillRect l="-101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EA6BD42-6601-45F9-BF6B-90A25878FE61}"/>
              </a:ext>
            </a:extLst>
          </p:cNvPr>
          <p:cNvSpPr/>
          <p:nvPr/>
        </p:nvSpPr>
        <p:spPr>
          <a:xfrm>
            <a:off x="1486488" y="1455659"/>
            <a:ext cx="533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1(mod37) = 1 ( therefore 1 solutions are possible.)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C1F9A1E-CA40-4A57-A8EF-A73336B26962}"/>
              </a:ext>
            </a:extLst>
          </p:cNvPr>
          <p:cNvSpPr/>
          <p:nvPr/>
        </p:nvSpPr>
        <p:spPr>
          <a:xfrm>
            <a:off x="1578056" y="2017450"/>
            <a:ext cx="263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Divide both sides by d = 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E198B3C-D800-4270-88E8-0BEA222D9574}"/>
              </a:ext>
            </a:extLst>
          </p:cNvPr>
          <p:cNvSpPr txBox="1"/>
          <p:nvPr/>
        </p:nvSpPr>
        <p:spPr>
          <a:xfrm>
            <a:off x="1558621" y="2986994"/>
            <a:ext cx="481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 both sides by multiplicative inverse of 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5F5EA15-6464-427D-A7A9-5C2D34ADBC94}"/>
              </a:ext>
            </a:extLst>
          </p:cNvPr>
          <p:cNvSpPr/>
          <p:nvPr/>
        </p:nvSpPr>
        <p:spPr>
          <a:xfrm>
            <a:off x="1477964" y="3425384"/>
            <a:ext cx="33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i.e. 13</a:t>
            </a:r>
            <a:r>
              <a:rPr lang="en-US" baseline="30000" dirty="0"/>
              <a:t>– 1 </a:t>
            </a:r>
            <a:r>
              <a:rPr lang="en-US" dirty="0"/>
              <a:t>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13</a:t>
            </a:r>
            <a:r>
              <a:rPr lang="en-US" baseline="30000" dirty="0"/>
              <a:t>– 1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6(mod 37)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1847372-E994-4275-B1CD-497C1E86F8A4}"/>
              </a:ext>
            </a:extLst>
          </p:cNvPr>
          <p:cNvSpPr/>
          <p:nvPr/>
        </p:nvSpPr>
        <p:spPr>
          <a:xfrm>
            <a:off x="1780482" y="2487999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i.e. 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6(mod 37)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AB26DA7-DE63-4A7E-8367-2725B0B27BCC}"/>
              </a:ext>
            </a:extLst>
          </p:cNvPr>
          <p:cNvSpPr txBox="1"/>
          <p:nvPr/>
        </p:nvSpPr>
        <p:spPr>
          <a:xfrm>
            <a:off x="8610600" y="1103313"/>
            <a:ext cx="27270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×20 = 260(mod37)=1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5798309-E77C-4809-81CA-5CF154B2C846}"/>
              </a:ext>
            </a:extLst>
          </p:cNvPr>
          <p:cNvSpPr/>
          <p:nvPr/>
        </p:nvSpPr>
        <p:spPr>
          <a:xfrm>
            <a:off x="1469616" y="3913493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sym typeface="Symbol" panose="05050102010706020507" pitchFamily="18" charset="2"/>
              </a:rPr>
              <a:t> </a:t>
            </a:r>
            <a:r>
              <a:rPr lang="en-US" dirty="0"/>
              <a:t>20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× </a:t>
            </a:r>
            <a:r>
              <a:rPr lang="en-US" dirty="0"/>
              <a:t>13x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20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×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6(mod 37)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C35D2F6-C55B-4E6A-ABE4-65495CCF0F06}"/>
              </a:ext>
            </a:extLst>
          </p:cNvPr>
          <p:cNvSpPr txBox="1"/>
          <p:nvPr/>
        </p:nvSpPr>
        <p:spPr>
          <a:xfrm>
            <a:off x="5294702" y="3864715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multiplicative inverse of 13 is 20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5543A6E-01EB-4AE7-BD97-37CBAB22FB9E}"/>
              </a:ext>
            </a:extLst>
          </p:cNvPr>
          <p:cNvSpPr/>
          <p:nvPr/>
        </p:nvSpPr>
        <p:spPr>
          <a:xfrm>
            <a:off x="1486488" y="438729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sym typeface="Symbol" panose="05050102010706020507" pitchFamily="18" charset="2"/>
              </a:rPr>
              <a:t> </a:t>
            </a:r>
            <a:r>
              <a:rPr lang="en-US" dirty="0"/>
              <a:t>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120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(mod 37)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0AC7137-8EA7-47B7-BDDA-6A2584E5A33A}"/>
              </a:ext>
            </a:extLst>
          </p:cNvPr>
          <p:cNvSpPr/>
          <p:nvPr/>
        </p:nvSpPr>
        <p:spPr>
          <a:xfrm>
            <a:off x="1486488" y="4880069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sym typeface="Symbol" panose="05050102010706020507" pitchFamily="18" charset="2"/>
              </a:rPr>
              <a:t> </a:t>
            </a:r>
            <a:r>
              <a:rPr lang="en-US" dirty="0"/>
              <a:t>x 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dirty="0"/>
              <a:t>9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(mod 37), since 120(Mod37) = 9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F39D7C5-37F1-4BB2-8754-6EABF5940DEE}"/>
              </a:ext>
            </a:extLst>
          </p:cNvPr>
          <p:cNvSpPr/>
          <p:nvPr/>
        </p:nvSpPr>
        <p:spPr>
          <a:xfrm>
            <a:off x="1578056" y="5353868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∴ x</a:t>
            </a:r>
            <a:r>
              <a:rPr lang="en-US" baseline="-25000" dirty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= 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B6E7C76-E42A-46F4-A987-09C04314AC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580" y="409337"/>
            <a:ext cx="10851524" cy="59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first century, the Chinese mathematician Sun-</a:t>
            </a:r>
            <a:r>
              <a:rPr lang="en-US" dirty="0" err="1"/>
              <a:t>Tsu</a:t>
            </a:r>
            <a:r>
              <a:rPr lang="en-US" dirty="0"/>
              <a:t> asked:</a:t>
            </a:r>
          </a:p>
          <a:p>
            <a:pPr lvl="1">
              <a:buNone/>
            </a:pPr>
            <a:r>
              <a:rPr lang="en-US" dirty="0"/>
              <a:t> There are certain things whose number is unknown.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What will be the number of things?</a:t>
            </a:r>
          </a:p>
          <a:p>
            <a:r>
              <a:rPr lang="en-US" dirty="0"/>
              <a:t>This puzzle can be translated into the  solution of the system of congruences: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)?</a:t>
            </a:r>
          </a:p>
          <a:p>
            <a:r>
              <a:rPr lang="en-US" dirty="0"/>
              <a:t>We’ll see how the theorem that is known as the </a:t>
            </a:r>
            <a:r>
              <a:rPr lang="en-US" i="1" dirty="0"/>
              <a:t>Chinese Remainder Theorem </a:t>
            </a:r>
            <a:r>
              <a:rPr lang="en-US" dirty="0"/>
              <a:t>can be used to solve Sun-</a:t>
            </a:r>
            <a:r>
              <a:rPr lang="en-US" dirty="0" err="1"/>
              <a:t>Tsu’s</a:t>
            </a:r>
            <a:r>
              <a:rPr lang="en-US" dirty="0"/>
              <a:t> problem.</a:t>
            </a:r>
          </a:p>
        </p:txBody>
      </p:sp>
    </p:spTree>
    <p:extLst>
      <p:ext uri="{BB962C8B-B14F-4D97-AF65-F5344CB8AC3E}">
        <p14:creationId xmlns:p14="http://schemas.microsoft.com/office/powerpoint/2010/main" val="1461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(</a:t>
            </a:r>
            <a:r>
              <a:rPr lang="en-US" i="1" dirty="0"/>
              <a:t>The Chinese Remainder Theorem</a:t>
            </a:r>
            <a:r>
              <a:rPr lang="en-US" dirty="0"/>
              <a:t>) Let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 be </a:t>
            </a:r>
            <a:r>
              <a:rPr lang="en-US" dirty="0" err="1"/>
              <a:t>pairwise</a:t>
            </a:r>
            <a:r>
              <a:rPr lang="en-US" dirty="0"/>
              <a:t> relatively prime positive integers greater than one and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arbitrary integers. Then the system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has a unique solution  modulo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(That is, there is a solution x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x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and all other solutions are congruent modulo 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to this solution.)</a:t>
            </a:r>
            <a:endParaRPr lang="en-US" dirty="0"/>
          </a:p>
          <a:p>
            <a:pPr lvl="1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272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24FAD9-F962-4DDE-844C-DC94977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EA3-2EEF-47D8-BC89-E67AE16B29D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A987B8-0B13-49A7-903B-982A59E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B6EC4E-2C0A-4919-9870-92F5D63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20DE62-BC86-4C7D-84BD-6C2C4F4BF5F8}"/>
              </a:ext>
            </a:extLst>
          </p:cNvPr>
          <p:cNvSpPr/>
          <p:nvPr/>
        </p:nvSpPr>
        <p:spPr>
          <a:xfrm>
            <a:off x="838200" y="250123"/>
            <a:ext cx="334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Chinese Remainder Theorem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28DF31-BF47-45DB-AA09-527ABA7DA2D3}"/>
              </a:ext>
            </a:extLst>
          </p:cNvPr>
          <p:cNvSpPr txBox="1"/>
          <p:nvPr/>
        </p:nvSpPr>
        <p:spPr>
          <a:xfrm>
            <a:off x="421341" y="619455"/>
            <a:ext cx="480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solve the following equation using CRT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0730C09-0E46-45A7-BEC8-989319A1987B}"/>
              </a:ext>
            </a:extLst>
          </p:cNvPr>
          <p:cNvSpPr/>
          <p:nvPr/>
        </p:nvSpPr>
        <p:spPr>
          <a:xfrm>
            <a:off x="918661" y="1052847"/>
            <a:ext cx="485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),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),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DE74A3-28EA-4BE6-9A2B-EE063C724F25}"/>
              </a:ext>
            </a:extLst>
          </p:cNvPr>
          <p:cNvSpPr txBox="1"/>
          <p:nvPr/>
        </p:nvSpPr>
        <p:spPr>
          <a:xfrm>
            <a:off x="502023" y="166743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="" xmlns:a16="http://schemas.microsoft.com/office/drawing/2014/main" id="{A35C00FC-44A8-480E-AF24-983B6A2A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7507"/>
              </p:ext>
            </p:extLst>
          </p:nvPr>
        </p:nvGraphicFramePr>
        <p:xfrm>
          <a:off x="1738672" y="1839040"/>
          <a:ext cx="535839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140">
                  <a:extLst>
                    <a:ext uri="{9D8B030D-6E8A-4147-A177-3AD203B41FA5}">
                      <a16:colId xmlns="" xmlns:a16="http://schemas.microsoft.com/office/drawing/2014/main" val="2907533883"/>
                    </a:ext>
                  </a:extLst>
                </a:gridCol>
                <a:gridCol w="2433257">
                  <a:extLst>
                    <a:ext uri="{9D8B030D-6E8A-4147-A177-3AD203B41FA5}">
                      <a16:colId xmlns="" xmlns:a16="http://schemas.microsoft.com/office/drawing/2014/main" val="3323155352"/>
                    </a:ext>
                  </a:extLst>
                </a:gridCol>
              </a:tblGrid>
              <a:tr h="562644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4 </a:t>
                      </a:r>
                      <a:r>
                        <a:rPr lang="en-US" dirty="0"/>
                        <a:t>( mod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r>
                        <a:rPr lang="en-US" i="1" dirty="0"/>
                        <a:t>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a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dirty="0"/>
                        <a:t>( mod </a:t>
                      </a:r>
                      <a:r>
                        <a:rPr lang="en-US" i="1" dirty="0"/>
                        <a:t>m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r>
                        <a:rPr lang="en-US" dirty="0"/>
                        <a:t>)</a:t>
                      </a:r>
                    </a:p>
                    <a:p>
                      <a:pPr lvl="1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3037227"/>
                  </a:ext>
                </a:extLst>
              </a:tr>
              <a:tr h="562644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5 </a:t>
                      </a:r>
                      <a:r>
                        <a:rPr lang="en-US" dirty="0"/>
                        <a:t>( mod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         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a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dirty="0"/>
                        <a:t>( mod </a:t>
                      </a:r>
                      <a:r>
                        <a:rPr lang="en-US" i="1" dirty="0"/>
                        <a:t>m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2955320"/>
                  </a:ext>
                </a:extLst>
              </a:tr>
              <a:tr h="562644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6 </a:t>
                      </a:r>
                      <a:r>
                        <a:rPr lang="en-US" dirty="0"/>
                        <a:t>( mod 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13</a:t>
                      </a:r>
                      <a:r>
                        <a:rPr lang="en-US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            x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≡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a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dirty="0"/>
                        <a:t>( mod </a:t>
                      </a:r>
                      <a:r>
                        <a:rPr lang="en-US" i="1" dirty="0"/>
                        <a:t>m</a:t>
                      </a:r>
                      <a:r>
                        <a:rPr lang="en-US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930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="" xmlns:a16="http://schemas.microsoft.com/office/drawing/2014/main" id="{0E6950E0-CB52-47BD-A8AE-E3E13ED4C7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172939"/>
                  </p:ext>
                </p:extLst>
              </p:nvPr>
            </p:nvGraphicFramePr>
            <p:xfrm>
              <a:off x="1463841" y="4128398"/>
              <a:ext cx="7518528" cy="1596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128">
                      <a:extLst>
                        <a:ext uri="{9D8B030D-6E8A-4147-A177-3AD203B41FA5}">
                          <a16:colId xmlns="" xmlns:a16="http://schemas.microsoft.com/office/drawing/2014/main" val="17643533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28610142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31282871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494482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415979179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Given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To Find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39325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6746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000" baseline="-25000" dirty="0">
                              <a:latin typeface="Cambria Math" pitchFamily="18" charset="0"/>
                              <a:ea typeface="Cambria Math" pitchFamily="18" charset="0"/>
                            </a:rPr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19222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13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000" baseline="-25000" dirty="0">
                              <a:latin typeface="Cambria Math" pitchFamily="18" charset="0"/>
                              <a:ea typeface="Cambria Math" pitchFamily="18" charset="0"/>
                            </a:rPr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0757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0E6950E0-CB52-47BD-A8AE-E3E13ED4C7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172939"/>
                  </p:ext>
                </p:extLst>
              </p:nvPr>
            </p:nvGraphicFramePr>
            <p:xfrm>
              <a:off x="1463841" y="4128398"/>
              <a:ext cx="7518528" cy="1596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128">
                      <a:extLst>
                        <a:ext uri="{9D8B030D-6E8A-4147-A177-3AD203B41FA5}">
                          <a16:colId xmlns:a16="http://schemas.microsoft.com/office/drawing/2014/main" val="17643533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610142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282871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4482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159791794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Given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To Find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659"/>
                      </a:ext>
                    </a:extLst>
                  </a:tr>
                  <a:tr h="399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547" t="-106061" r="-100749" b="-22424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463463"/>
                      </a:ext>
                    </a:extLst>
                  </a:tr>
                  <a:tr h="3996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547" t="-206061" r="-100749" b="-12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220966"/>
                      </a:ext>
                    </a:extLst>
                  </a:tr>
                  <a:tr h="401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13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547" t="-306061" r="-100749" b="-2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577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68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EAB29A-6D57-421F-8CB9-B655D694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EA3-2EEF-47D8-BC89-E67AE16B29D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B3CEFC-893A-4FC7-A750-D55785EE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130EAC-5E52-4C56-9868-BF27EBF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4">
                <a:extLst>
                  <a:ext uri="{FF2B5EF4-FFF2-40B4-BE49-F238E27FC236}">
                    <a16:creationId xmlns="" xmlns:a16="http://schemas.microsoft.com/office/drawing/2014/main" id="{B184C9AB-B2F8-4F3F-A48C-77F5D5D32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369839"/>
                  </p:ext>
                </p:extLst>
              </p:nvPr>
            </p:nvGraphicFramePr>
            <p:xfrm>
              <a:off x="279336" y="287918"/>
              <a:ext cx="7518528" cy="1596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128">
                      <a:extLst>
                        <a:ext uri="{9D8B030D-6E8A-4147-A177-3AD203B41FA5}">
                          <a16:colId xmlns="" xmlns:a16="http://schemas.microsoft.com/office/drawing/2014/main" val="17643533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28610142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31282871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494482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="" xmlns:a16="http://schemas.microsoft.com/office/drawing/2014/main" val="415979179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Given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To Find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39325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M= 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6746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000" baseline="-25000" dirty="0">
                              <a:latin typeface="Cambria Math" pitchFamily="18" charset="0"/>
                              <a:ea typeface="Cambria Math" pitchFamily="18" charset="0"/>
                            </a:rPr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19222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13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000" baseline="-25000" dirty="0">
                              <a:latin typeface="Cambria Math" pitchFamily="18" charset="0"/>
                              <a:ea typeface="Cambria Math" pitchFamily="18" charset="0"/>
                            </a:rPr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0757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4">
                <a:extLst>
                  <a:ext uri="{FF2B5EF4-FFF2-40B4-BE49-F238E27FC236}">
                    <a16:creationId xmlns:a16="http://schemas.microsoft.com/office/drawing/2014/main" id="{B184C9AB-B2F8-4F3F-A48C-77F5D5D32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369839"/>
                  </p:ext>
                </p:extLst>
              </p:nvPr>
            </p:nvGraphicFramePr>
            <p:xfrm>
              <a:off x="279336" y="287918"/>
              <a:ext cx="7518528" cy="15963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128">
                      <a:extLst>
                        <a:ext uri="{9D8B030D-6E8A-4147-A177-3AD203B41FA5}">
                          <a16:colId xmlns:a16="http://schemas.microsoft.com/office/drawing/2014/main" val="17643533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610142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282871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4482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159791794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Given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To Find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659"/>
                      </a:ext>
                    </a:extLst>
                  </a:tr>
                  <a:tr h="399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= 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1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21" t="-106061" r="-100749" b="-22424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M= 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463463"/>
                      </a:ext>
                    </a:extLst>
                  </a:tr>
                  <a:tr h="3996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= 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2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21" t="-206061" r="-100749" b="-12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220966"/>
                      </a:ext>
                    </a:extLst>
                  </a:tr>
                  <a:tr h="401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a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= 13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/>
                            <a:t>M</a:t>
                          </a:r>
                          <a:r>
                            <a:rPr lang="en-US" sz="2000" i="1" baseline="-25000" dirty="0"/>
                            <a:t>3</a:t>
                          </a:r>
                          <a:r>
                            <a:rPr lang="en-US" sz="2000" i="1" dirty="0"/>
                            <a:t>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21" t="-306061" r="-100749" b="-2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577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1EE62F0-7B45-47EB-A660-0342B10DDAAD}"/>
              </a:ext>
            </a:extLst>
          </p:cNvPr>
          <p:cNvSpPr txBox="1"/>
          <p:nvPr/>
        </p:nvSpPr>
        <p:spPr>
          <a:xfrm>
            <a:off x="587828" y="207699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</a:t>
            </a:r>
            <a:r>
              <a:rPr lang="en-US" i="1" dirty="0"/>
              <a:t> m</a:t>
            </a:r>
            <a:r>
              <a:rPr lang="en-US" i="1" baseline="-25000" dirty="0"/>
              <a:t>2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×</a:t>
            </a:r>
            <a:r>
              <a:rPr lang="en-US" i="1" dirty="0"/>
              <a:t> m</a:t>
            </a:r>
            <a:r>
              <a:rPr lang="en-US" i="1" baseline="-25000" dirty="0"/>
              <a:t>3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= 11 </a:t>
            </a:r>
            <a:r>
              <a:rPr lang="en-US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× 7 × 13 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= 1001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271303BA-7783-44C3-8910-F345800D8954}"/>
                  </a:ext>
                </a:extLst>
              </p:cNvPr>
              <p:cNvSpPr/>
              <p:nvPr/>
            </p:nvSpPr>
            <p:spPr>
              <a:xfrm>
                <a:off x="484368" y="2834453"/>
                <a:ext cx="2056973" cy="48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i="1" dirty="0"/>
                  <a:t> = 91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1303BA-7783-44C3-8910-F345800D8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8" y="2834453"/>
                <a:ext cx="2056973" cy="485646"/>
              </a:xfrm>
              <a:prstGeom prst="rect">
                <a:avLst/>
              </a:prstGeom>
              <a:blipFill>
                <a:blip r:embed="rId3"/>
                <a:stretch>
                  <a:fillRect l="-1183" r="-118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D1EC052B-7CB9-4420-B34F-EB91C1D2AF4F}"/>
                  </a:ext>
                </a:extLst>
              </p:cNvPr>
              <p:cNvSpPr/>
              <p:nvPr/>
            </p:nvSpPr>
            <p:spPr>
              <a:xfrm>
                <a:off x="5187164" y="2806978"/>
                <a:ext cx="2141933" cy="48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i="1" dirty="0"/>
                  <a:t> = 143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EC052B-7CB9-4420-B34F-EB91C1D2A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64" y="2806978"/>
                <a:ext cx="2141933" cy="485646"/>
              </a:xfrm>
              <a:prstGeom prst="rect">
                <a:avLst/>
              </a:prstGeom>
              <a:blipFill>
                <a:blip r:embed="rId4"/>
                <a:stretch>
                  <a:fillRect l="-2279" r="-170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BD5D976E-3BE1-4495-A721-0685FC3E657B}"/>
                  </a:ext>
                </a:extLst>
              </p:cNvPr>
              <p:cNvSpPr/>
              <p:nvPr/>
            </p:nvSpPr>
            <p:spPr>
              <a:xfrm>
                <a:off x="8610600" y="2736350"/>
                <a:ext cx="2024914" cy="48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i="1" dirty="0"/>
                  <a:t> = 77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5D976E-3BE1-4495-A721-0685FC3E6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36350"/>
                <a:ext cx="2024914" cy="485646"/>
              </a:xfrm>
              <a:prstGeom prst="rect">
                <a:avLst/>
              </a:prstGeom>
              <a:blipFill>
                <a:blip r:embed="rId5"/>
                <a:stretch>
                  <a:fillRect l="-2410" r="-180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07AA001E-7982-4A66-BF78-629F735C68B6}"/>
                  </a:ext>
                </a:extLst>
              </p:cNvPr>
              <p:cNvSpPr/>
              <p:nvPr/>
            </p:nvSpPr>
            <p:spPr>
              <a:xfrm>
                <a:off x="316469" y="3653276"/>
                <a:ext cx="2392770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  <m:r>
                      <m:rPr>
                        <m:nor/>
                      </m:rPr>
                      <a:rPr lang="en-US" i="1" baseline="-25000" dirty="0"/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AA001E-7982-4A66-BF78-629F735C6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9" y="3653276"/>
                <a:ext cx="2392770" cy="371961"/>
              </a:xfrm>
              <a:prstGeom prst="rect">
                <a:avLst/>
              </a:prstGeom>
              <a:blipFill>
                <a:blip r:embed="rId6"/>
                <a:stretch>
                  <a:fillRect l="-1786" t="-1311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13353E57-0BA6-4E0A-9FBF-296A910B1211}"/>
                  </a:ext>
                </a:extLst>
              </p:cNvPr>
              <p:cNvSpPr/>
              <p:nvPr/>
            </p:nvSpPr>
            <p:spPr>
              <a:xfrm>
                <a:off x="274001" y="4215357"/>
                <a:ext cx="2577116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Meiryo" panose="020B0604030504040204" pitchFamily="34" charset="-128"/>
                    <a:ea typeface="Meiryo" panose="020B0604030504040204" pitchFamily="34" charset="-128"/>
                    <a:sym typeface="Symbol" panose="05050102010706020507" pitchFamily="18" charset="2"/>
                  </a:rPr>
                  <a:t> </a:t>
                </a:r>
                <a:r>
                  <a:rPr lang="en-US" i="1" dirty="0"/>
                  <a:t>91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11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353E57-0BA6-4E0A-9FBF-296A910B1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1" y="4215357"/>
                <a:ext cx="2577116" cy="371961"/>
              </a:xfrm>
              <a:prstGeom prst="rect">
                <a:avLst/>
              </a:prstGeom>
              <a:blipFill>
                <a:blip r:embed="rId7"/>
                <a:stretch>
                  <a:fillRect l="-1655" t="-16129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5A66D28C-C1A1-42DB-8950-2BD8CD01DDFA}"/>
                  </a:ext>
                </a:extLst>
              </p:cNvPr>
              <p:cNvSpPr/>
              <p:nvPr/>
            </p:nvSpPr>
            <p:spPr>
              <a:xfrm>
                <a:off x="317538" y="4860226"/>
                <a:ext cx="1245021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>
                            <a:latin typeface="Meiryo" panose="020B0604030504040204" pitchFamily="34" charset="-128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66D28C-C1A1-42DB-8950-2BD8CD01D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8" y="4860226"/>
                <a:ext cx="1245021" cy="371961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B08C5F1A-F2F5-4644-BADA-49044FEEB1D2}"/>
                  </a:ext>
                </a:extLst>
              </p:cNvPr>
              <p:cNvSpPr/>
              <p:nvPr/>
            </p:nvSpPr>
            <p:spPr>
              <a:xfrm>
                <a:off x="5061745" y="3653275"/>
                <a:ext cx="2392770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  <m:r>
                      <m:rPr>
                        <m:nor/>
                      </m:rPr>
                      <a:rPr lang="en-US" b="0" i="1" baseline="-25000" dirty="0" smtClean="0"/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8C5F1A-F2F5-4644-BADA-49044FEEB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745" y="3653275"/>
                <a:ext cx="2392770" cy="371961"/>
              </a:xfrm>
              <a:prstGeom prst="rect">
                <a:avLst/>
              </a:prstGeom>
              <a:blipFill>
                <a:blip r:embed="rId9"/>
                <a:stretch>
                  <a:fillRect l="-1527" t="-1311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E3B8492A-5DF9-4A4B-84F4-16242C4E71F8}"/>
                  </a:ext>
                </a:extLst>
              </p:cNvPr>
              <p:cNvSpPr/>
              <p:nvPr/>
            </p:nvSpPr>
            <p:spPr>
              <a:xfrm>
                <a:off x="4877399" y="4313592"/>
                <a:ext cx="2577116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Meiryo" panose="020B0604030504040204" pitchFamily="34" charset="-128"/>
                    <a:ea typeface="Meiryo" panose="020B0604030504040204" pitchFamily="34" charset="-128"/>
                    <a:sym typeface="Symbol" panose="05050102010706020507" pitchFamily="18" charset="2"/>
                  </a:rPr>
                  <a:t> </a:t>
                </a:r>
                <a:r>
                  <a:rPr lang="en-US" i="1" dirty="0">
                    <a:sym typeface="Symbol" panose="05050102010706020507" pitchFamily="18" charset="2"/>
                  </a:rPr>
                  <a:t>143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B8492A-5DF9-4A4B-84F4-16242C4E7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99" y="4313592"/>
                <a:ext cx="2577116" cy="372474"/>
              </a:xfrm>
              <a:prstGeom prst="rect">
                <a:avLst/>
              </a:prstGeom>
              <a:blipFill>
                <a:blip r:embed="rId10"/>
                <a:stretch>
                  <a:fillRect l="-1418" t="-18033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90D7A4E8-359A-43B5-8E13-CFD5875AFD09}"/>
                  </a:ext>
                </a:extLst>
              </p:cNvPr>
              <p:cNvSpPr/>
              <p:nvPr/>
            </p:nvSpPr>
            <p:spPr>
              <a:xfrm>
                <a:off x="5061745" y="4875417"/>
                <a:ext cx="1245021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>
                            <a:latin typeface="Meiryo" panose="020B0604030504040204" pitchFamily="34" charset="-128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D7A4E8-359A-43B5-8E13-CFD5875AF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745" y="4875417"/>
                <a:ext cx="1245021" cy="372474"/>
              </a:xfrm>
              <a:prstGeom prst="rect">
                <a:avLst/>
              </a:prstGeom>
              <a:blipFill>
                <a:blip r:embed="rId11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89FEA795-7457-4608-B80E-4073DE4F0C03}"/>
                  </a:ext>
                </a:extLst>
              </p:cNvPr>
              <p:cNvSpPr/>
              <p:nvPr/>
            </p:nvSpPr>
            <p:spPr>
              <a:xfrm>
                <a:off x="8610600" y="3456107"/>
                <a:ext cx="2392770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/>
                  <a:t>M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 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  <m:r>
                      <m:rPr>
                        <m:nor/>
                      </m:rPr>
                      <a:rPr lang="en-US" b="0" i="1" baseline="-25000" dirty="0" smtClean="0"/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9FEA795-7457-4608-B80E-4073DE4F0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456107"/>
                <a:ext cx="2392770" cy="371961"/>
              </a:xfrm>
              <a:prstGeom prst="rect">
                <a:avLst/>
              </a:prstGeom>
              <a:blipFill>
                <a:blip r:embed="rId12"/>
                <a:stretch>
                  <a:fillRect l="-1786" t="-1475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689FE564-3B46-4502-B2E4-935D3E9A12E9}"/>
                  </a:ext>
                </a:extLst>
              </p:cNvPr>
              <p:cNvSpPr/>
              <p:nvPr/>
            </p:nvSpPr>
            <p:spPr>
              <a:xfrm>
                <a:off x="8373355" y="4281383"/>
                <a:ext cx="2630015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Meiryo" panose="020B0604030504040204" pitchFamily="34" charset="-128"/>
                    <a:ea typeface="Meiryo" panose="020B0604030504040204" pitchFamily="34" charset="-128"/>
                    <a:sym typeface="Symbol" panose="05050102010706020507" pitchFamily="18" charset="2"/>
                  </a:rPr>
                  <a:t> </a:t>
                </a:r>
                <a:r>
                  <a:rPr lang="en-US" i="1" dirty="0">
                    <a:sym typeface="Symbol" panose="05050102010706020507" pitchFamily="18" charset="2"/>
                  </a:rPr>
                  <a:t>77 </a:t>
                </a:r>
                <a:r>
                  <a:rPr lang="en-US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89FE564-3B46-4502-B2E4-935D3E9A1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55" y="4281383"/>
                <a:ext cx="2630015" cy="373885"/>
              </a:xfrm>
              <a:prstGeom prst="rect">
                <a:avLst/>
              </a:prstGeom>
              <a:blipFill>
                <a:blip r:embed="rId13"/>
                <a:stretch>
                  <a:fillRect l="-1624" t="-16129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3D9C323F-13A8-48CE-9957-233E443A59E4}"/>
                  </a:ext>
                </a:extLst>
              </p:cNvPr>
              <p:cNvSpPr/>
              <p:nvPr/>
            </p:nvSpPr>
            <p:spPr>
              <a:xfrm>
                <a:off x="8432691" y="4879141"/>
                <a:ext cx="1373261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>
                            <a:latin typeface="Meiryo" panose="020B0604030504040204" pitchFamily="34" charset="-128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9C323F-13A8-48CE-9957-233E443A5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691" y="4879141"/>
                <a:ext cx="1373261" cy="373885"/>
              </a:xfrm>
              <a:prstGeom prst="rect">
                <a:avLst/>
              </a:prstGeom>
              <a:blipFill>
                <a:blip r:embed="rId14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E2624F2D-F838-481A-B428-BCACC034C5AB}"/>
                  </a:ext>
                </a:extLst>
              </p:cNvPr>
              <p:cNvSpPr/>
              <p:nvPr/>
            </p:nvSpPr>
            <p:spPr>
              <a:xfrm>
                <a:off x="876911" y="5599474"/>
                <a:ext cx="4883773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i="1" dirty="0"/>
                  <a:t>a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+</a:t>
                </a:r>
                <a:r>
                  <a:rPr lang="en-US" i="1" dirty="0"/>
                  <a:t> a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624F2D-F838-481A-B428-BCACC034C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1" y="5599474"/>
                <a:ext cx="4883773" cy="373885"/>
              </a:xfrm>
              <a:prstGeom prst="rect">
                <a:avLst/>
              </a:prstGeom>
              <a:blipFill>
                <a:blip r:embed="rId15"/>
                <a:stretch>
                  <a:fillRect l="-125"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6CDF15-7CAD-46DB-AA72-04ED75826F41}"/>
              </a:ext>
            </a:extLst>
          </p:cNvPr>
          <p:cNvSpPr txBox="1"/>
          <p:nvPr/>
        </p:nvSpPr>
        <p:spPr>
          <a:xfrm>
            <a:off x="5684255" y="564757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10575 mod 1001 = 565.</a:t>
            </a:r>
          </a:p>
        </p:txBody>
      </p:sp>
    </p:spTree>
    <p:extLst>
      <p:ext uri="{BB962C8B-B14F-4D97-AF65-F5344CB8AC3E}">
        <p14:creationId xmlns:p14="http://schemas.microsoft.com/office/powerpoint/2010/main" val="2862080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 To construct a solution first let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=m/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    </a:t>
            </a: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 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Since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 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dirty="0"/>
              <a:t>there is an integer 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/>
              <a:t>, an inverse of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  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Note that because </a:t>
            </a:r>
            <a:r>
              <a:rPr lang="en-US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   whenever 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i="1" dirty="0"/>
              <a:t>k </a:t>
            </a:r>
            <a:r>
              <a:rPr lang="en-US" dirty="0"/>
              <a:t>, all terms except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term in this sum are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ea typeface="Cambria Math" pitchFamily="18" charset="0"/>
              </a:rPr>
              <a:t>      Because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), we see that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), 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Hence, </a:t>
            </a:r>
            <a:r>
              <a:rPr lang="en-US" i="1" dirty="0"/>
              <a:t>x</a:t>
            </a:r>
            <a:r>
              <a:rPr lang="en-US" dirty="0"/>
              <a:t> is a simultaneous solution to the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4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Consider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 from Sun-</a:t>
            </a:r>
            <a:r>
              <a:rPr lang="en-US" dirty="0" err="1"/>
              <a:t>Tsu’s</a:t>
            </a:r>
            <a:r>
              <a:rPr lang="en-US" dirty="0"/>
              <a:t> problem: </a:t>
            </a:r>
          </a:p>
          <a:p>
            <a:pPr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7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/3 = 35,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/5 = 21,                   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/7 = 15.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35 modulo 3 since 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21 modulo 5 since 21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15 modulo 7 since 15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lvl="1"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/>
              <a:t>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 + 3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 + 2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 = 233</a:t>
            </a:r>
            <a:r>
              <a:rPr lang="en-US" dirty="0">
                <a:latin typeface="Cambria Math"/>
                <a:ea typeface="Cambria Math"/>
              </a:rPr>
              <a:t> ≡ 23 (mod 105)</a:t>
            </a:r>
          </a:p>
          <a:p>
            <a:pPr lvl="1">
              <a:buNone/>
            </a:pP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B6E7C76-E42A-46F4-A987-09C04314AC9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699" y="2787000"/>
            <a:ext cx="858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Find the sum and product of 123648 and 423456 using integers less than 100.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7685" y="854586"/>
            <a:ext cx="101861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Suppose that m</a:t>
            </a:r>
            <a:r>
              <a:rPr lang="en-US" sz="2000" baseline="-25000" dirty="0"/>
              <a:t>1</a:t>
            </a:r>
            <a:r>
              <a:rPr lang="en-US" sz="2000" dirty="0"/>
              <a:t>, m</a:t>
            </a:r>
            <a:r>
              <a:rPr lang="en-US" sz="2000" baseline="-25000" dirty="0"/>
              <a:t>2</a:t>
            </a:r>
            <a:r>
              <a:rPr lang="en-US" sz="2000" dirty="0"/>
              <a:t>,...,</a:t>
            </a:r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 are pairwise relatively prime moduli and let m be their product. By the Chinese remainder theorem, we can show that an integer </a:t>
            </a:r>
            <a:r>
              <a:rPr lang="en-US" sz="2000" i="1" dirty="0"/>
              <a:t>a</a:t>
            </a:r>
            <a:r>
              <a:rPr lang="en-US" sz="2000" dirty="0"/>
              <a:t> with 0 ≤ </a:t>
            </a:r>
            <a:r>
              <a:rPr lang="en-US" sz="2000" i="1" dirty="0"/>
              <a:t>a&lt;m</a:t>
            </a:r>
            <a:r>
              <a:rPr lang="en-US" sz="2000" dirty="0"/>
              <a:t> can be uniquely represented by the </a:t>
            </a:r>
            <a:r>
              <a:rPr lang="en-US" sz="2000" i="1" dirty="0"/>
              <a:t>n</a:t>
            </a:r>
            <a:r>
              <a:rPr lang="en-US" sz="2000" dirty="0"/>
              <a:t>-tuple  consisting of its remainders upon division by m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= 1, 2, ……..,n. That is we can uniquely represented </a:t>
            </a:r>
            <a:r>
              <a:rPr lang="en-US" sz="2000" i="1" dirty="0"/>
              <a:t>a </a:t>
            </a:r>
            <a:r>
              <a:rPr lang="en-US" sz="2000" dirty="0"/>
              <a:t>by </a:t>
            </a:r>
          </a:p>
          <a:p>
            <a:pPr marL="365760" lvl="1" indent="0" algn="just">
              <a:buNone/>
            </a:pPr>
            <a:r>
              <a:rPr lang="en-US" sz="2000" i="1" dirty="0"/>
              <a:t>	(a </a:t>
            </a:r>
            <a:r>
              <a:rPr lang="en-US" sz="2000" b="1" dirty="0"/>
              <a:t>mod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baseline="-25000" dirty="0"/>
              <a:t>1, </a:t>
            </a:r>
            <a:r>
              <a:rPr lang="en-US" sz="2000" i="1" dirty="0"/>
              <a:t>a </a:t>
            </a:r>
            <a:r>
              <a:rPr lang="en-US" sz="2000" b="1" dirty="0"/>
              <a:t>mod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baseline="-25000" dirty="0"/>
              <a:t>2, …………,</a:t>
            </a:r>
            <a:r>
              <a:rPr lang="en-US" sz="2000" i="1" dirty="0"/>
              <a:t> a </a:t>
            </a:r>
            <a:r>
              <a:rPr lang="en-US" sz="2000" b="1" dirty="0"/>
              <a:t>mod</a:t>
            </a:r>
            <a:r>
              <a:rPr lang="en-US" sz="2000" dirty="0"/>
              <a:t> </a:t>
            </a:r>
            <a:r>
              <a:rPr lang="en-US" sz="2000" i="1" dirty="0" err="1"/>
              <a:t>m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)</a:t>
            </a:r>
            <a:r>
              <a:rPr lang="en-US" sz="2000" dirty="0"/>
              <a:t> 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4560" y="32967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58053" y="3291767"/>
            <a:ext cx="594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a = 123648,  b = 423456 and m</a:t>
            </a:r>
            <a:r>
              <a:rPr lang="en-US" baseline="-25000" dirty="0" smtClean="0"/>
              <a:t>1</a:t>
            </a:r>
            <a:r>
              <a:rPr lang="en-US" dirty="0" smtClean="0"/>
              <a:t> = 99, m</a:t>
            </a:r>
            <a:r>
              <a:rPr lang="en-US" baseline="-25000" dirty="0" smtClean="0"/>
              <a:t>2</a:t>
            </a:r>
            <a:r>
              <a:rPr lang="en-US" dirty="0" smtClean="0"/>
              <a:t> = 98, m</a:t>
            </a:r>
            <a:r>
              <a:rPr lang="en-US" baseline="-25000" dirty="0" smtClean="0"/>
              <a:t>3</a:t>
            </a:r>
            <a:r>
              <a:rPr lang="en-US" dirty="0" smtClean="0"/>
              <a:t> = 97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5187" y="3789345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tuple a = (123648 mod 99, 123648 mod 98, 123648 mod 97)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63666" y="376252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(96,  70,  70)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5187" y="4358205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– tuple b = (</a:t>
            </a:r>
            <a:r>
              <a:rPr lang="en-US" dirty="0"/>
              <a:t>423456 </a:t>
            </a:r>
            <a:r>
              <a:rPr lang="en-US" dirty="0" smtClean="0"/>
              <a:t>mod 99, </a:t>
            </a:r>
            <a:r>
              <a:rPr lang="en-US" dirty="0"/>
              <a:t>423456 </a:t>
            </a:r>
            <a:r>
              <a:rPr lang="en-US" dirty="0" smtClean="0"/>
              <a:t> mod 98, </a:t>
            </a:r>
            <a:r>
              <a:rPr lang="en-US" dirty="0"/>
              <a:t>423456 </a:t>
            </a:r>
            <a:r>
              <a:rPr lang="en-US" dirty="0" smtClean="0"/>
              <a:t>mod 97)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19546" y="433138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(33,  96,  51)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5187" y="488657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tuple </a:t>
            </a:r>
            <a:r>
              <a:rPr lang="en-US" dirty="0" smtClean="0"/>
              <a:t>(a + b) =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18452" y="4886577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96,  70,  70</a:t>
            </a:r>
            <a:r>
              <a:rPr lang="en-US" dirty="0" smtClean="0"/>
              <a:t>) + </a:t>
            </a:r>
            <a:r>
              <a:rPr lang="en-US" dirty="0"/>
              <a:t>(33,  96,  51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62179" y="488790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(129,  166,  121)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17328" y="272384"/>
            <a:ext cx="5435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Computer Arithmetic with larger integers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6722" y="5499716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96,  70,  70</a:t>
            </a:r>
            <a:r>
              <a:rPr lang="en-US" dirty="0" smtClean="0"/>
              <a:t>) 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(33,  96,  51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7616" y="548586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(3168,  6720, 3570)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04657" y="48865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(30,  68,  24)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84595" y="548020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(0,  56,  78)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5187" y="548586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tuple </a:t>
            </a:r>
            <a:r>
              <a:rPr lang="en-US" dirty="0" smtClean="0"/>
              <a:t>(a 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×</a:t>
            </a:r>
            <a:r>
              <a:rPr lang="en-US" dirty="0" smtClean="0"/>
              <a:t> b)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Fundamentals: Algorithms, the integers and Matrices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3351" y="308072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tuple </a:t>
            </a:r>
            <a:r>
              <a:rPr lang="en-US" dirty="0" smtClean="0"/>
              <a:t>(a + b) =</a:t>
            </a:r>
            <a:r>
              <a:rPr lang="en-US" dirty="0"/>
              <a:t> (30,  68,  </a:t>
            </a:r>
            <a:r>
              <a:rPr lang="en-US" dirty="0" smtClean="0"/>
              <a:t>24)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77404"/>
            <a:ext cx="1046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the sum, that is the integer represented by </a:t>
            </a:r>
            <a:r>
              <a:rPr lang="en-US" dirty="0"/>
              <a:t>(30,  68,  </a:t>
            </a:r>
            <a:r>
              <a:rPr lang="en-US" dirty="0" smtClean="0"/>
              <a:t>24)  we need to solve the system of congruencies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6262" y="1231402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 smtClean="0"/>
              <a:t>30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dirty="0" smtClean="0"/>
              <a:t>99)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6405" y="1785400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68 </a:t>
            </a:r>
            <a:r>
              <a:rPr lang="en-US" dirty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6405" y="2203895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 </a:t>
            </a:r>
            <a:r>
              <a:rPr lang="en-US" dirty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97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7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318" y="140908"/>
            <a:ext cx="329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Pseudorandom Numbers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318" y="660101"/>
            <a:ext cx="931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Randomly chosen numbers are needed for many purposes, including computer simulations.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6343" y="1263728"/>
            <a:ext cx="905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Pseudorandom numbers</a:t>
            </a:r>
            <a:r>
              <a:rPr lang="en-US" dirty="0"/>
              <a:t> are not truly random since they are generated by systematic methods.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43" y="1991837"/>
            <a:ext cx="1015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i="1" dirty="0"/>
              <a:t>linear </a:t>
            </a:r>
            <a:r>
              <a:rPr lang="en-US" i="1" dirty="0" err="1"/>
              <a:t>congruential</a:t>
            </a:r>
            <a:r>
              <a:rPr lang="en-US" i="1" dirty="0"/>
              <a:t> method </a:t>
            </a:r>
            <a:r>
              <a:rPr lang="en-US" dirty="0"/>
              <a:t>is one commonly used procedure for generating pseudorandom numbers.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2318" y="2676819"/>
            <a:ext cx="1053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Four integers are needed: the </a:t>
            </a:r>
            <a:r>
              <a:rPr lang="en-US" i="1" dirty="0"/>
              <a:t>modulus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the </a:t>
            </a:r>
            <a:r>
              <a:rPr lang="en-US" i="1" dirty="0"/>
              <a:t>multiplier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the </a:t>
            </a:r>
            <a:r>
              <a:rPr lang="en-US" i="1" dirty="0"/>
              <a:t>increment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seed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with  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72318" y="3626450"/>
            <a:ext cx="10174724" cy="1553978"/>
            <a:chOff x="754020" y="3725413"/>
            <a:chExt cx="10174724" cy="1553978"/>
          </a:xfrm>
        </p:grpSpPr>
        <p:sp>
          <p:nvSpPr>
            <p:cNvPr id="5" name="TextBox 4"/>
            <p:cNvSpPr txBox="1"/>
            <p:nvPr/>
          </p:nvSpPr>
          <p:spPr>
            <a:xfrm>
              <a:off x="3751838" y="4393660"/>
              <a:ext cx="3352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i="1" baseline="-25000" dirty="0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baseline="-25000" dirty="0">
                  <a:latin typeface="Cambria Math" pitchFamily="18" charset="0"/>
                  <a:ea typeface="Cambria Math" pitchFamily="18" charset="0"/>
                </a:rPr>
                <a:t>+1</a:t>
              </a:r>
              <a:r>
                <a:rPr lang="en-US" i="1" baseline="-25000" dirty="0">
                  <a:latin typeface="Cambria Math" pitchFamily="18" charset="0"/>
                  <a:ea typeface="Cambria Math" pitchFamily="18" charset="0"/>
                </a:rPr>
                <a:t>   </a:t>
              </a:r>
              <a:r>
                <a:rPr lang="en-US" dirty="0">
                  <a:ea typeface="Cambria Math" pitchFamily="18" charset="0"/>
                </a:rPr>
                <a:t> = (</a:t>
              </a:r>
              <a:r>
                <a:rPr lang="en-US" i="1" dirty="0" err="1">
                  <a:ea typeface="Cambria Math" pitchFamily="18" charset="0"/>
                </a:rPr>
                <a:t>ax</a:t>
              </a:r>
              <a:r>
                <a:rPr lang="en-US" i="1" baseline="-25000" dirty="0" err="1">
                  <a:ea typeface="Cambria Math" pitchFamily="18" charset="0"/>
                </a:rPr>
                <a:t>n</a:t>
              </a:r>
              <a:r>
                <a:rPr lang="en-US" dirty="0">
                  <a:ea typeface="Cambria Math" pitchFamily="18" charset="0"/>
                </a:rPr>
                <a:t> + </a:t>
              </a:r>
              <a:r>
                <a:rPr lang="en-US" i="1" dirty="0">
                  <a:ea typeface="Cambria Math" pitchFamily="18" charset="0"/>
                </a:rPr>
                <a:t>c</a:t>
              </a:r>
              <a:r>
                <a:rPr lang="en-US" dirty="0">
                  <a:ea typeface="Cambria Math" pitchFamily="18" charset="0"/>
                </a:rPr>
                <a:t>) </a:t>
              </a:r>
              <a:r>
                <a:rPr lang="en-US" b="1" dirty="0">
                  <a:ea typeface="Cambria Math" pitchFamily="18" charset="0"/>
                </a:rPr>
                <a:t>mod</a:t>
              </a:r>
              <a:r>
                <a:rPr lang="en-US" dirty="0">
                  <a:ea typeface="Cambria Math" pitchFamily="18" charset="0"/>
                </a:rPr>
                <a:t> </a:t>
              </a:r>
              <a:r>
                <a:rPr lang="en-US" i="1" dirty="0">
                  <a:ea typeface="Cambria Math" pitchFamily="18" charset="0"/>
                </a:rPr>
                <a:t>m</a:t>
              </a:r>
              <a:r>
                <a:rPr lang="en-US" dirty="0">
                  <a:ea typeface="Cambria Math" pitchFamily="18" charset="0"/>
                </a:rPr>
                <a:t>.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4020" y="3725413"/>
              <a:ext cx="101747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ea typeface="Cambria Math"/>
                </a:rPr>
                <a:t>We generate a sequence of pseudorandom numbers {</a:t>
              </a:r>
              <a:r>
                <a:rPr lang="en-US" i="1" dirty="0" err="1"/>
                <a:t>x</a:t>
              </a:r>
              <a:r>
                <a:rPr lang="en-US" i="1" baseline="-25000" dirty="0" err="1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dirty="0">
                  <a:ea typeface="Cambria Math" pitchFamily="18" charset="0"/>
                </a:rPr>
                <a:t>}, with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0</a:t>
              </a:r>
              <a:r>
                <a:rPr lang="en-US" dirty="0"/>
                <a:t> </a:t>
              </a:r>
              <a:r>
                <a:rPr lang="en-US" dirty="0">
                  <a:latin typeface="Cambria Math"/>
                  <a:ea typeface="Cambria Math"/>
                </a:rPr>
                <a:t>≤</a:t>
              </a:r>
              <a:r>
                <a:rPr lang="en-US" i="1" dirty="0"/>
                <a:t> </a:t>
              </a:r>
              <a:r>
                <a:rPr lang="en-US" i="1" dirty="0" err="1"/>
                <a:t>x</a:t>
              </a:r>
              <a:r>
                <a:rPr lang="en-US" baseline="-25000" dirty="0" err="1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dirty="0">
                  <a:latin typeface="Cambria Math"/>
                  <a:ea typeface="Cambria Math"/>
                </a:rPr>
                <a:t> &lt; </a:t>
              </a:r>
              <a:r>
                <a:rPr lang="en-US" i="1" dirty="0">
                  <a:ea typeface="Cambria Math"/>
                </a:rPr>
                <a:t>m </a:t>
              </a:r>
              <a:r>
                <a:rPr lang="en-US" dirty="0">
                  <a:ea typeface="Cambria Math"/>
                </a:rPr>
                <a:t>for all n, by successively using the recursively defined function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7690" y="4910059"/>
              <a:ext cx="595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ea typeface="Cambria Math"/>
                </a:rPr>
                <a:t>(</a:t>
              </a:r>
              <a:r>
                <a:rPr lang="en-US" i="1" dirty="0">
                  <a:ea typeface="Cambria Math"/>
                </a:rPr>
                <a:t>an example of a recursive definition, discussed in Section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5.3</a:t>
              </a:r>
              <a:r>
                <a:rPr lang="en-US" i="1" dirty="0">
                  <a:ea typeface="Cambria Math"/>
                </a:rPr>
                <a:t>)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2318" y="5343983"/>
            <a:ext cx="10058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a typeface="Cambria Math"/>
              </a:rPr>
              <a:t>If </a:t>
            </a:r>
            <a:r>
              <a:rPr lang="en-US" dirty="0" err="1">
                <a:ea typeface="Cambria Math"/>
              </a:rPr>
              <a:t>psudorandom</a:t>
            </a:r>
            <a:r>
              <a:rPr lang="en-US" dirty="0">
                <a:ea typeface="Cambria Math"/>
              </a:rPr>
              <a:t> numbers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are needed, then the generated numbers are divided by the modulus, </a:t>
            </a:r>
            <a:r>
              <a:rPr lang="en-US" i="1" dirty="0" err="1">
                <a:ea typeface="Cambria Math" pitchFamily="18" charset="0"/>
              </a:rPr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/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091528"/>
            <a:ext cx="10933090" cy="52835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sequence of pseudorandom numbers generated by the linear </a:t>
            </a:r>
            <a:r>
              <a:rPr lang="en-US" dirty="0" err="1"/>
              <a:t>congruential</a:t>
            </a:r>
            <a:r>
              <a:rPr lang="en-US" dirty="0"/>
              <a:t> method with modulus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, multiplier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and          seed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r>
              <a:rPr lang="en-US" b="1" dirty="0"/>
              <a:t>Solution</a:t>
            </a:r>
            <a:r>
              <a:rPr lang="en-US" dirty="0"/>
              <a:t>: Compute the terms of the sequence by successively using the congruence </a:t>
            </a:r>
            <a:r>
              <a:rPr lang="en-US" dirty="0">
                <a:ea typeface="Cambria Math"/>
              </a:rPr>
              <a:t>     </a:t>
            </a:r>
            <a:r>
              <a:rPr lang="en-US" i="1" dirty="0"/>
              <a:t>x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ea typeface="Cambria Math" pitchFamily="18" charset="0"/>
              </a:rPr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, with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∙3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7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∙7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8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∙8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∙6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∙1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∙2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0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∙0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∙4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∙5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The sequence generated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3,7,8,6,1,2,0,4,5,3,7,8,6,1,2,0,4,5,3,…   </a:t>
            </a:r>
          </a:p>
          <a:p>
            <a:pPr lvl="1">
              <a:buNone/>
            </a:pPr>
            <a:r>
              <a:rPr lang="en-US" dirty="0"/>
              <a:t>It repeats after generating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terms.</a:t>
            </a:r>
          </a:p>
          <a:p>
            <a:r>
              <a:rPr lang="en-US" dirty="0"/>
              <a:t>Commonly, computers use a linear </a:t>
            </a:r>
            <a:r>
              <a:rPr lang="en-US" dirty="0" err="1"/>
              <a:t>congruential</a:t>
            </a:r>
            <a:r>
              <a:rPr lang="en-US" dirty="0"/>
              <a:t> generator with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This is called a </a:t>
            </a:r>
            <a:r>
              <a:rPr lang="en-US" i="1" dirty="0"/>
              <a:t>pure multiplicative generator</a:t>
            </a:r>
            <a:r>
              <a:rPr lang="en-US" dirty="0"/>
              <a:t>. Such a generator with modulus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</a:t>
            </a:r>
            <a:r>
              <a:rPr lang="en-US" dirty="0"/>
              <a:t>and multiplier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16,807 generates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>
                <a:latin typeface="Cambria Math"/>
                <a:ea typeface="Cambria Math"/>
              </a:rPr>
              <a:t>− 2 </a:t>
            </a:r>
            <a:r>
              <a:rPr lang="en-US" dirty="0"/>
              <a:t>numbers before  repeating.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712" y="230678"/>
            <a:ext cx="381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Pseudorandom Numbers</a:t>
            </a:r>
          </a:p>
        </p:txBody>
      </p:sp>
    </p:spTree>
    <p:extLst>
      <p:ext uri="{BB962C8B-B14F-4D97-AF65-F5344CB8AC3E}">
        <p14:creationId xmlns:p14="http://schemas.microsoft.com/office/powerpoint/2010/main" val="18726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348" y="307950"/>
            <a:ext cx="2733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Properties of Divisibility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3448" y="67728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/>
              <a:t>Theorem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: Let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, and </a:t>
            </a:r>
            <a:r>
              <a:rPr lang="en-US" sz="2000" i="1" dirty="0"/>
              <a:t>c</a:t>
            </a:r>
            <a:r>
              <a:rPr lang="en-US" sz="2000" dirty="0"/>
              <a:t> be integers, where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≠0</a:t>
            </a:r>
            <a:r>
              <a:rPr lang="en-US" sz="2000" dirty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c</a:t>
            </a:r>
            <a:r>
              <a:rPr lang="en-US" sz="2000" dirty="0"/>
              <a:t>, then</a:t>
            </a:r>
            <a:r>
              <a:rPr lang="en-US" sz="2000" i="1" dirty="0"/>
              <a:t> a</a:t>
            </a:r>
            <a:r>
              <a:rPr lang="en-US" sz="2000" dirty="0"/>
              <a:t> | (</a:t>
            </a:r>
            <a:r>
              <a:rPr lang="en-US" sz="2000" i="1" dirty="0"/>
              <a:t>b + c</a:t>
            </a:r>
            <a:r>
              <a:rPr lang="en-US" sz="2000" dirty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b,</a:t>
            </a:r>
            <a:r>
              <a:rPr lang="en-US" sz="2000" dirty="0"/>
              <a:t> then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dirty="0" err="1"/>
              <a:t>b</a:t>
            </a:r>
            <a:r>
              <a:rPr lang="en-US" sz="2000" i="1" dirty="0" err="1"/>
              <a:t>c</a:t>
            </a:r>
            <a:r>
              <a:rPr lang="en-US" sz="2000" dirty="0"/>
              <a:t> for all integers </a:t>
            </a:r>
            <a:r>
              <a:rPr lang="en-US" sz="2000" i="1" dirty="0"/>
              <a:t>c</a:t>
            </a:r>
            <a:r>
              <a:rPr lang="en-US" sz="2000" dirty="0"/>
              <a:t>;</a:t>
            </a:r>
            <a:endParaRPr lang="en-US" sz="2000" i="1" dirty="0"/>
          </a:p>
          <a:p>
            <a:pPr marL="1028700" lvl="1" indent="-571500">
              <a:buFont typeface="+mj-lt"/>
              <a:buAutoNum type="romanLcPeriod"/>
            </a:pP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| </a:t>
            </a:r>
            <a:r>
              <a:rPr lang="en-US" sz="2000" i="1" dirty="0"/>
              <a:t>c</a:t>
            </a:r>
            <a:r>
              <a:rPr lang="en-US" sz="2000" dirty="0"/>
              <a:t>, then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440" y="1990565"/>
            <a:ext cx="10680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571500">
              <a:buNone/>
            </a:pPr>
            <a:r>
              <a:rPr lang="en-US" sz="2000" b="1" dirty="0"/>
              <a:t>Proof</a:t>
            </a:r>
            <a:r>
              <a:rPr lang="en-US" sz="2000" dirty="0"/>
              <a:t>: (</a:t>
            </a:r>
            <a:r>
              <a:rPr lang="en-US" sz="2000" dirty="0" err="1"/>
              <a:t>i</a:t>
            </a:r>
            <a:r>
              <a:rPr lang="en-US" sz="2000" dirty="0"/>
              <a:t>) Suppose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c</a:t>
            </a:r>
            <a:r>
              <a:rPr lang="en-US" sz="2000" dirty="0"/>
              <a:t>, then it follows that there are integers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dirty="0"/>
              <a:t> with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as</a:t>
            </a:r>
            <a:r>
              <a:rPr lang="en-US" sz="2000" dirty="0"/>
              <a:t> and </a:t>
            </a:r>
            <a:r>
              <a:rPr lang="en-US" sz="2000" i="1" dirty="0"/>
              <a:t>c</a:t>
            </a:r>
            <a:r>
              <a:rPr lang="en-US" sz="2000" dirty="0"/>
              <a:t> = </a:t>
            </a:r>
            <a:r>
              <a:rPr lang="en-US" sz="2000" i="1" dirty="0"/>
              <a:t>at</a:t>
            </a:r>
            <a:r>
              <a:rPr lang="en-US" sz="2000" dirty="0"/>
              <a:t>. </a:t>
            </a:r>
            <a:r>
              <a:rPr lang="en-US" sz="2000" dirty="0" smtClean="0"/>
              <a:t>Thus,  </a:t>
            </a:r>
            <a:r>
              <a:rPr lang="en-US" sz="2000" i="1" dirty="0"/>
              <a:t>b</a:t>
            </a:r>
            <a:r>
              <a:rPr lang="en-US" sz="2000" dirty="0"/>
              <a:t> + </a:t>
            </a:r>
            <a:r>
              <a:rPr lang="en-US" sz="2000" i="1" dirty="0"/>
              <a:t>c</a:t>
            </a:r>
            <a:r>
              <a:rPr lang="en-US" sz="2000" dirty="0"/>
              <a:t> = </a:t>
            </a:r>
            <a:r>
              <a:rPr lang="en-US" sz="2000" i="1" dirty="0"/>
              <a:t>as</a:t>
            </a:r>
            <a:r>
              <a:rPr lang="en-US" sz="2000" dirty="0"/>
              <a:t> + </a:t>
            </a:r>
            <a:r>
              <a:rPr lang="en-US" sz="2000" i="1" dirty="0"/>
              <a:t>at</a:t>
            </a:r>
            <a:r>
              <a:rPr lang="en-US" sz="2000" dirty="0"/>
              <a:t> = </a:t>
            </a:r>
            <a:r>
              <a:rPr lang="en-US" sz="2000" i="1" dirty="0"/>
              <a:t>a</a:t>
            </a:r>
            <a:r>
              <a:rPr lang="en-US" sz="2000" dirty="0"/>
              <a:t>(</a:t>
            </a:r>
            <a:r>
              <a:rPr lang="en-US" sz="2000" i="1" dirty="0"/>
              <a:t>s</a:t>
            </a:r>
            <a:r>
              <a:rPr lang="en-US" sz="2000" dirty="0"/>
              <a:t> + </a:t>
            </a:r>
            <a:r>
              <a:rPr lang="en-US" sz="2000" i="1" dirty="0"/>
              <a:t>t</a:t>
            </a:r>
            <a:r>
              <a:rPr lang="en-US" sz="2000" dirty="0"/>
              <a:t>).    </a:t>
            </a:r>
            <a:r>
              <a:rPr lang="en-US" sz="2000" dirty="0">
                <a:latin typeface="Cambria Math"/>
                <a:ea typeface="Cambria Math"/>
              </a:rPr>
              <a:t>Hence,  </a:t>
            </a:r>
            <a:r>
              <a:rPr lang="en-US" sz="2000" i="1" dirty="0"/>
              <a:t>a</a:t>
            </a:r>
            <a:r>
              <a:rPr lang="en-US" sz="2000" dirty="0"/>
              <a:t> | (</a:t>
            </a:r>
            <a:r>
              <a:rPr lang="en-US" sz="2000" i="1" dirty="0"/>
              <a:t>b + c</a:t>
            </a:r>
            <a:r>
              <a:rPr lang="en-US" sz="20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48" y="5456911"/>
            <a:ext cx="12026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90" indent="-571500">
              <a:buNone/>
            </a:pPr>
            <a:r>
              <a:rPr lang="en-US" sz="2000" b="1" dirty="0"/>
              <a:t>Corollary</a:t>
            </a:r>
            <a:r>
              <a:rPr lang="en-US" sz="2000" dirty="0"/>
              <a:t>: If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, and </a:t>
            </a:r>
            <a:r>
              <a:rPr lang="en-US" sz="2000" i="1" dirty="0"/>
              <a:t>c</a:t>
            </a:r>
            <a:r>
              <a:rPr lang="en-US" sz="2000" dirty="0"/>
              <a:t> be integers, where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≠0</a:t>
            </a:r>
            <a:r>
              <a:rPr lang="en-US" sz="2000" dirty="0"/>
              <a:t>, such that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c, </a:t>
            </a:r>
            <a:r>
              <a:rPr lang="en-US" sz="2000" dirty="0"/>
              <a:t>then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 err="1"/>
              <a:t>mb</a:t>
            </a:r>
            <a:r>
              <a:rPr lang="en-US" sz="2000" dirty="0"/>
              <a:t> + </a:t>
            </a:r>
            <a:r>
              <a:rPr lang="en-US" sz="2000" i="1" dirty="0" err="1"/>
              <a:t>nc</a:t>
            </a:r>
            <a:r>
              <a:rPr lang="en-US" sz="2000" dirty="0"/>
              <a:t> </a:t>
            </a:r>
            <a:endParaRPr lang="en-US" sz="2000" dirty="0" smtClean="0"/>
          </a:p>
          <a:p>
            <a:pPr marL="262890" indent="-5715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whenever </a:t>
            </a:r>
            <a:r>
              <a:rPr lang="en-US" sz="2000" i="1" dirty="0"/>
              <a:t>m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dirty="0"/>
              <a:t> are integers.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411" y="2765843"/>
            <a:ext cx="10938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571500">
              <a:buNone/>
            </a:pPr>
            <a:r>
              <a:rPr lang="en-US" sz="2000" dirty="0" smtClean="0"/>
              <a:t>(ii) Suppose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 smtClean="0"/>
              <a:t>b</a:t>
            </a:r>
            <a:r>
              <a:rPr lang="en-US" sz="2000" dirty="0" smtClean="0"/>
              <a:t>, then by definition divisibility, </a:t>
            </a:r>
            <a:r>
              <a:rPr lang="en-US" sz="2000" dirty="0"/>
              <a:t>it follows that there </a:t>
            </a:r>
            <a:r>
              <a:rPr lang="en-US" sz="2000" dirty="0" smtClean="0"/>
              <a:t>is an </a:t>
            </a:r>
            <a:r>
              <a:rPr lang="en-US" sz="2000" dirty="0"/>
              <a:t>integers </a:t>
            </a:r>
            <a:r>
              <a:rPr lang="en-US" sz="2000" i="1" dirty="0"/>
              <a:t>s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 smtClean="0"/>
              <a:t>as</a:t>
            </a:r>
            <a:r>
              <a:rPr lang="en-US" sz="2000" dirty="0" smtClean="0"/>
              <a:t>, Multiplying both sides by an integer c, then</a:t>
            </a:r>
            <a:endParaRPr lang="en-US" sz="2000" dirty="0"/>
          </a:p>
          <a:p>
            <a:pPr marL="628650" lvl="1" indent="-571500">
              <a:buNone/>
            </a:pPr>
            <a:r>
              <a:rPr lang="en-US" sz="2000" dirty="0"/>
              <a:t>            </a:t>
            </a:r>
            <a:r>
              <a:rPr lang="en-US" sz="2000" i="1" dirty="0" err="1" smtClean="0"/>
              <a:t>bc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i="1" dirty="0" err="1" smtClean="0"/>
              <a:t>asc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  </a:t>
            </a:r>
            <a:r>
              <a:rPr lang="en-US" sz="2000" dirty="0" err="1" smtClean="0">
                <a:sym typeface="Symbol" panose="05050102010706020507" pitchFamily="18" charset="2"/>
              </a:rPr>
              <a:t>bc</a:t>
            </a:r>
            <a:r>
              <a:rPr lang="en-US" sz="2000" dirty="0" smtClean="0">
                <a:sym typeface="Symbol" panose="05050102010706020507" pitchFamily="18" charset="2"/>
              </a:rPr>
              <a:t> = a(</a:t>
            </a:r>
            <a:r>
              <a:rPr lang="en-US" sz="2000" dirty="0" err="1" smtClean="0">
                <a:sym typeface="Symbol" panose="05050102010706020507" pitchFamily="18" charset="2"/>
              </a:rPr>
              <a:t>sc</a:t>
            </a:r>
            <a:r>
              <a:rPr lang="en-US" sz="2000" dirty="0" smtClean="0">
                <a:sym typeface="Symbol" panose="05050102010706020507" pitchFamily="18" charset="2"/>
              </a:rPr>
              <a:t>), since s and c are integer, then </a:t>
            </a:r>
            <a:r>
              <a:rPr lang="en-US" sz="2000" dirty="0" err="1" smtClean="0">
                <a:sym typeface="Symbol" panose="05050102010706020507" pitchFamily="18" charset="2"/>
              </a:rPr>
              <a:t>sc</a:t>
            </a:r>
            <a:r>
              <a:rPr lang="en-US" sz="2000" dirty="0" smtClean="0">
                <a:sym typeface="Symbol" panose="05050102010706020507" pitchFamily="18" charset="2"/>
              </a:rPr>
              <a:t> also an integer.</a:t>
            </a:r>
          </a:p>
          <a:p>
            <a:pPr marL="628650" lvl="1" indent="-571500"/>
            <a:r>
              <a:rPr lang="en-US" sz="2000" dirty="0" smtClean="0">
                <a:sym typeface="Symbol" panose="05050102010706020507" pitchFamily="18" charset="2"/>
              </a:rPr>
              <a:t>Thus a divides </a:t>
            </a:r>
            <a:r>
              <a:rPr lang="en-US" sz="2000" dirty="0" err="1" smtClean="0">
                <a:sym typeface="Symbol" panose="05050102010706020507" pitchFamily="18" charset="2"/>
              </a:rPr>
              <a:t>bc</a:t>
            </a:r>
            <a:r>
              <a:rPr lang="en-US" sz="2000" dirty="0" smtClean="0">
                <a:sym typeface="Symbol" panose="05050102010706020507" pitchFamily="18" charset="2"/>
              </a:rPr>
              <a:t>. </a:t>
            </a:r>
            <a:r>
              <a:rPr lang="en-US" sz="2000" dirty="0"/>
              <a:t>i.e. </a:t>
            </a:r>
            <a:r>
              <a:rPr lang="en-US" sz="2000" dirty="0" err="1" smtClean="0"/>
              <a:t>a|bc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90410" y="4133472"/>
            <a:ext cx="10732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571500">
              <a:buNone/>
            </a:pPr>
            <a:r>
              <a:rPr lang="en-US" sz="2000" dirty="0" smtClean="0"/>
              <a:t>(iii) Suppose </a:t>
            </a: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| 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dirty="0" smtClean="0"/>
              <a:t>then </a:t>
            </a:r>
            <a:r>
              <a:rPr lang="en-US" sz="2000" dirty="0"/>
              <a:t>by definition divisibility, it follows that there is an integers </a:t>
            </a:r>
            <a:r>
              <a:rPr lang="en-US" sz="2000" i="1" dirty="0"/>
              <a:t>s</a:t>
            </a:r>
            <a:r>
              <a:rPr lang="en-US" sz="2000" dirty="0"/>
              <a:t> </a:t>
            </a:r>
            <a:r>
              <a:rPr lang="en-US" sz="2000" dirty="0" smtClean="0"/>
              <a:t> and t with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as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628650" lvl="1" indent="-571500">
              <a:buNone/>
            </a:pPr>
            <a:r>
              <a:rPr lang="en-US" sz="2000" dirty="0" smtClean="0"/>
              <a:t>          and c = </a:t>
            </a:r>
            <a:r>
              <a:rPr lang="en-US" sz="2000" dirty="0" err="1" smtClean="0"/>
              <a:t>bt</a:t>
            </a:r>
            <a:r>
              <a:rPr lang="en-US" sz="2000" dirty="0" smtClean="0"/>
              <a:t>, then  c = </a:t>
            </a:r>
            <a:r>
              <a:rPr lang="en-US" sz="2000" dirty="0" err="1" smtClean="0"/>
              <a:t>bt</a:t>
            </a:r>
            <a:r>
              <a:rPr lang="en-US" sz="2000" dirty="0" smtClean="0"/>
              <a:t> = </a:t>
            </a:r>
            <a:r>
              <a:rPr lang="en-US" sz="2000" dirty="0" err="1" smtClean="0"/>
              <a:t>ast</a:t>
            </a:r>
            <a:r>
              <a:rPr lang="en-US" sz="2000" dirty="0" smtClean="0"/>
              <a:t> = a(</a:t>
            </a:r>
            <a:r>
              <a:rPr lang="en-US" sz="2000" dirty="0" err="1" smtClean="0"/>
              <a:t>st</a:t>
            </a:r>
            <a:r>
              <a:rPr lang="en-US" sz="2000" dirty="0" smtClean="0"/>
              <a:t>) , since s and t are integer.</a:t>
            </a:r>
          </a:p>
          <a:p>
            <a:pPr marL="628650" lvl="1" indent="-571500">
              <a:buNone/>
            </a:pPr>
            <a:r>
              <a:rPr lang="en-US" sz="2000" dirty="0" smtClean="0"/>
              <a:t>Thus, a divides c. i.e. </a:t>
            </a:r>
            <a:r>
              <a:rPr lang="en-US" sz="2000" dirty="0" err="1" smtClean="0"/>
              <a:t>a|c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sz="9600" dirty="0"/>
          </a:p>
          <a:p>
            <a:pPr algn="ctr">
              <a:buNone/>
            </a:pPr>
            <a:r>
              <a:rPr lang="en-US" sz="9600" dirty="0"/>
              <a:t>T</a:t>
            </a:r>
            <a:r>
              <a:rPr lang="en-US" sz="4800" dirty="0"/>
              <a:t>hank You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B6E7C76-E42A-46F4-A987-09C04314AC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6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8918" y="473938"/>
            <a:ext cx="9717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prime number</a:t>
            </a:r>
            <a:r>
              <a:rPr lang="en-US" dirty="0"/>
              <a:t> (or a </a:t>
            </a:r>
            <a:r>
              <a:rPr lang="en-US" b="1" dirty="0"/>
              <a:t>prime</a:t>
            </a:r>
            <a:r>
              <a:rPr lang="en-US" dirty="0"/>
              <a:t>) is a </a:t>
            </a:r>
            <a:r>
              <a:rPr lang="en-US" dirty="0">
                <a:hlinkClick r:id="rId2" tooltip="Natural number"/>
              </a:rPr>
              <a:t>natural number</a:t>
            </a:r>
            <a:r>
              <a:rPr lang="en-US" dirty="0"/>
              <a:t> greater than 1 that is not a </a:t>
            </a:r>
            <a:r>
              <a:rPr lang="en-US" dirty="0">
                <a:hlinkClick r:id="rId3" tooltip="Product (mathematics)"/>
              </a:rPr>
              <a:t>product</a:t>
            </a:r>
            <a:r>
              <a:rPr lang="en-US" dirty="0"/>
              <a:t> of two smaller natural numbers. A natural number greater than 1 that is not prime is called a </a:t>
            </a:r>
            <a:r>
              <a:rPr lang="en-US" dirty="0">
                <a:hlinkClick r:id="rId4" tooltip="Composite number"/>
              </a:rPr>
              <a:t>composite number</a:t>
            </a:r>
            <a:r>
              <a:rPr lang="en-US" dirty="0"/>
              <a:t>.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233585" y="93332"/>
            <a:ext cx="1715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prime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28918" y="1221788"/>
            <a:ext cx="10493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OR, 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A prime number is a positive integer having exactly two factors. If p is a prime, then it’s only factors are necessarily 1 and p itself. Any number which does not follow this is termed as composite numbers, which means that they can be factored into other positive integers.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01" y="2145118"/>
            <a:ext cx="3601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Prime Numbers Chart  up to 100</a:t>
            </a:r>
            <a:endParaRPr lang="en-US" sz="2000" b="1" i="0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36" y="2145118"/>
            <a:ext cx="7019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541" y="574631"/>
            <a:ext cx="1119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or integer factorization of a number is breaking a number down into the set of prime numbers which multiply together to result in the original number. This is also known as prime decomposition.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63" y="20529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Prime Factorization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963" y="1405628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 of Prime Factorization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1108" y="1959804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100 =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0647" y="1959626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5 x 5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5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1108" y="2421291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76 =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90647" y="2421291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19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19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1108" y="2818465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228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90647" y="2805238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 x 2 x 3 x 19 or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19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1108" y="3266903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Prime factorization of 7007 =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0647" y="3281518"/>
            <a:ext cx="347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7 x 7 x 11 x 13 or 7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13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2963" y="3696102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Greatest common divisor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7452" y="4026796"/>
            <a:ext cx="10426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Let a and b are integers, not both 0. Then the largest integer d such that d | a and d | b is called the greatest common divisor of a and b. The greatest common divisor is denoted as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2963" y="4628016"/>
            <a:ext cx="255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 err="1"/>
              <a:t>gcd</a:t>
            </a:r>
            <a:r>
              <a:rPr lang="en-US" dirty="0"/>
              <a:t>(24,36) =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262" y="50563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4752" y="512285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60138" y="5093333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6773" y="512285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36 = 2 </a:t>
            </a:r>
            <a:r>
              <a:rPr lang="en-US" dirty="0">
                <a:solidFill>
                  <a:srgbClr val="000000"/>
                </a:solidFill>
              </a:rPr>
              <a:t>x 2 x 3 x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60138" y="5673133"/>
            <a:ext cx="31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</a:t>
            </a:r>
            <a:r>
              <a:rPr lang="en-US" dirty="0" err="1"/>
              <a:t>gcd</a:t>
            </a:r>
            <a:r>
              <a:rPr lang="en-US" dirty="0"/>
              <a:t>(24,36) = </a:t>
            </a:r>
            <a:r>
              <a:rPr lang="en-US" dirty="0">
                <a:solidFill>
                  <a:srgbClr val="000000"/>
                </a:solidFill>
              </a:rPr>
              <a:t>2 x 2 x 3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  <p:bldP spid="13" grpId="0"/>
      <p:bldP spid="14" grpId="0"/>
      <p:bldP spid="18" grpId="0"/>
      <p:bldP spid="19" grpId="0"/>
      <p:bldP spid="20" grpId="0"/>
      <p:bldP spid="12" grpId="0"/>
      <p:bldP spid="21" grpId="0"/>
      <p:bldP spid="23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883" y="217799"/>
            <a:ext cx="532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A systematic way to find the </a:t>
            </a:r>
            <a:r>
              <a:rPr lang="en-US" b="1" dirty="0" err="1">
                <a:latin typeface="Times New Roman" panose="02020603050405020304" pitchFamily="18" charset="0"/>
              </a:rPr>
              <a:t>gcd</a:t>
            </a:r>
            <a:r>
              <a:rPr lang="en-US" b="1" dirty="0">
                <a:latin typeface="Times New Roman" panose="02020603050405020304" pitchFamily="18" charset="0"/>
              </a:rPr>
              <a:t> using factorization: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72170"/>
              </p:ext>
            </p:extLst>
          </p:nvPr>
        </p:nvGraphicFramePr>
        <p:xfrm>
          <a:off x="520700" y="75802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75802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38109"/>
              </p:ext>
            </p:extLst>
          </p:nvPr>
        </p:nvGraphicFramePr>
        <p:xfrm>
          <a:off x="3701782" y="75802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782" y="75802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5883" y="136388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02861"/>
              </p:ext>
            </p:extLst>
          </p:nvPr>
        </p:nvGraphicFramePr>
        <p:xfrm>
          <a:off x="1212268" y="1331062"/>
          <a:ext cx="5992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7" imgW="2984400" imgH="241200" progId="Equation.3">
                  <p:embed/>
                </p:oleObj>
              </mc:Choice>
              <mc:Fallback>
                <p:oleObj name="Equation" r:id="rId7" imgW="298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68" y="1331062"/>
                        <a:ext cx="59928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72963" y="1962085"/>
            <a:ext cx="255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 err="1"/>
              <a:t>gcd</a:t>
            </a:r>
            <a:r>
              <a:rPr lang="en-US" dirty="0"/>
              <a:t>(24,36) =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262" y="239045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4752" y="245692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 =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0138" y="2427402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2823" y="244419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36 = 2 </a:t>
            </a:r>
            <a:r>
              <a:rPr lang="en-US" dirty="0">
                <a:solidFill>
                  <a:srgbClr val="000000"/>
                </a:solidFill>
              </a:rPr>
              <a:t>x 2 x 3 x 3 = 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60138" y="2940735"/>
            <a:ext cx="30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</a:t>
            </a:r>
            <a:r>
              <a:rPr lang="en-US" dirty="0" err="1"/>
              <a:t>gcd</a:t>
            </a:r>
            <a:r>
              <a:rPr lang="en-US" dirty="0"/>
              <a:t>(24,36) = 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12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9882" y="3492584"/>
            <a:ext cx="2679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Least common multiple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200" y="3923717"/>
            <a:ext cx="10314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a and b are two positive integers. The least common multiple of a and b is the smallest positive integer that is divisible by both a and b. The </a:t>
            </a:r>
            <a:r>
              <a:rPr lang="en-US" b="1" dirty="0"/>
              <a:t>least common multiple </a:t>
            </a:r>
            <a:r>
              <a:rPr lang="en-US" dirty="0"/>
              <a:t>is denoted as </a:t>
            </a:r>
            <a:r>
              <a:rPr lang="en-US" b="1" dirty="0"/>
              <a:t>lcm(a, b).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2963" y="4605800"/>
            <a:ext cx="258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/>
              <a:t>lcm(24,36) =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262" y="5034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4752" y="51006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60138" y="5071117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6773" y="510063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36 = 2 </a:t>
            </a:r>
            <a:r>
              <a:rPr lang="en-US" dirty="0">
                <a:solidFill>
                  <a:srgbClr val="000000"/>
                </a:solidFill>
              </a:rPr>
              <a:t>x 2 x 3 x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60138" y="565091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lcm(24,36) = </a:t>
            </a:r>
            <a:r>
              <a:rPr lang="en-US" dirty="0">
                <a:solidFill>
                  <a:srgbClr val="000000"/>
                </a:solidFill>
              </a:rPr>
              <a:t>2 x 2 x 2 x 3 x 3 =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268605"/>
              </p:ext>
            </p:extLst>
          </p:nvPr>
        </p:nvGraphicFramePr>
        <p:xfrm>
          <a:off x="520700" y="645910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645910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50094"/>
              </p:ext>
            </p:extLst>
          </p:nvPr>
        </p:nvGraphicFramePr>
        <p:xfrm>
          <a:off x="3581400" y="647109"/>
          <a:ext cx="3060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47109"/>
                        <a:ext cx="30607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5883" y="11655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/>
              <p:cNvSpPr txBox="1"/>
              <p:nvPr/>
            </p:nvSpPr>
            <p:spPr bwMode="auto">
              <a:xfrm>
                <a:off x="1119188" y="1174750"/>
                <a:ext cx="6094412" cy="4349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𝑙𝑐𝑚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188" y="1174750"/>
                <a:ext cx="6094412" cy="434975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7228" y="182798"/>
            <a:ext cx="533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A systematic way to find the lcm using factorization: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228" y="1694326"/>
            <a:ext cx="258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 </a:t>
            </a:r>
            <a:r>
              <a:rPr lang="en-US" dirty="0"/>
              <a:t>lcm(24,36) =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228" y="21270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3512" y="2156355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0138" y="2658539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lcm(24,36) = 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= 72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8126" y="2178140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= </a:t>
            </a:r>
            <a:r>
              <a:rPr lang="en-US" dirty="0">
                <a:solidFill>
                  <a:srgbClr val="000000"/>
                </a:solidFill>
              </a:rPr>
              <a:t>2 x 2 x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 = 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x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651" y="2178140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36 = 2 </a:t>
            </a:r>
            <a:r>
              <a:rPr lang="en-US" dirty="0">
                <a:solidFill>
                  <a:srgbClr val="000000"/>
                </a:solidFill>
              </a:rPr>
              <a:t>x 2 x 3 x 3 = 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x 3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endParaRPr lang="en-US" baseline="30000" dirty="0"/>
          </a:p>
        </p:txBody>
      </p:sp>
      <p:sp>
        <p:nvSpPr>
          <p:cNvPr id="28" name="Rectangle 27"/>
          <p:cNvSpPr/>
          <p:nvPr/>
        </p:nvSpPr>
        <p:spPr>
          <a:xfrm>
            <a:off x="75664" y="3306259"/>
            <a:ext cx="2121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12529"/>
                </a:solidFill>
              </a:rPr>
              <a:t>Euclidean Algorithm</a:t>
            </a:r>
            <a:endParaRPr lang="en-US" dirty="0">
              <a:solidFill>
                <a:srgbClr val="21252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700" y="3666796"/>
            <a:ext cx="1126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</a:rPr>
              <a:t>This algorithm finds GCD by performing repeated division starting from the two numbers we want to find the GCD of until we get a remainder of 0.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664" y="4315459"/>
            <a:ext cx="6690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Examples: </a:t>
            </a:r>
            <a:r>
              <a:rPr lang="en-US" dirty="0"/>
              <a:t>Find the GCD of 190 and 34 by using  </a:t>
            </a:r>
            <a:r>
              <a:rPr lang="en-US" i="1" dirty="0">
                <a:solidFill>
                  <a:srgbClr val="212529"/>
                </a:solidFill>
              </a:rPr>
              <a:t>Euclidean Algorithm</a:t>
            </a:r>
            <a:endParaRPr lang="en-US" dirty="0">
              <a:solidFill>
                <a:srgbClr val="21252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64" y="48324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2281" y="4861899"/>
            <a:ext cx="1129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</a:rPr>
              <a:t> Divide the larger number by the small one. In this case we divide190 by 34 to get a quotient of 5 and remainder of 20.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51609" y="5378885"/>
            <a:ext cx="10964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</a:rPr>
              <a:t>Next we divide the smaller number (i.e. 34) by the remainder from the last division (i.e. 20). So 34 divide by 20, we get a quotient of 1 and remainder of 14. continue this process until we get a remainder of 0.</a:t>
            </a:r>
          </a:p>
        </p:txBody>
      </p:sp>
    </p:spTree>
    <p:extLst>
      <p:ext uri="{BB962C8B-B14F-4D97-AF65-F5344CB8AC3E}">
        <p14:creationId xmlns:p14="http://schemas.microsoft.com/office/powerpoint/2010/main" val="13456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73487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190 = 5 </a:t>
            </a:r>
            <a:r>
              <a:rPr lang="en-US" dirty="0">
                <a:solidFill>
                  <a:srgbClr val="000000"/>
                </a:solidFill>
              </a:rPr>
              <a:t>x 34 + 20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669" y="7386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= 1 </a:t>
            </a:r>
            <a:r>
              <a:rPr lang="en-US" dirty="0">
                <a:solidFill>
                  <a:srgbClr val="000000"/>
                </a:solidFill>
              </a:rPr>
              <a:t>x 20 + 14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340" y="103695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= 1 </a:t>
            </a:r>
            <a:r>
              <a:rPr lang="en-US" dirty="0">
                <a:solidFill>
                  <a:srgbClr val="000000"/>
                </a:solidFill>
              </a:rPr>
              <a:t>x 14 + 6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7003" y="135163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= 2 </a:t>
            </a:r>
            <a:r>
              <a:rPr lang="en-US" dirty="0">
                <a:solidFill>
                  <a:srgbClr val="000000"/>
                </a:solidFill>
              </a:rPr>
              <a:t>x 6 + 2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1962" y="17209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= 3 </a:t>
            </a:r>
            <a:r>
              <a:rPr lang="en-US" dirty="0">
                <a:solidFill>
                  <a:srgbClr val="000000"/>
                </a:solidFill>
              </a:rPr>
              <a:t>x 2 + 0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206" y="203566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GCD(190, 34) = 2.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9093" y="2514863"/>
            <a:ext cx="3891065" cy="341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cs typeface="Tahoma" panose="020B0604030504040204" pitchFamily="34" charset="0"/>
              </a:rPr>
              <a:t>Example (Using the Euclidean Algorithm)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43203" y="2956795"/>
            <a:ext cx="841031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Let a = 234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and b = −42. We will use the Euclidean Algorithm to determine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gcd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ahoma" panose="020B0604030504040204" pitchFamily="34" charset="0"/>
              </a:rPr>
              <a:t>(234, 42).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3236"/>
              </p:ext>
            </p:extLst>
          </p:nvPr>
        </p:nvGraphicFramePr>
        <p:xfrm>
          <a:off x="309093" y="3478908"/>
          <a:ext cx="11271204" cy="567546"/>
        </p:xfrm>
        <a:graphic>
          <a:graphicData uri="http://schemas.openxmlformats.org/drawingml/2006/table">
            <a:tbl>
              <a:tblPr/>
              <a:tblGrid>
                <a:gridCol w="2817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178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9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Step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Original Pair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Equation from Division Algorithm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New Pair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05191"/>
              </p:ext>
            </p:extLst>
          </p:nvPr>
        </p:nvGraphicFramePr>
        <p:xfrm>
          <a:off x="320201" y="4108140"/>
          <a:ext cx="11399572" cy="323706"/>
        </p:xfrm>
        <a:graphic>
          <a:graphicData uri="http://schemas.openxmlformats.org/drawingml/2006/table">
            <a:tbl>
              <a:tblPr/>
              <a:tblGrid>
                <a:gridCol w="2849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98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(234, 42)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234 = 42⋅5 + 24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(42, 24)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09898"/>
              </p:ext>
            </p:extLst>
          </p:nvPr>
        </p:nvGraphicFramePr>
        <p:xfrm>
          <a:off x="309093" y="4584700"/>
          <a:ext cx="11422508" cy="323706"/>
        </p:xfrm>
        <a:graphic>
          <a:graphicData uri="http://schemas.openxmlformats.org/drawingml/2006/table">
            <a:tbl>
              <a:tblPr/>
              <a:tblGrid>
                <a:gridCol w="2855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55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(42, 24)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42 = 24⋅1 +18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(24, 18)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56656"/>
              </p:ext>
            </p:extLst>
          </p:nvPr>
        </p:nvGraphicFramePr>
        <p:xfrm>
          <a:off x="323045" y="4954032"/>
          <a:ext cx="11370972" cy="323706"/>
        </p:xfrm>
        <a:graphic>
          <a:graphicData uri="http://schemas.openxmlformats.org/drawingml/2006/table">
            <a:tbl>
              <a:tblPr/>
              <a:tblGrid>
                <a:gridCol w="28427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2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(24, 18)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24 = 18⋅1 + 6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(18, 6)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36471"/>
              </p:ext>
            </p:extLst>
          </p:nvPr>
        </p:nvGraphicFramePr>
        <p:xfrm>
          <a:off x="309093" y="5296062"/>
          <a:ext cx="11384924" cy="323706"/>
        </p:xfrm>
        <a:graphic>
          <a:graphicData uri="http://schemas.openxmlformats.org/drawingml/2006/table">
            <a:tbl>
              <a:tblPr/>
              <a:tblGrid>
                <a:gridCol w="2846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62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(18, 6)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MathJax_Main"/>
                        </a:rPr>
                        <a:t>18 = 6⋅3 + 0</a:t>
                      </a:r>
                      <a:endParaRPr lang="en-US" sz="1600" dirty="0">
                        <a:effectLst/>
                      </a:endParaRP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79865" marR="79865" marT="39933" marB="39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216669" y="5637530"/>
            <a:ext cx="47809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(234, 42) = 6 and hence </a:t>
            </a: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(234,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 </a:t>
            </a:r>
            <a:r>
              <a:rPr lang="en-US" dirty="0">
                <a:solidFill>
                  <a:srgbClr val="000000"/>
                </a:solidFill>
              </a:rPr>
              <a:t>42) =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23231" y="491227"/>
            <a:ext cx="486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Find GCD(190, 34) by using  </a:t>
            </a:r>
            <a:r>
              <a:rPr lang="en-US" i="1" dirty="0">
                <a:solidFill>
                  <a:srgbClr val="212529"/>
                </a:solidFill>
              </a:rPr>
              <a:t>Euclidean Algorithm</a:t>
            </a:r>
            <a:endParaRPr lang="en-US" dirty="0">
              <a:solidFill>
                <a:srgbClr val="21252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3900" y="8865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190 = 5 </a:t>
            </a:r>
            <a:r>
              <a:rPr lang="en-US" dirty="0">
                <a:solidFill>
                  <a:srgbClr val="000000"/>
                </a:solidFill>
              </a:rPr>
              <a:t>x 34 + 20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7550" y="11765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= 1 </a:t>
            </a:r>
            <a:r>
              <a:rPr lang="en-US" dirty="0">
                <a:solidFill>
                  <a:srgbClr val="000000"/>
                </a:solidFill>
              </a:rPr>
              <a:t>x 20 + 14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3968" y="14691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= 1 </a:t>
            </a:r>
            <a:r>
              <a:rPr lang="en-US" dirty="0">
                <a:solidFill>
                  <a:srgbClr val="000000"/>
                </a:solidFill>
              </a:rPr>
              <a:t>x 14 + 6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4569" y="181119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= 2 </a:t>
            </a:r>
            <a:r>
              <a:rPr lang="en-US" dirty="0">
                <a:solidFill>
                  <a:srgbClr val="000000"/>
                </a:solidFill>
              </a:rPr>
              <a:t>x 6 + 2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89528" y="21202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= 3 </a:t>
            </a:r>
            <a:r>
              <a:rPr lang="en-US" dirty="0">
                <a:solidFill>
                  <a:srgbClr val="000000"/>
                </a:solidFill>
              </a:rPr>
              <a:t>x 2 + 0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9731" y="2479806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GCD(190, 34) = 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790" y="306561"/>
            <a:ext cx="669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If d = GCD(a, b) then find integer s and t such that d = </a:t>
            </a:r>
            <a:r>
              <a:rPr lang="en-US" b="1" dirty="0" err="1"/>
              <a:t>s.a</a:t>
            </a:r>
            <a:r>
              <a:rPr lang="en-US" b="1" dirty="0"/>
              <a:t> + </a:t>
            </a:r>
            <a:r>
              <a:rPr lang="en-US" b="1" dirty="0" err="1"/>
              <a:t>t.b</a:t>
            </a:r>
            <a:r>
              <a:rPr lang="en-US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790" y="701930"/>
            <a:ext cx="461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Find ‘s’ and ‘t’ if GCD of 190 &amp; 34 is 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790" y="13227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2666" y="1322785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GCD(190, 34) = 2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61365" y="132278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6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1583" y="1734893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[ 20 – 1 x 14]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61365" y="2185259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+ 2 x 14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37204" y="263562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14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74260" y="4235042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[ 190 – 5 x 34]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4260" y="464790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x 190 + 25 x 34   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44717" y="3021977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[34 – 1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20]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57596" y="3470236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– 3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2 </a:t>
            </a:r>
            <a:r>
              <a:rPr lang="en-US" dirty="0">
                <a:solidFill>
                  <a:srgbClr val="000000"/>
                </a:solidFill>
              </a:rPr>
              <a:t>x 20  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01863" y="385509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</a:rPr>
              <a:t>3 x 34 – 5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 20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 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66579" y="507877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 </a:t>
            </a:r>
            <a:r>
              <a:rPr lang="en-US" dirty="0">
                <a:solidFill>
                  <a:srgbClr val="000000"/>
                </a:solidFill>
              </a:rPr>
              <a:t>x 190 + 28x 34 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82101" y="5102025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Its comparing with </a:t>
            </a:r>
            <a:r>
              <a:rPr lang="en-US" b="1" dirty="0" err="1"/>
              <a:t>s.a</a:t>
            </a:r>
            <a:r>
              <a:rPr lang="en-US" b="1" dirty="0"/>
              <a:t> + </a:t>
            </a:r>
            <a:r>
              <a:rPr lang="en-US" b="1" dirty="0" err="1"/>
              <a:t>t.b</a:t>
            </a:r>
            <a:r>
              <a:rPr lang="en-US" b="1" dirty="0"/>
              <a:t>.</a:t>
            </a:r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7204" y="558895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s =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−</a:t>
            </a:r>
            <a:r>
              <a:rPr lang="en-US" dirty="0"/>
              <a:t> 5, t = 28. </a:t>
            </a:r>
          </a:p>
        </p:txBody>
      </p:sp>
      <p:cxnSp>
        <p:nvCxnSpPr>
          <p:cNvPr id="36" name="Elbow Connector 35"/>
          <p:cNvCxnSpPr/>
          <p:nvPr/>
        </p:nvCxnSpPr>
        <p:spPr>
          <a:xfrm>
            <a:off x="7418322" y="293500"/>
            <a:ext cx="4621369" cy="2574297"/>
          </a:xfrm>
          <a:prstGeom prst="bentConnector3">
            <a:avLst>
              <a:gd name="adj1" fmla="val 1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4406" y="234103"/>
            <a:ext cx="6388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Cryptography</a:t>
            </a:r>
            <a:r>
              <a:rPr lang="en-US" dirty="0"/>
              <a:t> is the study of conversion of plain text to </a:t>
            </a:r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443" y="243556"/>
            <a:ext cx="153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Cryptography: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814" y="676494"/>
            <a:ext cx="8939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i.e. cryptology concerned with the putting of messages into a secret or encrypted form,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814" y="1793843"/>
            <a:ext cx="11286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encryption can be represented using </a:t>
            </a:r>
            <a:r>
              <a:rPr lang="en-US" dirty="0">
                <a:hlinkClick r:id="rId2" tooltip="Modular arithmetic"/>
              </a:rPr>
              <a:t>modular arithmetic</a:t>
            </a:r>
            <a:r>
              <a:rPr lang="en-US" dirty="0"/>
              <a:t> by first transforming the letters into numbers, according to the scheme, </a:t>
            </a:r>
            <a:r>
              <a:rPr lang="pl-PL" dirty="0"/>
              <a:t>A = 0, B = 1,…, Z = 25.</a:t>
            </a:r>
            <a:r>
              <a:rPr lang="en-US" dirty="0"/>
              <a:t> Encryption of a letter </a:t>
            </a:r>
            <a:r>
              <a:rPr lang="en-US" i="1" dirty="0"/>
              <a:t>x</a:t>
            </a:r>
            <a:r>
              <a:rPr lang="en-US" dirty="0"/>
              <a:t> by a shift </a:t>
            </a:r>
            <a:r>
              <a:rPr lang="en-US" i="1" dirty="0"/>
              <a:t>3</a:t>
            </a:r>
            <a:r>
              <a:rPr lang="en-US" dirty="0"/>
              <a:t> can be described mathematically as,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61" y="2542412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E = (x + 3) Mod.26                    0 ≤ E ≤25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953" y="2953823"/>
            <a:ext cx="24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Similarly, for decryption,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5953" y="3371047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D = (x – 3) Mod.26                   0 ≤ D ≤25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814" y="1062219"/>
            <a:ext cx="700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process of converting plaintext to </a:t>
            </a:r>
            <a:r>
              <a:rPr lang="en-US" dirty="0" err="1"/>
              <a:t>ciphertext</a:t>
            </a:r>
            <a:r>
              <a:rPr lang="en-US" dirty="0"/>
              <a:t> is said to be encryption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814" y="1418338"/>
            <a:ext cx="939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process of determining the original message from the </a:t>
            </a:r>
            <a:r>
              <a:rPr lang="en-US" dirty="0">
                <a:solidFill>
                  <a:srgbClr val="333333"/>
                </a:solidFill>
              </a:rPr>
              <a:t>encrypted </a:t>
            </a:r>
            <a:r>
              <a:rPr lang="en-US" dirty="0"/>
              <a:t>message is called decryption.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928" y="3806797"/>
            <a:ext cx="410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Encrypt</a:t>
            </a:r>
            <a:r>
              <a:rPr lang="en-US" b="1" dirty="0"/>
              <a:t> </a:t>
            </a:r>
            <a:r>
              <a:rPr lang="en-US" dirty="0"/>
              <a:t>the word </a:t>
            </a:r>
            <a:r>
              <a:rPr lang="en-US" b="1" dirty="0"/>
              <a:t>‘I LOVE YOU’.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7783"/>
              </p:ext>
            </p:extLst>
          </p:nvPr>
        </p:nvGraphicFramePr>
        <p:xfrm>
          <a:off x="1301304" y="4276146"/>
          <a:ext cx="95893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8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4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30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57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272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57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8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plain 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(value</a:t>
                      </a:r>
                      <a:r>
                        <a:rPr lang="en-US" baseline="0" dirty="0"/>
                        <a:t> + 3)mod.26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ciphertext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928" y="149194"/>
            <a:ext cx="363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Decrypt</a:t>
            </a:r>
            <a:r>
              <a:rPr lang="en-US" b="1" dirty="0"/>
              <a:t> </a:t>
            </a:r>
            <a:r>
              <a:rPr lang="en-US" dirty="0"/>
              <a:t>the word </a:t>
            </a:r>
            <a:r>
              <a:rPr lang="en-US" b="1" dirty="0"/>
              <a:t>‘DSSOH’.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24742"/>
              </p:ext>
            </p:extLst>
          </p:nvPr>
        </p:nvGraphicFramePr>
        <p:xfrm>
          <a:off x="1375177" y="631064"/>
          <a:ext cx="8128002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7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6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90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3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03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14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0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ciphertext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Numerical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(value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–</a:t>
                      </a:r>
                      <a:r>
                        <a:rPr lang="en-US" b="1" baseline="0" dirty="0"/>
                        <a:t> 3)mod.26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plain 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0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24" y="389899"/>
            <a:ext cx="6096000" cy="5576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1" y="0"/>
            <a:ext cx="5789523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20" y="151510"/>
            <a:ext cx="273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DIVISION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564" y="520842"/>
            <a:ext cx="10954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TE16925E8t00"/>
              </a:rPr>
              <a:t>Let </a:t>
            </a:r>
            <a:r>
              <a:rPr lang="en-US" dirty="0">
                <a:latin typeface="TTE22403E0t00"/>
              </a:rPr>
              <a:t>x </a:t>
            </a:r>
            <a:r>
              <a:rPr lang="en-US" dirty="0">
                <a:latin typeface="TTE16925E8t00"/>
              </a:rPr>
              <a:t>be an integer and </a:t>
            </a:r>
            <a:r>
              <a:rPr lang="en-US" dirty="0">
                <a:latin typeface="TTE22403E0t00"/>
              </a:rPr>
              <a:t>m </a:t>
            </a:r>
            <a:r>
              <a:rPr lang="en-US" dirty="0">
                <a:latin typeface="TTE16925E8t00"/>
              </a:rPr>
              <a:t>a positive integer. Then there are unique integers </a:t>
            </a:r>
            <a:r>
              <a:rPr lang="en-US" dirty="0">
                <a:latin typeface="TTE22403E0t00"/>
              </a:rPr>
              <a:t>q </a:t>
            </a:r>
            <a:r>
              <a:rPr lang="en-US" dirty="0">
                <a:latin typeface="TTE16925E8t00"/>
              </a:rPr>
              <a:t>and </a:t>
            </a:r>
            <a:r>
              <a:rPr lang="en-US" dirty="0">
                <a:latin typeface="TTE22403E0t00"/>
              </a:rPr>
              <a:t>r</a:t>
            </a:r>
            <a:r>
              <a:rPr lang="en-US" dirty="0">
                <a:latin typeface="TTE16925E8t00"/>
              </a:rPr>
              <a:t>, with </a:t>
            </a:r>
            <a:r>
              <a:rPr lang="en-US" sz="1600" dirty="0">
                <a:latin typeface="TTE16925E8t00"/>
              </a:rPr>
              <a:t>0 </a:t>
            </a:r>
            <a:r>
              <a:rPr lang="en-US" sz="1600" dirty="0">
                <a:latin typeface="Symbol" panose="05050102010706020507" pitchFamily="18" charset="2"/>
              </a:rPr>
              <a:t>£ </a:t>
            </a:r>
            <a:r>
              <a:rPr lang="en-US" sz="1600" dirty="0">
                <a:latin typeface="TTE22403E0t00"/>
              </a:rPr>
              <a:t>r </a:t>
            </a:r>
            <a:r>
              <a:rPr lang="en-US" sz="1600" dirty="0">
                <a:latin typeface="Symbol" panose="05050102010706020507" pitchFamily="18" charset="2"/>
              </a:rPr>
              <a:t>&lt; </a:t>
            </a:r>
            <a:r>
              <a:rPr lang="en-US" sz="1600" dirty="0">
                <a:latin typeface="TTE22403E0t00"/>
              </a:rPr>
              <a:t>d </a:t>
            </a:r>
            <a:r>
              <a:rPr lang="en-US" dirty="0">
                <a:latin typeface="TTE16925E8t00"/>
              </a:rPr>
              <a:t>, such that </a:t>
            </a:r>
            <a:r>
              <a:rPr lang="en-US" sz="1600" dirty="0">
                <a:latin typeface="TTE22403E0t00"/>
              </a:rPr>
              <a:t>x </a:t>
            </a:r>
            <a:r>
              <a:rPr lang="en-US" sz="1600" dirty="0">
                <a:latin typeface="Symbol" panose="05050102010706020507" pitchFamily="18" charset="2"/>
              </a:rPr>
              <a:t>= </a:t>
            </a:r>
            <a:r>
              <a:rPr lang="en-US" sz="1600" dirty="0" err="1">
                <a:latin typeface="TTE22403E0t00"/>
              </a:rPr>
              <a:t>m.q</a:t>
            </a:r>
            <a:r>
              <a:rPr lang="en-US" sz="1600" dirty="0">
                <a:latin typeface="TTE22403E0t00"/>
              </a:rPr>
              <a:t> </a:t>
            </a:r>
            <a:r>
              <a:rPr lang="en-US" sz="1600" dirty="0">
                <a:latin typeface="Symbol" panose="05050102010706020507" pitchFamily="18" charset="2"/>
              </a:rPr>
              <a:t>+ </a:t>
            </a:r>
            <a:r>
              <a:rPr lang="en-US" sz="1600" dirty="0">
                <a:latin typeface="TTE22403E0t00"/>
              </a:rPr>
              <a:t>r </a:t>
            </a:r>
            <a:r>
              <a:rPr lang="en-US" dirty="0">
                <a:latin typeface="TTE16925E8t00"/>
              </a:rPr>
              <a:t>. </a:t>
            </a:r>
            <a:r>
              <a:rPr lang="en-US" dirty="0">
                <a:latin typeface="TTE22403E0t00"/>
              </a:rPr>
              <a:t>Note</a:t>
            </a:r>
            <a:r>
              <a:rPr lang="en-US" dirty="0">
                <a:latin typeface="TTE16925E8t00"/>
              </a:rPr>
              <a:t>: </a:t>
            </a:r>
            <a:r>
              <a:rPr lang="en-US" dirty="0">
                <a:latin typeface="TTE22403E0t00"/>
              </a:rPr>
              <a:t>m </a:t>
            </a:r>
            <a:r>
              <a:rPr lang="en-US" dirty="0">
                <a:latin typeface="TTE16925E8t00"/>
              </a:rPr>
              <a:t>is called the </a:t>
            </a:r>
            <a:r>
              <a:rPr lang="en-US" dirty="0">
                <a:latin typeface="TTE23D1340t00"/>
              </a:rPr>
              <a:t>divisor</a:t>
            </a:r>
            <a:r>
              <a:rPr lang="en-US" dirty="0">
                <a:latin typeface="TTE16925E8t00"/>
              </a:rPr>
              <a:t>, </a:t>
            </a:r>
            <a:r>
              <a:rPr lang="en-US" dirty="0">
                <a:latin typeface="TTE22403E0t00"/>
              </a:rPr>
              <a:t>x </a:t>
            </a:r>
            <a:r>
              <a:rPr lang="en-US" dirty="0">
                <a:latin typeface="TTE16925E8t00"/>
              </a:rPr>
              <a:t>is called the </a:t>
            </a:r>
            <a:r>
              <a:rPr lang="en-US" dirty="0">
                <a:latin typeface="TTE23D1340t00"/>
              </a:rPr>
              <a:t>dividend</a:t>
            </a:r>
            <a:r>
              <a:rPr lang="en-US" dirty="0">
                <a:latin typeface="TTE16925E8t00"/>
              </a:rPr>
              <a:t>, </a:t>
            </a:r>
            <a:r>
              <a:rPr lang="en-US" dirty="0">
                <a:latin typeface="TTE22403E0t00"/>
              </a:rPr>
              <a:t>q </a:t>
            </a:r>
            <a:r>
              <a:rPr lang="en-US" dirty="0">
                <a:latin typeface="TTE16925E8t00"/>
              </a:rPr>
              <a:t>is called the</a:t>
            </a:r>
          </a:p>
          <a:p>
            <a:r>
              <a:rPr lang="en-US" dirty="0">
                <a:latin typeface="TTE23D1340t00"/>
              </a:rPr>
              <a:t>quotient</a:t>
            </a:r>
            <a:r>
              <a:rPr lang="en-US" dirty="0">
                <a:latin typeface="TTE16925E8t00"/>
              </a:rPr>
              <a:t>, and </a:t>
            </a:r>
            <a:r>
              <a:rPr lang="en-US" dirty="0">
                <a:latin typeface="TTE22403E0t00"/>
              </a:rPr>
              <a:t>r </a:t>
            </a:r>
            <a:r>
              <a:rPr lang="en-US" dirty="0">
                <a:latin typeface="TTE16925E8t00"/>
              </a:rPr>
              <a:t>is called the </a:t>
            </a:r>
            <a:r>
              <a:rPr lang="en-US" dirty="0">
                <a:latin typeface="TTE23D1340t00"/>
              </a:rPr>
              <a:t>remainder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20" y="1444172"/>
            <a:ext cx="3930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Remainder function (mod. m function):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0175" y="1813504"/>
            <a:ext cx="10933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x be any integer and m be a positive integer. Then x(</a:t>
            </a:r>
            <a:r>
              <a:rPr lang="en-US" dirty="0" err="1"/>
              <a:t>mod.m</a:t>
            </a:r>
            <a:r>
              <a:rPr lang="en-US" dirty="0"/>
              <a:t>) is The integer remainder When x is divided by m, x(</a:t>
            </a:r>
            <a:r>
              <a:rPr lang="en-US" dirty="0" err="1"/>
              <a:t>mod.m</a:t>
            </a:r>
            <a:r>
              <a:rPr lang="en-US" dirty="0"/>
              <a:t>) is the unique integer r such that, x = </a:t>
            </a:r>
            <a:r>
              <a:rPr lang="en-US" dirty="0" err="1"/>
              <a:t>mq</a:t>
            </a:r>
            <a:r>
              <a:rPr lang="en-US" dirty="0"/>
              <a:t> + r where  o </a:t>
            </a:r>
            <a:r>
              <a:rPr lang="en-US" dirty="0">
                <a:latin typeface="Symbol" panose="05050102010706020507" pitchFamily="18" charset="2"/>
              </a:rPr>
              <a:t>£</a:t>
            </a:r>
            <a:r>
              <a:rPr lang="en-US" dirty="0"/>
              <a:t>  r &lt; M, r be the remainder.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9" y="2604007"/>
            <a:ext cx="8749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x is negative, divide |x| by M to get the remainder 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′</a:t>
            </a:r>
            <a:r>
              <a:rPr lang="en-US" baseline="30000" dirty="0"/>
              <a:t> </a:t>
            </a:r>
            <a:r>
              <a:rPr lang="en-US" dirty="0"/>
              <a:t>Then x(</a:t>
            </a:r>
            <a:r>
              <a:rPr lang="en-US" dirty="0" err="1"/>
              <a:t>mod.M</a:t>
            </a:r>
            <a:r>
              <a:rPr lang="en-US" dirty="0"/>
              <a:t>) =M – 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′</a:t>
            </a:r>
            <a:r>
              <a:rPr lang="en-US" baseline="30000" dirty="0"/>
              <a:t> </a:t>
            </a:r>
            <a:r>
              <a:rPr lang="en-US" dirty="0"/>
              <a:t>, 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′≠</a:t>
            </a:r>
            <a:r>
              <a:rPr lang="en-US" dirty="0"/>
              <a:t>  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20" y="3083838"/>
            <a:ext cx="1229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1: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5953" y="346707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29(mod.7) =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2430" y="348006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4080" y="3903853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24(mod.6) =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24854" y="390338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0,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8129" y="3486843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– 26 (mod.7) =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8586" y="348444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7-5 =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74578" y="3896669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– 39(mod.3) =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5139" y="3897682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– 0 =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9266" y="4367773"/>
            <a:ext cx="128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2: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41930" y="43935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f is the mod.7 function, compute  f</a:t>
            </a:r>
            <a:r>
              <a:rPr lang="en-US" baseline="-25000" dirty="0"/>
              <a:t>7</a:t>
            </a:r>
            <a:r>
              <a:rPr lang="en-US" dirty="0"/>
              <a:t>(-81)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9266" y="483169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03142" y="48831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-81(mod.7) =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1824" y="4884798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 – 4 = 3</a:t>
            </a:r>
          </a:p>
        </p:txBody>
      </p:sp>
    </p:spTree>
    <p:extLst>
      <p:ext uri="{BB962C8B-B14F-4D97-AF65-F5344CB8AC3E}">
        <p14:creationId xmlns:p14="http://schemas.microsoft.com/office/powerpoint/2010/main" val="25090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56D-28E7-4878-878E-F14595594DA6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Fundamentals: Algorithms, the integers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68-6466-488B-B251-987B5D493325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12022" y="752927"/>
            <a:ext cx="8458372" cy="3429000"/>
            <a:chOff x="463129" y="1834751"/>
            <a:chExt cx="8458372" cy="3429000"/>
          </a:xfrm>
        </p:grpSpPr>
        <p:pic>
          <p:nvPicPr>
            <p:cNvPr id="6" name="Picture 7" descr="1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834751"/>
              <a:ext cx="34290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3129" y="2887109"/>
              <a:ext cx="309251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kern="10" dirty="0">
                  <a:ln w="3175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solidFill>
                    <a:srgbClr val="FF0000"/>
                  </a:solidFill>
                  <a:latin typeface="Comic Sans MS" panose="030F0702030302020204" pitchFamily="66" charset="0"/>
                </a:rPr>
                <a:t>Thank</a:t>
              </a:r>
              <a:endParaRPr lang="en-US" sz="8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0400" y="2887531"/>
              <a:ext cx="191110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0" kern="10" dirty="0">
                  <a:ln w="3175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solidFill>
                    <a:srgbClr val="FF0000"/>
                  </a:solidFill>
                  <a:latin typeface="Comic Sans MS" panose="030F0702030302020204" pitchFamily="66" charset="0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9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and </a:t>
            </a:r>
            <a:r>
              <a:rPr lang="en-US" i="1" dirty="0"/>
              <a:t>m</a:t>
            </a:r>
            <a:r>
              <a:rPr lang="en-US" dirty="0"/>
              <a:t> is a positive integer, then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i="1" dirty="0"/>
              <a:t>congruent </a:t>
            </a:r>
            <a:r>
              <a:rPr lang="en-US" dirty="0"/>
              <a:t>to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modulo m</a:t>
            </a:r>
            <a:r>
              <a:rPr lang="en-US" dirty="0"/>
              <a:t> if </a:t>
            </a:r>
            <a:r>
              <a:rPr lang="en-US" i="1" dirty="0"/>
              <a:t>m</a:t>
            </a:r>
            <a:r>
              <a:rPr lang="en-US" dirty="0"/>
              <a:t> divides    </a:t>
            </a:r>
            <a:r>
              <a:rPr lang="en-US" i="1" dirty="0"/>
              <a:t>a –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 says  that </a:t>
            </a:r>
            <a:r>
              <a:rPr lang="en-US" i="1" dirty="0"/>
              <a:t>a</a:t>
            </a:r>
            <a:r>
              <a:rPr lang="en-US" dirty="0"/>
              <a:t> is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We say that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</a:t>
            </a:r>
            <a:r>
              <a:rPr lang="en-US" i="1" dirty="0"/>
              <a:t> congruence </a:t>
            </a:r>
            <a:r>
              <a:rPr lang="en-US" dirty="0"/>
              <a:t>and that </a:t>
            </a:r>
            <a:r>
              <a:rPr lang="en-US" i="1" dirty="0"/>
              <a:t>m </a:t>
            </a:r>
            <a:r>
              <a:rPr lang="en-US" dirty="0"/>
              <a:t>is its </a:t>
            </a:r>
            <a:r>
              <a:rPr lang="en-US" i="1" dirty="0"/>
              <a:t>modulus.</a:t>
            </a:r>
          </a:p>
          <a:p>
            <a:pPr lvl="1"/>
            <a:r>
              <a:rPr lang="en-US" dirty="0"/>
              <a:t>Two integers are congruent mod </a:t>
            </a:r>
            <a:r>
              <a:rPr lang="en-US" i="1" dirty="0"/>
              <a:t>m</a:t>
            </a:r>
            <a:r>
              <a:rPr lang="en-US" dirty="0"/>
              <a:t>  if and only if they have the same remainder when divided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not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, we write </a:t>
            </a:r>
          </a:p>
          <a:p>
            <a:pPr lvl="1">
              <a:buNone/>
            </a:pPr>
            <a:r>
              <a:rPr lang="en-US" i="1" dirty="0"/>
              <a:t>                 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Example: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is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and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are congruent modulo 6.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on </a:t>
            </a:r>
            <a:r>
              <a:rPr lang="en-US" sz="3200" dirty="0" err="1"/>
              <a:t>Congruences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571223"/>
            <a:ext cx="11212132" cy="460574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Let m be a positive integer.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congruent modulo </a:t>
            </a:r>
            <a:r>
              <a:rPr lang="en-US" i="1" dirty="0"/>
              <a:t>m</a:t>
            </a:r>
            <a:r>
              <a:rPr lang="en-US" dirty="0"/>
              <a:t> if and only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km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 (by the definition of congruence)  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a – b</a:t>
            </a:r>
            <a:r>
              <a:rPr lang="en-US" dirty="0"/>
              <a:t>. Hence,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– b = km </a:t>
            </a:r>
            <a:r>
              <a:rPr lang="en-US" dirty="0"/>
              <a:t>and equivalently </a:t>
            </a:r>
            <a:r>
              <a:rPr lang="en-US" i="1" dirty="0"/>
              <a:t>a = b + km.</a:t>
            </a:r>
          </a:p>
          <a:p>
            <a:pPr lvl="1"/>
            <a:r>
              <a:rPr lang="en-US" dirty="0"/>
              <a:t>Conversely,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= b + km, </a:t>
            </a:r>
            <a:r>
              <a:rPr lang="en-US" dirty="0"/>
              <a:t>then</a:t>
            </a:r>
            <a:r>
              <a:rPr lang="en-US" i="1" dirty="0"/>
              <a:t> km = a – b. </a:t>
            </a:r>
            <a:r>
              <a:rPr lang="en-US" dirty="0"/>
              <a:t>Hence</a:t>
            </a:r>
            <a:r>
              <a:rPr lang="en-US" i="1" dirty="0"/>
              <a:t>, m</a:t>
            </a:r>
            <a:r>
              <a:rPr lang="en-US" dirty="0"/>
              <a:t> | </a:t>
            </a:r>
            <a:r>
              <a:rPr lang="en-US" i="1" dirty="0"/>
              <a:t>a – b </a:t>
            </a:r>
            <a:r>
              <a:rPr lang="en-US" dirty="0"/>
              <a:t>and</a:t>
            </a:r>
            <a:r>
              <a:rPr lang="en-US" i="1" dirty="0"/>
              <a:t> 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The Relationship between (mod </a:t>
            </a:r>
            <a:r>
              <a:rPr lang="en-US" sz="3200" i="1" dirty="0"/>
              <a:t>m</a:t>
            </a:r>
            <a:r>
              <a:rPr lang="en-US" sz="3200" dirty="0"/>
              <a:t>) and </a:t>
            </a:r>
            <a:r>
              <a:rPr lang="en-US" sz="3200" b="1" dirty="0"/>
              <a:t>mod</a:t>
            </a:r>
            <a:r>
              <a:rPr lang="en-US" sz="3200" dirty="0"/>
              <a:t> </a:t>
            </a:r>
            <a:r>
              <a:rPr lang="en-US" sz="3200" i="1" dirty="0"/>
              <a:t>m </a:t>
            </a:r>
            <a:r>
              <a:rPr lang="en-US" sz="3200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The use of “mod” in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dirty="0"/>
              <a:t>are different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is a relation on the set of integers.</a:t>
            </a:r>
          </a:p>
          <a:p>
            <a:pPr lvl="1"/>
            <a:r>
              <a:rPr lang="en-US" dirty="0"/>
              <a:t>In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b,  </a:t>
            </a:r>
            <a:r>
              <a:rPr lang="en-US" dirty="0"/>
              <a:t>the notation </a:t>
            </a:r>
            <a:r>
              <a:rPr lang="en-US" b="1" dirty="0"/>
              <a:t>mod</a:t>
            </a:r>
            <a:r>
              <a:rPr lang="en-US" dirty="0"/>
              <a:t> denotes a function</a:t>
            </a:r>
            <a:r>
              <a:rPr lang="en-US" i="1" dirty="0"/>
              <a:t>.</a:t>
            </a:r>
          </a:p>
          <a:p>
            <a:r>
              <a:rPr lang="en-US" dirty="0"/>
              <a:t>The relationship between these notations is made clear in this theorem.</a:t>
            </a:r>
          </a:p>
          <a:p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integers, and let </a:t>
            </a:r>
            <a:r>
              <a:rPr lang="en-US" i="1" dirty="0"/>
              <a:t>m</a:t>
            </a:r>
            <a:r>
              <a:rPr lang="en-US" dirty="0"/>
              <a:t> be a positive integer. Then </a:t>
            </a:r>
            <a:r>
              <a:rPr lang="en-US" i="1" dirty="0"/>
              <a:t>a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i="1" dirty="0"/>
              <a:t> 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if and only if       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b="1" dirty="0"/>
              <a:t>mod</a:t>
            </a:r>
            <a:r>
              <a:rPr lang="en-US" i="1" dirty="0"/>
              <a:t> m. </a:t>
            </a:r>
            <a:r>
              <a:rPr lang="en-US" dirty="0"/>
              <a:t>(</a:t>
            </a:r>
            <a:r>
              <a:rPr lang="en-US" i="1" dirty="0"/>
              <a:t>Proof  in the exercises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3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8220</Words>
  <Application>Microsoft Office PowerPoint</Application>
  <PresentationFormat>Widescreen</PresentationFormat>
  <Paragraphs>916</Paragraphs>
  <Slides>60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1" baseType="lpstr">
      <vt:lpstr>Meiryo</vt:lpstr>
      <vt:lpstr>ＭＳ Ｐゴシック</vt:lpstr>
      <vt:lpstr>NSimSun</vt:lpstr>
      <vt:lpstr>Arial</vt:lpstr>
      <vt:lpstr>Calibri</vt:lpstr>
      <vt:lpstr>Calibri Light</vt:lpstr>
      <vt:lpstr>Cambria</vt:lpstr>
      <vt:lpstr>Cambria Math</vt:lpstr>
      <vt:lpstr>Comic Sans MS</vt:lpstr>
      <vt:lpstr>Constantia</vt:lpstr>
      <vt:lpstr>MathJax_Main</vt:lpstr>
      <vt:lpstr>Roboto</vt:lpstr>
      <vt:lpstr>Symbol</vt:lpstr>
      <vt:lpstr>Tahoma</vt:lpstr>
      <vt:lpstr>Times New Roman</vt:lpstr>
      <vt:lpstr>TTE16925E8t00</vt:lpstr>
      <vt:lpstr>TTE22403E0t00</vt:lpstr>
      <vt:lpstr>TTE23D1340t00</vt:lpstr>
      <vt:lpstr>Wingdings</vt:lpstr>
      <vt:lpstr>Office Theme</vt:lpstr>
      <vt:lpstr>Equation</vt:lpstr>
      <vt:lpstr>PowerPoint Presentation</vt:lpstr>
      <vt:lpstr>Discrete Structures: Syllabus</vt:lpstr>
      <vt:lpstr>PowerPoint Presentation</vt:lpstr>
      <vt:lpstr>PowerPoint Presentation</vt:lpstr>
      <vt:lpstr>PowerPoint Presentation</vt:lpstr>
      <vt:lpstr>PowerPoint Presentation</vt:lpstr>
      <vt:lpstr>Congruence Relation</vt:lpstr>
      <vt:lpstr>More on Congruences</vt:lpstr>
      <vt:lpstr>The Relationship between (mod m) and mod m Notations</vt:lpstr>
      <vt:lpstr>PowerPoint Presentation</vt:lpstr>
      <vt:lpstr>Congruence of Sums and Products</vt:lpstr>
      <vt:lpstr>Algebraic Manipulation of Congruences </vt:lpstr>
      <vt:lpstr>Computing the mod m Function of Products and Sums </vt:lpstr>
      <vt:lpstr>Arithmetic Modulo m</vt:lpstr>
      <vt:lpstr>Arithmetic Modulo m</vt:lpstr>
      <vt:lpstr>Arithmetic Modulo m</vt:lpstr>
      <vt:lpstr>Primes and Greatest Common Divisors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gcds as Linear Combinations  Example: Express gcd(252,198) = 18 as a linear combination of 252 and 198. </vt:lpstr>
      <vt:lpstr>Euclidean Algorithm</vt:lpstr>
      <vt:lpstr>Correctness of Euclidean Algorithm </vt:lpstr>
      <vt:lpstr>PowerPoint Presentation</vt:lpstr>
      <vt:lpstr>Solving Congruences</vt:lpstr>
      <vt:lpstr>Linear Congruences</vt:lpstr>
      <vt:lpstr>Inverse of a modulo m</vt:lpstr>
      <vt:lpstr>Finding Inverses</vt:lpstr>
      <vt:lpstr>PowerPoint Presentation</vt:lpstr>
      <vt:lpstr>Finding Inverses</vt:lpstr>
      <vt:lpstr>Using Inverses to Solve Congruences</vt:lpstr>
      <vt:lpstr>PowerPoint Presentation</vt:lpstr>
      <vt:lpstr>PowerPoint Presentation</vt:lpstr>
      <vt:lpstr>PowerPoint Presentation</vt:lpstr>
      <vt:lpstr>The Chinese Remainder Theorem</vt:lpstr>
      <vt:lpstr>The Chinese Remainder Theorem</vt:lpstr>
      <vt:lpstr>PowerPoint Presentation</vt:lpstr>
      <vt:lpstr>PowerPoint Presentation</vt:lpstr>
      <vt:lpstr>The Chinese Remainder Theorem</vt:lpstr>
      <vt:lpstr>The Chinese Remainder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Narayan Jha</dc:creator>
  <cp:lastModifiedBy>Jay Narayan Jha</cp:lastModifiedBy>
  <cp:revision>178</cp:revision>
  <dcterms:created xsi:type="dcterms:W3CDTF">2020-11-04T10:13:11Z</dcterms:created>
  <dcterms:modified xsi:type="dcterms:W3CDTF">2024-07-20T14:29:12Z</dcterms:modified>
</cp:coreProperties>
</file>