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AFD0-9559-4C5C-B1B2-0076CBFF9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E973D7-D9AE-4872-BDF5-E8D9866B88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C4A314-FDCB-477C-B4DC-0E088DBDD391}"/>
              </a:ext>
            </a:extLst>
          </p:cNvPr>
          <p:cNvSpPr>
            <a:spLocks noGrp="1"/>
          </p:cNvSpPr>
          <p:nvPr>
            <p:ph type="dt" sz="half" idx="10"/>
          </p:nvPr>
        </p:nvSpPr>
        <p:spPr/>
        <p:txBody>
          <a:bodyPr/>
          <a:lstStyle/>
          <a:p>
            <a:fld id="{452DBE10-27C2-4C24-878C-615855A59FF2}" type="datetimeFigureOut">
              <a:rPr lang="en-US" smtClean="0"/>
              <a:t>1/25/2022</a:t>
            </a:fld>
            <a:endParaRPr lang="en-US"/>
          </a:p>
        </p:txBody>
      </p:sp>
      <p:sp>
        <p:nvSpPr>
          <p:cNvPr id="5" name="Footer Placeholder 4">
            <a:extLst>
              <a:ext uri="{FF2B5EF4-FFF2-40B4-BE49-F238E27FC236}">
                <a16:creationId xmlns:a16="http://schemas.microsoft.com/office/drawing/2014/main" id="{B8FEB2F2-3FE5-42A9-A800-3792DEF46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0BCD1-4120-419E-8D62-DDD867162E89}"/>
              </a:ext>
            </a:extLst>
          </p:cNvPr>
          <p:cNvSpPr>
            <a:spLocks noGrp="1"/>
          </p:cNvSpPr>
          <p:nvPr>
            <p:ph type="sldNum" sz="quarter" idx="12"/>
          </p:nvPr>
        </p:nvSpPr>
        <p:spPr/>
        <p:txBody>
          <a:bodyPr/>
          <a:lstStyle/>
          <a:p>
            <a:fld id="{2A719E6C-F09D-44FB-9062-993C8FC852F3}" type="slidenum">
              <a:rPr lang="en-US" smtClean="0"/>
              <a:t>‹#›</a:t>
            </a:fld>
            <a:endParaRPr lang="en-US"/>
          </a:p>
        </p:txBody>
      </p:sp>
    </p:spTree>
    <p:extLst>
      <p:ext uri="{BB962C8B-B14F-4D97-AF65-F5344CB8AC3E}">
        <p14:creationId xmlns:p14="http://schemas.microsoft.com/office/powerpoint/2010/main" val="2796593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4A34-73CC-49F0-95F2-17537BE3C1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F68D4-0667-4DF9-9F74-78CA4B8D5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FDFA5-4998-4872-B9D5-7998CB49E66A}"/>
              </a:ext>
            </a:extLst>
          </p:cNvPr>
          <p:cNvSpPr>
            <a:spLocks noGrp="1"/>
          </p:cNvSpPr>
          <p:nvPr>
            <p:ph type="dt" sz="half" idx="10"/>
          </p:nvPr>
        </p:nvSpPr>
        <p:spPr/>
        <p:txBody>
          <a:bodyPr/>
          <a:lstStyle/>
          <a:p>
            <a:fld id="{452DBE10-27C2-4C24-878C-615855A59FF2}" type="datetimeFigureOut">
              <a:rPr lang="en-US" smtClean="0"/>
              <a:t>1/25/2022</a:t>
            </a:fld>
            <a:endParaRPr lang="en-US"/>
          </a:p>
        </p:txBody>
      </p:sp>
      <p:sp>
        <p:nvSpPr>
          <p:cNvPr id="5" name="Footer Placeholder 4">
            <a:extLst>
              <a:ext uri="{FF2B5EF4-FFF2-40B4-BE49-F238E27FC236}">
                <a16:creationId xmlns:a16="http://schemas.microsoft.com/office/drawing/2014/main" id="{7C2D08A4-2A11-4BA9-AECB-B5C3A28B5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F195D-925A-4B07-AF1C-85E2BEBEDB8E}"/>
              </a:ext>
            </a:extLst>
          </p:cNvPr>
          <p:cNvSpPr>
            <a:spLocks noGrp="1"/>
          </p:cNvSpPr>
          <p:nvPr>
            <p:ph type="sldNum" sz="quarter" idx="12"/>
          </p:nvPr>
        </p:nvSpPr>
        <p:spPr/>
        <p:txBody>
          <a:bodyPr/>
          <a:lstStyle/>
          <a:p>
            <a:fld id="{2A719E6C-F09D-44FB-9062-993C8FC852F3}" type="slidenum">
              <a:rPr lang="en-US" smtClean="0"/>
              <a:t>‹#›</a:t>
            </a:fld>
            <a:endParaRPr lang="en-US"/>
          </a:p>
        </p:txBody>
      </p:sp>
    </p:spTree>
    <p:extLst>
      <p:ext uri="{BB962C8B-B14F-4D97-AF65-F5344CB8AC3E}">
        <p14:creationId xmlns:p14="http://schemas.microsoft.com/office/powerpoint/2010/main" val="300338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7975F-EF22-4D00-BA6A-D70D4EA62F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0F79CA-AFBC-4DC4-A953-33676309C0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59A99-558E-4FA0-A417-77A56F14CFB8}"/>
              </a:ext>
            </a:extLst>
          </p:cNvPr>
          <p:cNvSpPr>
            <a:spLocks noGrp="1"/>
          </p:cNvSpPr>
          <p:nvPr>
            <p:ph type="dt" sz="half" idx="10"/>
          </p:nvPr>
        </p:nvSpPr>
        <p:spPr/>
        <p:txBody>
          <a:bodyPr/>
          <a:lstStyle/>
          <a:p>
            <a:fld id="{452DBE10-27C2-4C24-878C-615855A59FF2}" type="datetimeFigureOut">
              <a:rPr lang="en-US" smtClean="0"/>
              <a:t>1/25/2022</a:t>
            </a:fld>
            <a:endParaRPr lang="en-US"/>
          </a:p>
        </p:txBody>
      </p:sp>
      <p:sp>
        <p:nvSpPr>
          <p:cNvPr id="5" name="Footer Placeholder 4">
            <a:extLst>
              <a:ext uri="{FF2B5EF4-FFF2-40B4-BE49-F238E27FC236}">
                <a16:creationId xmlns:a16="http://schemas.microsoft.com/office/drawing/2014/main" id="{6FB87FFD-8D87-4ECD-83EF-D1E649CAB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2109C-958D-483E-94B3-815564FF0150}"/>
              </a:ext>
            </a:extLst>
          </p:cNvPr>
          <p:cNvSpPr>
            <a:spLocks noGrp="1"/>
          </p:cNvSpPr>
          <p:nvPr>
            <p:ph type="sldNum" sz="quarter" idx="12"/>
          </p:nvPr>
        </p:nvSpPr>
        <p:spPr/>
        <p:txBody>
          <a:bodyPr/>
          <a:lstStyle/>
          <a:p>
            <a:fld id="{2A719E6C-F09D-44FB-9062-993C8FC852F3}" type="slidenum">
              <a:rPr lang="en-US" smtClean="0"/>
              <a:t>‹#›</a:t>
            </a:fld>
            <a:endParaRPr lang="en-US"/>
          </a:p>
        </p:txBody>
      </p:sp>
    </p:spTree>
    <p:extLst>
      <p:ext uri="{BB962C8B-B14F-4D97-AF65-F5344CB8AC3E}">
        <p14:creationId xmlns:p14="http://schemas.microsoft.com/office/powerpoint/2010/main" val="182440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E8CA-572D-4476-92D8-AF3E855FE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100526-FC0D-4726-904E-9785EAA169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5F98B-D1C4-4B06-9C62-AAC6AC248E5C}"/>
              </a:ext>
            </a:extLst>
          </p:cNvPr>
          <p:cNvSpPr>
            <a:spLocks noGrp="1"/>
          </p:cNvSpPr>
          <p:nvPr>
            <p:ph type="dt" sz="half" idx="10"/>
          </p:nvPr>
        </p:nvSpPr>
        <p:spPr/>
        <p:txBody>
          <a:bodyPr/>
          <a:lstStyle/>
          <a:p>
            <a:fld id="{452DBE10-27C2-4C24-878C-615855A59FF2}" type="datetimeFigureOut">
              <a:rPr lang="en-US" smtClean="0"/>
              <a:t>1/25/2022</a:t>
            </a:fld>
            <a:endParaRPr lang="en-US"/>
          </a:p>
        </p:txBody>
      </p:sp>
      <p:sp>
        <p:nvSpPr>
          <p:cNvPr id="5" name="Footer Placeholder 4">
            <a:extLst>
              <a:ext uri="{FF2B5EF4-FFF2-40B4-BE49-F238E27FC236}">
                <a16:creationId xmlns:a16="http://schemas.microsoft.com/office/drawing/2014/main" id="{E5941E30-8E5A-46DC-B8D1-DC3CD0BAB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FA23A-FE6F-4C82-9703-9995285FD55B}"/>
              </a:ext>
            </a:extLst>
          </p:cNvPr>
          <p:cNvSpPr>
            <a:spLocks noGrp="1"/>
          </p:cNvSpPr>
          <p:nvPr>
            <p:ph type="sldNum" sz="quarter" idx="12"/>
          </p:nvPr>
        </p:nvSpPr>
        <p:spPr/>
        <p:txBody>
          <a:bodyPr/>
          <a:lstStyle/>
          <a:p>
            <a:fld id="{2A719E6C-F09D-44FB-9062-993C8FC852F3}" type="slidenum">
              <a:rPr lang="en-US" smtClean="0"/>
              <a:t>‹#›</a:t>
            </a:fld>
            <a:endParaRPr lang="en-US"/>
          </a:p>
        </p:txBody>
      </p:sp>
    </p:spTree>
    <p:extLst>
      <p:ext uri="{BB962C8B-B14F-4D97-AF65-F5344CB8AC3E}">
        <p14:creationId xmlns:p14="http://schemas.microsoft.com/office/powerpoint/2010/main" val="407535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EFA01-2CBC-4294-8B70-14A0C70F01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25BDC8-CF63-438F-8811-57A97295B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9EDB03-2118-4090-BE96-D7CEC144095E}"/>
              </a:ext>
            </a:extLst>
          </p:cNvPr>
          <p:cNvSpPr>
            <a:spLocks noGrp="1"/>
          </p:cNvSpPr>
          <p:nvPr>
            <p:ph type="dt" sz="half" idx="10"/>
          </p:nvPr>
        </p:nvSpPr>
        <p:spPr/>
        <p:txBody>
          <a:bodyPr/>
          <a:lstStyle/>
          <a:p>
            <a:fld id="{452DBE10-27C2-4C24-878C-615855A59FF2}" type="datetimeFigureOut">
              <a:rPr lang="en-US" smtClean="0"/>
              <a:t>1/25/2022</a:t>
            </a:fld>
            <a:endParaRPr lang="en-US"/>
          </a:p>
        </p:txBody>
      </p:sp>
      <p:sp>
        <p:nvSpPr>
          <p:cNvPr id="5" name="Footer Placeholder 4">
            <a:extLst>
              <a:ext uri="{FF2B5EF4-FFF2-40B4-BE49-F238E27FC236}">
                <a16:creationId xmlns:a16="http://schemas.microsoft.com/office/drawing/2014/main" id="{4D4FF6D8-DCE1-4ED7-BC60-A33E1E4B3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01829-0FC0-4836-B6AA-C487CC299B28}"/>
              </a:ext>
            </a:extLst>
          </p:cNvPr>
          <p:cNvSpPr>
            <a:spLocks noGrp="1"/>
          </p:cNvSpPr>
          <p:nvPr>
            <p:ph type="sldNum" sz="quarter" idx="12"/>
          </p:nvPr>
        </p:nvSpPr>
        <p:spPr/>
        <p:txBody>
          <a:bodyPr/>
          <a:lstStyle/>
          <a:p>
            <a:fld id="{2A719E6C-F09D-44FB-9062-993C8FC852F3}" type="slidenum">
              <a:rPr lang="en-US" smtClean="0"/>
              <a:t>‹#›</a:t>
            </a:fld>
            <a:endParaRPr lang="en-US"/>
          </a:p>
        </p:txBody>
      </p:sp>
    </p:spTree>
    <p:extLst>
      <p:ext uri="{BB962C8B-B14F-4D97-AF65-F5344CB8AC3E}">
        <p14:creationId xmlns:p14="http://schemas.microsoft.com/office/powerpoint/2010/main" val="84993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1911-082F-416F-99BA-CAD376BF2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C4895E-4F93-46CD-A5CA-5A5CFD97F3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B5FD5-7524-4F60-8AC8-07A00783FB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762351-BE8B-43EA-815D-BE4B140EB002}"/>
              </a:ext>
            </a:extLst>
          </p:cNvPr>
          <p:cNvSpPr>
            <a:spLocks noGrp="1"/>
          </p:cNvSpPr>
          <p:nvPr>
            <p:ph type="dt" sz="half" idx="10"/>
          </p:nvPr>
        </p:nvSpPr>
        <p:spPr/>
        <p:txBody>
          <a:bodyPr/>
          <a:lstStyle/>
          <a:p>
            <a:fld id="{452DBE10-27C2-4C24-878C-615855A59FF2}" type="datetimeFigureOut">
              <a:rPr lang="en-US" smtClean="0"/>
              <a:t>1/25/2022</a:t>
            </a:fld>
            <a:endParaRPr lang="en-US"/>
          </a:p>
        </p:txBody>
      </p:sp>
      <p:sp>
        <p:nvSpPr>
          <p:cNvPr id="6" name="Footer Placeholder 5">
            <a:extLst>
              <a:ext uri="{FF2B5EF4-FFF2-40B4-BE49-F238E27FC236}">
                <a16:creationId xmlns:a16="http://schemas.microsoft.com/office/drawing/2014/main" id="{285E8309-C2D0-41B8-AC40-59E8B4074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F552B-B59F-4337-A875-51479C1269ED}"/>
              </a:ext>
            </a:extLst>
          </p:cNvPr>
          <p:cNvSpPr>
            <a:spLocks noGrp="1"/>
          </p:cNvSpPr>
          <p:nvPr>
            <p:ph type="sldNum" sz="quarter" idx="12"/>
          </p:nvPr>
        </p:nvSpPr>
        <p:spPr/>
        <p:txBody>
          <a:bodyPr/>
          <a:lstStyle/>
          <a:p>
            <a:fld id="{2A719E6C-F09D-44FB-9062-993C8FC852F3}" type="slidenum">
              <a:rPr lang="en-US" smtClean="0"/>
              <a:t>‹#›</a:t>
            </a:fld>
            <a:endParaRPr lang="en-US"/>
          </a:p>
        </p:txBody>
      </p:sp>
    </p:spTree>
    <p:extLst>
      <p:ext uri="{BB962C8B-B14F-4D97-AF65-F5344CB8AC3E}">
        <p14:creationId xmlns:p14="http://schemas.microsoft.com/office/powerpoint/2010/main" val="374674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DA2D1-FD62-4A62-A24C-3256A19C5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71FD90-2BAE-4290-8BCF-465762DD4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C19476-93C7-478C-9952-83EE1ED6D7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18FC4-D0F3-454C-94E2-C69861A23D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DFF7F1-8DC5-445F-BA51-AC7BB6B652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4601A0-6B94-4C26-A98C-4C8DD79748DB}"/>
              </a:ext>
            </a:extLst>
          </p:cNvPr>
          <p:cNvSpPr>
            <a:spLocks noGrp="1"/>
          </p:cNvSpPr>
          <p:nvPr>
            <p:ph type="dt" sz="half" idx="10"/>
          </p:nvPr>
        </p:nvSpPr>
        <p:spPr/>
        <p:txBody>
          <a:bodyPr/>
          <a:lstStyle/>
          <a:p>
            <a:fld id="{452DBE10-27C2-4C24-878C-615855A59FF2}" type="datetimeFigureOut">
              <a:rPr lang="en-US" smtClean="0"/>
              <a:t>1/25/2022</a:t>
            </a:fld>
            <a:endParaRPr lang="en-US"/>
          </a:p>
        </p:txBody>
      </p:sp>
      <p:sp>
        <p:nvSpPr>
          <p:cNvPr id="8" name="Footer Placeholder 7">
            <a:extLst>
              <a:ext uri="{FF2B5EF4-FFF2-40B4-BE49-F238E27FC236}">
                <a16:creationId xmlns:a16="http://schemas.microsoft.com/office/drawing/2014/main" id="{F6E3421C-DC8A-467E-AFAA-8A0D8199A1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80B6F8-1A63-4048-BEBC-119CA31F288D}"/>
              </a:ext>
            </a:extLst>
          </p:cNvPr>
          <p:cNvSpPr>
            <a:spLocks noGrp="1"/>
          </p:cNvSpPr>
          <p:nvPr>
            <p:ph type="sldNum" sz="quarter" idx="12"/>
          </p:nvPr>
        </p:nvSpPr>
        <p:spPr/>
        <p:txBody>
          <a:bodyPr/>
          <a:lstStyle/>
          <a:p>
            <a:fld id="{2A719E6C-F09D-44FB-9062-993C8FC852F3}" type="slidenum">
              <a:rPr lang="en-US" smtClean="0"/>
              <a:t>‹#›</a:t>
            </a:fld>
            <a:endParaRPr lang="en-US"/>
          </a:p>
        </p:txBody>
      </p:sp>
    </p:spTree>
    <p:extLst>
      <p:ext uri="{BB962C8B-B14F-4D97-AF65-F5344CB8AC3E}">
        <p14:creationId xmlns:p14="http://schemas.microsoft.com/office/powerpoint/2010/main" val="1384255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CA0E-66F3-4785-A5F1-1A3886200F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C4E5EF-0BA9-45A9-8520-809B27E3ECDE}"/>
              </a:ext>
            </a:extLst>
          </p:cNvPr>
          <p:cNvSpPr>
            <a:spLocks noGrp="1"/>
          </p:cNvSpPr>
          <p:nvPr>
            <p:ph type="dt" sz="half" idx="10"/>
          </p:nvPr>
        </p:nvSpPr>
        <p:spPr/>
        <p:txBody>
          <a:bodyPr/>
          <a:lstStyle/>
          <a:p>
            <a:fld id="{452DBE10-27C2-4C24-878C-615855A59FF2}" type="datetimeFigureOut">
              <a:rPr lang="en-US" smtClean="0"/>
              <a:t>1/25/2022</a:t>
            </a:fld>
            <a:endParaRPr lang="en-US"/>
          </a:p>
        </p:txBody>
      </p:sp>
      <p:sp>
        <p:nvSpPr>
          <p:cNvPr id="4" name="Footer Placeholder 3">
            <a:extLst>
              <a:ext uri="{FF2B5EF4-FFF2-40B4-BE49-F238E27FC236}">
                <a16:creationId xmlns:a16="http://schemas.microsoft.com/office/drawing/2014/main" id="{57B17B76-EE41-49DC-A7C2-647CA6B2C6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BF1602-EDFC-4B33-A7F4-3EFCEBA086A1}"/>
              </a:ext>
            </a:extLst>
          </p:cNvPr>
          <p:cNvSpPr>
            <a:spLocks noGrp="1"/>
          </p:cNvSpPr>
          <p:nvPr>
            <p:ph type="sldNum" sz="quarter" idx="12"/>
          </p:nvPr>
        </p:nvSpPr>
        <p:spPr/>
        <p:txBody>
          <a:bodyPr/>
          <a:lstStyle/>
          <a:p>
            <a:fld id="{2A719E6C-F09D-44FB-9062-993C8FC852F3}" type="slidenum">
              <a:rPr lang="en-US" smtClean="0"/>
              <a:t>‹#›</a:t>
            </a:fld>
            <a:endParaRPr lang="en-US"/>
          </a:p>
        </p:txBody>
      </p:sp>
    </p:spTree>
    <p:extLst>
      <p:ext uri="{BB962C8B-B14F-4D97-AF65-F5344CB8AC3E}">
        <p14:creationId xmlns:p14="http://schemas.microsoft.com/office/powerpoint/2010/main" val="2368179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90864-DB4E-4A1C-BE24-9C1093EF38DF}"/>
              </a:ext>
            </a:extLst>
          </p:cNvPr>
          <p:cNvSpPr>
            <a:spLocks noGrp="1"/>
          </p:cNvSpPr>
          <p:nvPr>
            <p:ph type="dt" sz="half" idx="10"/>
          </p:nvPr>
        </p:nvSpPr>
        <p:spPr/>
        <p:txBody>
          <a:bodyPr/>
          <a:lstStyle/>
          <a:p>
            <a:fld id="{452DBE10-27C2-4C24-878C-615855A59FF2}" type="datetimeFigureOut">
              <a:rPr lang="en-US" smtClean="0"/>
              <a:t>1/25/2022</a:t>
            </a:fld>
            <a:endParaRPr lang="en-US"/>
          </a:p>
        </p:txBody>
      </p:sp>
      <p:sp>
        <p:nvSpPr>
          <p:cNvPr id="3" name="Footer Placeholder 2">
            <a:extLst>
              <a:ext uri="{FF2B5EF4-FFF2-40B4-BE49-F238E27FC236}">
                <a16:creationId xmlns:a16="http://schemas.microsoft.com/office/drawing/2014/main" id="{51C45773-4948-447D-B589-CB856F178E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4988D8-8C97-4DF9-88BB-971F26DFF7DB}"/>
              </a:ext>
            </a:extLst>
          </p:cNvPr>
          <p:cNvSpPr>
            <a:spLocks noGrp="1"/>
          </p:cNvSpPr>
          <p:nvPr>
            <p:ph type="sldNum" sz="quarter" idx="12"/>
          </p:nvPr>
        </p:nvSpPr>
        <p:spPr/>
        <p:txBody>
          <a:bodyPr/>
          <a:lstStyle/>
          <a:p>
            <a:fld id="{2A719E6C-F09D-44FB-9062-993C8FC852F3}" type="slidenum">
              <a:rPr lang="en-US" smtClean="0"/>
              <a:t>‹#›</a:t>
            </a:fld>
            <a:endParaRPr lang="en-US"/>
          </a:p>
        </p:txBody>
      </p:sp>
    </p:spTree>
    <p:extLst>
      <p:ext uri="{BB962C8B-B14F-4D97-AF65-F5344CB8AC3E}">
        <p14:creationId xmlns:p14="http://schemas.microsoft.com/office/powerpoint/2010/main" val="7880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8E7E-1FED-45DF-9387-FE4CA99CE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1297F2-9687-4E81-848C-44BCF470F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A535EC-0BF6-40EE-9177-53C6DDA95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0F7B17-CF94-4D31-83AA-D9BAB040A5BC}"/>
              </a:ext>
            </a:extLst>
          </p:cNvPr>
          <p:cNvSpPr>
            <a:spLocks noGrp="1"/>
          </p:cNvSpPr>
          <p:nvPr>
            <p:ph type="dt" sz="half" idx="10"/>
          </p:nvPr>
        </p:nvSpPr>
        <p:spPr/>
        <p:txBody>
          <a:bodyPr/>
          <a:lstStyle/>
          <a:p>
            <a:fld id="{452DBE10-27C2-4C24-878C-615855A59FF2}" type="datetimeFigureOut">
              <a:rPr lang="en-US" smtClean="0"/>
              <a:t>1/25/2022</a:t>
            </a:fld>
            <a:endParaRPr lang="en-US"/>
          </a:p>
        </p:txBody>
      </p:sp>
      <p:sp>
        <p:nvSpPr>
          <p:cNvPr id="6" name="Footer Placeholder 5">
            <a:extLst>
              <a:ext uri="{FF2B5EF4-FFF2-40B4-BE49-F238E27FC236}">
                <a16:creationId xmlns:a16="http://schemas.microsoft.com/office/drawing/2014/main" id="{0539A7B2-A53B-41BB-B268-05E4454CE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B2417-8D9E-4072-8646-94B22724B6C5}"/>
              </a:ext>
            </a:extLst>
          </p:cNvPr>
          <p:cNvSpPr>
            <a:spLocks noGrp="1"/>
          </p:cNvSpPr>
          <p:nvPr>
            <p:ph type="sldNum" sz="quarter" idx="12"/>
          </p:nvPr>
        </p:nvSpPr>
        <p:spPr/>
        <p:txBody>
          <a:bodyPr/>
          <a:lstStyle/>
          <a:p>
            <a:fld id="{2A719E6C-F09D-44FB-9062-993C8FC852F3}" type="slidenum">
              <a:rPr lang="en-US" smtClean="0"/>
              <a:t>‹#›</a:t>
            </a:fld>
            <a:endParaRPr lang="en-US"/>
          </a:p>
        </p:txBody>
      </p:sp>
    </p:spTree>
    <p:extLst>
      <p:ext uri="{BB962C8B-B14F-4D97-AF65-F5344CB8AC3E}">
        <p14:creationId xmlns:p14="http://schemas.microsoft.com/office/powerpoint/2010/main" val="11117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7F13-EF8E-4D16-AEB7-61838AA71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1C877C-A7DC-4B41-B854-69F0A8082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AE8F67-6FEA-4C9F-B518-F20356944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AEC19-69B9-4680-A1E5-8552FEBD10C5}"/>
              </a:ext>
            </a:extLst>
          </p:cNvPr>
          <p:cNvSpPr>
            <a:spLocks noGrp="1"/>
          </p:cNvSpPr>
          <p:nvPr>
            <p:ph type="dt" sz="half" idx="10"/>
          </p:nvPr>
        </p:nvSpPr>
        <p:spPr/>
        <p:txBody>
          <a:bodyPr/>
          <a:lstStyle/>
          <a:p>
            <a:fld id="{452DBE10-27C2-4C24-878C-615855A59FF2}" type="datetimeFigureOut">
              <a:rPr lang="en-US" smtClean="0"/>
              <a:t>1/25/2022</a:t>
            </a:fld>
            <a:endParaRPr lang="en-US"/>
          </a:p>
        </p:txBody>
      </p:sp>
      <p:sp>
        <p:nvSpPr>
          <p:cNvPr id="6" name="Footer Placeholder 5">
            <a:extLst>
              <a:ext uri="{FF2B5EF4-FFF2-40B4-BE49-F238E27FC236}">
                <a16:creationId xmlns:a16="http://schemas.microsoft.com/office/drawing/2014/main" id="{AE01F61A-05B7-4AC3-A8E1-12D97A71A4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B79AC-1616-42E2-9668-B2C085E1A7CD}"/>
              </a:ext>
            </a:extLst>
          </p:cNvPr>
          <p:cNvSpPr>
            <a:spLocks noGrp="1"/>
          </p:cNvSpPr>
          <p:nvPr>
            <p:ph type="sldNum" sz="quarter" idx="12"/>
          </p:nvPr>
        </p:nvSpPr>
        <p:spPr/>
        <p:txBody>
          <a:bodyPr/>
          <a:lstStyle/>
          <a:p>
            <a:fld id="{2A719E6C-F09D-44FB-9062-993C8FC852F3}" type="slidenum">
              <a:rPr lang="en-US" smtClean="0"/>
              <a:t>‹#›</a:t>
            </a:fld>
            <a:endParaRPr lang="en-US"/>
          </a:p>
        </p:txBody>
      </p:sp>
    </p:spTree>
    <p:extLst>
      <p:ext uri="{BB962C8B-B14F-4D97-AF65-F5344CB8AC3E}">
        <p14:creationId xmlns:p14="http://schemas.microsoft.com/office/powerpoint/2010/main" val="38288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223BBD-8582-4D47-BFC1-55863B2594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5C1128-E5D0-4798-B11C-9F84CDB8F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ABCC2-2EF4-4524-9C2A-50DF38AB1A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2DBE10-27C2-4C24-878C-615855A59FF2}" type="datetimeFigureOut">
              <a:rPr lang="en-US" smtClean="0"/>
              <a:t>1/25/2022</a:t>
            </a:fld>
            <a:endParaRPr lang="en-US"/>
          </a:p>
        </p:txBody>
      </p:sp>
      <p:sp>
        <p:nvSpPr>
          <p:cNvPr id="5" name="Footer Placeholder 4">
            <a:extLst>
              <a:ext uri="{FF2B5EF4-FFF2-40B4-BE49-F238E27FC236}">
                <a16:creationId xmlns:a16="http://schemas.microsoft.com/office/drawing/2014/main" id="{E3582438-348B-450C-88D6-A6AE1EDEC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18E5C1-3919-4330-A9BA-845A2CD8C1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19E6C-F09D-44FB-9062-993C8FC852F3}" type="slidenum">
              <a:rPr lang="en-US" smtClean="0"/>
              <a:t>‹#›</a:t>
            </a:fld>
            <a:endParaRPr lang="en-US"/>
          </a:p>
        </p:txBody>
      </p:sp>
    </p:spTree>
    <p:extLst>
      <p:ext uri="{BB962C8B-B14F-4D97-AF65-F5344CB8AC3E}">
        <p14:creationId xmlns:p14="http://schemas.microsoft.com/office/powerpoint/2010/main" val="2902672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vedantu.com/commerce/written-communic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B8BE-0628-4FD8-809A-0D67D634FA4F}"/>
              </a:ext>
            </a:extLst>
          </p:cNvPr>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Business  Correspondence Part III  </a:t>
            </a:r>
          </a:p>
        </p:txBody>
      </p:sp>
      <p:sp>
        <p:nvSpPr>
          <p:cNvPr id="3" name="Subtitle 2">
            <a:extLst>
              <a:ext uri="{FF2B5EF4-FFF2-40B4-BE49-F238E27FC236}">
                <a16:creationId xmlns:a16="http://schemas.microsoft.com/office/drawing/2014/main" id="{7BE2F246-AABD-4032-98CF-4B6BDE93C959}"/>
              </a:ext>
            </a:extLst>
          </p:cNvPr>
          <p:cNvSpPr>
            <a:spLocks noGrp="1"/>
          </p:cNvSpPr>
          <p:nvPr>
            <p:ph type="subTitle" idx="1"/>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sz="4000" dirty="0"/>
              <a:t>Chapter 9</a:t>
            </a:r>
          </a:p>
          <a:p>
            <a:endParaRPr lang="en-US" dirty="0"/>
          </a:p>
          <a:p>
            <a:r>
              <a:rPr lang="en-US" b="1" dirty="0"/>
              <a:t>Situations Requiring Directness</a:t>
            </a:r>
          </a:p>
        </p:txBody>
      </p:sp>
    </p:spTree>
    <p:extLst>
      <p:ext uri="{BB962C8B-B14F-4D97-AF65-F5344CB8AC3E}">
        <p14:creationId xmlns:p14="http://schemas.microsoft.com/office/powerpoint/2010/main" val="1311203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26BC-75A0-4712-8FBF-EA6C8EF51CFB}"/>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                    The Direct Inquiry </a:t>
            </a:r>
          </a:p>
        </p:txBody>
      </p:sp>
      <p:sp>
        <p:nvSpPr>
          <p:cNvPr id="3" name="Content Placeholder 2">
            <a:extLst>
              <a:ext uri="{FF2B5EF4-FFF2-40B4-BE49-F238E27FC236}">
                <a16:creationId xmlns:a16="http://schemas.microsoft.com/office/drawing/2014/main" id="{66EEC674-7AC4-49EF-A53D-C4C261A2318A}"/>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i="1" dirty="0">
                <a:solidFill>
                  <a:srgbClr val="FF0000"/>
                </a:solidFill>
              </a:rPr>
              <a:t>Letters that ask for information  are the best written in direct  order </a:t>
            </a:r>
            <a:r>
              <a:rPr lang="en-US" dirty="0"/>
              <a:t>.Because the exchange of information is routine ,the people involved are likely to conclude that such requests  are reasonable  and they probably will grant them .Based on your  use of direct orders on the readers’ rection to your message .</a:t>
            </a:r>
          </a:p>
          <a:p>
            <a:r>
              <a:rPr lang="en-US" dirty="0"/>
              <a:t>As soon as you come to know that  your request  can be better  handled through  a direct approach  your thoughts  should shift  to developing the specific plan. You should recognize your letter from the beginning  to end .The following steps are required  to give the structure to the direct letter. </a:t>
            </a:r>
          </a:p>
        </p:txBody>
      </p:sp>
    </p:spTree>
    <p:extLst>
      <p:ext uri="{BB962C8B-B14F-4D97-AF65-F5344CB8AC3E}">
        <p14:creationId xmlns:p14="http://schemas.microsoft.com/office/powerpoint/2010/main" val="256413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F83D-0A4F-4C1A-A9E3-447DA36F13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6DDC42-3FDF-45A6-949D-AEE5D8674D14}"/>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normAutofit fontScale="92500"/>
          </a:bodyPr>
          <a:lstStyle/>
          <a:p>
            <a:r>
              <a:rPr lang="en-US" b="1" dirty="0">
                <a:solidFill>
                  <a:srgbClr val="FF0000"/>
                </a:solidFill>
              </a:rPr>
              <a:t>A Question Beginning </a:t>
            </a:r>
            <a:r>
              <a:rPr lang="en-US" dirty="0"/>
              <a:t>:Since you are quite sure about the objectives of your writing letter /correspondence ,starts your letter with question so that it attracts the attention of every reader .</a:t>
            </a:r>
          </a:p>
          <a:p>
            <a:r>
              <a:rPr lang="en-US" dirty="0"/>
              <a:t>Use either of two types of question beginning .First you can use a specific request for a desired items of information .Second  you can a general request for information. Either or type of question beginning is better than the explanation first plan. Will you please send me </a:t>
            </a:r>
            <a:r>
              <a:rPr lang="en-US" dirty="0" err="1"/>
              <a:t>Sanchoo</a:t>
            </a:r>
            <a:r>
              <a:rPr lang="en-US" dirty="0"/>
              <a:t>  …..???Will you  please  answer the following about the </a:t>
            </a:r>
            <a:r>
              <a:rPr lang="en-US" dirty="0" err="1"/>
              <a:t>sanchoo</a:t>
            </a:r>
            <a:r>
              <a:rPr lang="en-US" dirty="0"/>
              <a:t>?? </a:t>
            </a:r>
          </a:p>
          <a:p>
            <a:r>
              <a:rPr lang="en-US" b="1" dirty="0">
                <a:solidFill>
                  <a:srgbClr val="FF0000"/>
                </a:solidFill>
              </a:rPr>
              <a:t>Adequate Explanation </a:t>
            </a:r>
            <a:r>
              <a:rPr lang="en-US" dirty="0"/>
              <a:t>:Somewhere in the letter ,explain enough to enable the reader to answer. Place the explanation  anywhere it fits logically .  </a:t>
            </a:r>
          </a:p>
        </p:txBody>
      </p:sp>
    </p:spTree>
    <p:extLst>
      <p:ext uri="{BB962C8B-B14F-4D97-AF65-F5344CB8AC3E}">
        <p14:creationId xmlns:p14="http://schemas.microsoft.com/office/powerpoint/2010/main" val="65857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C84C-2AFD-4B16-80E1-41624482D0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56C72F-BCF0-4FC0-934D-05688ECDA61A}"/>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normAutofit lnSpcReduction="10000"/>
          </a:bodyPr>
          <a:lstStyle/>
          <a:p>
            <a:r>
              <a:rPr lang="en-US" b="1" dirty="0">
                <a:solidFill>
                  <a:srgbClr val="FF0000"/>
                </a:solidFill>
              </a:rPr>
              <a:t>Structured Questions (page no: 174):</a:t>
            </a:r>
            <a:r>
              <a:rPr lang="en-US" dirty="0"/>
              <a:t>If the inquiry involves just one question begin with if. If it involves more than one question ,make each stand out</a:t>
            </a:r>
          </a:p>
          <a:p>
            <a:r>
              <a:rPr lang="en-US" dirty="0"/>
              <a:t> Place each question in separate sentence .</a:t>
            </a:r>
          </a:p>
          <a:p>
            <a:r>
              <a:rPr lang="en-US" dirty="0"/>
              <a:t>Structure the question in  separate paragraph </a:t>
            </a:r>
          </a:p>
          <a:p>
            <a:r>
              <a:rPr lang="en-US" dirty="0"/>
              <a:t> Number the question </a:t>
            </a:r>
          </a:p>
          <a:p>
            <a:r>
              <a:rPr lang="en-US" dirty="0"/>
              <a:t>Use the question form of sentence  </a:t>
            </a:r>
          </a:p>
          <a:p>
            <a:r>
              <a:rPr lang="en-US" b="1" dirty="0">
                <a:solidFill>
                  <a:srgbClr val="FF0000"/>
                </a:solidFill>
              </a:rPr>
              <a:t>Goodwill in the ending  :</a:t>
            </a:r>
            <a:r>
              <a:rPr lang="en-US" dirty="0"/>
              <a:t>End the letter with a friendly environment ,make the close fit the one case .(You are requested  read once the illustration regarding </a:t>
            </a:r>
            <a:r>
              <a:rPr lang="en-US" b="1" dirty="0">
                <a:solidFill>
                  <a:srgbClr val="00B0F0"/>
                </a:solidFill>
              </a:rPr>
              <a:t>Direct Inquiry </a:t>
            </a:r>
            <a:r>
              <a:rPr lang="en-US" dirty="0"/>
              <a:t>given in book page no: 175&amp;176)</a:t>
            </a:r>
          </a:p>
        </p:txBody>
      </p:sp>
    </p:spTree>
    <p:extLst>
      <p:ext uri="{BB962C8B-B14F-4D97-AF65-F5344CB8AC3E}">
        <p14:creationId xmlns:p14="http://schemas.microsoft.com/office/powerpoint/2010/main" val="298304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D8D36-41E8-4062-B39D-2B4BA909BE8C}"/>
              </a:ext>
            </a:extLst>
          </p:cNvPr>
          <p:cNvSpPr>
            <a:spLocks noGrp="1"/>
          </p:cNvSpPr>
          <p:nvPr>
            <p:ph type="title"/>
          </p:nvPr>
        </p:nvSpPr>
        <p:spPr>
          <a:xfrm>
            <a:off x="969818" y="365125"/>
            <a:ext cx="10383982" cy="1325563"/>
          </a:xfrm>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                   Inquire About People </a:t>
            </a:r>
          </a:p>
        </p:txBody>
      </p:sp>
      <p:sp>
        <p:nvSpPr>
          <p:cNvPr id="3" name="Content Placeholder 2">
            <a:extLst>
              <a:ext uri="{FF2B5EF4-FFF2-40B4-BE49-F238E27FC236}">
                <a16:creationId xmlns:a16="http://schemas.microsoft.com/office/drawing/2014/main" id="{0EDC5A11-D4A4-40E8-A4BD-1225784429B1}"/>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t>Letters that ask questions about people are direct inquiry letters .But they need to protect the rights of people .</a:t>
            </a:r>
          </a:p>
          <a:p>
            <a:r>
              <a:rPr lang="en-US" dirty="0"/>
              <a:t>Letters asking for the information about job application fall in the direct inquiry ,but they involve a special problems. Because they are about people  these letters involve certain elements privileged communications not present in others .For obvious reasons of courtesy  and ethics we should not exchange personal information about people indiscriminately .We should recognize  moral as well as legal rights that must be protected .Inquiries about people must protect these rights . </a:t>
            </a:r>
          </a:p>
        </p:txBody>
      </p:sp>
    </p:spTree>
    <p:extLst>
      <p:ext uri="{BB962C8B-B14F-4D97-AF65-F5344CB8AC3E}">
        <p14:creationId xmlns:p14="http://schemas.microsoft.com/office/powerpoint/2010/main" val="894703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BA51-7756-4A3F-AB5F-AD8F58D7F8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247A56-BD9D-4062-A954-0D6B23623D17}"/>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b="1" dirty="0">
                <a:solidFill>
                  <a:srgbClr val="FF0000"/>
                </a:solidFill>
              </a:rPr>
              <a:t>Privileged Communication </a:t>
            </a:r>
            <a:r>
              <a:rPr lang="en-US" dirty="0"/>
              <a:t>:Act responsibly and ethically in such letters .Stress ,fact, write only for business use and with authorization and treat information confidently.</a:t>
            </a:r>
          </a:p>
          <a:p>
            <a:r>
              <a:rPr lang="en-US" b="1" dirty="0">
                <a:solidFill>
                  <a:srgbClr val="FF0000"/>
                </a:solidFill>
              </a:rPr>
              <a:t>Question Content </a:t>
            </a:r>
            <a:r>
              <a:rPr lang="en-US" dirty="0"/>
              <a:t>:The question you ask should fit the one person  and the job. Letters about the people follow the basic  direct inquiry approach</a:t>
            </a:r>
            <a:r>
              <a:rPr lang="en-US" dirty="0">
                <a:solidFill>
                  <a:schemeClr val="tx1"/>
                </a:solidFill>
              </a:rPr>
              <a:t>.(</a:t>
            </a:r>
            <a:r>
              <a:rPr lang="en-US" b="1" dirty="0">
                <a:solidFill>
                  <a:schemeClr val="tx1"/>
                </a:solidFill>
              </a:rPr>
              <a:t>Please read the example of writing for Inquiries about people page no: 178 </a:t>
            </a:r>
            <a:r>
              <a:rPr lang="en-US" dirty="0">
                <a:solidFill>
                  <a:schemeClr val="tx1"/>
                </a:solidFill>
              </a:rPr>
              <a:t>)</a:t>
            </a:r>
          </a:p>
        </p:txBody>
      </p:sp>
    </p:spTree>
    <p:extLst>
      <p:ext uri="{BB962C8B-B14F-4D97-AF65-F5344CB8AC3E}">
        <p14:creationId xmlns:p14="http://schemas.microsoft.com/office/powerpoint/2010/main" val="2143035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01D1-AA9D-4236-89A5-2F1965A064EA}"/>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                  Favorable Responses</a:t>
            </a:r>
          </a:p>
        </p:txBody>
      </p:sp>
      <p:sp>
        <p:nvSpPr>
          <p:cNvPr id="3" name="Content Placeholder 2">
            <a:extLst>
              <a:ext uri="{FF2B5EF4-FFF2-40B4-BE49-F238E27FC236}">
                <a16:creationId xmlns:a16="http://schemas.microsoft.com/office/drawing/2014/main" id="{76AE6FE4-96B3-4F72-B445-620FC0404417}"/>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normAutofit/>
          </a:bodyPr>
          <a:lstStyle/>
          <a:p>
            <a:r>
              <a:rPr lang="en-US" b="1" i="1" dirty="0"/>
              <a:t>Favorable  readers reactions  justifies directness</a:t>
            </a:r>
          </a:p>
          <a:p>
            <a:r>
              <a:rPr lang="en-US" b="1" dirty="0">
                <a:solidFill>
                  <a:srgbClr val="FF0000"/>
                </a:solidFill>
              </a:rPr>
              <a:t>Situations Identification </a:t>
            </a:r>
            <a:r>
              <a:rPr lang="en-US" b="1" dirty="0"/>
              <a:t>: You should identifies the correspondence being answered .The subject line is one good way to identify correspondence  subject  and date of letter being  answered .For example </a:t>
            </a:r>
          </a:p>
          <a:p>
            <a:r>
              <a:rPr lang="en-US" b="1" dirty="0"/>
              <a:t>Subject ; Reply to your  January 12 inquiry about </a:t>
            </a:r>
            <a:r>
              <a:rPr lang="en-US" b="1" dirty="0" err="1"/>
              <a:t>Mr.Amodh</a:t>
            </a:r>
            <a:r>
              <a:rPr lang="en-US" b="1" dirty="0"/>
              <a:t> Nepal …(page no 180)</a:t>
            </a:r>
          </a:p>
          <a:p>
            <a:r>
              <a:rPr lang="en-US" b="1" dirty="0">
                <a:solidFill>
                  <a:srgbClr val="FF0000"/>
                </a:solidFill>
              </a:rPr>
              <a:t>Good News Beginning :</a:t>
            </a:r>
            <a:r>
              <a:rPr lang="en-US" dirty="0"/>
              <a:t>Begin by answering if only one question is involved answer it .If several answer the most important like here are the answer to your question …</a:t>
            </a:r>
            <a:endParaRPr lang="en-US" b="1" dirty="0"/>
          </a:p>
        </p:txBody>
      </p:sp>
    </p:spTree>
    <p:extLst>
      <p:ext uri="{BB962C8B-B14F-4D97-AF65-F5344CB8AC3E}">
        <p14:creationId xmlns:p14="http://schemas.microsoft.com/office/powerpoint/2010/main" val="4201335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361D-D4DA-416B-A42F-2AF0B7EB49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8D311D-F00D-4324-9870-B94ED31BAB14}"/>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solidFill>
                  <a:srgbClr val="FF0000"/>
                </a:solidFill>
              </a:rPr>
              <a:t>Constructions of Answer :</a:t>
            </a:r>
            <a:r>
              <a:rPr lang="en-US" dirty="0"/>
              <a:t>If one answer is involved ,give it directly  and completely .If more than one answer is required  arrange them each other.</a:t>
            </a:r>
          </a:p>
          <a:p>
            <a:r>
              <a:rPr lang="en-US" b="1" dirty="0">
                <a:solidFill>
                  <a:srgbClr val="FF0000"/>
                </a:solidFill>
              </a:rPr>
              <a:t>Handling Negatives  :</a:t>
            </a:r>
            <a:r>
              <a:rPr lang="en-US" dirty="0"/>
              <a:t>Emphasizing favorable responses ,subordinate unfavorable responses .</a:t>
            </a:r>
          </a:p>
          <a:p>
            <a:r>
              <a:rPr lang="en-US" b="1" dirty="0">
                <a:solidFill>
                  <a:srgbClr val="FF0000"/>
                </a:solidFill>
              </a:rPr>
              <a:t>Consideration of Extra :</a:t>
            </a:r>
            <a:r>
              <a:rPr lang="en-US" dirty="0"/>
              <a:t>The little extras  things you do for the reader will build goodwill. Use the specific  situations to determine the extras needed .</a:t>
            </a:r>
          </a:p>
          <a:p>
            <a:r>
              <a:rPr lang="en-US" b="1" dirty="0">
                <a:solidFill>
                  <a:srgbClr val="FF0000"/>
                </a:solidFill>
              </a:rPr>
              <a:t>Cordially in the close: End</a:t>
            </a:r>
            <a:r>
              <a:rPr lang="en-US" dirty="0"/>
              <a:t> with friendly words adapted to the one case (Illustration of favorable Responses are given in page no :183)</a:t>
            </a:r>
          </a:p>
        </p:txBody>
      </p:sp>
    </p:spTree>
    <p:extLst>
      <p:ext uri="{BB962C8B-B14F-4D97-AF65-F5344CB8AC3E}">
        <p14:creationId xmlns:p14="http://schemas.microsoft.com/office/powerpoint/2010/main" val="1798806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9C62-B7AC-4FC0-886C-264FB57BD761}"/>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               Order Acknowledgements </a:t>
            </a:r>
          </a:p>
        </p:txBody>
      </p:sp>
      <p:sp>
        <p:nvSpPr>
          <p:cNvPr id="3" name="Content Placeholder 2">
            <a:extLst>
              <a:ext uri="{FF2B5EF4-FFF2-40B4-BE49-F238E27FC236}">
                <a16:creationId xmlns:a16="http://schemas.microsoft.com/office/drawing/2014/main" id="{6EEF937E-A675-46F0-9723-8702598DFF46}"/>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normAutofit fontScale="85000" lnSpcReduction="10000"/>
          </a:bodyPr>
          <a:lstStyle/>
          <a:p>
            <a:r>
              <a:rPr lang="en-US" dirty="0"/>
              <a:t>Use the direct plan when acknowledging an order usually business acknowledge order  with from notes ,but sometimes they use letters .Acknowledgement  letters also serve to build goodwill..</a:t>
            </a:r>
          </a:p>
          <a:p>
            <a:r>
              <a:rPr lang="en-US" dirty="0"/>
              <a:t>Another  good news letter is the acknowledgement .An order acknowledgement letter is sent  someone  who placed  an order  to explain  the status of that order .   </a:t>
            </a:r>
          </a:p>
          <a:p>
            <a:r>
              <a:rPr lang="en-US" dirty="0">
                <a:solidFill>
                  <a:srgbClr val="FF0000"/>
                </a:solidFill>
              </a:rPr>
              <a:t>Acknowledgement in the beginning </a:t>
            </a:r>
            <a:r>
              <a:rPr lang="en-US" dirty="0"/>
              <a:t>:Begin directly .reporting positive handling of the order  . Usually  business  acknowledgement  orders  with from notes ,but sometimes they use  letters .</a:t>
            </a:r>
          </a:p>
          <a:p>
            <a:r>
              <a:rPr lang="en-US" dirty="0">
                <a:solidFill>
                  <a:srgbClr val="FF0000"/>
                </a:solidFill>
              </a:rPr>
              <a:t>Goodwill Talk and Rescale: </a:t>
            </a:r>
            <a:r>
              <a:rPr lang="en-US" dirty="0">
                <a:solidFill>
                  <a:schemeClr val="tx1"/>
                </a:solidFill>
              </a:rPr>
              <a:t>The  goodwill  talk should be adapted  to one situation .An expression of appreciation is appropriate .</a:t>
            </a:r>
          </a:p>
          <a:p>
            <a:r>
              <a:rPr lang="en-US" dirty="0">
                <a:solidFill>
                  <a:srgbClr val="FF0000"/>
                </a:solidFill>
              </a:rPr>
              <a:t>A Friendly  Forward Look : </a:t>
            </a:r>
            <a:r>
              <a:rPr lang="en-US" dirty="0">
                <a:solidFill>
                  <a:schemeClr val="tx1"/>
                </a:solidFill>
              </a:rPr>
              <a:t>A friendly forward looking comment  makes a good ending (Please look at page no: 186 for how to write acknowledgement letter ) </a:t>
            </a:r>
          </a:p>
        </p:txBody>
      </p:sp>
    </p:spTree>
    <p:extLst>
      <p:ext uri="{BB962C8B-B14F-4D97-AF65-F5344CB8AC3E}">
        <p14:creationId xmlns:p14="http://schemas.microsoft.com/office/powerpoint/2010/main" val="861881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841A-1953-4A3A-994B-A587C82FA4D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                  Personnel  Evaluation </a:t>
            </a:r>
          </a:p>
        </p:txBody>
      </p:sp>
      <p:sp>
        <p:nvSpPr>
          <p:cNvPr id="3" name="Content Placeholder 2">
            <a:extLst>
              <a:ext uri="{FF2B5EF4-FFF2-40B4-BE49-F238E27FC236}">
                <a16:creationId xmlns:a16="http://schemas.microsoft.com/office/drawing/2014/main" id="{D4314D44-744B-439D-B0A1-D0D310BC9EA2}"/>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normAutofit lnSpcReduction="10000"/>
          </a:bodyPr>
          <a:lstStyle/>
          <a:p>
            <a:r>
              <a:rPr lang="en-US" dirty="0"/>
              <a:t>Personnel evaluation  satisfy  the reader. Replies to inquiries about the job application usually  are received favorably. You can accept  a favorable reaction  regardless of how positive  or negative the information  in the letter . The reader is getting what was asked for. Since  the reader’s reaction  will positive ,you should write such letters  in the direct letter . </a:t>
            </a:r>
          </a:p>
          <a:p>
            <a:r>
              <a:rPr lang="en-US" dirty="0">
                <a:solidFill>
                  <a:srgbClr val="FF0000"/>
                </a:solidFill>
              </a:rPr>
              <a:t>Directness in the beginning : </a:t>
            </a:r>
            <a:r>
              <a:rPr lang="en-US" dirty="0"/>
              <a:t>Begin by reporting a significant  fact  one  that deserves  the emphasis the  beginning  gives it .</a:t>
            </a:r>
            <a:r>
              <a:rPr lang="en-US" b="1" i="1" dirty="0" err="1"/>
              <a:t>Mr.Anish</a:t>
            </a:r>
            <a:r>
              <a:rPr lang="en-US" b="1" i="1" dirty="0"/>
              <a:t> </a:t>
            </a:r>
            <a:r>
              <a:rPr lang="en-US" b="1" i="1" dirty="0" err="1"/>
              <a:t>Maharjan</a:t>
            </a:r>
            <a:r>
              <a:rPr lang="en-US" b="1" i="1" dirty="0"/>
              <a:t> ,about whom  you inquired  in the January 17 letter ,has proven to be well qualified ,competent ,dedicated personnel manager in the three  years  he has  worked for.</a:t>
            </a:r>
          </a:p>
        </p:txBody>
      </p:sp>
    </p:spTree>
    <p:extLst>
      <p:ext uri="{BB962C8B-B14F-4D97-AF65-F5344CB8AC3E}">
        <p14:creationId xmlns:p14="http://schemas.microsoft.com/office/powerpoint/2010/main" val="387141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18AA-1B62-4DE5-A1B1-332DE28A1A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9BBAE7-51CA-4289-BCD7-364BDD754FA1}"/>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normAutofit fontScale="92500"/>
          </a:bodyPr>
          <a:lstStyle/>
          <a:p>
            <a:r>
              <a:rPr lang="en-US" dirty="0">
                <a:solidFill>
                  <a:srgbClr val="FF0000"/>
                </a:solidFill>
              </a:rPr>
              <a:t>Systematic Presentation of Facts </a:t>
            </a:r>
            <a:r>
              <a:rPr lang="en-US" dirty="0"/>
              <a:t>: Reports what the reader wants to know .Organize the contents logically .If specific questions  were asked  organize  by them. If not  arrange by subject matter . </a:t>
            </a:r>
          </a:p>
          <a:p>
            <a:r>
              <a:rPr lang="en-US" dirty="0">
                <a:solidFill>
                  <a:srgbClr val="FF0000"/>
                </a:solidFill>
              </a:rPr>
              <a:t>The problems of Fair Reporting </a:t>
            </a:r>
            <a:r>
              <a:rPr lang="en-US" dirty="0"/>
              <a:t>:Personnel evaluation should be fair  to all .Selecting words  and facts for a true report is difficult .Stress fact and use them to back up  opinion .Facts do not  make sense alone fair report .Negatives point  stand out . Give the facts  appropriate  emphasis .Positive  wording  may be necessary  for some  negative points . The goal is to report precisely  and truthfully. For legal reason  report carefully .</a:t>
            </a:r>
          </a:p>
          <a:p>
            <a:r>
              <a:rPr lang="en-US" dirty="0">
                <a:solidFill>
                  <a:srgbClr val="FF0000"/>
                </a:solidFill>
              </a:rPr>
              <a:t>Natural Friendliness in the close </a:t>
            </a:r>
            <a:r>
              <a:rPr lang="en-US" dirty="0"/>
              <a:t>:   Close with individual  adapted goodwill  adapted  goodwill talk .(Look at page no: 190 for illustration.)</a:t>
            </a:r>
          </a:p>
        </p:txBody>
      </p:sp>
    </p:spTree>
    <p:extLst>
      <p:ext uri="{BB962C8B-B14F-4D97-AF65-F5344CB8AC3E}">
        <p14:creationId xmlns:p14="http://schemas.microsoft.com/office/powerpoint/2010/main" val="270815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DB94-F0C4-45C7-8BBE-B61A35C62A1C}"/>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1" i="0" dirty="0">
                <a:solidFill>
                  <a:srgbClr val="000000"/>
                </a:solidFill>
                <a:effectLst/>
                <a:latin typeface="Open Sans" panose="020B0604020202020204" pitchFamily="34" charset="0"/>
              </a:rPr>
              <a:t>What is Business Correspondence?</a:t>
            </a:r>
            <a:br>
              <a:rPr lang="en-US" b="1" i="0" dirty="0">
                <a:solidFill>
                  <a:srgbClr val="000000"/>
                </a:solidFill>
                <a:effectLst/>
                <a:latin typeface="Open Sans" panose="020B0604020202020204" pitchFamily="34" charset="0"/>
              </a:rPr>
            </a:br>
            <a:endParaRPr lang="en-US" dirty="0"/>
          </a:p>
        </p:txBody>
      </p:sp>
      <p:sp>
        <p:nvSpPr>
          <p:cNvPr id="3" name="Content Placeholder 2">
            <a:extLst>
              <a:ext uri="{FF2B5EF4-FFF2-40B4-BE49-F238E27FC236}">
                <a16:creationId xmlns:a16="http://schemas.microsoft.com/office/drawing/2014/main" id="{D5C473CB-7191-40F0-9E82-41B26F90B6B1}"/>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normAutofit fontScale="92500" lnSpcReduction="20000"/>
          </a:bodyPr>
          <a:lstStyle/>
          <a:p>
            <a:pPr algn="just" rtl="0">
              <a:spcBef>
                <a:spcPts val="0"/>
              </a:spcBef>
              <a:spcAft>
                <a:spcPts val="0"/>
              </a:spcAft>
            </a:pPr>
            <a:r>
              <a:rPr lang="en-US" b="0" i="0" u="none" strike="noStrike" dirty="0">
                <a:solidFill>
                  <a:srgbClr val="000000"/>
                </a:solidFill>
                <a:effectLst/>
                <a:latin typeface="Open Sans" panose="020B0606030504020204" pitchFamily="34" charset="0"/>
              </a:rPr>
              <a:t>In businesses, </a:t>
            </a:r>
            <a:r>
              <a:rPr lang="en-US" b="0" i="0" u="none" strike="noStrike" dirty="0">
                <a:solidFill>
                  <a:srgbClr val="1155CC"/>
                </a:solidFill>
                <a:effectLst/>
                <a:latin typeface="Open Sans" panose="020B0606030504020204" pitchFamily="34" charset="0"/>
                <a:hlinkClick r:id="rId2"/>
              </a:rPr>
              <a:t>written communication</a:t>
            </a:r>
            <a:r>
              <a:rPr lang="en-US" b="0" i="0" u="none" strike="noStrike" dirty="0">
                <a:solidFill>
                  <a:srgbClr val="000000"/>
                </a:solidFill>
                <a:effectLst/>
                <a:latin typeface="Open Sans" panose="020B0606030504020204" pitchFamily="34" charset="0"/>
              </a:rPr>
              <a:t> is an important medium for passing information. This form of written communication used for business purposes is termed Business correspondence. The correspondence in business communication can happen </a:t>
            </a:r>
            <a:r>
              <a:rPr lang="en-US" b="1" i="0" u="none" strike="noStrike" dirty="0">
                <a:solidFill>
                  <a:srgbClr val="FF0000"/>
                </a:solidFill>
                <a:effectLst/>
                <a:latin typeface="Open Sans" panose="020B0606030504020204" pitchFamily="34" charset="0"/>
              </a:rPr>
              <a:t>within the organization</a:t>
            </a:r>
            <a:r>
              <a:rPr lang="en-US" b="0" i="0" u="none" strike="noStrike" dirty="0">
                <a:solidFill>
                  <a:srgbClr val="000000"/>
                </a:solidFill>
                <a:effectLst/>
                <a:latin typeface="Open Sans" panose="020B0606030504020204" pitchFamily="34" charset="0"/>
              </a:rPr>
              <a:t>, between different organizations, or between client and organization. </a:t>
            </a: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b="0" i="0" u="none" strike="noStrike" dirty="0">
                <a:solidFill>
                  <a:srgbClr val="000000"/>
                </a:solidFill>
                <a:effectLst/>
                <a:latin typeface="Open Sans" panose="020B0606030504020204" pitchFamily="34" charset="0"/>
              </a:rPr>
              <a:t>The importance of business correspondence lies in the fact that it is the formal way of exchanging information by which professional relationships are maintained between organizations, employees, and clients. Since it is in a written form, it can serve as a future reference for the information being communicated.</a:t>
            </a: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b="0" i="0" u="none" strike="noStrike" dirty="0">
                <a:solidFill>
                  <a:srgbClr val="000000"/>
                </a:solidFill>
                <a:effectLst/>
                <a:latin typeface="Open Sans" panose="020B0606030504020204" pitchFamily="34" charset="0"/>
              </a:rPr>
              <a:t>Business correspondence happens daily in the lives of businessmen in the form of letters to suppliers, letters of inquiry, complaint letters, job application </a:t>
            </a:r>
            <a:r>
              <a:rPr lang="en-US" sz="3000" b="0" i="0" u="none" strike="noStrike" dirty="0">
                <a:solidFill>
                  <a:srgbClr val="000000"/>
                </a:solidFill>
                <a:effectLst/>
                <a:latin typeface="Open Sans" panose="020B0606030504020204" pitchFamily="34" charset="0"/>
              </a:rPr>
              <a:t>letters, and a few other forms</a:t>
            </a:r>
            <a:r>
              <a:rPr lang="en-US" sz="1800" b="0" i="0" u="none" strike="noStrike" dirty="0">
                <a:solidFill>
                  <a:srgbClr val="00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933578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3DFA-8D06-4E96-A8AA-98F0A7E2C2F7}"/>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Claim Letters </a:t>
            </a:r>
          </a:p>
        </p:txBody>
      </p:sp>
      <p:sp>
        <p:nvSpPr>
          <p:cNvPr id="3" name="Content Placeholder 2">
            <a:extLst>
              <a:ext uri="{FF2B5EF4-FFF2-40B4-BE49-F238E27FC236}">
                <a16:creationId xmlns:a16="http://schemas.microsoft.com/office/drawing/2014/main" id="{2034237E-65D8-455A-8554-B7E8B18F2DED}"/>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t>Claim letters are written  when damages the thing or when you get the damaged thing /when  damages are suffered in the business.</a:t>
            </a:r>
          </a:p>
          <a:p>
            <a:r>
              <a:rPr lang="en-US" dirty="0">
                <a:solidFill>
                  <a:srgbClr val="FF0000"/>
                </a:solidFill>
              </a:rPr>
              <a:t>Directness  Despite Negative Ness </a:t>
            </a:r>
            <a:r>
              <a:rPr lang="en-US" dirty="0"/>
              <a:t>: Claim obviously  carries   bad news .Even so however  write them in direct order for two reasons. A claim  is bad news  situation .Goods have  been damaged  or lost a product  has failed  to perform ,service  has proven  ineffective .The readers  are likely to want to correct  the error .</a:t>
            </a:r>
          </a:p>
          <a:p>
            <a:r>
              <a:rPr lang="en-US" dirty="0">
                <a:solidFill>
                  <a:srgbClr val="FF0000"/>
                </a:solidFill>
              </a:rPr>
              <a:t>Need  for Identifying  Facts :</a:t>
            </a:r>
            <a:r>
              <a:rPr lang="en-US" dirty="0"/>
              <a:t>Identifying  the transactions  early in the letter .(Like subject: Damaged condition  of the Water filter on arrival ,your invoice No:1234)</a:t>
            </a:r>
          </a:p>
        </p:txBody>
      </p:sp>
    </p:spTree>
    <p:extLst>
      <p:ext uri="{BB962C8B-B14F-4D97-AF65-F5344CB8AC3E}">
        <p14:creationId xmlns:p14="http://schemas.microsoft.com/office/powerpoint/2010/main" val="2765007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8470-6F26-408B-80E0-160BE8CBAB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60CC28-938C-4615-A357-4ACA839FAA1D}"/>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solidFill>
                  <a:srgbClr val="FF0000"/>
                </a:solidFill>
              </a:rPr>
              <a:t>Forthright  Statement of the problem </a:t>
            </a:r>
            <a:r>
              <a:rPr lang="en-US" dirty="0"/>
              <a:t>: Starts the claim with a direct statement of what some thing  went wrong .</a:t>
            </a:r>
          </a:p>
          <a:p>
            <a:r>
              <a:rPr lang="en-US" dirty="0">
                <a:solidFill>
                  <a:srgbClr val="FF0000"/>
                </a:solidFill>
              </a:rPr>
              <a:t>Explanation of Facts </a:t>
            </a:r>
            <a:r>
              <a:rPr lang="en-US" dirty="0"/>
              <a:t>: Give enough  facts  to justify  the claim. Be careful  to use  words that do not  show anger  or distrust .</a:t>
            </a:r>
          </a:p>
          <a:p>
            <a:r>
              <a:rPr lang="en-US" dirty="0">
                <a:solidFill>
                  <a:srgbClr val="FF0000"/>
                </a:solidFill>
              </a:rPr>
              <a:t>Choice in Handling  the Error </a:t>
            </a:r>
            <a:r>
              <a:rPr lang="en-US" dirty="0"/>
              <a:t>:  You have to state directly  what you want to do  or you can  leave  the decision  to the reader .</a:t>
            </a:r>
          </a:p>
          <a:p>
            <a:r>
              <a:rPr lang="en-US" dirty="0">
                <a:solidFill>
                  <a:srgbClr val="FF0000"/>
                </a:solidFill>
              </a:rPr>
              <a:t>Doubt  Removing Friendliness in the close </a:t>
            </a:r>
            <a:r>
              <a:rPr lang="en-US" dirty="0"/>
              <a:t>:Your conclusion of the letter should remove doubts that you are not much negative .(Page no 194 Illustration is given about the claim letter .)</a:t>
            </a:r>
          </a:p>
        </p:txBody>
      </p:sp>
    </p:spTree>
    <p:extLst>
      <p:ext uri="{BB962C8B-B14F-4D97-AF65-F5344CB8AC3E}">
        <p14:creationId xmlns:p14="http://schemas.microsoft.com/office/powerpoint/2010/main" val="2204258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EEE1-B1C1-435A-A607-25A1172D8DA6}"/>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                       Adjustment  Grant </a:t>
            </a:r>
          </a:p>
        </p:txBody>
      </p:sp>
      <p:sp>
        <p:nvSpPr>
          <p:cNvPr id="3" name="Content Placeholder 2">
            <a:extLst>
              <a:ext uri="{FF2B5EF4-FFF2-40B4-BE49-F238E27FC236}">
                <a16:creationId xmlns:a16="http://schemas.microsoft.com/office/drawing/2014/main" id="{5A9DEB8D-BEC8-4A6F-9540-FA62D2DB5E63}"/>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normAutofit fontScale="92500" lnSpcReduction="20000"/>
          </a:bodyPr>
          <a:lstStyle/>
          <a:p>
            <a:r>
              <a:rPr lang="en-US" dirty="0"/>
              <a:t>The Goodnews in adjustment grants justifies  directness. When you can grant a claim the situation is happy no need to explain furthermore .Instead you should present  your message in order that is appropriate for other god news presentation .</a:t>
            </a:r>
          </a:p>
          <a:p>
            <a:r>
              <a:rPr lang="en-US" dirty="0">
                <a:solidFill>
                  <a:srgbClr val="FF0000"/>
                </a:solidFill>
              </a:rPr>
              <a:t>Need to overcome Negative Impression </a:t>
            </a:r>
            <a:r>
              <a:rPr lang="en-US" dirty="0"/>
              <a:t>: Adjustment grant  situation/ letter may not be positive even though you  are going to share the good news  to your reader .If you look from the readers perspective  readers seems to be suffering goods have been damaged .There is mental stress and so on .Overcoming  negative impressions take a special efforts .</a:t>
            </a:r>
          </a:p>
          <a:p>
            <a:r>
              <a:rPr lang="en-US" dirty="0">
                <a:solidFill>
                  <a:srgbClr val="FF0000"/>
                </a:solidFill>
              </a:rPr>
              <a:t>Direct presentation of Decision  </a:t>
            </a:r>
          </a:p>
          <a:p>
            <a:r>
              <a:rPr lang="en-US" dirty="0">
                <a:solidFill>
                  <a:srgbClr val="FF0000"/>
                </a:solidFill>
              </a:rPr>
              <a:t>Avoidance  Negatives</a:t>
            </a:r>
          </a:p>
          <a:p>
            <a:r>
              <a:rPr lang="en-US" dirty="0">
                <a:solidFill>
                  <a:srgbClr val="FF0000"/>
                </a:solidFill>
              </a:rPr>
              <a:t>Regaining Lost Confidence </a:t>
            </a:r>
          </a:p>
          <a:p>
            <a:r>
              <a:rPr lang="en-US" dirty="0">
                <a:solidFill>
                  <a:srgbClr val="FF0000"/>
                </a:solidFill>
              </a:rPr>
              <a:t> Happiness in the close.(Page no :198 ) </a:t>
            </a:r>
          </a:p>
        </p:txBody>
      </p:sp>
    </p:spTree>
    <p:extLst>
      <p:ext uri="{BB962C8B-B14F-4D97-AF65-F5344CB8AC3E}">
        <p14:creationId xmlns:p14="http://schemas.microsoft.com/office/powerpoint/2010/main" val="1614023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90A6-45A7-49AB-A1CE-A8288244CA75}"/>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Orders Letters </a:t>
            </a:r>
          </a:p>
        </p:txBody>
      </p:sp>
      <p:sp>
        <p:nvSpPr>
          <p:cNvPr id="3" name="Content Placeholder 2">
            <a:extLst>
              <a:ext uri="{FF2B5EF4-FFF2-40B4-BE49-F238E27FC236}">
                <a16:creationId xmlns:a16="http://schemas.microsoft.com/office/drawing/2014/main" id="{03FB5739-33D2-4F72-AA17-93A9EBF3193B}"/>
              </a:ext>
            </a:extLst>
          </p:cNvPr>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0" i="0" dirty="0">
                <a:solidFill>
                  <a:srgbClr val="202124"/>
                </a:solidFill>
                <a:effectLst/>
                <a:latin typeface="arial" panose="020B0604020202020204" pitchFamily="34" charset="0"/>
              </a:rPr>
              <a:t>Most business letters must include a return address (letterhead or your name and address), date, an inside address (receiver's name and address), </a:t>
            </a:r>
            <a:r>
              <a:rPr lang="en-US" b="1" i="0" dirty="0">
                <a:solidFill>
                  <a:srgbClr val="202124"/>
                </a:solidFill>
                <a:effectLst/>
                <a:latin typeface="arial" panose="020B0604020202020204" pitchFamily="34" charset="0"/>
              </a:rPr>
              <a:t>a salutation, body paragraphs, and a closing</a:t>
            </a:r>
            <a:r>
              <a:rPr lang="en-US" b="0" i="0" dirty="0">
                <a:solidFill>
                  <a:srgbClr val="202124"/>
                </a:solidFill>
                <a:effectLst/>
                <a:latin typeface="arial" panose="020B0604020202020204" pitchFamily="34" charset="0"/>
              </a:rPr>
              <a:t>. However, there are several ways to format this information.</a:t>
            </a:r>
          </a:p>
          <a:p>
            <a:r>
              <a:rPr lang="en-US" dirty="0">
                <a:solidFill>
                  <a:srgbClr val="202124"/>
                </a:solidFill>
                <a:latin typeface="arial" panose="020B0604020202020204" pitchFamily="34" charset="0"/>
              </a:rPr>
              <a:t>Some orders  are still made by letter .</a:t>
            </a:r>
          </a:p>
          <a:p>
            <a:r>
              <a:rPr lang="en-US" dirty="0">
                <a:solidFill>
                  <a:srgbClr val="FF0000"/>
                </a:solidFill>
                <a:latin typeface="arial" panose="020B0604020202020204" pitchFamily="34" charset="0"/>
              </a:rPr>
              <a:t>Clear  and forthright Authorization </a:t>
            </a:r>
            <a:r>
              <a:rPr lang="en-US" dirty="0">
                <a:solidFill>
                  <a:srgbClr val="202124"/>
                </a:solidFill>
                <a:latin typeface="arial" panose="020B0604020202020204" pitchFamily="34" charset="0"/>
              </a:rPr>
              <a:t>: Begin orders directly and with clear authorization. Orders letters carry good news to the reader for they mean business and profit .Thus you should use the direct approach for any good news letter .  </a:t>
            </a:r>
            <a:endParaRPr lang="en-US" dirty="0"/>
          </a:p>
        </p:txBody>
      </p:sp>
    </p:spTree>
    <p:extLst>
      <p:ext uri="{BB962C8B-B14F-4D97-AF65-F5344CB8AC3E}">
        <p14:creationId xmlns:p14="http://schemas.microsoft.com/office/powerpoint/2010/main" val="1170143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CD14-9DF3-49D5-96D0-16A5A3413E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FFD7A3-424B-4EB8-AEAF-535A58054EC9}"/>
              </a:ext>
            </a:extLst>
          </p:cNvPr>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10000"/>
          </a:bodyPr>
          <a:lstStyle/>
          <a:p>
            <a:r>
              <a:rPr lang="en-US" dirty="0"/>
              <a:t> </a:t>
            </a:r>
            <a:r>
              <a:rPr lang="en-US" dirty="0">
                <a:solidFill>
                  <a:srgbClr val="FF0000"/>
                </a:solidFill>
              </a:rPr>
              <a:t>Specific Coverage of the  Sale </a:t>
            </a:r>
            <a:r>
              <a:rPr lang="en-US" dirty="0"/>
              <a:t>: Identify the ordered  goods clearly and in a logical sequence .One good ways is to start  with the numbers   and units  needed .Then  describe  the items in the orders .You may  follow the sequence for ordering </a:t>
            </a:r>
          </a:p>
          <a:p>
            <a:r>
              <a:rPr lang="en-US" dirty="0"/>
              <a:t>Catalogue number </a:t>
            </a:r>
          </a:p>
          <a:p>
            <a:r>
              <a:rPr lang="en-US" dirty="0"/>
              <a:t>Basic name including  trade names and brands </a:t>
            </a:r>
          </a:p>
          <a:p>
            <a:r>
              <a:rPr lang="en-US" dirty="0"/>
              <a:t>Points od description </a:t>
            </a:r>
          </a:p>
          <a:p>
            <a:r>
              <a:rPr lang="en-US" dirty="0"/>
              <a:t>Unit Price </a:t>
            </a:r>
          </a:p>
          <a:p>
            <a:r>
              <a:rPr lang="en-US" dirty="0"/>
              <a:t>Total price </a:t>
            </a:r>
          </a:p>
          <a:p>
            <a:r>
              <a:rPr lang="en-US" dirty="0">
                <a:solidFill>
                  <a:srgbClr val="FF0000"/>
                </a:solidFill>
              </a:rPr>
              <a:t>A Cordial Close  </a:t>
            </a:r>
            <a:r>
              <a:rPr lang="en-US" dirty="0"/>
              <a:t>: Close with friendly words .If possible make them fit the one.</a:t>
            </a:r>
          </a:p>
        </p:txBody>
      </p:sp>
    </p:spTree>
    <p:extLst>
      <p:ext uri="{BB962C8B-B14F-4D97-AF65-F5344CB8AC3E}">
        <p14:creationId xmlns:p14="http://schemas.microsoft.com/office/powerpoint/2010/main" val="2150270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51C6-4F79-4398-81D4-27C13D6B54B4}"/>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 Sample of  Writing Order  letter  </a:t>
            </a:r>
          </a:p>
        </p:txBody>
      </p:sp>
      <p:sp>
        <p:nvSpPr>
          <p:cNvPr id="3" name="Content Placeholder 2">
            <a:extLst>
              <a:ext uri="{FF2B5EF4-FFF2-40B4-BE49-F238E27FC236}">
                <a16:creationId xmlns:a16="http://schemas.microsoft.com/office/drawing/2014/main" id="{06DC4FC6-68A1-450E-872C-885D1A4A62F1}"/>
              </a:ext>
            </a:extLst>
          </p:cNvPr>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77500" lnSpcReduction="20000"/>
          </a:bodyPr>
          <a:lstStyle/>
          <a:p>
            <a:pPr algn="l"/>
            <a:r>
              <a:rPr lang="en-US" b="0" i="0" dirty="0">
                <a:solidFill>
                  <a:srgbClr val="222222"/>
                </a:solidFill>
                <a:effectLst/>
                <a:latin typeface="Raleway" panose="020B0604020202020204" pitchFamily="2" charset="0"/>
              </a:rPr>
              <a:t>Order Letter Example</a:t>
            </a:r>
          </a:p>
          <a:p>
            <a:pPr algn="l"/>
            <a:r>
              <a:rPr lang="en-US" b="0" i="0" dirty="0">
                <a:solidFill>
                  <a:srgbClr val="222222"/>
                </a:solidFill>
                <a:effectLst/>
                <a:latin typeface="Roboto" panose="020B0604020202020204" pitchFamily="2" charset="0"/>
              </a:rPr>
              <a:t>Subject: Order for 200 copies of Science</a:t>
            </a:r>
          </a:p>
          <a:p>
            <a:pPr algn="l"/>
            <a:r>
              <a:rPr lang="en-US" b="0" i="0" dirty="0">
                <a:solidFill>
                  <a:srgbClr val="222222"/>
                </a:solidFill>
                <a:effectLst/>
                <a:latin typeface="Roboto" panose="020B0604020202020204" pitchFamily="2" charset="0"/>
              </a:rPr>
              <a:t>Dear Sir / Madam</a:t>
            </a:r>
          </a:p>
          <a:p>
            <a:pPr algn="l"/>
            <a:r>
              <a:rPr lang="en-US" b="0" i="0" dirty="0">
                <a:solidFill>
                  <a:srgbClr val="222222"/>
                </a:solidFill>
                <a:effectLst/>
                <a:latin typeface="Roboto" panose="020B0604020202020204" pitchFamily="2" charset="0"/>
              </a:rPr>
              <a:t>As per our discussions on ________ (meeting date), we are happy to set an order for 200 copies of the Science book by _______ (writer) for Class IX for the ICSE Board on the following terms and conditions:</a:t>
            </a:r>
          </a:p>
          <a:p>
            <a:pPr algn="l">
              <a:buFont typeface="+mj-lt"/>
              <a:buAutoNum type="arabicPeriod"/>
            </a:pPr>
            <a:r>
              <a:rPr lang="en-US" b="0" i="0" dirty="0">
                <a:solidFill>
                  <a:srgbClr val="222222"/>
                </a:solidFill>
                <a:effectLst/>
                <a:latin typeface="Roboto" panose="020B0604020202020204" pitchFamily="2" charset="0"/>
              </a:rPr>
              <a:t>The price of each book will be Rs ______ (inclusive of all taxes)</a:t>
            </a:r>
          </a:p>
          <a:p>
            <a:pPr algn="l">
              <a:buFont typeface="+mj-lt"/>
              <a:buAutoNum type="arabicPeriod"/>
            </a:pPr>
            <a:r>
              <a:rPr lang="en-US" b="0" i="0" dirty="0">
                <a:solidFill>
                  <a:srgbClr val="222222"/>
                </a:solidFill>
                <a:effectLst/>
                <a:latin typeface="Roboto" panose="020B0604020202020204" pitchFamily="2" charset="0"/>
              </a:rPr>
              <a:t>Shipment will be made within 7 days from the order date.</a:t>
            </a:r>
          </a:p>
          <a:p>
            <a:pPr algn="l">
              <a:buFont typeface="+mj-lt"/>
              <a:buAutoNum type="arabicPeriod"/>
            </a:pPr>
            <a:r>
              <a:rPr lang="en-US" b="0" i="0" dirty="0">
                <a:solidFill>
                  <a:srgbClr val="222222"/>
                </a:solidFill>
                <a:effectLst/>
                <a:latin typeface="Roboto" panose="020B0604020202020204" pitchFamily="2" charset="0"/>
              </a:rPr>
              <a:t>Order not delivered as per the above conditions, the order stands cancelled.</a:t>
            </a:r>
          </a:p>
          <a:p>
            <a:pPr algn="l"/>
            <a:r>
              <a:rPr lang="en-US" b="0" i="0" dirty="0">
                <a:solidFill>
                  <a:srgbClr val="222222"/>
                </a:solidFill>
                <a:effectLst/>
                <a:latin typeface="Roboto" panose="020B0604020202020204" pitchFamily="2" charset="0"/>
              </a:rPr>
              <a:t>Please find attached cheque number __________ dated _______ for Rs __________ towards advance for the order.</a:t>
            </a:r>
          </a:p>
          <a:p>
            <a:pPr algn="l"/>
            <a:r>
              <a:rPr lang="en-US" b="0" i="0" dirty="0">
                <a:solidFill>
                  <a:srgbClr val="222222"/>
                </a:solidFill>
                <a:effectLst/>
                <a:latin typeface="Roboto" panose="020B0604020202020204" pitchFamily="2" charset="0"/>
              </a:rPr>
              <a:t>With Regards,</a:t>
            </a:r>
          </a:p>
          <a:p>
            <a:pPr algn="l"/>
            <a:r>
              <a:rPr lang="en-US" b="0" i="0" dirty="0">
                <a:solidFill>
                  <a:srgbClr val="222222"/>
                </a:solidFill>
                <a:effectLst/>
                <a:latin typeface="Roboto" panose="020B0604020202020204" pitchFamily="2" charset="0"/>
              </a:rPr>
              <a:t>(Name of signing authority)</a:t>
            </a:r>
          </a:p>
          <a:p>
            <a:endParaRPr lang="en-US" dirty="0"/>
          </a:p>
        </p:txBody>
      </p:sp>
    </p:spTree>
    <p:extLst>
      <p:ext uri="{BB962C8B-B14F-4D97-AF65-F5344CB8AC3E}">
        <p14:creationId xmlns:p14="http://schemas.microsoft.com/office/powerpoint/2010/main" val="263364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6C9F-29A3-45E1-AAC2-D1948308FB77}"/>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sz="4000" b="1" i="0" u="none" strike="noStrike" dirty="0">
                <a:solidFill>
                  <a:srgbClr val="000000"/>
                </a:solidFill>
                <a:effectLst/>
                <a:latin typeface="Open Sans" panose="020B0606030504020204" pitchFamily="34" charset="0"/>
              </a:rPr>
              <a:t>Business Correspondence Meaning</a:t>
            </a:r>
            <a:br>
              <a:rPr lang="en-US" b="1" i="0" dirty="0">
                <a:solidFill>
                  <a:srgbClr val="000000"/>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33B608F9-69CB-4F1D-9007-071E5B79AC6E}"/>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lstStyle/>
          <a:p>
            <a:pPr algn="just" rtl="0">
              <a:spcBef>
                <a:spcPts val="0"/>
              </a:spcBef>
              <a:spcAft>
                <a:spcPts val="0"/>
              </a:spcAft>
            </a:pPr>
            <a:r>
              <a:rPr lang="en-US" b="0" i="0" u="none" strike="noStrike" dirty="0">
                <a:solidFill>
                  <a:srgbClr val="000000"/>
                </a:solidFill>
                <a:effectLst/>
                <a:latin typeface="Open Sans" panose="020B0606030504020204" pitchFamily="34" charset="0"/>
              </a:rPr>
              <a:t>Business correspondence is an umbrella term used for any form of written communication that happens in business relationships. It could be with business partners or internal communication within the organization.</a:t>
            </a: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b="0" i="0" u="none" strike="noStrike" dirty="0">
                <a:solidFill>
                  <a:srgbClr val="000000"/>
                </a:solidFill>
                <a:effectLst/>
                <a:latin typeface="Open Sans" panose="020B0606030504020204" pitchFamily="34" charset="0"/>
              </a:rPr>
              <a:t>Business correspondence is mostly in the form of letters. People related to any business understand the significance of business letters since this correspondence in business communication can be used by them to express themselves, ask a doubt or clarification regarding any uncertainty.</a:t>
            </a:r>
            <a:endParaRPr lang="en-US" b="0" i="0" dirty="0">
              <a:solidFill>
                <a:srgbClr val="000000"/>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169299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2CCC-12DF-4085-B920-B346B4A4CB36}"/>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sz="3600" b="1" i="0" u="none" strike="noStrike" dirty="0">
                <a:solidFill>
                  <a:srgbClr val="000000"/>
                </a:solidFill>
                <a:effectLst/>
                <a:latin typeface="Open Sans" panose="020B0606030504020204" pitchFamily="34" charset="0"/>
              </a:rPr>
              <a:t>The Importance of Business Correspondence</a:t>
            </a:r>
            <a:br>
              <a:rPr lang="en-US" sz="3600" b="1" i="0" dirty="0">
                <a:solidFill>
                  <a:srgbClr val="000000"/>
                </a:solidFill>
                <a:effectLst/>
                <a:latin typeface="Open Sans" panose="020B0606030504020204" pitchFamily="34" charset="0"/>
              </a:rPr>
            </a:br>
            <a:endParaRPr lang="en-US" sz="3600" dirty="0"/>
          </a:p>
        </p:txBody>
      </p:sp>
      <p:sp>
        <p:nvSpPr>
          <p:cNvPr id="3" name="Content Placeholder 2">
            <a:extLst>
              <a:ext uri="{FF2B5EF4-FFF2-40B4-BE49-F238E27FC236}">
                <a16:creationId xmlns:a16="http://schemas.microsoft.com/office/drawing/2014/main" id="{D4E3814D-C2D1-4260-8E59-B2FD1A82CFFA}"/>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lstStyle/>
          <a:p>
            <a:pPr algn="just" rtl="0">
              <a:spcBef>
                <a:spcPts val="0"/>
              </a:spcBef>
              <a:spcAft>
                <a:spcPts val="1000"/>
              </a:spcAft>
            </a:pPr>
            <a:r>
              <a:rPr lang="en-US" sz="2400" b="0" i="0" u="none" strike="noStrike" dirty="0">
                <a:solidFill>
                  <a:srgbClr val="000000"/>
                </a:solidFill>
                <a:effectLst/>
                <a:latin typeface="Open Sans" panose="020B0606030504020204" pitchFamily="34" charset="0"/>
              </a:rPr>
              <a:t>Business correspondence is essential in realizing organizational goals. Meeting people personally can be quite a time-consuming job hence business correspondence helps businesses with:</a:t>
            </a:r>
            <a:endParaRPr lang="en-US" sz="2400" b="0" i="0" dirty="0">
              <a:solidFill>
                <a:srgbClr val="000000"/>
              </a:solidFill>
              <a:effectLst/>
              <a:latin typeface="Open Sans" panose="020B0606030504020204" pitchFamily="34" charset="0"/>
            </a:endParaRPr>
          </a:p>
          <a:p>
            <a:pPr algn="just"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Open Sans" panose="020B0606030504020204" pitchFamily="34" charset="0"/>
              </a:rPr>
              <a:t>Maintaining Proper Relationships –</a:t>
            </a:r>
            <a:r>
              <a:rPr lang="en-US" sz="2400" b="0" i="0" u="none" strike="noStrike" dirty="0">
                <a:solidFill>
                  <a:srgbClr val="000000"/>
                </a:solidFill>
                <a:effectLst/>
                <a:latin typeface="Open Sans" panose="020B0606030504020204" pitchFamily="34" charset="0"/>
              </a:rPr>
              <a:t> The significance of business letters is governed by the fact that it facilitates effective communication which does not cost the business much. It strengthens the business by making communication, within and outside the organization, clear and concise.</a:t>
            </a:r>
          </a:p>
          <a:p>
            <a:pPr algn="just"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Open Sans" panose="020B0606030504020204" pitchFamily="34" charset="0"/>
              </a:rPr>
              <a:t>Acts As Evidence –</a:t>
            </a:r>
            <a:r>
              <a:rPr lang="en-US" sz="2400" b="0" i="0" u="none" strike="noStrike" dirty="0">
                <a:solidFill>
                  <a:srgbClr val="000000"/>
                </a:solidFill>
                <a:effectLst/>
                <a:latin typeface="Open Sans" panose="020B0606030504020204" pitchFamily="34" charset="0"/>
              </a:rPr>
              <a:t> The importance of business correspondence is further solidified as it lets businesses keep records of facts that can serve as evidence at a later point in time.</a:t>
            </a:r>
          </a:p>
          <a:p>
            <a:endParaRPr lang="en-US" dirty="0"/>
          </a:p>
        </p:txBody>
      </p:sp>
    </p:spTree>
    <p:extLst>
      <p:ext uri="{BB962C8B-B14F-4D97-AF65-F5344CB8AC3E}">
        <p14:creationId xmlns:p14="http://schemas.microsoft.com/office/powerpoint/2010/main" val="1912308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2FE6-B70A-4E9E-94A1-84E1611F51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5F6DCD-68A8-4290-9E3B-30DB1948CD78}"/>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normAutofit fontScale="92500" lnSpcReduction="20000"/>
          </a:bodyPr>
          <a:lstStyle/>
          <a:p>
            <a:pPr algn="just" rtl="0" fontAlgn="base">
              <a:spcBef>
                <a:spcPts val="0"/>
              </a:spcBef>
              <a:spcAft>
                <a:spcPts val="0"/>
              </a:spcAft>
              <a:buFont typeface="Arial" panose="020B0604020202020204" pitchFamily="34" charset="0"/>
              <a:buChar char="•"/>
            </a:pPr>
            <a:endParaRPr lang="en-US" sz="1800" b="1" i="0" u="none" strike="noStrike" dirty="0">
              <a:solidFill>
                <a:srgbClr val="000000"/>
              </a:solidFill>
              <a:effectLst/>
              <a:latin typeface="Open Sans" panose="020B0606030504020204" pitchFamily="34" charset="0"/>
            </a:endParaRPr>
          </a:p>
          <a:p>
            <a:pPr algn="just" fontAlgn="base">
              <a:spcBef>
                <a:spcPts val="0"/>
              </a:spcBef>
            </a:pPr>
            <a:r>
              <a:rPr lang="en-US" b="1" i="0" u="none" strike="noStrike" dirty="0">
                <a:solidFill>
                  <a:srgbClr val="000000"/>
                </a:solidFill>
                <a:effectLst/>
                <a:latin typeface="Open Sans" panose="020B0606030504020204" pitchFamily="34" charset="0"/>
              </a:rPr>
              <a:t>Costs Very Less –</a:t>
            </a:r>
            <a:r>
              <a:rPr lang="en-US" b="0" i="0" u="none" strike="noStrike" dirty="0">
                <a:solidFill>
                  <a:srgbClr val="000000"/>
                </a:solidFill>
                <a:effectLst/>
                <a:latin typeface="Open Sans" panose="020B0606030504020204" pitchFamily="34" charset="0"/>
              </a:rPr>
              <a:t> Business correspondence is an inexpensive mode of communication in terms of money as well as time. This method of correspondence in business communication is very convenient for businesses.</a:t>
            </a:r>
            <a:endParaRPr lang="en-US" b="1" i="0" u="none" strike="noStrike" dirty="0">
              <a:solidFill>
                <a:srgbClr val="000000"/>
              </a:solidFill>
              <a:effectLst/>
              <a:latin typeface="Open Sans" panose="020B0606030504020204" pitchFamily="34" charset="0"/>
            </a:endParaRPr>
          </a:p>
          <a:p>
            <a:pPr algn="just" rtl="0" fontAlgn="base">
              <a:spcBef>
                <a:spcPts val="0"/>
              </a:spcBef>
              <a:spcAft>
                <a:spcPts val="0"/>
              </a:spcAft>
              <a:buFont typeface="Arial" panose="020B0604020202020204" pitchFamily="34" charset="0"/>
              <a:buChar char="•"/>
            </a:pPr>
            <a:endParaRPr lang="en-US" b="1" dirty="0">
              <a:solidFill>
                <a:srgbClr val="000000"/>
              </a:solidFill>
              <a:latin typeface="Open Sans" panose="020B0606030504020204" pitchFamily="34" charset="0"/>
            </a:endParaRPr>
          </a:p>
          <a:p>
            <a:pPr algn="just" rtl="0" fontAlgn="base">
              <a:spcBef>
                <a:spcPts val="0"/>
              </a:spcBef>
              <a:spcAft>
                <a:spcPts val="0"/>
              </a:spcAft>
              <a:buFont typeface="Arial" panose="020B0604020202020204" pitchFamily="34" charset="0"/>
              <a:buChar char="•"/>
            </a:pPr>
            <a:r>
              <a:rPr lang="en-US" b="1" i="0" u="none" strike="noStrike" dirty="0">
                <a:solidFill>
                  <a:srgbClr val="000000"/>
                </a:solidFill>
                <a:effectLst/>
                <a:latin typeface="Open Sans" panose="020B0606030504020204" pitchFamily="34" charset="0"/>
              </a:rPr>
              <a:t>Removes Ambiguity in Communication – </a:t>
            </a:r>
            <a:r>
              <a:rPr lang="en-US" b="0" i="0" u="none" strike="noStrike" dirty="0">
                <a:solidFill>
                  <a:srgbClr val="000000"/>
                </a:solidFill>
                <a:effectLst/>
                <a:latin typeface="Open Sans" panose="020B0606030504020204" pitchFamily="34" charset="0"/>
              </a:rPr>
              <a:t>It is a formal correspondence between the involved parties which helps in unambiguous communication.</a:t>
            </a:r>
          </a:p>
          <a:p>
            <a:pPr algn="just" rtl="0" fontAlgn="base">
              <a:spcBef>
                <a:spcPts val="0"/>
              </a:spcBef>
              <a:spcAft>
                <a:spcPts val="0"/>
              </a:spcAft>
              <a:buFont typeface="Arial" panose="020B0604020202020204" pitchFamily="34" charset="0"/>
              <a:buChar char="•"/>
            </a:pPr>
            <a:r>
              <a:rPr lang="en-US" b="1" i="0" u="none" strike="noStrike" dirty="0">
                <a:solidFill>
                  <a:srgbClr val="000000"/>
                </a:solidFill>
                <a:effectLst/>
                <a:latin typeface="Open Sans" panose="020B0606030504020204" pitchFamily="34" charset="0"/>
              </a:rPr>
              <a:t>Helps Businesses Expand and Grow –</a:t>
            </a:r>
            <a:r>
              <a:rPr lang="en-US" b="0" i="0" u="none" strike="noStrike" dirty="0">
                <a:solidFill>
                  <a:srgbClr val="000000"/>
                </a:solidFill>
                <a:effectLst/>
                <a:latin typeface="Open Sans" panose="020B0606030504020204" pitchFamily="34" charset="0"/>
              </a:rPr>
              <a:t> A business can have a seamless flow of information regarding any product or resources through business correspondence. This helps in the proper utilization of manpower and time management, which in turn leads to expansion and growth in business.</a:t>
            </a:r>
          </a:p>
          <a:p>
            <a:endParaRPr lang="en-US" dirty="0"/>
          </a:p>
        </p:txBody>
      </p:sp>
    </p:spTree>
    <p:extLst>
      <p:ext uri="{BB962C8B-B14F-4D97-AF65-F5344CB8AC3E}">
        <p14:creationId xmlns:p14="http://schemas.microsoft.com/office/powerpoint/2010/main" val="15234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F8C3-65E6-4885-9C12-EE6DDACD45C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sz="4400" b="1" i="0" u="none" strike="noStrike" dirty="0">
                <a:solidFill>
                  <a:srgbClr val="000000"/>
                </a:solidFill>
                <a:effectLst/>
                <a:latin typeface="Open Sans" panose="020B0606030504020204" pitchFamily="34" charset="0"/>
              </a:rPr>
              <a:t>Types of Business Correspondence</a:t>
            </a:r>
            <a:br>
              <a:rPr lang="en-US" b="1" i="0" dirty="0">
                <a:solidFill>
                  <a:srgbClr val="000000"/>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22D8BF00-912D-448A-9683-F1054305786E}"/>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normAutofit lnSpcReduction="10000"/>
          </a:bodyPr>
          <a:lstStyle/>
          <a:p>
            <a:pPr algn="just" rtl="0">
              <a:spcBef>
                <a:spcPts val="0"/>
              </a:spcBef>
              <a:spcAft>
                <a:spcPts val="1000"/>
              </a:spcAft>
            </a:pPr>
            <a:r>
              <a:rPr lang="en-US" sz="2400" b="0" i="0" u="none" strike="noStrike" dirty="0">
                <a:solidFill>
                  <a:srgbClr val="000000"/>
                </a:solidFill>
                <a:effectLst/>
                <a:latin typeface="Open Sans" panose="020B0606030504020204" pitchFamily="34" charset="0"/>
              </a:rPr>
              <a:t>A business typically uses many kinds of business correspondence in its day to day activities. There are six most common kinds of business correspondences in the business community as defined below:</a:t>
            </a:r>
            <a:endParaRPr lang="en-US" sz="2400" b="0" i="0" dirty="0">
              <a:solidFill>
                <a:srgbClr val="000000"/>
              </a:solidFill>
              <a:effectLst/>
              <a:latin typeface="Open Sans" panose="020B0606030504020204" pitchFamily="34" charset="0"/>
            </a:endParaRPr>
          </a:p>
          <a:p>
            <a:pPr algn="just" rtl="0" fontAlgn="base">
              <a:spcBef>
                <a:spcPts val="0"/>
              </a:spcBef>
              <a:spcAft>
                <a:spcPts val="1000"/>
              </a:spcAft>
              <a:buFont typeface="+mj-lt"/>
              <a:buAutoNum type="arabicPeriod"/>
            </a:pPr>
            <a:r>
              <a:rPr lang="en-US" sz="2400" b="1" i="0" u="none" strike="noStrike" dirty="0">
                <a:solidFill>
                  <a:srgbClr val="000000"/>
                </a:solidFill>
                <a:effectLst/>
                <a:latin typeface="Open Sans" panose="020B0606030504020204" pitchFamily="34" charset="0"/>
              </a:rPr>
              <a:t>Internal Correspondence –</a:t>
            </a:r>
            <a:r>
              <a:rPr lang="en-US" sz="2400" b="0" i="0" u="none" strike="noStrike" dirty="0">
                <a:solidFill>
                  <a:srgbClr val="000000"/>
                </a:solidFill>
                <a:effectLst/>
                <a:latin typeface="Open Sans" panose="020B0606030504020204" pitchFamily="34" charset="0"/>
              </a:rPr>
              <a:t> The flow of information between employees, departments, branches, and units of the same company is termed internal correspondence. They can be formal or informal. </a:t>
            </a:r>
            <a:endParaRPr lang="en-US" sz="2400" b="1" i="0" u="none" strike="noStrike" dirty="0">
              <a:solidFill>
                <a:srgbClr val="000000"/>
              </a:solidFill>
              <a:effectLst/>
              <a:latin typeface="Open Sans" panose="020B0606030504020204" pitchFamily="34" charset="0"/>
            </a:endParaRPr>
          </a:p>
          <a:p>
            <a:pPr marL="742950" lvl="1" indent="-285750" algn="just" rtl="0" fontAlgn="base">
              <a:spcBef>
                <a:spcPts val="0"/>
              </a:spcBef>
              <a:spcAft>
                <a:spcPts val="1000"/>
              </a:spcAft>
              <a:buFont typeface="+mj-lt"/>
              <a:buAutoNum type="arabicPeriod"/>
            </a:pPr>
            <a:r>
              <a:rPr lang="en-US" b="0" i="0" u="none" strike="noStrike" dirty="0">
                <a:solidFill>
                  <a:srgbClr val="000000"/>
                </a:solidFill>
                <a:effectLst/>
                <a:latin typeface="Open Sans" panose="020B0606030504020204" pitchFamily="34" charset="0"/>
              </a:rPr>
              <a:t>Some examples of formal internal correspondence are promotion letters, a formal request for approval, a memorandum, etc. They are mostly printed on paper.</a:t>
            </a:r>
          </a:p>
          <a:p>
            <a:pPr marL="742950" lvl="1" indent="-285750" algn="just" rtl="0" fontAlgn="base">
              <a:spcBef>
                <a:spcPts val="0"/>
              </a:spcBef>
              <a:spcAft>
                <a:spcPts val="1000"/>
              </a:spcAft>
              <a:buFont typeface="+mj-lt"/>
              <a:buAutoNum type="arabicPeriod"/>
            </a:pPr>
            <a:r>
              <a:rPr lang="en-US" b="0" i="0" u="none" strike="noStrike" dirty="0">
                <a:solidFill>
                  <a:srgbClr val="000000"/>
                </a:solidFill>
                <a:effectLst/>
                <a:latin typeface="Open Sans" panose="020B0606030504020204" pitchFamily="34" charset="0"/>
              </a:rPr>
              <a:t>A routine or informal internal correspondence can be a quick instruction between a manager and subordinate, which are mostly in the form of emails.</a:t>
            </a:r>
          </a:p>
          <a:p>
            <a:endParaRPr lang="en-US" dirty="0"/>
          </a:p>
        </p:txBody>
      </p:sp>
    </p:spTree>
    <p:extLst>
      <p:ext uri="{BB962C8B-B14F-4D97-AF65-F5344CB8AC3E}">
        <p14:creationId xmlns:p14="http://schemas.microsoft.com/office/powerpoint/2010/main" val="1182571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5041-097A-4C52-9ACB-0D5D7BC998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BB85F5-6619-4614-B6BA-7C626DFB38EA}"/>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lstStyle/>
          <a:p>
            <a:pPr algn="just" rtl="0" fontAlgn="base">
              <a:spcBef>
                <a:spcPts val="0"/>
              </a:spcBef>
              <a:spcAft>
                <a:spcPts val="0"/>
              </a:spcAft>
              <a:buFont typeface="+mj-lt"/>
              <a:buAutoNum type="arabicPeriod"/>
            </a:pPr>
            <a:r>
              <a:rPr lang="en-US" sz="2400" b="1" i="0" u="none" strike="noStrike" dirty="0">
                <a:solidFill>
                  <a:srgbClr val="000000"/>
                </a:solidFill>
                <a:effectLst/>
                <a:latin typeface="Open Sans" panose="020B0606030504020204" pitchFamily="34" charset="0"/>
              </a:rPr>
              <a:t>External Correspondence –</a:t>
            </a:r>
            <a:r>
              <a:rPr lang="en-US" sz="2400" b="0" i="0" u="none" strike="noStrike" dirty="0">
                <a:solidFill>
                  <a:srgbClr val="000000"/>
                </a:solidFill>
                <a:effectLst/>
                <a:latin typeface="Open Sans" panose="020B0606030504020204" pitchFamily="34" charset="0"/>
              </a:rPr>
              <a:t> The communication between 2 different organizations or between an organization and a client comes under external correspondence. This type of correspondence in business communication is usually made to suppliers, existing and prospective clients, government offices, etc.</a:t>
            </a:r>
            <a:endParaRPr lang="en-US" sz="2400" b="1" i="0" u="none" strike="noStrike" dirty="0">
              <a:solidFill>
                <a:srgbClr val="000000"/>
              </a:solidFill>
              <a:effectLst/>
              <a:latin typeface="Open Sans" panose="020B0606030504020204" pitchFamily="34" charset="0"/>
            </a:endParaRPr>
          </a:p>
          <a:p>
            <a:pPr algn="just" rtl="0" fontAlgn="base">
              <a:spcBef>
                <a:spcPts val="0"/>
              </a:spcBef>
              <a:spcAft>
                <a:spcPts val="0"/>
              </a:spcAft>
              <a:buFont typeface="+mj-lt"/>
              <a:buAutoNum type="arabicPeriod"/>
            </a:pPr>
            <a:r>
              <a:rPr lang="en-US" sz="2400" b="1" i="0" u="none" strike="noStrike" dirty="0">
                <a:solidFill>
                  <a:srgbClr val="000000"/>
                </a:solidFill>
                <a:effectLst/>
                <a:latin typeface="Open Sans" panose="020B0606030504020204" pitchFamily="34" charset="0"/>
              </a:rPr>
              <a:t>Sales Correspondence –</a:t>
            </a:r>
            <a:r>
              <a:rPr lang="en-US" sz="2400" b="0" i="0" u="none" strike="noStrike" dirty="0">
                <a:solidFill>
                  <a:srgbClr val="000000"/>
                </a:solidFill>
                <a:effectLst/>
                <a:latin typeface="Open Sans" panose="020B0606030504020204" pitchFamily="34" charset="0"/>
              </a:rPr>
              <a:t> Any communication related to sales is called sales correspondence. It is not only concerned with the sale of a product or service but encompasses many other activities. It includes marketing letters, invoices, discount letters, statements of accounts, etc.</a:t>
            </a:r>
            <a:endParaRPr lang="en-US" sz="2400" b="1" i="0" u="none" strike="noStrike" dirty="0">
              <a:solidFill>
                <a:srgbClr val="000000"/>
              </a:solidFill>
              <a:effectLst/>
              <a:latin typeface="Open Sans" panose="020B0606030504020204" pitchFamily="34" charset="0"/>
            </a:endParaRPr>
          </a:p>
          <a:p>
            <a:pPr algn="just" rtl="0" fontAlgn="base">
              <a:spcBef>
                <a:spcPts val="0"/>
              </a:spcBef>
              <a:spcAft>
                <a:spcPts val="0"/>
              </a:spcAft>
              <a:buFont typeface="+mj-lt"/>
              <a:buAutoNum type="arabicPeriod"/>
            </a:pPr>
            <a:r>
              <a:rPr lang="en-US" sz="2400" b="1" i="0" u="none" strike="noStrike" dirty="0">
                <a:solidFill>
                  <a:srgbClr val="000000"/>
                </a:solidFill>
                <a:effectLst/>
                <a:latin typeface="Open Sans" panose="020B0606030504020204" pitchFamily="34" charset="0"/>
              </a:rPr>
              <a:t>Routine Correspondence –</a:t>
            </a:r>
            <a:r>
              <a:rPr lang="en-US" sz="2400" b="0" i="0" u="none" strike="noStrike" dirty="0">
                <a:solidFill>
                  <a:srgbClr val="000000"/>
                </a:solidFill>
                <a:effectLst/>
                <a:latin typeface="Open Sans" panose="020B0606030504020204" pitchFamily="34" charset="0"/>
              </a:rPr>
              <a:t> Such correspondence happens routinely like orders, inquiries, invitations, replies, etc.</a:t>
            </a:r>
            <a:endParaRPr lang="en-US" sz="2400" b="1" i="0" u="none" strike="noStrike" dirty="0">
              <a:solidFill>
                <a:srgbClr val="000000"/>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49021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96D8-AC3E-4980-B9D6-2BE31FCA6E8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A2F5B48-E702-42E5-8758-BBA923F5A548}"/>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lstStyle/>
          <a:p>
            <a:pPr algn="just" rtl="0" fontAlgn="base">
              <a:spcBef>
                <a:spcPts val="0"/>
              </a:spcBef>
              <a:spcAft>
                <a:spcPts val="0"/>
              </a:spcAft>
              <a:buFont typeface="+mj-lt"/>
              <a:buAutoNum type="arabicPeriod"/>
            </a:pPr>
            <a:endParaRPr lang="en-US" sz="2400" b="1" i="0" u="none" strike="noStrike" dirty="0">
              <a:solidFill>
                <a:srgbClr val="000000"/>
              </a:solidFill>
              <a:effectLst/>
              <a:latin typeface="Open Sans" panose="020B0606030504020204" pitchFamily="34" charset="0"/>
            </a:endParaRPr>
          </a:p>
          <a:p>
            <a:pPr algn="just" rtl="0" fontAlgn="base">
              <a:spcBef>
                <a:spcPts val="0"/>
              </a:spcBef>
              <a:spcAft>
                <a:spcPts val="0"/>
              </a:spcAft>
              <a:buFont typeface="+mj-lt"/>
              <a:buAutoNum type="arabicPeriod"/>
            </a:pPr>
            <a:r>
              <a:rPr lang="en-US" sz="2400" b="1" i="0" u="none" strike="noStrike" dirty="0">
                <a:solidFill>
                  <a:srgbClr val="000000"/>
                </a:solidFill>
                <a:effectLst/>
                <a:latin typeface="Open Sans" panose="020B0606030504020204" pitchFamily="34" charset="0"/>
              </a:rPr>
              <a:t>Personalized Correspondence –</a:t>
            </a:r>
            <a:r>
              <a:rPr lang="en-US" sz="2400" b="0" i="0" u="none" strike="noStrike" dirty="0">
                <a:solidFill>
                  <a:srgbClr val="000000"/>
                </a:solidFill>
                <a:effectLst/>
                <a:latin typeface="Open Sans" panose="020B0606030504020204" pitchFamily="34" charset="0"/>
              </a:rPr>
              <a:t> This involves personal and emotional factors. Some of the examples of this type of correspondence are letters of gratitude, congratulation letters, appreciation notes, letters of request for a recommendation, etc.</a:t>
            </a:r>
            <a:endParaRPr lang="en-US" sz="2400" b="1" i="0" u="none" strike="noStrike" dirty="0">
              <a:solidFill>
                <a:srgbClr val="000000"/>
              </a:solidFill>
              <a:effectLst/>
              <a:latin typeface="Open Sans" panose="020B0606030504020204" pitchFamily="34" charset="0"/>
            </a:endParaRPr>
          </a:p>
          <a:p>
            <a:pPr algn="just" rtl="0" fontAlgn="base">
              <a:spcBef>
                <a:spcPts val="0"/>
              </a:spcBef>
              <a:spcAft>
                <a:spcPts val="1000"/>
              </a:spcAft>
              <a:buFont typeface="+mj-lt"/>
              <a:buAutoNum type="arabicPeriod"/>
            </a:pPr>
            <a:endParaRPr lang="en-US" sz="2400" b="1" i="0" u="none" strike="noStrike" dirty="0">
              <a:solidFill>
                <a:srgbClr val="000000"/>
              </a:solidFill>
              <a:effectLst/>
              <a:latin typeface="Open Sans" panose="020B0606030504020204" pitchFamily="34" charset="0"/>
            </a:endParaRPr>
          </a:p>
          <a:p>
            <a:pPr algn="just" rtl="0" fontAlgn="base">
              <a:spcBef>
                <a:spcPts val="0"/>
              </a:spcBef>
              <a:spcAft>
                <a:spcPts val="1000"/>
              </a:spcAft>
              <a:buFont typeface="+mj-lt"/>
              <a:buAutoNum type="arabicPeriod"/>
            </a:pPr>
            <a:r>
              <a:rPr lang="en-US" sz="2400" b="1" i="0" u="none" strike="noStrike" dirty="0">
                <a:solidFill>
                  <a:srgbClr val="000000"/>
                </a:solidFill>
                <a:effectLst/>
                <a:latin typeface="Open Sans" panose="020B0606030504020204" pitchFamily="34" charset="0"/>
              </a:rPr>
              <a:t>Circulars –</a:t>
            </a:r>
            <a:r>
              <a:rPr lang="en-US" sz="2400" b="0" i="0" u="none" strike="noStrike" dirty="0">
                <a:solidFill>
                  <a:srgbClr val="000000"/>
                </a:solidFill>
                <a:effectLst/>
                <a:latin typeface="Open Sans" panose="020B0606030504020204" pitchFamily="34" charset="0"/>
              </a:rPr>
              <a:t> This type of correspondence is used when a business has to convey a common matter to a large audience. A few examples are notices of tenders, change in contact information, etc. </a:t>
            </a:r>
            <a:endParaRPr lang="en-US" sz="2400" b="1" i="0" u="none" strike="noStrike" dirty="0">
              <a:solidFill>
                <a:srgbClr val="000000"/>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416457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CD3C0-57AB-43B7-906E-8BBF9F974E4F}"/>
              </a:ext>
            </a:extLst>
          </p:cNvPr>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a:t>                          Chapter 9</a:t>
            </a:r>
            <a:br>
              <a:rPr lang="en-US" dirty="0"/>
            </a:br>
            <a:r>
              <a:rPr lang="en-US" dirty="0"/>
              <a:t>          Situations Requiring Directness</a:t>
            </a:r>
          </a:p>
        </p:txBody>
      </p:sp>
      <p:sp>
        <p:nvSpPr>
          <p:cNvPr id="3" name="Content Placeholder 2">
            <a:extLst>
              <a:ext uri="{FF2B5EF4-FFF2-40B4-BE49-F238E27FC236}">
                <a16:creationId xmlns:a16="http://schemas.microsoft.com/office/drawing/2014/main" id="{F005C79F-745A-4B23-A79C-9E58EBA3734E}"/>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t>It is believed that writing directly to the stakeholders on behalf's of organization  usually good, which ultimately saves the time of reader and writer .</a:t>
            </a:r>
          </a:p>
          <a:p>
            <a:r>
              <a:rPr lang="en-US" dirty="0"/>
              <a:t>Use the direct order whenever your reader’s filter will not resist your message .Usually this message concern the routine exchange of information that business need .Business recognizes such need and they  participate in the exchange willingly  and routinely .So this letter does not require no explanation or persuasion to get action .A simple  and direct to the point presentation is sufficient .  </a:t>
            </a:r>
          </a:p>
        </p:txBody>
      </p:sp>
    </p:spTree>
    <p:extLst>
      <p:ext uri="{BB962C8B-B14F-4D97-AF65-F5344CB8AC3E}">
        <p14:creationId xmlns:p14="http://schemas.microsoft.com/office/powerpoint/2010/main" val="29483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2590</Words>
  <Application>Microsoft Office PowerPoint</Application>
  <PresentationFormat>Widescreen</PresentationFormat>
  <Paragraphs>110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vt:lpstr>
      <vt:lpstr>Calibri</vt:lpstr>
      <vt:lpstr>Calibri Light</vt:lpstr>
      <vt:lpstr>Open Sans</vt:lpstr>
      <vt:lpstr>Raleway</vt:lpstr>
      <vt:lpstr>Roboto</vt:lpstr>
      <vt:lpstr>Office Theme</vt:lpstr>
      <vt:lpstr>Business  Correspondence Part III  </vt:lpstr>
      <vt:lpstr>What is Business Correspondence? </vt:lpstr>
      <vt:lpstr>Business Correspondence Meaning </vt:lpstr>
      <vt:lpstr>The Importance of Business Correspondence </vt:lpstr>
      <vt:lpstr>PowerPoint Presentation</vt:lpstr>
      <vt:lpstr>Types of Business Correspondence </vt:lpstr>
      <vt:lpstr>PowerPoint Presentation</vt:lpstr>
      <vt:lpstr>PowerPoint Presentation</vt:lpstr>
      <vt:lpstr>                          Chapter 9           Situations Requiring Directness</vt:lpstr>
      <vt:lpstr>                    The Direct Inquiry </vt:lpstr>
      <vt:lpstr>PowerPoint Presentation</vt:lpstr>
      <vt:lpstr>PowerPoint Presentation</vt:lpstr>
      <vt:lpstr>                   Inquire About People </vt:lpstr>
      <vt:lpstr>PowerPoint Presentation</vt:lpstr>
      <vt:lpstr>                  Favorable Responses</vt:lpstr>
      <vt:lpstr>PowerPoint Presentation</vt:lpstr>
      <vt:lpstr>               Order Acknowledgements </vt:lpstr>
      <vt:lpstr>                  Personnel  Evaluation </vt:lpstr>
      <vt:lpstr>PowerPoint Presentation</vt:lpstr>
      <vt:lpstr>                             Claim Letters </vt:lpstr>
      <vt:lpstr>PowerPoint Presentation</vt:lpstr>
      <vt:lpstr>                       Adjustment  Grant </vt:lpstr>
      <vt:lpstr>                           Orders Letters </vt:lpstr>
      <vt:lpstr>PowerPoint Presentation</vt:lpstr>
      <vt:lpstr>       A Sample of  Writing Order  letter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III</dc:title>
  <dc:creator>Parmeshwor</dc:creator>
  <cp:lastModifiedBy>Parmeshwor</cp:lastModifiedBy>
  <cp:revision>17</cp:revision>
  <dcterms:created xsi:type="dcterms:W3CDTF">2022-01-24T02:39:24Z</dcterms:created>
  <dcterms:modified xsi:type="dcterms:W3CDTF">2022-01-26T04:01:28Z</dcterms:modified>
</cp:coreProperties>
</file>