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0" r:id="rId5"/>
    <p:sldId id="259" r:id="rId6"/>
    <p:sldId id="261" r:id="rId7"/>
    <p:sldId id="262" r:id="rId8"/>
    <p:sldId id="263" r:id="rId9"/>
    <p:sldId id="264" r:id="rId10"/>
    <p:sldId id="265" r:id="rId11"/>
    <p:sldId id="266" r:id="rId12"/>
    <p:sldId id="267" r:id="rId13"/>
    <p:sldId id="268" r:id="rId14"/>
    <p:sldId id="269" r:id="rId15"/>
    <p:sldId id="270" r:id="rId16"/>
    <p:sldId id="272" r:id="rId17"/>
    <p:sldId id="273" r:id="rId18"/>
    <p:sldId id="274" r:id="rId19"/>
    <p:sldId id="275" r:id="rId20"/>
    <p:sldId id="288" r:id="rId21"/>
    <p:sldId id="286" r:id="rId22"/>
    <p:sldId id="287" r:id="rId23"/>
    <p:sldId id="276" r:id="rId24"/>
    <p:sldId id="277" r:id="rId25"/>
    <p:sldId id="280" r:id="rId26"/>
    <p:sldId id="284" r:id="rId27"/>
    <p:sldId id="282" r:id="rId28"/>
    <p:sldId id="281" r:id="rId29"/>
    <p:sldId id="283" r:id="rId30"/>
    <p:sldId id="285" r:id="rId31"/>
    <p:sldId id="289" r:id="rId32"/>
    <p:sldId id="290" r:id="rId33"/>
    <p:sldId id="291" r:id="rId34"/>
    <p:sldId id="292" r:id="rId35"/>
    <p:sldId id="293" r:id="rId36"/>
    <p:sldId id="294" r:id="rId37"/>
    <p:sldId id="295" r:id="rId38"/>
    <p:sldId id="296" r:id="rId39"/>
    <p:sldId id="297" r:id="rId40"/>
    <p:sldId id="298" r:id="rId41"/>
    <p:sldId id="299" r:id="rId42"/>
    <p:sldId id="300" r:id="rId43"/>
    <p:sldId id="301" r:id="rId44"/>
    <p:sldId id="302" r:id="rId45"/>
    <p:sldId id="303" r:id="rId46"/>
    <p:sldId id="304" r:id="rId47"/>
    <p:sldId id="305" r:id="rId48"/>
    <p:sldId id="306" r:id="rId49"/>
    <p:sldId id="307" r:id="rId50"/>
    <p:sldId id="308" r:id="rId51"/>
    <p:sldId id="309" r:id="rId5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2437A3B-A7D7-4387-BC51-E1A4FD24DCE5}" v="38" dt="2023-06-08T03:11:31.28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72" autoAdjust="0"/>
    <p:restoredTop sz="94660"/>
  </p:normalViewPr>
  <p:slideViewPr>
    <p:cSldViewPr snapToGrid="0">
      <p:cViewPr varScale="1">
        <p:scale>
          <a:sx n="74" d="100"/>
          <a:sy n="74" d="100"/>
        </p:scale>
        <p:origin x="37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microsoft.com/office/2015/10/relationships/revisionInfo" Target="revisionInfo.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6/23/2023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6/23/2023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6/23/2023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6/23/2023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6/23/2023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6/23/2023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6/23/2023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6/23/2023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6/23/2023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6/23/2023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6/23/2023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6/23/2023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mailto:johnson@realco.com" TargetMode="Externa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71500" y="1122363"/>
            <a:ext cx="9144000" cy="2387600"/>
          </a:xfrm>
        </p:spPr>
        <p:txBody>
          <a:bodyPr/>
          <a:lstStyle/>
          <a:p>
            <a:r>
              <a:rPr lang="en-US" dirty="0" smtClean="0">
                <a:cs typeface="Calibri Light"/>
              </a:rPr>
              <a:t>Chapter-7</a:t>
            </a:r>
            <a:endParaRPr lang="en-US" dirty="0"/>
          </a:p>
        </p:txBody>
      </p:sp>
      <p:sp>
        <p:nvSpPr>
          <p:cNvPr id="3" name="Subtitle 2"/>
          <p:cNvSpPr>
            <a:spLocks noGrp="1"/>
          </p:cNvSpPr>
          <p:nvPr>
            <p:ph type="subTitle" idx="1"/>
          </p:nvPr>
        </p:nvSpPr>
        <p:spPr/>
        <p:txBody>
          <a:bodyPr vert="horz" lIns="91440" tIns="45720" rIns="91440" bIns="45720" rtlCol="0" anchor="t">
            <a:normAutofit/>
          </a:bodyPr>
          <a:lstStyle/>
          <a:p>
            <a:r>
              <a:rPr lang="en-US" sz="4400" dirty="0">
                <a:cs typeface="Calibri"/>
              </a:rPr>
              <a:t>Writing Electronic and other Messages</a:t>
            </a:r>
            <a:endParaRPr lang="en-US" sz="4400" dirty="0"/>
          </a:p>
        </p:txBody>
      </p:sp>
    </p:spTree>
    <p:extLst>
      <p:ext uri="{BB962C8B-B14F-4D97-AF65-F5344CB8AC3E}">
        <p14:creationId xmlns:p14="http://schemas.microsoft.com/office/powerpoint/2010/main" val="10985722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Font typeface="Wingdings" panose="05000000000000000000" pitchFamily="2" charset="2"/>
              <a:buChar char="v"/>
            </a:pPr>
            <a:r>
              <a:rPr lang="en-US" dirty="0" smtClean="0"/>
              <a:t>Inquiry Memo</a:t>
            </a:r>
          </a:p>
          <a:p>
            <a:r>
              <a:rPr lang="en-US" dirty="0" smtClean="0"/>
              <a:t>Inquiry memo is written to elicit information.</a:t>
            </a:r>
          </a:p>
          <a:p>
            <a:r>
              <a:rPr lang="en-US" dirty="0" smtClean="0"/>
              <a:t>It may ask the receiver to provide information, explain a procedure or policy and even supply updates on a project.</a:t>
            </a:r>
          </a:p>
          <a:p>
            <a:r>
              <a:rPr lang="en-US" dirty="0" smtClean="0"/>
              <a:t>Depending on the situation, the sender may instruct the receiver/s on how they can send the information.</a:t>
            </a:r>
          </a:p>
          <a:p>
            <a:endParaRPr lang="en-US" dirty="0"/>
          </a:p>
        </p:txBody>
      </p:sp>
    </p:spTree>
    <p:extLst>
      <p:ext uri="{BB962C8B-B14F-4D97-AF65-F5344CB8AC3E}">
        <p14:creationId xmlns:p14="http://schemas.microsoft.com/office/powerpoint/2010/main" val="401284610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52306"/>
          </a:xfrm>
        </p:spPr>
        <p:txBody>
          <a:bodyPr>
            <a:normAutofit fontScale="90000"/>
          </a:bodyPr>
          <a:lstStyle/>
          <a:p>
            <a:r>
              <a:rPr lang="en-US" dirty="0" smtClean="0"/>
              <a:t>Guidelines for Writing Effective Memos</a:t>
            </a:r>
            <a:endParaRPr lang="en-US" dirty="0"/>
          </a:p>
        </p:txBody>
      </p:sp>
      <p:sp>
        <p:nvSpPr>
          <p:cNvPr id="3" name="Content Placeholder 2"/>
          <p:cNvSpPr>
            <a:spLocks noGrp="1"/>
          </p:cNvSpPr>
          <p:nvPr>
            <p:ph idx="1"/>
          </p:nvPr>
        </p:nvSpPr>
        <p:spPr>
          <a:xfrm>
            <a:off x="838200" y="1275008"/>
            <a:ext cx="10515600" cy="4901955"/>
          </a:xfrm>
        </p:spPr>
        <p:txBody>
          <a:bodyPr>
            <a:normAutofit fontScale="92500"/>
          </a:bodyPr>
          <a:lstStyle/>
          <a:p>
            <a:pPr>
              <a:buFont typeface="Wingdings" panose="05000000000000000000" pitchFamily="2" charset="2"/>
              <a:buChar char="v"/>
            </a:pPr>
            <a:r>
              <a:rPr lang="en-US" b="1" dirty="0" smtClean="0"/>
              <a:t>Know when to send a memo</a:t>
            </a:r>
          </a:p>
          <a:p>
            <a:r>
              <a:rPr lang="en-US" dirty="0"/>
              <a:t>Memos once sent out becomes part of the company’s records.</a:t>
            </a:r>
          </a:p>
          <a:p>
            <a:r>
              <a:rPr lang="en-US" dirty="0" smtClean="0"/>
              <a:t>Writing a memo is appropriate in the following situation:</a:t>
            </a:r>
          </a:p>
          <a:p>
            <a:pPr marL="514350" indent="-514350">
              <a:buFont typeface="+mj-lt"/>
              <a:buAutoNum type="arabicPeriod"/>
            </a:pPr>
            <a:r>
              <a:rPr lang="en-US" dirty="0" smtClean="0"/>
              <a:t>To inform employees about policy changes</a:t>
            </a:r>
          </a:p>
          <a:p>
            <a:pPr marL="514350" indent="-514350">
              <a:buFont typeface="+mj-lt"/>
              <a:buAutoNum type="arabicPeriod"/>
            </a:pPr>
            <a:r>
              <a:rPr lang="en-US" dirty="0" smtClean="0"/>
              <a:t>To provide updates on work or project goals</a:t>
            </a:r>
          </a:p>
          <a:p>
            <a:pPr marL="514350" indent="-514350">
              <a:buFont typeface="+mj-lt"/>
              <a:buAutoNum type="arabicPeriod"/>
            </a:pPr>
            <a:r>
              <a:rPr lang="en-US" dirty="0" smtClean="0"/>
              <a:t>To announce appointments, promotions and retirements</a:t>
            </a:r>
          </a:p>
          <a:p>
            <a:pPr marL="514350" indent="-514350">
              <a:buFont typeface="+mj-lt"/>
              <a:buAutoNum type="arabicPeriod"/>
            </a:pPr>
            <a:r>
              <a:rPr lang="en-US" dirty="0" smtClean="0"/>
              <a:t>To remind team members of the work schedule or goals</a:t>
            </a:r>
          </a:p>
          <a:p>
            <a:pPr marL="514350" indent="-514350">
              <a:buFont typeface="+mj-lt"/>
              <a:buAutoNum type="arabicPeriod"/>
            </a:pPr>
            <a:r>
              <a:rPr lang="en-US" dirty="0" smtClean="0"/>
              <a:t>To obtain information, facts and data</a:t>
            </a:r>
          </a:p>
          <a:p>
            <a:pPr marL="514350" indent="-514350">
              <a:buFont typeface="+mj-lt"/>
              <a:buAutoNum type="arabicPeriod"/>
            </a:pPr>
            <a:r>
              <a:rPr lang="en-US" dirty="0" smtClean="0"/>
              <a:t>To call employees’ attention to a specific guideline or policy documents</a:t>
            </a:r>
          </a:p>
          <a:p>
            <a:pPr marL="514350" indent="-514350">
              <a:buFont typeface="+mj-lt"/>
              <a:buAutoNum type="arabicPeriod"/>
            </a:pPr>
            <a:r>
              <a:rPr lang="en-US" dirty="0" smtClean="0"/>
              <a:t>To invite employees for an event</a:t>
            </a:r>
            <a:r>
              <a:rPr lang="en-US" dirty="0"/>
              <a:t> </a:t>
            </a:r>
            <a:r>
              <a:rPr lang="en-US" dirty="0" smtClean="0"/>
              <a:t>or celebration</a:t>
            </a:r>
            <a:endParaRPr lang="en-US" dirty="0"/>
          </a:p>
        </p:txBody>
      </p:sp>
    </p:spTree>
    <p:extLst>
      <p:ext uri="{BB962C8B-B14F-4D97-AF65-F5344CB8AC3E}">
        <p14:creationId xmlns:p14="http://schemas.microsoft.com/office/powerpoint/2010/main" val="88687769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901521"/>
            <a:ext cx="10515600" cy="5275442"/>
          </a:xfrm>
        </p:spPr>
        <p:txBody>
          <a:bodyPr/>
          <a:lstStyle/>
          <a:p>
            <a:pPr>
              <a:buFont typeface="Wingdings" panose="05000000000000000000" pitchFamily="2" charset="2"/>
              <a:buChar char="v"/>
            </a:pPr>
            <a:r>
              <a:rPr lang="en-US" b="1" dirty="0" smtClean="0"/>
              <a:t>Use positive language</a:t>
            </a:r>
          </a:p>
          <a:p>
            <a:r>
              <a:rPr lang="en-US" dirty="0" smtClean="0"/>
              <a:t>Words and expressions carry feelings, emotions and attitudes.</a:t>
            </a:r>
          </a:p>
          <a:p>
            <a:r>
              <a:rPr lang="en-US" dirty="0" smtClean="0"/>
              <a:t>How you say something is as important as what you say.</a:t>
            </a:r>
          </a:p>
          <a:p>
            <a:r>
              <a:rPr lang="en-US" dirty="0" smtClean="0"/>
              <a:t>Avoid negative expressions in any business writing including memos.</a:t>
            </a:r>
          </a:p>
          <a:p>
            <a:r>
              <a:rPr lang="en-US" dirty="0" smtClean="0"/>
              <a:t>Use positive and polite language to build good relations.</a:t>
            </a:r>
          </a:p>
          <a:p>
            <a:pPr marL="0" indent="0">
              <a:buNone/>
            </a:pPr>
            <a:endParaRPr lang="en-US" dirty="0"/>
          </a:p>
        </p:txBody>
      </p:sp>
    </p:spTree>
    <p:extLst>
      <p:ext uri="{BB962C8B-B14F-4D97-AF65-F5344CB8AC3E}">
        <p14:creationId xmlns:p14="http://schemas.microsoft.com/office/powerpoint/2010/main" val="173301754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89397"/>
            <a:ext cx="10515600" cy="5687566"/>
          </a:xfrm>
        </p:spPr>
        <p:txBody>
          <a:bodyPr/>
          <a:lstStyle/>
          <a:p>
            <a:pPr>
              <a:buFont typeface="Wingdings" panose="05000000000000000000" pitchFamily="2" charset="2"/>
              <a:buChar char="v"/>
            </a:pPr>
            <a:r>
              <a:rPr lang="en-US" b="1" dirty="0" smtClean="0"/>
              <a:t>Follow appropriate procedure</a:t>
            </a:r>
          </a:p>
          <a:p>
            <a:r>
              <a:rPr lang="en-US" dirty="0" smtClean="0"/>
              <a:t>Each company has  its own culture and communication system.</a:t>
            </a:r>
          </a:p>
          <a:p>
            <a:r>
              <a:rPr lang="en-US" dirty="0" smtClean="0"/>
              <a:t>To follow the standard organizational procedures, consider the following:</a:t>
            </a:r>
          </a:p>
          <a:p>
            <a:pPr marL="514350" indent="-514350">
              <a:buFont typeface="+mj-lt"/>
              <a:buAutoNum type="arabicPeriod"/>
            </a:pPr>
            <a:r>
              <a:rPr lang="en-US" dirty="0" smtClean="0"/>
              <a:t>Make sure to follow the established chain and network of communication. Sometimes sending the memo to the wrong group or sending the wrong memo can be embarrassing.</a:t>
            </a:r>
          </a:p>
          <a:p>
            <a:pPr marL="514350" indent="-514350">
              <a:buFont typeface="+mj-lt"/>
              <a:buAutoNum type="arabicPeriod"/>
            </a:pPr>
            <a:r>
              <a:rPr lang="en-US" dirty="0" smtClean="0"/>
              <a:t>Consider the standard filing requirements that are in practice in the organization.</a:t>
            </a:r>
          </a:p>
          <a:p>
            <a:pPr marL="514350" indent="-514350">
              <a:buFont typeface="+mj-lt"/>
              <a:buAutoNum type="arabicPeriod"/>
            </a:pPr>
            <a:r>
              <a:rPr lang="en-US" dirty="0" smtClean="0"/>
              <a:t>Consider an appropriate way of circulating the memo; it can be sent as an e-mail attachment or as a hand-carried document.</a:t>
            </a:r>
            <a:endParaRPr lang="en-US" dirty="0"/>
          </a:p>
        </p:txBody>
      </p:sp>
    </p:spTree>
    <p:extLst>
      <p:ext uri="{BB962C8B-B14F-4D97-AF65-F5344CB8AC3E}">
        <p14:creationId xmlns:p14="http://schemas.microsoft.com/office/powerpoint/2010/main" val="119852697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06063"/>
            <a:ext cx="10515600" cy="940158"/>
          </a:xfrm>
        </p:spPr>
        <p:txBody>
          <a:bodyPr/>
          <a:lstStyle/>
          <a:p>
            <a:r>
              <a:rPr lang="en-US" b="1" dirty="0" smtClean="0"/>
              <a:t>Notice</a:t>
            </a:r>
            <a:r>
              <a:rPr lang="en-US" dirty="0" smtClean="0"/>
              <a:t> </a:t>
            </a:r>
            <a:endParaRPr lang="en-US" dirty="0"/>
          </a:p>
        </p:txBody>
      </p:sp>
      <p:sp>
        <p:nvSpPr>
          <p:cNvPr id="3" name="Content Placeholder 2"/>
          <p:cNvSpPr>
            <a:spLocks noGrp="1"/>
          </p:cNvSpPr>
          <p:nvPr>
            <p:ph idx="1"/>
          </p:nvPr>
        </p:nvSpPr>
        <p:spPr>
          <a:xfrm>
            <a:off x="838200" y="1146220"/>
            <a:ext cx="10515600" cy="5030743"/>
          </a:xfrm>
        </p:spPr>
        <p:txBody>
          <a:bodyPr>
            <a:normAutofit lnSpcReduction="10000"/>
          </a:bodyPr>
          <a:lstStyle/>
          <a:p>
            <a:r>
              <a:rPr lang="en-US" dirty="0"/>
              <a:t>Notices are  around us everywhere we go – in the supermarket, on the underground, at the entrance of shopping centers, at the railway station, the bus station, the cinema etc.</a:t>
            </a:r>
          </a:p>
          <a:p>
            <a:r>
              <a:rPr lang="en-US" dirty="0"/>
              <a:t>It’s a means of formal communication targeted to a particular person or a group of people.</a:t>
            </a:r>
          </a:p>
          <a:p>
            <a:r>
              <a:rPr lang="en-US" dirty="0"/>
              <a:t>It’s like a news item informing such person or persons of some important events.</a:t>
            </a:r>
          </a:p>
          <a:p>
            <a:r>
              <a:rPr lang="en-US" dirty="0"/>
              <a:t>This can be an invitation to a meeting, an announcement of any event, to issue certain instructions, make appeals etc</a:t>
            </a:r>
            <a:r>
              <a:rPr lang="en-US" dirty="0" smtClean="0"/>
              <a:t>.</a:t>
            </a:r>
          </a:p>
          <a:p>
            <a:r>
              <a:rPr lang="en-US" dirty="0"/>
              <a:t>It is generally written and then displayed at a public place, where it is accessible to all.</a:t>
            </a:r>
          </a:p>
          <a:p>
            <a:r>
              <a:rPr lang="en-US" dirty="0"/>
              <a:t>It can be pasted on notice boards.</a:t>
            </a:r>
          </a:p>
          <a:p>
            <a:pPr marL="0" indent="0">
              <a:buNone/>
            </a:pPr>
            <a:endParaRPr lang="en-US" dirty="0"/>
          </a:p>
          <a:p>
            <a:endParaRPr lang="en-US" dirty="0"/>
          </a:p>
        </p:txBody>
      </p:sp>
    </p:spTree>
    <p:extLst>
      <p:ext uri="{BB962C8B-B14F-4D97-AF65-F5344CB8AC3E}">
        <p14:creationId xmlns:p14="http://schemas.microsoft.com/office/powerpoint/2010/main" val="231566199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73486"/>
            <a:ext cx="10515600" cy="6181859"/>
          </a:xfrm>
        </p:spPr>
        <p:txBody>
          <a:bodyPr>
            <a:normAutofit/>
          </a:bodyPr>
          <a:lstStyle/>
          <a:p>
            <a:r>
              <a:rPr lang="en-US" dirty="0" smtClean="0"/>
              <a:t>If </a:t>
            </a:r>
            <a:r>
              <a:rPr lang="en-US" dirty="0"/>
              <a:t>it is meant for wider audience, it can even be published in the newspaper.</a:t>
            </a:r>
          </a:p>
          <a:p>
            <a:r>
              <a:rPr lang="en-US" dirty="0"/>
              <a:t>When the government issues notice, it must be published in a national or a local newspaper.</a:t>
            </a:r>
          </a:p>
          <a:p>
            <a:r>
              <a:rPr lang="en-US" dirty="0"/>
              <a:t>Most organizations have noticeboards posted around the offices which are used to bring special item to the attention of all staffs</a:t>
            </a:r>
            <a:r>
              <a:rPr lang="en-US" dirty="0" smtClean="0"/>
              <a:t>.</a:t>
            </a:r>
          </a:p>
          <a:p>
            <a:r>
              <a:rPr lang="en-US" dirty="0"/>
              <a:t>Notice boards may be sectioned according to different topics, for example policy matters, health and safety, staff </a:t>
            </a:r>
            <a:r>
              <a:rPr lang="en-US" dirty="0" smtClean="0"/>
              <a:t>announcements etc.</a:t>
            </a:r>
            <a:endParaRPr lang="en-US" dirty="0"/>
          </a:p>
          <a:p>
            <a:r>
              <a:rPr lang="en-US" dirty="0"/>
              <a:t>It is a good idea to nominate one person to be in charge of each notice board. This person should be responsible for:</a:t>
            </a:r>
          </a:p>
          <a:p>
            <a:pPr lvl="1">
              <a:buFont typeface="Wingdings" pitchFamily="2" charset="2"/>
              <a:buChar char="v"/>
            </a:pPr>
            <a:r>
              <a:rPr lang="en-US" dirty="0"/>
              <a:t>removing obsolete(dead) notices</a:t>
            </a:r>
          </a:p>
          <a:p>
            <a:pPr lvl="1">
              <a:buFont typeface="Wingdings" pitchFamily="2" charset="2"/>
              <a:buChar char="v"/>
            </a:pPr>
            <a:r>
              <a:rPr lang="en-US" dirty="0"/>
              <a:t>sectioning notices under appropriate headings where possible</a:t>
            </a:r>
          </a:p>
          <a:p>
            <a:pPr lvl="1">
              <a:buFont typeface="Wingdings" pitchFamily="2" charset="2"/>
              <a:buChar char="v"/>
            </a:pPr>
            <a:r>
              <a:rPr lang="en-US" dirty="0"/>
              <a:t>keeping the notice board tidy and clean</a:t>
            </a:r>
          </a:p>
          <a:p>
            <a:endParaRPr lang="en-US" dirty="0"/>
          </a:p>
          <a:p>
            <a:endParaRPr lang="en-US" dirty="0"/>
          </a:p>
        </p:txBody>
      </p:sp>
    </p:spTree>
    <p:extLst>
      <p:ext uri="{BB962C8B-B14F-4D97-AF65-F5344CB8AC3E}">
        <p14:creationId xmlns:p14="http://schemas.microsoft.com/office/powerpoint/2010/main" val="387692447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Notices can serve a number of purposes:</a:t>
            </a:r>
          </a:p>
          <a:p>
            <a:pPr marL="822960" lvl="1" indent="-457200">
              <a:buFont typeface="+mj-lt"/>
              <a:buAutoNum type="arabicPeriod"/>
            </a:pPr>
            <a:r>
              <a:rPr lang="en-US" dirty="0"/>
              <a:t>Announce social events</a:t>
            </a:r>
          </a:p>
          <a:p>
            <a:pPr marL="822960" lvl="1" indent="-457200">
              <a:buFont typeface="+mj-lt"/>
              <a:buAutoNum type="arabicPeriod"/>
            </a:pPr>
            <a:r>
              <a:rPr lang="en-US" dirty="0"/>
              <a:t>Report on matters of interest to staff</a:t>
            </a:r>
          </a:p>
          <a:p>
            <a:pPr marL="822960" lvl="1" indent="-457200">
              <a:buFont typeface="+mj-lt"/>
              <a:buAutoNum type="arabicPeriod"/>
            </a:pPr>
            <a:r>
              <a:rPr lang="en-US" dirty="0"/>
              <a:t>Inform staff of new procedures</a:t>
            </a:r>
          </a:p>
          <a:p>
            <a:pPr marL="822960" lvl="1" indent="-457200">
              <a:buFont typeface="+mj-lt"/>
              <a:buAutoNum type="arabicPeriod"/>
            </a:pPr>
            <a:r>
              <a:rPr lang="en-US" dirty="0"/>
              <a:t>Advertise posts for internal appointment</a:t>
            </a:r>
          </a:p>
          <a:p>
            <a:pPr marL="822960" lvl="1" indent="-457200">
              <a:buFont typeface="+mj-lt"/>
              <a:buAutoNum type="arabicPeriod"/>
            </a:pPr>
            <a:r>
              <a:rPr lang="en-US" dirty="0"/>
              <a:t>Remind staff of company procedures</a:t>
            </a:r>
          </a:p>
          <a:p>
            <a:endParaRPr lang="en-US" dirty="0"/>
          </a:p>
        </p:txBody>
      </p:sp>
    </p:spTree>
    <p:extLst>
      <p:ext uri="{BB962C8B-B14F-4D97-AF65-F5344CB8AC3E}">
        <p14:creationId xmlns:p14="http://schemas.microsoft.com/office/powerpoint/2010/main" val="19590668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Qualities of an </a:t>
            </a:r>
            <a:r>
              <a:rPr lang="en-US" dirty="0"/>
              <a:t>E</a:t>
            </a:r>
            <a:r>
              <a:rPr lang="en-US" dirty="0" smtClean="0"/>
              <a:t>ffective Notice</a:t>
            </a:r>
            <a:endParaRPr lang="en-US" dirty="0"/>
          </a:p>
        </p:txBody>
      </p:sp>
      <p:sp>
        <p:nvSpPr>
          <p:cNvPr id="3" name="Content Placeholder 2"/>
          <p:cNvSpPr>
            <a:spLocks noGrp="1"/>
          </p:cNvSpPr>
          <p:nvPr>
            <p:ph idx="1"/>
          </p:nvPr>
        </p:nvSpPr>
        <p:spPr/>
        <p:txBody>
          <a:bodyPr>
            <a:normAutofit fontScale="92500"/>
          </a:bodyPr>
          <a:lstStyle/>
          <a:p>
            <a:pPr>
              <a:buFont typeface="Wingdings" panose="05000000000000000000" pitchFamily="2" charset="2"/>
              <a:buChar char="Ø"/>
            </a:pPr>
            <a:r>
              <a:rPr lang="en-US" b="1" dirty="0" smtClean="0"/>
              <a:t>Brief </a:t>
            </a:r>
          </a:p>
          <a:p>
            <a:r>
              <a:rPr lang="en-US" dirty="0" smtClean="0"/>
              <a:t>Notice should be short and precise.</a:t>
            </a:r>
          </a:p>
          <a:p>
            <a:r>
              <a:rPr lang="en-US" dirty="0" smtClean="0"/>
              <a:t>There shouldn’t be any emotional expression.</a:t>
            </a:r>
          </a:p>
          <a:p>
            <a:r>
              <a:rPr lang="en-US" dirty="0" smtClean="0"/>
              <a:t>Sentences should be short, concise and carry a complete thought.</a:t>
            </a:r>
          </a:p>
          <a:p>
            <a:endParaRPr lang="en-US" dirty="0"/>
          </a:p>
          <a:p>
            <a:pPr>
              <a:buFont typeface="Wingdings" panose="05000000000000000000" pitchFamily="2" charset="2"/>
              <a:buChar char="Ø"/>
            </a:pPr>
            <a:r>
              <a:rPr lang="en-US" b="1" dirty="0" smtClean="0"/>
              <a:t>Complete</a:t>
            </a:r>
          </a:p>
          <a:p>
            <a:r>
              <a:rPr lang="en-US" dirty="0" smtClean="0"/>
              <a:t>Notice should provide complete information and clearly state its purpose.</a:t>
            </a:r>
          </a:p>
          <a:p>
            <a:r>
              <a:rPr lang="en-US" dirty="0" smtClean="0"/>
              <a:t>It must provide a clear sense of who, what, when, where and how.</a:t>
            </a:r>
          </a:p>
          <a:p>
            <a:r>
              <a:rPr lang="en-US" dirty="0" smtClean="0"/>
              <a:t>A notice should not leave any room for further inquiries or clarification.</a:t>
            </a:r>
            <a:endParaRPr lang="en-US" dirty="0"/>
          </a:p>
        </p:txBody>
      </p:sp>
    </p:spTree>
    <p:extLst>
      <p:ext uri="{BB962C8B-B14F-4D97-AF65-F5344CB8AC3E}">
        <p14:creationId xmlns:p14="http://schemas.microsoft.com/office/powerpoint/2010/main" val="124009894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708338"/>
            <a:ext cx="10515600" cy="5468625"/>
          </a:xfrm>
        </p:spPr>
        <p:txBody>
          <a:bodyPr>
            <a:normAutofit lnSpcReduction="10000"/>
          </a:bodyPr>
          <a:lstStyle/>
          <a:p>
            <a:pPr>
              <a:buFont typeface="Wingdings" panose="05000000000000000000" pitchFamily="2" charset="2"/>
              <a:buChar char="Ø"/>
            </a:pPr>
            <a:r>
              <a:rPr lang="en-US" b="1" dirty="0" smtClean="0"/>
              <a:t>Clear</a:t>
            </a:r>
          </a:p>
          <a:p>
            <a:r>
              <a:rPr lang="en-US" sz="2400" dirty="0" smtClean="0"/>
              <a:t>Like other business writing, a notice must provide clear information about the subject, event or activity announced.</a:t>
            </a:r>
          </a:p>
          <a:p>
            <a:r>
              <a:rPr lang="en-US" sz="2400" dirty="0" smtClean="0"/>
              <a:t>As the main purpose of a notice is to inform readers about a subject, the language must avoid ambiguity, vagueness and complexity.</a:t>
            </a:r>
          </a:p>
          <a:p>
            <a:endParaRPr lang="en-US" dirty="0"/>
          </a:p>
          <a:p>
            <a:pPr>
              <a:buFont typeface="Wingdings" panose="05000000000000000000" pitchFamily="2" charset="2"/>
              <a:buChar char="Ø"/>
            </a:pPr>
            <a:r>
              <a:rPr lang="en-US" b="1" dirty="0" smtClean="0"/>
              <a:t>Formal</a:t>
            </a:r>
          </a:p>
          <a:p>
            <a:r>
              <a:rPr lang="en-US" sz="2400" dirty="0" smtClean="0"/>
              <a:t>It must be formal in tone and language.</a:t>
            </a:r>
          </a:p>
          <a:p>
            <a:pPr marL="0" indent="0">
              <a:buNone/>
            </a:pPr>
            <a:endParaRPr lang="en-US" dirty="0"/>
          </a:p>
          <a:p>
            <a:pPr>
              <a:buFont typeface="Wingdings" panose="05000000000000000000" pitchFamily="2" charset="2"/>
              <a:buChar char="Ø"/>
            </a:pPr>
            <a:r>
              <a:rPr lang="en-US" b="1" dirty="0" smtClean="0"/>
              <a:t>Authority</a:t>
            </a:r>
            <a:r>
              <a:rPr lang="en-US" dirty="0" smtClean="0"/>
              <a:t> </a:t>
            </a:r>
          </a:p>
          <a:p>
            <a:r>
              <a:rPr lang="en-US" sz="2400" dirty="0" smtClean="0"/>
              <a:t>To be credible, a formal notice must bear authority</a:t>
            </a:r>
            <a:r>
              <a:rPr lang="en-US" dirty="0" smtClean="0"/>
              <a:t>.</a:t>
            </a:r>
          </a:p>
          <a:p>
            <a:r>
              <a:rPr lang="en-US" sz="2400" dirty="0" smtClean="0"/>
              <a:t>The individual. Agency or organization that issues the notice authorizes the notice with a valid signature and an official seal.</a:t>
            </a:r>
          </a:p>
          <a:p>
            <a:endParaRPr lang="en-US" dirty="0"/>
          </a:p>
        </p:txBody>
      </p:sp>
    </p:spTree>
    <p:extLst>
      <p:ext uri="{BB962C8B-B14F-4D97-AF65-F5344CB8AC3E}">
        <p14:creationId xmlns:p14="http://schemas.microsoft.com/office/powerpoint/2010/main" val="301917983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78064"/>
          </a:xfrm>
        </p:spPr>
        <p:txBody>
          <a:bodyPr>
            <a:normAutofit fontScale="90000"/>
          </a:bodyPr>
          <a:lstStyle/>
          <a:p>
            <a:r>
              <a:rPr lang="en-US" dirty="0" smtClean="0"/>
              <a:t>Format of a Notice</a:t>
            </a:r>
            <a:endParaRPr lang="en-US" dirty="0"/>
          </a:p>
        </p:txBody>
      </p:sp>
      <p:sp>
        <p:nvSpPr>
          <p:cNvPr id="3" name="Content Placeholder 2"/>
          <p:cNvSpPr>
            <a:spLocks noGrp="1"/>
          </p:cNvSpPr>
          <p:nvPr>
            <p:ph idx="1"/>
          </p:nvPr>
        </p:nvSpPr>
        <p:spPr>
          <a:xfrm>
            <a:off x="838200" y="1275008"/>
            <a:ext cx="10515600" cy="4901955"/>
          </a:xfrm>
        </p:spPr>
        <p:txBody>
          <a:bodyPr>
            <a:normAutofit fontScale="92500" lnSpcReduction="10000"/>
          </a:bodyPr>
          <a:lstStyle/>
          <a:p>
            <a:pPr>
              <a:buFont typeface="Wingdings" panose="05000000000000000000" pitchFamily="2" charset="2"/>
              <a:buChar char="Ø"/>
            </a:pPr>
            <a:r>
              <a:rPr lang="en-US" b="1" dirty="0" smtClean="0"/>
              <a:t>Header </a:t>
            </a:r>
          </a:p>
          <a:p>
            <a:r>
              <a:rPr lang="en-US" dirty="0" smtClean="0"/>
              <a:t>It begins with the name of issuing organization and address on the top followed by date and short as well as catchy title.</a:t>
            </a:r>
          </a:p>
          <a:p>
            <a:pPr>
              <a:buFont typeface="Wingdings" panose="05000000000000000000" pitchFamily="2" charset="2"/>
              <a:buChar char="Ø"/>
            </a:pPr>
            <a:r>
              <a:rPr lang="en-US" b="1" dirty="0" smtClean="0"/>
              <a:t>Body </a:t>
            </a:r>
          </a:p>
          <a:p>
            <a:r>
              <a:rPr lang="en-US" dirty="0" smtClean="0"/>
              <a:t>Body provides specific details regarding what the notice is about</a:t>
            </a:r>
          </a:p>
          <a:p>
            <a:r>
              <a:rPr lang="en-US" dirty="0" smtClean="0"/>
              <a:t>It answers the question to what, when, where, who and whom.</a:t>
            </a:r>
          </a:p>
          <a:p>
            <a:pPr>
              <a:buFont typeface="Wingdings" panose="05000000000000000000" pitchFamily="2" charset="2"/>
              <a:buChar char="Ø"/>
            </a:pPr>
            <a:r>
              <a:rPr lang="en-US" b="1" dirty="0" smtClean="0"/>
              <a:t>Authority/Contact person</a:t>
            </a:r>
          </a:p>
          <a:p>
            <a:r>
              <a:rPr lang="en-US" dirty="0" smtClean="0"/>
              <a:t>It usually ends with the name and signature of the individual or head of the organization issuing notice.</a:t>
            </a:r>
          </a:p>
          <a:p>
            <a:r>
              <a:rPr lang="en-US" dirty="0" smtClean="0"/>
              <a:t>If the matters or items need to be handed in, this section also includes the phone number and address of the person to be contacted.</a:t>
            </a:r>
            <a:endParaRPr lang="en-US" dirty="0"/>
          </a:p>
        </p:txBody>
      </p:sp>
    </p:spTree>
    <p:extLst>
      <p:ext uri="{BB962C8B-B14F-4D97-AF65-F5344CB8AC3E}">
        <p14:creationId xmlns:p14="http://schemas.microsoft.com/office/powerpoint/2010/main" val="295525219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31821"/>
            <a:ext cx="10515600" cy="953036"/>
          </a:xfrm>
        </p:spPr>
        <p:txBody>
          <a:bodyPr/>
          <a:lstStyle/>
          <a:p>
            <a:r>
              <a:rPr lang="en-US" dirty="0" smtClean="0"/>
              <a:t>Memos </a:t>
            </a:r>
            <a:endParaRPr lang="en-US" dirty="0"/>
          </a:p>
        </p:txBody>
      </p:sp>
      <p:sp>
        <p:nvSpPr>
          <p:cNvPr id="3" name="Content Placeholder 2"/>
          <p:cNvSpPr>
            <a:spLocks noGrp="1"/>
          </p:cNvSpPr>
          <p:nvPr>
            <p:ph idx="1"/>
          </p:nvPr>
        </p:nvSpPr>
        <p:spPr>
          <a:xfrm>
            <a:off x="838200" y="1004552"/>
            <a:ext cx="10515600" cy="5383369"/>
          </a:xfrm>
        </p:spPr>
        <p:txBody>
          <a:bodyPr>
            <a:normAutofit/>
          </a:bodyPr>
          <a:lstStyle/>
          <a:p>
            <a:r>
              <a:rPr lang="en-US" dirty="0"/>
              <a:t>The memorandum(plural memoranda), </a:t>
            </a:r>
            <a:r>
              <a:rPr lang="en-US" dirty="0" smtClean="0"/>
              <a:t>shortly </a:t>
            </a:r>
            <a:r>
              <a:rPr lang="en-US" dirty="0"/>
              <a:t>called a memo, is a written communication from one person to another (or a group of people) within the same organization. So, it is regarded as a great means to communication within an organization.</a:t>
            </a:r>
          </a:p>
          <a:p>
            <a:r>
              <a:rPr lang="en-US" dirty="0"/>
              <a:t>It is normally used for communicating policies, procedures, decisions or sharing information within an organization</a:t>
            </a:r>
            <a:r>
              <a:rPr lang="en-US" dirty="0" smtClean="0"/>
              <a:t>.</a:t>
            </a:r>
          </a:p>
          <a:p>
            <a:r>
              <a:rPr lang="en-US" dirty="0"/>
              <a:t>It is often written from one-to-all perspective rather than one-to-one or interpersonal communication.</a:t>
            </a:r>
          </a:p>
          <a:p>
            <a:r>
              <a:rPr lang="en-US" dirty="0"/>
              <a:t>It may also be used to update a team or activities for a given project, or to inform specific group within a company of an event and action</a:t>
            </a:r>
            <a:r>
              <a:rPr lang="en-US" dirty="0" smtClean="0"/>
              <a:t>.</a:t>
            </a:r>
          </a:p>
          <a:p>
            <a:r>
              <a:rPr lang="en-US" dirty="0" smtClean="0"/>
              <a:t>Memos once sent out becomes part of the company’s records.</a:t>
            </a:r>
            <a:endParaRPr lang="en-US" dirty="0"/>
          </a:p>
          <a:p>
            <a:endParaRPr lang="en-US" dirty="0"/>
          </a:p>
          <a:p>
            <a:endParaRPr lang="en-US" dirty="0"/>
          </a:p>
        </p:txBody>
      </p:sp>
    </p:spTree>
    <p:extLst>
      <p:ext uri="{BB962C8B-B14F-4D97-AF65-F5344CB8AC3E}">
        <p14:creationId xmlns:p14="http://schemas.microsoft.com/office/powerpoint/2010/main" val="159344256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74278"/>
          </a:xfrm>
        </p:spPr>
        <p:txBody>
          <a:bodyPr/>
          <a:lstStyle/>
          <a:p>
            <a:r>
              <a:rPr lang="en-US" dirty="0"/>
              <a:t>Designing Notices</a:t>
            </a:r>
          </a:p>
        </p:txBody>
      </p:sp>
      <p:sp>
        <p:nvSpPr>
          <p:cNvPr id="3" name="Content Placeholder 2"/>
          <p:cNvSpPr>
            <a:spLocks noGrp="1"/>
          </p:cNvSpPr>
          <p:nvPr>
            <p:ph idx="1"/>
          </p:nvPr>
        </p:nvSpPr>
        <p:spPr>
          <a:xfrm>
            <a:off x="838200" y="1339404"/>
            <a:ext cx="10515600" cy="4837559"/>
          </a:xfrm>
        </p:spPr>
        <p:txBody>
          <a:bodyPr/>
          <a:lstStyle/>
          <a:p>
            <a:r>
              <a:rPr lang="en-US" dirty="0"/>
              <a:t>When designing a notice, the first aim must be to ensure that the notice is seen clearly and acted upon where necessary. Long, rambling paragraphs will not achieve this aim.</a:t>
            </a:r>
          </a:p>
          <a:p>
            <a:r>
              <a:rPr lang="en-US" dirty="0"/>
              <a:t>Follow these guidelines when designing notice:</a:t>
            </a:r>
          </a:p>
          <a:p>
            <a:pPr marL="822960" lvl="1" indent="-457200">
              <a:buFont typeface="+mj-lt"/>
              <a:buAutoNum type="arabicPeriod"/>
            </a:pPr>
            <a:r>
              <a:rPr lang="en-US" dirty="0"/>
              <a:t>Give a clear heading</a:t>
            </a:r>
          </a:p>
          <a:p>
            <a:pPr marL="822960" lvl="1" indent="-457200">
              <a:buFont typeface="+mj-lt"/>
              <a:buAutoNum type="arabicPeriod"/>
            </a:pPr>
            <a:r>
              <a:rPr lang="en-US" dirty="0"/>
              <a:t>Use different size print for emphasis</a:t>
            </a:r>
          </a:p>
          <a:p>
            <a:pPr marL="822960" lvl="1" indent="-457200">
              <a:buFont typeface="+mj-lt"/>
              <a:buAutoNum type="arabicPeriod"/>
            </a:pPr>
            <a:r>
              <a:rPr lang="en-US" dirty="0"/>
              <a:t>Use sub-headings to break up the main information logically</a:t>
            </a:r>
          </a:p>
          <a:p>
            <a:pPr marL="822960" lvl="1" indent="-457200">
              <a:buFont typeface="+mj-lt"/>
              <a:buAutoNum type="arabicPeriod"/>
            </a:pPr>
            <a:r>
              <a:rPr lang="en-US" dirty="0"/>
              <a:t>Use bullet points to display points on separate line</a:t>
            </a:r>
          </a:p>
          <a:p>
            <a:pPr marL="822960" lvl="1" indent="-457200">
              <a:buFont typeface="+mj-lt"/>
              <a:buAutoNum type="arabicPeriod"/>
            </a:pPr>
            <a:r>
              <a:rPr lang="en-US" dirty="0"/>
              <a:t>Use the paper effectively to display the notice attractively</a:t>
            </a:r>
          </a:p>
          <a:p>
            <a:pPr marL="822960" lvl="1" indent="-457200">
              <a:buFont typeface="+mj-lt"/>
              <a:buAutoNum type="arabicPeriod"/>
            </a:pPr>
            <a:r>
              <a:rPr lang="en-US" dirty="0"/>
              <a:t>Include the name of the writer at the bottom as well as date</a:t>
            </a:r>
          </a:p>
          <a:p>
            <a:pPr marL="0" indent="0">
              <a:buNone/>
            </a:pPr>
            <a:endParaRPr lang="en-US" dirty="0"/>
          </a:p>
        </p:txBody>
      </p:sp>
    </p:spTree>
    <p:extLst>
      <p:ext uri="{BB962C8B-B14F-4D97-AF65-F5344CB8AC3E}">
        <p14:creationId xmlns:p14="http://schemas.microsoft.com/office/powerpoint/2010/main" val="51242827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Assignment</a:t>
            </a:r>
            <a:endParaRPr lang="en-US" dirty="0"/>
          </a:p>
        </p:txBody>
      </p:sp>
      <p:sp>
        <p:nvSpPr>
          <p:cNvPr id="3" name="Content Placeholder 2"/>
          <p:cNvSpPr>
            <a:spLocks noGrp="1"/>
          </p:cNvSpPr>
          <p:nvPr>
            <p:ph idx="1"/>
          </p:nvPr>
        </p:nvSpPr>
        <p:spPr/>
        <p:txBody>
          <a:bodyPr/>
          <a:lstStyle/>
          <a:p>
            <a:pPr marL="514350" indent="-514350">
              <a:buFont typeface="+mj-lt"/>
              <a:buAutoNum type="arabicPeriod"/>
            </a:pPr>
            <a:r>
              <a:rPr lang="en-US" dirty="0"/>
              <a:t>Write a notice to circulate in the different sections/faculties of an organization stating that there will be electrical repairing on the date 30</a:t>
            </a:r>
            <a:r>
              <a:rPr lang="en-US" baseline="30000" dirty="0"/>
              <a:t>th</a:t>
            </a:r>
            <a:r>
              <a:rPr lang="en-US" dirty="0"/>
              <a:t> </a:t>
            </a:r>
            <a:r>
              <a:rPr lang="en-US" dirty="0" smtClean="0"/>
              <a:t>June </a:t>
            </a:r>
            <a:r>
              <a:rPr lang="en-US" dirty="0"/>
              <a:t>and electrical </a:t>
            </a:r>
            <a:r>
              <a:rPr lang="en-US" dirty="0" err="1"/>
              <a:t>equipments</a:t>
            </a:r>
            <a:r>
              <a:rPr lang="en-US" dirty="0"/>
              <a:t> will  not be in  use for the whole day. In addition to this, calls can’t be transferred. Also, advise the staffs to do the paper related work on that day.</a:t>
            </a:r>
          </a:p>
          <a:p>
            <a:pPr marL="0" indent="0">
              <a:buNone/>
            </a:pPr>
            <a:endParaRPr lang="en-US" dirty="0"/>
          </a:p>
        </p:txBody>
      </p:sp>
    </p:spTree>
    <p:extLst>
      <p:ext uri="{BB962C8B-B14F-4D97-AF65-F5344CB8AC3E}">
        <p14:creationId xmlns:p14="http://schemas.microsoft.com/office/powerpoint/2010/main" val="269476443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scanner_20200929_091954.jpg"/>
          <p:cNvPicPr>
            <a:picLocks noGrp="1" noChangeAspect="1"/>
          </p:cNvPicPr>
          <p:nvPr>
            <p:ph idx="1"/>
          </p:nvPr>
        </p:nvPicPr>
        <p:blipFill>
          <a:blip r:embed="rId2"/>
          <a:stretch>
            <a:fillRect/>
          </a:stretch>
        </p:blipFill>
        <p:spPr>
          <a:xfrm>
            <a:off x="838200" y="365125"/>
            <a:ext cx="10515600" cy="5811838"/>
          </a:xfrm>
        </p:spPr>
      </p:pic>
    </p:spTree>
    <p:extLst>
      <p:ext uri="{BB962C8B-B14F-4D97-AF65-F5344CB8AC3E}">
        <p14:creationId xmlns:p14="http://schemas.microsoft.com/office/powerpoint/2010/main" val="23861175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Electronic Mail</a:t>
            </a:r>
            <a:endParaRPr lang="en-US" dirty="0"/>
          </a:p>
        </p:txBody>
      </p:sp>
      <p:sp>
        <p:nvSpPr>
          <p:cNvPr id="3" name="Content Placeholder 2"/>
          <p:cNvSpPr>
            <a:spLocks noGrp="1"/>
          </p:cNvSpPr>
          <p:nvPr>
            <p:ph idx="1"/>
          </p:nvPr>
        </p:nvSpPr>
        <p:spPr/>
        <p:txBody>
          <a:bodyPr/>
          <a:lstStyle/>
          <a:p>
            <a:r>
              <a:rPr lang="en-US" dirty="0"/>
              <a:t>E-mail is a short form that stands for electronic mail</a:t>
            </a:r>
            <a:r>
              <a:rPr lang="en-US" dirty="0" smtClean="0"/>
              <a:t>. It is sent to people within or out of the organization via internet. </a:t>
            </a:r>
            <a:endParaRPr lang="en-US" dirty="0"/>
          </a:p>
          <a:p>
            <a:r>
              <a:rPr lang="en-US" dirty="0"/>
              <a:t>Businesses today operate in a highly competitive market in which high-speed communication and information transfer is essential. Most of the activities in today’s offices are electronic, using computer-based technology.</a:t>
            </a:r>
          </a:p>
          <a:p>
            <a:r>
              <a:rPr lang="en-US" dirty="0"/>
              <a:t>E-mail is the best medium of communication at present time</a:t>
            </a:r>
            <a:r>
              <a:rPr lang="en-US" dirty="0" smtClean="0"/>
              <a:t>.</a:t>
            </a:r>
          </a:p>
          <a:p>
            <a:r>
              <a:rPr lang="en-US" dirty="0" smtClean="0"/>
              <a:t>In fact, e-mails have replaced the traditional forms of written messages like letters and memos.</a:t>
            </a:r>
            <a:endParaRPr lang="en-US" dirty="0"/>
          </a:p>
          <a:p>
            <a:endParaRPr lang="en-US" dirty="0"/>
          </a:p>
        </p:txBody>
      </p:sp>
    </p:spTree>
    <p:extLst>
      <p:ext uri="{BB962C8B-B14F-4D97-AF65-F5344CB8AC3E}">
        <p14:creationId xmlns:p14="http://schemas.microsoft.com/office/powerpoint/2010/main" val="361147410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Advantages of E-mail</a:t>
            </a:r>
          </a:p>
        </p:txBody>
      </p:sp>
      <p:sp>
        <p:nvSpPr>
          <p:cNvPr id="3" name="Content Placeholder 2"/>
          <p:cNvSpPr>
            <a:spLocks noGrp="1"/>
          </p:cNvSpPr>
          <p:nvPr>
            <p:ph idx="1"/>
          </p:nvPr>
        </p:nvSpPr>
        <p:spPr/>
        <p:txBody>
          <a:bodyPr/>
          <a:lstStyle/>
          <a:p>
            <a:r>
              <a:rPr lang="en-US" dirty="0"/>
              <a:t>Quick</a:t>
            </a:r>
          </a:p>
          <a:p>
            <a:r>
              <a:rPr lang="en-US" dirty="0"/>
              <a:t>Secure</a:t>
            </a:r>
          </a:p>
          <a:p>
            <a:r>
              <a:rPr lang="en-US" dirty="0"/>
              <a:t>Low cost</a:t>
            </a:r>
          </a:p>
          <a:p>
            <a:r>
              <a:rPr lang="en-US" dirty="0"/>
              <a:t>Attachment(s)</a:t>
            </a:r>
          </a:p>
          <a:p>
            <a:r>
              <a:rPr lang="en-US" dirty="0"/>
              <a:t>More than one recipient</a:t>
            </a:r>
          </a:p>
          <a:p>
            <a:pPr marL="0" indent="0">
              <a:buNone/>
            </a:pPr>
            <a:endParaRPr lang="en-US" dirty="0"/>
          </a:p>
        </p:txBody>
      </p:sp>
    </p:spTree>
    <p:extLst>
      <p:ext uri="{BB962C8B-B14F-4D97-AF65-F5344CB8AC3E}">
        <p14:creationId xmlns:p14="http://schemas.microsoft.com/office/powerpoint/2010/main" val="157869275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61399"/>
          </a:xfrm>
        </p:spPr>
        <p:txBody>
          <a:bodyPr/>
          <a:lstStyle/>
          <a:p>
            <a:r>
              <a:rPr lang="en-US" dirty="0" smtClean="0"/>
              <a:t>Guidelines for writing e-mail</a:t>
            </a:r>
            <a:endParaRPr lang="en-US" dirty="0"/>
          </a:p>
        </p:txBody>
      </p:sp>
      <p:sp>
        <p:nvSpPr>
          <p:cNvPr id="3" name="Content Placeholder 2"/>
          <p:cNvSpPr>
            <a:spLocks noGrp="1"/>
          </p:cNvSpPr>
          <p:nvPr>
            <p:ph idx="1"/>
          </p:nvPr>
        </p:nvSpPr>
        <p:spPr>
          <a:xfrm>
            <a:off x="838200" y="1326524"/>
            <a:ext cx="10515600" cy="4850439"/>
          </a:xfrm>
        </p:spPr>
        <p:txBody>
          <a:bodyPr/>
          <a:lstStyle/>
          <a:p>
            <a:pPr marL="514350" indent="-514350">
              <a:buAutoNum type="arabicPeriod"/>
            </a:pPr>
            <a:r>
              <a:rPr lang="en-US" b="1" dirty="0" smtClean="0"/>
              <a:t>Determine the need for sending an e-mail</a:t>
            </a:r>
          </a:p>
          <a:p>
            <a:r>
              <a:rPr lang="en-US" dirty="0" smtClean="0"/>
              <a:t>Sending e-mail unnecessarily ends up reaching an unintended audience.</a:t>
            </a:r>
          </a:p>
          <a:p>
            <a:r>
              <a:rPr lang="en-US" dirty="0" smtClean="0"/>
              <a:t>While communicating through e-mails, first consider whether there is an actual need for an e-mail.</a:t>
            </a:r>
          </a:p>
          <a:p>
            <a:pPr marL="0" indent="0">
              <a:buNone/>
            </a:pPr>
            <a:r>
              <a:rPr lang="en-US" dirty="0" smtClean="0"/>
              <a:t>2. </a:t>
            </a:r>
            <a:r>
              <a:rPr lang="en-US" b="1" dirty="0" smtClean="0"/>
              <a:t>Use a standard heading</a:t>
            </a:r>
          </a:p>
          <a:p>
            <a:r>
              <a:rPr lang="en-US" dirty="0" smtClean="0"/>
              <a:t>E-mail system automatically generate the heading that includes: </a:t>
            </a:r>
            <a:r>
              <a:rPr lang="en-US" dirty="0" smtClean="0">
                <a:solidFill>
                  <a:srgbClr val="FF0000"/>
                </a:solidFill>
              </a:rPr>
              <a:t>From</a:t>
            </a:r>
            <a:r>
              <a:rPr lang="en-US" dirty="0" smtClean="0"/>
              <a:t>, </a:t>
            </a:r>
            <a:r>
              <a:rPr lang="en-US" dirty="0" smtClean="0">
                <a:solidFill>
                  <a:srgbClr val="FF0000"/>
                </a:solidFill>
              </a:rPr>
              <a:t>To</a:t>
            </a:r>
            <a:r>
              <a:rPr lang="en-US" dirty="0" smtClean="0"/>
              <a:t>, </a:t>
            </a:r>
            <a:r>
              <a:rPr lang="en-US" dirty="0" smtClean="0">
                <a:solidFill>
                  <a:srgbClr val="FF0000"/>
                </a:solidFill>
              </a:rPr>
              <a:t>Subject</a:t>
            </a:r>
            <a:r>
              <a:rPr lang="en-US" dirty="0" smtClean="0"/>
              <a:t> and </a:t>
            </a:r>
            <a:r>
              <a:rPr lang="en-US" dirty="0" smtClean="0">
                <a:solidFill>
                  <a:srgbClr val="FF0000"/>
                </a:solidFill>
              </a:rPr>
              <a:t>Date</a:t>
            </a:r>
            <a:r>
              <a:rPr lang="en-US" dirty="0" smtClean="0"/>
              <a:t>.</a:t>
            </a:r>
          </a:p>
          <a:p>
            <a:r>
              <a:rPr lang="en-US" dirty="0" smtClean="0"/>
              <a:t>We have to fill up the information for the </a:t>
            </a:r>
            <a:r>
              <a:rPr lang="en-US" dirty="0" smtClean="0">
                <a:solidFill>
                  <a:srgbClr val="FF0000"/>
                </a:solidFill>
              </a:rPr>
              <a:t>To</a:t>
            </a:r>
            <a:r>
              <a:rPr lang="en-US" dirty="0" smtClean="0"/>
              <a:t> and </a:t>
            </a:r>
            <a:r>
              <a:rPr lang="en-US" dirty="0" smtClean="0">
                <a:solidFill>
                  <a:srgbClr val="FF0000"/>
                </a:solidFill>
              </a:rPr>
              <a:t>Subject</a:t>
            </a:r>
            <a:r>
              <a:rPr lang="en-US" dirty="0" smtClean="0"/>
              <a:t>.</a:t>
            </a:r>
            <a:endParaRPr lang="en-US" dirty="0"/>
          </a:p>
        </p:txBody>
      </p:sp>
    </p:spTree>
    <p:extLst>
      <p:ext uri="{BB962C8B-B14F-4D97-AF65-F5344CB8AC3E}">
        <p14:creationId xmlns:p14="http://schemas.microsoft.com/office/powerpoint/2010/main" val="2674726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004552"/>
            <a:ext cx="10515600" cy="5172411"/>
          </a:xfrm>
        </p:spPr>
        <p:txBody>
          <a:bodyPr/>
          <a:lstStyle/>
          <a:p>
            <a:pPr marL="0" indent="0">
              <a:buNone/>
            </a:pPr>
            <a:r>
              <a:rPr lang="en-US" b="1" dirty="0" smtClean="0"/>
              <a:t>3. Copying e-mails</a:t>
            </a:r>
          </a:p>
          <a:p>
            <a:r>
              <a:rPr lang="en-US" dirty="0" smtClean="0"/>
              <a:t>While sending an e-mail to the main recipient, you can send it to someone else.</a:t>
            </a:r>
          </a:p>
          <a:p>
            <a:r>
              <a:rPr lang="en-US" dirty="0" smtClean="0"/>
              <a:t>All e-mail systems have built in </a:t>
            </a:r>
            <a:r>
              <a:rPr lang="en-US" dirty="0" smtClean="0">
                <a:solidFill>
                  <a:srgbClr val="FF0000"/>
                </a:solidFill>
              </a:rPr>
              <a:t>Cc</a:t>
            </a:r>
            <a:r>
              <a:rPr lang="en-US" dirty="0" smtClean="0"/>
              <a:t> and </a:t>
            </a:r>
            <a:r>
              <a:rPr lang="en-US" dirty="0" smtClean="0">
                <a:solidFill>
                  <a:srgbClr val="FF0000"/>
                </a:solidFill>
              </a:rPr>
              <a:t>Bcc</a:t>
            </a:r>
            <a:r>
              <a:rPr lang="en-US" dirty="0" smtClean="0"/>
              <a:t> sections in the header to facilitate copying an e-mail with ease.</a:t>
            </a:r>
          </a:p>
          <a:p>
            <a:r>
              <a:rPr lang="en-US" dirty="0" smtClean="0"/>
              <a:t>Use </a:t>
            </a:r>
            <a:r>
              <a:rPr lang="en-US" dirty="0" smtClean="0">
                <a:solidFill>
                  <a:srgbClr val="FF0000"/>
                </a:solidFill>
              </a:rPr>
              <a:t>Cc</a:t>
            </a:r>
            <a:r>
              <a:rPr lang="en-US" dirty="0" smtClean="0"/>
              <a:t> if you want the main recipient to know that you have copied the e-mail to someone.</a:t>
            </a:r>
          </a:p>
          <a:p>
            <a:r>
              <a:rPr lang="en-US" dirty="0" smtClean="0"/>
              <a:t>If you would rather not disclose this fact, then you can use the </a:t>
            </a:r>
            <a:r>
              <a:rPr lang="en-US" dirty="0" smtClean="0">
                <a:solidFill>
                  <a:srgbClr val="FF0000"/>
                </a:solidFill>
              </a:rPr>
              <a:t>Bcc</a:t>
            </a:r>
            <a:r>
              <a:rPr lang="en-US" dirty="0" smtClean="0"/>
              <a:t> section.</a:t>
            </a:r>
          </a:p>
          <a:p>
            <a:pPr marL="0" indent="0">
              <a:buNone/>
            </a:pPr>
            <a:endParaRPr lang="en-US" dirty="0"/>
          </a:p>
        </p:txBody>
      </p:sp>
    </p:spTree>
    <p:extLst>
      <p:ext uri="{BB962C8B-B14F-4D97-AF65-F5344CB8AC3E}">
        <p14:creationId xmlns:p14="http://schemas.microsoft.com/office/powerpoint/2010/main" val="102147653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15155"/>
            <a:ext cx="10515600" cy="5661808"/>
          </a:xfrm>
        </p:spPr>
        <p:txBody>
          <a:bodyPr/>
          <a:lstStyle/>
          <a:p>
            <a:pPr marL="0" indent="0">
              <a:buNone/>
            </a:pPr>
            <a:r>
              <a:rPr lang="en-US" b="1" dirty="0"/>
              <a:t>4</a:t>
            </a:r>
            <a:r>
              <a:rPr lang="en-US" b="1" dirty="0" smtClean="0"/>
              <a:t>. Use effective subject line</a:t>
            </a:r>
          </a:p>
          <a:p>
            <a:r>
              <a:rPr lang="en-US" dirty="0" smtClean="0"/>
              <a:t>Subject line should let the recipient know what the e-mail is about.</a:t>
            </a:r>
          </a:p>
          <a:p>
            <a:r>
              <a:rPr lang="en-US" dirty="0" smtClean="0"/>
              <a:t>Unfortunately, people often overlook the importance of the subject line.</a:t>
            </a:r>
          </a:p>
          <a:p>
            <a:r>
              <a:rPr lang="en-US" dirty="0" smtClean="0"/>
              <a:t>Unless you are exchanging e-mails to and fro on the same subject to a recipient, you should always have a suitable line.</a:t>
            </a:r>
          </a:p>
          <a:p>
            <a:r>
              <a:rPr lang="en-US" dirty="0" smtClean="0"/>
              <a:t>Subject line must be brief and clear.</a:t>
            </a:r>
            <a:endParaRPr lang="en-US" dirty="0"/>
          </a:p>
        </p:txBody>
      </p:sp>
    </p:spTree>
    <p:extLst>
      <p:ext uri="{BB962C8B-B14F-4D97-AF65-F5344CB8AC3E}">
        <p14:creationId xmlns:p14="http://schemas.microsoft.com/office/powerpoint/2010/main" val="409258932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53792"/>
            <a:ext cx="10515600" cy="5623171"/>
          </a:xfrm>
        </p:spPr>
        <p:txBody>
          <a:bodyPr/>
          <a:lstStyle/>
          <a:p>
            <a:pPr marL="0" indent="0">
              <a:buNone/>
            </a:pPr>
            <a:r>
              <a:rPr lang="en-US" b="1" dirty="0" smtClean="0"/>
              <a:t>5. Know your audience</a:t>
            </a:r>
          </a:p>
          <a:p>
            <a:r>
              <a:rPr lang="en-US" dirty="0" smtClean="0"/>
              <a:t>People have different expectations about how an e-mail should be like and how they want to be addressed.</a:t>
            </a:r>
          </a:p>
          <a:p>
            <a:r>
              <a:rPr lang="en-US" dirty="0" smtClean="0"/>
              <a:t>We must maintain the courtesy and tone while writing an e-mail.</a:t>
            </a:r>
          </a:p>
          <a:p>
            <a:r>
              <a:rPr lang="en-US" dirty="0" smtClean="0"/>
              <a:t>The choice of tone and way we address the recipient depends on how familiar we are with him/her.</a:t>
            </a:r>
          </a:p>
          <a:p>
            <a:r>
              <a:rPr lang="en-US" dirty="0" smtClean="0"/>
              <a:t>If not, then we can address the recipient more formally.</a:t>
            </a:r>
            <a:endParaRPr lang="en-US" dirty="0"/>
          </a:p>
        </p:txBody>
      </p:sp>
    </p:spTree>
    <p:extLst>
      <p:ext uri="{BB962C8B-B14F-4D97-AF65-F5344CB8AC3E}">
        <p14:creationId xmlns:p14="http://schemas.microsoft.com/office/powerpoint/2010/main" val="5991721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86366"/>
            <a:ext cx="10515600" cy="5988676"/>
          </a:xfrm>
        </p:spPr>
        <p:txBody>
          <a:bodyPr>
            <a:normAutofit fontScale="92500" lnSpcReduction="10000"/>
          </a:bodyPr>
          <a:lstStyle/>
          <a:p>
            <a:pPr marL="0" indent="0">
              <a:buNone/>
            </a:pPr>
            <a:r>
              <a:rPr lang="en-US" b="1" dirty="0" smtClean="0"/>
              <a:t>6. Organize the message effectively</a:t>
            </a:r>
          </a:p>
          <a:p>
            <a:r>
              <a:rPr lang="en-US" dirty="0" smtClean="0"/>
              <a:t>E-mail is not an ideal medium to communicate complex messages with multiple subjects, points and paragraphs.</a:t>
            </a:r>
          </a:p>
          <a:p>
            <a:r>
              <a:rPr lang="en-US" dirty="0" smtClean="0"/>
              <a:t>To be effective, an e-mail must be short, direct, precise and focused on a single subject.</a:t>
            </a:r>
          </a:p>
          <a:p>
            <a:r>
              <a:rPr lang="en-US" dirty="0" smtClean="0"/>
              <a:t>while organizing an e-mail:</a:t>
            </a:r>
          </a:p>
          <a:p>
            <a:pPr marL="514350" indent="-514350">
              <a:buFont typeface="+mj-lt"/>
              <a:buAutoNum type="arabicPeriod"/>
            </a:pPr>
            <a:r>
              <a:rPr lang="en-US" dirty="0" smtClean="0"/>
              <a:t>Begin by briefly stating the purpose of writing an e-mail.</a:t>
            </a:r>
          </a:p>
          <a:p>
            <a:pPr marL="514350" indent="-514350">
              <a:buFont typeface="+mj-lt"/>
              <a:buAutoNum type="arabicPeriod"/>
            </a:pPr>
            <a:r>
              <a:rPr lang="en-US" dirty="0" smtClean="0"/>
              <a:t>Provide adequate context for the message. For example, if you are asking questions or seeking an explanation, quote or refer to any relevant section form the </a:t>
            </a:r>
            <a:r>
              <a:rPr lang="en-US" dirty="0"/>
              <a:t>s</a:t>
            </a:r>
            <a:r>
              <a:rPr lang="en-US" dirty="0" smtClean="0"/>
              <a:t>ender’s message.</a:t>
            </a:r>
          </a:p>
          <a:p>
            <a:pPr marL="514350" indent="-514350">
              <a:buFont typeface="+mj-lt"/>
              <a:buAutoNum type="arabicPeriod"/>
            </a:pPr>
            <a:r>
              <a:rPr lang="en-US" dirty="0" smtClean="0"/>
              <a:t>Add relevant details, explanations and information.</a:t>
            </a:r>
          </a:p>
          <a:p>
            <a:pPr marL="514350" indent="-514350">
              <a:buFont typeface="+mj-lt"/>
              <a:buAutoNum type="arabicPeriod"/>
            </a:pPr>
            <a:r>
              <a:rPr lang="en-US" dirty="0" smtClean="0"/>
              <a:t>Use paragraphs to separate thoughts and ideas to help the recipient understand the message clearly.</a:t>
            </a:r>
          </a:p>
          <a:p>
            <a:pPr marL="514350" indent="-514350">
              <a:buFont typeface="+mj-lt"/>
              <a:buAutoNum type="arabicPeriod"/>
            </a:pPr>
            <a:r>
              <a:rPr lang="en-US" dirty="0" smtClean="0"/>
              <a:t>Conclude the body stating what you expect from the reader - a  response, meeting, information or explanation.</a:t>
            </a:r>
            <a:endParaRPr lang="en-US" dirty="0"/>
          </a:p>
        </p:txBody>
      </p:sp>
    </p:spTree>
    <p:extLst>
      <p:ext uri="{BB962C8B-B14F-4D97-AF65-F5344CB8AC3E}">
        <p14:creationId xmlns:p14="http://schemas.microsoft.com/office/powerpoint/2010/main" val="28608166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Purpose of Memo</a:t>
            </a:r>
            <a:endParaRPr lang="en-US" dirty="0"/>
          </a:p>
        </p:txBody>
      </p:sp>
      <p:sp>
        <p:nvSpPr>
          <p:cNvPr id="3" name="Content Placeholder 2"/>
          <p:cNvSpPr>
            <a:spLocks noGrp="1"/>
          </p:cNvSpPr>
          <p:nvPr>
            <p:ph idx="1"/>
          </p:nvPr>
        </p:nvSpPr>
        <p:spPr/>
        <p:txBody>
          <a:bodyPr/>
          <a:lstStyle/>
          <a:p>
            <a:r>
              <a:rPr lang="en-US" dirty="0" smtClean="0"/>
              <a:t>Memos are used in an organization for various purposes like: </a:t>
            </a:r>
          </a:p>
          <a:p>
            <a:pPr marL="514350" indent="-514350">
              <a:buFont typeface="+mj-lt"/>
              <a:buAutoNum type="arabicPeriod"/>
            </a:pPr>
            <a:r>
              <a:rPr lang="en-US" dirty="0" smtClean="0"/>
              <a:t>Routine message</a:t>
            </a:r>
          </a:p>
          <a:p>
            <a:pPr marL="514350" indent="-514350">
              <a:buFont typeface="+mj-lt"/>
              <a:buAutoNum type="arabicPeriod"/>
            </a:pPr>
            <a:r>
              <a:rPr lang="en-US" dirty="0" smtClean="0"/>
              <a:t>Short reports</a:t>
            </a:r>
          </a:p>
          <a:p>
            <a:pPr marL="514350" indent="-514350">
              <a:buFont typeface="+mj-lt"/>
              <a:buAutoNum type="arabicPeriod"/>
            </a:pPr>
            <a:r>
              <a:rPr lang="en-US" dirty="0" smtClean="0"/>
              <a:t>Inquiries</a:t>
            </a:r>
          </a:p>
          <a:p>
            <a:pPr marL="514350" indent="-514350">
              <a:buFont typeface="+mj-lt"/>
              <a:buAutoNum type="arabicPeriod"/>
            </a:pPr>
            <a:r>
              <a:rPr lang="en-US" dirty="0" smtClean="0"/>
              <a:t>Information sharing</a:t>
            </a:r>
          </a:p>
          <a:p>
            <a:pPr marL="514350" indent="-514350">
              <a:buFont typeface="+mj-lt"/>
              <a:buAutoNum type="arabicPeriod"/>
            </a:pPr>
            <a:r>
              <a:rPr lang="en-US" dirty="0" smtClean="0"/>
              <a:t>Update  team activities</a:t>
            </a:r>
          </a:p>
          <a:p>
            <a:r>
              <a:rPr lang="en-US" dirty="0" smtClean="0"/>
              <a:t>Very often , one need to write persuasive memos to convince co-workers, team members and management of your plans and procedures.</a:t>
            </a:r>
            <a:endParaRPr lang="en-US" dirty="0"/>
          </a:p>
        </p:txBody>
      </p:sp>
    </p:spTree>
    <p:extLst>
      <p:ext uri="{BB962C8B-B14F-4D97-AF65-F5344CB8AC3E}">
        <p14:creationId xmlns:p14="http://schemas.microsoft.com/office/powerpoint/2010/main" val="2188924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43944"/>
            <a:ext cx="10515600" cy="5533019"/>
          </a:xfrm>
        </p:spPr>
        <p:txBody>
          <a:bodyPr/>
          <a:lstStyle/>
          <a:p>
            <a:pPr marL="0" indent="0">
              <a:buNone/>
            </a:pPr>
            <a:r>
              <a:rPr lang="en-US" b="1" dirty="0" smtClean="0"/>
              <a:t>7. Closing</a:t>
            </a:r>
          </a:p>
          <a:p>
            <a:r>
              <a:rPr lang="en-US" dirty="0" smtClean="0"/>
              <a:t>Like in business letters, closing an e-mail is very important.</a:t>
            </a:r>
          </a:p>
          <a:p>
            <a:r>
              <a:rPr lang="en-US" dirty="0" smtClean="0"/>
              <a:t>Firstly, closing helps you to build goodwill; secondly, it lets the recipient know who is communicating to him/her.</a:t>
            </a:r>
          </a:p>
          <a:p>
            <a:r>
              <a:rPr lang="en-US" dirty="0" smtClean="0"/>
              <a:t>For less formal e-mails, consider signing off with a brief friendly word or phrase like – Thank you, Best wishes, Regards along with your complete name.</a:t>
            </a:r>
          </a:p>
          <a:p>
            <a:r>
              <a:rPr lang="en-US" dirty="0" smtClean="0"/>
              <a:t>For more formal e-mail, consider using expressions – Sincerely, Respectfully, </a:t>
            </a:r>
            <a:r>
              <a:rPr lang="en-US" dirty="0"/>
              <a:t>Y</a:t>
            </a:r>
            <a:r>
              <a:rPr lang="en-US" dirty="0" smtClean="0"/>
              <a:t>our sincerely.</a:t>
            </a:r>
            <a:endParaRPr lang="en-US" dirty="0"/>
          </a:p>
        </p:txBody>
      </p:sp>
    </p:spTree>
    <p:extLst>
      <p:ext uri="{BB962C8B-B14F-4D97-AF65-F5344CB8AC3E}">
        <p14:creationId xmlns:p14="http://schemas.microsoft.com/office/powerpoint/2010/main" val="25098855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Assignment</a:t>
            </a:r>
            <a:endParaRPr lang="en-US" dirty="0"/>
          </a:p>
        </p:txBody>
      </p:sp>
      <p:sp>
        <p:nvSpPr>
          <p:cNvPr id="3" name="Content Placeholder 2"/>
          <p:cNvSpPr>
            <a:spLocks noGrp="1"/>
          </p:cNvSpPr>
          <p:nvPr>
            <p:ph idx="1"/>
          </p:nvPr>
        </p:nvSpPr>
        <p:spPr/>
        <p:txBody>
          <a:bodyPr/>
          <a:lstStyle/>
          <a:p>
            <a:pPr marL="514350" indent="-514350">
              <a:buFont typeface="+mj-lt"/>
              <a:buAutoNum type="arabicPeriod"/>
            </a:pPr>
            <a:r>
              <a:rPr lang="en-US" dirty="0" smtClean="0"/>
              <a:t>You are the manager of a company. The company has a provision to provide a mobile set to each employee during his/her tenure. Write an email to your supplier requesting him/her about the specifications of best mobile set available in the </a:t>
            </a:r>
            <a:r>
              <a:rPr lang="en-US" smtClean="0"/>
              <a:t>market around 15K. </a:t>
            </a:r>
            <a:endParaRPr lang="en-US" dirty="0"/>
          </a:p>
        </p:txBody>
      </p:sp>
    </p:spTree>
    <p:extLst>
      <p:ext uri="{BB962C8B-B14F-4D97-AF65-F5344CB8AC3E}">
        <p14:creationId xmlns:p14="http://schemas.microsoft.com/office/powerpoint/2010/main" val="380678454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22407"/>
          </a:xfrm>
        </p:spPr>
        <p:txBody>
          <a:bodyPr/>
          <a:lstStyle/>
          <a:p>
            <a:r>
              <a:rPr lang="en-US" dirty="0" smtClean="0"/>
              <a:t>Press Release</a:t>
            </a:r>
            <a:endParaRPr lang="en-US" dirty="0"/>
          </a:p>
        </p:txBody>
      </p:sp>
      <p:sp>
        <p:nvSpPr>
          <p:cNvPr id="3" name="Content Placeholder 2"/>
          <p:cNvSpPr>
            <a:spLocks noGrp="1"/>
          </p:cNvSpPr>
          <p:nvPr>
            <p:ph idx="1"/>
          </p:nvPr>
        </p:nvSpPr>
        <p:spPr>
          <a:xfrm>
            <a:off x="838200" y="1353787"/>
            <a:ext cx="10515600" cy="4823176"/>
          </a:xfrm>
        </p:spPr>
        <p:txBody>
          <a:bodyPr>
            <a:normAutofit fontScale="92500" lnSpcReduction="20000"/>
          </a:bodyPr>
          <a:lstStyle/>
          <a:p>
            <a:r>
              <a:rPr lang="en-US" dirty="0" smtClean="0"/>
              <a:t>A press release is a short official written communication issued by a company.</a:t>
            </a:r>
          </a:p>
          <a:p>
            <a:r>
              <a:rPr lang="en-US" dirty="0" smtClean="0"/>
              <a:t>It’s main purpose is to announce important and specific news regarding an event, product, service or changed circumstances.</a:t>
            </a:r>
          </a:p>
          <a:p>
            <a:r>
              <a:rPr lang="en-US" dirty="0" smtClean="0"/>
              <a:t>Situations that call for a press release include – launching a new business or product, announcing new leadership, or responding to an issue or problem.</a:t>
            </a:r>
          </a:p>
          <a:p>
            <a:r>
              <a:rPr lang="en-US" dirty="0" smtClean="0"/>
              <a:t>Well timed and well covered press releases help companies gain publicity and reach the mass.</a:t>
            </a:r>
          </a:p>
          <a:p>
            <a:r>
              <a:rPr lang="en-US" dirty="0" smtClean="0"/>
              <a:t>However, a press release should not be treated as a tool to promote a product or service.</a:t>
            </a:r>
          </a:p>
          <a:p>
            <a:r>
              <a:rPr lang="en-US" dirty="0" smtClean="0"/>
              <a:t>Based on the situation and purpose, the following are the common types of press releases issued by a company.</a:t>
            </a:r>
          </a:p>
          <a:p>
            <a:endParaRPr lang="en-US" dirty="0"/>
          </a:p>
        </p:txBody>
      </p:sp>
    </p:spTree>
    <p:extLst>
      <p:ext uri="{BB962C8B-B14F-4D97-AF65-F5344CB8AC3E}">
        <p14:creationId xmlns:p14="http://schemas.microsoft.com/office/powerpoint/2010/main" val="298580356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6" name="Content Placeholder 5"/>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838199" y="365125"/>
            <a:ext cx="10977563" cy="6135688"/>
          </a:xfrm>
        </p:spPr>
      </p:pic>
    </p:spTree>
    <p:extLst>
      <p:ext uri="{BB962C8B-B14F-4D97-AF65-F5344CB8AC3E}">
        <p14:creationId xmlns:p14="http://schemas.microsoft.com/office/powerpoint/2010/main" val="374731303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Format and guidelines for writing a press release</a:t>
            </a:r>
            <a:endParaRPr lang="en-US" sz="4000" dirty="0"/>
          </a:p>
        </p:txBody>
      </p:sp>
      <p:sp>
        <p:nvSpPr>
          <p:cNvPr id="3" name="Content Placeholder 2"/>
          <p:cNvSpPr>
            <a:spLocks noGrp="1"/>
          </p:cNvSpPr>
          <p:nvPr>
            <p:ph idx="1"/>
          </p:nvPr>
        </p:nvSpPr>
        <p:spPr/>
        <p:txBody>
          <a:bodyPr>
            <a:normAutofit fontScale="92500"/>
          </a:bodyPr>
          <a:lstStyle/>
          <a:p>
            <a:r>
              <a:rPr lang="en-US" dirty="0" smtClean="0"/>
              <a:t>Press release follow a common format that a journalist is familiar with.</a:t>
            </a:r>
          </a:p>
          <a:p>
            <a:r>
              <a:rPr lang="en-US" dirty="0" smtClean="0"/>
              <a:t>A press release must be newsworthy, that is, the news and its content should be timely, important and interesting.</a:t>
            </a:r>
          </a:p>
          <a:p>
            <a:r>
              <a:rPr lang="en-US" dirty="0" smtClean="0"/>
              <a:t>A typical press release follows the style of journalistic writing – direct, factual and informative.</a:t>
            </a:r>
          </a:p>
          <a:p>
            <a:pPr>
              <a:buFont typeface="Wingdings" panose="05000000000000000000" pitchFamily="2" charset="2"/>
              <a:buChar char="Ø"/>
            </a:pPr>
            <a:r>
              <a:rPr lang="en-US" b="1" dirty="0" smtClean="0"/>
              <a:t>Head </a:t>
            </a:r>
          </a:p>
          <a:p>
            <a:r>
              <a:rPr lang="en-US" dirty="0" smtClean="0"/>
              <a:t>It includes the organization’s name, logo and address followed by the phrase “Press Release” centered on the top margin.</a:t>
            </a:r>
          </a:p>
          <a:p>
            <a:r>
              <a:rPr lang="en-US" dirty="0" smtClean="0"/>
              <a:t>This allows journalists to immediately recognize the document as a press release.</a:t>
            </a:r>
            <a:endParaRPr lang="en-US" dirty="0"/>
          </a:p>
        </p:txBody>
      </p:sp>
    </p:spTree>
    <p:extLst>
      <p:ext uri="{BB962C8B-B14F-4D97-AF65-F5344CB8AC3E}">
        <p14:creationId xmlns:p14="http://schemas.microsoft.com/office/powerpoint/2010/main" val="69997377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795647"/>
            <a:ext cx="10515600" cy="5381316"/>
          </a:xfrm>
        </p:spPr>
        <p:txBody>
          <a:bodyPr/>
          <a:lstStyle/>
          <a:p>
            <a:pPr>
              <a:buFont typeface="Wingdings" panose="05000000000000000000" pitchFamily="2" charset="2"/>
              <a:buChar char="Ø"/>
            </a:pPr>
            <a:r>
              <a:rPr lang="en-US" b="1" dirty="0" smtClean="0"/>
              <a:t>Dateline/release date</a:t>
            </a:r>
          </a:p>
          <a:p>
            <a:r>
              <a:rPr lang="en-US" dirty="0" smtClean="0"/>
              <a:t>The dateline refers to the date the press release is to be published.</a:t>
            </a:r>
          </a:p>
          <a:p>
            <a:r>
              <a:rPr lang="en-US" dirty="0" smtClean="0"/>
              <a:t>The first paragraph of the press release begins with the name of place and date, separated by a hyphen(dash).</a:t>
            </a:r>
          </a:p>
          <a:p>
            <a:r>
              <a:rPr lang="en-US" dirty="0" smtClean="0"/>
              <a:t>Depending on the timing and situation, we can write the phrase “For Immediate Release” if we wish to distribute it immediately.</a:t>
            </a:r>
          </a:p>
          <a:p>
            <a:r>
              <a:rPr lang="en-US" dirty="0" smtClean="0"/>
              <a:t>Alternatively, we can mark it as “Embargoed for Release”, followed by a date (other than the date released), if you want news outlets to hold on to it until the specified date.</a:t>
            </a:r>
            <a:endParaRPr lang="en-US" dirty="0"/>
          </a:p>
        </p:txBody>
      </p:sp>
    </p:spTree>
    <p:extLst>
      <p:ext uri="{BB962C8B-B14F-4D97-AF65-F5344CB8AC3E}">
        <p14:creationId xmlns:p14="http://schemas.microsoft.com/office/powerpoint/2010/main" val="138556259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Font typeface="Wingdings" panose="05000000000000000000" pitchFamily="2" charset="2"/>
              <a:buChar char="Ø"/>
            </a:pPr>
            <a:r>
              <a:rPr lang="en-US" dirty="0" smtClean="0"/>
              <a:t>Headline </a:t>
            </a:r>
          </a:p>
          <a:p>
            <a:r>
              <a:rPr lang="en-US" dirty="0" smtClean="0"/>
              <a:t>Every press release must have an interesting and catchy headline that lets the audience know what the press release is about.</a:t>
            </a:r>
          </a:p>
          <a:p>
            <a:r>
              <a:rPr lang="en-US" dirty="0" smtClean="0"/>
              <a:t>The headline appears at the top of the press release but below the organization’s logo, contact information and date.</a:t>
            </a:r>
          </a:p>
          <a:p>
            <a:r>
              <a:rPr lang="en-US" dirty="0" smtClean="0"/>
              <a:t>If you wish to get the release published on the internet, consider including a few key words in the headline.</a:t>
            </a:r>
            <a:endParaRPr lang="en-US" dirty="0"/>
          </a:p>
        </p:txBody>
      </p:sp>
    </p:spTree>
    <p:extLst>
      <p:ext uri="{BB962C8B-B14F-4D97-AF65-F5344CB8AC3E}">
        <p14:creationId xmlns:p14="http://schemas.microsoft.com/office/powerpoint/2010/main" val="316230952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Font typeface="Wingdings" panose="05000000000000000000" pitchFamily="2" charset="2"/>
              <a:buChar char="Ø"/>
            </a:pPr>
            <a:r>
              <a:rPr lang="en-US" b="1" dirty="0" smtClean="0"/>
              <a:t>Opening paragraph</a:t>
            </a:r>
          </a:p>
          <a:p>
            <a:r>
              <a:rPr lang="en-US" dirty="0" smtClean="0"/>
              <a:t>The opening paragraph usually appears under summary bullets.</a:t>
            </a:r>
          </a:p>
          <a:p>
            <a:r>
              <a:rPr lang="en-US" dirty="0" smtClean="0"/>
              <a:t>The first body paragraph is crucial as it should answer the most important questions – who, what, where, when, how. For an effective release, develop this paragraph as a summary of the entire release.</a:t>
            </a:r>
            <a:endParaRPr lang="en-US" dirty="0"/>
          </a:p>
        </p:txBody>
      </p:sp>
    </p:spTree>
    <p:extLst>
      <p:ext uri="{BB962C8B-B14F-4D97-AF65-F5344CB8AC3E}">
        <p14:creationId xmlns:p14="http://schemas.microsoft.com/office/powerpoint/2010/main" val="199769498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Font typeface="Wingdings" panose="05000000000000000000" pitchFamily="2" charset="2"/>
              <a:buChar char="Ø"/>
            </a:pPr>
            <a:r>
              <a:rPr lang="en-US" b="1" dirty="0" smtClean="0"/>
              <a:t>Remaining section</a:t>
            </a:r>
          </a:p>
          <a:p>
            <a:r>
              <a:rPr lang="en-US" dirty="0" smtClean="0"/>
              <a:t>This section of the body may include multiple paragraphs.</a:t>
            </a:r>
          </a:p>
          <a:p>
            <a:r>
              <a:rPr lang="en-US" dirty="0" smtClean="0"/>
              <a:t>It explains the main theme or central idea of the release.</a:t>
            </a:r>
          </a:p>
          <a:p>
            <a:r>
              <a:rPr lang="en-US" dirty="0" smtClean="0"/>
              <a:t>In this section, include relevant images, graphics and even video clips.</a:t>
            </a:r>
          </a:p>
          <a:p>
            <a:r>
              <a:rPr lang="en-US" dirty="0" smtClean="0"/>
              <a:t>Also consider including brief quotes from higher management people to ensure the credibility of the news.</a:t>
            </a:r>
          </a:p>
          <a:p>
            <a:r>
              <a:rPr lang="en-US" dirty="0" smtClean="0"/>
              <a:t>If you are sending the release in a digital format, provide links to relevant webpages and other media content.</a:t>
            </a:r>
            <a:endParaRPr lang="en-US" dirty="0"/>
          </a:p>
        </p:txBody>
      </p:sp>
    </p:spTree>
    <p:extLst>
      <p:ext uri="{BB962C8B-B14F-4D97-AF65-F5344CB8AC3E}">
        <p14:creationId xmlns:p14="http://schemas.microsoft.com/office/powerpoint/2010/main" val="189049243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Font typeface="Wingdings" panose="05000000000000000000" pitchFamily="2" charset="2"/>
              <a:buChar char="Ø"/>
            </a:pPr>
            <a:r>
              <a:rPr lang="en-US" b="1" dirty="0" smtClean="0"/>
              <a:t>Boilerplate</a:t>
            </a:r>
          </a:p>
          <a:p>
            <a:r>
              <a:rPr lang="en-US" dirty="0" smtClean="0"/>
              <a:t>A boilerplate is the final paragraph of the news release.</a:t>
            </a:r>
          </a:p>
          <a:p>
            <a:r>
              <a:rPr lang="en-US" dirty="0" smtClean="0"/>
              <a:t>It provides background information about the organization.</a:t>
            </a:r>
          </a:p>
          <a:p>
            <a:r>
              <a:rPr lang="en-US" dirty="0" smtClean="0"/>
              <a:t>This paragraph should be brief and precise but ideally should present the organization in a positive light.</a:t>
            </a:r>
            <a:endParaRPr lang="en-US" dirty="0"/>
          </a:p>
        </p:txBody>
      </p:sp>
    </p:spTree>
    <p:extLst>
      <p:ext uri="{BB962C8B-B14F-4D97-AF65-F5344CB8AC3E}">
        <p14:creationId xmlns:p14="http://schemas.microsoft.com/office/powerpoint/2010/main" val="40135455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Format of Memo</a:t>
            </a:r>
          </a:p>
        </p:txBody>
      </p:sp>
      <p:sp>
        <p:nvSpPr>
          <p:cNvPr id="5" name="Content Placeholder 4"/>
          <p:cNvSpPr>
            <a:spLocks noGrp="1"/>
          </p:cNvSpPr>
          <p:nvPr>
            <p:ph sz="half" idx="1"/>
          </p:nvPr>
        </p:nvSpPr>
        <p:spPr>
          <a:xfrm>
            <a:off x="838200" y="1825625"/>
            <a:ext cx="3450465" cy="4351338"/>
          </a:xfrm>
        </p:spPr>
        <p:txBody>
          <a:bodyPr/>
          <a:lstStyle/>
          <a:p>
            <a:r>
              <a:rPr lang="en-US" dirty="0"/>
              <a:t>Memo has a </a:t>
            </a:r>
            <a:r>
              <a:rPr lang="en-US" dirty="0">
                <a:solidFill>
                  <a:srgbClr val="FF0000"/>
                </a:solidFill>
              </a:rPr>
              <a:t>heade</a:t>
            </a:r>
            <a:r>
              <a:rPr lang="en-US" dirty="0"/>
              <a:t>r </a:t>
            </a:r>
            <a:r>
              <a:rPr lang="en-US" dirty="0" smtClean="0"/>
              <a:t>including name and address of organization and clearly </a:t>
            </a:r>
            <a:r>
              <a:rPr lang="en-US" dirty="0"/>
              <a:t>indicates who sent it and who the intended </a:t>
            </a:r>
            <a:r>
              <a:rPr lang="en-US" dirty="0" smtClean="0"/>
              <a:t>recipient/s is/are </a:t>
            </a:r>
            <a:r>
              <a:rPr lang="en-US" dirty="0"/>
              <a:t>as well as subject and date. Subject must be specific and short</a:t>
            </a:r>
          </a:p>
          <a:p>
            <a:endParaRPr lang="en-US" dirty="0"/>
          </a:p>
        </p:txBody>
      </p:sp>
      <p:sp>
        <p:nvSpPr>
          <p:cNvPr id="6" name="Content Placeholder 5"/>
          <p:cNvSpPr>
            <a:spLocks noGrp="1"/>
          </p:cNvSpPr>
          <p:nvPr>
            <p:ph sz="half" idx="2"/>
          </p:nvPr>
        </p:nvSpPr>
        <p:spPr>
          <a:xfrm>
            <a:off x="4958366" y="1825625"/>
            <a:ext cx="6395434" cy="4351338"/>
          </a:xfrm>
        </p:spPr>
        <p:txBody>
          <a:bodyPr/>
          <a:lstStyle/>
          <a:p>
            <a:pPr marL="0" indent="0">
              <a:buNone/>
            </a:pPr>
            <a:r>
              <a:rPr lang="en-US" dirty="0"/>
              <a:t>To           </a:t>
            </a:r>
            <a:r>
              <a:rPr lang="en-US" dirty="0" smtClean="0"/>
              <a:t>:  </a:t>
            </a:r>
            <a:r>
              <a:rPr lang="en-US" dirty="0" err="1"/>
              <a:t>Arbind</a:t>
            </a:r>
            <a:r>
              <a:rPr lang="en-US" dirty="0"/>
              <a:t> </a:t>
            </a:r>
            <a:r>
              <a:rPr lang="en-US" dirty="0" err="1"/>
              <a:t>Malla</a:t>
            </a:r>
            <a:r>
              <a:rPr lang="en-US" dirty="0"/>
              <a:t>, HR Manager</a:t>
            </a:r>
          </a:p>
          <a:p>
            <a:pPr marL="0" indent="0">
              <a:buNone/>
            </a:pPr>
            <a:r>
              <a:rPr lang="en-US" dirty="0"/>
              <a:t>From      </a:t>
            </a:r>
            <a:r>
              <a:rPr lang="en-US" dirty="0" smtClean="0"/>
              <a:t>: Maggie </a:t>
            </a:r>
            <a:r>
              <a:rPr lang="en-US" dirty="0" err="1"/>
              <a:t>Karki</a:t>
            </a:r>
            <a:r>
              <a:rPr lang="en-US" dirty="0"/>
              <a:t>, Managing Director</a:t>
            </a:r>
          </a:p>
          <a:p>
            <a:pPr marL="0" indent="0">
              <a:buNone/>
            </a:pPr>
            <a:r>
              <a:rPr lang="en-US" dirty="0" smtClean="0"/>
              <a:t>Date       :  </a:t>
            </a:r>
            <a:r>
              <a:rPr lang="en-US" dirty="0"/>
              <a:t>5 September, 2020</a:t>
            </a:r>
          </a:p>
          <a:p>
            <a:pPr marL="0" indent="0">
              <a:buNone/>
            </a:pPr>
            <a:r>
              <a:rPr lang="en-US" dirty="0"/>
              <a:t>Subject  :   Salary increment of some staffs</a:t>
            </a:r>
          </a:p>
          <a:p>
            <a:pPr marL="0" indent="0">
              <a:buNone/>
            </a:pPr>
            <a:endParaRPr lang="en-US" dirty="0"/>
          </a:p>
        </p:txBody>
      </p:sp>
    </p:spTree>
    <p:extLst>
      <p:ext uri="{BB962C8B-B14F-4D97-AF65-F5344CB8AC3E}">
        <p14:creationId xmlns:p14="http://schemas.microsoft.com/office/powerpoint/2010/main" val="342809037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Font typeface="Wingdings" panose="05000000000000000000" pitchFamily="2" charset="2"/>
              <a:buChar char="Ø"/>
            </a:pPr>
            <a:r>
              <a:rPr lang="en-US" b="1" dirty="0" smtClean="0"/>
              <a:t>End notation</a:t>
            </a:r>
          </a:p>
          <a:p>
            <a:r>
              <a:rPr lang="en-US" dirty="0" smtClean="0"/>
              <a:t>End the news release with the notation of three hashes (# # #); however, if the release has two pages, end the first page with “More…” to indicate that the release continues on the next page.</a:t>
            </a:r>
          </a:p>
          <a:p>
            <a:r>
              <a:rPr lang="en-US" dirty="0" smtClean="0"/>
              <a:t>At the end, add contact information such as an e-mail or phone number. The notation sentence may begin as: “For information, contact us”.</a:t>
            </a:r>
          </a:p>
          <a:p>
            <a:endParaRPr lang="en-US" dirty="0"/>
          </a:p>
          <a:p>
            <a:pPr marL="0" indent="0">
              <a:buNone/>
            </a:pPr>
            <a:r>
              <a:rPr lang="en-US" dirty="0" smtClean="0"/>
              <a:t>Note: See page 200 for the sample of news release.</a:t>
            </a:r>
          </a:p>
        </p:txBody>
      </p:sp>
    </p:spTree>
    <p:extLst>
      <p:ext uri="{BB962C8B-B14F-4D97-AF65-F5344CB8AC3E}">
        <p14:creationId xmlns:p14="http://schemas.microsoft.com/office/powerpoint/2010/main" val="8958575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Blog </a:t>
            </a:r>
            <a:endParaRPr lang="en-US" dirty="0"/>
          </a:p>
        </p:txBody>
      </p:sp>
      <p:sp>
        <p:nvSpPr>
          <p:cNvPr id="3" name="Content Placeholder 2"/>
          <p:cNvSpPr>
            <a:spLocks noGrp="1"/>
          </p:cNvSpPr>
          <p:nvPr>
            <p:ph idx="1"/>
          </p:nvPr>
        </p:nvSpPr>
        <p:spPr/>
        <p:txBody>
          <a:bodyPr>
            <a:normAutofit lnSpcReduction="10000"/>
          </a:bodyPr>
          <a:lstStyle/>
          <a:p>
            <a:r>
              <a:rPr lang="en-US" dirty="0" smtClean="0"/>
              <a:t>Blog is a personal journal published on the web.</a:t>
            </a:r>
          </a:p>
          <a:p>
            <a:r>
              <a:rPr lang="en-US" dirty="0" smtClean="0"/>
              <a:t>It is meant for sharing opinions, ideas, thoughts and feelings with others.</a:t>
            </a:r>
          </a:p>
          <a:p>
            <a:r>
              <a:rPr lang="en-US" dirty="0" smtClean="0"/>
              <a:t>It is dynamic and interactive as the readers can comment and respond to its content.</a:t>
            </a:r>
          </a:p>
          <a:p>
            <a:r>
              <a:rPr lang="en-US" dirty="0" smtClean="0"/>
              <a:t>The writer can provide timely information and updates on a topic.</a:t>
            </a:r>
          </a:p>
          <a:p>
            <a:r>
              <a:rPr lang="en-US" dirty="0" smtClean="0"/>
              <a:t>There are millions of blogs available on the internet in many subject.</a:t>
            </a:r>
          </a:p>
          <a:p>
            <a:r>
              <a:rPr lang="en-US" dirty="0" smtClean="0"/>
              <a:t>Moreover, the writer can create hyperlinks, tags and embed links in other social networking sites to reach to multiple groups of audiences.</a:t>
            </a:r>
            <a:endParaRPr lang="en-US" dirty="0"/>
          </a:p>
        </p:txBody>
      </p:sp>
    </p:spTree>
    <p:extLst>
      <p:ext uri="{BB962C8B-B14F-4D97-AF65-F5344CB8AC3E}">
        <p14:creationId xmlns:p14="http://schemas.microsoft.com/office/powerpoint/2010/main" val="191828269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81095"/>
          </a:xfrm>
        </p:spPr>
        <p:txBody>
          <a:bodyPr/>
          <a:lstStyle/>
          <a:p>
            <a:r>
              <a:rPr lang="en-US" dirty="0" smtClean="0"/>
              <a:t>Organizational Blogs</a:t>
            </a:r>
            <a:endParaRPr lang="en-US" dirty="0"/>
          </a:p>
        </p:txBody>
      </p:sp>
      <p:sp>
        <p:nvSpPr>
          <p:cNvPr id="3" name="Content Placeholder 2"/>
          <p:cNvSpPr>
            <a:spLocks noGrp="1"/>
          </p:cNvSpPr>
          <p:nvPr>
            <p:ph idx="1"/>
          </p:nvPr>
        </p:nvSpPr>
        <p:spPr>
          <a:xfrm>
            <a:off x="838200" y="1236372"/>
            <a:ext cx="10515600" cy="4940591"/>
          </a:xfrm>
        </p:spPr>
        <p:txBody>
          <a:bodyPr>
            <a:normAutofit lnSpcReduction="10000"/>
          </a:bodyPr>
          <a:lstStyle/>
          <a:p>
            <a:r>
              <a:rPr lang="en-US" dirty="0" smtClean="0"/>
              <a:t>Organizational blogs have become increasingly popular among many organizations.</a:t>
            </a:r>
          </a:p>
          <a:p>
            <a:r>
              <a:rPr lang="en-US" dirty="0" smtClean="0"/>
              <a:t>Companies such as Microsoft, Google, General Motors </a:t>
            </a:r>
            <a:r>
              <a:rPr lang="en-US" dirty="0" err="1" smtClean="0"/>
              <a:t>etc</a:t>
            </a:r>
            <a:r>
              <a:rPr lang="en-US" dirty="0" smtClean="0"/>
              <a:t> encourage employees to create blogs.</a:t>
            </a:r>
          </a:p>
          <a:p>
            <a:r>
              <a:rPr lang="en-US" dirty="0" smtClean="0"/>
              <a:t>Due to the immense potentiality of reaching out to a wider audience, companies, government agencies, and non profit organizations </a:t>
            </a:r>
            <a:r>
              <a:rPr lang="en-US" dirty="0"/>
              <a:t>create </a:t>
            </a:r>
            <a:r>
              <a:rPr lang="en-US" dirty="0" smtClean="0"/>
              <a:t>blogs to achieve their specific goals.</a:t>
            </a:r>
          </a:p>
          <a:p>
            <a:r>
              <a:rPr lang="en-US" dirty="0" smtClean="0"/>
              <a:t>Such goals include -  attracting and retaining clients or customers, promoting and obtaining feedback on their services and products, developing a sense of community.</a:t>
            </a:r>
          </a:p>
          <a:p>
            <a:r>
              <a:rPr lang="en-US" dirty="0"/>
              <a:t>Organizational blogs can be categorized into two main types: internal and external blogs.</a:t>
            </a:r>
          </a:p>
          <a:p>
            <a:pPr marL="0" indent="0">
              <a:buNone/>
            </a:pPr>
            <a:endParaRPr lang="en-US" dirty="0"/>
          </a:p>
        </p:txBody>
      </p:sp>
    </p:spTree>
    <p:extLst>
      <p:ext uri="{BB962C8B-B14F-4D97-AF65-F5344CB8AC3E}">
        <p14:creationId xmlns:p14="http://schemas.microsoft.com/office/powerpoint/2010/main" val="73453207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43944"/>
            <a:ext cx="10515600" cy="5533019"/>
          </a:xfrm>
        </p:spPr>
        <p:txBody>
          <a:bodyPr/>
          <a:lstStyle/>
          <a:p>
            <a:pPr marL="0" indent="0">
              <a:buNone/>
            </a:pPr>
            <a:r>
              <a:rPr lang="en-US" b="1" dirty="0" smtClean="0"/>
              <a:t>Internal organizational blogs</a:t>
            </a:r>
          </a:p>
          <a:p>
            <a:r>
              <a:rPr lang="en-US" dirty="0" smtClean="0"/>
              <a:t>Companies create internal blogs for their employees who can access the content through their organization’s internet site. </a:t>
            </a:r>
          </a:p>
          <a:p>
            <a:r>
              <a:rPr lang="en-US" dirty="0" smtClean="0"/>
              <a:t>Such blogs function informal communication forums for employees to share information and discuss issues and problems.</a:t>
            </a:r>
          </a:p>
          <a:p>
            <a:r>
              <a:rPr lang="en-US" dirty="0" smtClean="0"/>
              <a:t>Internal blogs also help develop a positive communication culture in the organization.</a:t>
            </a:r>
          </a:p>
          <a:p>
            <a:r>
              <a:rPr lang="en-US" dirty="0" smtClean="0"/>
              <a:t>They also enhance employees’ participation in a variety of activities, including promotional and social events. Blogs also serve as an effective medium to publicize news, events and community engagement programs.</a:t>
            </a:r>
          </a:p>
          <a:p>
            <a:endParaRPr lang="en-US" dirty="0"/>
          </a:p>
        </p:txBody>
      </p:sp>
    </p:spTree>
    <p:extLst>
      <p:ext uri="{BB962C8B-B14F-4D97-AF65-F5344CB8AC3E}">
        <p14:creationId xmlns:p14="http://schemas.microsoft.com/office/powerpoint/2010/main" val="4854091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734096"/>
            <a:ext cx="10515600" cy="5442867"/>
          </a:xfrm>
        </p:spPr>
        <p:txBody>
          <a:bodyPr/>
          <a:lstStyle/>
          <a:p>
            <a:pPr marL="0" indent="0">
              <a:buNone/>
            </a:pPr>
            <a:r>
              <a:rPr lang="en-US" b="1" dirty="0" smtClean="0"/>
              <a:t>External organizational blogs</a:t>
            </a:r>
          </a:p>
          <a:p>
            <a:r>
              <a:rPr lang="en-US" dirty="0" smtClean="0"/>
              <a:t>External organizational blogs are publicly available on the internet. </a:t>
            </a:r>
          </a:p>
          <a:p>
            <a:r>
              <a:rPr lang="en-US" dirty="0" smtClean="0"/>
              <a:t>Companies utilize the blogs to reach a wider audience.</a:t>
            </a:r>
          </a:p>
          <a:p>
            <a:r>
              <a:rPr lang="en-US" dirty="0" smtClean="0"/>
              <a:t>External blogs help companies in developing positive relationships with clients, customers and stakeholders. </a:t>
            </a:r>
          </a:p>
          <a:p>
            <a:r>
              <a:rPr lang="en-US" dirty="0" smtClean="0"/>
              <a:t>Such blogs work for building the company’s credibility, to spread product and service related information.</a:t>
            </a:r>
          </a:p>
          <a:p>
            <a:r>
              <a:rPr lang="en-US" dirty="0" smtClean="0"/>
              <a:t>Due to their interactive and dynamic nature blogs allow companies to obtain feedback from customers and clients on their products and services which ultimately helps companies assess and improve the quality of its products and services.</a:t>
            </a:r>
            <a:endParaRPr lang="en-US" dirty="0"/>
          </a:p>
        </p:txBody>
      </p:sp>
    </p:spTree>
    <p:extLst>
      <p:ext uri="{BB962C8B-B14F-4D97-AF65-F5344CB8AC3E}">
        <p14:creationId xmlns:p14="http://schemas.microsoft.com/office/powerpoint/2010/main" val="157984019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Guidelines for writing effective blogs</a:t>
            </a:r>
            <a:endParaRPr lang="en-US" dirty="0"/>
          </a:p>
        </p:txBody>
      </p:sp>
      <p:sp>
        <p:nvSpPr>
          <p:cNvPr id="3" name="Content Placeholder 2"/>
          <p:cNvSpPr>
            <a:spLocks noGrp="1"/>
          </p:cNvSpPr>
          <p:nvPr>
            <p:ph idx="1"/>
          </p:nvPr>
        </p:nvSpPr>
        <p:spPr/>
        <p:txBody>
          <a:bodyPr>
            <a:normAutofit fontScale="92500" lnSpcReduction="10000"/>
          </a:bodyPr>
          <a:lstStyle/>
          <a:p>
            <a:pPr>
              <a:buFont typeface="Wingdings" panose="05000000000000000000" pitchFamily="2" charset="2"/>
              <a:buChar char="Ø"/>
            </a:pPr>
            <a:r>
              <a:rPr lang="en-US" b="1" dirty="0" smtClean="0"/>
              <a:t>Planning the blog</a:t>
            </a:r>
          </a:p>
          <a:p>
            <a:pPr>
              <a:buFont typeface="Wingdings" panose="05000000000000000000" pitchFamily="2" charset="2"/>
              <a:buChar char="v"/>
            </a:pPr>
            <a:r>
              <a:rPr lang="en-US" dirty="0" smtClean="0"/>
              <a:t>Find the right blogging platform</a:t>
            </a:r>
          </a:p>
          <a:p>
            <a:r>
              <a:rPr lang="en-US" dirty="0" smtClean="0"/>
              <a:t>If you are writing blogs for your company, you probably do not need to find a platform to publish your posts.</a:t>
            </a:r>
          </a:p>
          <a:p>
            <a:r>
              <a:rPr lang="en-US" dirty="0" smtClean="0"/>
              <a:t>All you need to do is to create blog posts and get them published on the company’s dedicated blogging site.</a:t>
            </a:r>
          </a:p>
          <a:p>
            <a:r>
              <a:rPr lang="en-US" dirty="0" smtClean="0"/>
              <a:t>If you plan to create a personal blog, then you need to find a blogging platform.</a:t>
            </a:r>
          </a:p>
          <a:p>
            <a:r>
              <a:rPr lang="en-US" dirty="0" smtClean="0"/>
              <a:t>You can either sign up with a free blogging site or a platform such as Blogger.com, WordPress.com or Tumblr.com or set up the blog through a Web hosting service with a registered domain name.</a:t>
            </a:r>
            <a:endParaRPr lang="en-US" dirty="0"/>
          </a:p>
        </p:txBody>
      </p:sp>
    </p:spTree>
    <p:extLst>
      <p:ext uri="{BB962C8B-B14F-4D97-AF65-F5344CB8AC3E}">
        <p14:creationId xmlns:p14="http://schemas.microsoft.com/office/powerpoint/2010/main" val="274735007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759854"/>
            <a:ext cx="10515600" cy="5417109"/>
          </a:xfrm>
        </p:spPr>
        <p:txBody>
          <a:bodyPr>
            <a:normAutofit lnSpcReduction="10000"/>
          </a:bodyPr>
          <a:lstStyle/>
          <a:p>
            <a:pPr>
              <a:buFont typeface="Wingdings" panose="05000000000000000000" pitchFamily="2" charset="2"/>
              <a:buChar char="v"/>
            </a:pPr>
            <a:r>
              <a:rPr lang="en-US" dirty="0" smtClean="0"/>
              <a:t>Select the topic and set your goals</a:t>
            </a:r>
          </a:p>
          <a:p>
            <a:r>
              <a:rPr lang="en-US" dirty="0" smtClean="0"/>
              <a:t>If you are planning to create a personal blog, you want to select a topic that not only interests you but also appeals to your target audience.</a:t>
            </a:r>
          </a:p>
          <a:p>
            <a:r>
              <a:rPr lang="en-US" dirty="0" smtClean="0"/>
              <a:t>Selecting a topic in your area of expertise and knowledge is a good beginning.</a:t>
            </a:r>
          </a:p>
          <a:p>
            <a:r>
              <a:rPr lang="en-US" dirty="0" smtClean="0"/>
              <a:t>If you plan to contribute to your company’s blogging site, you want to establish a clear goal.</a:t>
            </a:r>
          </a:p>
          <a:p>
            <a:r>
              <a:rPr lang="en-US" dirty="0" smtClean="0"/>
              <a:t>Think of what you want to achieve from the blog and what you want readers to take from it.</a:t>
            </a:r>
          </a:p>
          <a:p>
            <a:r>
              <a:rPr lang="en-US" dirty="0" smtClean="0"/>
              <a:t>Depending on your company’s needs and policies, you may have several areas to choose from, including customer service, product promotion, relation building and community engagement.</a:t>
            </a:r>
            <a:endParaRPr lang="en-US" dirty="0"/>
          </a:p>
        </p:txBody>
      </p:sp>
    </p:spTree>
    <p:extLst>
      <p:ext uri="{BB962C8B-B14F-4D97-AF65-F5344CB8AC3E}">
        <p14:creationId xmlns:p14="http://schemas.microsoft.com/office/powerpoint/2010/main" val="77915106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56823"/>
            <a:ext cx="10515600" cy="5520140"/>
          </a:xfrm>
        </p:spPr>
        <p:txBody>
          <a:bodyPr>
            <a:normAutofit fontScale="92500" lnSpcReduction="10000"/>
          </a:bodyPr>
          <a:lstStyle/>
          <a:p>
            <a:pPr>
              <a:buFont typeface="Wingdings" panose="05000000000000000000" pitchFamily="2" charset="2"/>
              <a:buChar char="v"/>
            </a:pPr>
            <a:r>
              <a:rPr lang="en-US" dirty="0" smtClean="0"/>
              <a:t>Identify the target audience</a:t>
            </a:r>
          </a:p>
          <a:p>
            <a:r>
              <a:rPr lang="en-US" dirty="0" smtClean="0"/>
              <a:t>Blog are meant to be read and are intended to facilitate meaningful interaction with the readers.</a:t>
            </a:r>
          </a:p>
          <a:p>
            <a:r>
              <a:rPr lang="en-US" dirty="0" smtClean="0"/>
              <a:t>Internal organizational blogs will have a fairly identifiable audience. You can think of managerial, non-expert and expert audiences.</a:t>
            </a:r>
          </a:p>
          <a:p>
            <a:r>
              <a:rPr lang="en-US" dirty="0" smtClean="0"/>
              <a:t>Identifying a specific group of target audiences not only helps you adopt an appropriate style of writing but also select topics and issues for the blogs.</a:t>
            </a:r>
          </a:p>
          <a:p>
            <a:r>
              <a:rPr lang="en-US" dirty="0" smtClean="0"/>
              <a:t>Topics for internal organizational blogs may include professional development stories, work and travel experience, policy explanations and upcoming events.</a:t>
            </a:r>
          </a:p>
          <a:p>
            <a:r>
              <a:rPr lang="en-US" dirty="0" smtClean="0"/>
              <a:t>For external organizational blogs, the target audience may include clients, customers, stakeholders and even the general public. </a:t>
            </a:r>
          </a:p>
          <a:p>
            <a:r>
              <a:rPr lang="en-US" dirty="0" smtClean="0"/>
              <a:t>You can further analyze audience in terms of gender, age, level of income and location.</a:t>
            </a:r>
          </a:p>
        </p:txBody>
      </p:sp>
    </p:spTree>
    <p:extLst>
      <p:ext uri="{BB962C8B-B14F-4D97-AF65-F5344CB8AC3E}">
        <p14:creationId xmlns:p14="http://schemas.microsoft.com/office/powerpoint/2010/main" val="171710083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25003"/>
            <a:ext cx="10515600" cy="5751960"/>
          </a:xfrm>
        </p:spPr>
        <p:txBody>
          <a:bodyPr/>
          <a:lstStyle/>
          <a:p>
            <a:pPr>
              <a:buFont typeface="Wingdings" panose="05000000000000000000" pitchFamily="2" charset="2"/>
              <a:buChar char="Ø"/>
            </a:pPr>
            <a:r>
              <a:rPr lang="en-US" b="1" dirty="0" smtClean="0"/>
              <a:t>Writing blog</a:t>
            </a:r>
          </a:p>
          <a:p>
            <a:pPr>
              <a:buFont typeface="Wingdings" panose="05000000000000000000" pitchFamily="2" charset="2"/>
              <a:buChar char="v"/>
            </a:pPr>
            <a:r>
              <a:rPr lang="en-US" dirty="0" smtClean="0"/>
              <a:t>Craft your title</a:t>
            </a:r>
          </a:p>
          <a:p>
            <a:r>
              <a:rPr lang="en-US" dirty="0" smtClean="0"/>
              <a:t>The title of the blog should attract the reader’s attention and should follow the best SEO ( Search Engine Optimization) practices. </a:t>
            </a:r>
          </a:p>
          <a:p>
            <a:r>
              <a:rPr lang="en-US" dirty="0" smtClean="0"/>
              <a:t>For this, include a couple of relevant and strong key words in the title.</a:t>
            </a:r>
          </a:p>
          <a:p>
            <a:r>
              <a:rPr lang="en-US" dirty="0" smtClean="0"/>
              <a:t>Use a short title of 40-60 characters for  your blog.</a:t>
            </a:r>
          </a:p>
          <a:p>
            <a:pPr>
              <a:buFont typeface="Wingdings" panose="05000000000000000000" pitchFamily="2" charset="2"/>
              <a:buChar char="v"/>
            </a:pPr>
            <a:r>
              <a:rPr lang="en-US" dirty="0" smtClean="0"/>
              <a:t>Introduction </a:t>
            </a:r>
          </a:p>
          <a:p>
            <a:r>
              <a:rPr lang="en-US" dirty="0" smtClean="0"/>
              <a:t>For introduction, avoid unnecessary background information. </a:t>
            </a:r>
          </a:p>
          <a:p>
            <a:r>
              <a:rPr lang="en-US" dirty="0" smtClean="0"/>
              <a:t>Directly dive into the topic.</a:t>
            </a:r>
          </a:p>
          <a:p>
            <a:r>
              <a:rPr lang="en-US" dirty="0" smtClean="0"/>
              <a:t>To make the introduction interesting, think of beginning with a startling statement, a personal anecdote or fascinating facts.</a:t>
            </a:r>
            <a:endParaRPr lang="en-US" dirty="0"/>
          </a:p>
        </p:txBody>
      </p:sp>
    </p:spTree>
    <p:extLst>
      <p:ext uri="{BB962C8B-B14F-4D97-AF65-F5344CB8AC3E}">
        <p14:creationId xmlns:p14="http://schemas.microsoft.com/office/powerpoint/2010/main" val="83003378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53792"/>
            <a:ext cx="10515600" cy="5623171"/>
          </a:xfrm>
        </p:spPr>
        <p:txBody>
          <a:bodyPr>
            <a:normAutofit fontScale="85000" lnSpcReduction="20000"/>
          </a:bodyPr>
          <a:lstStyle/>
          <a:p>
            <a:pPr>
              <a:buFont typeface="Wingdings" panose="05000000000000000000" pitchFamily="2" charset="2"/>
              <a:buChar char="v"/>
            </a:pPr>
            <a:r>
              <a:rPr lang="en-US" dirty="0" smtClean="0"/>
              <a:t>Develop and organize the body section</a:t>
            </a:r>
          </a:p>
          <a:p>
            <a:r>
              <a:rPr lang="en-US" dirty="0" smtClean="0"/>
              <a:t>Body section is the main part of the blog post.</a:t>
            </a:r>
          </a:p>
          <a:p>
            <a:r>
              <a:rPr lang="en-US" dirty="0" smtClean="0"/>
              <a:t>After you gather information, facts and details, organize them in such a way that the readers can easily follow ideas and information.</a:t>
            </a:r>
          </a:p>
          <a:p>
            <a:r>
              <a:rPr lang="en-US" dirty="0" smtClean="0"/>
              <a:t>For this, consider using headings, subheadings, bullet points, graphic features to emphasize key ideas.</a:t>
            </a:r>
          </a:p>
          <a:p>
            <a:r>
              <a:rPr lang="en-US" dirty="0" smtClean="0"/>
              <a:t>You can use relevant images, graphics, video clips and audio files to make blog attractive and engaging.</a:t>
            </a:r>
          </a:p>
          <a:p>
            <a:pPr marL="0" indent="0">
              <a:buNone/>
            </a:pPr>
            <a:endParaRPr lang="en-US" dirty="0" smtClean="0"/>
          </a:p>
          <a:p>
            <a:pPr>
              <a:buFont typeface="Wingdings" panose="05000000000000000000" pitchFamily="2" charset="2"/>
              <a:buChar char="v"/>
            </a:pPr>
            <a:r>
              <a:rPr lang="en-US" dirty="0" smtClean="0"/>
              <a:t>Conclusion</a:t>
            </a:r>
          </a:p>
          <a:p>
            <a:r>
              <a:rPr lang="en-US" dirty="0" smtClean="0"/>
              <a:t>It must be emphatic and memorable.</a:t>
            </a:r>
          </a:p>
          <a:p>
            <a:r>
              <a:rPr lang="en-US" dirty="0" smtClean="0"/>
              <a:t>Usually a conclusion provides the main point summary but in a blog, the conclusion may call for action.</a:t>
            </a:r>
          </a:p>
          <a:p>
            <a:r>
              <a:rPr lang="en-US" dirty="0" smtClean="0"/>
              <a:t>In an organizational blog, this is where the writer can provide a link to a product, ask the reader to contact them for additional information, invite readers to comment on or share the blog.</a:t>
            </a:r>
            <a:endParaRPr lang="en-US" dirty="0"/>
          </a:p>
        </p:txBody>
      </p:sp>
    </p:spTree>
    <p:extLst>
      <p:ext uri="{BB962C8B-B14F-4D97-AF65-F5344CB8AC3E}">
        <p14:creationId xmlns:p14="http://schemas.microsoft.com/office/powerpoint/2010/main" val="235532298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365126"/>
            <a:ext cx="10515600" cy="806852"/>
          </a:xfrm>
        </p:spPr>
        <p:txBody>
          <a:bodyPr/>
          <a:lstStyle/>
          <a:p>
            <a:r>
              <a:rPr lang="en-US" dirty="0"/>
              <a:t>Body of Memo</a:t>
            </a:r>
          </a:p>
        </p:txBody>
      </p:sp>
      <p:sp>
        <p:nvSpPr>
          <p:cNvPr id="5" name="Content Placeholder 4"/>
          <p:cNvSpPr>
            <a:spLocks noGrp="1"/>
          </p:cNvSpPr>
          <p:nvPr>
            <p:ph sz="half" idx="1"/>
          </p:nvPr>
        </p:nvSpPr>
        <p:spPr>
          <a:xfrm>
            <a:off x="838200" y="1287887"/>
            <a:ext cx="4081529" cy="4889076"/>
          </a:xfrm>
        </p:spPr>
        <p:txBody>
          <a:bodyPr>
            <a:normAutofit lnSpcReduction="10000"/>
          </a:bodyPr>
          <a:lstStyle/>
          <a:p>
            <a:pPr marL="0" indent="0">
              <a:buNone/>
            </a:pPr>
            <a:r>
              <a:rPr lang="en-US" sz="2400" dirty="0"/>
              <a:t>After the heading comes the </a:t>
            </a:r>
            <a:r>
              <a:rPr lang="en-US" sz="2400" dirty="0">
                <a:solidFill>
                  <a:srgbClr val="FF0000"/>
                </a:solidFill>
              </a:rPr>
              <a:t>body</a:t>
            </a:r>
            <a:r>
              <a:rPr lang="en-US" sz="2400" dirty="0"/>
              <a:t> of the memo, the message being sent.</a:t>
            </a:r>
          </a:p>
          <a:p>
            <a:r>
              <a:rPr lang="en-US" sz="2400" dirty="0"/>
              <a:t> The opening paragraph contains the purpose and introduce the problem or issue. </a:t>
            </a:r>
          </a:p>
          <a:p>
            <a:r>
              <a:rPr lang="en-US" sz="2400" dirty="0"/>
              <a:t>The other paragraph(s) give the background information and explanation of the message</a:t>
            </a:r>
            <a:r>
              <a:rPr lang="en-US" sz="2400" dirty="0" smtClean="0"/>
              <a:t>.</a:t>
            </a:r>
          </a:p>
          <a:p>
            <a:r>
              <a:rPr lang="en-US" sz="2400" dirty="0" smtClean="0"/>
              <a:t>If the receiver/s need/s to take any action that must be mentioned at the end.</a:t>
            </a:r>
            <a:endParaRPr lang="en-US" sz="2400" dirty="0"/>
          </a:p>
        </p:txBody>
      </p:sp>
      <p:sp>
        <p:nvSpPr>
          <p:cNvPr id="6" name="Content Placeholder 5"/>
          <p:cNvSpPr>
            <a:spLocks noGrp="1"/>
          </p:cNvSpPr>
          <p:nvPr>
            <p:ph sz="half" idx="2"/>
          </p:nvPr>
        </p:nvSpPr>
        <p:spPr>
          <a:xfrm>
            <a:off x="5228823" y="1171978"/>
            <a:ext cx="6124976" cy="5004985"/>
          </a:xfrm>
        </p:spPr>
        <p:txBody>
          <a:bodyPr>
            <a:normAutofit lnSpcReduction="10000"/>
          </a:bodyPr>
          <a:lstStyle/>
          <a:p>
            <a:pPr marL="0" indent="0">
              <a:buNone/>
            </a:pPr>
            <a:r>
              <a:rPr lang="en-US" dirty="0"/>
              <a:t>	I will be talking to </a:t>
            </a:r>
            <a:r>
              <a:rPr lang="en-US" dirty="0" err="1"/>
              <a:t>Mr</a:t>
            </a:r>
            <a:r>
              <a:rPr lang="en-US" dirty="0"/>
              <a:t> James William, our new Sales Director to visit all our Northern branches during week commencing 27 April.</a:t>
            </a:r>
          </a:p>
          <a:p>
            <a:pPr marL="0" indent="0">
              <a:buNone/>
            </a:pPr>
            <a:r>
              <a:rPr lang="en-US" dirty="0"/>
              <a:t>	Our visit to your branch will be on Monday 27 April and we expect to arrive at 10:00.</a:t>
            </a:r>
          </a:p>
          <a:p>
            <a:pPr marL="0" indent="0">
              <a:buNone/>
            </a:pPr>
            <a:r>
              <a:rPr lang="en-US" dirty="0"/>
              <a:t>	Please arrange for a brief tour to be conducted in the morning followed by a meeting with you.</a:t>
            </a:r>
          </a:p>
          <a:p>
            <a:pPr marL="0" indent="0">
              <a:buNone/>
            </a:pPr>
            <a:r>
              <a:rPr lang="en-US" dirty="0"/>
              <a:t>	Please confirm the above arrangements as soon as possible. </a:t>
            </a:r>
          </a:p>
          <a:p>
            <a:endParaRPr lang="en-US" dirty="0"/>
          </a:p>
        </p:txBody>
      </p:sp>
    </p:spTree>
    <p:extLst>
      <p:ext uri="{BB962C8B-B14F-4D97-AF65-F5344CB8AC3E}">
        <p14:creationId xmlns:p14="http://schemas.microsoft.com/office/powerpoint/2010/main" val="380189166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28034"/>
            <a:ext cx="10515600" cy="5648929"/>
          </a:xfrm>
        </p:spPr>
        <p:txBody>
          <a:bodyPr/>
          <a:lstStyle/>
          <a:p>
            <a:pPr>
              <a:buFont typeface="Wingdings" panose="05000000000000000000" pitchFamily="2" charset="2"/>
              <a:buChar char="Ø"/>
            </a:pPr>
            <a:r>
              <a:rPr lang="en-US" b="1" dirty="0" smtClean="0"/>
              <a:t>Reviewing the blog</a:t>
            </a:r>
          </a:p>
          <a:p>
            <a:r>
              <a:rPr lang="en-US" dirty="0" smtClean="0"/>
              <a:t>Blogs, especially external organizational blogs, are viewed and read by a wide range of audiences.</a:t>
            </a:r>
          </a:p>
          <a:p>
            <a:r>
              <a:rPr lang="en-US" dirty="0" smtClean="0"/>
              <a:t>A sloppy and error loaded blog published on the internet negatively reflects on you and your company.</a:t>
            </a:r>
          </a:p>
          <a:p>
            <a:r>
              <a:rPr lang="en-US" dirty="0" smtClean="0"/>
              <a:t>Carefully review blog posts and revise them to ensure accuracy, preciseness, relevancy of the content and appropriateness of style.</a:t>
            </a:r>
          </a:p>
        </p:txBody>
      </p:sp>
    </p:spTree>
    <p:extLst>
      <p:ext uri="{BB962C8B-B14F-4D97-AF65-F5344CB8AC3E}">
        <p14:creationId xmlns:p14="http://schemas.microsoft.com/office/powerpoint/2010/main" val="308906485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6076" y="730921"/>
            <a:ext cx="10515600" cy="4351338"/>
          </a:xfrm>
        </p:spPr>
        <p:txBody>
          <a:bodyPr/>
          <a:lstStyle/>
          <a:p>
            <a:pPr>
              <a:buFont typeface="Wingdings" panose="05000000000000000000" pitchFamily="2" charset="2"/>
              <a:buChar char="Ø"/>
            </a:pPr>
            <a:r>
              <a:rPr lang="en-US" b="1" dirty="0"/>
              <a:t>Publicize the blog</a:t>
            </a:r>
          </a:p>
          <a:p>
            <a:r>
              <a:rPr lang="en-US" dirty="0"/>
              <a:t>Once you are satisfied with the writing after necessary correction and revision, post the blog on the internet.</a:t>
            </a:r>
          </a:p>
          <a:p>
            <a:r>
              <a:rPr lang="en-US" dirty="0"/>
              <a:t>To help the readers discover your blog, consider</a:t>
            </a:r>
            <a:r>
              <a:rPr lang="en-US" dirty="0" smtClean="0"/>
              <a:t>:</a:t>
            </a:r>
          </a:p>
          <a:p>
            <a:pPr marL="514350" indent="-514350">
              <a:buFont typeface="+mj-lt"/>
              <a:buAutoNum type="arabicPeriod"/>
            </a:pPr>
            <a:r>
              <a:rPr lang="en-US" dirty="0" smtClean="0"/>
              <a:t>Provide internal and external links to other relevant blogs and webpages.</a:t>
            </a:r>
          </a:p>
          <a:p>
            <a:pPr marL="514350" indent="-514350">
              <a:buFont typeface="+mj-lt"/>
              <a:buAutoNum type="arabicPeriod"/>
            </a:pPr>
            <a:r>
              <a:rPr lang="en-US" dirty="0" smtClean="0"/>
              <a:t>Share your blog on social media such as </a:t>
            </a:r>
            <a:r>
              <a:rPr lang="en-US" dirty="0" err="1" smtClean="0"/>
              <a:t>facebook</a:t>
            </a:r>
            <a:r>
              <a:rPr lang="en-US" dirty="0" smtClean="0"/>
              <a:t> and Twitter.</a:t>
            </a:r>
          </a:p>
          <a:p>
            <a:pPr marL="514350" indent="-514350">
              <a:buFont typeface="+mj-lt"/>
              <a:buAutoNum type="arabicPeriod"/>
            </a:pPr>
            <a:r>
              <a:rPr lang="en-US" dirty="0" smtClean="0"/>
              <a:t>Provide links to your blog in e-mails and other means </a:t>
            </a:r>
            <a:r>
              <a:rPr lang="en-US" smtClean="0"/>
              <a:t>of communication</a:t>
            </a:r>
            <a:r>
              <a:rPr lang="en-US" dirty="0" smtClean="0"/>
              <a:t>.</a:t>
            </a:r>
            <a:endParaRPr lang="en-US" dirty="0"/>
          </a:p>
          <a:p>
            <a:pPr marL="0" indent="0">
              <a:buNone/>
            </a:pPr>
            <a:endParaRPr lang="en-US" dirty="0"/>
          </a:p>
        </p:txBody>
      </p:sp>
    </p:spTree>
    <p:extLst>
      <p:ext uri="{BB962C8B-B14F-4D97-AF65-F5344CB8AC3E}">
        <p14:creationId xmlns:p14="http://schemas.microsoft.com/office/powerpoint/2010/main" val="156323300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93183" y="335846"/>
            <a:ext cx="11462197" cy="6063198"/>
          </a:xfrm>
          <a:prstGeom prst="rect">
            <a:avLst/>
          </a:prstGeom>
        </p:spPr>
        <p:txBody>
          <a:bodyPr wrap="square">
            <a:spAutoFit/>
          </a:bodyPr>
          <a:lstStyle/>
          <a:p>
            <a:pPr algn="ctr"/>
            <a:r>
              <a:rPr lang="en-US" sz="2400" dirty="0" smtClean="0"/>
              <a:t>Johnson &amp; Johnson Company Pvt. Ltd.</a:t>
            </a:r>
          </a:p>
          <a:p>
            <a:pPr algn="ctr"/>
            <a:r>
              <a:rPr lang="en-US" sz="2400" dirty="0" err="1" smtClean="0"/>
              <a:t>Subidhanagar</a:t>
            </a:r>
            <a:r>
              <a:rPr lang="en-US" sz="2400" dirty="0" smtClean="0"/>
              <a:t>, Kathmandu</a:t>
            </a:r>
            <a:endParaRPr lang="en-US" sz="2000" dirty="0"/>
          </a:p>
          <a:p>
            <a:r>
              <a:rPr lang="en-US" sz="2000" dirty="0" smtClean="0"/>
              <a:t>To</a:t>
            </a:r>
            <a:r>
              <a:rPr lang="en-US" sz="2000" dirty="0"/>
              <a:t>: All employees</a:t>
            </a:r>
          </a:p>
          <a:p>
            <a:r>
              <a:rPr lang="en-US" sz="2000" dirty="0"/>
              <a:t>From: John Johnson, Facilities Manager</a:t>
            </a:r>
          </a:p>
          <a:p>
            <a:r>
              <a:rPr lang="en-US" sz="2000" dirty="0"/>
              <a:t>Subject: Building Remodel</a:t>
            </a:r>
          </a:p>
          <a:p>
            <a:r>
              <a:rPr lang="en-US" sz="2000" dirty="0"/>
              <a:t>Date: 6 September, </a:t>
            </a:r>
            <a:r>
              <a:rPr lang="en-US" sz="2000" dirty="0" smtClean="0"/>
              <a:t>2020</a:t>
            </a:r>
          </a:p>
          <a:p>
            <a:endParaRPr lang="en-US" sz="2000" dirty="0"/>
          </a:p>
          <a:p>
            <a:r>
              <a:rPr lang="en-US" sz="2000" dirty="0"/>
              <a:t>The purpose of this memo is to update all employees on the scheduled building cleaning and maintenance and ensure cooperation.</a:t>
            </a:r>
          </a:p>
          <a:p>
            <a:pPr marL="342900" indent="-342900">
              <a:buFont typeface="Arial" panose="020B0604020202020204" pitchFamily="34" charset="0"/>
              <a:buChar char="•"/>
            </a:pPr>
            <a:r>
              <a:rPr lang="en-US" sz="2000" dirty="0"/>
              <a:t>A crew will be repainting the parking lots on Tuesday. Please park in the indoor garage, which will be free on charge on Tuesday for this purpose.</a:t>
            </a:r>
          </a:p>
          <a:p>
            <a:pPr marL="342900" indent="-342900">
              <a:buFont typeface="Arial" panose="020B0604020202020204" pitchFamily="34" charset="0"/>
              <a:buChar char="•"/>
            </a:pPr>
            <a:r>
              <a:rPr lang="en-US" sz="2000" dirty="0"/>
              <a:t>Power-washing of the building façade will begin Wednesday. As much of the cleaning possible will be performed outside operating hours, but some may coincide with work.</a:t>
            </a:r>
          </a:p>
          <a:p>
            <a:pPr marL="342900" indent="-342900">
              <a:buFont typeface="Arial" panose="020B0604020202020204" pitchFamily="34" charset="0"/>
              <a:buChar char="•"/>
            </a:pPr>
            <a:r>
              <a:rPr lang="en-US" sz="2000" dirty="0"/>
              <a:t>Window washing will take place Thursday from 10 to 4</a:t>
            </a:r>
          </a:p>
          <a:p>
            <a:pPr marL="342900" indent="-342900">
              <a:buFont typeface="Arial" panose="020B0604020202020204" pitchFamily="34" charset="0"/>
              <a:buChar char="•"/>
            </a:pPr>
            <a:r>
              <a:rPr lang="en-US" sz="2000" dirty="0"/>
              <a:t>Cleaning and remodeling of the building’s interior will begin on Friday.</a:t>
            </a:r>
          </a:p>
          <a:p>
            <a:pPr marL="342900" indent="-342900">
              <a:buFont typeface="Arial" panose="020B0604020202020204" pitchFamily="34" charset="0"/>
              <a:buChar char="•"/>
            </a:pPr>
            <a:r>
              <a:rPr lang="en-US" sz="2000" dirty="0"/>
              <a:t>Friday will be an offsite team building day. Free drinks and snacks will be available at </a:t>
            </a:r>
            <a:r>
              <a:rPr lang="en-US" sz="2000" dirty="0" err="1"/>
              <a:t>Sumai</a:t>
            </a:r>
            <a:r>
              <a:rPr lang="en-US" sz="2000" dirty="0"/>
              <a:t> Restaurant.</a:t>
            </a:r>
          </a:p>
          <a:p>
            <a:r>
              <a:rPr lang="en-US" sz="2000" dirty="0"/>
              <a:t>We, maintenance team, are grateful for your cooperation. Your patience will be rewarded with a beautiful and friendly building. Please direct any questions to </a:t>
            </a:r>
            <a:r>
              <a:rPr lang="en-US" sz="2000" dirty="0">
                <a:hlinkClick r:id="rId2"/>
              </a:rPr>
              <a:t>johnson@realco.com</a:t>
            </a:r>
            <a:r>
              <a:rPr lang="en-US" sz="2000" dirty="0"/>
              <a:t>. </a:t>
            </a:r>
          </a:p>
          <a:p>
            <a:r>
              <a:rPr lang="en-US" sz="2000" dirty="0"/>
              <a:t>Again, we thank you for your patience.</a:t>
            </a:r>
          </a:p>
        </p:txBody>
      </p:sp>
    </p:spTree>
    <p:extLst>
      <p:ext uri="{BB962C8B-B14F-4D97-AF65-F5344CB8AC3E}">
        <p14:creationId xmlns:p14="http://schemas.microsoft.com/office/powerpoint/2010/main" val="230198679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Assignment </a:t>
            </a:r>
            <a:endParaRPr lang="en-US" dirty="0"/>
          </a:p>
        </p:txBody>
      </p:sp>
      <p:sp>
        <p:nvSpPr>
          <p:cNvPr id="3" name="Content Placeholder 2"/>
          <p:cNvSpPr>
            <a:spLocks noGrp="1"/>
          </p:cNvSpPr>
          <p:nvPr>
            <p:ph idx="1"/>
          </p:nvPr>
        </p:nvSpPr>
        <p:spPr/>
        <p:txBody>
          <a:bodyPr>
            <a:normAutofit/>
          </a:bodyPr>
          <a:lstStyle/>
          <a:p>
            <a:pPr marL="514350" indent="-514350">
              <a:buFont typeface="+mj-lt"/>
              <a:buAutoNum type="arabicPeriod"/>
            </a:pPr>
            <a:r>
              <a:rPr lang="en-US" dirty="0" smtClean="0"/>
              <a:t>Send </a:t>
            </a:r>
            <a:r>
              <a:rPr lang="en-US" dirty="0"/>
              <a:t>a memo to all the employees informing them about the different updated facilities in the office like: spacious parking lot, new office canteen, coffee machines in every floor, expansion of meeting room with projector and added chairs, separate smoking zone, electric attendance machine, air conditioner in every room and time extension for lunch break from half an hour to an hour</a:t>
            </a:r>
            <a:r>
              <a:rPr lang="en-US" dirty="0" smtClean="0"/>
              <a:t>.</a:t>
            </a:r>
          </a:p>
          <a:p>
            <a:pPr marL="0" indent="0">
              <a:buNone/>
            </a:pPr>
            <a:endParaRPr lang="en-US" dirty="0"/>
          </a:p>
          <a:p>
            <a:pPr marL="514350" indent="-514350">
              <a:buFont typeface="+mj-lt"/>
              <a:buAutoNum type="arabicPeriod"/>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195019970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Business Memos</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v"/>
            </a:pPr>
            <a:r>
              <a:rPr lang="en-US" dirty="0" smtClean="0"/>
              <a:t>Policy Memo</a:t>
            </a:r>
          </a:p>
          <a:p>
            <a:r>
              <a:rPr lang="en-US" dirty="0" smtClean="0"/>
              <a:t>Companies need to communicate, </a:t>
            </a:r>
            <a:r>
              <a:rPr lang="en-US" dirty="0" err="1" smtClean="0"/>
              <a:t>clearify</a:t>
            </a:r>
            <a:r>
              <a:rPr lang="en-US" dirty="0" smtClean="0"/>
              <a:t> and explain their policies.</a:t>
            </a:r>
          </a:p>
          <a:p>
            <a:r>
              <a:rPr lang="en-US" dirty="0" smtClean="0"/>
              <a:t>For this, they use memos to convey policy related information to a group of employees.</a:t>
            </a:r>
          </a:p>
          <a:p>
            <a:r>
              <a:rPr lang="en-US" dirty="0" smtClean="0"/>
              <a:t>A policy memo begins with an introduction or background of the stated policy. Then, explains the policy in detail and it may end with a directive towards the implementation of the policy.</a:t>
            </a:r>
            <a:endParaRPr lang="en-US" dirty="0"/>
          </a:p>
        </p:txBody>
      </p:sp>
    </p:spTree>
    <p:extLst>
      <p:ext uri="{BB962C8B-B14F-4D97-AF65-F5344CB8AC3E}">
        <p14:creationId xmlns:p14="http://schemas.microsoft.com/office/powerpoint/2010/main" val="378636604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79549"/>
            <a:ext cx="10515600" cy="5597414"/>
          </a:xfrm>
        </p:spPr>
        <p:txBody>
          <a:bodyPr>
            <a:normAutofit fontScale="92500"/>
          </a:bodyPr>
          <a:lstStyle/>
          <a:p>
            <a:pPr>
              <a:buFont typeface="Wingdings" panose="05000000000000000000" pitchFamily="2" charset="2"/>
              <a:buChar char="v"/>
            </a:pPr>
            <a:r>
              <a:rPr lang="en-US" dirty="0" smtClean="0"/>
              <a:t>Confirmation Memo</a:t>
            </a:r>
          </a:p>
          <a:p>
            <a:r>
              <a:rPr lang="en-US" dirty="0" smtClean="0"/>
              <a:t>A confirmation memo is sent to confirm the information agreed upon during an oral communication such as meeting or briefing.</a:t>
            </a:r>
          </a:p>
          <a:p>
            <a:r>
              <a:rPr lang="en-US" dirty="0" smtClean="0"/>
              <a:t>For example, a manager may send a memo to  an employer confirming that the employee will get the required equipment as agreed upon.</a:t>
            </a:r>
          </a:p>
          <a:p>
            <a:pPr marL="0" indent="0">
              <a:buNone/>
            </a:pPr>
            <a:endParaRPr lang="en-US" dirty="0" smtClean="0"/>
          </a:p>
          <a:p>
            <a:pPr>
              <a:buFont typeface="Wingdings" panose="05000000000000000000" pitchFamily="2" charset="2"/>
              <a:buChar char="v"/>
            </a:pPr>
            <a:r>
              <a:rPr lang="en-US" dirty="0" smtClean="0"/>
              <a:t>Update Memo</a:t>
            </a:r>
          </a:p>
          <a:p>
            <a:r>
              <a:rPr lang="en-US" dirty="0" smtClean="0"/>
              <a:t>It informs the receivers about the progress made in a project or changes made to organizational procedures.</a:t>
            </a:r>
          </a:p>
          <a:p>
            <a:r>
              <a:rPr lang="en-US" dirty="0" smtClean="0"/>
              <a:t>The memo begins with a statement that sums up the existing situation of the last report; then it provides details of the progress or changes occurred in the present point and ends with future expectations</a:t>
            </a:r>
            <a:endParaRPr lang="en-US" dirty="0"/>
          </a:p>
        </p:txBody>
      </p:sp>
    </p:spTree>
    <p:extLst>
      <p:ext uri="{BB962C8B-B14F-4D97-AF65-F5344CB8AC3E}">
        <p14:creationId xmlns:p14="http://schemas.microsoft.com/office/powerpoint/2010/main" val="359738753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643</TotalTime>
  <Words>4094</Words>
  <Application>Microsoft Office PowerPoint</Application>
  <PresentationFormat>Widescreen</PresentationFormat>
  <Paragraphs>312</Paragraphs>
  <Slides>51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51</vt:i4>
      </vt:variant>
    </vt:vector>
  </HeadingPairs>
  <TitlesOfParts>
    <vt:vector size="56" baseType="lpstr">
      <vt:lpstr>Arial</vt:lpstr>
      <vt:lpstr>Calibri</vt:lpstr>
      <vt:lpstr>Calibri Light</vt:lpstr>
      <vt:lpstr>Wingdings</vt:lpstr>
      <vt:lpstr>office theme</vt:lpstr>
      <vt:lpstr>Chapter-7</vt:lpstr>
      <vt:lpstr>Memos </vt:lpstr>
      <vt:lpstr>Purpose of Memo</vt:lpstr>
      <vt:lpstr>Format of Memo</vt:lpstr>
      <vt:lpstr>Body of Memo</vt:lpstr>
      <vt:lpstr>PowerPoint Presentation</vt:lpstr>
      <vt:lpstr>Assignment </vt:lpstr>
      <vt:lpstr>Types of Business Memos</vt:lpstr>
      <vt:lpstr>PowerPoint Presentation</vt:lpstr>
      <vt:lpstr>PowerPoint Presentation</vt:lpstr>
      <vt:lpstr>Guidelines for Writing Effective Memos</vt:lpstr>
      <vt:lpstr>PowerPoint Presentation</vt:lpstr>
      <vt:lpstr>PowerPoint Presentation</vt:lpstr>
      <vt:lpstr>Notice </vt:lpstr>
      <vt:lpstr>PowerPoint Presentation</vt:lpstr>
      <vt:lpstr>PowerPoint Presentation</vt:lpstr>
      <vt:lpstr>Qualities of an Effective Notice</vt:lpstr>
      <vt:lpstr>PowerPoint Presentation</vt:lpstr>
      <vt:lpstr>Format of a Notice</vt:lpstr>
      <vt:lpstr>Designing Notices</vt:lpstr>
      <vt:lpstr>Assignment</vt:lpstr>
      <vt:lpstr>PowerPoint Presentation</vt:lpstr>
      <vt:lpstr>Electronic Mail</vt:lpstr>
      <vt:lpstr>Advantages of E-mail</vt:lpstr>
      <vt:lpstr>Guidelines for writing e-mail</vt:lpstr>
      <vt:lpstr>PowerPoint Presentation</vt:lpstr>
      <vt:lpstr>PowerPoint Presentation</vt:lpstr>
      <vt:lpstr>PowerPoint Presentation</vt:lpstr>
      <vt:lpstr>PowerPoint Presentation</vt:lpstr>
      <vt:lpstr>PowerPoint Presentation</vt:lpstr>
      <vt:lpstr>Assignment</vt:lpstr>
      <vt:lpstr>Press Release</vt:lpstr>
      <vt:lpstr>PowerPoint Presentation</vt:lpstr>
      <vt:lpstr>Format and guidelines for writing a press release</vt:lpstr>
      <vt:lpstr>PowerPoint Presentation</vt:lpstr>
      <vt:lpstr>PowerPoint Presentation</vt:lpstr>
      <vt:lpstr>PowerPoint Presentation</vt:lpstr>
      <vt:lpstr>PowerPoint Presentation</vt:lpstr>
      <vt:lpstr>PowerPoint Presentation</vt:lpstr>
      <vt:lpstr>PowerPoint Presentation</vt:lpstr>
      <vt:lpstr>Blog </vt:lpstr>
      <vt:lpstr>Organizational Blogs</vt:lpstr>
      <vt:lpstr>PowerPoint Presentation</vt:lpstr>
      <vt:lpstr>PowerPoint Presentation</vt:lpstr>
      <vt:lpstr>Guidelines for writing effective blogs</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Microsoft account</cp:lastModifiedBy>
  <cp:revision>136</cp:revision>
  <dcterms:created xsi:type="dcterms:W3CDTF">2023-06-08T03:08:45Z</dcterms:created>
  <dcterms:modified xsi:type="dcterms:W3CDTF">2023-06-23T02:40:05Z</dcterms:modified>
</cp:coreProperties>
</file>