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A04EA-F312-4249-8514-572D8B5D6AB6}" v="20" dt="2022-05-31T10:46:39.077"/>
    <p1510:client id="{39017994-7AEA-472F-8EB0-68CA9A7FCDC6}" v="29" dt="2022-05-31T06:55:29.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Chapter 2</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sz="3600" dirty="0" smtClean="0">
                <a:cs typeface="Calibri"/>
              </a:rPr>
              <a:t>Introduction to Business Communication</a:t>
            </a:r>
            <a:endParaRPr lang="en-US" sz="36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With the introduction of democracy in 2007 BS, a more systematic written form of communication began in Nepal. Modeled after the colonial administration of India, official written documents – applications, forms, vouchers, appointment letters – were written in typical 19</a:t>
            </a:r>
            <a:r>
              <a:rPr lang="en-US" baseline="30000" dirty="0" smtClean="0"/>
              <a:t>th</a:t>
            </a:r>
            <a:r>
              <a:rPr lang="en-US" dirty="0" smtClean="0"/>
              <a:t> century fashion reminiscent of </a:t>
            </a:r>
            <a:r>
              <a:rPr lang="en-US" dirty="0" err="1" smtClean="0"/>
              <a:t>Fayol’s</a:t>
            </a:r>
            <a:r>
              <a:rPr lang="en-US" dirty="0" smtClean="0"/>
              <a:t> idea of authority and subordination.</a:t>
            </a:r>
            <a:endParaRPr lang="en-US" dirty="0"/>
          </a:p>
        </p:txBody>
      </p:sp>
    </p:spTree>
    <p:extLst>
      <p:ext uri="{BB962C8B-B14F-4D97-AF65-F5344CB8AC3E}">
        <p14:creationId xmlns:p14="http://schemas.microsoft.com/office/powerpoint/2010/main" val="1240121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2885"/>
            <a:ext cx="10515600" cy="5314078"/>
          </a:xfrm>
        </p:spPr>
        <p:txBody>
          <a:bodyPr>
            <a:normAutofit fontScale="92500" lnSpcReduction="10000"/>
          </a:bodyPr>
          <a:lstStyle/>
          <a:p>
            <a:pPr marL="0" indent="0">
              <a:buNone/>
            </a:pPr>
            <a:r>
              <a:rPr lang="en-US" b="1" u="sng" dirty="0" smtClean="0"/>
              <a:t>Modern Period</a:t>
            </a:r>
          </a:p>
          <a:p>
            <a:r>
              <a:rPr lang="en-US" dirty="0" smtClean="0"/>
              <a:t>By the late 19</a:t>
            </a:r>
            <a:r>
              <a:rPr lang="en-US" baseline="30000" dirty="0" smtClean="0"/>
              <a:t>th</a:t>
            </a:r>
            <a:r>
              <a:rPr lang="en-US" dirty="0" smtClean="0"/>
              <a:t> and early 20</a:t>
            </a:r>
            <a:r>
              <a:rPr lang="en-US" baseline="30000" dirty="0" smtClean="0"/>
              <a:t>th</a:t>
            </a:r>
            <a:r>
              <a:rPr lang="en-US" dirty="0" smtClean="0"/>
              <a:t> century, newer management models were developed and practiced. During that period, management systems became more people-oriented than task-oriented.</a:t>
            </a:r>
          </a:p>
          <a:p>
            <a:r>
              <a:rPr lang="en-US" dirty="0" smtClean="0"/>
              <a:t>The recognition of the power of communication in persuading and influencing led to the behavioral and empowerment models of communication.</a:t>
            </a:r>
          </a:p>
          <a:p>
            <a:r>
              <a:rPr lang="en-US" dirty="0" smtClean="0"/>
              <a:t>Organizations accepted the importance of empowering employees instead of ordering them.</a:t>
            </a:r>
          </a:p>
          <a:p>
            <a:r>
              <a:rPr lang="en-US" dirty="0" smtClean="0"/>
              <a:t>“Delegate, trust and listen” became the primary motto of communication.</a:t>
            </a:r>
          </a:p>
          <a:p>
            <a:r>
              <a:rPr lang="en-US" dirty="0" smtClean="0"/>
              <a:t>Organizations became increasingly democratic.</a:t>
            </a:r>
          </a:p>
          <a:p>
            <a:r>
              <a:rPr lang="en-US" dirty="0" smtClean="0"/>
              <a:t>Social function of communication – communication as a means of interaction and building relations became more prominent.</a:t>
            </a:r>
            <a:endParaRPr lang="en-US" dirty="0"/>
          </a:p>
        </p:txBody>
      </p:sp>
    </p:spTree>
    <p:extLst>
      <p:ext uri="{BB962C8B-B14F-4D97-AF65-F5344CB8AC3E}">
        <p14:creationId xmlns:p14="http://schemas.microsoft.com/office/powerpoint/2010/main" val="1335462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4096"/>
            <a:ext cx="10515600" cy="5442867"/>
          </a:xfrm>
        </p:spPr>
        <p:txBody>
          <a:bodyPr/>
          <a:lstStyle/>
          <a:p>
            <a:r>
              <a:rPr lang="en-US" dirty="0" smtClean="0"/>
              <a:t>Nepal remained virtually cut off from the world during </a:t>
            </a:r>
            <a:r>
              <a:rPr lang="en-US" dirty="0" err="1" smtClean="0"/>
              <a:t>Rana</a:t>
            </a:r>
            <a:r>
              <a:rPr lang="en-US" dirty="0" smtClean="0"/>
              <a:t> regime due to which these new ideas hardly made inroads to bring significant changes in business communication practices in Nepali business and bureaucratic sectors.</a:t>
            </a:r>
          </a:p>
          <a:p>
            <a:r>
              <a:rPr lang="en-US" dirty="0" smtClean="0"/>
              <a:t>Even though there have been some changes, the process has remained extremely slow.</a:t>
            </a:r>
            <a:endParaRPr lang="en-US" dirty="0"/>
          </a:p>
        </p:txBody>
      </p:sp>
    </p:spTree>
    <p:extLst>
      <p:ext uri="{BB962C8B-B14F-4D97-AF65-F5344CB8AC3E}">
        <p14:creationId xmlns:p14="http://schemas.microsoft.com/office/powerpoint/2010/main" val="441244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5915"/>
            <a:ext cx="10515600" cy="5211048"/>
          </a:xfrm>
        </p:spPr>
        <p:txBody>
          <a:bodyPr/>
          <a:lstStyle/>
          <a:p>
            <a:pPr marL="0" indent="0">
              <a:buNone/>
            </a:pPr>
            <a:r>
              <a:rPr lang="en-US" dirty="0" smtClean="0"/>
              <a:t>Contemporary Period</a:t>
            </a:r>
          </a:p>
          <a:p>
            <a:r>
              <a:rPr lang="en-US" dirty="0" smtClean="0"/>
              <a:t>At present, globalization and innovation in communication technologies have brought significant changes in business communication.</a:t>
            </a:r>
          </a:p>
          <a:p>
            <a:r>
              <a:rPr lang="en-US" dirty="0" smtClean="0"/>
              <a:t>Basically, three things are noticeable: diversity in workplace, changed concept of work and use of internet technologies.</a:t>
            </a:r>
          </a:p>
          <a:p>
            <a:r>
              <a:rPr lang="en-US" dirty="0" smtClean="0"/>
              <a:t>Due to globalization, business is operated from different countries as a result of that people from different backgrounds and cultures are found working together as a team. It makes communication more challenging but also provides a greater opportunity to share ideas and learn from each other.</a:t>
            </a:r>
            <a:endParaRPr lang="en-US" dirty="0"/>
          </a:p>
        </p:txBody>
      </p:sp>
    </p:spTree>
    <p:extLst>
      <p:ext uri="{BB962C8B-B14F-4D97-AF65-F5344CB8AC3E}">
        <p14:creationId xmlns:p14="http://schemas.microsoft.com/office/powerpoint/2010/main" val="298733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lstStyle/>
          <a:p>
            <a:r>
              <a:rPr lang="en-US" dirty="0" smtClean="0"/>
              <a:t>Moreover, with the exposition of internet and technologies, people can remotely work and collaborate. They use different communication technologies: video-conferencing, collaborative tools like MS Teams, meeting technologies like Zoom and so on.</a:t>
            </a:r>
          </a:p>
          <a:p>
            <a:r>
              <a:rPr lang="en-US" dirty="0" smtClean="0"/>
              <a:t>In  addition to this, companies use social networking sites, blogs and instant massaging as internal and external communication tools.</a:t>
            </a:r>
          </a:p>
          <a:p>
            <a:r>
              <a:rPr lang="en-US" dirty="0" smtClean="0"/>
              <a:t>As a result, business communication has become dynamic, multidirectional and democratic.</a:t>
            </a:r>
          </a:p>
          <a:p>
            <a:r>
              <a:rPr lang="en-US" dirty="0" smtClean="0"/>
              <a:t>Therefore, one has to acquire these skills to excel in contemporary business environment.</a:t>
            </a:r>
            <a:endParaRPr lang="en-US" dirty="0"/>
          </a:p>
        </p:txBody>
      </p:sp>
    </p:spTree>
    <p:extLst>
      <p:ext uri="{BB962C8B-B14F-4D97-AF65-F5344CB8AC3E}">
        <p14:creationId xmlns:p14="http://schemas.microsoft.com/office/powerpoint/2010/main" val="375103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60643"/>
          </a:xfrm>
        </p:spPr>
        <p:txBody>
          <a:bodyPr/>
          <a:lstStyle/>
          <a:p>
            <a:r>
              <a:rPr lang="en-US" dirty="0" smtClean="0"/>
              <a:t>Purpose of Business Communication</a:t>
            </a:r>
            <a:endParaRPr lang="en-US" dirty="0"/>
          </a:p>
        </p:txBody>
      </p:sp>
      <p:sp>
        <p:nvSpPr>
          <p:cNvPr id="3" name="Content Placeholder 2"/>
          <p:cNvSpPr>
            <a:spLocks noGrp="1"/>
          </p:cNvSpPr>
          <p:nvPr>
            <p:ph idx="1"/>
          </p:nvPr>
        </p:nvSpPr>
        <p:spPr>
          <a:xfrm>
            <a:off x="838200" y="2034862"/>
            <a:ext cx="10515600" cy="4142101"/>
          </a:xfrm>
        </p:spPr>
        <p:txBody>
          <a:bodyPr/>
          <a:lstStyle/>
          <a:p>
            <a:r>
              <a:rPr lang="en-US" dirty="0" smtClean="0"/>
              <a:t>We communicate to inform someone about something.</a:t>
            </a:r>
          </a:p>
          <a:p>
            <a:r>
              <a:rPr lang="en-US" dirty="0" smtClean="0"/>
              <a:t>In our daily life, we communicate for a variety of purposes – to inform, to convince someone about something, to invite someone to action, to entertain or to have fun.</a:t>
            </a:r>
          </a:p>
          <a:p>
            <a:r>
              <a:rPr lang="en-US" dirty="0" smtClean="0"/>
              <a:t>Business communication takes place with some purpose/s.</a:t>
            </a:r>
          </a:p>
          <a:p>
            <a:r>
              <a:rPr lang="en-US" dirty="0" smtClean="0"/>
              <a:t>They are:</a:t>
            </a:r>
            <a:endParaRPr lang="en-US" dirty="0"/>
          </a:p>
        </p:txBody>
      </p:sp>
    </p:spTree>
    <p:extLst>
      <p:ext uri="{BB962C8B-B14F-4D97-AF65-F5344CB8AC3E}">
        <p14:creationId xmlns:p14="http://schemas.microsoft.com/office/powerpoint/2010/main" val="200352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8"/>
            <a:ext cx="10515600" cy="5803476"/>
          </a:xfrm>
        </p:spPr>
        <p:txBody>
          <a:bodyPr>
            <a:normAutofit lnSpcReduction="10000"/>
          </a:bodyPr>
          <a:lstStyle/>
          <a:p>
            <a:pPr>
              <a:buFont typeface="Wingdings" panose="05000000000000000000" pitchFamily="2" charset="2"/>
              <a:buChar char="v"/>
            </a:pPr>
            <a:r>
              <a:rPr lang="en-US" b="1" dirty="0" smtClean="0"/>
              <a:t>Communicate to inform</a:t>
            </a:r>
          </a:p>
          <a:p>
            <a:r>
              <a:rPr lang="en-US" dirty="0" smtClean="0"/>
              <a:t>Informing someone about something is the most common purpose of communication.</a:t>
            </a:r>
          </a:p>
          <a:p>
            <a:r>
              <a:rPr lang="en-US" dirty="0" smtClean="0"/>
              <a:t>while communicating to inform, the sender has some information, facts or data which s/he believes needs to be transmitted using appropriate channel or medium.</a:t>
            </a:r>
          </a:p>
          <a:p>
            <a:r>
              <a:rPr lang="en-US" dirty="0" smtClean="0"/>
              <a:t>Communicating to inform seems easy but has following conditions:</a:t>
            </a:r>
          </a:p>
          <a:p>
            <a:pPr marL="514350" indent="-514350">
              <a:buFont typeface="+mj-lt"/>
              <a:buAutoNum type="arabicPeriod"/>
            </a:pPr>
            <a:r>
              <a:rPr lang="en-US" dirty="0" smtClean="0"/>
              <a:t>Information is genuine and true.</a:t>
            </a:r>
          </a:p>
          <a:p>
            <a:pPr marL="514350" indent="-514350">
              <a:buFont typeface="+mj-lt"/>
              <a:buAutoNum type="arabicPeriod"/>
            </a:pPr>
            <a:r>
              <a:rPr lang="en-US" dirty="0" smtClean="0"/>
              <a:t>The audience needs the information.</a:t>
            </a:r>
          </a:p>
          <a:p>
            <a:pPr marL="514350" indent="-514350">
              <a:buFont typeface="+mj-lt"/>
              <a:buAutoNum type="arabicPeriod"/>
            </a:pPr>
            <a:r>
              <a:rPr lang="en-US" dirty="0" smtClean="0"/>
              <a:t>The audience expects the information.</a:t>
            </a:r>
          </a:p>
          <a:p>
            <a:pPr marL="514350" indent="-514350">
              <a:buFont typeface="+mj-lt"/>
              <a:buAutoNum type="arabicPeriod"/>
            </a:pPr>
            <a:r>
              <a:rPr lang="en-US" dirty="0" smtClean="0"/>
              <a:t>Something will change as the result of information.</a:t>
            </a:r>
          </a:p>
          <a:p>
            <a:r>
              <a:rPr lang="en-US" dirty="0" smtClean="0"/>
              <a:t>Taking someone’s time without a purpose would reflect poorly on the credibility and the personality of the communicator.</a:t>
            </a:r>
          </a:p>
          <a:p>
            <a:pPr marL="0" indent="0">
              <a:buNone/>
            </a:pPr>
            <a:endParaRPr lang="en-US" dirty="0"/>
          </a:p>
        </p:txBody>
      </p:sp>
    </p:spTree>
    <p:extLst>
      <p:ext uri="{BB962C8B-B14F-4D97-AF65-F5344CB8AC3E}">
        <p14:creationId xmlns:p14="http://schemas.microsoft.com/office/powerpoint/2010/main" val="4199878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913"/>
            <a:ext cx="10515600" cy="5636050"/>
          </a:xfrm>
        </p:spPr>
        <p:txBody>
          <a:bodyPr>
            <a:normAutofit lnSpcReduction="10000"/>
          </a:bodyPr>
          <a:lstStyle/>
          <a:p>
            <a:pPr>
              <a:buFont typeface="Wingdings" panose="05000000000000000000" pitchFamily="2" charset="2"/>
              <a:buChar char="v"/>
            </a:pPr>
            <a:r>
              <a:rPr lang="en-US" b="1" dirty="0" smtClean="0"/>
              <a:t>Communicate to Establish Credibility</a:t>
            </a:r>
          </a:p>
          <a:p>
            <a:r>
              <a:rPr lang="en-US" dirty="0" smtClean="0"/>
              <a:t>Credibility means the quality of being believable or trustworthy.</a:t>
            </a:r>
          </a:p>
          <a:p>
            <a:r>
              <a:rPr lang="en-US" dirty="0" smtClean="0"/>
              <a:t>Unless the audience/receiver finds the communicator believable, communication fails to achieve the goal.</a:t>
            </a:r>
          </a:p>
          <a:p>
            <a:r>
              <a:rPr lang="en-US" dirty="0" smtClean="0"/>
              <a:t>What makes the communication believable and trustworthy?</a:t>
            </a:r>
          </a:p>
          <a:p>
            <a:r>
              <a:rPr lang="en-US" dirty="0" smtClean="0"/>
              <a:t>According to Aristotle, a person with good ethical and moral standing is believable. Besides the character, the following factors help in establishing credibility:</a:t>
            </a:r>
          </a:p>
          <a:p>
            <a:pPr marL="514350" indent="-514350">
              <a:buFont typeface="+mj-lt"/>
              <a:buAutoNum type="arabicPeriod"/>
            </a:pPr>
            <a:r>
              <a:rPr lang="en-US" dirty="0" smtClean="0"/>
              <a:t>Expertise and competence</a:t>
            </a:r>
          </a:p>
          <a:p>
            <a:pPr marL="514350" indent="-514350">
              <a:buFont typeface="+mj-lt"/>
              <a:buAutoNum type="arabicPeriod"/>
            </a:pPr>
            <a:r>
              <a:rPr lang="en-US" dirty="0" smtClean="0"/>
              <a:t>Professional image</a:t>
            </a:r>
          </a:p>
          <a:p>
            <a:pPr marL="514350" indent="-514350">
              <a:buFont typeface="+mj-lt"/>
              <a:buAutoNum type="arabicPeriod"/>
            </a:pPr>
            <a:r>
              <a:rPr lang="en-US" dirty="0" smtClean="0"/>
              <a:t>Control of emotions</a:t>
            </a:r>
          </a:p>
          <a:p>
            <a:pPr marL="514350" indent="-514350">
              <a:buFont typeface="+mj-lt"/>
              <a:buAutoNum type="arabicPeriod"/>
            </a:pPr>
            <a:r>
              <a:rPr lang="en-US" dirty="0" smtClean="0"/>
              <a:t>Personal ethics and integrity</a:t>
            </a:r>
            <a:endParaRPr lang="en-US" dirty="0"/>
          </a:p>
        </p:txBody>
      </p:sp>
    </p:spTree>
    <p:extLst>
      <p:ext uri="{BB962C8B-B14F-4D97-AF65-F5344CB8AC3E}">
        <p14:creationId xmlns:p14="http://schemas.microsoft.com/office/powerpoint/2010/main" val="108896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5307"/>
            <a:ext cx="10515600" cy="5571656"/>
          </a:xfrm>
        </p:spPr>
        <p:txBody>
          <a:bodyPr>
            <a:normAutofit lnSpcReduction="10000"/>
          </a:bodyPr>
          <a:lstStyle/>
          <a:p>
            <a:pPr>
              <a:buFont typeface="Wingdings" panose="05000000000000000000" pitchFamily="2" charset="2"/>
              <a:buChar char="v"/>
            </a:pPr>
            <a:r>
              <a:rPr lang="en-US" b="1" dirty="0" smtClean="0"/>
              <a:t>Communicate to Persuade</a:t>
            </a:r>
          </a:p>
          <a:p>
            <a:r>
              <a:rPr lang="en-US" sz="2400" dirty="0" smtClean="0"/>
              <a:t>To persuade means to convince someone to accept our ideas and views.</a:t>
            </a:r>
          </a:p>
          <a:p>
            <a:r>
              <a:rPr lang="en-US" sz="2400" dirty="0" smtClean="0"/>
              <a:t>We need to persuade someone when s/he is likely to disagree with us. For example: when you write a job application you try to persuade the employer that you are the best candidate for the job.</a:t>
            </a:r>
          </a:p>
          <a:p>
            <a:r>
              <a:rPr lang="en-US" sz="2400" dirty="0" smtClean="0"/>
              <a:t>Businesses, try to convince customers of the merits of their products through advertisement. Business proposals are examples of persuasive communication to convince the investors. </a:t>
            </a:r>
          </a:p>
          <a:p>
            <a:r>
              <a:rPr lang="en-US" sz="2400" dirty="0" smtClean="0"/>
              <a:t>According to Jay Conger, a professor of Organizational Behavior at University of Southern California, four factors help us to persuade people:</a:t>
            </a:r>
          </a:p>
          <a:p>
            <a:pPr marL="457200" indent="-457200">
              <a:buFont typeface="+mj-lt"/>
              <a:buAutoNum type="arabicPeriod"/>
            </a:pPr>
            <a:r>
              <a:rPr lang="en-US" sz="2400" dirty="0" smtClean="0"/>
              <a:t>Establishing credibility</a:t>
            </a:r>
          </a:p>
          <a:p>
            <a:pPr marL="457200" indent="-457200">
              <a:buFont typeface="+mj-lt"/>
              <a:buAutoNum type="arabicPeriod"/>
            </a:pPr>
            <a:r>
              <a:rPr lang="en-US" sz="2400" dirty="0" smtClean="0"/>
              <a:t>Providing a frame for common ground</a:t>
            </a:r>
          </a:p>
          <a:p>
            <a:pPr marL="457200" indent="-457200">
              <a:buFont typeface="+mj-lt"/>
              <a:buAutoNum type="arabicPeriod"/>
            </a:pPr>
            <a:r>
              <a:rPr lang="en-US" sz="2400" dirty="0" smtClean="0"/>
              <a:t>Providing reasons and evidence</a:t>
            </a:r>
          </a:p>
          <a:p>
            <a:pPr marL="457200" indent="-457200">
              <a:buFont typeface="+mj-lt"/>
              <a:buAutoNum type="arabicPeriod"/>
            </a:pPr>
            <a:r>
              <a:rPr lang="en-US" sz="2400" dirty="0" smtClean="0"/>
              <a:t>Connecting emotionally</a:t>
            </a:r>
            <a:endParaRPr lang="en-US" sz="2400" dirty="0"/>
          </a:p>
        </p:txBody>
      </p:sp>
    </p:spTree>
    <p:extLst>
      <p:ext uri="{BB962C8B-B14F-4D97-AF65-F5344CB8AC3E}">
        <p14:creationId xmlns:p14="http://schemas.microsoft.com/office/powerpoint/2010/main" val="10969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927" y="412125"/>
            <a:ext cx="10515600" cy="5867870"/>
          </a:xfrm>
        </p:spPr>
        <p:txBody>
          <a:bodyPr>
            <a:normAutofit lnSpcReduction="10000"/>
          </a:bodyPr>
          <a:lstStyle/>
          <a:p>
            <a:pPr>
              <a:buFont typeface="Wingdings" panose="05000000000000000000" pitchFamily="2" charset="2"/>
              <a:buChar char="v"/>
            </a:pPr>
            <a:r>
              <a:rPr lang="en-US" dirty="0" smtClean="0"/>
              <a:t>Communicate to Build Goodwill</a:t>
            </a:r>
          </a:p>
          <a:p>
            <a:r>
              <a:rPr lang="en-US" dirty="0" smtClean="0"/>
              <a:t>Goodwill can be taken as an intangible asset of a company. In other words, goodwill is the reputation the company has in the community.</a:t>
            </a:r>
          </a:p>
          <a:p>
            <a:r>
              <a:rPr lang="en-US" dirty="0" smtClean="0"/>
              <a:t>Building goodwill is the long-term purpose of business communication.</a:t>
            </a:r>
          </a:p>
          <a:p>
            <a:r>
              <a:rPr lang="en-US" dirty="0" smtClean="0"/>
              <a:t>Recently in Nepal, banks and other private companies have begun to send out seasonal greetings and birthday wishes to their clients as part of their efforts at building goodwill.</a:t>
            </a:r>
          </a:p>
          <a:p>
            <a:r>
              <a:rPr lang="en-US" dirty="0" smtClean="0"/>
              <a:t>In business communication, goodwill is the ability to create and maintain positive relationship with others that is based on trust.</a:t>
            </a:r>
          </a:p>
          <a:p>
            <a:r>
              <a:rPr lang="en-US" dirty="0" smtClean="0"/>
              <a:t>Integrity, loyalty, openness, consistency and competence are five elements of building trust. </a:t>
            </a:r>
          </a:p>
          <a:p>
            <a:r>
              <a:rPr lang="en-US" dirty="0" smtClean="0"/>
              <a:t>Companies try to build trust and goodwill through promotional messages, social work and customer care.</a:t>
            </a:r>
          </a:p>
          <a:p>
            <a:endParaRPr lang="en-US" dirty="0"/>
          </a:p>
        </p:txBody>
      </p:sp>
    </p:spTree>
    <p:extLst>
      <p:ext uri="{BB962C8B-B14F-4D97-AF65-F5344CB8AC3E}">
        <p14:creationId xmlns:p14="http://schemas.microsoft.com/office/powerpoint/2010/main" val="594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5945"/>
          </a:xfrm>
        </p:spPr>
        <p:txBody>
          <a:bodyPr>
            <a:normAutofit/>
          </a:bodyPr>
          <a:lstStyle/>
          <a:p>
            <a:r>
              <a:rPr lang="en-US" dirty="0" smtClean="0"/>
              <a:t>Defining Business Communication</a:t>
            </a:r>
            <a:endParaRPr lang="en-US" dirty="0"/>
          </a:p>
        </p:txBody>
      </p:sp>
      <p:sp>
        <p:nvSpPr>
          <p:cNvPr id="3" name="Content Placeholder 2"/>
          <p:cNvSpPr>
            <a:spLocks noGrp="1"/>
          </p:cNvSpPr>
          <p:nvPr>
            <p:ph idx="1"/>
          </p:nvPr>
        </p:nvSpPr>
        <p:spPr>
          <a:xfrm>
            <a:off x="838200" y="1854557"/>
            <a:ext cx="10515600" cy="4322405"/>
          </a:xfrm>
        </p:spPr>
        <p:txBody>
          <a:bodyPr>
            <a:normAutofit/>
          </a:bodyPr>
          <a:lstStyle/>
          <a:p>
            <a:r>
              <a:rPr lang="en-US" dirty="0" smtClean="0"/>
              <a:t>Lets define the word ‘communication’. It is derived from the Latin word </a:t>
            </a:r>
            <a:r>
              <a:rPr lang="en-US" b="1" i="1" dirty="0" err="1" smtClean="0"/>
              <a:t>communicare</a:t>
            </a:r>
            <a:r>
              <a:rPr lang="en-US" dirty="0" smtClean="0"/>
              <a:t> </a:t>
            </a:r>
            <a:r>
              <a:rPr lang="en-US" dirty="0"/>
              <a:t>w</a:t>
            </a:r>
            <a:r>
              <a:rPr lang="en-US" dirty="0" smtClean="0"/>
              <a:t>hich variously mean ‘to make common’, ‘to share’, ‘to impart’, ‘to participate’. </a:t>
            </a:r>
          </a:p>
          <a:p>
            <a:r>
              <a:rPr lang="en-US" dirty="0" smtClean="0"/>
              <a:t>For it to be communication, it must include interests shared by all the parties/participants involved.</a:t>
            </a:r>
          </a:p>
          <a:p>
            <a:r>
              <a:rPr lang="en-US" dirty="0" smtClean="0"/>
              <a:t>Different scholars have defined communication differently.</a:t>
            </a:r>
          </a:p>
        </p:txBody>
      </p:sp>
    </p:spTree>
    <p:extLst>
      <p:ext uri="{BB962C8B-B14F-4D97-AF65-F5344CB8AC3E}">
        <p14:creationId xmlns:p14="http://schemas.microsoft.com/office/powerpoint/2010/main" val="3243616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815957"/>
          </a:xfrm>
        </p:spPr>
        <p:txBody>
          <a:bodyPr>
            <a:normAutofit fontScale="90000"/>
          </a:bodyPr>
          <a:lstStyle/>
          <a:p>
            <a:r>
              <a:rPr lang="en-US" sz="3600" b="1" dirty="0" smtClean="0"/>
              <a:t>Functions of Business Communication</a:t>
            </a:r>
            <a:r>
              <a:rPr lang="en-US" sz="2800" b="1" dirty="0" smtClean="0"/>
              <a:t/>
            </a:r>
            <a:br>
              <a:rPr lang="en-US" sz="2800" b="1" dirty="0" smtClean="0"/>
            </a:br>
            <a:r>
              <a:rPr lang="en-US" sz="2800" b="1" dirty="0" smtClean="0"/>
              <a:t/>
            </a:r>
            <a:br>
              <a:rPr lang="en-US" sz="2800" b="1" dirty="0" smtClean="0"/>
            </a:br>
            <a:r>
              <a:rPr lang="en-US" sz="2800" dirty="0" smtClean="0"/>
              <a:t>The </a:t>
            </a:r>
            <a:r>
              <a:rPr lang="en-US" sz="2800" dirty="0"/>
              <a:t>function of business communication is related to what it does within and outside the organization</a:t>
            </a:r>
            <a:r>
              <a:rPr lang="en-US" sz="2800" dirty="0" smtClean="0"/>
              <a:t>.</a:t>
            </a:r>
            <a:br>
              <a:rPr lang="en-US" sz="2800" dirty="0" smtClean="0"/>
            </a:br>
            <a:r>
              <a:rPr lang="en-US" sz="2800" dirty="0" smtClean="0"/>
              <a:t> </a:t>
            </a:r>
            <a:r>
              <a:rPr lang="en-US" sz="2800" dirty="0"/>
              <a:t/>
            </a:r>
            <a:br>
              <a:rPr lang="en-US" sz="2800" dirty="0"/>
            </a:br>
            <a:r>
              <a:rPr lang="en-US" sz="2800" dirty="0"/>
              <a:t>In this sense, the functions of business communication can be categorized into two: internal and external functions.</a:t>
            </a:r>
            <a:br>
              <a:rPr lang="en-US" sz="2800" dirty="0"/>
            </a:br>
            <a:endParaRPr lang="en-US" sz="2800" dirty="0"/>
          </a:p>
        </p:txBody>
      </p:sp>
      <p:sp>
        <p:nvSpPr>
          <p:cNvPr id="3" name="Content Placeholder 2"/>
          <p:cNvSpPr>
            <a:spLocks noGrp="1"/>
          </p:cNvSpPr>
          <p:nvPr>
            <p:ph sz="half" idx="1"/>
          </p:nvPr>
        </p:nvSpPr>
        <p:spPr>
          <a:xfrm>
            <a:off x="838200" y="3425779"/>
            <a:ext cx="5181600" cy="2751183"/>
          </a:xfrm>
        </p:spPr>
        <p:txBody>
          <a:bodyPr>
            <a:normAutofit fontScale="85000" lnSpcReduction="20000"/>
          </a:bodyPr>
          <a:lstStyle/>
          <a:p>
            <a:pPr marL="0" indent="0">
              <a:buNone/>
            </a:pPr>
            <a:r>
              <a:rPr lang="en-US" b="1" dirty="0"/>
              <a:t>Internal Functions</a:t>
            </a:r>
          </a:p>
          <a:p>
            <a:pPr marL="0" indent="0">
              <a:buNone/>
            </a:pPr>
            <a:endParaRPr lang="en-US" b="1" dirty="0"/>
          </a:p>
          <a:p>
            <a:pPr marL="514350" indent="-514350">
              <a:buFont typeface="+mj-lt"/>
              <a:buAutoNum type="arabicPeriod"/>
            </a:pPr>
            <a:r>
              <a:rPr lang="en-US" dirty="0"/>
              <a:t>Transmitting and sharing information</a:t>
            </a:r>
          </a:p>
          <a:p>
            <a:pPr marL="514350" indent="-514350">
              <a:buFont typeface="+mj-lt"/>
              <a:buAutoNum type="arabicPeriod"/>
            </a:pPr>
            <a:r>
              <a:rPr lang="en-US" dirty="0"/>
              <a:t>Motivating employees</a:t>
            </a:r>
          </a:p>
          <a:p>
            <a:pPr marL="514350" indent="-514350">
              <a:buFont typeface="+mj-lt"/>
              <a:buAutoNum type="arabicPeriod"/>
            </a:pPr>
            <a:r>
              <a:rPr lang="en-US" dirty="0"/>
              <a:t>Developing emotional connection</a:t>
            </a:r>
          </a:p>
          <a:p>
            <a:pPr marL="514350" indent="-514350">
              <a:buFont typeface="+mj-lt"/>
              <a:buAutoNum type="arabicPeriod"/>
            </a:pPr>
            <a:r>
              <a:rPr lang="en-US" dirty="0"/>
              <a:t>controlling</a:t>
            </a:r>
          </a:p>
          <a:p>
            <a:pPr marL="0" indent="0">
              <a:buNone/>
            </a:pPr>
            <a:endParaRPr lang="en-US" dirty="0"/>
          </a:p>
        </p:txBody>
      </p:sp>
      <p:sp>
        <p:nvSpPr>
          <p:cNvPr id="4" name="Content Placeholder 3"/>
          <p:cNvSpPr>
            <a:spLocks noGrp="1"/>
          </p:cNvSpPr>
          <p:nvPr>
            <p:ph sz="half" idx="2"/>
          </p:nvPr>
        </p:nvSpPr>
        <p:spPr>
          <a:xfrm>
            <a:off x="6172200" y="3528811"/>
            <a:ext cx="5181600" cy="2648152"/>
          </a:xfrm>
        </p:spPr>
        <p:txBody>
          <a:bodyPr>
            <a:normAutofit fontScale="85000" lnSpcReduction="20000"/>
          </a:bodyPr>
          <a:lstStyle/>
          <a:p>
            <a:pPr marL="0" indent="0">
              <a:buNone/>
            </a:pPr>
            <a:r>
              <a:rPr lang="en-US" b="1" dirty="0"/>
              <a:t>External Functions</a:t>
            </a:r>
          </a:p>
          <a:p>
            <a:pPr marL="0" indent="0">
              <a:buNone/>
            </a:pPr>
            <a:endParaRPr lang="en-US" b="1" dirty="0"/>
          </a:p>
          <a:p>
            <a:pPr marL="514350" indent="-514350">
              <a:buFont typeface="+mj-lt"/>
              <a:buAutoNum type="arabicPeriod"/>
            </a:pPr>
            <a:r>
              <a:rPr lang="en-US" dirty="0"/>
              <a:t>Creating brand awareness</a:t>
            </a:r>
          </a:p>
          <a:p>
            <a:pPr marL="514350" indent="-514350">
              <a:buFont typeface="+mj-lt"/>
              <a:buAutoNum type="arabicPeriod"/>
            </a:pPr>
            <a:r>
              <a:rPr lang="en-US" dirty="0"/>
              <a:t>Building rapport</a:t>
            </a:r>
          </a:p>
          <a:p>
            <a:pPr marL="514350" indent="-514350">
              <a:buFont typeface="+mj-lt"/>
              <a:buAutoNum type="arabicPeriod"/>
            </a:pPr>
            <a:r>
              <a:rPr lang="en-US" dirty="0"/>
              <a:t>Image building</a:t>
            </a:r>
          </a:p>
          <a:p>
            <a:pPr marL="0" indent="0">
              <a:buNone/>
            </a:pPr>
            <a:endParaRPr lang="en-US" dirty="0"/>
          </a:p>
        </p:txBody>
      </p:sp>
    </p:spTree>
    <p:extLst>
      <p:ext uri="{BB962C8B-B14F-4D97-AF65-F5344CB8AC3E}">
        <p14:creationId xmlns:p14="http://schemas.microsoft.com/office/powerpoint/2010/main" val="3586321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Importance of Business Communication</a:t>
            </a:r>
            <a:endParaRPr lang="en-US" dirty="0"/>
          </a:p>
        </p:txBody>
      </p:sp>
      <p:sp>
        <p:nvSpPr>
          <p:cNvPr id="8" name="Content Placeholder 7"/>
          <p:cNvSpPr>
            <a:spLocks noGrp="1"/>
          </p:cNvSpPr>
          <p:nvPr>
            <p:ph idx="1"/>
          </p:nvPr>
        </p:nvSpPr>
        <p:spPr>
          <a:xfrm>
            <a:off x="838200" y="2137893"/>
            <a:ext cx="10515600" cy="4039070"/>
          </a:xfrm>
        </p:spPr>
        <p:txBody>
          <a:bodyPr/>
          <a:lstStyle/>
          <a:p>
            <a:r>
              <a:rPr lang="en-US" dirty="0" smtClean="0"/>
              <a:t>The manager in an organization is well able to manage and run business because s/he possess a skill to communicate.</a:t>
            </a:r>
          </a:p>
          <a:p>
            <a:r>
              <a:rPr lang="en-US" dirty="0" smtClean="0"/>
              <a:t>Moreover, employers often highlight communication skill as the most desired qualities in a job candidate.</a:t>
            </a:r>
          </a:p>
          <a:p>
            <a:r>
              <a:rPr lang="en-US" dirty="0" smtClean="0"/>
              <a:t>The following factors highlight the importance of excellent communication skills in today’s business world:</a:t>
            </a:r>
            <a:endParaRPr lang="en-US" dirty="0"/>
          </a:p>
        </p:txBody>
      </p:sp>
    </p:spTree>
    <p:extLst>
      <p:ext uri="{BB962C8B-B14F-4D97-AF65-F5344CB8AC3E}">
        <p14:creationId xmlns:p14="http://schemas.microsoft.com/office/powerpoint/2010/main" val="1678891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b="1" dirty="0"/>
              <a:t>Changes in the workplace</a:t>
            </a:r>
          </a:p>
          <a:p>
            <a:r>
              <a:rPr lang="en-US" dirty="0"/>
              <a:t>These days, work places have become diverse as people from different cultures, age groups, religions and ethnicity work together in a team.</a:t>
            </a:r>
          </a:p>
          <a:p>
            <a:r>
              <a:rPr lang="en-US" dirty="0"/>
              <a:t>So employees need better communication skills to increase efficiency and productivity.</a:t>
            </a:r>
          </a:p>
          <a:p>
            <a:r>
              <a:rPr lang="en-US" dirty="0"/>
              <a:t>Moreover, frontline workers will have to make decisions by themselves and communicate to customers and fellow workers directly. They are expected to work independently so good communication skills are required to perform better in the job. </a:t>
            </a:r>
          </a:p>
          <a:p>
            <a:pPr marL="0" indent="0">
              <a:buNone/>
            </a:pPr>
            <a:endParaRPr lang="en-US" dirty="0"/>
          </a:p>
        </p:txBody>
      </p:sp>
    </p:spTree>
    <p:extLst>
      <p:ext uri="{BB962C8B-B14F-4D97-AF65-F5344CB8AC3E}">
        <p14:creationId xmlns:p14="http://schemas.microsoft.com/office/powerpoint/2010/main" val="4070250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Changes in the management style</a:t>
            </a:r>
          </a:p>
          <a:p>
            <a:r>
              <a:rPr lang="en-US" dirty="0"/>
              <a:t>In the past the communication flowed vertically in which managers used to order </a:t>
            </a:r>
            <a:r>
              <a:rPr lang="en-US" dirty="0" smtClean="0"/>
              <a:t>and </a:t>
            </a:r>
            <a:r>
              <a:rPr lang="en-US" dirty="0"/>
              <a:t>workers used to follow the order.</a:t>
            </a:r>
          </a:p>
          <a:p>
            <a:r>
              <a:rPr lang="en-US" dirty="0"/>
              <a:t>In contrast to this, these days, organizations have become more democratic and participatory.</a:t>
            </a:r>
          </a:p>
          <a:p>
            <a:r>
              <a:rPr lang="en-US" dirty="0"/>
              <a:t>Participatory management style is emphasized and that requires multidirectional communication among the employees.</a:t>
            </a:r>
          </a:p>
          <a:p>
            <a:r>
              <a:rPr lang="en-US" dirty="0"/>
              <a:t>To succeed in such working environment, one has to write well and listen carefully. </a:t>
            </a:r>
          </a:p>
          <a:p>
            <a:pPr marL="0" indent="0">
              <a:buNone/>
            </a:pPr>
            <a:endParaRPr lang="en-US" dirty="0"/>
          </a:p>
        </p:txBody>
      </p:sp>
    </p:spTree>
    <p:extLst>
      <p:ext uri="{BB962C8B-B14F-4D97-AF65-F5344CB8AC3E}">
        <p14:creationId xmlns:p14="http://schemas.microsoft.com/office/powerpoint/2010/main" val="3494956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Innovative communication technology</a:t>
            </a:r>
          </a:p>
          <a:p>
            <a:r>
              <a:rPr lang="en-US" dirty="0"/>
              <a:t>Over the decade, the world has witnessed an explosion of communication technologies such as e-mail, instant messaging, video conferencing, social media, blogs and podcasts.</a:t>
            </a:r>
          </a:p>
          <a:p>
            <a:r>
              <a:rPr lang="en-US" dirty="0"/>
              <a:t>Modern organizations use most of these technologies to communicate within and outside the organization.</a:t>
            </a:r>
          </a:p>
          <a:p>
            <a:r>
              <a:rPr lang="en-US" dirty="0"/>
              <a:t>Thus, good communication skill is important to work together successfully in different environments, using different media and channels.</a:t>
            </a:r>
          </a:p>
          <a:p>
            <a:pPr marL="0" indent="0">
              <a:buNone/>
            </a:pPr>
            <a:endParaRPr lang="en-US" dirty="0"/>
          </a:p>
        </p:txBody>
      </p:sp>
    </p:spTree>
    <p:extLst>
      <p:ext uri="{BB962C8B-B14F-4D97-AF65-F5344CB8AC3E}">
        <p14:creationId xmlns:p14="http://schemas.microsoft.com/office/powerpoint/2010/main" val="2138033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Emphasis on information and knowledge</a:t>
            </a:r>
          </a:p>
          <a:p>
            <a:r>
              <a:rPr lang="en-US" dirty="0"/>
              <a:t>Information and knowledge are keys to better products, services and increased profitability.</a:t>
            </a:r>
          </a:p>
          <a:p>
            <a:r>
              <a:rPr lang="en-US" dirty="0"/>
              <a:t>Employees in every organization are expected to gather, organize and transfer data and information on time and in an efficient way.</a:t>
            </a:r>
          </a:p>
          <a:p>
            <a:r>
              <a:rPr lang="en-US" dirty="0"/>
              <a:t>Without good skills in reading, writing and speaking, one cannot work and sustain in business world.</a:t>
            </a:r>
          </a:p>
          <a:p>
            <a:pPr marL="0" indent="0">
              <a:buNone/>
            </a:pPr>
            <a:endParaRPr lang="en-US" dirty="0"/>
          </a:p>
        </p:txBody>
      </p:sp>
    </p:spTree>
    <p:extLst>
      <p:ext uri="{BB962C8B-B14F-4D97-AF65-F5344CB8AC3E}">
        <p14:creationId xmlns:p14="http://schemas.microsoft.com/office/powerpoint/2010/main" val="3479159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Business Communication</a:t>
            </a:r>
            <a:endParaRPr lang="en-US" dirty="0"/>
          </a:p>
        </p:txBody>
      </p:sp>
      <p:sp>
        <p:nvSpPr>
          <p:cNvPr id="3" name="Content Placeholder 2"/>
          <p:cNvSpPr>
            <a:spLocks noGrp="1"/>
          </p:cNvSpPr>
          <p:nvPr>
            <p:ph idx="1"/>
          </p:nvPr>
        </p:nvSpPr>
        <p:spPr/>
        <p:txBody>
          <a:bodyPr/>
          <a:lstStyle/>
          <a:p>
            <a:r>
              <a:rPr lang="en-US" dirty="0" smtClean="0"/>
              <a:t>Communication is a complex process in which several components work together to complete the communication process.</a:t>
            </a:r>
          </a:p>
          <a:p>
            <a:r>
              <a:rPr lang="en-US" dirty="0" smtClean="0"/>
              <a:t>Recognition of these components helps us to understand the communication process.</a:t>
            </a:r>
          </a:p>
          <a:p>
            <a:r>
              <a:rPr lang="en-US" dirty="0" smtClean="0"/>
              <a:t>The fundamental components of business communication are:</a:t>
            </a:r>
            <a:endParaRPr lang="en-US" dirty="0"/>
          </a:p>
        </p:txBody>
      </p:sp>
    </p:spTree>
    <p:extLst>
      <p:ext uri="{BB962C8B-B14F-4D97-AF65-F5344CB8AC3E}">
        <p14:creationId xmlns:p14="http://schemas.microsoft.com/office/powerpoint/2010/main" val="3224319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4390"/>
            <a:ext cx="10515600" cy="5642573"/>
          </a:xfrm>
        </p:spPr>
        <p:txBody>
          <a:bodyPr>
            <a:normAutofit fontScale="92500" lnSpcReduction="10000"/>
          </a:bodyPr>
          <a:lstStyle/>
          <a:p>
            <a:pPr marL="0" indent="0">
              <a:buNone/>
            </a:pPr>
            <a:r>
              <a:rPr lang="en-US" b="1" dirty="0" smtClean="0"/>
              <a:t>Environment</a:t>
            </a:r>
          </a:p>
          <a:p>
            <a:r>
              <a:rPr lang="en-US" dirty="0" smtClean="0"/>
              <a:t>Communication takes place in a certain background. We call it ‘</a:t>
            </a:r>
            <a:r>
              <a:rPr lang="en-US" b="1" dirty="0" smtClean="0"/>
              <a:t>environment</a:t>
            </a:r>
            <a:r>
              <a:rPr lang="en-US" dirty="0" smtClean="0"/>
              <a:t>’, which is composed of all the things that surround us.</a:t>
            </a:r>
          </a:p>
          <a:p>
            <a:r>
              <a:rPr lang="en-US" dirty="0" smtClean="0"/>
              <a:t>It could be physical, mental or emotional: something that encourage us to communicate or say something.</a:t>
            </a:r>
          </a:p>
          <a:p>
            <a:r>
              <a:rPr lang="en-US" dirty="0"/>
              <a:t>Lesiker, Pettit and </a:t>
            </a:r>
            <a:r>
              <a:rPr lang="en-US" dirty="0" err="1" smtClean="0"/>
              <a:t>Flately</a:t>
            </a:r>
            <a:r>
              <a:rPr lang="en-US" dirty="0" smtClean="0"/>
              <a:t> in Introduction to Business Communication consider a sensory environment in which communication occurs; where the sensory environment is the real world surrounding us which our senses can detect. Without sense perception, communication is almost impossible. When we see, hear, smell, feel or touch something, the sensory experience urges us to communicate.</a:t>
            </a:r>
          </a:p>
          <a:p>
            <a:r>
              <a:rPr lang="en-US" dirty="0" smtClean="0"/>
              <a:t>Moreover, mental states such as anger, happiness and fear also constitute the environment of communication.</a:t>
            </a:r>
          </a:p>
          <a:p>
            <a:r>
              <a:rPr lang="en-US" dirty="0" smtClean="0"/>
              <a:t>The way we communicate depends on what kind of communication environment we experience at the moment.</a:t>
            </a:r>
          </a:p>
          <a:p>
            <a:endParaRPr lang="en-US" dirty="0" smtClean="0"/>
          </a:p>
          <a:p>
            <a:endParaRPr lang="en-US" dirty="0" smtClean="0"/>
          </a:p>
          <a:p>
            <a:endParaRPr lang="en-US" dirty="0"/>
          </a:p>
        </p:txBody>
      </p:sp>
    </p:spTree>
    <p:extLst>
      <p:ext uri="{BB962C8B-B14F-4D97-AF65-F5344CB8AC3E}">
        <p14:creationId xmlns:p14="http://schemas.microsoft.com/office/powerpoint/2010/main" val="1982793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5642"/>
            <a:ext cx="10515600" cy="5571321"/>
          </a:xfrm>
        </p:spPr>
        <p:txBody>
          <a:bodyPr>
            <a:normAutofit fontScale="92500" lnSpcReduction="20000"/>
          </a:bodyPr>
          <a:lstStyle/>
          <a:p>
            <a:pPr marL="0" indent="0">
              <a:buNone/>
            </a:pPr>
            <a:r>
              <a:rPr lang="en-US" sz="3000" b="1" dirty="0" smtClean="0"/>
              <a:t>Source or Sender</a:t>
            </a:r>
          </a:p>
          <a:p>
            <a:r>
              <a:rPr lang="en-US" dirty="0" smtClean="0"/>
              <a:t>The sender initiates the communication process.</a:t>
            </a:r>
          </a:p>
          <a:p>
            <a:r>
              <a:rPr lang="en-US" dirty="0" smtClean="0"/>
              <a:t>The sender could be a person, a group or an organization.</a:t>
            </a:r>
          </a:p>
          <a:p>
            <a:r>
              <a:rPr lang="en-US" dirty="0" smtClean="0"/>
              <a:t>The sender is responsible for selecting the message, identifying the receiver, selecting the channel and removing potential barriers to facilitate the communication.</a:t>
            </a:r>
          </a:p>
          <a:p>
            <a:r>
              <a:rPr lang="en-US" dirty="0" smtClean="0"/>
              <a:t>The sender can choose the appropriate symbols, gestures or words that best carry the message.</a:t>
            </a:r>
          </a:p>
          <a:p>
            <a:r>
              <a:rPr lang="en-US" dirty="0" smtClean="0"/>
              <a:t>Then, sends the message using an appropriate channel or medium to the intended receiver.</a:t>
            </a:r>
          </a:p>
          <a:p>
            <a:r>
              <a:rPr lang="en-US" dirty="0" smtClean="0"/>
              <a:t>The sender also expects the feedback to make sure that the communication cycle is completed.</a:t>
            </a:r>
          </a:p>
          <a:p>
            <a:r>
              <a:rPr lang="en-US" dirty="0" smtClean="0"/>
              <a:t>In communication, the nature, character, personality, knowledge, education and culture of the sender impact the effectiveness of communication.</a:t>
            </a:r>
          </a:p>
          <a:p>
            <a:endParaRPr lang="en-US" dirty="0" smtClean="0"/>
          </a:p>
          <a:p>
            <a:endParaRPr lang="en-US" dirty="0"/>
          </a:p>
        </p:txBody>
      </p:sp>
    </p:spTree>
    <p:extLst>
      <p:ext uri="{BB962C8B-B14F-4D97-AF65-F5344CB8AC3E}">
        <p14:creationId xmlns:p14="http://schemas.microsoft.com/office/powerpoint/2010/main" val="2487644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8769"/>
            <a:ext cx="10515600" cy="5488194"/>
          </a:xfrm>
        </p:spPr>
        <p:txBody>
          <a:bodyPr/>
          <a:lstStyle/>
          <a:p>
            <a:pPr marL="0" indent="0">
              <a:buNone/>
            </a:pPr>
            <a:r>
              <a:rPr lang="en-US" b="1" dirty="0" smtClean="0"/>
              <a:t>Message</a:t>
            </a:r>
          </a:p>
          <a:p>
            <a:r>
              <a:rPr lang="en-US" dirty="0" smtClean="0"/>
              <a:t>The message is the content of the communication. </a:t>
            </a:r>
          </a:p>
          <a:p>
            <a:r>
              <a:rPr lang="en-US" dirty="0" smtClean="0"/>
              <a:t>Symbols, gesture and body language that the receiver perceives are not messages in themselves rather the message is the meaning or idea that the receiver gets out of them.</a:t>
            </a:r>
          </a:p>
          <a:p>
            <a:r>
              <a:rPr lang="en-US" dirty="0" smtClean="0"/>
              <a:t>The message elicits a reaction or feedback from the receiver.</a:t>
            </a:r>
          </a:p>
          <a:p>
            <a:r>
              <a:rPr lang="en-US" dirty="0" smtClean="0"/>
              <a:t>In business communication, understanding the type and nature of the message is very important.</a:t>
            </a:r>
          </a:p>
          <a:p>
            <a:r>
              <a:rPr lang="en-US" dirty="0" smtClean="0"/>
              <a:t>Our communication strategy will also depend on whether a message is a sensitive, complex or routine one.</a:t>
            </a:r>
            <a:endParaRPr lang="en-US" dirty="0"/>
          </a:p>
        </p:txBody>
      </p:sp>
    </p:spTree>
    <p:extLst>
      <p:ext uri="{BB962C8B-B14F-4D97-AF65-F5344CB8AC3E}">
        <p14:creationId xmlns:p14="http://schemas.microsoft.com/office/powerpoint/2010/main" val="307881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257578"/>
            <a:ext cx="11359166" cy="6207616"/>
          </a:xfrm>
        </p:spPr>
        <p:txBody>
          <a:bodyPr>
            <a:noAutofit/>
          </a:bodyPr>
          <a:lstStyle/>
          <a:p>
            <a:pPr>
              <a:buFont typeface="Wingdings" panose="05000000000000000000" pitchFamily="2" charset="2"/>
              <a:buChar char="v"/>
            </a:pPr>
            <a:r>
              <a:rPr lang="en-US" sz="2400" dirty="0" smtClean="0"/>
              <a:t>Communication is the process by which information is transmitted between individuals and/or organizations so that an understanding response results. </a:t>
            </a:r>
            <a:r>
              <a:rPr lang="en-US" sz="2400" dirty="0"/>
              <a:t>(</a:t>
            </a:r>
            <a:r>
              <a:rPr lang="en-US" sz="2400" dirty="0" smtClean="0"/>
              <a:t>emphasizes on </a:t>
            </a:r>
            <a:r>
              <a:rPr lang="en-US" sz="2400" b="1" dirty="0" smtClean="0"/>
              <a:t>transmission of information</a:t>
            </a:r>
            <a:r>
              <a:rPr lang="en-US" sz="2400" dirty="0" smtClean="0"/>
              <a:t>)</a:t>
            </a:r>
          </a:p>
          <a:p>
            <a:pPr marL="0" indent="0" algn="r">
              <a:buNone/>
            </a:pPr>
            <a:r>
              <a:rPr lang="en-US" sz="2400" dirty="0" smtClean="0"/>
              <a:t>-Peter Little</a:t>
            </a:r>
          </a:p>
          <a:p>
            <a:pPr>
              <a:buFont typeface="Wingdings" panose="05000000000000000000" pitchFamily="2" charset="2"/>
              <a:buChar char="v"/>
            </a:pPr>
            <a:r>
              <a:rPr lang="en-US" sz="2400" dirty="0"/>
              <a:t>Communication is an exchange of facts, ideas, opinions, or emotions by two or more </a:t>
            </a:r>
            <a:r>
              <a:rPr lang="en-US" sz="2400" dirty="0" smtClean="0"/>
              <a:t>people. (</a:t>
            </a:r>
            <a:r>
              <a:rPr lang="en-US" sz="2400" dirty="0"/>
              <a:t>emphasizes on </a:t>
            </a:r>
            <a:r>
              <a:rPr lang="en-US" sz="2400" b="1" dirty="0" smtClean="0"/>
              <a:t>facts, ideas, opinions and emotions</a:t>
            </a:r>
            <a:r>
              <a:rPr lang="en-US" sz="2400" dirty="0" smtClean="0"/>
              <a:t>)</a:t>
            </a:r>
          </a:p>
          <a:p>
            <a:pPr algn="r">
              <a:buFontTx/>
              <a:buChar char="-"/>
            </a:pPr>
            <a:r>
              <a:rPr lang="en-US" sz="2400" dirty="0" smtClean="0"/>
              <a:t>William </a:t>
            </a:r>
            <a:r>
              <a:rPr lang="en-US" sz="2400" dirty="0"/>
              <a:t>Newman and Charles </a:t>
            </a:r>
            <a:r>
              <a:rPr lang="en-US" sz="2400" dirty="0" smtClean="0"/>
              <a:t>Summer</a:t>
            </a:r>
          </a:p>
          <a:p>
            <a:pPr>
              <a:buFont typeface="Wingdings" panose="05000000000000000000" pitchFamily="2" charset="2"/>
              <a:buChar char="v"/>
            </a:pPr>
            <a:r>
              <a:rPr lang="en-US" sz="2400" dirty="0" smtClean="0"/>
              <a:t>Communication is the process of meaningful interaction among human beings. More specially, it is the process by which meanings are perceived and understandings are reached among human beings. </a:t>
            </a:r>
            <a:r>
              <a:rPr lang="en-US" sz="2400" dirty="0"/>
              <a:t>(emphasizes </a:t>
            </a:r>
            <a:r>
              <a:rPr lang="en-US" sz="2400" dirty="0" smtClean="0"/>
              <a:t>on </a:t>
            </a:r>
            <a:r>
              <a:rPr lang="en-US" sz="2400" b="1" dirty="0" smtClean="0"/>
              <a:t>meaningful interaction between participants</a:t>
            </a:r>
            <a:r>
              <a:rPr lang="en-US" sz="2400" dirty="0" smtClean="0"/>
              <a:t>)</a:t>
            </a:r>
          </a:p>
          <a:p>
            <a:pPr algn="r">
              <a:buFontTx/>
              <a:buChar char="-"/>
            </a:pPr>
            <a:r>
              <a:rPr lang="en-US" sz="2400" dirty="0" smtClean="0"/>
              <a:t>Victor </a:t>
            </a:r>
            <a:r>
              <a:rPr lang="en-US" sz="2400" dirty="0" err="1" smtClean="0"/>
              <a:t>MacFariand</a:t>
            </a:r>
            <a:endParaRPr lang="en-US" sz="2400" dirty="0" smtClean="0"/>
          </a:p>
          <a:p>
            <a:pPr>
              <a:buFont typeface="Wingdings" panose="05000000000000000000" pitchFamily="2" charset="2"/>
              <a:buChar char="v"/>
            </a:pPr>
            <a:r>
              <a:rPr lang="en-US" sz="2400" dirty="0"/>
              <a:t>Communication is the </a:t>
            </a:r>
            <a:r>
              <a:rPr lang="en-US" sz="2400" dirty="0" smtClean="0"/>
              <a:t>process involving the transmission and reception of ideas, feelings, and attitudes both verbally and non-verbally eliciting a response. </a:t>
            </a:r>
            <a:r>
              <a:rPr lang="en-US" sz="2400" dirty="0"/>
              <a:t>(emphasizes </a:t>
            </a:r>
            <a:r>
              <a:rPr lang="en-US" sz="2400" dirty="0" smtClean="0"/>
              <a:t>on </a:t>
            </a:r>
            <a:r>
              <a:rPr lang="en-US" sz="2400" b="1" dirty="0" smtClean="0"/>
              <a:t>response</a:t>
            </a:r>
            <a:r>
              <a:rPr lang="en-US" sz="2400" dirty="0" smtClean="0"/>
              <a:t> or </a:t>
            </a:r>
            <a:r>
              <a:rPr lang="en-US" sz="2400" b="1" dirty="0" smtClean="0"/>
              <a:t>feedback</a:t>
            </a:r>
            <a:r>
              <a:rPr lang="en-US" sz="2400" dirty="0" smtClean="0"/>
              <a:t>)</a:t>
            </a:r>
          </a:p>
          <a:p>
            <a:pPr marL="0" indent="0" algn="r">
              <a:buNone/>
            </a:pPr>
            <a:r>
              <a:rPr lang="en-US" sz="2400" dirty="0" smtClean="0"/>
              <a:t>-Norman B. </a:t>
            </a:r>
            <a:r>
              <a:rPr lang="en-US" sz="2400" dirty="0" err="1" smtClean="0"/>
              <a:t>Sigband</a:t>
            </a:r>
            <a:endParaRPr lang="en-US" sz="2400" dirty="0"/>
          </a:p>
        </p:txBody>
      </p:sp>
    </p:spTree>
    <p:extLst>
      <p:ext uri="{BB962C8B-B14F-4D97-AF65-F5344CB8AC3E}">
        <p14:creationId xmlns:p14="http://schemas.microsoft.com/office/powerpoint/2010/main" val="478455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761"/>
            <a:ext cx="10515600" cy="5898523"/>
          </a:xfrm>
        </p:spPr>
        <p:txBody>
          <a:bodyPr>
            <a:normAutofit fontScale="92500" lnSpcReduction="10000"/>
          </a:bodyPr>
          <a:lstStyle/>
          <a:p>
            <a:pPr marL="0" indent="0">
              <a:buNone/>
            </a:pPr>
            <a:r>
              <a:rPr lang="en-US" b="1" dirty="0" smtClean="0"/>
              <a:t>Channel</a:t>
            </a:r>
          </a:p>
          <a:p>
            <a:r>
              <a:rPr lang="en-US" dirty="0" smtClean="0"/>
              <a:t>Channel is the medium or means through which the message is conveyed to the receiver.</a:t>
            </a:r>
          </a:p>
          <a:p>
            <a:r>
              <a:rPr lang="en-US" dirty="0" smtClean="0"/>
              <a:t>It can be oral, written or visual.</a:t>
            </a:r>
          </a:p>
          <a:p>
            <a:r>
              <a:rPr lang="en-US" dirty="0" smtClean="0"/>
              <a:t>Face-to-face conversations, speeches, telephone and radio are examples of oral media or channels.</a:t>
            </a:r>
          </a:p>
          <a:p>
            <a:r>
              <a:rPr lang="en-US" dirty="0" smtClean="0"/>
              <a:t>Letters, memos, reports, e-mails, instant messages, blogs, social media posts, newspapers, magazines and newsletters are examples of written media.</a:t>
            </a:r>
          </a:p>
          <a:p>
            <a:r>
              <a:rPr lang="en-US" dirty="0" smtClean="0"/>
              <a:t>Videos, graphics, photos, images, charts, diagrams, drawings and illustrations can be taken as examples of visual media.</a:t>
            </a:r>
          </a:p>
          <a:p>
            <a:r>
              <a:rPr lang="en-US" dirty="0" smtClean="0"/>
              <a:t>Due to the innovation in communication technologies, we have variety of media or channel available to choose from.</a:t>
            </a:r>
          </a:p>
          <a:p>
            <a:r>
              <a:rPr lang="en-US" dirty="0" smtClean="0"/>
              <a:t>However, the selection of channel/s depends on the type and content of the message as well as the receiver’s access and preference of the media. </a:t>
            </a:r>
            <a:endParaRPr lang="en-US" dirty="0"/>
          </a:p>
        </p:txBody>
      </p:sp>
    </p:spTree>
    <p:extLst>
      <p:ext uri="{BB962C8B-B14F-4D97-AF65-F5344CB8AC3E}">
        <p14:creationId xmlns:p14="http://schemas.microsoft.com/office/powerpoint/2010/main" val="2943913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lstStyle/>
          <a:p>
            <a:pPr marL="0" indent="0">
              <a:buNone/>
            </a:pPr>
            <a:r>
              <a:rPr lang="en-US" b="1" dirty="0" smtClean="0"/>
              <a:t>Receiver or Audience</a:t>
            </a:r>
          </a:p>
          <a:p>
            <a:r>
              <a:rPr lang="en-US" dirty="0" smtClean="0"/>
              <a:t>The receiver receives the message, interprets and responds in the form of feedback.</a:t>
            </a:r>
          </a:p>
          <a:p>
            <a:r>
              <a:rPr lang="en-US" dirty="0"/>
              <a:t>T</a:t>
            </a:r>
            <a:r>
              <a:rPr lang="en-US" dirty="0" smtClean="0"/>
              <a:t>he receiver has to interpret and analyze the message to understand the intended meaning.</a:t>
            </a:r>
          </a:p>
          <a:p>
            <a:r>
              <a:rPr lang="en-US" dirty="0" smtClean="0"/>
              <a:t>The receiver’s perspective, knowledge and culture impact the way message is interpreted. This creates the possibility of misunderstanding.</a:t>
            </a:r>
          </a:p>
          <a:p>
            <a:r>
              <a:rPr lang="en-US" dirty="0" smtClean="0"/>
              <a:t>To minimize the possible miscommunication, the sender has to take the audience into consideration before sending the message.</a:t>
            </a:r>
            <a:endParaRPr lang="en-US" dirty="0"/>
          </a:p>
        </p:txBody>
      </p:sp>
    </p:spTree>
    <p:extLst>
      <p:ext uri="{BB962C8B-B14F-4D97-AF65-F5344CB8AC3E}">
        <p14:creationId xmlns:p14="http://schemas.microsoft.com/office/powerpoint/2010/main" val="1628936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5700445"/>
          </a:xfrm>
        </p:spPr>
        <p:txBody>
          <a:bodyPr>
            <a:normAutofit lnSpcReduction="10000"/>
          </a:bodyPr>
          <a:lstStyle/>
          <a:p>
            <a:pPr marL="0" indent="0">
              <a:buNone/>
            </a:pPr>
            <a:r>
              <a:rPr lang="en-US" b="1" dirty="0" smtClean="0"/>
              <a:t>Feedback</a:t>
            </a:r>
          </a:p>
          <a:p>
            <a:r>
              <a:rPr lang="en-US" dirty="0" smtClean="0"/>
              <a:t>After receiving the message the receiver react to it, comment or respond. </a:t>
            </a:r>
          </a:p>
          <a:p>
            <a:r>
              <a:rPr lang="en-US" dirty="0" smtClean="0"/>
              <a:t>The receiver’s response to the message is called feedback. </a:t>
            </a:r>
          </a:p>
          <a:p>
            <a:r>
              <a:rPr lang="en-US" dirty="0" smtClean="0"/>
              <a:t>Feedback can be verbal(written or spoken), nonverbal(gesture, body language) or visual(images, graphics).</a:t>
            </a:r>
          </a:p>
          <a:p>
            <a:r>
              <a:rPr lang="en-US" dirty="0" smtClean="0"/>
              <a:t>In face-to-face conversation, the audience provides feedback through nonverbal cues such as facial expression, gesture and eye contact.</a:t>
            </a:r>
          </a:p>
          <a:p>
            <a:r>
              <a:rPr lang="en-US" dirty="0" smtClean="0"/>
              <a:t>Feedback is an important component of communication because of two reasons. Firstly, it lets the sender to know whether the intended message is understood by the receiver or not. Secondly, it signals the completion of the communication cycle.</a:t>
            </a:r>
          </a:p>
          <a:p>
            <a:r>
              <a:rPr lang="en-US" dirty="0" smtClean="0"/>
              <a:t>Feedback also helps the sender to revise the message, </a:t>
            </a:r>
            <a:r>
              <a:rPr lang="en-US" dirty="0"/>
              <a:t>a</a:t>
            </a:r>
            <a:r>
              <a:rPr lang="en-US" dirty="0" smtClean="0"/>
              <a:t>dd details and explain ideas to make it more effective.</a:t>
            </a:r>
          </a:p>
          <a:p>
            <a:endParaRPr lang="en-US" dirty="0"/>
          </a:p>
        </p:txBody>
      </p:sp>
    </p:spTree>
    <p:extLst>
      <p:ext uri="{BB962C8B-B14F-4D97-AF65-F5344CB8AC3E}">
        <p14:creationId xmlns:p14="http://schemas.microsoft.com/office/powerpoint/2010/main" val="3389979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034"/>
            <a:ext cx="10515600" cy="5648929"/>
          </a:xfrm>
        </p:spPr>
        <p:txBody>
          <a:bodyPr/>
          <a:lstStyle/>
          <a:p>
            <a:pPr marL="0" indent="0">
              <a:buNone/>
            </a:pPr>
            <a:r>
              <a:rPr lang="en-US" b="1" dirty="0" smtClean="0"/>
              <a:t>Noise</a:t>
            </a:r>
          </a:p>
          <a:p>
            <a:r>
              <a:rPr lang="en-US" dirty="0" smtClean="0"/>
              <a:t>Noise is the interference that comes between the sender and the receiver, disturbing the smooth process of communication.</a:t>
            </a:r>
          </a:p>
          <a:p>
            <a:r>
              <a:rPr lang="en-US" dirty="0" smtClean="0"/>
              <a:t>Noise can be related to the channel or the message or language.</a:t>
            </a:r>
          </a:p>
          <a:p>
            <a:r>
              <a:rPr lang="en-US" dirty="0" smtClean="0"/>
              <a:t>The use of words and sentences that are difficult to understand is an example of noise related to language.</a:t>
            </a:r>
          </a:p>
          <a:p>
            <a:r>
              <a:rPr lang="en-US" dirty="0"/>
              <a:t> </a:t>
            </a:r>
            <a:r>
              <a:rPr lang="en-US" dirty="0" smtClean="0"/>
              <a:t>noise can also be physical and psychological.</a:t>
            </a:r>
          </a:p>
          <a:p>
            <a:r>
              <a:rPr lang="en-US" dirty="0"/>
              <a:t>P</a:t>
            </a:r>
            <a:r>
              <a:rPr lang="en-US" dirty="0" smtClean="0"/>
              <a:t>hysical noise includes background sounds and disturbances whereas the communicator’s mental and emotional states such as anger, frustration and lack of motivation are part of psychological noise.</a:t>
            </a:r>
          </a:p>
          <a:p>
            <a:r>
              <a:rPr lang="en-US" dirty="0" smtClean="0"/>
              <a:t>Communicators should try to minimize noise to increase the chances of successful communication.</a:t>
            </a:r>
            <a:endParaRPr lang="en-US" dirty="0"/>
          </a:p>
        </p:txBody>
      </p:sp>
    </p:spTree>
    <p:extLst>
      <p:ext uri="{BB962C8B-B14F-4D97-AF65-F5344CB8AC3E}">
        <p14:creationId xmlns:p14="http://schemas.microsoft.com/office/powerpoint/2010/main" val="1735735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823"/>
            <a:ext cx="10515600" cy="5520140"/>
          </a:xfrm>
        </p:spPr>
        <p:txBody>
          <a:bodyPr/>
          <a:lstStyle/>
          <a:p>
            <a:pPr marL="0" indent="0">
              <a:buNone/>
            </a:pPr>
            <a:r>
              <a:rPr lang="en-US" b="1" dirty="0" smtClean="0"/>
              <a:t>Context</a:t>
            </a:r>
          </a:p>
          <a:p>
            <a:r>
              <a:rPr lang="en-US" dirty="0" smtClean="0"/>
              <a:t>Context is the situation or setting in which communication takes place.</a:t>
            </a:r>
          </a:p>
          <a:p>
            <a:r>
              <a:rPr lang="en-US" dirty="0" smtClean="0"/>
              <a:t>Context influences the content, the quality and the effectiveness of communication.</a:t>
            </a:r>
          </a:p>
          <a:p>
            <a:r>
              <a:rPr lang="en-US" dirty="0" smtClean="0"/>
              <a:t>Differences in context affect our selection of channels – oral, written, electronic </a:t>
            </a:r>
            <a:r>
              <a:rPr lang="en-US" dirty="0"/>
              <a:t>o</a:t>
            </a:r>
            <a:r>
              <a:rPr lang="en-US" dirty="0" smtClean="0"/>
              <a:t>r visual.</a:t>
            </a:r>
          </a:p>
          <a:p>
            <a:r>
              <a:rPr lang="en-US" dirty="0" smtClean="0"/>
              <a:t>Context in business communication can be internal or external.</a:t>
            </a:r>
          </a:p>
          <a:p>
            <a:r>
              <a:rPr lang="en-US" dirty="0" smtClean="0"/>
              <a:t>The overall culture within the organization provides the internal context of communication.</a:t>
            </a:r>
          </a:p>
          <a:p>
            <a:r>
              <a:rPr lang="en-US" dirty="0" smtClean="0"/>
              <a:t>Broader social rules, modes of behavior, dress, language, and community culture also function as context.</a:t>
            </a:r>
            <a:endParaRPr lang="en-US" dirty="0"/>
          </a:p>
        </p:txBody>
      </p:sp>
    </p:spTree>
    <p:extLst>
      <p:ext uri="{BB962C8B-B14F-4D97-AF65-F5344CB8AC3E}">
        <p14:creationId xmlns:p14="http://schemas.microsoft.com/office/powerpoint/2010/main" val="3756508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1551"/>
          </a:xfrm>
        </p:spPr>
        <p:txBody>
          <a:bodyPr/>
          <a:lstStyle/>
          <a:p>
            <a:r>
              <a:rPr lang="en-US" dirty="0" smtClean="0"/>
              <a:t>Types of Business Communication</a:t>
            </a:r>
            <a:endParaRPr lang="en-US" dirty="0"/>
          </a:p>
        </p:txBody>
      </p:sp>
      <p:sp>
        <p:nvSpPr>
          <p:cNvPr id="3" name="Content Placeholder 2"/>
          <p:cNvSpPr>
            <a:spLocks noGrp="1"/>
          </p:cNvSpPr>
          <p:nvPr>
            <p:ph idx="1"/>
          </p:nvPr>
        </p:nvSpPr>
        <p:spPr/>
        <p:txBody>
          <a:bodyPr/>
          <a:lstStyle/>
          <a:p>
            <a:pPr marL="0" indent="0">
              <a:buNone/>
            </a:pPr>
            <a:r>
              <a:rPr lang="en-US" b="1" dirty="0" smtClean="0"/>
              <a:t>Intrapersonal Communication</a:t>
            </a:r>
            <a:endParaRPr lang="en-US" sz="3200" b="1" dirty="0" smtClean="0"/>
          </a:p>
          <a:p>
            <a:r>
              <a:rPr lang="en-US" dirty="0" smtClean="0"/>
              <a:t>Before we send the message to an intended audience, we often communicate to ourselves which is called intrapersonal communication. </a:t>
            </a:r>
          </a:p>
          <a:p>
            <a:r>
              <a:rPr lang="en-US" dirty="0" smtClean="0"/>
              <a:t>This is basically the idea formulation stage. </a:t>
            </a:r>
          </a:p>
          <a:p>
            <a:r>
              <a:rPr lang="en-US" dirty="0" smtClean="0"/>
              <a:t>In fact, all forms of communication originate within us.</a:t>
            </a:r>
          </a:p>
          <a:p>
            <a:r>
              <a:rPr lang="en-US" dirty="0" smtClean="0"/>
              <a:t>In our mind, we question, reflect over an issue and think over what we want to communicate.</a:t>
            </a:r>
          </a:p>
          <a:p>
            <a:endParaRPr lang="en-US" dirty="0"/>
          </a:p>
        </p:txBody>
      </p:sp>
    </p:spTree>
    <p:extLst>
      <p:ext uri="{BB962C8B-B14F-4D97-AF65-F5344CB8AC3E}">
        <p14:creationId xmlns:p14="http://schemas.microsoft.com/office/powerpoint/2010/main" val="2884787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0006"/>
            <a:ext cx="10515600" cy="5326957"/>
          </a:xfrm>
        </p:spPr>
        <p:txBody>
          <a:bodyPr/>
          <a:lstStyle/>
          <a:p>
            <a:pPr marL="0" indent="0">
              <a:buNone/>
            </a:pPr>
            <a:r>
              <a:rPr lang="en-US" b="1" dirty="0" smtClean="0"/>
              <a:t>Interpersonal Communication</a:t>
            </a:r>
          </a:p>
          <a:p>
            <a:r>
              <a:rPr lang="en-US" dirty="0" smtClean="0"/>
              <a:t>Interpersonal communication takes place between individuals and can be in spoken, written or nonverbal forms of communication.</a:t>
            </a:r>
          </a:p>
          <a:p>
            <a:r>
              <a:rPr lang="en-US" dirty="0" smtClean="0"/>
              <a:t>As interpersonal communication </a:t>
            </a:r>
            <a:r>
              <a:rPr lang="en-US" dirty="0"/>
              <a:t>takes place between </a:t>
            </a:r>
            <a:r>
              <a:rPr lang="en-US" dirty="0" smtClean="0"/>
              <a:t>individuals, it primarily involves emotions and attitudes. </a:t>
            </a:r>
          </a:p>
          <a:p>
            <a:r>
              <a:rPr lang="en-US" dirty="0" smtClean="0"/>
              <a:t>For example, if you talk to a waiter in a restaurant to order food, it may not be considered as interpersonal communication. But, if you talk to the waiter about his/her person well-being and build a personal rapport, then it can be termed as interpersonal communication.</a:t>
            </a:r>
          </a:p>
          <a:p>
            <a:r>
              <a:rPr lang="en-US" dirty="0" smtClean="0"/>
              <a:t>Interpersonal communication is the basis of building relations and maintaining goodwill.</a:t>
            </a:r>
            <a:endParaRPr lang="en-US" dirty="0"/>
          </a:p>
        </p:txBody>
      </p:sp>
    </p:spTree>
    <p:extLst>
      <p:ext uri="{BB962C8B-B14F-4D97-AF65-F5344CB8AC3E}">
        <p14:creationId xmlns:p14="http://schemas.microsoft.com/office/powerpoint/2010/main" val="38993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7127"/>
            <a:ext cx="10515600" cy="5339836"/>
          </a:xfrm>
        </p:spPr>
        <p:txBody>
          <a:bodyPr/>
          <a:lstStyle/>
          <a:p>
            <a:pPr marL="0" indent="0">
              <a:buNone/>
            </a:pPr>
            <a:r>
              <a:rPr lang="en-US" b="1" dirty="0" smtClean="0"/>
              <a:t>Intra-organizational Communication</a:t>
            </a:r>
          </a:p>
          <a:p>
            <a:r>
              <a:rPr lang="en-US" dirty="0"/>
              <a:t>Intra-organizational </a:t>
            </a:r>
            <a:r>
              <a:rPr lang="en-US" dirty="0" smtClean="0"/>
              <a:t>communication refers to the communication that takes place between individuals  within an organization.</a:t>
            </a:r>
          </a:p>
          <a:p>
            <a:r>
              <a:rPr lang="en-US" dirty="0" smtClean="0"/>
              <a:t>It may take in the form of written, spoken or audio-visual mode.</a:t>
            </a:r>
          </a:p>
          <a:p>
            <a:r>
              <a:rPr lang="en-US" dirty="0" smtClean="0"/>
              <a:t>Face-to-face communication, meetings, presentations, briefings, e-mails, letters, memos, notices, SMS, blogs are some examples of intra-organizational communication.</a:t>
            </a:r>
          </a:p>
          <a:p>
            <a:r>
              <a:rPr lang="en-US" dirty="0" smtClean="0"/>
              <a:t>Factors such as organizational culture, interpersonal relationships, organizational policies and communication policies of an organization impact and shape the scope of intra-organizational communication. </a:t>
            </a:r>
            <a:endParaRPr lang="en-US" dirty="0"/>
          </a:p>
          <a:p>
            <a:pPr marL="0" indent="0">
              <a:buNone/>
            </a:pPr>
            <a:endParaRPr lang="en-US" dirty="0"/>
          </a:p>
        </p:txBody>
      </p:sp>
    </p:spTree>
    <p:extLst>
      <p:ext uri="{BB962C8B-B14F-4D97-AF65-F5344CB8AC3E}">
        <p14:creationId xmlns:p14="http://schemas.microsoft.com/office/powerpoint/2010/main" val="3322587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0006"/>
            <a:ext cx="10515600" cy="5326957"/>
          </a:xfrm>
        </p:spPr>
        <p:txBody>
          <a:bodyPr/>
          <a:lstStyle/>
          <a:p>
            <a:pPr marL="0" indent="0">
              <a:buNone/>
            </a:pPr>
            <a:r>
              <a:rPr lang="en-US" b="1" dirty="0" smtClean="0"/>
              <a:t>Inter-organizational Communication</a:t>
            </a:r>
          </a:p>
          <a:p>
            <a:r>
              <a:rPr lang="en-US" dirty="0" smtClean="0"/>
              <a:t>Communication that an organization has with external stakeholders, clients, customers, institutions, the press and government agencies is called inter-organizational communication.</a:t>
            </a:r>
          </a:p>
          <a:p>
            <a:r>
              <a:rPr lang="en-US" dirty="0" smtClean="0"/>
              <a:t>It involves variety of media – oral, written audio-visual and electronic.</a:t>
            </a:r>
          </a:p>
          <a:p>
            <a:r>
              <a:rPr lang="en-US" dirty="0" smtClean="0"/>
              <a:t>Client meetings, presentations, proposals, promotional videos, advertisements, press releases etc. are the main forms of inter-organizational communication.</a:t>
            </a:r>
          </a:p>
          <a:p>
            <a:r>
              <a:rPr lang="en-US" dirty="0" smtClean="0"/>
              <a:t>This type of communication takes place with the aim of promoting and branding products and enhancing the company’s image in the public.</a:t>
            </a:r>
            <a:endParaRPr lang="en-US" dirty="0"/>
          </a:p>
          <a:p>
            <a:endParaRPr lang="en-US" dirty="0"/>
          </a:p>
        </p:txBody>
      </p:sp>
    </p:spTree>
    <p:extLst>
      <p:ext uri="{BB962C8B-B14F-4D97-AF65-F5344CB8AC3E}">
        <p14:creationId xmlns:p14="http://schemas.microsoft.com/office/powerpoint/2010/main" val="156252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1369"/>
            <a:ext cx="10515600" cy="5365594"/>
          </a:xfrm>
        </p:spPr>
        <p:txBody>
          <a:bodyPr/>
          <a:lstStyle/>
          <a:p>
            <a:pPr marL="0" indent="0">
              <a:buNone/>
            </a:pPr>
            <a:r>
              <a:rPr lang="en-US" b="1" dirty="0" smtClean="0"/>
              <a:t>Intercultural Communication</a:t>
            </a:r>
          </a:p>
          <a:p>
            <a:r>
              <a:rPr lang="en-US" dirty="0" smtClean="0"/>
              <a:t>With the increased diversification of the workplace, intercultural communication has become a prominent part of business communication.</a:t>
            </a:r>
          </a:p>
          <a:p>
            <a:r>
              <a:rPr lang="en-US" dirty="0" smtClean="0"/>
              <a:t>Any form of communication that takes place between individuals who belong to different culture is called intercultural communication.</a:t>
            </a:r>
          </a:p>
          <a:p>
            <a:r>
              <a:rPr lang="en-US" dirty="0" smtClean="0"/>
              <a:t>It requires a high level of sensitivity and avoidance of biased language, stereotyping and ethnocentrism.</a:t>
            </a:r>
            <a:endParaRPr lang="en-US" dirty="0"/>
          </a:p>
        </p:txBody>
      </p:sp>
    </p:spTree>
    <p:extLst>
      <p:ext uri="{BB962C8B-B14F-4D97-AF65-F5344CB8AC3E}">
        <p14:creationId xmlns:p14="http://schemas.microsoft.com/office/powerpoint/2010/main" val="140237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Business communication </a:t>
            </a:r>
            <a:r>
              <a:rPr lang="en-US" dirty="0"/>
              <a:t>is an exchange or transfer of ideas and information between people within and outside an organization with the purpose of achieving organizational goals. Such goals may include </a:t>
            </a:r>
            <a:r>
              <a:rPr lang="en-US" b="1" dirty="0"/>
              <a:t>planning</a:t>
            </a:r>
            <a:r>
              <a:rPr lang="en-US" dirty="0"/>
              <a:t>, </a:t>
            </a:r>
            <a:r>
              <a:rPr lang="en-US" b="1" dirty="0"/>
              <a:t>controlling</a:t>
            </a:r>
            <a:r>
              <a:rPr lang="en-US" dirty="0"/>
              <a:t>, </a:t>
            </a:r>
            <a:r>
              <a:rPr lang="en-US" b="1" dirty="0"/>
              <a:t>relation building </a:t>
            </a:r>
            <a:r>
              <a:rPr lang="en-US" dirty="0"/>
              <a:t>and </a:t>
            </a:r>
            <a:r>
              <a:rPr lang="en-US" b="1" dirty="0"/>
              <a:t>promoting the company’s image</a:t>
            </a:r>
            <a:r>
              <a:rPr lang="en-US" dirty="0"/>
              <a:t>.</a:t>
            </a:r>
          </a:p>
          <a:p>
            <a:endParaRPr lang="en-US" dirty="0"/>
          </a:p>
        </p:txBody>
      </p:sp>
    </p:spTree>
    <p:extLst>
      <p:ext uri="{BB962C8B-B14F-4D97-AF65-F5344CB8AC3E}">
        <p14:creationId xmlns:p14="http://schemas.microsoft.com/office/powerpoint/2010/main" val="1905251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Traits of a Good Communicator</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Open-mindedness</a:t>
            </a:r>
          </a:p>
          <a:p>
            <a:pPr marL="514350" indent="-514350">
              <a:buFont typeface="+mj-lt"/>
              <a:buAutoNum type="arabicPeriod"/>
            </a:pPr>
            <a:r>
              <a:rPr lang="en-US" dirty="0" smtClean="0"/>
              <a:t>Positive self-image</a:t>
            </a:r>
          </a:p>
          <a:p>
            <a:pPr marL="514350" indent="-514350">
              <a:buFont typeface="+mj-lt"/>
              <a:buAutoNum type="arabicPeriod"/>
            </a:pPr>
            <a:r>
              <a:rPr lang="en-US" dirty="0" smtClean="0"/>
              <a:t>Being honest</a:t>
            </a:r>
          </a:p>
          <a:p>
            <a:pPr marL="514350" indent="-514350">
              <a:buFont typeface="+mj-lt"/>
              <a:buAutoNum type="arabicPeriod"/>
            </a:pPr>
            <a:r>
              <a:rPr lang="en-US" dirty="0" smtClean="0"/>
              <a:t>Being proactive</a:t>
            </a:r>
          </a:p>
          <a:p>
            <a:pPr marL="514350" indent="-514350">
              <a:buFont typeface="+mj-lt"/>
              <a:buAutoNum type="arabicPeriod"/>
            </a:pPr>
            <a:r>
              <a:rPr lang="en-US" dirty="0" smtClean="0"/>
              <a:t>Being a good listener</a:t>
            </a:r>
          </a:p>
          <a:p>
            <a:pPr marL="514350" indent="-514350">
              <a:buFont typeface="+mj-lt"/>
              <a:buAutoNum type="arabicPeriod"/>
            </a:pPr>
            <a:r>
              <a:rPr lang="en-US" dirty="0" smtClean="0"/>
              <a:t>Language skills</a:t>
            </a:r>
            <a:endParaRPr lang="en-US" dirty="0"/>
          </a:p>
        </p:txBody>
      </p:sp>
    </p:spTree>
    <p:extLst>
      <p:ext uri="{BB962C8B-B14F-4D97-AF65-F5344CB8AC3E}">
        <p14:creationId xmlns:p14="http://schemas.microsoft.com/office/powerpoint/2010/main" val="1601823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Business Communication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Diversity in the workplace</a:t>
            </a:r>
          </a:p>
          <a:p>
            <a:pPr marL="514350" indent="-514350">
              <a:buFont typeface="+mj-lt"/>
              <a:buAutoNum type="arabicPeriod"/>
            </a:pPr>
            <a:r>
              <a:rPr lang="en-US" dirty="0" smtClean="0"/>
              <a:t>Technology</a:t>
            </a:r>
          </a:p>
          <a:p>
            <a:pPr marL="514350" indent="-514350">
              <a:buFont typeface="+mj-lt"/>
              <a:buAutoNum type="arabicPeriod"/>
            </a:pPr>
            <a:r>
              <a:rPr lang="en-US" dirty="0" smtClean="0"/>
              <a:t>Untrained workforce</a:t>
            </a:r>
          </a:p>
          <a:p>
            <a:pPr marL="514350" indent="-514350">
              <a:buFont typeface="+mj-lt"/>
              <a:buAutoNum type="arabicPeriod"/>
            </a:pPr>
            <a:r>
              <a:rPr lang="en-US" dirty="0" smtClean="0"/>
              <a:t>Information overload</a:t>
            </a:r>
          </a:p>
          <a:p>
            <a:pPr marL="514350" indent="-514350">
              <a:buFont typeface="+mj-lt"/>
              <a:buAutoNum type="arabicPeriod"/>
            </a:pPr>
            <a:r>
              <a:rPr lang="en-US" dirty="0" smtClean="0"/>
              <a:t>Higher cost of communication</a:t>
            </a:r>
          </a:p>
          <a:p>
            <a:pPr marL="514350" indent="-514350">
              <a:buFont typeface="+mj-lt"/>
              <a:buAutoNum type="arabicPeriod"/>
            </a:pPr>
            <a:endParaRPr lang="en-US" dirty="0"/>
          </a:p>
        </p:txBody>
      </p:sp>
    </p:spTree>
    <p:extLst>
      <p:ext uri="{BB962C8B-B14F-4D97-AF65-F5344CB8AC3E}">
        <p14:creationId xmlns:p14="http://schemas.microsoft.com/office/powerpoint/2010/main" val="2055132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Principles of Effective Business Communication</a:t>
            </a:r>
            <a:endParaRPr lang="en-US" sz="4000"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Principle of clarity</a:t>
            </a:r>
          </a:p>
          <a:p>
            <a:pPr marL="514350" indent="-514350">
              <a:buFont typeface="+mj-lt"/>
              <a:buAutoNum type="arabicPeriod"/>
            </a:pPr>
            <a:r>
              <a:rPr lang="en-US" dirty="0"/>
              <a:t>Principle </a:t>
            </a:r>
            <a:r>
              <a:rPr lang="en-US" dirty="0" smtClean="0"/>
              <a:t>of completeness</a:t>
            </a:r>
          </a:p>
          <a:p>
            <a:pPr marL="514350" indent="-514350">
              <a:buFont typeface="+mj-lt"/>
              <a:buAutoNum type="arabicPeriod"/>
            </a:pPr>
            <a:r>
              <a:rPr lang="en-US" dirty="0"/>
              <a:t>Principle </a:t>
            </a:r>
            <a:r>
              <a:rPr lang="en-US" dirty="0" smtClean="0"/>
              <a:t>of conciseness</a:t>
            </a:r>
          </a:p>
          <a:p>
            <a:pPr marL="514350" indent="-514350">
              <a:buFont typeface="+mj-lt"/>
              <a:buAutoNum type="arabicPeriod"/>
            </a:pPr>
            <a:r>
              <a:rPr lang="en-US" dirty="0"/>
              <a:t>Principle </a:t>
            </a:r>
            <a:r>
              <a:rPr lang="en-US" dirty="0" smtClean="0"/>
              <a:t>of consideration</a:t>
            </a:r>
          </a:p>
          <a:p>
            <a:pPr marL="514350" indent="-514350">
              <a:buFont typeface="+mj-lt"/>
              <a:buAutoNum type="arabicPeriod"/>
            </a:pPr>
            <a:r>
              <a:rPr lang="en-US" dirty="0"/>
              <a:t>Principle </a:t>
            </a:r>
            <a:r>
              <a:rPr lang="en-US" dirty="0" smtClean="0"/>
              <a:t>of ethical communication</a:t>
            </a:r>
          </a:p>
          <a:p>
            <a:pPr marL="514350" indent="-514350">
              <a:buFont typeface="+mj-lt"/>
              <a:buAutoNum type="arabicPeriod"/>
            </a:pPr>
            <a:r>
              <a:rPr lang="en-US" dirty="0"/>
              <a:t>Principle </a:t>
            </a:r>
            <a:r>
              <a:rPr lang="en-US" dirty="0" smtClean="0"/>
              <a:t>of correctness</a:t>
            </a:r>
          </a:p>
          <a:p>
            <a:pPr marL="514350" indent="-514350">
              <a:buFont typeface="+mj-lt"/>
              <a:buAutoNum type="arabicPeriod"/>
            </a:pPr>
            <a:r>
              <a:rPr lang="en-US" dirty="0"/>
              <a:t>Principle </a:t>
            </a:r>
            <a:r>
              <a:rPr lang="en-US" smtClean="0"/>
              <a:t>of courtesy</a:t>
            </a: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429131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lstStyle/>
          <a:p>
            <a:r>
              <a:rPr lang="en-US" dirty="0" smtClean="0"/>
              <a:t>Nature of Communication</a:t>
            </a:r>
            <a:endParaRPr lang="en-US" dirty="0"/>
          </a:p>
        </p:txBody>
      </p:sp>
      <p:sp>
        <p:nvSpPr>
          <p:cNvPr id="3" name="Content Placeholder 2"/>
          <p:cNvSpPr>
            <a:spLocks noGrp="1"/>
          </p:cNvSpPr>
          <p:nvPr>
            <p:ph idx="1"/>
          </p:nvPr>
        </p:nvSpPr>
        <p:spPr>
          <a:xfrm>
            <a:off x="838200" y="1352282"/>
            <a:ext cx="10515600" cy="4824681"/>
          </a:xfrm>
        </p:spPr>
        <p:txBody>
          <a:bodyPr/>
          <a:lstStyle/>
          <a:p>
            <a:pPr marL="0" indent="0">
              <a:buNone/>
            </a:pPr>
            <a:r>
              <a:rPr lang="en-US" dirty="0" smtClean="0"/>
              <a:t>Based on the definitions and the process of communication, the nature of communication are:</a:t>
            </a:r>
          </a:p>
          <a:p>
            <a:pPr marL="514350" indent="-514350">
              <a:buFont typeface="+mj-lt"/>
              <a:buAutoNum type="arabicPeriod"/>
            </a:pPr>
            <a:r>
              <a:rPr lang="en-US" dirty="0" smtClean="0"/>
              <a:t>Exchange of information</a:t>
            </a:r>
          </a:p>
          <a:p>
            <a:pPr marL="514350" indent="-514350">
              <a:buFont typeface="+mj-lt"/>
              <a:buAutoNum type="arabicPeriod"/>
            </a:pPr>
            <a:r>
              <a:rPr lang="en-US" dirty="0" smtClean="0"/>
              <a:t>Continuous process</a:t>
            </a:r>
          </a:p>
          <a:p>
            <a:pPr marL="514350" indent="-514350">
              <a:buFont typeface="+mj-lt"/>
              <a:buAutoNum type="arabicPeriod"/>
            </a:pPr>
            <a:r>
              <a:rPr lang="en-US" dirty="0" smtClean="0"/>
              <a:t>Mutual understanding</a:t>
            </a:r>
          </a:p>
          <a:p>
            <a:pPr marL="514350" indent="-514350">
              <a:buFont typeface="+mj-lt"/>
              <a:buAutoNum type="arabicPeriod"/>
            </a:pPr>
            <a:r>
              <a:rPr lang="en-US" dirty="0" smtClean="0"/>
              <a:t>Interpretive</a:t>
            </a:r>
          </a:p>
          <a:p>
            <a:pPr marL="514350" indent="-514350">
              <a:buFont typeface="+mj-lt"/>
              <a:buAutoNum type="arabicPeriod"/>
            </a:pPr>
            <a:r>
              <a:rPr lang="en-US" dirty="0" smtClean="0"/>
              <a:t>Symbolic</a:t>
            </a:r>
          </a:p>
          <a:p>
            <a:pPr marL="514350" indent="-514350">
              <a:buFont typeface="+mj-lt"/>
              <a:buAutoNum type="arabicPeriod"/>
            </a:pPr>
            <a:r>
              <a:rPr lang="en-US" dirty="0" smtClean="0"/>
              <a:t>Response or feedback</a:t>
            </a:r>
          </a:p>
          <a:p>
            <a:pPr marL="514350" indent="-514350">
              <a:buFont typeface="+mj-lt"/>
              <a:buAutoNum type="arabicPeriod"/>
            </a:pPr>
            <a:r>
              <a:rPr lang="en-US" dirty="0" smtClean="0"/>
              <a:t>Social activity</a:t>
            </a:r>
          </a:p>
          <a:p>
            <a:pPr marL="0" indent="0">
              <a:buNone/>
            </a:pPr>
            <a:endParaRPr lang="en-US" dirty="0"/>
          </a:p>
        </p:txBody>
      </p:sp>
    </p:spTree>
    <p:extLst>
      <p:ext uri="{BB962C8B-B14F-4D97-AF65-F5344CB8AC3E}">
        <p14:creationId xmlns:p14="http://schemas.microsoft.com/office/powerpoint/2010/main" val="86398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US" sz="3600" dirty="0" smtClean="0"/>
              <a:t>Historical Perspectives on Business Communication</a:t>
            </a:r>
            <a:endParaRPr lang="en-US" sz="3600" dirty="0"/>
          </a:p>
        </p:txBody>
      </p:sp>
      <p:sp>
        <p:nvSpPr>
          <p:cNvPr id="3" name="Content Placeholder 2"/>
          <p:cNvSpPr>
            <a:spLocks noGrp="1"/>
          </p:cNvSpPr>
          <p:nvPr>
            <p:ph idx="1"/>
          </p:nvPr>
        </p:nvSpPr>
        <p:spPr>
          <a:xfrm>
            <a:off x="838200" y="1275009"/>
            <a:ext cx="10515600" cy="4901954"/>
          </a:xfrm>
        </p:spPr>
        <p:txBody>
          <a:bodyPr/>
          <a:lstStyle/>
          <a:p>
            <a:r>
              <a:rPr lang="en-US" dirty="0" smtClean="0"/>
              <a:t>Business communication is related to trades, managing a business and people who work in an organization.</a:t>
            </a:r>
          </a:p>
          <a:p>
            <a:r>
              <a:rPr lang="en-US" dirty="0" smtClean="0"/>
              <a:t>To be precise, business communication refers to the process of transferring ideas and information from one person to another within the organization or from one organization to another organization with the aim of promoting organizational goals and objectives, increasing work efficiency and productivity, and enhancing a company’s image and maintaining goodwill.</a:t>
            </a:r>
          </a:p>
          <a:p>
            <a:r>
              <a:rPr lang="en-US" dirty="0" smtClean="0"/>
              <a:t>The history of business communication goes back to the history of trade and commerce.</a:t>
            </a:r>
          </a:p>
          <a:p>
            <a:r>
              <a:rPr lang="en-US" dirty="0" smtClean="0"/>
              <a:t>The following is a brief account of history of business communication:</a:t>
            </a:r>
            <a:endParaRPr lang="en-US" dirty="0"/>
          </a:p>
        </p:txBody>
      </p:sp>
    </p:spTree>
    <p:extLst>
      <p:ext uri="{BB962C8B-B14F-4D97-AF65-F5344CB8AC3E}">
        <p14:creationId xmlns:p14="http://schemas.microsoft.com/office/powerpoint/2010/main" val="26970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5906507"/>
          </a:xfrm>
        </p:spPr>
        <p:txBody>
          <a:bodyPr>
            <a:normAutofit/>
          </a:bodyPr>
          <a:lstStyle/>
          <a:p>
            <a:pPr marL="0" indent="0">
              <a:buNone/>
            </a:pPr>
            <a:r>
              <a:rPr lang="en-US" sz="2400" b="1" u="sng" dirty="0" smtClean="0"/>
              <a:t>Ancient Period</a:t>
            </a:r>
          </a:p>
          <a:p>
            <a:pPr marL="0" indent="0">
              <a:buNone/>
            </a:pPr>
            <a:endParaRPr lang="en-US" sz="2400" b="1" u="sng" dirty="0" smtClean="0"/>
          </a:p>
          <a:p>
            <a:r>
              <a:rPr lang="en-US" sz="2400" dirty="0" smtClean="0"/>
              <a:t>The history of business communication can be traced back to early period when humans started commercial activities such as agriculture and trade.</a:t>
            </a:r>
          </a:p>
          <a:p>
            <a:r>
              <a:rPr lang="en-US" sz="2400" dirty="0" smtClean="0"/>
              <a:t>The most primitive form of business communication were mainly records of trades and transactions.</a:t>
            </a:r>
          </a:p>
          <a:p>
            <a:r>
              <a:rPr lang="en-US" sz="2400" dirty="0" smtClean="0"/>
              <a:t>As early as 3200 BC, Egyptians kept records of business transactions, especially requests for trade goods in writing.</a:t>
            </a:r>
          </a:p>
          <a:p>
            <a:r>
              <a:rPr lang="en-US" sz="2400" dirty="0" smtClean="0"/>
              <a:t>It is also believed that ancient Romans used a special business language to trade and negotiate as they expanded their empire over the world.</a:t>
            </a:r>
          </a:p>
          <a:p>
            <a:r>
              <a:rPr lang="en-US" sz="2400" dirty="0" smtClean="0"/>
              <a:t>According to Claude A. George, in the medieval period, with the rise of banking in Italy, a more advanced system of business communication began as Venice became the center of commercial activities.</a:t>
            </a:r>
          </a:p>
          <a:p>
            <a:r>
              <a:rPr lang="en-US" sz="2400" dirty="0" smtClean="0"/>
              <a:t>In </a:t>
            </a:r>
            <a:r>
              <a:rPr lang="en-US" sz="2400" dirty="0"/>
              <a:t>V</a:t>
            </a:r>
            <a:r>
              <a:rPr lang="en-US" sz="2400" dirty="0" smtClean="0"/>
              <a:t>edic civilization (1500-500 BC), trades and commerce were highly developed.</a:t>
            </a:r>
          </a:p>
        </p:txBody>
      </p:sp>
    </p:spTree>
    <p:extLst>
      <p:ext uri="{BB962C8B-B14F-4D97-AF65-F5344CB8AC3E}">
        <p14:creationId xmlns:p14="http://schemas.microsoft.com/office/powerpoint/2010/main" val="165465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1825"/>
            <a:ext cx="10515600" cy="5095138"/>
          </a:xfrm>
        </p:spPr>
        <p:txBody>
          <a:bodyPr>
            <a:normAutofit lnSpcReduction="10000"/>
          </a:bodyPr>
          <a:lstStyle/>
          <a:p>
            <a:r>
              <a:rPr lang="en-US" dirty="0" err="1"/>
              <a:t>Bishnugupta</a:t>
            </a:r>
            <a:r>
              <a:rPr lang="en-US" dirty="0"/>
              <a:t> also known as </a:t>
            </a:r>
            <a:r>
              <a:rPr lang="en-US" dirty="0" err="1"/>
              <a:t>Kautilaya</a:t>
            </a:r>
            <a:r>
              <a:rPr lang="en-US" dirty="0"/>
              <a:t> (375-283 BC) wrote a treatise on economics and commerce.</a:t>
            </a:r>
          </a:p>
          <a:p>
            <a:r>
              <a:rPr lang="en-US" dirty="0" err="1" smtClean="0"/>
              <a:t>Kautilaya</a:t>
            </a:r>
            <a:r>
              <a:rPr lang="en-US" dirty="0" smtClean="0"/>
              <a:t> considered gold and bullions (gold and silver of high purity that is often kept in the form of bars, ingots, or coins) as the primary means of wealth.</a:t>
            </a:r>
          </a:p>
          <a:p>
            <a:r>
              <a:rPr lang="en-US" dirty="0" smtClean="0"/>
              <a:t>He also discussed taxes.</a:t>
            </a:r>
          </a:p>
          <a:p>
            <a:r>
              <a:rPr lang="en-US" dirty="0" smtClean="0"/>
              <a:t>During </a:t>
            </a:r>
            <a:r>
              <a:rPr lang="en-US" dirty="0" err="1" smtClean="0"/>
              <a:t>Lichhavi</a:t>
            </a:r>
            <a:r>
              <a:rPr lang="en-US" dirty="0" smtClean="0"/>
              <a:t> period, Nepal also had flourishing commercial activities and trade relation with Tibet. Records of business transactions can be found in historical documents including inscriptions.</a:t>
            </a:r>
          </a:p>
          <a:p>
            <a:r>
              <a:rPr lang="en-US" dirty="0" smtClean="0"/>
              <a:t>Legal documents, codes of business transactions and taxes codes of early historical periods can be taken as the early forms of business </a:t>
            </a:r>
            <a:r>
              <a:rPr lang="en-US" dirty="0" err="1" smtClean="0"/>
              <a:t>communicaton</a:t>
            </a:r>
            <a:endParaRPr lang="en-US" dirty="0"/>
          </a:p>
        </p:txBody>
      </p:sp>
    </p:spTree>
    <p:extLst>
      <p:ext uri="{BB962C8B-B14F-4D97-AF65-F5344CB8AC3E}">
        <p14:creationId xmlns:p14="http://schemas.microsoft.com/office/powerpoint/2010/main" val="99859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156"/>
            <a:ext cx="10515600" cy="5661808"/>
          </a:xfrm>
        </p:spPr>
        <p:txBody>
          <a:bodyPr>
            <a:normAutofit fontScale="92500"/>
          </a:bodyPr>
          <a:lstStyle/>
          <a:p>
            <a:pPr marL="0" indent="0">
              <a:buNone/>
            </a:pPr>
            <a:r>
              <a:rPr lang="en-US" b="1" u="sng" dirty="0" smtClean="0"/>
              <a:t>Industrial Revolution and After</a:t>
            </a:r>
            <a:endParaRPr lang="en-US" b="1" u="sng" dirty="0"/>
          </a:p>
          <a:p>
            <a:r>
              <a:rPr lang="en-US" dirty="0" smtClean="0"/>
              <a:t>Radical innovation and development in business communication took place during and after Industrial Revolution in Europe. </a:t>
            </a:r>
            <a:endParaRPr lang="en-US" dirty="0"/>
          </a:p>
          <a:p>
            <a:r>
              <a:rPr lang="en-US" dirty="0" smtClean="0"/>
              <a:t>With the introduction of mass production and division of labor, factories employed the large number of workers which led to the need for more efficient communication system to regulate and control labor, explore markets and increase efficiency and productivity.</a:t>
            </a:r>
          </a:p>
          <a:p>
            <a:r>
              <a:rPr lang="en-US" dirty="0" smtClean="0"/>
              <a:t>During that period, giving precise instructions to the workers remained the main communicative tasks of the managers. Information flowed from top to bottom.</a:t>
            </a:r>
          </a:p>
          <a:p>
            <a:r>
              <a:rPr lang="en-US" dirty="0" smtClean="0"/>
              <a:t>Henry </a:t>
            </a:r>
            <a:r>
              <a:rPr lang="en-US" dirty="0" err="1" smtClean="0"/>
              <a:t>Fayol</a:t>
            </a:r>
            <a:r>
              <a:rPr lang="en-US" dirty="0" smtClean="0"/>
              <a:t>, a prominent industrialist of the time, introduced 14 principles of management that emphasized authority, discipline and subordination. This model od communication is known as the administrative or scientific model. The primary modes of communication were written and oral.</a:t>
            </a:r>
          </a:p>
          <a:p>
            <a:endParaRPr lang="en-US" dirty="0" smtClean="0"/>
          </a:p>
        </p:txBody>
      </p:sp>
    </p:spTree>
    <p:extLst>
      <p:ext uri="{BB962C8B-B14F-4D97-AF65-F5344CB8AC3E}">
        <p14:creationId xmlns:p14="http://schemas.microsoft.com/office/powerpoint/2010/main" val="41944378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2402</TotalTime>
  <Words>3386</Words>
  <Application>Microsoft Office PowerPoint</Application>
  <PresentationFormat>Widescreen</PresentationFormat>
  <Paragraphs>242</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Wingdings</vt:lpstr>
      <vt:lpstr>office theme</vt:lpstr>
      <vt:lpstr>Chapter 2</vt:lpstr>
      <vt:lpstr>Defining Business Communication</vt:lpstr>
      <vt:lpstr>PowerPoint Presentation</vt:lpstr>
      <vt:lpstr>PowerPoint Presentation</vt:lpstr>
      <vt:lpstr>Nature of Communication</vt:lpstr>
      <vt:lpstr>Historical Perspectives on Business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 of Business Communication</vt:lpstr>
      <vt:lpstr>PowerPoint Presentation</vt:lpstr>
      <vt:lpstr>PowerPoint Presentation</vt:lpstr>
      <vt:lpstr>PowerPoint Presentation</vt:lpstr>
      <vt:lpstr>PowerPoint Presentation</vt:lpstr>
      <vt:lpstr>Functions of Business Communication  The function of business communication is related to what it does within and outside the organization.   In this sense, the functions of business communication can be categorized into two: internal and external functions. </vt:lpstr>
      <vt:lpstr>Importance of Business Communication</vt:lpstr>
      <vt:lpstr>PowerPoint Presentation</vt:lpstr>
      <vt:lpstr>PowerPoint Presentation</vt:lpstr>
      <vt:lpstr>PowerPoint Presentation</vt:lpstr>
      <vt:lpstr>PowerPoint Presentation</vt:lpstr>
      <vt:lpstr>Components of Business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Business Communication</vt:lpstr>
      <vt:lpstr>PowerPoint Presentation</vt:lpstr>
      <vt:lpstr>PowerPoint Presentation</vt:lpstr>
      <vt:lpstr>PowerPoint Presentation</vt:lpstr>
      <vt:lpstr>PowerPoint Presentation</vt:lpstr>
      <vt:lpstr>Traits of a Good Communicator</vt:lpstr>
      <vt:lpstr>Challenges of Business Communication</vt:lpstr>
      <vt:lpstr>Principles of Effective Business Communication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Microsoft account</cp:lastModifiedBy>
  <cp:revision>326</cp:revision>
  <dcterms:created xsi:type="dcterms:W3CDTF">2022-05-31T06:54:05Z</dcterms:created>
  <dcterms:modified xsi:type="dcterms:W3CDTF">2023-05-21T02:31:28Z</dcterms:modified>
</cp:coreProperties>
</file>