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  <p:sldId id="282" r:id="rId22"/>
    <p:sldId id="283" r:id="rId23"/>
    <p:sldId id="275" r:id="rId24"/>
    <p:sldId id="276" r:id="rId25"/>
    <p:sldId id="277" r:id="rId26"/>
    <p:sldId id="278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A04EA-F312-4249-8514-572D8B5D6AB6}" v="20" dt="2022-05-31T10:46:39.077"/>
    <p1510:client id="{39017994-7AEA-472F-8EB0-68CA9A7FCDC6}" v="29" dt="2022-05-31T06:55:29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The Communication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/>
          <a:lstStyle/>
          <a:p>
            <a:r>
              <a:rPr lang="en-US" dirty="0"/>
              <a:t>When it comes to communication, humans are the most resourceful beings as we can communicate the same message in varied forms and ways.</a:t>
            </a:r>
          </a:p>
          <a:p>
            <a:r>
              <a:rPr lang="en-US" dirty="0"/>
              <a:t>For example: to signal someone to remain silent,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use the words “shut up!” (words)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put an index finger on our lips (gesture)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a visual sign around (sign)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15" y="5029200"/>
            <a:ext cx="19431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835" y="3288963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2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/>
          <a:lstStyle/>
          <a:p>
            <a:r>
              <a:rPr lang="en-US" dirty="0"/>
              <a:t>There are three different methods of communication.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Verbal (written and oral)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Nonverbal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</a:t>
            </a:r>
          </a:p>
        </p:txBody>
      </p:sp>
    </p:spTree>
    <p:extLst>
      <p:ext uri="{BB962C8B-B14F-4D97-AF65-F5344CB8AC3E}">
        <p14:creationId xmlns:p14="http://schemas.microsoft.com/office/powerpoint/2010/main" val="26001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b="1" dirty="0"/>
              <a:t>Verbal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r>
              <a:rPr lang="en-US" dirty="0"/>
              <a:t>Human beings possess the unique ability to use language to communicate with each other.</a:t>
            </a:r>
          </a:p>
          <a:p>
            <a:r>
              <a:rPr lang="en-US" dirty="0"/>
              <a:t>Human language is systematic system as it follows grammatical rules.</a:t>
            </a:r>
          </a:p>
          <a:p>
            <a:r>
              <a:rPr lang="en-US" dirty="0"/>
              <a:t>Any form of communication, either written or spoken that involves language is called verbal communication.</a:t>
            </a:r>
          </a:p>
          <a:p>
            <a:r>
              <a:rPr lang="en-US" dirty="0"/>
              <a:t>It is the most common method of communication.</a:t>
            </a:r>
          </a:p>
          <a:p>
            <a:r>
              <a:rPr lang="en-US" dirty="0"/>
              <a:t>Verbal communication can be categorized into two types: written and oral.</a:t>
            </a:r>
          </a:p>
        </p:txBody>
      </p:sp>
    </p:spTree>
    <p:extLst>
      <p:ext uri="{BB962C8B-B14F-4D97-AF65-F5344CB8AC3E}">
        <p14:creationId xmlns:p14="http://schemas.microsoft.com/office/powerpoint/2010/main" val="189417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Written Communication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Written communication refers to the process of conveying messages through written words.</a:t>
            </a:r>
          </a:p>
          <a:p>
            <a:r>
              <a:rPr lang="en-US" dirty="0"/>
              <a:t>Written communication is the most common and effective means of communication in organizations.</a:t>
            </a:r>
          </a:p>
          <a:p>
            <a:r>
              <a:rPr lang="en-US" dirty="0"/>
              <a:t>E-mails, memos, reports, notices, proposals, contracts are some of the commonly used forms of written communication in an organization.</a:t>
            </a:r>
          </a:p>
          <a:p>
            <a:r>
              <a:rPr lang="en-US" dirty="0"/>
              <a:t>It takes time to receive the feedback of the written communication because it takes time to understand the message and respond the sender.</a:t>
            </a:r>
          </a:p>
          <a:p>
            <a:r>
              <a:rPr lang="en-US" dirty="0"/>
              <a:t>However, written communication has its own benefits and drawbacks.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5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3"/>
            <a:ext cx="10515600" cy="36060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Advantages and disadvantages of written communication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59855"/>
              </p:ext>
            </p:extLst>
          </p:nvPr>
        </p:nvGraphicFramePr>
        <p:xfrm>
          <a:off x="838200" y="656823"/>
          <a:ext cx="10515600" cy="60157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5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Written communication provides permanent records, which later on can be used as reference.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It has legal status and helps lay down principles, policies, and rules.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Written messages are carefully crafted and tend to be precise and explicit.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Effective written communication enhances an organization’s image.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Written messages</a:t>
                      </a:r>
                      <a:r>
                        <a:rPr lang="en-US" sz="1800" baseline="0" dirty="0"/>
                        <a:t> are more credible and reliable.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Written communication allows ample time for the receiver to interpret and understand the message.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Written messages can be sent out to a large number of receivers.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Written</a:t>
                      </a:r>
                      <a:r>
                        <a:rPr lang="en-US" baseline="0" dirty="0"/>
                        <a:t> communication incurs a higher cost while producing and transmitting the message.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is highly time consuming and slows down work efficiency.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takes a considerable amount of time to complete the communication cycle.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Written communication requires advanced skills in writing.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Sometimes written messages cab be a liability as they can easily be retrieved and taken as a record.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Written communication does not provide instantaneous feedback.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Written communication is more rigid and less participatory.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Guidelines for effective written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plain and simple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Clearly state the purpose of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facts, data and information to support a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coherence in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concisely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for action</a:t>
            </a:r>
          </a:p>
        </p:txBody>
      </p:sp>
    </p:spTree>
    <p:extLst>
      <p:ext uri="{BB962C8B-B14F-4D97-AF65-F5344CB8AC3E}">
        <p14:creationId xmlns:p14="http://schemas.microsoft.com/office/powerpoint/2010/main" val="10077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two or more people communicate using spoken words, it takes the form of oral communication.</a:t>
            </a:r>
          </a:p>
          <a:p>
            <a:r>
              <a:rPr lang="en-US" dirty="0"/>
              <a:t>It can be both formal and informal depending on the relation with the audience.</a:t>
            </a:r>
          </a:p>
          <a:p>
            <a:r>
              <a:rPr lang="en-US" dirty="0"/>
              <a:t>Meetings, group discussions, presentations and public speeches are major forms of formal oral communication.</a:t>
            </a:r>
          </a:p>
          <a:p>
            <a:r>
              <a:rPr lang="en-US" dirty="0"/>
              <a:t>In an organization, formal oral communication plays a significant role in generating ideas, giving information and explaining organizational policies and programs.</a:t>
            </a:r>
          </a:p>
          <a:p>
            <a:r>
              <a:rPr lang="en-US" dirty="0"/>
              <a:t>However, oral communication has its own benefits and drawbacks. </a:t>
            </a:r>
          </a:p>
        </p:txBody>
      </p:sp>
    </p:spTree>
    <p:extLst>
      <p:ext uri="{BB962C8B-B14F-4D97-AF65-F5344CB8AC3E}">
        <p14:creationId xmlns:p14="http://schemas.microsoft.com/office/powerpoint/2010/main" val="244618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84733"/>
              </p:ext>
            </p:extLst>
          </p:nvPr>
        </p:nvGraphicFramePr>
        <p:xfrm>
          <a:off x="321973" y="643944"/>
          <a:ext cx="11346286" cy="71387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Oral communication is more interactive and the sender receives quick feedback from the</a:t>
                      </a:r>
                      <a:r>
                        <a:rPr lang="en-US" baseline="0" dirty="0"/>
                        <a:t> audience.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is cost-effective and time-saving.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facilitates quick decision-making as the participants provide instant feedback.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Oral communication allows the presence of the speaker so that it sounds more authentic and credible.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allows the communicators to use other nonverbal cues to transmit and understand the message.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Oral communication is more flexible; participants can ask questions and discuss issues to explain and clarify complex ideas.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is a powerful tool to persuade and influence people.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It also helps develop openness and democratic culture in an organization.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Oral communication is not ideal for keeping a permanent record for future reference.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Physical barriers such as noise and background disturbances negatively affect the effectiveness of oral communication.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oral communication, the effectiveness of message is highly</a:t>
                      </a:r>
                      <a:r>
                        <a:rPr lang="en-US" baseline="0" dirty="0"/>
                        <a:t> dependent on the speaking skills. If the speaker lacks good speaking and presentation skills, the important content of the message will be lost.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Oral communication lacks precision as it allows the speaker to be emotional and include personal feelings.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Oral communication is accompanied by nonverbal and paralinguistic cues; these at times may create confusion and misunderstanding.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Sometimes the receiver might take the message casually even if the message is serious.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39924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Advantages and disadvantages of oral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1043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effective oral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brief and to the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and plan ahead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emotions and mannerism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appropriate body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Emphasize the important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simple language and avoid slang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visual aids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Speak slowly and distinctively in a natural voice</a:t>
            </a:r>
          </a:p>
        </p:txBody>
      </p:sp>
    </p:spTree>
    <p:extLst>
      <p:ext uri="{BB962C8B-B14F-4D97-AF65-F5344CB8AC3E}">
        <p14:creationId xmlns:p14="http://schemas.microsoft.com/office/powerpoint/2010/main" val="210385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4000" b="1" dirty="0"/>
              <a:t>Components involved in Oral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/>
          </a:bodyPr>
          <a:lstStyle/>
          <a:p>
            <a:r>
              <a:rPr lang="en-US" b="1" dirty="0"/>
              <a:t>The speaker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speaker initiates the communication and speaking as such involves encoding ideas and information in linguistic sound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speaker may use visuals, nonverbal cues, and paralinguistic elements such as tone, stress and pitch to encode the message.</a:t>
            </a:r>
          </a:p>
          <a:p>
            <a:r>
              <a:rPr lang="en-US" b="1" dirty="0"/>
              <a:t>The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message is the information conveyed by the speaker.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consists of spoken words, nonverbal cues and  visual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Thus, oral communication has both verbal and nonverbal content in it. </a:t>
            </a:r>
          </a:p>
        </p:txBody>
      </p:sp>
    </p:spTree>
    <p:extLst>
      <p:ext uri="{BB962C8B-B14F-4D97-AF65-F5344CB8AC3E}">
        <p14:creationId xmlns:p14="http://schemas.microsoft.com/office/powerpoint/2010/main" val="41662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6449-ED60-C150-C146-10700892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E92B-2F44-24E9-F36D-591067CB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We spend most of the time communicating.</a:t>
            </a:r>
          </a:p>
          <a:p>
            <a:r>
              <a:rPr lang="en-US" dirty="0">
                <a:cs typeface="Calibri" panose="020F0502020204030204"/>
              </a:rPr>
              <a:t>Communication is a unique human ability that sets apart from other living beings on the earth.</a:t>
            </a:r>
          </a:p>
          <a:p>
            <a:r>
              <a:rPr lang="en-US" dirty="0">
                <a:cs typeface="Calibri" panose="020F0502020204030204"/>
              </a:rPr>
              <a:t>Communicative activities are spontaneous.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58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r>
              <a:rPr lang="en-US" b="1" dirty="0"/>
              <a:t>The channel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channel makes communication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Face to face communication is the richest channel as it allows the speaker to transmit message through verbal as well as nonverbal and paralinguistic cues.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telephone someone, then telephone becomes the channel.</a:t>
            </a:r>
          </a:p>
          <a:p>
            <a:r>
              <a:rPr lang="en-US" b="1" dirty="0"/>
              <a:t>The listener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listener receives signals transmitted by the speaker, decodes them and understands the meaning.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listener also provides feedback.</a:t>
            </a:r>
          </a:p>
        </p:txBody>
      </p:sp>
    </p:spTree>
    <p:extLst>
      <p:ext uri="{BB962C8B-B14F-4D97-AF65-F5344CB8AC3E}">
        <p14:creationId xmlns:p14="http://schemas.microsoft.com/office/powerpoint/2010/main" val="281414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/>
          <a:lstStyle/>
          <a:p>
            <a:r>
              <a:rPr lang="en-US" b="1" dirty="0"/>
              <a:t>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oral communication, feedback is given instantly which is the biggest advantage of oral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listener may give feedback using verbal or nonverbal cues.</a:t>
            </a:r>
          </a:p>
          <a:p>
            <a:r>
              <a:rPr lang="en-US" b="1" dirty="0"/>
              <a:t>Interference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Interference or noise refers to anything that affects the communication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oral communication, both internal and external noise can affect the quality of communication.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relationship between the speaker and the listener and their emotional states can be barriers to communication.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2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Situation is the context in which the communication takes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consists of a place, time and the environment that surrounds the communication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broader sense, situation also includes the relationship between the communicators.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effective communication, it is crucial that the communicators properly understand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14768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Nonverbal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Nonverbal communication broadly refers to communication carried out by means other than words.</a:t>
            </a:r>
          </a:p>
          <a:p>
            <a:r>
              <a:rPr lang="en-US" dirty="0"/>
              <a:t>In our daily communication practice, we use nonverbal cues along with verbal ones.</a:t>
            </a:r>
          </a:p>
          <a:p>
            <a:r>
              <a:rPr lang="en-US" dirty="0"/>
              <a:t>In other words, nonverbal communication is inseparable from overall communication process, especially oral communication.</a:t>
            </a:r>
          </a:p>
          <a:p>
            <a:r>
              <a:rPr lang="en-US" dirty="0"/>
              <a:t>Body movements, gestures, facial expressions, eye contact, proximity, and touch are important nonverbal cues we use to convey messages to our audience.</a:t>
            </a:r>
          </a:p>
        </p:txBody>
      </p:sp>
    </p:spTree>
    <p:extLst>
      <p:ext uri="{BB962C8B-B14F-4D97-AF65-F5344CB8AC3E}">
        <p14:creationId xmlns:p14="http://schemas.microsoft.com/office/powerpoint/2010/main" val="40006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refers to the process of transmitting ideas and information through forms that can be seen.</a:t>
            </a:r>
          </a:p>
          <a:p>
            <a:r>
              <a:rPr lang="en-US" dirty="0"/>
              <a:t>In visual communication, audience receives the message through the sense of sight.</a:t>
            </a:r>
          </a:p>
          <a:p>
            <a:r>
              <a:rPr lang="en-US" dirty="0"/>
              <a:t>Visual communication includes: signs, graphics, pictures, images and maps.</a:t>
            </a:r>
          </a:p>
        </p:txBody>
      </p:sp>
    </p:spTree>
    <p:extLst>
      <p:ext uri="{BB962C8B-B14F-4D97-AF65-F5344CB8AC3E}">
        <p14:creationId xmlns:p14="http://schemas.microsoft.com/office/powerpoint/2010/main" val="290085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is a circular and recursive process. It involves – prewriting, writing, revising and editing.</a:t>
            </a:r>
          </a:p>
          <a:p>
            <a:r>
              <a:rPr lang="en-US" dirty="0"/>
              <a:t>However, business writing involves three stages – prewriting (planning), writing (drafting), and revising and editing.</a:t>
            </a:r>
          </a:p>
          <a:p>
            <a:r>
              <a:rPr lang="en-US" dirty="0"/>
              <a:t>Writing is an important aspect of workplace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5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and Collaborative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business writing, we often have to work in a group and collaborate, especially when it comes to preparing long business documents such as business plans, proposals, reports. Writing teams collaborate on every aspect of the writing process, including: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Collecting data/information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Drafting/writing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and revision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6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successful 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 a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team leader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ground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Respect your co-authors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Meet, discuss and share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technology</a:t>
            </a:r>
          </a:p>
        </p:txBody>
      </p:sp>
    </p:spTree>
    <p:extLst>
      <p:ext uri="{BB962C8B-B14F-4D97-AF65-F5344CB8AC3E}">
        <p14:creationId xmlns:p14="http://schemas.microsoft.com/office/powerpoint/2010/main" val="40908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a message is conveyed or received determines the mode of communication.</a:t>
            </a:r>
          </a:p>
          <a:p>
            <a:r>
              <a:rPr lang="en-US" dirty="0"/>
              <a:t>Some communicative event such as- lecture, meeting, or group discussion tend to be multimodal in nature in which the communicator uses more than one mode of communication.</a:t>
            </a:r>
          </a:p>
          <a:p>
            <a:r>
              <a:rPr lang="en-US" dirty="0"/>
              <a:t>Communication can have three modes: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Interpersonal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Presentational  </a:t>
            </a:r>
          </a:p>
        </p:txBody>
      </p:sp>
    </p:spTree>
    <p:extLst>
      <p:ext uri="{BB962C8B-B14F-4D97-AF65-F5344CB8AC3E}">
        <p14:creationId xmlns:p14="http://schemas.microsoft.com/office/powerpoint/2010/main" val="352693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Interpretive Mode of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basically a one-way form of communication.</a:t>
            </a:r>
          </a:p>
          <a:p>
            <a:r>
              <a:rPr lang="en-US" dirty="0"/>
              <a:t>In this mode, the receiver interprets the information conveyed by the sender without any interaction with the sender.</a:t>
            </a:r>
          </a:p>
          <a:p>
            <a:r>
              <a:rPr lang="en-US" dirty="0"/>
              <a:t>Written messages are the best examples of interpretive communication, in which the reader reads and assigns meaning to the message without the presence of the author/sender.</a:t>
            </a:r>
          </a:p>
          <a:p>
            <a:r>
              <a:rPr lang="en-US" dirty="0"/>
              <a:t>The receiver may also interpret the message by listening and viewing.</a:t>
            </a:r>
          </a:p>
          <a:p>
            <a:r>
              <a:rPr lang="en-US" dirty="0"/>
              <a:t>An interpretive mode of communication largely depends on the media, in which the message is embedded.</a:t>
            </a:r>
          </a:p>
        </p:txBody>
      </p:sp>
    </p:spTree>
    <p:extLst>
      <p:ext uri="{BB962C8B-B14F-4D97-AF65-F5344CB8AC3E}">
        <p14:creationId xmlns:p14="http://schemas.microsoft.com/office/powerpoint/2010/main" val="39471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process is defined as the series of actions or steps taken to complete a communicative event.</a:t>
            </a:r>
          </a:p>
          <a:p>
            <a:r>
              <a:rPr lang="en-US" dirty="0">
                <a:solidFill>
                  <a:srgbClr val="FF0000"/>
                </a:solidFill>
              </a:rPr>
              <a:t>Jonathan Scott </a:t>
            </a:r>
            <a:r>
              <a:rPr lang="en-US" dirty="0"/>
              <a:t>states that communication process involves </a:t>
            </a:r>
            <a:r>
              <a:rPr lang="en-US" dirty="0">
                <a:solidFill>
                  <a:srgbClr val="00B0F0"/>
                </a:solidFill>
              </a:rPr>
              <a:t>sending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receiving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understanding information and meaning</a:t>
            </a:r>
            <a:r>
              <a:rPr lang="en-US" dirty="0"/>
              <a:t>.</a:t>
            </a:r>
          </a:p>
          <a:p>
            <a:r>
              <a:rPr lang="en-US" dirty="0"/>
              <a:t>He claims that receiving and understanding are the most important aspects involved in the communication process as the response of the receiver indicates whether the communication attempt is successful or not.</a:t>
            </a:r>
          </a:p>
        </p:txBody>
      </p:sp>
    </p:spTree>
    <p:extLst>
      <p:ext uri="{BB962C8B-B14F-4D97-AF65-F5344CB8AC3E}">
        <p14:creationId xmlns:p14="http://schemas.microsoft.com/office/powerpoint/2010/main" val="341878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Features of Interpretive Mode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one-way communication without immediate access to the sender of the message.</a:t>
            </a:r>
          </a:p>
          <a:p>
            <a:r>
              <a:rPr lang="en-US" dirty="0"/>
              <a:t>It relies on passive reception of the message.</a:t>
            </a:r>
          </a:p>
          <a:p>
            <a:r>
              <a:rPr lang="en-US" dirty="0"/>
              <a:t>It requires interpreting the message.</a:t>
            </a:r>
          </a:p>
          <a:p>
            <a:r>
              <a:rPr lang="en-US" dirty="0"/>
              <a:t>The receiver can be a reader, listener, or viewer who has the need to interpret the message conveyed by the author, speaker or producer.</a:t>
            </a:r>
          </a:p>
          <a:p>
            <a:r>
              <a:rPr lang="en-US" dirty="0"/>
              <a:t>Reading texts and signs; listening to speeches, messages, and songs; and  watching movies, presentation and commercials are examples of interpretative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44792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Interpersonal Mode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/>
              <a:t>Interpersonal communication is often taken as face to face communication which involves both verbal and nonverbal cues.</a:t>
            </a:r>
          </a:p>
          <a:p>
            <a:r>
              <a:rPr lang="en-US" dirty="0"/>
              <a:t>However, telephone conversations, text messages, and other forms of communication that use media platforms can be taken as interpersonal ones.</a:t>
            </a:r>
          </a:p>
          <a:p>
            <a:r>
              <a:rPr lang="en-US" dirty="0"/>
              <a:t>There is strong emotional connection between the speaker and the listener.</a:t>
            </a:r>
          </a:p>
          <a:p>
            <a:r>
              <a:rPr lang="en-US" dirty="0"/>
              <a:t>In an organization, interpersonal communication allows the employees to express and share feelings, emotions, and information.</a:t>
            </a:r>
          </a:p>
          <a:p>
            <a:r>
              <a:rPr lang="en-US" dirty="0"/>
              <a:t>Usually, interpersonal communication takes place between peers, close co-workers, and small functional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8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4000" b="1" dirty="0"/>
              <a:t>Features of Interpersonal Mode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/>
          <a:lstStyle/>
          <a:p>
            <a:r>
              <a:rPr lang="en-US" dirty="0"/>
              <a:t>It is two-way communication between individuals who actively create and negotiate the meaning.</a:t>
            </a:r>
          </a:p>
          <a:p>
            <a:r>
              <a:rPr lang="en-US" dirty="0"/>
              <a:t>It is spontaneous, meaningful and usually involves sharing and exchanging of feelings and information.</a:t>
            </a:r>
          </a:p>
          <a:p>
            <a:r>
              <a:rPr lang="en-US" dirty="0"/>
              <a:t>Participants pay attention to the way message is conveyed and adjust accordingly.</a:t>
            </a:r>
          </a:p>
          <a:p>
            <a:r>
              <a:rPr lang="en-US" dirty="0"/>
              <a:t>Speaking and listening as well as reading and writing are the main forms of communication.</a:t>
            </a:r>
          </a:p>
          <a:p>
            <a:r>
              <a:rPr lang="en-US" dirty="0"/>
              <a:t>Participants show mutual respect, care and understanding.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3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b="1" dirty="0"/>
              <a:t>Presentational Mode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/>
          <a:lstStyle/>
          <a:p>
            <a:r>
              <a:rPr lang="en-US" dirty="0"/>
              <a:t>It is a one-way communication without direct interaction between the communicators.</a:t>
            </a:r>
          </a:p>
          <a:p>
            <a:r>
              <a:rPr lang="en-US" dirty="0"/>
              <a:t>The message is intended to audience, reader or viewer.</a:t>
            </a:r>
          </a:p>
          <a:p>
            <a:r>
              <a:rPr lang="en-US" dirty="0"/>
              <a:t>Examples of presentational communication include reports, letters, speeches, podcasts, articles, newspapers and social media posts.</a:t>
            </a:r>
          </a:p>
          <a:p>
            <a:r>
              <a:rPr lang="en-US" dirty="0"/>
              <a:t>This mode of communication requires planning, rehearsing, and scripting the message so that the audience can interpret the message and understand the intended message. </a:t>
            </a:r>
          </a:p>
        </p:txBody>
      </p:sp>
    </p:spTree>
    <p:extLst>
      <p:ext uri="{BB962C8B-B14F-4D97-AF65-F5344CB8AC3E}">
        <p14:creationId xmlns:p14="http://schemas.microsoft.com/office/powerpoint/2010/main" val="399639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3600" b="1" dirty="0"/>
              <a:t>Features of Presentational Mode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/>
          <a:lstStyle/>
          <a:p>
            <a:r>
              <a:rPr lang="en-US" dirty="0"/>
              <a:t>It is one-way communication with a minimal opportunity for direct interactions.</a:t>
            </a:r>
          </a:p>
          <a:p>
            <a:r>
              <a:rPr lang="en-US" dirty="0"/>
              <a:t>Instant feedback is not available.</a:t>
            </a:r>
          </a:p>
          <a:p>
            <a:r>
              <a:rPr lang="en-US" dirty="0"/>
              <a:t>It relies on the audience’s ability to interpret the message.</a:t>
            </a:r>
          </a:p>
          <a:p>
            <a:r>
              <a:rPr lang="en-US" dirty="0"/>
              <a:t>It is not spontaneous form of communication; rather it requires advanced planning and preparation.</a:t>
            </a:r>
          </a:p>
          <a:p>
            <a:r>
              <a:rPr lang="en-US" dirty="0"/>
              <a:t>Informing, persuading, explaining and entertaining are the main purposes of presentational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6787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Barriers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experience miscommunication or misunderstanding while talking to somebody, reading a book, or even listening to a podcast or the radio because of barriers that get in the way of communication process.</a:t>
            </a:r>
          </a:p>
          <a:p>
            <a:r>
              <a:rPr lang="en-US" dirty="0"/>
              <a:t>Anything that filters, blocks or distorts the message during the process of ‘encoding-sending-decoding’ is called a communication barrier.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7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Physical or environmental barriers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caused because of time, place, space and noise in the communication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distance between the communicators also negatively impacts the communication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communicators, we have to work around such barriers and try to minimize the distractions to understand the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wrong medium can act as a barrier to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44192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6" y="1184856"/>
            <a:ext cx="10515600" cy="503074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Language or semantic barriers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or semantic barrier occurs due to the multiple meaning of the same word. For example: bank has two meanings-monetary institution and bank of the river or lake.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Certain words and expressions mean differently in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700746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Cultural barriers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People interpret messages based on their culture-specific beliefs, values, and attitudes.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cultural differences can affect the communication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Nonverbal communication cues- gestures, postures, space can be interpreted differently from one culture to another. For example: In some Latin American countries such as Mexico, hugging somebody during the first meeting is common whereas in South Asian countries, it is acceptable only between intimate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Moreover, culture also affects the way we interpret language. For example: saying “yes” in Japanese culture does not necessarily mean “I agree with you”. It might just mean “yes , I am listening to you”.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2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Psychological and perceptual barriers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psychological state of the communicators (sender and receiver) can affect the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Emotions, moods, attitude and feelings vary from person to person and can impact communication both positively and negatively.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Moreover, the communicator’s level of education and understanding also effect the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355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1065"/>
            <a:ext cx="1711817" cy="529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Sender/receiver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62235" y="785809"/>
            <a:ext cx="630859" cy="370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7791" y="671059"/>
            <a:ext cx="1081825" cy="529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48784" y="776102"/>
            <a:ext cx="915455" cy="379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63407" y="645772"/>
            <a:ext cx="1037437" cy="529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195691" y="785807"/>
            <a:ext cx="1003903" cy="374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5224" y="662284"/>
            <a:ext cx="1146220" cy="529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47495" y="785808"/>
            <a:ext cx="1066936" cy="374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68547" y="573573"/>
            <a:ext cx="1731137" cy="58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Receiver/Sender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6253" y="2765816"/>
            <a:ext cx="1211924" cy="445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0135673" y="3226623"/>
            <a:ext cx="463640" cy="2221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68165" y="5211240"/>
            <a:ext cx="1146218" cy="6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8362482" y="5306095"/>
            <a:ext cx="1513771" cy="4284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4579244" y="5344730"/>
            <a:ext cx="2588920" cy="4270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5009" y="5211241"/>
            <a:ext cx="1680694" cy="6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1539827" y="5336573"/>
            <a:ext cx="1295181" cy="435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43834" y="2638429"/>
            <a:ext cx="1403261" cy="40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260226" y="3026666"/>
            <a:ext cx="478422" cy="217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60210" y="1296976"/>
            <a:ext cx="914400" cy="45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31" name="6-Point Star 30"/>
          <p:cNvSpPr/>
          <p:nvPr/>
        </p:nvSpPr>
        <p:spPr>
          <a:xfrm>
            <a:off x="3949596" y="2977464"/>
            <a:ext cx="3335628" cy="914400"/>
          </a:xfrm>
          <a:prstGeom prst="star6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interference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5508705" y="3978603"/>
            <a:ext cx="454213" cy="111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10135673" y="1321906"/>
            <a:ext cx="463640" cy="14546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272002" y="1200452"/>
            <a:ext cx="466646" cy="1437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442203" y="1828509"/>
            <a:ext cx="430563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1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/>
              <a:t>Minimizing Barriers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sure that your message is relevant and purposeful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clear, concise and complete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who you are communicating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appropriate tone, style and overall courtesy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appropriate channel or medium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for and </a:t>
            </a:r>
            <a:r>
              <a:rPr lang="en-US"/>
              <a:t>provide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US" b="1" dirty="0"/>
              <a:t>Elements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look at the figure of communication process, there are basically seven elements of the communication process: encoding, sender, decoding, receiver, message, channel/medium and feedback. As noise also plays a significant role, it can be taken as a part of the communication process. Let us examine each stage individually.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The sender initiates communication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sender has information to share.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s/he selects appropriate symbols to encode the idea or message and selects the medium or channel to transmit the message.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3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The sender encodes the message: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process of selecting and organizing a message is called </a:t>
            </a:r>
            <a:r>
              <a:rPr lang="en-US" dirty="0">
                <a:solidFill>
                  <a:srgbClr val="FF0000"/>
                </a:solidFill>
              </a:rPr>
              <a:t>encoding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send the ideas, information, feelings and emotions, the sender carefully selects the words, gestures or signals.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Sender’s main aim is to encode the message in such a way that the message is understood </a:t>
            </a:r>
            <a:r>
              <a:rPr lang="en-US" dirty="0">
                <a:solidFill>
                  <a:srgbClr val="FF0000"/>
                </a:solidFill>
              </a:rPr>
              <a:t>as intended </a:t>
            </a:r>
            <a:r>
              <a:rPr lang="en-US" dirty="0"/>
              <a:t>by the sender.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we encode the message is largely affected by our belief, values, attitude and our past experience of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72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The sender selects a channel and transmit the message: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effective communication, the sender has to carefully select a channel to transmit the message.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multiple channels </a:t>
            </a:r>
            <a:r>
              <a:rPr lang="en-US" dirty="0"/>
              <a:t>are also possible depending on the size of the audience. For example: the government of Nepal transmits information related to the Covid-19 pandemic using multiple channels- the internet, television, telephone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sender may choose channels like- memos, notices, e-mails, blogs, instant messages, videoconference, face to face conversation, presentation, social networking sites(Facebook, Twitter, YouTube)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selection of channel will depend on the factors: the </a:t>
            </a:r>
            <a:r>
              <a:rPr lang="en-US" dirty="0">
                <a:solidFill>
                  <a:srgbClr val="00B0F0"/>
                </a:solidFill>
              </a:rPr>
              <a:t>purpose of the message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audience’s preference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the availability of the channel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content of the message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Proper transmission of the message also plays an important role in the success of communication.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The receiver receives the message: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Bearing any communication breakdown caused by the noise, the receiver receives the message in the form of written, auditory or visual signals.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receive the message, the receiver should have access to the channel or media from which the message has been transmitted.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He receiver decodes the message: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receiver interprets the message and bring out the meaning.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the successful communication, the constructed meaning must match with the meaning the sender has intended to convey.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Various factors: the communicative situation, culture, relationship between the sender and the receiver, and the receiver’s own perception influence he decoding process.</a:t>
            </a:r>
          </a:p>
        </p:txBody>
      </p:sp>
    </p:spTree>
    <p:extLst>
      <p:ext uri="{BB962C8B-B14F-4D97-AF65-F5344CB8AC3E}">
        <p14:creationId xmlns:p14="http://schemas.microsoft.com/office/powerpoint/2010/main" val="23590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The receiver gives feedback: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the receiver decodes the message, gives feedback to the sender.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written communication, the receiver may send a written reply.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However, in the case of face to face conversation, the audience’s body movement, facial expression, and postures can also forms of feedback.</a:t>
            </a:r>
          </a:p>
        </p:txBody>
      </p:sp>
    </p:spTree>
    <p:extLst>
      <p:ext uri="{BB962C8B-B14F-4D97-AF65-F5344CB8AC3E}">
        <p14:creationId xmlns:p14="http://schemas.microsoft.com/office/powerpoint/2010/main" val="59331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2952</Words>
  <Application>Microsoft Office PowerPoint</Application>
  <PresentationFormat>Widescreen</PresentationFormat>
  <Paragraphs>476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Chapter 1</vt:lpstr>
      <vt:lpstr>Getting Started</vt:lpstr>
      <vt:lpstr>The Communication Process</vt:lpstr>
      <vt:lpstr>PowerPoint Presentation</vt:lpstr>
      <vt:lpstr>Elements of Communication</vt:lpstr>
      <vt:lpstr>PowerPoint Presentation</vt:lpstr>
      <vt:lpstr>PowerPoint Presentation</vt:lpstr>
      <vt:lpstr>PowerPoint Presentation</vt:lpstr>
      <vt:lpstr>PowerPoint Presentation</vt:lpstr>
      <vt:lpstr>Methods of Communication</vt:lpstr>
      <vt:lpstr>PowerPoint Presentation</vt:lpstr>
      <vt:lpstr>Verbal Communication</vt:lpstr>
      <vt:lpstr>Written Communication </vt:lpstr>
      <vt:lpstr>Advantages and disadvantages of written communication</vt:lpstr>
      <vt:lpstr>Guidelines for effective written communication</vt:lpstr>
      <vt:lpstr>Oral Communication</vt:lpstr>
      <vt:lpstr>Advantages and disadvantages of oral communication</vt:lpstr>
      <vt:lpstr>Guidelines for effective oral communication </vt:lpstr>
      <vt:lpstr>Components involved in Oral Communication</vt:lpstr>
      <vt:lpstr>PowerPoint Presentation</vt:lpstr>
      <vt:lpstr>PowerPoint Presentation</vt:lpstr>
      <vt:lpstr>PowerPoint Presentation</vt:lpstr>
      <vt:lpstr>Nonverbal Communication</vt:lpstr>
      <vt:lpstr>Visual Communication</vt:lpstr>
      <vt:lpstr>The Writing Process</vt:lpstr>
      <vt:lpstr>Group Work and Collaborative Process</vt:lpstr>
      <vt:lpstr>Guidelines for successful team work</vt:lpstr>
      <vt:lpstr>Modes of Communication</vt:lpstr>
      <vt:lpstr>Interpretive Mode of Communication </vt:lpstr>
      <vt:lpstr>Features of Interpretive Mode of Communication</vt:lpstr>
      <vt:lpstr>Interpersonal Mode of Communication</vt:lpstr>
      <vt:lpstr>Features of Interpersonal Mode of Communication</vt:lpstr>
      <vt:lpstr>Presentational Mode of Communication</vt:lpstr>
      <vt:lpstr>Features of Presentational Mode of Communication</vt:lpstr>
      <vt:lpstr>Barriers of Communication</vt:lpstr>
      <vt:lpstr>Types of Barriers</vt:lpstr>
      <vt:lpstr>PowerPoint Presentation</vt:lpstr>
      <vt:lpstr>PowerPoint Presentation</vt:lpstr>
      <vt:lpstr>PowerPoint Presentation</vt:lpstr>
      <vt:lpstr>Minimizing Barriers of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175</cp:revision>
  <dcterms:created xsi:type="dcterms:W3CDTF">2022-05-31T06:54:05Z</dcterms:created>
  <dcterms:modified xsi:type="dcterms:W3CDTF">2024-06-20T05:57:52Z</dcterms:modified>
</cp:coreProperties>
</file>