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4" autoAdjust="0"/>
    <p:restoredTop sz="94660"/>
  </p:normalViewPr>
  <p:slideViewPr>
    <p:cSldViewPr snapToGrid="0">
      <p:cViewPr varScale="1">
        <p:scale>
          <a:sx n="74" d="100"/>
          <a:sy n="74" d="100"/>
        </p:scale>
        <p:origin x="53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6/6/2023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58242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6/6/2023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0679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6/6/2023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76639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6/6/2023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39512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44974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61BEF0D-F0BB-DE4B-95CE-6DB70DBA9567}" type="datetimeFigureOut">
              <a:rPr lang="en-US" smtClean="0"/>
              <a:pPr/>
              <a:t>6/6/2023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71972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61BEF0D-F0BB-DE4B-95CE-6DB70DBA9567}" type="datetimeFigureOut">
              <a:rPr lang="en-US" smtClean="0"/>
              <a:pPr/>
              <a:t>6/6/2023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1020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1BEF0D-F0BB-DE4B-95CE-6DB70DBA9567}" type="datetimeFigureOut">
              <a:rPr lang="en-US" smtClean="0"/>
              <a:pPr/>
              <a:t>6/6/2023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52216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58721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98013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88544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6/6/2023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57446232"/>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Chapter-4 </a:t>
            </a:r>
            <a:endParaRPr lang="en-US" dirty="0"/>
          </a:p>
        </p:txBody>
      </p:sp>
      <p:sp>
        <p:nvSpPr>
          <p:cNvPr id="3" name="Subtitle 2"/>
          <p:cNvSpPr>
            <a:spLocks noGrp="1"/>
          </p:cNvSpPr>
          <p:nvPr>
            <p:ph type="subTitle" idx="1"/>
          </p:nvPr>
        </p:nvSpPr>
        <p:spPr/>
        <p:txBody>
          <a:bodyPr>
            <a:normAutofit/>
          </a:bodyPr>
          <a:lstStyle/>
          <a:p>
            <a:r>
              <a:rPr lang="en-US" sz="4000" dirty="0" smtClean="0"/>
              <a:t>Skills and Values in Business Communication</a:t>
            </a:r>
            <a:endParaRPr lang="en-US" sz="4000" dirty="0"/>
          </a:p>
        </p:txBody>
      </p:sp>
    </p:spTree>
    <p:extLst>
      <p:ext uri="{BB962C8B-B14F-4D97-AF65-F5344CB8AC3E}">
        <p14:creationId xmlns:p14="http://schemas.microsoft.com/office/powerpoint/2010/main" val="41926598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56823"/>
            <a:ext cx="10515600" cy="5520140"/>
          </a:xfrm>
        </p:spPr>
        <p:txBody>
          <a:bodyPr/>
          <a:lstStyle/>
          <a:p>
            <a:pPr marL="0" indent="0">
              <a:buNone/>
            </a:pPr>
            <a:r>
              <a:rPr lang="en-US" b="1" dirty="0"/>
              <a:t>7. Empathy</a:t>
            </a:r>
          </a:p>
          <a:p>
            <a:r>
              <a:rPr lang="en-US" dirty="0"/>
              <a:t>Having empathy means that you can not only understand but also share in the emotions of others</a:t>
            </a:r>
            <a:r>
              <a:rPr lang="en-US" dirty="0" smtClean="0"/>
              <a:t>.</a:t>
            </a:r>
          </a:p>
          <a:p>
            <a:r>
              <a:rPr lang="en-US" dirty="0" smtClean="0"/>
              <a:t> </a:t>
            </a:r>
            <a:r>
              <a:rPr lang="en-US" dirty="0"/>
              <a:t>This communication skill is important in both team and one-on-one settings. In both cases, you attempt to effectively read and translate other people's emotions and select an appropriate response.</a:t>
            </a:r>
          </a:p>
          <a:p>
            <a:r>
              <a:rPr lang="en-US" dirty="0"/>
              <a:t>For example, if someone is expressing anger or frustration, empathy can help you acknowledge and diffuse their emotion. At the same time, being able to understand when someone is feeling positive and enthusiastic can help you get support for your ideas and projects.</a:t>
            </a:r>
          </a:p>
          <a:p>
            <a:endParaRPr lang="en-US" dirty="0"/>
          </a:p>
        </p:txBody>
      </p:sp>
    </p:spTree>
    <p:extLst>
      <p:ext uri="{BB962C8B-B14F-4D97-AF65-F5344CB8AC3E}">
        <p14:creationId xmlns:p14="http://schemas.microsoft.com/office/powerpoint/2010/main" val="18985940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86366"/>
            <a:ext cx="10515600" cy="5790597"/>
          </a:xfrm>
        </p:spPr>
        <p:txBody>
          <a:bodyPr>
            <a:normAutofit fontScale="85000" lnSpcReduction="10000"/>
          </a:bodyPr>
          <a:lstStyle/>
          <a:p>
            <a:pPr marL="0" indent="0">
              <a:buNone/>
            </a:pPr>
            <a:r>
              <a:rPr lang="en-US" b="1" dirty="0"/>
              <a:t>8. Respect</a:t>
            </a:r>
          </a:p>
          <a:p>
            <a:r>
              <a:rPr lang="en-US" dirty="0"/>
              <a:t>A key aspect of respect is knowing when to initiate communication and respond</a:t>
            </a:r>
            <a:r>
              <a:rPr lang="en-US" dirty="0" smtClean="0"/>
              <a:t>.</a:t>
            </a:r>
          </a:p>
          <a:p>
            <a:r>
              <a:rPr lang="en-US" dirty="0" smtClean="0"/>
              <a:t> </a:t>
            </a:r>
            <a:r>
              <a:rPr lang="en-US" dirty="0"/>
              <a:t>In a team or group setting, allowing others to speak without interruption is seen as a necessary communication skill tied to respectfulness</a:t>
            </a:r>
            <a:r>
              <a:rPr lang="en-US" dirty="0" smtClean="0"/>
              <a:t>.</a:t>
            </a:r>
          </a:p>
          <a:p>
            <a:r>
              <a:rPr lang="en-US" dirty="0" smtClean="0"/>
              <a:t>Respectfully </a:t>
            </a:r>
            <a:r>
              <a:rPr lang="en-US" dirty="0"/>
              <a:t>communicating also means using your time with someone else wisely—staying on topic, asking clear questions and responding fully to any questions they've asked you.</a:t>
            </a:r>
          </a:p>
          <a:p>
            <a:pPr marL="0" indent="0">
              <a:buNone/>
            </a:pPr>
            <a:endParaRPr lang="en-US" b="1" dirty="0" smtClean="0"/>
          </a:p>
          <a:p>
            <a:pPr marL="0" indent="0">
              <a:buNone/>
            </a:pPr>
            <a:r>
              <a:rPr lang="en-US" b="1" dirty="0" smtClean="0"/>
              <a:t>9</a:t>
            </a:r>
            <a:r>
              <a:rPr lang="en-US" b="1" dirty="0"/>
              <a:t>. Nonverbal cues</a:t>
            </a:r>
          </a:p>
          <a:p>
            <a:r>
              <a:rPr lang="en-US" dirty="0"/>
              <a:t>Some amount of communication happens through nonverbal cues such as body language, facial expressions and eye contact. </a:t>
            </a:r>
            <a:endParaRPr lang="en-US" dirty="0" smtClean="0"/>
          </a:p>
          <a:p>
            <a:r>
              <a:rPr lang="en-US" dirty="0" smtClean="0"/>
              <a:t>When </a:t>
            </a:r>
            <a:r>
              <a:rPr lang="en-US" dirty="0"/>
              <a:t>you're listening to someone, you </a:t>
            </a:r>
            <a:r>
              <a:rPr lang="en-US" dirty="0" smtClean="0"/>
              <a:t>must pay attention to what they're </a:t>
            </a:r>
            <a:r>
              <a:rPr lang="en-US" dirty="0"/>
              <a:t>saying and their nonverbal language</a:t>
            </a:r>
            <a:r>
              <a:rPr lang="en-US" dirty="0" smtClean="0"/>
              <a:t>.</a:t>
            </a:r>
          </a:p>
          <a:p>
            <a:r>
              <a:rPr lang="en-US" dirty="0" smtClean="0"/>
              <a:t> </a:t>
            </a:r>
            <a:r>
              <a:rPr lang="en-US" dirty="0"/>
              <a:t>It's essential to not judge others based on their body language, as not all people display the same physical gestures due to cultural or ability differences.</a:t>
            </a:r>
          </a:p>
          <a:p>
            <a:pPr marL="0" indent="0">
              <a:buNone/>
            </a:pPr>
            <a:endParaRPr lang="en-US" dirty="0"/>
          </a:p>
        </p:txBody>
      </p:sp>
    </p:spTree>
    <p:extLst>
      <p:ext uri="{BB962C8B-B14F-4D97-AF65-F5344CB8AC3E}">
        <p14:creationId xmlns:p14="http://schemas.microsoft.com/office/powerpoint/2010/main" val="14172646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56068"/>
            <a:ext cx="10515600" cy="5120895"/>
          </a:xfrm>
        </p:spPr>
        <p:txBody>
          <a:bodyPr/>
          <a:lstStyle/>
          <a:p>
            <a:pPr marL="0" indent="0">
              <a:buNone/>
            </a:pPr>
            <a:r>
              <a:rPr lang="en-US" b="1" dirty="0"/>
              <a:t>10. Responsiveness</a:t>
            </a:r>
          </a:p>
          <a:p>
            <a:r>
              <a:rPr lang="en-US" dirty="0"/>
              <a:t>Whether you're returning a phone call or sending a reply to an email, employers often view fast communicators as more effective than those who are slow to respond. </a:t>
            </a:r>
            <a:endParaRPr lang="en-US" dirty="0" smtClean="0"/>
          </a:p>
          <a:p>
            <a:r>
              <a:rPr lang="en-US" dirty="0" smtClean="0"/>
              <a:t>One </a:t>
            </a:r>
            <a:r>
              <a:rPr lang="en-US" dirty="0"/>
              <a:t>method is to consider how long your response takes. Is this a request or question you can answer in the next five minutes? If so, it may be a good idea to address it as soon as you see it. If it's a more complex request or question, you can still acknowledge that you've received the message and let the other person know you're going to respond in full later.</a:t>
            </a:r>
          </a:p>
          <a:p>
            <a:endParaRPr lang="en-US" b="1" dirty="0"/>
          </a:p>
        </p:txBody>
      </p:sp>
    </p:spTree>
    <p:extLst>
      <p:ext uri="{BB962C8B-B14F-4D97-AF65-F5344CB8AC3E}">
        <p14:creationId xmlns:p14="http://schemas.microsoft.com/office/powerpoint/2010/main" val="28030494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 Skills in the Workplace</a:t>
            </a:r>
            <a:endParaRPr lang="en-US" dirty="0"/>
          </a:p>
        </p:txBody>
      </p:sp>
      <p:sp>
        <p:nvSpPr>
          <p:cNvPr id="3" name="Content Placeholder 2"/>
          <p:cNvSpPr>
            <a:spLocks noGrp="1"/>
          </p:cNvSpPr>
          <p:nvPr>
            <p:ph idx="1"/>
          </p:nvPr>
        </p:nvSpPr>
        <p:spPr>
          <a:xfrm>
            <a:off x="838200" y="2459865"/>
            <a:ext cx="10515600" cy="3717098"/>
          </a:xfrm>
        </p:spPr>
        <p:txBody>
          <a:bodyPr/>
          <a:lstStyle/>
          <a:p>
            <a:r>
              <a:rPr lang="en-US" dirty="0" smtClean="0"/>
              <a:t>Soft skills include a combination of social and interpersonal and communication skills while hard skills refer to the expertise and knowledge one needs to perform the job.</a:t>
            </a:r>
          </a:p>
          <a:p>
            <a:r>
              <a:rPr lang="en-US" dirty="0" smtClean="0"/>
              <a:t>Employers valued soft skills more than core hard skills.</a:t>
            </a:r>
            <a:endParaRPr lang="en-US" dirty="0"/>
          </a:p>
        </p:txBody>
      </p:sp>
    </p:spTree>
    <p:extLst>
      <p:ext uri="{BB962C8B-B14F-4D97-AF65-F5344CB8AC3E}">
        <p14:creationId xmlns:p14="http://schemas.microsoft.com/office/powerpoint/2010/main" val="7545176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9396" y="231820"/>
            <a:ext cx="11243257" cy="5945143"/>
          </a:xfrm>
        </p:spPr>
      </p:pic>
    </p:spTree>
    <p:extLst>
      <p:ext uri="{BB962C8B-B14F-4D97-AF65-F5344CB8AC3E}">
        <p14:creationId xmlns:p14="http://schemas.microsoft.com/office/powerpoint/2010/main" val="28817742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Importance of Soft skills</a:t>
            </a:r>
            <a:endParaRPr lang="en-US" dirty="0"/>
          </a:p>
        </p:txBody>
      </p:sp>
      <p:sp>
        <p:nvSpPr>
          <p:cNvPr id="3" name="Content Placeholder 2"/>
          <p:cNvSpPr>
            <a:spLocks noGrp="1"/>
          </p:cNvSpPr>
          <p:nvPr>
            <p:ph idx="1"/>
          </p:nvPr>
        </p:nvSpPr>
        <p:spPr>
          <a:xfrm>
            <a:off x="838200" y="1468192"/>
            <a:ext cx="10515600" cy="4708771"/>
          </a:xfrm>
        </p:spPr>
        <p:txBody>
          <a:bodyPr/>
          <a:lstStyle/>
          <a:p>
            <a:pPr marL="514350" indent="-514350">
              <a:buFont typeface="+mj-lt"/>
              <a:buAutoNum type="arabicPeriod"/>
            </a:pPr>
            <a:r>
              <a:rPr lang="en-US" dirty="0" smtClean="0"/>
              <a:t>As employers place premium value on soft skills, graduates with excellent social interpersonal and communication skills are more likely to be employed in competitive job market.</a:t>
            </a:r>
          </a:p>
          <a:p>
            <a:pPr marL="514350" indent="-514350">
              <a:buFont typeface="+mj-lt"/>
              <a:buAutoNum type="arabicPeriod"/>
            </a:pPr>
            <a:r>
              <a:rPr lang="en-US" dirty="0" smtClean="0"/>
              <a:t>Employees with soft skills can easily adapt to different working conditions, make quick adjustments, multi-task and learn new work procedures with minimum level of orientation or training.</a:t>
            </a:r>
          </a:p>
          <a:p>
            <a:pPr marL="514350" indent="-514350">
              <a:buFont typeface="+mj-lt"/>
              <a:buAutoNum type="arabicPeriod"/>
            </a:pPr>
            <a:r>
              <a:rPr lang="en-US" dirty="0" smtClean="0"/>
              <a:t>It enables employees to connect with people within and outside the organization and help them develop networks.</a:t>
            </a:r>
          </a:p>
          <a:p>
            <a:pPr marL="514350" indent="-514350">
              <a:buFont typeface="+mj-lt"/>
              <a:buAutoNum type="arabicPeriod"/>
            </a:pPr>
            <a:r>
              <a:rPr lang="en-US" dirty="0" smtClean="0"/>
              <a:t>Employees with excellent soft skills provide synergy(combined action) and lead groups and teams; they enhance creativity and productivity.</a:t>
            </a:r>
          </a:p>
          <a:p>
            <a:pPr marL="0" indent="0">
              <a:buNone/>
            </a:pPr>
            <a:endParaRPr lang="en-US" dirty="0" smtClean="0"/>
          </a:p>
          <a:p>
            <a:pPr marL="514350" indent="-514350">
              <a:buFont typeface="+mj-lt"/>
              <a:buAutoNum type="arabicPeriod"/>
            </a:pPr>
            <a:endParaRPr lang="en-US" dirty="0"/>
          </a:p>
        </p:txBody>
      </p:sp>
    </p:spTree>
    <p:extLst>
      <p:ext uri="{BB962C8B-B14F-4D97-AF65-F5344CB8AC3E}">
        <p14:creationId xmlns:p14="http://schemas.microsoft.com/office/powerpoint/2010/main" val="29408296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69701"/>
            <a:ext cx="10515600" cy="5507262"/>
          </a:xfrm>
        </p:spPr>
        <p:txBody>
          <a:bodyPr/>
          <a:lstStyle/>
          <a:p>
            <a:pPr marL="0" indent="0">
              <a:buNone/>
            </a:pPr>
            <a:r>
              <a:rPr lang="en-US" dirty="0" smtClean="0"/>
              <a:t>5. Interpersonal and social skills help employees develop and maintain         relationships and minimize conflicts in the workplace.</a:t>
            </a:r>
          </a:p>
          <a:p>
            <a:pPr marL="0" indent="0">
              <a:buNone/>
            </a:pPr>
            <a:r>
              <a:rPr lang="en-US" dirty="0" smtClean="0"/>
              <a:t>6. Soft skills contribute to personal and career growth so that employees with such skills develop into competent leaders.</a:t>
            </a:r>
          </a:p>
          <a:p>
            <a:pPr marL="0" indent="0">
              <a:buNone/>
            </a:pPr>
            <a:r>
              <a:rPr lang="en-US" dirty="0" smtClean="0"/>
              <a:t>7. Positive attitudes and creativity allow employees to take initiative and develop new projects.</a:t>
            </a:r>
          </a:p>
          <a:p>
            <a:pPr marL="0" indent="0">
              <a:buNone/>
            </a:pPr>
            <a:r>
              <a:rPr lang="en-US" dirty="0" smtClean="0"/>
              <a:t>8. Social, interpersonal and communicative skills help employees face problems with self confidence, integrate themselves in the workplace and establish themselves as important members of the organization.</a:t>
            </a:r>
          </a:p>
          <a:p>
            <a:pPr marL="0" indent="0">
              <a:buNone/>
            </a:pPr>
            <a:r>
              <a:rPr lang="en-US" dirty="0" smtClean="0"/>
              <a:t>9. Soft skills determine the success of an employee’s social interaction, ability to mediate conflicts on behalf of the employer and also helps promote the company’s image.</a:t>
            </a:r>
            <a:endParaRPr lang="en-US" dirty="0"/>
          </a:p>
        </p:txBody>
      </p:sp>
    </p:spTree>
    <p:extLst>
      <p:ext uri="{BB962C8B-B14F-4D97-AF65-F5344CB8AC3E}">
        <p14:creationId xmlns:p14="http://schemas.microsoft.com/office/powerpoint/2010/main" val="41008744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36396"/>
          </a:xfrm>
        </p:spPr>
        <p:txBody>
          <a:bodyPr>
            <a:normAutofit fontScale="90000"/>
          </a:bodyPr>
          <a:lstStyle/>
          <a:p>
            <a:r>
              <a:rPr lang="en-US" dirty="0" smtClean="0"/>
              <a:t>Organizational Communication Skills</a:t>
            </a:r>
            <a:endParaRPr lang="en-US" dirty="0"/>
          </a:p>
        </p:txBody>
      </p:sp>
      <p:sp>
        <p:nvSpPr>
          <p:cNvPr id="3" name="Content Placeholder 2"/>
          <p:cNvSpPr>
            <a:spLocks noGrp="1"/>
          </p:cNvSpPr>
          <p:nvPr>
            <p:ph idx="1"/>
          </p:nvPr>
        </p:nvSpPr>
        <p:spPr>
          <a:xfrm>
            <a:off x="838200" y="1249251"/>
            <a:ext cx="10515600" cy="4927712"/>
          </a:xfrm>
        </p:spPr>
        <p:txBody>
          <a:bodyPr>
            <a:normAutofit lnSpcReduction="10000"/>
          </a:bodyPr>
          <a:lstStyle/>
          <a:p>
            <a:r>
              <a:rPr lang="en-US" dirty="0" smtClean="0"/>
              <a:t>Organizational communication involves sending and receiving messages among interrelated individuals within the organization.</a:t>
            </a:r>
          </a:p>
          <a:p>
            <a:r>
              <a:rPr lang="en-US" dirty="0" smtClean="0"/>
              <a:t>In an organization, employees communicate to share information, maintain relations, express emotions as well as coordinate work.</a:t>
            </a:r>
          </a:p>
          <a:p>
            <a:r>
              <a:rPr lang="en-US" dirty="0" smtClean="0"/>
              <a:t>Main purpose of organizational communication is to achieve individual and common goals.</a:t>
            </a:r>
          </a:p>
          <a:p>
            <a:r>
              <a:rPr lang="en-US" dirty="0" smtClean="0"/>
              <a:t>Organizational communication helps to accomplish task-related goals, adapt to the working environment, implement policies and develop relationships.</a:t>
            </a:r>
          </a:p>
          <a:p>
            <a:r>
              <a:rPr lang="en-US" dirty="0" smtClean="0"/>
              <a:t>Communication in an organization not only helps to convey information related to work rather it creates social world within the organization and develops a culture.</a:t>
            </a:r>
            <a:endParaRPr lang="en-US" dirty="0"/>
          </a:p>
        </p:txBody>
      </p:sp>
    </p:spTree>
    <p:extLst>
      <p:ext uri="{BB962C8B-B14F-4D97-AF65-F5344CB8AC3E}">
        <p14:creationId xmlns:p14="http://schemas.microsoft.com/office/powerpoint/2010/main" val="23899024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05307"/>
            <a:ext cx="10515600" cy="5571656"/>
          </a:xfrm>
        </p:spPr>
        <p:txBody>
          <a:bodyPr>
            <a:normAutofit lnSpcReduction="10000"/>
          </a:bodyPr>
          <a:lstStyle/>
          <a:p>
            <a:r>
              <a:rPr lang="en-US" dirty="0" smtClean="0"/>
              <a:t>Oral, written and electronic are the primary media of communication used in an organization.</a:t>
            </a:r>
          </a:p>
          <a:p>
            <a:r>
              <a:rPr lang="en-US" dirty="0" smtClean="0"/>
              <a:t>To flourish in the workplace, you should speak clearly, listen actively and write precisely as well as logically.</a:t>
            </a:r>
          </a:p>
          <a:p>
            <a:r>
              <a:rPr lang="en-US" dirty="0" smtClean="0"/>
              <a:t>One should also need skills in handling technology to communicate with colleagues, managers and stakeholders.</a:t>
            </a:r>
          </a:p>
          <a:p>
            <a:r>
              <a:rPr lang="en-US" dirty="0" smtClean="0"/>
              <a:t>Awareness of the organizational communication system – flows and directions of information – helps to adapt the organizational communication environment.</a:t>
            </a:r>
          </a:p>
          <a:p>
            <a:r>
              <a:rPr lang="en-US" dirty="0" smtClean="0"/>
              <a:t>Organizational communication largely depend on the culture prevalent in the organization.</a:t>
            </a:r>
          </a:p>
          <a:p>
            <a:r>
              <a:rPr lang="en-US" dirty="0" smtClean="0"/>
              <a:t>Organizational culture provides an outline of what you should pay attention to and what you should not do in an organization.</a:t>
            </a:r>
          </a:p>
        </p:txBody>
      </p:sp>
    </p:spTree>
    <p:extLst>
      <p:ext uri="{BB962C8B-B14F-4D97-AF65-F5344CB8AC3E}">
        <p14:creationId xmlns:p14="http://schemas.microsoft.com/office/powerpoint/2010/main" val="39747348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0913"/>
            <a:ext cx="10515600" cy="5636050"/>
          </a:xfrm>
        </p:spPr>
        <p:txBody>
          <a:bodyPr>
            <a:normAutofit/>
          </a:bodyPr>
          <a:lstStyle/>
          <a:p>
            <a:r>
              <a:rPr lang="en-US" dirty="0"/>
              <a:t>An employee should have to develop certain communicational skills</a:t>
            </a:r>
            <a:r>
              <a:rPr lang="en-US" dirty="0" smtClean="0"/>
              <a:t>:</a:t>
            </a:r>
          </a:p>
          <a:p>
            <a:pPr marL="0" indent="0">
              <a:buNone/>
            </a:pPr>
            <a:endParaRPr lang="en-US" dirty="0"/>
          </a:p>
          <a:p>
            <a:pPr>
              <a:buFont typeface="Wingdings" panose="05000000000000000000" pitchFamily="2" charset="2"/>
              <a:buChar char="Ø"/>
            </a:pPr>
            <a:r>
              <a:rPr lang="en-US" b="1" dirty="0" smtClean="0"/>
              <a:t>Receiving and giving instructions</a:t>
            </a:r>
          </a:p>
          <a:p>
            <a:r>
              <a:rPr lang="en-US" dirty="0" smtClean="0"/>
              <a:t>When you work, you have to receive and give instructions to team members, co-workers and clients on various matters related to work procedures, products and services.</a:t>
            </a:r>
          </a:p>
          <a:p>
            <a:r>
              <a:rPr lang="en-US" dirty="0" smtClean="0"/>
              <a:t>Such information can be oral, written or electronic.</a:t>
            </a:r>
          </a:p>
          <a:p>
            <a:r>
              <a:rPr lang="en-US" dirty="0" smtClean="0"/>
              <a:t>To increase the effectiveness your instructions, you should speak clearly and write precisely.</a:t>
            </a:r>
          </a:p>
          <a:p>
            <a:r>
              <a:rPr lang="en-US" dirty="0" smtClean="0"/>
              <a:t>Avoid using direct imperatives.</a:t>
            </a:r>
          </a:p>
          <a:p>
            <a:r>
              <a:rPr lang="en-US" dirty="0" smtClean="0"/>
              <a:t>While receiving instructions, pay attention to details and ask questions to clarify information.</a:t>
            </a:r>
          </a:p>
          <a:p>
            <a:pPr marL="0" indent="0">
              <a:buNone/>
            </a:pPr>
            <a:endParaRPr lang="en-US" dirty="0"/>
          </a:p>
        </p:txBody>
      </p:sp>
    </p:spTree>
    <p:extLst>
      <p:ext uri="{BB962C8B-B14F-4D97-AF65-F5344CB8AC3E}">
        <p14:creationId xmlns:p14="http://schemas.microsoft.com/office/powerpoint/2010/main" val="3403890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6700"/>
          </a:xfrm>
        </p:spPr>
        <p:txBody>
          <a:bodyPr/>
          <a:lstStyle/>
          <a:p>
            <a:r>
              <a:rPr lang="en-US" dirty="0" smtClean="0"/>
              <a:t>Communication skills </a:t>
            </a:r>
            <a:endParaRPr lang="en-US" dirty="0"/>
          </a:p>
        </p:txBody>
      </p:sp>
      <p:sp>
        <p:nvSpPr>
          <p:cNvPr id="3" name="Content Placeholder 2"/>
          <p:cNvSpPr>
            <a:spLocks noGrp="1"/>
          </p:cNvSpPr>
          <p:nvPr>
            <p:ph idx="1"/>
          </p:nvPr>
        </p:nvSpPr>
        <p:spPr>
          <a:xfrm>
            <a:off x="838200" y="1223493"/>
            <a:ext cx="10515600" cy="5138670"/>
          </a:xfrm>
        </p:spPr>
        <p:txBody>
          <a:bodyPr>
            <a:normAutofit lnSpcReduction="10000"/>
          </a:bodyPr>
          <a:lstStyle/>
          <a:p>
            <a:r>
              <a:rPr lang="en-US" dirty="0"/>
              <a:t> Being able to communicate effectively is perhaps the most important of all life skills. It is what enables us to pass information to other people, and to understand what is said to us.</a:t>
            </a:r>
            <a:endParaRPr lang="en-US" dirty="0" smtClean="0"/>
          </a:p>
          <a:p>
            <a:r>
              <a:rPr lang="en-US" dirty="0" smtClean="0"/>
              <a:t>Communication </a:t>
            </a:r>
            <a:r>
              <a:rPr lang="en-US" dirty="0"/>
              <a:t>is defined as the ability to convey or share ideas and feelings effectively. Several experts agree that communication skills include: Conveying messages without misinterpretation or misleading </a:t>
            </a:r>
            <a:r>
              <a:rPr lang="en-US" dirty="0" smtClean="0"/>
              <a:t>others.</a:t>
            </a:r>
          </a:p>
          <a:p>
            <a:r>
              <a:rPr lang="en-US" dirty="0"/>
              <a:t>Communication, at its simplest, is the act of transferring information from </a:t>
            </a:r>
            <a:r>
              <a:rPr lang="en-US" dirty="0" smtClean="0"/>
              <a:t>one person to </a:t>
            </a:r>
            <a:r>
              <a:rPr lang="en-US" dirty="0"/>
              <a:t>another. It may be </a:t>
            </a:r>
            <a:r>
              <a:rPr lang="en-US" dirty="0" smtClean="0"/>
              <a:t>oral, </a:t>
            </a:r>
            <a:r>
              <a:rPr lang="en-US" dirty="0"/>
              <a:t>written (using printed or digital media such as books, magazines, websites or emails), </a:t>
            </a:r>
            <a:r>
              <a:rPr lang="en-US" dirty="0" smtClean="0"/>
              <a:t>visual </a:t>
            </a:r>
            <a:r>
              <a:rPr lang="en-US" dirty="0"/>
              <a:t>(using logos, maps, charts or graphs) or </a:t>
            </a:r>
            <a:r>
              <a:rPr lang="en-US" dirty="0" smtClean="0"/>
              <a:t>non-verbal </a:t>
            </a:r>
            <a:r>
              <a:rPr lang="en-US" dirty="0"/>
              <a:t>(using body language, </a:t>
            </a:r>
            <a:r>
              <a:rPr lang="en-US" dirty="0" smtClean="0"/>
              <a:t>gestures). </a:t>
            </a:r>
            <a:r>
              <a:rPr lang="en-US" dirty="0"/>
              <a:t>In practice, it is often a combination of several of these.</a:t>
            </a:r>
          </a:p>
        </p:txBody>
      </p:sp>
    </p:spTree>
    <p:extLst>
      <p:ext uri="{BB962C8B-B14F-4D97-AF65-F5344CB8AC3E}">
        <p14:creationId xmlns:p14="http://schemas.microsoft.com/office/powerpoint/2010/main" val="31305980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02276"/>
            <a:ext cx="10515600" cy="5674687"/>
          </a:xfrm>
        </p:spPr>
        <p:txBody>
          <a:bodyPr>
            <a:normAutofit/>
          </a:bodyPr>
          <a:lstStyle/>
          <a:p>
            <a:pPr>
              <a:buFont typeface="Wingdings" panose="05000000000000000000" pitchFamily="2" charset="2"/>
              <a:buChar char="Ø"/>
            </a:pPr>
            <a:r>
              <a:rPr lang="en-US" b="1" dirty="0" smtClean="0"/>
              <a:t>Listening</a:t>
            </a:r>
          </a:p>
          <a:p>
            <a:r>
              <a:rPr lang="en-US" dirty="0" smtClean="0"/>
              <a:t>While listening , listen for the content and pay attention to body language.</a:t>
            </a:r>
          </a:p>
          <a:p>
            <a:r>
              <a:rPr lang="en-US" dirty="0" smtClean="0"/>
              <a:t>Listening helps to build relationships, increase productivity, develop networks, collaborate effectively and influence people.</a:t>
            </a:r>
          </a:p>
          <a:p>
            <a:r>
              <a:rPr lang="en-US" dirty="0" smtClean="0"/>
              <a:t>Listening also reduces misunderstanding and conflicts.</a:t>
            </a:r>
          </a:p>
          <a:p>
            <a:r>
              <a:rPr lang="en-US" dirty="0" smtClean="0"/>
              <a:t>Good listener focus on the entire message and avoid selectively listening to what they want to hear.</a:t>
            </a:r>
          </a:p>
          <a:p>
            <a:r>
              <a:rPr lang="en-US" dirty="0" smtClean="0"/>
              <a:t>They can demonstrate that they are listening by providing feedback such as nodding, asking questions, making eye-contact and displaying open body postures.</a:t>
            </a:r>
            <a:endParaRPr lang="en-US" dirty="0"/>
          </a:p>
          <a:p>
            <a:pPr marL="0" indent="0">
              <a:buNone/>
            </a:pPr>
            <a:endParaRPr lang="en-US" dirty="0"/>
          </a:p>
        </p:txBody>
      </p:sp>
    </p:spTree>
    <p:extLst>
      <p:ext uri="{BB962C8B-B14F-4D97-AF65-F5344CB8AC3E}">
        <p14:creationId xmlns:p14="http://schemas.microsoft.com/office/powerpoint/2010/main" val="22755158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78794"/>
            <a:ext cx="10515600" cy="5198169"/>
          </a:xfrm>
        </p:spPr>
        <p:txBody>
          <a:bodyPr/>
          <a:lstStyle/>
          <a:p>
            <a:pPr>
              <a:buFont typeface="Wingdings" panose="05000000000000000000" pitchFamily="2" charset="2"/>
              <a:buChar char="Ø"/>
            </a:pPr>
            <a:r>
              <a:rPr lang="en-US" b="1" dirty="0" smtClean="0"/>
              <a:t>Networking</a:t>
            </a:r>
          </a:p>
          <a:p>
            <a:r>
              <a:rPr lang="en-US" dirty="0" smtClean="0"/>
              <a:t>Communication is also about connecting with people and building relationship.</a:t>
            </a:r>
          </a:p>
          <a:p>
            <a:r>
              <a:rPr lang="en-US" dirty="0" smtClean="0"/>
              <a:t>Being able to get others interested in your ideas is the basic step to building a network of individuals who can work together, collaborate and achieve common goals.</a:t>
            </a:r>
          </a:p>
          <a:p>
            <a:r>
              <a:rPr lang="en-US" dirty="0" smtClean="0"/>
              <a:t>Active listening, use of positive language and readiness to initiate communication are some of </a:t>
            </a:r>
            <a:r>
              <a:rPr lang="en-US" dirty="0" err="1" smtClean="0"/>
              <a:t>th</a:t>
            </a:r>
            <a:r>
              <a:rPr lang="en-US" dirty="0" smtClean="0"/>
              <a:t> important aspects of network building.</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4888687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9563" y="798490"/>
            <a:ext cx="10515600" cy="5391352"/>
          </a:xfrm>
        </p:spPr>
        <p:txBody>
          <a:bodyPr/>
          <a:lstStyle/>
          <a:p>
            <a:pPr>
              <a:buFont typeface="Wingdings" panose="05000000000000000000" pitchFamily="2" charset="2"/>
              <a:buChar char="Ø"/>
            </a:pPr>
            <a:r>
              <a:rPr lang="en-US" b="1" dirty="0"/>
              <a:t>Negotiating</a:t>
            </a:r>
          </a:p>
          <a:p>
            <a:r>
              <a:rPr lang="en-US" dirty="0" smtClean="0"/>
              <a:t>Negotiating means to reach a mutually beneficial solution.</a:t>
            </a:r>
          </a:p>
          <a:p>
            <a:r>
              <a:rPr lang="en-US" dirty="0" smtClean="0"/>
              <a:t>People have different views and ideas leading to an initial disagreement.</a:t>
            </a:r>
          </a:p>
          <a:p>
            <a:r>
              <a:rPr lang="en-US" dirty="0" smtClean="0"/>
              <a:t>Through communication- face-to-face conversations, discussions and dialogues – differences can be minimized and parties involved in negotiation can come to an agreeable position.</a:t>
            </a:r>
          </a:p>
          <a:p>
            <a:r>
              <a:rPr lang="en-US" dirty="0" smtClean="0"/>
              <a:t>One should be considerate, value other’s ideas and show readiness to accept alternative views to lead to a mutually beneficial solution.</a:t>
            </a:r>
          </a:p>
          <a:p>
            <a:endParaRPr lang="en-US" dirty="0"/>
          </a:p>
        </p:txBody>
      </p:sp>
    </p:spTree>
    <p:extLst>
      <p:ext uri="{BB962C8B-B14F-4D97-AF65-F5344CB8AC3E}">
        <p14:creationId xmlns:p14="http://schemas.microsoft.com/office/powerpoint/2010/main" val="7191162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47730"/>
            <a:ext cx="10515600" cy="5829233"/>
          </a:xfrm>
        </p:spPr>
        <p:txBody>
          <a:bodyPr>
            <a:normAutofit fontScale="92500" lnSpcReduction="20000"/>
          </a:bodyPr>
          <a:lstStyle/>
          <a:p>
            <a:pPr>
              <a:buFont typeface="Wingdings" panose="05000000000000000000" pitchFamily="2" charset="2"/>
              <a:buChar char="Ø"/>
            </a:pPr>
            <a:r>
              <a:rPr lang="en-US" b="1" dirty="0"/>
              <a:t>Working in </a:t>
            </a:r>
            <a:r>
              <a:rPr lang="en-US" b="1" dirty="0" smtClean="0"/>
              <a:t>teams</a:t>
            </a:r>
          </a:p>
          <a:p>
            <a:r>
              <a:rPr lang="en-US" dirty="0" smtClean="0"/>
              <a:t>A team is a working unit of two or more people formed to accomplish a task.</a:t>
            </a:r>
          </a:p>
          <a:p>
            <a:r>
              <a:rPr lang="en-US" dirty="0" smtClean="0"/>
              <a:t>Organizations seek employees having the ability to work in teams and collaborate with members of a working team.</a:t>
            </a:r>
          </a:p>
          <a:p>
            <a:r>
              <a:rPr lang="en-US" dirty="0" smtClean="0"/>
              <a:t>Teams are ideal to handle bigger and more complex projects as the members of the team bring their skills and expertise and collaborate to accomplish the task.</a:t>
            </a:r>
          </a:p>
          <a:p>
            <a:r>
              <a:rPr lang="en-US" dirty="0" smtClean="0"/>
              <a:t>With the development of collaboration technologies such as MS Teams, Skype, Flow and Slack, organizations these days increasingly rely on team work.</a:t>
            </a:r>
          </a:p>
          <a:p>
            <a:r>
              <a:rPr lang="en-US" dirty="0" smtClean="0"/>
              <a:t>One need effective communication and interpersonal skills to succeed in an organization where teamwork and collaboration are highly valued.</a:t>
            </a:r>
          </a:p>
          <a:p>
            <a:r>
              <a:rPr lang="en-US" dirty="0" smtClean="0"/>
              <a:t>To be a good team member you should show respect to others, use positive language, participate in group discussions, take initiative and give constructive feedback.</a:t>
            </a:r>
            <a:endParaRPr lang="en-US" dirty="0"/>
          </a:p>
          <a:p>
            <a:pPr marL="0" indent="0">
              <a:buNone/>
            </a:pPr>
            <a:endParaRPr lang="en-US" dirty="0"/>
          </a:p>
        </p:txBody>
      </p:sp>
    </p:spTree>
    <p:extLst>
      <p:ext uri="{BB962C8B-B14F-4D97-AF65-F5344CB8AC3E}">
        <p14:creationId xmlns:p14="http://schemas.microsoft.com/office/powerpoint/2010/main" val="26716065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79549"/>
            <a:ext cx="10515600" cy="5597414"/>
          </a:xfrm>
        </p:spPr>
        <p:txBody>
          <a:bodyPr/>
          <a:lstStyle/>
          <a:p>
            <a:pPr>
              <a:buFont typeface="Wingdings" panose="05000000000000000000" pitchFamily="2" charset="2"/>
              <a:buChar char="Ø"/>
            </a:pPr>
            <a:r>
              <a:rPr lang="en-US" b="1" dirty="0" smtClean="0"/>
              <a:t>Problem-solving</a:t>
            </a:r>
          </a:p>
          <a:p>
            <a:r>
              <a:rPr lang="en-US" dirty="0" smtClean="0"/>
              <a:t>Problem-solving involves finding the sources of the problem, researching and understanding it, and reaching an acceptable solution. In each step communication is a key component.</a:t>
            </a:r>
          </a:p>
          <a:p>
            <a:r>
              <a:rPr lang="en-US" dirty="0" smtClean="0"/>
              <a:t>Communicative skills such as an ability to express thoughts with clarity, convince others, and argue for the right solution help come out with a better solution to the problem.</a:t>
            </a:r>
            <a:endParaRPr lang="en-US" dirty="0"/>
          </a:p>
          <a:p>
            <a:pPr marL="0" indent="0">
              <a:buNone/>
            </a:pPr>
            <a:endParaRPr lang="en-US" dirty="0"/>
          </a:p>
        </p:txBody>
      </p:sp>
    </p:spTree>
    <p:extLst>
      <p:ext uri="{BB962C8B-B14F-4D97-AF65-F5344CB8AC3E}">
        <p14:creationId xmlns:p14="http://schemas.microsoft.com/office/powerpoint/2010/main" val="14026609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93974"/>
          </a:xfrm>
        </p:spPr>
        <p:txBody>
          <a:bodyPr/>
          <a:lstStyle/>
          <a:p>
            <a:r>
              <a:rPr lang="en-US" dirty="0" smtClean="0"/>
              <a:t>Interpersonal Communication Skills</a:t>
            </a:r>
            <a:endParaRPr lang="en-US" dirty="0"/>
          </a:p>
        </p:txBody>
      </p:sp>
      <p:sp>
        <p:nvSpPr>
          <p:cNvPr id="3" name="Content Placeholder 2"/>
          <p:cNvSpPr>
            <a:spLocks noGrp="1"/>
          </p:cNvSpPr>
          <p:nvPr>
            <p:ph idx="1"/>
          </p:nvPr>
        </p:nvSpPr>
        <p:spPr>
          <a:xfrm>
            <a:off x="838200" y="1481070"/>
            <a:ext cx="10515600" cy="4695893"/>
          </a:xfrm>
        </p:spPr>
        <p:txBody>
          <a:bodyPr/>
          <a:lstStyle/>
          <a:p>
            <a:r>
              <a:rPr lang="en-US" dirty="0" smtClean="0"/>
              <a:t>Interpersonal communication means face-to-face communication between two or more person about exchanging information, expressing feelings and emotions, and building relationships.</a:t>
            </a:r>
          </a:p>
          <a:p>
            <a:r>
              <a:rPr lang="en-US" dirty="0" smtClean="0"/>
              <a:t>Verbal and non-verbal cues are the most important symbols used in interpersonal communication.</a:t>
            </a:r>
          </a:p>
          <a:p>
            <a:r>
              <a:rPr lang="en-US" dirty="0" smtClean="0"/>
              <a:t>In an organization, interpersonal communication among employees promote collaboration, creates a good working environment, raises employees’ motivation.</a:t>
            </a:r>
          </a:p>
          <a:p>
            <a:r>
              <a:rPr lang="en-US" dirty="0" smtClean="0"/>
              <a:t>Conversations, meetings, discussions, interviews and performance reviews are some examples of interpersonal communication.</a:t>
            </a:r>
            <a:endParaRPr lang="en-US" dirty="0"/>
          </a:p>
        </p:txBody>
      </p:sp>
    </p:spTree>
    <p:extLst>
      <p:ext uri="{BB962C8B-B14F-4D97-AF65-F5344CB8AC3E}">
        <p14:creationId xmlns:p14="http://schemas.microsoft.com/office/powerpoint/2010/main" val="2517305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08338"/>
            <a:ext cx="10515600" cy="5468625"/>
          </a:xfrm>
        </p:spPr>
        <p:txBody>
          <a:bodyPr/>
          <a:lstStyle/>
          <a:p>
            <a:r>
              <a:rPr lang="en-US" dirty="0" smtClean="0"/>
              <a:t>Qualities like: empathy, assertiveness and cultural sensitivity  help to develop interpersonal communication skill.</a:t>
            </a:r>
          </a:p>
          <a:p>
            <a:pPr marL="514350" indent="-514350">
              <a:buFont typeface="+mj-lt"/>
              <a:buAutoNum type="arabicPeriod"/>
            </a:pPr>
            <a:r>
              <a:rPr lang="en-US" dirty="0" smtClean="0"/>
              <a:t>Empathy is the ability to understand other’s feelings which helps you relate with another person.</a:t>
            </a:r>
          </a:p>
          <a:p>
            <a:pPr marL="514350" indent="-514350">
              <a:buFont typeface="+mj-lt"/>
              <a:buAutoNum type="arabicPeriod"/>
            </a:pPr>
            <a:r>
              <a:rPr lang="en-US" dirty="0" smtClean="0"/>
              <a:t>Assertiveness means to have conviction or belief and your readiness to stand by your belief develops assertiveness.</a:t>
            </a:r>
          </a:p>
          <a:p>
            <a:pPr marL="514350" indent="-514350">
              <a:buFont typeface="+mj-lt"/>
              <a:buAutoNum type="arabicPeriod"/>
            </a:pPr>
            <a:r>
              <a:rPr lang="en-US" dirty="0" smtClean="0"/>
              <a:t>There are people from different cultural backgrounds working together in an organization. Your awareness of cultural differences and the respect you show to other cultures </a:t>
            </a:r>
            <a:r>
              <a:rPr lang="en-US" dirty="0"/>
              <a:t>e</a:t>
            </a:r>
            <a:r>
              <a:rPr lang="en-US" dirty="0" smtClean="0"/>
              <a:t>nables you to connect with people from diverse cultural backgrounds.</a:t>
            </a:r>
          </a:p>
          <a:p>
            <a:r>
              <a:rPr lang="en-US" dirty="0" smtClean="0"/>
              <a:t>The following skills are considered to be important aspects of interpersonal communication: </a:t>
            </a:r>
            <a:endParaRPr lang="en-US" dirty="0"/>
          </a:p>
        </p:txBody>
      </p:sp>
    </p:spTree>
    <p:extLst>
      <p:ext uri="{BB962C8B-B14F-4D97-AF65-F5344CB8AC3E}">
        <p14:creationId xmlns:p14="http://schemas.microsoft.com/office/powerpoint/2010/main" val="34494834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17431"/>
            <a:ext cx="10515600" cy="5159532"/>
          </a:xfrm>
        </p:spPr>
        <p:txBody>
          <a:bodyPr/>
          <a:lstStyle/>
          <a:p>
            <a:pPr marL="0" indent="0">
              <a:buNone/>
            </a:pPr>
            <a:r>
              <a:rPr lang="en-US" sz="3200" b="1" dirty="0" smtClean="0"/>
              <a:t>Active Listening</a:t>
            </a:r>
          </a:p>
          <a:p>
            <a:r>
              <a:rPr lang="en-US" dirty="0" smtClean="0"/>
              <a:t>Listening requires the ability to pay attention to what others say and how they say it.</a:t>
            </a:r>
          </a:p>
          <a:p>
            <a:r>
              <a:rPr lang="en-US" dirty="0" smtClean="0"/>
              <a:t>Employees often complain against their managers is that “they don’t listen” to them. “not listening” here means not paying attention to and not being open to others’ ideas.</a:t>
            </a:r>
          </a:p>
          <a:p>
            <a:r>
              <a:rPr lang="en-US" dirty="0" smtClean="0"/>
              <a:t>Verbal as well as non-verbal cues are important signals to understand what someone really means.</a:t>
            </a:r>
          </a:p>
          <a:p>
            <a:r>
              <a:rPr lang="en-US" dirty="0" smtClean="0"/>
              <a:t>When you listen to what the speaker is saying, consider the following:</a:t>
            </a:r>
            <a:endParaRPr lang="en-US" dirty="0"/>
          </a:p>
        </p:txBody>
      </p:sp>
    </p:spTree>
    <p:extLst>
      <p:ext uri="{BB962C8B-B14F-4D97-AF65-F5344CB8AC3E}">
        <p14:creationId xmlns:p14="http://schemas.microsoft.com/office/powerpoint/2010/main" val="2053928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95459"/>
            <a:ext cx="10515600" cy="5481504"/>
          </a:xfrm>
        </p:spPr>
        <p:txBody>
          <a:bodyPr/>
          <a:lstStyle/>
          <a:p>
            <a:pPr marL="514350" indent="-514350">
              <a:buFont typeface="+mj-lt"/>
              <a:buAutoNum type="arabicPeriod"/>
            </a:pPr>
            <a:r>
              <a:rPr lang="en-US" dirty="0" smtClean="0"/>
              <a:t>Pay complete attention to the speaker focusing on what they are saying and how they are saying it.</a:t>
            </a:r>
          </a:p>
          <a:p>
            <a:pPr marL="514350" indent="-514350">
              <a:buFont typeface="+mj-lt"/>
              <a:buAutoNum type="arabicPeriod"/>
            </a:pPr>
            <a:r>
              <a:rPr lang="en-US" dirty="0" smtClean="0"/>
              <a:t>Ask questions to let the speaker know that you are interested.</a:t>
            </a:r>
          </a:p>
          <a:p>
            <a:pPr marL="514350" indent="-514350">
              <a:buFont typeface="+mj-lt"/>
              <a:buAutoNum type="arabicPeriod"/>
            </a:pPr>
            <a:r>
              <a:rPr lang="en-US" dirty="0" smtClean="0"/>
              <a:t>Provide verbal and non-verbal feedback such as nodding and slightly leaning towards the speaker.</a:t>
            </a:r>
          </a:p>
          <a:p>
            <a:pPr marL="514350" indent="-514350">
              <a:buFont typeface="+mj-lt"/>
              <a:buAutoNum type="arabicPeriod"/>
            </a:pPr>
            <a:r>
              <a:rPr lang="en-US" dirty="0" smtClean="0"/>
              <a:t>Avoid judging right away; instead listen to the speaker entirely and then share your thoughts.</a:t>
            </a:r>
          </a:p>
          <a:p>
            <a:pPr marL="514350" indent="-514350">
              <a:buFont typeface="+mj-lt"/>
              <a:buAutoNum type="arabicPeriod"/>
            </a:pPr>
            <a:r>
              <a:rPr lang="en-US" dirty="0" smtClean="0"/>
              <a:t>Display appropriate body language – open postures, eye contact, friendly facial expressions.</a:t>
            </a:r>
          </a:p>
          <a:p>
            <a:pPr marL="514350" indent="-514350">
              <a:buFont typeface="+mj-lt"/>
              <a:buAutoNum type="arabicPeriod"/>
            </a:pPr>
            <a:r>
              <a:rPr lang="en-US" dirty="0" smtClean="0"/>
              <a:t>Avoid giving advice until you are asked to.</a:t>
            </a:r>
            <a:endParaRPr lang="en-US" dirty="0"/>
          </a:p>
        </p:txBody>
      </p:sp>
    </p:spTree>
    <p:extLst>
      <p:ext uri="{BB962C8B-B14F-4D97-AF65-F5344CB8AC3E}">
        <p14:creationId xmlns:p14="http://schemas.microsoft.com/office/powerpoint/2010/main" val="42397831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76518"/>
            <a:ext cx="10515600" cy="5937161"/>
          </a:xfrm>
        </p:spPr>
        <p:txBody>
          <a:bodyPr>
            <a:normAutofit fontScale="92500" lnSpcReduction="10000"/>
          </a:bodyPr>
          <a:lstStyle/>
          <a:p>
            <a:pPr marL="0" indent="0">
              <a:buNone/>
            </a:pPr>
            <a:r>
              <a:rPr lang="en-US" sz="3000" b="1" dirty="0" smtClean="0"/>
              <a:t>Regulating Skills</a:t>
            </a:r>
          </a:p>
          <a:p>
            <a:r>
              <a:rPr lang="en-US" dirty="0" smtClean="0"/>
              <a:t>During conversation, speakers use regulating skills to stay focused and protect order and clarity of conversation.</a:t>
            </a:r>
          </a:p>
          <a:p>
            <a:r>
              <a:rPr lang="en-US" dirty="0" smtClean="0"/>
              <a:t>There are basically three elements of regulating skills: </a:t>
            </a:r>
            <a:r>
              <a:rPr lang="en-US" dirty="0" smtClean="0">
                <a:solidFill>
                  <a:srgbClr val="FF0000"/>
                </a:solidFill>
              </a:rPr>
              <a:t>setting goals</a:t>
            </a:r>
            <a:r>
              <a:rPr lang="en-US" dirty="0" smtClean="0"/>
              <a:t>, </a:t>
            </a:r>
            <a:r>
              <a:rPr lang="en-US" dirty="0" smtClean="0">
                <a:solidFill>
                  <a:srgbClr val="FF0000"/>
                </a:solidFill>
              </a:rPr>
              <a:t>evaluating goals </a:t>
            </a:r>
            <a:r>
              <a:rPr lang="en-US" dirty="0" smtClean="0"/>
              <a:t>and </a:t>
            </a:r>
            <a:r>
              <a:rPr lang="en-US" dirty="0" smtClean="0">
                <a:solidFill>
                  <a:srgbClr val="FF0000"/>
                </a:solidFill>
              </a:rPr>
              <a:t>closing the conversation</a:t>
            </a:r>
            <a:r>
              <a:rPr lang="en-US" dirty="0" smtClean="0"/>
              <a:t>.</a:t>
            </a:r>
          </a:p>
          <a:p>
            <a:r>
              <a:rPr lang="en-US" dirty="0" smtClean="0"/>
              <a:t>When you initiate the conversation, you should clearly state your intention of speaking. Use expressions such as “I would like to talk to you about……” or “I have been meaning to ask you about……”. You can set the specific agenda of the conversation.</a:t>
            </a:r>
          </a:p>
          <a:p>
            <a:r>
              <a:rPr lang="en-US" dirty="0" smtClean="0"/>
              <a:t>During the conversation, you can evaluate the goal and discuss the agenda set at the beginning.</a:t>
            </a:r>
          </a:p>
          <a:p>
            <a:r>
              <a:rPr lang="en-US" dirty="0" smtClean="0"/>
              <a:t>Closing the conversation is always tricky. So, depending on the purpose of the conversation, you can summarize the points at the end of the conversation. Recapping the outcomes is another good way of closing the conversation.</a:t>
            </a:r>
            <a:endParaRPr lang="en-US" dirty="0"/>
          </a:p>
        </p:txBody>
      </p:sp>
    </p:spTree>
    <p:extLst>
      <p:ext uri="{BB962C8B-B14F-4D97-AF65-F5344CB8AC3E}">
        <p14:creationId xmlns:p14="http://schemas.microsoft.com/office/powerpoint/2010/main" val="3084612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92428"/>
            <a:ext cx="10515600" cy="5584535"/>
          </a:xfrm>
        </p:spPr>
        <p:txBody>
          <a:bodyPr>
            <a:normAutofit/>
          </a:bodyPr>
          <a:lstStyle/>
          <a:p>
            <a:r>
              <a:rPr lang="en-US" dirty="0"/>
              <a:t>Communication skills may take a lifetime to </a:t>
            </a:r>
            <a:r>
              <a:rPr lang="en-US" dirty="0" smtClean="0"/>
              <a:t>master. </a:t>
            </a:r>
            <a:r>
              <a:rPr lang="en-US" dirty="0"/>
              <a:t>There are, however, many things that you can do </a:t>
            </a:r>
            <a:r>
              <a:rPr lang="en-US" dirty="0" smtClean="0"/>
              <a:t>to </a:t>
            </a:r>
            <a:r>
              <a:rPr lang="en-US" dirty="0"/>
              <a:t>improve your communication skills and ensure that you are able to transmit and receive information </a:t>
            </a:r>
            <a:r>
              <a:rPr lang="en-US" dirty="0" smtClean="0"/>
              <a:t>effectively.</a:t>
            </a:r>
          </a:p>
          <a:p>
            <a:r>
              <a:rPr lang="en-US" dirty="0"/>
              <a:t>Here are the top communication skills employers and recruiters want to see in your resume and cover letter, interviews and career development:</a:t>
            </a:r>
          </a:p>
          <a:p>
            <a:pPr marL="0" indent="0">
              <a:buNone/>
            </a:pPr>
            <a:r>
              <a:rPr lang="en-US" dirty="0" smtClean="0"/>
              <a:t/>
            </a:r>
            <a:br>
              <a:rPr lang="en-US" dirty="0" smtClean="0"/>
            </a:br>
            <a:endParaRPr lang="en-US" dirty="0" smtClean="0"/>
          </a:p>
          <a:p>
            <a:pPr marL="0" indent="0">
              <a:buNone/>
            </a:pPr>
            <a:endParaRPr lang="en-US" dirty="0"/>
          </a:p>
        </p:txBody>
      </p:sp>
    </p:spTree>
    <p:extLst>
      <p:ext uri="{BB962C8B-B14F-4D97-AF65-F5344CB8AC3E}">
        <p14:creationId xmlns:p14="http://schemas.microsoft.com/office/powerpoint/2010/main" val="34054291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53792"/>
            <a:ext cx="10515600" cy="5623171"/>
          </a:xfrm>
        </p:spPr>
        <p:txBody>
          <a:bodyPr>
            <a:normAutofit lnSpcReduction="10000"/>
          </a:bodyPr>
          <a:lstStyle/>
          <a:p>
            <a:pPr marL="0" indent="0">
              <a:buNone/>
            </a:pPr>
            <a:r>
              <a:rPr lang="en-US" sz="3200" b="1" dirty="0" smtClean="0"/>
              <a:t>Building Rapport</a:t>
            </a:r>
          </a:p>
          <a:p>
            <a:r>
              <a:rPr lang="en-US" dirty="0" smtClean="0"/>
              <a:t>Rapport building mean to develop trust and friendship with a conversation partner.</a:t>
            </a:r>
          </a:p>
          <a:p>
            <a:r>
              <a:rPr lang="en-US" dirty="0" smtClean="0"/>
              <a:t>In our everyday experience, we find it difficult to begin a conversation.</a:t>
            </a:r>
          </a:p>
          <a:p>
            <a:r>
              <a:rPr lang="en-US" dirty="0" smtClean="0"/>
              <a:t>For people to feel comfortable talking and sharing ideas, they have to build rapport.</a:t>
            </a:r>
          </a:p>
          <a:p>
            <a:r>
              <a:rPr lang="en-US" dirty="0" smtClean="0"/>
              <a:t>Rapport building does not happen automatically. It is a skill that you can learn.</a:t>
            </a:r>
          </a:p>
          <a:p>
            <a:r>
              <a:rPr lang="en-US" dirty="0" smtClean="0"/>
              <a:t>To build rapport, you have to put in some effort to reach out to the other person – matching the person’s conversation style, sharing common experiences, connecting emotionally and even matching the voice quality.</a:t>
            </a:r>
          </a:p>
          <a:p>
            <a:endParaRPr lang="en-US" dirty="0"/>
          </a:p>
        </p:txBody>
      </p:sp>
    </p:spTree>
    <p:extLst>
      <p:ext uri="{BB962C8B-B14F-4D97-AF65-F5344CB8AC3E}">
        <p14:creationId xmlns:p14="http://schemas.microsoft.com/office/powerpoint/2010/main" val="22034860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92428"/>
            <a:ext cx="10515600" cy="5584535"/>
          </a:xfrm>
        </p:spPr>
        <p:txBody>
          <a:bodyPr>
            <a:normAutofit lnSpcReduction="10000"/>
          </a:bodyPr>
          <a:lstStyle/>
          <a:p>
            <a:pPr marL="0" indent="0">
              <a:buNone/>
            </a:pPr>
            <a:r>
              <a:rPr lang="en-US" sz="3200" b="1" dirty="0" smtClean="0"/>
              <a:t>Emotional Control</a:t>
            </a:r>
          </a:p>
          <a:p>
            <a:r>
              <a:rPr lang="en-US" dirty="0" smtClean="0"/>
              <a:t>Employers expect their employees to conduct themselves in a professional manner.</a:t>
            </a:r>
          </a:p>
          <a:p>
            <a:r>
              <a:rPr lang="en-US" dirty="0" smtClean="0"/>
              <a:t>Expression of strong emotions – both positive and negative – is considered unprofessional.</a:t>
            </a:r>
          </a:p>
          <a:p>
            <a:r>
              <a:rPr lang="en-US" dirty="0" smtClean="0"/>
              <a:t>Moreover, an excessive display of negative emotions such as anger, unhappiness and frustration is not only unproductive, but also have negative impact in interpersonal relationship.</a:t>
            </a:r>
          </a:p>
          <a:p>
            <a:r>
              <a:rPr lang="en-US" dirty="0" smtClean="0"/>
              <a:t>To manage and control emotions, you need the ability to be aware of your own emotions and also of those with whom you communicate.</a:t>
            </a:r>
          </a:p>
          <a:p>
            <a:r>
              <a:rPr lang="en-US" dirty="0" smtClean="0"/>
              <a:t>The kind of tone you use in speech and writing indicates your emotions and attitudes. So, avoid using sarcastic, aggressive and dismissive tone or voice.</a:t>
            </a:r>
          </a:p>
          <a:p>
            <a:pPr marL="0" indent="0">
              <a:buNone/>
            </a:pPr>
            <a:endParaRPr lang="en-US" dirty="0"/>
          </a:p>
        </p:txBody>
      </p:sp>
    </p:spTree>
    <p:extLst>
      <p:ext uri="{BB962C8B-B14F-4D97-AF65-F5344CB8AC3E}">
        <p14:creationId xmlns:p14="http://schemas.microsoft.com/office/powerpoint/2010/main" val="41612398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92428"/>
            <a:ext cx="10515600" cy="5584535"/>
          </a:xfrm>
        </p:spPr>
        <p:txBody>
          <a:bodyPr/>
          <a:lstStyle/>
          <a:p>
            <a:pPr marL="0" indent="0">
              <a:buNone/>
            </a:pPr>
            <a:r>
              <a:rPr lang="en-US" sz="3200" b="1" dirty="0" smtClean="0"/>
              <a:t>Building Trust</a:t>
            </a:r>
          </a:p>
          <a:p>
            <a:r>
              <a:rPr lang="en-US" dirty="0" smtClean="0"/>
              <a:t>Trust can be defined as the confidence we have in others’ abilities and intentions.</a:t>
            </a:r>
          </a:p>
          <a:p>
            <a:r>
              <a:rPr lang="en-US" dirty="0" smtClean="0"/>
              <a:t>Building trust is one of the primary purposes of interpersonal communication.</a:t>
            </a:r>
          </a:p>
          <a:p>
            <a:r>
              <a:rPr lang="en-US" dirty="0" smtClean="0"/>
              <a:t>Trust brings people together and allows them to share ideas, experience and feelings. So, trust is the foundation of relationships.</a:t>
            </a:r>
          </a:p>
          <a:p>
            <a:r>
              <a:rPr lang="en-US" dirty="0" smtClean="0"/>
              <a:t>Your skills, qualifications, expertise and sincerity help you earn trust from your peers.</a:t>
            </a:r>
          </a:p>
          <a:p>
            <a:r>
              <a:rPr lang="en-US" dirty="0" smtClean="0"/>
              <a:t>To earn trust, </a:t>
            </a:r>
            <a:r>
              <a:rPr lang="en-US" dirty="0"/>
              <a:t>y</a:t>
            </a:r>
            <a:r>
              <a:rPr lang="en-US" dirty="0" smtClean="0"/>
              <a:t>ou should maintain consistency in your actions and behaviors.</a:t>
            </a:r>
            <a:endParaRPr lang="en-US" dirty="0"/>
          </a:p>
        </p:txBody>
      </p:sp>
    </p:spTree>
    <p:extLst>
      <p:ext uri="{BB962C8B-B14F-4D97-AF65-F5344CB8AC3E}">
        <p14:creationId xmlns:p14="http://schemas.microsoft.com/office/powerpoint/2010/main" val="16632848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5185"/>
          </a:xfrm>
        </p:spPr>
        <p:txBody>
          <a:bodyPr>
            <a:normAutofit fontScale="90000"/>
          </a:bodyPr>
          <a:lstStyle/>
          <a:p>
            <a:r>
              <a:rPr lang="en-US" dirty="0" smtClean="0"/>
              <a:t>Leadership Communication Skills</a:t>
            </a:r>
            <a:endParaRPr lang="en-US" dirty="0"/>
          </a:p>
        </p:txBody>
      </p:sp>
      <p:sp>
        <p:nvSpPr>
          <p:cNvPr id="3" name="Content Placeholder 2"/>
          <p:cNvSpPr>
            <a:spLocks noGrp="1"/>
          </p:cNvSpPr>
          <p:nvPr>
            <p:ph idx="1"/>
          </p:nvPr>
        </p:nvSpPr>
        <p:spPr>
          <a:xfrm>
            <a:off x="838200" y="1210614"/>
            <a:ext cx="10515600" cy="5215944"/>
          </a:xfrm>
        </p:spPr>
        <p:txBody>
          <a:bodyPr>
            <a:normAutofit lnSpcReduction="10000"/>
          </a:bodyPr>
          <a:lstStyle/>
          <a:p>
            <a:r>
              <a:rPr lang="en-US" dirty="0" smtClean="0"/>
              <a:t>As organizations are increasingly becoming democratic, managers’ power and authority no longer originate from their position within the organization. Instead, they have to rely </a:t>
            </a:r>
            <a:r>
              <a:rPr lang="en-US" dirty="0"/>
              <a:t>heavily</a:t>
            </a:r>
            <a:r>
              <a:rPr lang="en-US" dirty="0" smtClean="0"/>
              <a:t> on their communication skills to manage a company, motivate employees and convince stakeholders (person with an interest or concern in </a:t>
            </a:r>
            <a:r>
              <a:rPr lang="en-US" dirty="0" err="1" smtClean="0"/>
              <a:t>sth</a:t>
            </a:r>
            <a:r>
              <a:rPr lang="en-US" dirty="0" smtClean="0"/>
              <a:t>) of their future plans.</a:t>
            </a:r>
          </a:p>
          <a:p>
            <a:r>
              <a:rPr lang="en-US" dirty="0" smtClean="0"/>
              <a:t>That is why, communication skills have become important management and leadership tools.</a:t>
            </a:r>
          </a:p>
          <a:p>
            <a:r>
              <a:rPr lang="en-US" dirty="0" smtClean="0"/>
              <a:t>Moreover, employers seek excellent leadership skills in their employees because </a:t>
            </a:r>
            <a:r>
              <a:rPr lang="en-US" dirty="0"/>
              <a:t>regardless of their job position</a:t>
            </a:r>
            <a:r>
              <a:rPr lang="en-US" dirty="0" smtClean="0"/>
              <a:t> they have to lead team frequently, initiate discussion, make decisions independently. </a:t>
            </a:r>
          </a:p>
          <a:p>
            <a:r>
              <a:rPr lang="en-US" dirty="0" smtClean="0"/>
              <a:t>Leadership communication mainly relates to how management and team leaders communicate to team members, staff and stakeholders.</a:t>
            </a:r>
            <a:endParaRPr lang="en-US" dirty="0"/>
          </a:p>
        </p:txBody>
      </p:sp>
    </p:spTree>
    <p:extLst>
      <p:ext uri="{BB962C8B-B14F-4D97-AF65-F5344CB8AC3E}">
        <p14:creationId xmlns:p14="http://schemas.microsoft.com/office/powerpoint/2010/main" val="19062959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08338"/>
            <a:ext cx="10515600" cy="5468625"/>
          </a:xfrm>
        </p:spPr>
        <p:txBody>
          <a:bodyPr/>
          <a:lstStyle/>
          <a:p>
            <a:r>
              <a:rPr lang="en-US" dirty="0" smtClean="0"/>
              <a:t>The following elements are identified as the important traits of leadership communication:</a:t>
            </a:r>
          </a:p>
          <a:p>
            <a:pPr marL="0" indent="0">
              <a:buNone/>
            </a:pPr>
            <a:r>
              <a:rPr lang="en-US" b="1" dirty="0" smtClean="0"/>
              <a:t>Adapting appropriate communication styles</a:t>
            </a:r>
          </a:p>
          <a:p>
            <a:r>
              <a:rPr lang="en-US" dirty="0" smtClean="0"/>
              <a:t>Leaders use communication to motivate, inspire and build trust as well as goodwill for which they need to adjust their communication style (pace, tone, wording and body language) to address the audience’s needs.</a:t>
            </a:r>
          </a:p>
          <a:p>
            <a:r>
              <a:rPr lang="en-US" dirty="0" smtClean="0"/>
              <a:t>A leader whose communication style does not match with the employees cannot inspire and motivate the employees.</a:t>
            </a:r>
          </a:p>
          <a:p>
            <a:r>
              <a:rPr lang="en-US" dirty="0" smtClean="0"/>
              <a:t>Leader’s readiness to change communication style to meet the expectation of team members, staff and stakeholders develops cohesiveness and bonding in the team.</a:t>
            </a:r>
          </a:p>
          <a:p>
            <a:endParaRPr lang="en-US" dirty="0" smtClean="0"/>
          </a:p>
          <a:p>
            <a:endParaRPr lang="en-US" dirty="0"/>
          </a:p>
        </p:txBody>
      </p:sp>
    </p:spTree>
    <p:extLst>
      <p:ext uri="{BB962C8B-B14F-4D97-AF65-F5344CB8AC3E}">
        <p14:creationId xmlns:p14="http://schemas.microsoft.com/office/powerpoint/2010/main" val="9072170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0914"/>
            <a:ext cx="10515600" cy="5636050"/>
          </a:xfrm>
        </p:spPr>
        <p:txBody>
          <a:bodyPr/>
          <a:lstStyle/>
          <a:p>
            <a:pPr marL="0" indent="0">
              <a:buNone/>
            </a:pPr>
            <a:r>
              <a:rPr lang="en-US" sz="3200" b="1" dirty="0" smtClean="0"/>
              <a:t>Active listening</a:t>
            </a:r>
          </a:p>
          <a:p>
            <a:r>
              <a:rPr lang="en-US" dirty="0" smtClean="0"/>
              <a:t>Often people talk and open up to those who speak like them and share their values.</a:t>
            </a:r>
          </a:p>
          <a:p>
            <a:r>
              <a:rPr lang="en-US" dirty="0" smtClean="0"/>
              <a:t>Active listening to what others say and how they say it helps you to obtain information and feedback that are valuable for solving problems, revising policies and adapting new strategies.  </a:t>
            </a:r>
          </a:p>
          <a:p>
            <a:pPr marL="0" indent="0">
              <a:buNone/>
            </a:pPr>
            <a:endParaRPr lang="en-US" dirty="0" smtClean="0"/>
          </a:p>
          <a:p>
            <a:pPr marL="0" indent="0">
              <a:buNone/>
            </a:pPr>
            <a:r>
              <a:rPr lang="en-US" sz="3200" b="1" dirty="0" smtClean="0"/>
              <a:t>Openness and transparency</a:t>
            </a:r>
          </a:p>
          <a:p>
            <a:r>
              <a:rPr lang="en-US" dirty="0" smtClean="0"/>
              <a:t>Communication gap between the management and the employees cause mistrust and demotivate employees.</a:t>
            </a:r>
          </a:p>
          <a:p>
            <a:r>
              <a:rPr lang="en-US" dirty="0" smtClean="0"/>
              <a:t>By speaking openly about the company’s goal, vision, mission and strategies, leaders can gain trust and motivate employees.</a:t>
            </a:r>
            <a:endParaRPr lang="en-US" dirty="0"/>
          </a:p>
        </p:txBody>
      </p:sp>
    </p:spTree>
    <p:extLst>
      <p:ext uri="{BB962C8B-B14F-4D97-AF65-F5344CB8AC3E}">
        <p14:creationId xmlns:p14="http://schemas.microsoft.com/office/powerpoint/2010/main" val="25965669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79549"/>
            <a:ext cx="10515600" cy="5597414"/>
          </a:xfrm>
        </p:spPr>
        <p:txBody>
          <a:bodyPr/>
          <a:lstStyle/>
          <a:p>
            <a:pPr marL="0" indent="0">
              <a:buNone/>
            </a:pPr>
            <a:r>
              <a:rPr lang="en-US" sz="3200" b="1" dirty="0" smtClean="0"/>
              <a:t>Ability to ask questions</a:t>
            </a:r>
          </a:p>
          <a:p>
            <a:r>
              <a:rPr lang="en-US" dirty="0" smtClean="0"/>
              <a:t>Managers need to understand how employees feel, what their motivation level is and what their goals and strategies are.</a:t>
            </a:r>
          </a:p>
          <a:p>
            <a:r>
              <a:rPr lang="en-US" dirty="0" smtClean="0"/>
              <a:t>For this, managers must engage with employees and ask them to share problems, information and explain things.</a:t>
            </a:r>
          </a:p>
          <a:p>
            <a:pPr marL="0" indent="0">
              <a:buNone/>
            </a:pPr>
            <a:endParaRPr lang="en-US" dirty="0"/>
          </a:p>
          <a:p>
            <a:pPr marL="0" indent="0">
              <a:buNone/>
            </a:pPr>
            <a:r>
              <a:rPr lang="en-US" sz="3200" b="1" dirty="0" smtClean="0"/>
              <a:t>Receiving and implementing feedback</a:t>
            </a:r>
          </a:p>
          <a:p>
            <a:r>
              <a:rPr lang="en-US" dirty="0" smtClean="0"/>
              <a:t>Receiving feedback and information is not sufficient. </a:t>
            </a:r>
          </a:p>
          <a:p>
            <a:r>
              <a:rPr lang="en-US" dirty="0" smtClean="0"/>
              <a:t>A good leader acts upon and implements the suggestions provided by team members.</a:t>
            </a:r>
            <a:endParaRPr lang="en-US" dirty="0"/>
          </a:p>
        </p:txBody>
      </p:sp>
    </p:spTree>
    <p:extLst>
      <p:ext uri="{BB962C8B-B14F-4D97-AF65-F5344CB8AC3E}">
        <p14:creationId xmlns:p14="http://schemas.microsoft.com/office/powerpoint/2010/main" val="33358681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94704"/>
            <a:ext cx="10515600" cy="5082259"/>
          </a:xfrm>
        </p:spPr>
        <p:txBody>
          <a:bodyPr/>
          <a:lstStyle/>
          <a:p>
            <a:pPr marL="0" indent="0">
              <a:buNone/>
            </a:pPr>
            <a:r>
              <a:rPr lang="en-US" sz="3200" b="1" dirty="0" smtClean="0"/>
              <a:t>Empathy</a:t>
            </a:r>
          </a:p>
          <a:p>
            <a:r>
              <a:rPr lang="en-US" dirty="0" smtClean="0"/>
              <a:t>Empathy is identified as one of the important leadership skills.</a:t>
            </a:r>
          </a:p>
          <a:p>
            <a:r>
              <a:rPr lang="en-US" dirty="0" smtClean="0"/>
              <a:t>Empathy brings people together and creates an emotional connection.</a:t>
            </a:r>
          </a:p>
          <a:p>
            <a:r>
              <a:rPr lang="en-US" dirty="0" smtClean="0"/>
              <a:t>A leader’s demonstration of empathy towards employees makes them feel valued and motivated.</a:t>
            </a:r>
          </a:p>
          <a:p>
            <a:r>
              <a:rPr lang="en-US" dirty="0" smtClean="0"/>
              <a:t>In this sense, leadership communication must demonstrate genuine concern and understanding of employees’ problems and feelings.</a:t>
            </a:r>
            <a:endParaRPr lang="en-US" dirty="0"/>
          </a:p>
        </p:txBody>
      </p:sp>
    </p:spTree>
    <p:extLst>
      <p:ext uri="{BB962C8B-B14F-4D97-AF65-F5344CB8AC3E}">
        <p14:creationId xmlns:p14="http://schemas.microsoft.com/office/powerpoint/2010/main" val="19900141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68216"/>
          </a:xfrm>
        </p:spPr>
        <p:txBody>
          <a:bodyPr/>
          <a:lstStyle/>
          <a:p>
            <a:r>
              <a:rPr lang="en-US" dirty="0" smtClean="0"/>
              <a:t>Professionalism in Business Communication</a:t>
            </a:r>
            <a:endParaRPr lang="en-US" dirty="0"/>
          </a:p>
        </p:txBody>
      </p:sp>
      <p:sp>
        <p:nvSpPr>
          <p:cNvPr id="3" name="Content Placeholder 2"/>
          <p:cNvSpPr>
            <a:spLocks noGrp="1"/>
          </p:cNvSpPr>
          <p:nvPr>
            <p:ph idx="1"/>
          </p:nvPr>
        </p:nvSpPr>
        <p:spPr>
          <a:xfrm>
            <a:off x="838200" y="1468192"/>
            <a:ext cx="10515600" cy="4708771"/>
          </a:xfrm>
        </p:spPr>
        <p:txBody>
          <a:bodyPr>
            <a:normAutofit lnSpcReduction="10000"/>
          </a:bodyPr>
          <a:lstStyle/>
          <a:p>
            <a:r>
              <a:rPr lang="en-US" dirty="0" smtClean="0"/>
              <a:t>The word ‘profession’ refers to a work that requires specialty, expertise and academic qualification.</a:t>
            </a:r>
          </a:p>
          <a:p>
            <a:r>
              <a:rPr lang="en-US" dirty="0" smtClean="0"/>
              <a:t>Professionalism means to demonstrate the requisite qualification and expertise needed to perform the job.</a:t>
            </a:r>
          </a:p>
          <a:p>
            <a:r>
              <a:rPr lang="en-US" dirty="0" smtClean="0"/>
              <a:t>Professionalism also refers to the conduct, behavior and attitude that one displays in a workplace.</a:t>
            </a:r>
          </a:p>
          <a:p>
            <a:r>
              <a:rPr lang="en-US" dirty="0" smtClean="0"/>
              <a:t>To sum up the 2</a:t>
            </a:r>
            <a:r>
              <a:rPr lang="en-US" baseline="30000" dirty="0" smtClean="0"/>
              <a:t>nd</a:t>
            </a:r>
            <a:r>
              <a:rPr lang="en-US" dirty="0" smtClean="0"/>
              <a:t> and 3</a:t>
            </a:r>
            <a:r>
              <a:rPr lang="en-US" baseline="30000" dirty="0" smtClean="0"/>
              <a:t>rd</a:t>
            </a:r>
            <a:r>
              <a:rPr lang="en-US" dirty="0" smtClean="0"/>
              <a:t> point, professionalism refers to the competency and appropriate interpersonal and social behavior that the profession requires.</a:t>
            </a:r>
          </a:p>
          <a:p>
            <a:r>
              <a:rPr lang="en-US" dirty="0" smtClean="0"/>
              <a:t>Companies give much importance on employees’ professionalism as they operate within established norms and standards of behavior.</a:t>
            </a:r>
          </a:p>
          <a:p>
            <a:pPr marL="0" indent="0">
              <a:buNone/>
            </a:pPr>
            <a:endParaRPr lang="en-US" dirty="0"/>
          </a:p>
        </p:txBody>
      </p:sp>
    </p:spTree>
    <p:extLst>
      <p:ext uri="{BB962C8B-B14F-4D97-AF65-F5344CB8AC3E}">
        <p14:creationId xmlns:p14="http://schemas.microsoft.com/office/powerpoint/2010/main" val="36330839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7592" y="666527"/>
            <a:ext cx="10515600" cy="5515332"/>
          </a:xfrm>
        </p:spPr>
        <p:txBody>
          <a:bodyPr/>
          <a:lstStyle/>
          <a:p>
            <a:r>
              <a:rPr lang="en-US" dirty="0"/>
              <a:t>The following are considered to be the defining elements of professionalism</a:t>
            </a:r>
            <a:r>
              <a:rPr lang="en-US" dirty="0" smtClean="0"/>
              <a:t>:</a:t>
            </a:r>
          </a:p>
          <a:p>
            <a:pPr marL="0" indent="0">
              <a:buNone/>
            </a:pPr>
            <a:r>
              <a:rPr lang="en-US" sz="3200" b="1" dirty="0" smtClean="0"/>
              <a:t>Appearance </a:t>
            </a:r>
          </a:p>
          <a:p>
            <a:r>
              <a:rPr lang="en-US" dirty="0" smtClean="0"/>
              <a:t>Appearance is the first and the basic element of professionalism.</a:t>
            </a:r>
          </a:p>
          <a:p>
            <a:r>
              <a:rPr lang="en-US" dirty="0" smtClean="0"/>
              <a:t>It reflects the personality of the employee.</a:t>
            </a:r>
          </a:p>
          <a:p>
            <a:r>
              <a:rPr lang="en-US" dirty="0" smtClean="0"/>
              <a:t>Companies give importance to </a:t>
            </a:r>
            <a:r>
              <a:rPr lang="en-US" dirty="0"/>
              <a:t>the </a:t>
            </a:r>
            <a:r>
              <a:rPr lang="en-US" dirty="0" smtClean="0"/>
              <a:t>employees’ appearance because the employee’s appearance projects the company’s image.</a:t>
            </a:r>
          </a:p>
          <a:p>
            <a:r>
              <a:rPr lang="en-US" dirty="0" smtClean="0"/>
              <a:t>In the business world, you are expected to wear casual attire and present yourself confidently.</a:t>
            </a:r>
          </a:p>
          <a:p>
            <a:r>
              <a:rPr lang="en-US" dirty="0" smtClean="0"/>
              <a:t>Your overall demeanor (outward behavior) and body language should be positive, energetic and confident.</a:t>
            </a:r>
          </a:p>
          <a:p>
            <a:pPr marL="0" indent="0">
              <a:buNone/>
            </a:pPr>
            <a:endParaRPr lang="en-US" dirty="0"/>
          </a:p>
        </p:txBody>
      </p:sp>
    </p:spTree>
    <p:extLst>
      <p:ext uri="{BB962C8B-B14F-4D97-AF65-F5344CB8AC3E}">
        <p14:creationId xmlns:p14="http://schemas.microsoft.com/office/powerpoint/2010/main" val="3250230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82580"/>
            <a:ext cx="10515600" cy="5494383"/>
          </a:xfrm>
        </p:spPr>
        <p:txBody>
          <a:bodyPr>
            <a:normAutofit fontScale="92500" lnSpcReduction="10000"/>
          </a:bodyPr>
          <a:lstStyle/>
          <a:p>
            <a:pPr marL="0" indent="0">
              <a:buNone/>
            </a:pPr>
            <a:r>
              <a:rPr lang="en-US" b="1" dirty="0" smtClean="0"/>
              <a:t>1. Active listening</a:t>
            </a:r>
          </a:p>
          <a:p>
            <a:r>
              <a:rPr lang="en-US" dirty="0" smtClean="0"/>
              <a:t>Active listening, sometimes called appreciative listening or mindful listening, means paying close attention to who you're communicating with by engaging with them and asking questions. </a:t>
            </a:r>
          </a:p>
          <a:p>
            <a:r>
              <a:rPr lang="en-US" dirty="0" smtClean="0"/>
              <a:t>Practicing active listening can build respect with your colleagues and increase understanding in the workplace. </a:t>
            </a:r>
          </a:p>
          <a:p>
            <a:r>
              <a:rPr lang="en-US" dirty="0" smtClean="0"/>
              <a:t>As you actively listen, focus on the speaker and avoid distractions like cell phones and laptops.</a:t>
            </a:r>
          </a:p>
          <a:p>
            <a:r>
              <a:rPr lang="en-US" dirty="0" smtClean="0"/>
              <a:t>Improve your active listening skills by paying attention to other people's facial expressions, body language and tone of voice. </a:t>
            </a:r>
          </a:p>
          <a:p>
            <a:r>
              <a:rPr lang="en-US" dirty="0" smtClean="0"/>
              <a:t>Instead of preparing what you plan to say next, focus on what the other person is saying and how they're speaking. If you want to clarify something, ask follow-up questions or rephrase what they've said to confirm that you understood them correctly.</a:t>
            </a:r>
          </a:p>
          <a:p>
            <a:pPr marL="0" indent="0">
              <a:buNone/>
            </a:pPr>
            <a:endParaRPr lang="en-US" dirty="0"/>
          </a:p>
        </p:txBody>
      </p:sp>
    </p:spTree>
    <p:extLst>
      <p:ext uri="{BB962C8B-B14F-4D97-AF65-F5344CB8AC3E}">
        <p14:creationId xmlns:p14="http://schemas.microsoft.com/office/powerpoint/2010/main" val="302431904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37127"/>
            <a:ext cx="10515600" cy="5339836"/>
          </a:xfrm>
        </p:spPr>
        <p:txBody>
          <a:bodyPr/>
          <a:lstStyle/>
          <a:p>
            <a:pPr marL="0" indent="0">
              <a:buNone/>
            </a:pPr>
            <a:r>
              <a:rPr lang="en-US" sz="3200" b="1" dirty="0" smtClean="0"/>
              <a:t>Expertise and competence</a:t>
            </a:r>
          </a:p>
          <a:p>
            <a:r>
              <a:rPr lang="en-US" dirty="0" smtClean="0"/>
              <a:t>Competence is the ability to perform duties effectively, including the ability to work and make decisions independently.</a:t>
            </a:r>
          </a:p>
          <a:p>
            <a:r>
              <a:rPr lang="en-US" dirty="0" smtClean="0"/>
              <a:t>It requires knowledge, skills and sound judgment.</a:t>
            </a:r>
          </a:p>
          <a:p>
            <a:r>
              <a:rPr lang="en-US" dirty="0" smtClean="0"/>
              <a:t>Your relevant job knowledge and ability to do the job well help establish your credibility.</a:t>
            </a:r>
          </a:p>
          <a:p>
            <a:r>
              <a:rPr lang="en-US" dirty="0" smtClean="0"/>
              <a:t>Competence also includes communicative skills. That is to say, you need to speak clearly and correctly, write precisely and logically, and use words that reflect your knowledge and skills relevant to the job.</a:t>
            </a:r>
          </a:p>
          <a:p>
            <a:endParaRPr lang="en-US" dirty="0"/>
          </a:p>
        </p:txBody>
      </p:sp>
    </p:spTree>
    <p:extLst>
      <p:ext uri="{BB962C8B-B14F-4D97-AF65-F5344CB8AC3E}">
        <p14:creationId xmlns:p14="http://schemas.microsoft.com/office/powerpoint/2010/main" val="32581875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78794"/>
            <a:ext cx="10515600" cy="5198169"/>
          </a:xfrm>
        </p:spPr>
        <p:txBody>
          <a:bodyPr/>
          <a:lstStyle/>
          <a:p>
            <a:pPr marL="0" indent="0">
              <a:buNone/>
            </a:pPr>
            <a:r>
              <a:rPr lang="en-US" sz="3200" b="1" dirty="0" smtClean="0"/>
              <a:t>Accountability</a:t>
            </a:r>
          </a:p>
          <a:p>
            <a:r>
              <a:rPr lang="en-US" dirty="0" smtClean="0"/>
              <a:t>To be accountable is to take responsibility for your work and actions especially when you make mistake.</a:t>
            </a:r>
          </a:p>
          <a:p>
            <a:r>
              <a:rPr lang="en-US" dirty="0" smtClean="0"/>
              <a:t>It is unethical and unprofessional to put blame on others for your actions.</a:t>
            </a:r>
          </a:p>
          <a:p>
            <a:r>
              <a:rPr lang="en-US" dirty="0" smtClean="0"/>
              <a:t>Accountability also includes taking responsibility for the work carried out under your leadership and supervision.</a:t>
            </a:r>
          </a:p>
          <a:p>
            <a:r>
              <a:rPr lang="en-US" dirty="0" smtClean="0"/>
              <a:t>For example, if the completion of the project is delayed being a team leader you are responsible no matter who or what caused the delay.</a:t>
            </a:r>
          </a:p>
          <a:p>
            <a:endParaRPr lang="en-US" dirty="0"/>
          </a:p>
        </p:txBody>
      </p:sp>
    </p:spTree>
    <p:extLst>
      <p:ext uri="{BB962C8B-B14F-4D97-AF65-F5344CB8AC3E}">
        <p14:creationId xmlns:p14="http://schemas.microsoft.com/office/powerpoint/2010/main" val="14739804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56068"/>
            <a:ext cx="10515600" cy="5120895"/>
          </a:xfrm>
        </p:spPr>
        <p:txBody>
          <a:bodyPr/>
          <a:lstStyle/>
          <a:p>
            <a:pPr marL="0" indent="0">
              <a:buNone/>
            </a:pPr>
            <a:r>
              <a:rPr lang="en-US" sz="3200" b="1" dirty="0" smtClean="0"/>
              <a:t>Consistency</a:t>
            </a:r>
          </a:p>
          <a:p>
            <a:r>
              <a:rPr lang="en-US" dirty="0" smtClean="0"/>
              <a:t>Consistency is defined as a quality of performance and actions that do not vary over time.</a:t>
            </a:r>
          </a:p>
          <a:p>
            <a:r>
              <a:rPr lang="en-US" dirty="0" smtClean="0"/>
              <a:t>A sudden change in the way you speak, act and perform in a job creates uncertainty. </a:t>
            </a:r>
          </a:p>
          <a:p>
            <a:r>
              <a:rPr lang="en-US" dirty="0" smtClean="0"/>
              <a:t>Peers and co-workers will not trust a person whose behavior and actions are unpredictable.</a:t>
            </a:r>
          </a:p>
          <a:p>
            <a:r>
              <a:rPr lang="en-US" dirty="0" smtClean="0"/>
              <a:t>By remaining consistent in your speech, behavior and actions, you present your credibility. </a:t>
            </a:r>
          </a:p>
          <a:p>
            <a:r>
              <a:rPr lang="en-US" dirty="0" smtClean="0"/>
              <a:t>Inconsistency also leads to unethical decision making.</a:t>
            </a:r>
          </a:p>
          <a:p>
            <a:endParaRPr lang="en-US" dirty="0"/>
          </a:p>
        </p:txBody>
      </p:sp>
    </p:spTree>
    <p:extLst>
      <p:ext uri="{BB962C8B-B14F-4D97-AF65-F5344CB8AC3E}">
        <p14:creationId xmlns:p14="http://schemas.microsoft.com/office/powerpoint/2010/main" val="2512294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49251"/>
            <a:ext cx="10515600" cy="4927712"/>
          </a:xfrm>
        </p:spPr>
        <p:txBody>
          <a:bodyPr/>
          <a:lstStyle/>
          <a:p>
            <a:pPr marL="0" indent="0">
              <a:buNone/>
            </a:pPr>
            <a:r>
              <a:rPr lang="en-US" sz="3200" b="1" dirty="0" smtClean="0"/>
              <a:t>Integrity</a:t>
            </a:r>
          </a:p>
          <a:p>
            <a:r>
              <a:rPr lang="en-US" dirty="0" smtClean="0"/>
              <a:t>Integrity is to be honest to oneself and to others both in actions and communication.</a:t>
            </a:r>
          </a:p>
          <a:p>
            <a:r>
              <a:rPr lang="en-US" dirty="0" smtClean="0"/>
              <a:t>It also means to live by ethical and moral principles.</a:t>
            </a:r>
          </a:p>
          <a:p>
            <a:r>
              <a:rPr lang="en-US" dirty="0" smtClean="0"/>
              <a:t>Integrity requires you to back up your words with action and communicate with honesty and sincerity.</a:t>
            </a:r>
          </a:p>
          <a:p>
            <a:r>
              <a:rPr lang="en-US" dirty="0" smtClean="0"/>
              <a:t>Believing in one thing and saying something else to please someone is considered a violation of the principle of integrity. Similarly, promising to do something and not doing it also compromise integrity.</a:t>
            </a:r>
          </a:p>
          <a:p>
            <a:pPr marL="0" indent="0">
              <a:buNone/>
            </a:pPr>
            <a:endParaRPr lang="en-US" dirty="0"/>
          </a:p>
        </p:txBody>
      </p:sp>
    </p:spTree>
    <p:extLst>
      <p:ext uri="{BB962C8B-B14F-4D97-AF65-F5344CB8AC3E}">
        <p14:creationId xmlns:p14="http://schemas.microsoft.com/office/powerpoint/2010/main" val="27832425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Ethical Values</a:t>
            </a:r>
            <a:endParaRPr lang="en-US" dirty="0"/>
          </a:p>
        </p:txBody>
      </p:sp>
      <p:sp>
        <p:nvSpPr>
          <p:cNvPr id="3" name="Content Placeholder 2"/>
          <p:cNvSpPr>
            <a:spLocks noGrp="1"/>
          </p:cNvSpPr>
          <p:nvPr>
            <p:ph idx="1"/>
          </p:nvPr>
        </p:nvSpPr>
        <p:spPr/>
        <p:txBody>
          <a:bodyPr/>
          <a:lstStyle/>
          <a:p>
            <a:r>
              <a:rPr lang="en-US" dirty="0" smtClean="0"/>
              <a:t>Ethics refers to our ability to differentiate right from wrong.</a:t>
            </a:r>
          </a:p>
          <a:p>
            <a:r>
              <a:rPr lang="en-US" dirty="0" smtClean="0"/>
              <a:t>Ethical values concern our ability and willingness to do the right thing.</a:t>
            </a:r>
          </a:p>
          <a:p>
            <a:r>
              <a:rPr lang="en-US" dirty="0" smtClean="0"/>
              <a:t>Ethical values requires us to go beyond our self-interest and immediate gain to respect, protect, serve and help others.</a:t>
            </a:r>
          </a:p>
          <a:p>
            <a:r>
              <a:rPr lang="en-US" dirty="0" smtClean="0"/>
              <a:t>The elements discussed above – honesty, integrity, accountability – are also ethical values.</a:t>
            </a:r>
            <a:endParaRPr lang="en-US" dirty="0"/>
          </a:p>
        </p:txBody>
      </p:sp>
    </p:spTree>
    <p:extLst>
      <p:ext uri="{BB962C8B-B14F-4D97-AF65-F5344CB8AC3E}">
        <p14:creationId xmlns:p14="http://schemas.microsoft.com/office/powerpoint/2010/main" val="33668586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Ethical Dilemma versus Ethical Lapse</a:t>
            </a:r>
            <a:endParaRPr lang="en-US" dirty="0"/>
          </a:p>
        </p:txBody>
      </p:sp>
      <p:sp>
        <p:nvSpPr>
          <p:cNvPr id="6" name="Text Placeholder 5"/>
          <p:cNvSpPr>
            <a:spLocks noGrp="1"/>
          </p:cNvSpPr>
          <p:nvPr>
            <p:ph idx="1"/>
          </p:nvPr>
        </p:nvSpPr>
        <p:spPr/>
        <p:txBody>
          <a:bodyPr>
            <a:normAutofit lnSpcReduction="10000"/>
          </a:bodyPr>
          <a:lstStyle/>
          <a:p>
            <a:pPr marL="0" indent="0">
              <a:buNone/>
            </a:pPr>
            <a:r>
              <a:rPr lang="en-US" b="1" dirty="0"/>
              <a:t>Ethical </a:t>
            </a:r>
            <a:r>
              <a:rPr lang="en-US" b="1" dirty="0" smtClean="0"/>
              <a:t>Dilemma</a:t>
            </a:r>
          </a:p>
          <a:p>
            <a:r>
              <a:rPr lang="en-US" dirty="0" smtClean="0"/>
              <a:t>A dilemma is a situation in which you are not able to make a decision.</a:t>
            </a:r>
          </a:p>
          <a:p>
            <a:r>
              <a:rPr lang="en-US" dirty="0" smtClean="0"/>
              <a:t>To make it simple, if you have two or more choices and you are not sure which one to choose in a given situation, you are facing a dilemma.</a:t>
            </a:r>
          </a:p>
          <a:p>
            <a:r>
              <a:rPr lang="en-US" dirty="0" smtClean="0"/>
              <a:t>However, if both alternatives have some undesirable consequences, you have an ethical dilemma.</a:t>
            </a:r>
          </a:p>
          <a:p>
            <a:r>
              <a:rPr lang="en-US" dirty="0" smtClean="0"/>
              <a:t>In other words, an ethical dilemma is a situation in which there are two or more options, but neither of them are the best ethical or moral options.</a:t>
            </a:r>
            <a:endParaRPr lang="en-US" dirty="0"/>
          </a:p>
          <a:p>
            <a:endParaRPr lang="en-US" dirty="0"/>
          </a:p>
        </p:txBody>
      </p:sp>
    </p:spTree>
    <p:extLst>
      <p:ext uri="{BB962C8B-B14F-4D97-AF65-F5344CB8AC3E}">
        <p14:creationId xmlns:p14="http://schemas.microsoft.com/office/powerpoint/2010/main" val="21932046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98490"/>
            <a:ext cx="10515600" cy="5378473"/>
          </a:xfrm>
        </p:spPr>
        <p:txBody>
          <a:bodyPr/>
          <a:lstStyle/>
          <a:p>
            <a:pPr marL="0" indent="0">
              <a:buNone/>
            </a:pPr>
            <a:r>
              <a:rPr lang="en-US" b="1" dirty="0" smtClean="0"/>
              <a:t>Ethical Lapse</a:t>
            </a:r>
          </a:p>
          <a:p>
            <a:r>
              <a:rPr lang="en-US" dirty="0" smtClean="0"/>
              <a:t>Ethical lapse is a failure to behave in an ethical way in some specific situation.</a:t>
            </a:r>
          </a:p>
          <a:p>
            <a:r>
              <a:rPr lang="en-US" dirty="0" smtClean="0"/>
              <a:t>It is a deliberate and calculated choice that is unethical.</a:t>
            </a:r>
          </a:p>
          <a:p>
            <a:r>
              <a:rPr lang="en-US" dirty="0" smtClean="0"/>
              <a:t>In ethical lapse, your information is not only false, it is deceptive and misleading.</a:t>
            </a:r>
          </a:p>
          <a:p>
            <a:r>
              <a:rPr lang="en-US" dirty="0" smtClean="0"/>
              <a:t>Although violation of ethics in business has legal consequences, businesses are frequently found to have committed ethical lapses.</a:t>
            </a:r>
          </a:p>
          <a:p>
            <a:r>
              <a:rPr lang="en-US" dirty="0" smtClean="0"/>
              <a:t>Even though a lack of personal ethics and integrity are the obvious reasons for ethical lapses, there are other factors contributing to it.</a:t>
            </a:r>
          </a:p>
          <a:p>
            <a:pPr marL="0" indent="0">
              <a:buNone/>
            </a:pPr>
            <a:endParaRPr lang="en-US" dirty="0"/>
          </a:p>
        </p:txBody>
      </p:sp>
    </p:spTree>
    <p:extLst>
      <p:ext uri="{BB962C8B-B14F-4D97-AF65-F5344CB8AC3E}">
        <p14:creationId xmlns:p14="http://schemas.microsoft.com/office/powerpoint/2010/main" val="1183947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33341"/>
            <a:ext cx="10515600" cy="5043622"/>
          </a:xfrm>
        </p:spPr>
        <p:txBody>
          <a:bodyPr/>
          <a:lstStyle/>
          <a:p>
            <a:r>
              <a:rPr lang="en-US" dirty="0" smtClean="0"/>
              <a:t>According to </a:t>
            </a:r>
            <a:r>
              <a:rPr lang="en-US" dirty="0" err="1" smtClean="0"/>
              <a:t>Leheman</a:t>
            </a:r>
            <a:r>
              <a:rPr lang="en-US" dirty="0" smtClean="0"/>
              <a:t> and </a:t>
            </a:r>
            <a:r>
              <a:rPr lang="en-US" dirty="0" err="1" smtClean="0"/>
              <a:t>DuFrene</a:t>
            </a:r>
            <a:r>
              <a:rPr lang="en-US" dirty="0" smtClean="0"/>
              <a:t>, the following causes for ethical lapses:</a:t>
            </a:r>
          </a:p>
          <a:p>
            <a:pPr marL="514350" indent="-514350">
              <a:buFont typeface="+mj-lt"/>
              <a:buAutoNum type="arabicPeriod"/>
            </a:pPr>
            <a:r>
              <a:rPr lang="en-US" dirty="0" smtClean="0"/>
              <a:t>Excessive focus on profit by the managers</a:t>
            </a:r>
          </a:p>
          <a:p>
            <a:pPr marL="514350" indent="-514350">
              <a:buFont typeface="+mj-lt"/>
              <a:buAutoNum type="arabicPeriod"/>
            </a:pPr>
            <a:r>
              <a:rPr lang="en-US" dirty="0" smtClean="0"/>
              <a:t>Lack of corporate loyalty</a:t>
            </a:r>
          </a:p>
          <a:p>
            <a:pPr marL="514350" indent="-514350">
              <a:buFont typeface="+mj-lt"/>
              <a:buAutoNum type="arabicPeriod"/>
            </a:pPr>
            <a:r>
              <a:rPr lang="en-US" dirty="0" smtClean="0"/>
              <a:t>Influence of personal interest in employees’ decision-making</a:t>
            </a:r>
          </a:p>
          <a:p>
            <a:pPr marL="514350" indent="-514350">
              <a:buFont typeface="+mj-lt"/>
              <a:buAutoNum type="arabicPeriod"/>
            </a:pPr>
            <a:r>
              <a:rPr lang="en-US" dirty="0" smtClean="0"/>
              <a:t>Employees’ unwillingness to take a stand</a:t>
            </a:r>
          </a:p>
          <a:p>
            <a:pPr marL="514350" indent="-514350">
              <a:buFont typeface="+mj-lt"/>
              <a:buAutoNum type="arabicPeriod"/>
            </a:pPr>
            <a:r>
              <a:rPr lang="en-US" dirty="0" smtClean="0"/>
              <a:t>Excessive emphasis on the present rather than the future goals</a:t>
            </a:r>
            <a:endParaRPr lang="en-US" dirty="0"/>
          </a:p>
        </p:txBody>
      </p:sp>
    </p:spTree>
    <p:extLst>
      <p:ext uri="{BB962C8B-B14F-4D97-AF65-F5344CB8AC3E}">
        <p14:creationId xmlns:p14="http://schemas.microsoft.com/office/powerpoint/2010/main" val="40924193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02276"/>
            <a:ext cx="10515600" cy="5674687"/>
          </a:xfrm>
        </p:spPr>
        <p:txBody>
          <a:bodyPr/>
          <a:lstStyle/>
          <a:p>
            <a:pPr marL="0" indent="0">
              <a:buNone/>
            </a:pPr>
            <a:r>
              <a:rPr lang="en-US" b="1" dirty="0" smtClean="0"/>
              <a:t>Guidelines for Ethical communication</a:t>
            </a:r>
          </a:p>
          <a:p>
            <a:r>
              <a:rPr lang="en-US" dirty="0" smtClean="0"/>
              <a:t>Any form of communication that is deceptive, manipulative and untruthful is unethical.</a:t>
            </a:r>
          </a:p>
          <a:p>
            <a:r>
              <a:rPr lang="en-US" dirty="0" smtClean="0"/>
              <a:t>One should follow the following principles of ethical communication at the workplace:</a:t>
            </a:r>
          </a:p>
          <a:p>
            <a:pPr marL="514350" indent="-514350">
              <a:buFont typeface="+mj-lt"/>
              <a:buAutoNum type="arabicPeriod"/>
            </a:pPr>
            <a:r>
              <a:rPr lang="en-US" dirty="0" smtClean="0"/>
              <a:t>Be honest and truthful</a:t>
            </a:r>
          </a:p>
          <a:p>
            <a:pPr marL="514350" indent="-514350">
              <a:buFont typeface="+mj-lt"/>
              <a:buAutoNum type="arabicPeriod"/>
            </a:pPr>
            <a:r>
              <a:rPr lang="en-US" dirty="0" smtClean="0"/>
              <a:t>Be objective and no-judgmental</a:t>
            </a:r>
          </a:p>
          <a:p>
            <a:pPr marL="514350" indent="-514350">
              <a:buFont typeface="+mj-lt"/>
              <a:buAutoNum type="arabicPeriod"/>
            </a:pPr>
            <a:r>
              <a:rPr lang="en-US" dirty="0" smtClean="0"/>
              <a:t>Be responsible and accountable</a:t>
            </a:r>
          </a:p>
          <a:p>
            <a:pPr marL="514350" indent="-514350">
              <a:buFont typeface="+mj-lt"/>
              <a:buAutoNum type="arabicPeriod"/>
            </a:pPr>
            <a:r>
              <a:rPr lang="en-US" dirty="0" smtClean="0"/>
              <a:t>Respect privacy and confidentiality</a:t>
            </a:r>
          </a:p>
          <a:p>
            <a:pPr marL="514350" indent="-514350">
              <a:buFont typeface="+mj-lt"/>
              <a:buAutoNum type="arabicPeriod"/>
            </a:pPr>
            <a:r>
              <a:rPr lang="en-US" dirty="0" smtClean="0"/>
              <a:t>Adhere(stick) to legal and regulatory constraints</a:t>
            </a:r>
            <a:endParaRPr lang="en-US" dirty="0"/>
          </a:p>
        </p:txBody>
      </p:sp>
    </p:spTree>
    <p:extLst>
      <p:ext uri="{BB962C8B-B14F-4D97-AF65-F5344CB8AC3E}">
        <p14:creationId xmlns:p14="http://schemas.microsoft.com/office/powerpoint/2010/main" val="42449161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Intercultural/Cross-cultural Sensitivity</a:t>
            </a:r>
            <a:endParaRPr lang="en-US" dirty="0"/>
          </a:p>
        </p:txBody>
      </p:sp>
      <p:sp>
        <p:nvSpPr>
          <p:cNvPr id="3" name="Content Placeholder 2"/>
          <p:cNvSpPr>
            <a:spLocks noGrp="1"/>
          </p:cNvSpPr>
          <p:nvPr>
            <p:ph idx="1"/>
          </p:nvPr>
        </p:nvSpPr>
        <p:spPr/>
        <p:txBody>
          <a:bodyPr/>
          <a:lstStyle/>
          <a:p>
            <a:r>
              <a:rPr lang="en-US" dirty="0" smtClean="0"/>
              <a:t>Intercultural sensitivity is the ability to recognize, respect and accept cultural differences.</a:t>
            </a:r>
          </a:p>
          <a:p>
            <a:r>
              <a:rPr lang="en-US" dirty="0" smtClean="0"/>
              <a:t>To communicate effectively to person from different cultures, one need a high level of sensitivity.</a:t>
            </a:r>
          </a:p>
          <a:p>
            <a:r>
              <a:rPr lang="en-US" dirty="0" smtClean="0"/>
              <a:t>In 1986, Milton J. Bennett proposed the most comprehensive model of intercultural sensitivity.</a:t>
            </a:r>
          </a:p>
          <a:p>
            <a:r>
              <a:rPr lang="en-US" dirty="0" smtClean="0"/>
              <a:t>The model scales an individual’s reaction to cultural differences.</a:t>
            </a:r>
          </a:p>
          <a:p>
            <a:r>
              <a:rPr lang="en-US" dirty="0" smtClean="0"/>
              <a:t>Basically, it demonstrates the different ways individuals respond when they encounter differences.</a:t>
            </a:r>
            <a:endParaRPr lang="en-US" dirty="0"/>
          </a:p>
        </p:txBody>
      </p:sp>
    </p:spTree>
    <p:extLst>
      <p:ext uri="{BB962C8B-B14F-4D97-AF65-F5344CB8AC3E}">
        <p14:creationId xmlns:p14="http://schemas.microsoft.com/office/powerpoint/2010/main" val="3416392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21217"/>
            <a:ext cx="10515600" cy="5455746"/>
          </a:xfrm>
        </p:spPr>
        <p:txBody>
          <a:bodyPr/>
          <a:lstStyle/>
          <a:p>
            <a:pPr marL="0" indent="0">
              <a:buNone/>
            </a:pPr>
            <a:r>
              <a:rPr lang="en-US" b="1" dirty="0"/>
              <a:t>2. Using the right communication </a:t>
            </a:r>
            <a:r>
              <a:rPr lang="en-US" b="1" dirty="0" smtClean="0"/>
              <a:t>medium</a:t>
            </a:r>
            <a:endParaRPr lang="en-US" b="1" dirty="0"/>
          </a:p>
          <a:p>
            <a:r>
              <a:rPr lang="en-US" dirty="0"/>
              <a:t>Using the right way to communicate is an important skill. There are benefits and disadvantages to communicating through emails, letters, phone calls, in-person meetings or instant messages. </a:t>
            </a:r>
            <a:endParaRPr lang="en-US" dirty="0" smtClean="0"/>
          </a:p>
          <a:p>
            <a:r>
              <a:rPr lang="en-US" dirty="0" smtClean="0"/>
              <a:t>Communicating </a:t>
            </a:r>
            <a:r>
              <a:rPr lang="en-US" dirty="0"/>
              <a:t>is better when you consider your audience, what information you want to share and the best way to share it.</a:t>
            </a:r>
          </a:p>
          <a:p>
            <a:r>
              <a:rPr lang="en-US" dirty="0"/>
              <a:t>For example, if you're communicating with a potential employer, it may be better to send a formal email or call them on the phone. In the workplace, you may find it easier to communicate complex information in person or via a video conference than by email. Building remote workplace friendships is easier when you can communicate through instant messages.</a:t>
            </a:r>
          </a:p>
          <a:p>
            <a:pPr marL="0" indent="0">
              <a:buNone/>
            </a:pPr>
            <a:endParaRPr lang="en-US" dirty="0"/>
          </a:p>
        </p:txBody>
      </p:sp>
    </p:spTree>
    <p:extLst>
      <p:ext uri="{BB962C8B-B14F-4D97-AF65-F5344CB8AC3E}">
        <p14:creationId xmlns:p14="http://schemas.microsoft.com/office/powerpoint/2010/main" val="881229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6987" y="669701"/>
            <a:ext cx="10515600" cy="5653583"/>
          </a:xfrm>
        </p:spPr>
      </p:pic>
    </p:spTree>
    <p:extLst>
      <p:ext uri="{BB962C8B-B14F-4D97-AF65-F5344CB8AC3E}">
        <p14:creationId xmlns:p14="http://schemas.microsoft.com/office/powerpoint/2010/main" val="12888095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75763"/>
            <a:ext cx="10515600" cy="5301200"/>
          </a:xfrm>
        </p:spPr>
        <p:txBody>
          <a:bodyPr/>
          <a:lstStyle/>
          <a:p>
            <a:r>
              <a:rPr lang="en-US" dirty="0" smtClean="0"/>
              <a:t>In the figure, the first three stage show a complete lack of intercultural sensitivity. This phase is marked as </a:t>
            </a:r>
            <a:r>
              <a:rPr lang="en-US" b="1" dirty="0" smtClean="0"/>
              <a:t>ethnocentrism</a:t>
            </a:r>
            <a:r>
              <a:rPr lang="en-US" dirty="0" smtClean="0"/>
              <a:t>.</a:t>
            </a:r>
          </a:p>
          <a:p>
            <a:r>
              <a:rPr lang="en-US" dirty="0" smtClean="0"/>
              <a:t>Ethnocentrism is a tendency to judge other groups as per the standard behavior and customs of one’s own culture.</a:t>
            </a:r>
          </a:p>
          <a:p>
            <a:r>
              <a:rPr lang="en-US" dirty="0" smtClean="0"/>
              <a:t>Such perception is biased and </a:t>
            </a:r>
            <a:r>
              <a:rPr lang="en-US" dirty="0" smtClean="0"/>
              <a:t>does </a:t>
            </a:r>
            <a:r>
              <a:rPr lang="en-US" dirty="0" smtClean="0"/>
              <a:t>not recognize the differences among cultures.</a:t>
            </a:r>
          </a:p>
          <a:p>
            <a:r>
              <a:rPr lang="en-US" dirty="0" smtClean="0"/>
              <a:t>Bennett’s scale shows how one can move from stage of ethnocentrism to ethno-relativism, a condition in which individuals not only accept cultural differences but also adapt to such differences.</a:t>
            </a:r>
          </a:p>
          <a:p>
            <a:r>
              <a:rPr lang="en-US" dirty="0" smtClean="0"/>
              <a:t>Ethno-relativism is the ability to accept behaviors and values as cultural not universal.</a:t>
            </a:r>
            <a:endParaRPr lang="en-US" dirty="0"/>
          </a:p>
        </p:txBody>
      </p:sp>
    </p:spTree>
    <p:extLst>
      <p:ext uri="{BB962C8B-B14F-4D97-AF65-F5344CB8AC3E}">
        <p14:creationId xmlns:p14="http://schemas.microsoft.com/office/powerpoint/2010/main" val="2164551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27279"/>
            <a:ext cx="10515600" cy="5249684"/>
          </a:xfrm>
        </p:spPr>
        <p:txBody>
          <a:bodyPr>
            <a:normAutofit lnSpcReduction="10000"/>
          </a:bodyPr>
          <a:lstStyle/>
          <a:p>
            <a:pPr marL="0" indent="0">
              <a:buNone/>
            </a:pPr>
            <a:r>
              <a:rPr lang="en-US" dirty="0" smtClean="0"/>
              <a:t>Characteristics of intercultural sensitivity:</a:t>
            </a:r>
          </a:p>
          <a:p>
            <a:pPr>
              <a:buFont typeface="Wingdings" panose="05000000000000000000" pitchFamily="2" charset="2"/>
              <a:buChar char="Ø"/>
            </a:pPr>
            <a:r>
              <a:rPr lang="en-US" b="1" dirty="0" smtClean="0"/>
              <a:t>Denial of cultural differences</a:t>
            </a:r>
          </a:p>
          <a:p>
            <a:r>
              <a:rPr lang="en-US" dirty="0" smtClean="0"/>
              <a:t>In this stage people fail to recognize that cultures are different and there are no universally applicable sets of behavior, customs and traditions.</a:t>
            </a:r>
          </a:p>
          <a:p>
            <a:r>
              <a:rPr lang="en-US" dirty="0" smtClean="0"/>
              <a:t>This is the stage of total lack of cultural sensitivity.</a:t>
            </a:r>
          </a:p>
          <a:p>
            <a:r>
              <a:rPr lang="en-US" dirty="0" smtClean="0"/>
              <a:t>A failure to see the differences leads to stereotyping.</a:t>
            </a:r>
          </a:p>
          <a:p>
            <a:r>
              <a:rPr lang="en-US" dirty="0" smtClean="0"/>
              <a:t>Stereotype is a mistaken idea or belief many people have about a thing or group that is based upon how they look on the outside, which may be untrue or only partly true. Saying that “teenagers do not respect their parents” is a stereotype because it assigns a general attribute to all the teenagers despite their individual differences.</a:t>
            </a:r>
            <a:endParaRPr lang="en-US" dirty="0"/>
          </a:p>
        </p:txBody>
      </p:sp>
    </p:spTree>
    <p:extLst>
      <p:ext uri="{BB962C8B-B14F-4D97-AF65-F5344CB8AC3E}">
        <p14:creationId xmlns:p14="http://schemas.microsoft.com/office/powerpoint/2010/main" val="171946800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53036"/>
            <a:ext cx="10515600" cy="5223927"/>
          </a:xfrm>
        </p:spPr>
        <p:txBody>
          <a:bodyPr/>
          <a:lstStyle/>
          <a:p>
            <a:pPr>
              <a:buFont typeface="Wingdings" panose="05000000000000000000" pitchFamily="2" charset="2"/>
              <a:buChar char="Ø"/>
            </a:pPr>
            <a:r>
              <a:rPr lang="en-US" b="1" dirty="0" smtClean="0"/>
              <a:t>Defense against cultural difference</a:t>
            </a:r>
          </a:p>
          <a:p>
            <a:r>
              <a:rPr lang="en-US" dirty="0" smtClean="0"/>
              <a:t>It is a situation when people perceive other cultures as threatening, undesirable and disruptive.</a:t>
            </a:r>
          </a:p>
          <a:p>
            <a:r>
              <a:rPr lang="en-US" dirty="0" smtClean="0"/>
              <a:t>They advocate the superiority of their own culture and tends to defend their own interests.</a:t>
            </a:r>
          </a:p>
          <a:p>
            <a:r>
              <a:rPr lang="en-US" dirty="0" smtClean="0"/>
              <a:t>Such perception often leads to discrimination, including the efforts to deny people from other culture an access to resources and opportunities.</a:t>
            </a:r>
            <a:endParaRPr lang="en-US" dirty="0"/>
          </a:p>
        </p:txBody>
      </p:sp>
    </p:spTree>
    <p:extLst>
      <p:ext uri="{BB962C8B-B14F-4D97-AF65-F5344CB8AC3E}">
        <p14:creationId xmlns:p14="http://schemas.microsoft.com/office/powerpoint/2010/main" val="276297220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81825"/>
            <a:ext cx="10515600" cy="5095138"/>
          </a:xfrm>
        </p:spPr>
        <p:txBody>
          <a:bodyPr/>
          <a:lstStyle/>
          <a:p>
            <a:pPr>
              <a:buFont typeface="Wingdings" panose="05000000000000000000" pitchFamily="2" charset="2"/>
              <a:buChar char="Ø"/>
            </a:pPr>
            <a:r>
              <a:rPr lang="en-US" b="1" dirty="0" smtClean="0"/>
              <a:t>Minimization of cultural differences</a:t>
            </a:r>
          </a:p>
          <a:p>
            <a:r>
              <a:rPr lang="en-US" dirty="0" smtClean="0"/>
              <a:t>In this stage, people consider their own cultural values as being universally applicable.</a:t>
            </a:r>
          </a:p>
          <a:p>
            <a:r>
              <a:rPr lang="en-US" dirty="0" smtClean="0"/>
              <a:t>The tendency to emphasize the similarities among people and cultures rather than the differences is an example of the minimization stage.</a:t>
            </a:r>
          </a:p>
          <a:p>
            <a:r>
              <a:rPr lang="en-US" dirty="0" smtClean="0"/>
              <a:t>The implicit assumption is that other cultures should follow the values related to the dominant culture. </a:t>
            </a:r>
            <a:endParaRPr lang="en-US" dirty="0"/>
          </a:p>
        </p:txBody>
      </p:sp>
    </p:spTree>
    <p:extLst>
      <p:ext uri="{BB962C8B-B14F-4D97-AF65-F5344CB8AC3E}">
        <p14:creationId xmlns:p14="http://schemas.microsoft.com/office/powerpoint/2010/main" val="108492406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50006"/>
            <a:ext cx="10515600" cy="5326957"/>
          </a:xfrm>
        </p:spPr>
        <p:txBody>
          <a:bodyPr/>
          <a:lstStyle/>
          <a:p>
            <a:pPr>
              <a:buFont typeface="Wingdings" panose="05000000000000000000" pitchFamily="2" charset="2"/>
              <a:buChar char="Ø"/>
            </a:pPr>
            <a:r>
              <a:rPr lang="en-US" b="1" dirty="0" smtClean="0"/>
              <a:t>Acceptance of cultural differences</a:t>
            </a:r>
          </a:p>
          <a:p>
            <a:r>
              <a:rPr lang="en-US" dirty="0" smtClean="0"/>
              <a:t>This is the first sign towards developing intercultural sensitivity.</a:t>
            </a:r>
          </a:p>
          <a:p>
            <a:r>
              <a:rPr lang="en-US" dirty="0" smtClean="0"/>
              <a:t>In thus stage, people recognize that there are differences between cultures. Behaviors, customs and traditions are culture-specific and are equally valid within the culture.</a:t>
            </a:r>
          </a:p>
          <a:p>
            <a:r>
              <a:rPr lang="en-US" dirty="0" smtClean="0"/>
              <a:t>They also realize that such differences should be respected. This realization leads to the learning phase where people want to learn and understand cultural practices and values related to other cultures.</a:t>
            </a:r>
          </a:p>
          <a:p>
            <a:pPr marL="0" indent="0">
              <a:buNone/>
            </a:pPr>
            <a:endParaRPr lang="en-US" dirty="0"/>
          </a:p>
        </p:txBody>
      </p:sp>
    </p:spTree>
    <p:extLst>
      <p:ext uri="{BB962C8B-B14F-4D97-AF65-F5344CB8AC3E}">
        <p14:creationId xmlns:p14="http://schemas.microsoft.com/office/powerpoint/2010/main" val="116846243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43189"/>
            <a:ext cx="10515600" cy="5133774"/>
          </a:xfrm>
        </p:spPr>
        <p:txBody>
          <a:bodyPr/>
          <a:lstStyle/>
          <a:p>
            <a:pPr>
              <a:buFont typeface="Wingdings" panose="05000000000000000000" pitchFamily="2" charset="2"/>
              <a:buChar char="Ø"/>
            </a:pPr>
            <a:r>
              <a:rPr lang="en-US" b="1" dirty="0" smtClean="0"/>
              <a:t>Adaptation of cultural differences</a:t>
            </a:r>
          </a:p>
          <a:p>
            <a:r>
              <a:rPr lang="en-US" dirty="0" smtClean="0"/>
              <a:t>This occurs when people not only accept cultural differences but adapt the perspective of another culture.</a:t>
            </a:r>
          </a:p>
          <a:p>
            <a:r>
              <a:rPr lang="en-US" dirty="0" smtClean="0"/>
              <a:t>In this stage, people tend to appreciate others’ experiences and share information without reservation.</a:t>
            </a:r>
          </a:p>
          <a:p>
            <a:r>
              <a:rPr lang="en-US" dirty="0" smtClean="0"/>
              <a:t>This phase is characterized by an openness to discuss differences with people from different cultural backgrounds.</a:t>
            </a:r>
          </a:p>
          <a:p>
            <a:r>
              <a:rPr lang="en-US" dirty="0" smtClean="0"/>
              <a:t>People mutually adapt to each other’s cultural practices without necessarily abandoning one’s cultural identity.</a:t>
            </a:r>
          </a:p>
          <a:p>
            <a:endParaRPr lang="en-US" dirty="0"/>
          </a:p>
        </p:txBody>
      </p:sp>
    </p:spTree>
    <p:extLst>
      <p:ext uri="{BB962C8B-B14F-4D97-AF65-F5344CB8AC3E}">
        <p14:creationId xmlns:p14="http://schemas.microsoft.com/office/powerpoint/2010/main" val="22390033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81825"/>
            <a:ext cx="10515600" cy="5095138"/>
          </a:xfrm>
        </p:spPr>
        <p:txBody>
          <a:bodyPr/>
          <a:lstStyle/>
          <a:p>
            <a:pPr>
              <a:buFont typeface="Wingdings" panose="05000000000000000000" pitchFamily="2" charset="2"/>
              <a:buChar char="Ø"/>
            </a:pPr>
            <a:r>
              <a:rPr lang="en-US" b="1" dirty="0" smtClean="0"/>
              <a:t>Integration of cultural differences</a:t>
            </a:r>
          </a:p>
          <a:p>
            <a:r>
              <a:rPr lang="en-US" dirty="0" smtClean="0"/>
              <a:t>This happens when people incorporate values, behaviors, customs and practices belonging to other cultures into their own lives.</a:t>
            </a:r>
          </a:p>
          <a:p>
            <a:r>
              <a:rPr lang="en-US" dirty="0" smtClean="0"/>
              <a:t>This mostly happens when people from non-dominant groups live and adjust with the dominant groups.</a:t>
            </a:r>
          </a:p>
          <a:p>
            <a:r>
              <a:rPr lang="en-US" dirty="0" smtClean="0"/>
              <a:t>Particularly, immigrants and diaspora tend to adapt to the host society’s cultures and integrate the values in their own way of life.</a:t>
            </a:r>
            <a:endParaRPr lang="en-US" dirty="0"/>
          </a:p>
        </p:txBody>
      </p:sp>
    </p:spTree>
    <p:extLst>
      <p:ext uri="{BB962C8B-B14F-4D97-AF65-F5344CB8AC3E}">
        <p14:creationId xmlns:p14="http://schemas.microsoft.com/office/powerpoint/2010/main" val="364941196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Improving Intercultural Communication Skills</a:t>
            </a:r>
            <a:endParaRPr lang="en-US" dirty="0"/>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Ø"/>
            </a:pPr>
            <a:r>
              <a:rPr lang="en-US" dirty="0" smtClean="0"/>
              <a:t>Develop intercultural sensitivity</a:t>
            </a:r>
          </a:p>
          <a:p>
            <a:r>
              <a:rPr lang="en-US" dirty="0" smtClean="0"/>
              <a:t>There are three aspects of intercultural sensitivity – acceptance, adaptation and integration.</a:t>
            </a:r>
          </a:p>
          <a:p>
            <a:r>
              <a:rPr lang="en-US" dirty="0" smtClean="0"/>
              <a:t>One should avoid using stereotypes and ethnocentrism while communicating in the workplace.</a:t>
            </a:r>
          </a:p>
          <a:p>
            <a:r>
              <a:rPr lang="en-US" dirty="0" smtClean="0"/>
              <a:t>You need to avoid assuming that others will act and behave in the same way as you do as people act and behave differently.</a:t>
            </a:r>
          </a:p>
          <a:p>
            <a:r>
              <a:rPr lang="en-US" dirty="0" smtClean="0"/>
              <a:t>So, you need to avoid judging people on the basis of their behavior and other cultural practices such as food habits, dressing, mannerism, and how they look and appear.</a:t>
            </a:r>
          </a:p>
          <a:p>
            <a:r>
              <a:rPr lang="en-US" dirty="0" smtClean="0"/>
              <a:t>Moreover, every individual should be treated as a unique being, not as a generalized category.</a:t>
            </a:r>
            <a:endParaRPr lang="en-US" dirty="0"/>
          </a:p>
        </p:txBody>
      </p:sp>
    </p:spTree>
    <p:extLst>
      <p:ext uri="{BB962C8B-B14F-4D97-AF65-F5344CB8AC3E}">
        <p14:creationId xmlns:p14="http://schemas.microsoft.com/office/powerpoint/2010/main" val="367837772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32586"/>
            <a:ext cx="10515600" cy="4644377"/>
          </a:xfrm>
        </p:spPr>
        <p:txBody>
          <a:bodyPr/>
          <a:lstStyle/>
          <a:p>
            <a:pPr>
              <a:buFont typeface="Wingdings" panose="05000000000000000000" pitchFamily="2" charset="2"/>
              <a:buChar char="Ø"/>
            </a:pPr>
            <a:r>
              <a:rPr lang="en-US" dirty="0" smtClean="0"/>
              <a:t>Recognize variations and differences</a:t>
            </a:r>
          </a:p>
          <a:p>
            <a:r>
              <a:rPr lang="en-US" dirty="0" smtClean="0"/>
              <a:t>As workplaces are increasingly becoming diverse, there exist a range of variation in terms of the attitude to work, the concept of time, use of language and gestures.</a:t>
            </a:r>
          </a:p>
          <a:p>
            <a:r>
              <a:rPr lang="en-US" dirty="0" smtClean="0"/>
              <a:t>When you communicate to people from different culture, make sure to keep differences of attitudes, language and mannerism in mind.</a:t>
            </a:r>
            <a:endParaRPr lang="en-US" dirty="0"/>
          </a:p>
        </p:txBody>
      </p:sp>
    </p:spTree>
    <p:extLst>
      <p:ext uri="{BB962C8B-B14F-4D97-AF65-F5344CB8AC3E}">
        <p14:creationId xmlns:p14="http://schemas.microsoft.com/office/powerpoint/2010/main" val="3310553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79549"/>
            <a:ext cx="10515600" cy="5597414"/>
          </a:xfrm>
        </p:spPr>
        <p:txBody>
          <a:bodyPr/>
          <a:lstStyle/>
          <a:p>
            <a:pPr marL="0" indent="0">
              <a:buNone/>
            </a:pPr>
            <a:r>
              <a:rPr lang="en-US" b="1" dirty="0"/>
              <a:t>3. Friendliness</a:t>
            </a:r>
          </a:p>
          <a:p>
            <a:r>
              <a:rPr lang="en-US" dirty="0"/>
              <a:t>Friendly traits like honesty and kindness can help </a:t>
            </a:r>
            <a:r>
              <a:rPr lang="en-US" dirty="0" smtClean="0"/>
              <a:t>building </a:t>
            </a:r>
            <a:r>
              <a:rPr lang="en-US" dirty="0"/>
              <a:t>trust and understanding when communicating at work</a:t>
            </a:r>
            <a:r>
              <a:rPr lang="en-US" dirty="0" smtClean="0"/>
              <a:t>.</a:t>
            </a:r>
          </a:p>
          <a:p>
            <a:r>
              <a:rPr lang="en-US" dirty="0" smtClean="0"/>
              <a:t>Try </a:t>
            </a:r>
            <a:r>
              <a:rPr lang="en-US" dirty="0"/>
              <a:t>to communicate with a positive attitude, keep an open mind and ask questions to help you </a:t>
            </a:r>
            <a:r>
              <a:rPr lang="en-US" dirty="0" smtClean="0"/>
              <a:t>understand. </a:t>
            </a:r>
          </a:p>
          <a:p>
            <a:r>
              <a:rPr lang="en-US" dirty="0" smtClean="0"/>
              <a:t>Small </a:t>
            </a:r>
            <a:r>
              <a:rPr lang="en-US" dirty="0"/>
              <a:t>gestures such as asking someone how they're doing, smiling as they speak or offering praise for work well done can help you </a:t>
            </a:r>
            <a:r>
              <a:rPr lang="en-US" dirty="0" smtClean="0"/>
              <a:t>to maintain </a:t>
            </a:r>
            <a:r>
              <a:rPr lang="en-US" dirty="0"/>
              <a:t>productive relationships with colleagues and managers.</a:t>
            </a:r>
          </a:p>
          <a:p>
            <a:r>
              <a:rPr lang="en-US" dirty="0"/>
              <a:t>You can practice friendliness by remembering small, thoughtful details about your colleagues or past conversations. For example, if a colleague tells you their child's birthday is soon and you connect with them again later, you might ask them how the birthday party went.</a:t>
            </a:r>
          </a:p>
          <a:p>
            <a:pPr marL="0" indent="0">
              <a:buNone/>
            </a:pPr>
            <a:endParaRPr lang="en-US" dirty="0"/>
          </a:p>
        </p:txBody>
      </p:sp>
    </p:spTree>
    <p:extLst>
      <p:ext uri="{BB962C8B-B14F-4D97-AF65-F5344CB8AC3E}">
        <p14:creationId xmlns:p14="http://schemas.microsoft.com/office/powerpoint/2010/main" val="368436143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29555"/>
            <a:ext cx="10515600" cy="4747408"/>
          </a:xfrm>
        </p:spPr>
        <p:txBody>
          <a:bodyPr/>
          <a:lstStyle/>
          <a:p>
            <a:pPr>
              <a:buFont typeface="Wingdings" panose="05000000000000000000" pitchFamily="2" charset="2"/>
              <a:buChar char="Ø"/>
            </a:pPr>
            <a:r>
              <a:rPr lang="en-US" dirty="0" smtClean="0"/>
              <a:t>Learn about other cultures</a:t>
            </a:r>
          </a:p>
          <a:p>
            <a:r>
              <a:rPr lang="en-US" dirty="0" smtClean="0"/>
              <a:t>For effective </a:t>
            </a:r>
            <a:r>
              <a:rPr lang="en-US" dirty="0" smtClean="0"/>
              <a:t>intercultural </a:t>
            </a:r>
            <a:r>
              <a:rPr lang="en-US" dirty="0" smtClean="0"/>
              <a:t>communication, you need to learn about other cultures so that you can familiarize yourself with unique and culture-specific values, mannerism and communicative styles.</a:t>
            </a:r>
          </a:p>
          <a:p>
            <a:r>
              <a:rPr lang="en-US" dirty="0" smtClean="0"/>
              <a:t>Before meeting a person from another culture, prepare yourself by researching on and gathering adequate background information about the culture that allows you to interact more confidently and friendly way.</a:t>
            </a:r>
            <a:endParaRPr lang="en-US" dirty="0"/>
          </a:p>
        </p:txBody>
      </p:sp>
    </p:spTree>
    <p:extLst>
      <p:ext uri="{BB962C8B-B14F-4D97-AF65-F5344CB8AC3E}">
        <p14:creationId xmlns:p14="http://schemas.microsoft.com/office/powerpoint/2010/main" val="186329245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04552"/>
            <a:ext cx="10515600" cy="5172411"/>
          </a:xfrm>
        </p:spPr>
        <p:txBody>
          <a:bodyPr/>
          <a:lstStyle/>
          <a:p>
            <a:pPr>
              <a:buFont typeface="Wingdings" panose="05000000000000000000" pitchFamily="2" charset="2"/>
              <a:buChar char="Ø"/>
            </a:pPr>
            <a:r>
              <a:rPr lang="en-US" dirty="0" smtClean="0"/>
              <a:t>Write clearly</a:t>
            </a:r>
          </a:p>
          <a:p>
            <a:r>
              <a:rPr lang="en-US" dirty="0" smtClean="0"/>
              <a:t>While corresponding to people from another culture, you should be aware of the format and style of writing preferred in that culture.</a:t>
            </a:r>
          </a:p>
          <a:p>
            <a:r>
              <a:rPr lang="en-US" dirty="0" smtClean="0"/>
              <a:t>Use simple and clear language.</a:t>
            </a:r>
          </a:p>
          <a:p>
            <a:r>
              <a:rPr lang="en-US" dirty="0" smtClean="0"/>
              <a:t>Avoid using idiomatic and slang expressions.</a:t>
            </a:r>
          </a:p>
          <a:p>
            <a:r>
              <a:rPr lang="en-US" dirty="0" smtClean="0"/>
              <a:t>Use transitional words and phrases.</a:t>
            </a:r>
          </a:p>
          <a:p>
            <a:r>
              <a:rPr lang="en-US" dirty="0" smtClean="0"/>
              <a:t>Be brief and straightforward.</a:t>
            </a:r>
            <a:endParaRPr lang="en-US" dirty="0"/>
          </a:p>
        </p:txBody>
      </p:sp>
    </p:spTree>
    <p:extLst>
      <p:ext uri="{BB962C8B-B14F-4D97-AF65-F5344CB8AC3E}">
        <p14:creationId xmlns:p14="http://schemas.microsoft.com/office/powerpoint/2010/main" val="53127934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99245"/>
            <a:ext cx="10515600" cy="6053070"/>
          </a:xfrm>
        </p:spPr>
        <p:txBody>
          <a:bodyPr>
            <a:normAutofit lnSpcReduction="10000"/>
          </a:bodyPr>
          <a:lstStyle/>
          <a:p>
            <a:pPr>
              <a:buFont typeface="Wingdings" panose="05000000000000000000" pitchFamily="2" charset="2"/>
              <a:buChar char="Ø"/>
            </a:pPr>
            <a:r>
              <a:rPr lang="en-US" dirty="0" smtClean="0"/>
              <a:t>Speak and listen carefully</a:t>
            </a:r>
          </a:p>
          <a:p>
            <a:r>
              <a:rPr lang="en-US" dirty="0" smtClean="0"/>
              <a:t>Speaking any second language is always challenging.</a:t>
            </a:r>
          </a:p>
          <a:p>
            <a:r>
              <a:rPr lang="en-US" dirty="0" smtClean="0"/>
              <a:t>It is hard to approximate the native speaker’s pronunciation, tone, stress pattern and pitch level. </a:t>
            </a:r>
          </a:p>
          <a:p>
            <a:r>
              <a:rPr lang="en-US" dirty="0" smtClean="0"/>
              <a:t>Moreover, the same language varies from one region to another in terms of accent, grammar and word meaning.</a:t>
            </a:r>
          </a:p>
          <a:p>
            <a:r>
              <a:rPr lang="en-US" dirty="0" smtClean="0"/>
              <a:t>These regional variations make it difficult to orally communicate to people from another region and culture even if both parties use the same language.</a:t>
            </a:r>
          </a:p>
          <a:p>
            <a:r>
              <a:rPr lang="en-US" dirty="0" smtClean="0"/>
              <a:t>While speaking to an audience from another culture:</a:t>
            </a:r>
          </a:p>
          <a:p>
            <a:pPr marL="514350" indent="-514350">
              <a:buFont typeface="+mj-lt"/>
              <a:buAutoNum type="arabicPeriod"/>
            </a:pPr>
            <a:r>
              <a:rPr lang="en-US" sz="2000" dirty="0" smtClean="0"/>
              <a:t>Speak distinctly and slowly</a:t>
            </a:r>
          </a:p>
          <a:p>
            <a:pPr marL="514350" indent="-514350">
              <a:buFont typeface="+mj-lt"/>
              <a:buAutoNum type="arabicPeriod"/>
            </a:pPr>
            <a:r>
              <a:rPr lang="en-US" sz="2000" dirty="0" smtClean="0"/>
              <a:t>Avoid rephrasing immediately after you speak</a:t>
            </a:r>
          </a:p>
          <a:p>
            <a:pPr marL="514350" indent="-514350">
              <a:buFont typeface="+mj-lt"/>
              <a:buAutoNum type="arabicPeriod"/>
            </a:pPr>
            <a:r>
              <a:rPr lang="en-US" sz="2000" dirty="0" smtClean="0"/>
              <a:t>Ask for feedback</a:t>
            </a:r>
          </a:p>
          <a:p>
            <a:pPr marL="514350" indent="-514350">
              <a:buFont typeface="+mj-lt"/>
              <a:buAutoNum type="arabicPeriod"/>
            </a:pPr>
            <a:r>
              <a:rPr lang="en-US" sz="2000" dirty="0" smtClean="0"/>
              <a:t>Pronounce the words correctly</a:t>
            </a:r>
            <a:endParaRPr lang="en-US" sz="2000" dirty="0"/>
          </a:p>
        </p:txBody>
      </p:sp>
    </p:spTree>
    <p:extLst>
      <p:ext uri="{BB962C8B-B14F-4D97-AF65-F5344CB8AC3E}">
        <p14:creationId xmlns:p14="http://schemas.microsoft.com/office/powerpoint/2010/main" val="3858490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82580"/>
            <a:ext cx="10515600" cy="5494383"/>
          </a:xfrm>
        </p:spPr>
        <p:txBody>
          <a:bodyPr/>
          <a:lstStyle/>
          <a:p>
            <a:pPr marL="0" indent="0">
              <a:buNone/>
            </a:pPr>
            <a:r>
              <a:rPr lang="en-US" b="1" dirty="0"/>
              <a:t>4. Confidence</a:t>
            </a:r>
          </a:p>
          <a:p>
            <a:r>
              <a:rPr lang="en-US" dirty="0"/>
              <a:t>In the workplace, people are more likely to respond to ideas that are presented with confidence. </a:t>
            </a:r>
            <a:endParaRPr lang="en-US" dirty="0" smtClean="0"/>
          </a:p>
          <a:p>
            <a:r>
              <a:rPr lang="en-US" dirty="0" smtClean="0"/>
              <a:t>There </a:t>
            </a:r>
            <a:r>
              <a:rPr lang="en-US" dirty="0"/>
              <a:t>are many ways to appear </a:t>
            </a:r>
            <a:r>
              <a:rPr lang="en-US" dirty="0" smtClean="0"/>
              <a:t>confident: by </a:t>
            </a:r>
            <a:r>
              <a:rPr lang="en-US" dirty="0"/>
              <a:t>making eye contact when you're addressing someone, sitting up straight with your shoulders open and preparing ahead of time so your thoughts are clear and you're able to answer any questions</a:t>
            </a:r>
            <a:r>
              <a:rPr lang="en-US" dirty="0" smtClean="0"/>
              <a:t>.</a:t>
            </a:r>
          </a:p>
          <a:p>
            <a:r>
              <a:rPr lang="en-US" dirty="0" smtClean="0"/>
              <a:t> </a:t>
            </a:r>
            <a:r>
              <a:rPr lang="en-US" dirty="0"/>
              <a:t>Confident communication is useful not just on the job but also during the job interview process. </a:t>
            </a:r>
            <a:endParaRPr lang="en-US" dirty="0" smtClean="0"/>
          </a:p>
          <a:p>
            <a:r>
              <a:rPr lang="en-US" dirty="0" smtClean="0"/>
              <a:t>Additionally</a:t>
            </a:r>
            <a:r>
              <a:rPr lang="en-US" dirty="0"/>
              <a:t>, to display confidence, avoid adding filler </a:t>
            </a:r>
            <a:r>
              <a:rPr lang="en-US" dirty="0" smtClean="0"/>
              <a:t>words like: </a:t>
            </a:r>
            <a:r>
              <a:rPr lang="en-US" dirty="0"/>
              <a:t> </a:t>
            </a:r>
            <a:r>
              <a:rPr lang="en-US" dirty="0" smtClean="0"/>
              <a:t>um, ah, hmm, like etc.</a:t>
            </a:r>
            <a:endParaRPr lang="en-US" dirty="0"/>
          </a:p>
          <a:p>
            <a:endParaRPr lang="en-US" dirty="0"/>
          </a:p>
        </p:txBody>
      </p:sp>
    </p:spTree>
    <p:extLst>
      <p:ext uri="{BB962C8B-B14F-4D97-AF65-F5344CB8AC3E}">
        <p14:creationId xmlns:p14="http://schemas.microsoft.com/office/powerpoint/2010/main" val="31856735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40158"/>
            <a:ext cx="10515600" cy="5236805"/>
          </a:xfrm>
        </p:spPr>
        <p:txBody>
          <a:bodyPr>
            <a:normAutofit lnSpcReduction="10000"/>
          </a:bodyPr>
          <a:lstStyle/>
          <a:p>
            <a:pPr marL="0" indent="0">
              <a:buNone/>
            </a:pPr>
            <a:r>
              <a:rPr lang="en-US" b="1" dirty="0"/>
              <a:t>5. Sharing feedback</a:t>
            </a:r>
          </a:p>
          <a:p>
            <a:r>
              <a:rPr lang="en-US" dirty="0" smtClean="0"/>
              <a:t>Strong </a:t>
            </a:r>
            <a:r>
              <a:rPr lang="en-US" dirty="0"/>
              <a:t>communicators can accept constructive feedback and provide constructive input to others</a:t>
            </a:r>
            <a:r>
              <a:rPr lang="en-US" dirty="0" smtClean="0"/>
              <a:t>.</a:t>
            </a:r>
          </a:p>
          <a:p>
            <a:r>
              <a:rPr lang="en-US" dirty="0" smtClean="0"/>
              <a:t> </a:t>
            </a:r>
            <a:r>
              <a:rPr lang="en-US" dirty="0"/>
              <a:t>Feedback can answer questions, provide solutions or help strengthen the project or topic at hand. </a:t>
            </a:r>
            <a:endParaRPr lang="en-US" dirty="0" smtClean="0"/>
          </a:p>
          <a:p>
            <a:r>
              <a:rPr lang="en-US" dirty="0" smtClean="0"/>
              <a:t>Providing </a:t>
            </a:r>
            <a:r>
              <a:rPr lang="en-US" dirty="0"/>
              <a:t>and accepting feedback is an essential workplace skill, as it can help both you and the people around you make meaningful improvements to their work and their professional development.</a:t>
            </a:r>
          </a:p>
          <a:p>
            <a:r>
              <a:rPr lang="en-US" dirty="0"/>
              <a:t>A great way to learn how to give feedback is to take notes from others on the feedback they offer you. When you come across a well-explained piece of feedback, take some time to observe and analyze why it was good, why it resonated with you and how you might apply those skills in the future.</a:t>
            </a:r>
          </a:p>
          <a:p>
            <a:pPr marL="0" indent="0">
              <a:buNone/>
            </a:pPr>
            <a:endParaRPr lang="en-US" dirty="0"/>
          </a:p>
        </p:txBody>
      </p:sp>
    </p:spTree>
    <p:extLst>
      <p:ext uri="{BB962C8B-B14F-4D97-AF65-F5344CB8AC3E}">
        <p14:creationId xmlns:p14="http://schemas.microsoft.com/office/powerpoint/2010/main" val="8470700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82580"/>
            <a:ext cx="10515600" cy="5494383"/>
          </a:xfrm>
        </p:spPr>
        <p:txBody>
          <a:bodyPr/>
          <a:lstStyle/>
          <a:p>
            <a:pPr marL="0" indent="0">
              <a:buNone/>
            </a:pPr>
            <a:r>
              <a:rPr lang="en-US" b="1" dirty="0"/>
              <a:t>6. Volume and tone</a:t>
            </a:r>
          </a:p>
          <a:p>
            <a:r>
              <a:rPr lang="en-US" dirty="0"/>
              <a:t>When you're speaking, be clear and audible. </a:t>
            </a:r>
            <a:endParaRPr lang="en-US" dirty="0" smtClean="0"/>
          </a:p>
          <a:p>
            <a:r>
              <a:rPr lang="en-US" dirty="0" smtClean="0"/>
              <a:t>Adjusting </a:t>
            </a:r>
            <a:r>
              <a:rPr lang="en-US" dirty="0"/>
              <a:t>your speaking voice so others can hear you in a variety of settings is a skill, and it's critical to communicating effectively. </a:t>
            </a:r>
            <a:endParaRPr lang="en-US" dirty="0" smtClean="0"/>
          </a:p>
          <a:p>
            <a:r>
              <a:rPr lang="en-US" dirty="0" smtClean="0"/>
              <a:t>Speaking </a:t>
            </a:r>
            <a:r>
              <a:rPr lang="en-US" dirty="0"/>
              <a:t>too loudly may be disrespectful or awkward in certain settings. </a:t>
            </a:r>
          </a:p>
        </p:txBody>
      </p:sp>
    </p:spTree>
    <p:extLst>
      <p:ext uri="{BB962C8B-B14F-4D97-AF65-F5344CB8AC3E}">
        <p14:creationId xmlns:p14="http://schemas.microsoft.com/office/powerpoint/2010/main" val="6259843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1018</TotalTime>
  <Words>4939</Words>
  <Application>Microsoft Office PowerPoint</Application>
  <PresentationFormat>Widescreen</PresentationFormat>
  <Paragraphs>318</Paragraphs>
  <Slides>62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62</vt:i4>
      </vt:variant>
    </vt:vector>
  </HeadingPairs>
  <TitlesOfParts>
    <vt:vector size="67" baseType="lpstr">
      <vt:lpstr>Arial</vt:lpstr>
      <vt:lpstr>Calibri</vt:lpstr>
      <vt:lpstr>Calibri Light</vt:lpstr>
      <vt:lpstr>Wingdings</vt:lpstr>
      <vt:lpstr>Office Theme</vt:lpstr>
      <vt:lpstr>Chapter-4 </vt:lpstr>
      <vt:lpstr>Communication skills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Soft Skills in the Workplace</vt:lpstr>
      <vt:lpstr>PowerPoint Presentation</vt:lpstr>
      <vt:lpstr>Importance of Soft skills</vt:lpstr>
      <vt:lpstr>PowerPoint Presentation</vt:lpstr>
      <vt:lpstr>Organizational Communication Skills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Interpersonal Communication Skills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Leadership Communication Skills</vt:lpstr>
      <vt:lpstr>PowerPoint Presentation</vt:lpstr>
      <vt:lpstr>PowerPoint Presentation</vt:lpstr>
      <vt:lpstr>PowerPoint Presentation</vt:lpstr>
      <vt:lpstr>PowerPoint Presentation</vt:lpstr>
      <vt:lpstr>Professionalism in Business Communication</vt:lpstr>
      <vt:lpstr>PowerPoint Presentation</vt:lpstr>
      <vt:lpstr>PowerPoint Presentation</vt:lpstr>
      <vt:lpstr>PowerPoint Presentation</vt:lpstr>
      <vt:lpstr>PowerPoint Presentation</vt:lpstr>
      <vt:lpstr>PowerPoint Presentation</vt:lpstr>
      <vt:lpstr>Ethical Values</vt:lpstr>
      <vt:lpstr>Ethical Dilemma versus Ethical Lapse</vt:lpstr>
      <vt:lpstr>PowerPoint Presentation</vt:lpstr>
      <vt:lpstr>PowerPoint Presentation</vt:lpstr>
      <vt:lpstr>PowerPoint Presentation</vt:lpstr>
      <vt:lpstr>Intercultural/Cross-cultural Sensitivity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Improving Intercultural Communication Skills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197</cp:revision>
  <dcterms:created xsi:type="dcterms:W3CDTF">2020-12-11T00:36:11Z</dcterms:created>
  <dcterms:modified xsi:type="dcterms:W3CDTF">2023-06-06T03:48:57Z</dcterms:modified>
</cp:coreProperties>
</file>