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AB8C0-0FF4-4BF2-99B6-4715CABAF0DA}" v="18" dt="2023-06-23T02:47:46.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4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cs typeface="Calibri Light"/>
              </a:rPr>
              <a:t>Chapter-8</a:t>
            </a:r>
            <a:endParaRPr lang="en-US" dirty="0">
              <a:latin typeface="+mn-l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sz="4000" dirty="0" smtClean="0">
                <a:cs typeface="Calibri"/>
              </a:rPr>
              <a:t>Business Plans, Proposals and Reports</a:t>
            </a:r>
            <a:endParaRPr lang="en-US" sz="40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2885"/>
            <a:ext cx="10515600" cy="5314078"/>
          </a:xfrm>
        </p:spPr>
        <p:txBody>
          <a:bodyPr/>
          <a:lstStyle/>
          <a:p>
            <a:pPr>
              <a:buFont typeface="Wingdings" panose="05000000000000000000" pitchFamily="2" charset="2"/>
              <a:buChar char="v"/>
            </a:pPr>
            <a:r>
              <a:rPr lang="en-US" dirty="0" smtClean="0"/>
              <a:t>Execution </a:t>
            </a:r>
          </a:p>
          <a:p>
            <a:r>
              <a:rPr lang="en-US" dirty="0" smtClean="0"/>
              <a:t>It includes the operational aspects of your business.</a:t>
            </a:r>
          </a:p>
          <a:p>
            <a:r>
              <a:rPr lang="en-US" dirty="0" smtClean="0"/>
              <a:t>Include the specific marketing and sales strategies, including promotion, pricing and packaging.</a:t>
            </a:r>
          </a:p>
          <a:p>
            <a:r>
              <a:rPr lang="en-US" dirty="0" smtClean="0"/>
              <a:t>In a long business plan , consider developing each idea under a separate subheading.</a:t>
            </a:r>
          </a:p>
          <a:p>
            <a:r>
              <a:rPr lang="en-US" dirty="0" smtClean="0"/>
              <a:t>Support your assertions with marketing data and demographic information about your potential clients and customers.</a:t>
            </a:r>
            <a:endParaRPr lang="en-US" dirty="0"/>
          </a:p>
        </p:txBody>
      </p:sp>
    </p:spTree>
    <p:extLst>
      <p:ext uri="{BB962C8B-B14F-4D97-AF65-F5344CB8AC3E}">
        <p14:creationId xmlns:p14="http://schemas.microsoft.com/office/powerpoint/2010/main" val="190033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9854"/>
            <a:ext cx="10515600" cy="5417109"/>
          </a:xfrm>
        </p:spPr>
        <p:txBody>
          <a:bodyPr/>
          <a:lstStyle/>
          <a:p>
            <a:pPr>
              <a:buFont typeface="Wingdings" panose="05000000000000000000" pitchFamily="2" charset="2"/>
              <a:buChar char="v"/>
            </a:pPr>
            <a:r>
              <a:rPr lang="en-US" dirty="0" smtClean="0"/>
              <a:t>Business organization</a:t>
            </a:r>
          </a:p>
          <a:p>
            <a:r>
              <a:rPr lang="en-US" dirty="0" smtClean="0"/>
              <a:t>Provide brief overview of the company profile, including the management team responsible for execution of the overall business plan.</a:t>
            </a:r>
          </a:p>
          <a:p>
            <a:r>
              <a:rPr lang="en-US" dirty="0" smtClean="0"/>
              <a:t>Briefly tell your readers what kind of organization you will establish and how you will manage and run the organization.</a:t>
            </a:r>
          </a:p>
          <a:p>
            <a:r>
              <a:rPr lang="en-US" dirty="0" smtClean="0"/>
              <a:t>Begin this section with information related to your company’s legal structure and ownership provision, mission, and brief history if it is an existing company.</a:t>
            </a:r>
          </a:p>
          <a:p>
            <a:r>
              <a:rPr lang="en-US" dirty="0" smtClean="0"/>
              <a:t>Then, describe the team responsible for running the company.</a:t>
            </a:r>
          </a:p>
          <a:p>
            <a:r>
              <a:rPr lang="en-US" dirty="0" smtClean="0"/>
              <a:t>Outline the specific role of each member of team will play in the company.</a:t>
            </a:r>
            <a:endParaRPr lang="en-US" dirty="0"/>
          </a:p>
        </p:txBody>
      </p:sp>
    </p:spTree>
    <p:extLst>
      <p:ext uri="{BB962C8B-B14F-4D97-AF65-F5344CB8AC3E}">
        <p14:creationId xmlns:p14="http://schemas.microsoft.com/office/powerpoint/2010/main" val="187492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7"/>
            <a:ext cx="10515600" cy="5468625"/>
          </a:xfrm>
        </p:spPr>
        <p:txBody>
          <a:bodyPr>
            <a:normAutofit lnSpcReduction="10000"/>
          </a:bodyPr>
          <a:lstStyle/>
          <a:p>
            <a:pPr>
              <a:buFont typeface="Wingdings" panose="05000000000000000000" pitchFamily="2" charset="2"/>
              <a:buChar char="v"/>
            </a:pPr>
            <a:r>
              <a:rPr lang="en-US" dirty="0" smtClean="0"/>
              <a:t>Financial plan</a:t>
            </a:r>
          </a:p>
          <a:p>
            <a:r>
              <a:rPr lang="en-US" dirty="0" smtClean="0"/>
              <a:t>It is the most important section of a business plan.</a:t>
            </a:r>
          </a:p>
          <a:p>
            <a:r>
              <a:rPr lang="en-US" dirty="0" smtClean="0"/>
              <a:t>Briefly mention how much money you will need at what stage of the business operation. </a:t>
            </a:r>
          </a:p>
          <a:p>
            <a:r>
              <a:rPr lang="en-US" dirty="0" smtClean="0"/>
              <a:t>Describe how you plan to spend funds to turn the business into a profit-making company.</a:t>
            </a:r>
          </a:p>
          <a:p>
            <a:pPr marL="0" indent="0">
              <a:buNone/>
            </a:pPr>
            <a:endParaRPr lang="en-US" dirty="0"/>
          </a:p>
          <a:p>
            <a:pPr>
              <a:buFont typeface="Wingdings" panose="05000000000000000000" pitchFamily="2" charset="2"/>
              <a:buChar char="v"/>
            </a:pPr>
            <a:r>
              <a:rPr lang="en-US" dirty="0" smtClean="0"/>
              <a:t>Appendix </a:t>
            </a:r>
          </a:p>
          <a:p>
            <a:r>
              <a:rPr lang="en-US" dirty="0" smtClean="0"/>
              <a:t>It includes any useful documents such as tables, charts, data and supporting legal notes that are too long to put in the body of the plan.</a:t>
            </a:r>
          </a:p>
          <a:p>
            <a:r>
              <a:rPr lang="en-US" dirty="0" smtClean="0"/>
              <a:t>One can also include relevant bio-notes of the team members and information related to patent and branding rights.</a:t>
            </a:r>
            <a:endParaRPr lang="en-US" dirty="0"/>
          </a:p>
        </p:txBody>
      </p:sp>
    </p:spTree>
    <p:extLst>
      <p:ext uri="{BB962C8B-B14F-4D97-AF65-F5344CB8AC3E}">
        <p14:creationId xmlns:p14="http://schemas.microsoft.com/office/powerpoint/2010/main" val="137000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5763"/>
            <a:ext cx="10515600" cy="5301200"/>
          </a:xfrm>
        </p:spPr>
        <p:txBody>
          <a:bodyPr/>
          <a:lstStyle/>
          <a:p>
            <a:r>
              <a:rPr lang="en-US" dirty="0"/>
              <a:t>Presentation is as important as the content. Therefore, it is best to add graphs, pie charts, 3D models, and other visuals, which will enhance the presentation and understandability of the plan. In addition, factual data and simple statistical tools can make the plan look genuine and </a:t>
            </a:r>
            <a:r>
              <a:rPr lang="en-US" dirty="0" smtClean="0"/>
              <a:t>earn investor </a:t>
            </a:r>
            <a:r>
              <a:rPr lang="en-US" dirty="0"/>
              <a:t>confidence. </a:t>
            </a:r>
            <a:endParaRPr lang="en-US" dirty="0" smtClean="0"/>
          </a:p>
          <a:p>
            <a:endParaRPr lang="en-US" dirty="0"/>
          </a:p>
          <a:p>
            <a:endParaRPr lang="en-US" dirty="0" smtClean="0"/>
          </a:p>
          <a:p>
            <a:pPr marL="0" indent="0">
              <a:buNone/>
            </a:pPr>
            <a:r>
              <a:rPr lang="en-US" dirty="0" smtClean="0">
                <a:solidFill>
                  <a:srgbClr val="FF0000"/>
                </a:solidFill>
              </a:rPr>
              <a:t>Assignment</a:t>
            </a:r>
          </a:p>
          <a:p>
            <a:pPr marL="0" indent="0">
              <a:buNone/>
            </a:pPr>
            <a:r>
              <a:rPr lang="en-US" dirty="0" smtClean="0">
                <a:solidFill>
                  <a:srgbClr val="FF0000"/>
                </a:solidFill>
              </a:rPr>
              <a:t>Page no. 234 Application Questions section Q.N. 2</a:t>
            </a:r>
            <a:endParaRPr lang="en-US" dirty="0">
              <a:solidFill>
                <a:srgbClr val="FF0000"/>
              </a:solidFill>
            </a:endParaRPr>
          </a:p>
        </p:txBody>
      </p:sp>
    </p:spTree>
    <p:extLst>
      <p:ext uri="{BB962C8B-B14F-4D97-AF65-F5344CB8AC3E}">
        <p14:creationId xmlns:p14="http://schemas.microsoft.com/office/powerpoint/2010/main" val="236165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lstStyle/>
          <a:p>
            <a:r>
              <a:rPr lang="en-US" dirty="0" smtClean="0"/>
              <a:t>Business Proposals</a:t>
            </a:r>
            <a:endParaRPr lang="en-US" dirty="0"/>
          </a:p>
        </p:txBody>
      </p:sp>
      <p:sp>
        <p:nvSpPr>
          <p:cNvPr id="3" name="Content Placeholder 2"/>
          <p:cNvSpPr>
            <a:spLocks noGrp="1"/>
          </p:cNvSpPr>
          <p:nvPr>
            <p:ph idx="1"/>
          </p:nvPr>
        </p:nvSpPr>
        <p:spPr>
          <a:xfrm>
            <a:off x="838200" y="1455313"/>
            <a:ext cx="10515600" cy="4721650"/>
          </a:xfrm>
        </p:spPr>
        <p:txBody>
          <a:bodyPr/>
          <a:lstStyle/>
          <a:p>
            <a:r>
              <a:rPr lang="en-US" dirty="0" smtClean="0"/>
              <a:t>To survive and grow the companies need to obtain contracts, projects and new businesses as well as sell products and services to customers and clients.</a:t>
            </a:r>
          </a:p>
          <a:p>
            <a:r>
              <a:rPr lang="en-US" dirty="0" smtClean="0"/>
              <a:t>A business proposal is a document designed to persuade an organization or a client to buy a product or service.</a:t>
            </a:r>
          </a:p>
          <a:p>
            <a:r>
              <a:rPr lang="en-US" dirty="0" smtClean="0"/>
              <a:t>Whether we want to win a contract from another organization or make changes within the organization, we have to write an effective proposal to convince the reader about the merits of our proposition.</a:t>
            </a:r>
          </a:p>
          <a:p>
            <a:r>
              <a:rPr lang="en-US" dirty="0" smtClean="0"/>
              <a:t>A proposal can be of any length, from a single page to several .</a:t>
            </a:r>
            <a:endParaRPr lang="en-US" dirty="0"/>
          </a:p>
        </p:txBody>
      </p:sp>
    </p:spTree>
    <p:extLst>
      <p:ext uri="{BB962C8B-B14F-4D97-AF65-F5344CB8AC3E}">
        <p14:creationId xmlns:p14="http://schemas.microsoft.com/office/powerpoint/2010/main" val="3180023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641"/>
          </a:xfrm>
        </p:spPr>
        <p:txBody>
          <a:bodyPr/>
          <a:lstStyle/>
          <a:p>
            <a:r>
              <a:rPr lang="en-US" dirty="0" smtClean="0"/>
              <a:t>Types of Proposal</a:t>
            </a:r>
            <a:endParaRPr lang="en-US" dirty="0"/>
          </a:p>
        </p:txBody>
      </p:sp>
      <p:sp>
        <p:nvSpPr>
          <p:cNvPr id="3" name="Content Placeholder 2"/>
          <p:cNvSpPr>
            <a:spLocks noGrp="1"/>
          </p:cNvSpPr>
          <p:nvPr>
            <p:ph idx="1"/>
          </p:nvPr>
        </p:nvSpPr>
        <p:spPr/>
        <p:txBody>
          <a:bodyPr/>
          <a:lstStyle/>
          <a:p>
            <a:r>
              <a:rPr lang="en-US" dirty="0" smtClean="0"/>
              <a:t>On the basis of audience and purpose, proposal can be categorized into three main types:</a:t>
            </a:r>
          </a:p>
          <a:p>
            <a:pPr marL="0" indent="0">
              <a:buNone/>
            </a:pPr>
            <a:endParaRPr lang="en-US" dirty="0" smtClean="0"/>
          </a:p>
          <a:p>
            <a:pPr marL="514350" indent="-514350">
              <a:buFont typeface="+mj-lt"/>
              <a:buAutoNum type="arabicPeriod"/>
            </a:pPr>
            <a:r>
              <a:rPr lang="en-US" dirty="0" smtClean="0"/>
              <a:t>Internal Proposal</a:t>
            </a:r>
          </a:p>
          <a:p>
            <a:pPr marL="514350" indent="-514350">
              <a:buFont typeface="+mj-lt"/>
              <a:buAutoNum type="arabicPeriod"/>
            </a:pPr>
            <a:r>
              <a:rPr lang="en-US" dirty="0" smtClean="0"/>
              <a:t>External Proposal</a:t>
            </a:r>
          </a:p>
          <a:p>
            <a:pPr marL="514350" indent="-514350">
              <a:buFont typeface="+mj-lt"/>
              <a:buAutoNum type="arabicPeriod"/>
            </a:pPr>
            <a:r>
              <a:rPr lang="en-US" dirty="0" smtClean="0"/>
              <a:t>Grants and Research Proposal</a:t>
            </a:r>
            <a:endParaRPr lang="en-US" dirty="0"/>
          </a:p>
        </p:txBody>
      </p:sp>
    </p:spTree>
    <p:extLst>
      <p:ext uri="{BB962C8B-B14F-4D97-AF65-F5344CB8AC3E}">
        <p14:creationId xmlns:p14="http://schemas.microsoft.com/office/powerpoint/2010/main" val="45314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950039"/>
          </a:xfrm>
        </p:spPr>
        <p:txBody>
          <a:bodyPr>
            <a:normAutofit lnSpcReduction="10000"/>
          </a:bodyPr>
          <a:lstStyle/>
          <a:p>
            <a:pPr>
              <a:buFont typeface="Wingdings" panose="05000000000000000000" pitchFamily="2" charset="2"/>
              <a:buChar char="v"/>
            </a:pPr>
            <a:r>
              <a:rPr lang="en-US" b="1" dirty="0" smtClean="0"/>
              <a:t>Internal Proposal</a:t>
            </a:r>
          </a:p>
          <a:p>
            <a:r>
              <a:rPr lang="en-US" dirty="0" smtClean="0"/>
              <a:t>If we need to convince our company’s management to get approval for making a change or improvement, we will write an internal proposal.</a:t>
            </a:r>
          </a:p>
          <a:p>
            <a:r>
              <a:rPr lang="en-US" dirty="0" smtClean="0"/>
              <a:t>As it is for internal purpose, it is written in a memo-format and addressed to a superior who has authority to approve or reject the proposal.</a:t>
            </a:r>
          </a:p>
          <a:p>
            <a:r>
              <a:rPr lang="en-US" dirty="0" smtClean="0"/>
              <a:t>Most of the internal proposals are requests for small funding to purchase equipment, attend a training program or participate in a conference.</a:t>
            </a:r>
          </a:p>
          <a:p>
            <a:r>
              <a:rPr lang="en-US" dirty="0" smtClean="0"/>
              <a:t>In such proposals, we should highlight the benefits of undertaking the proposed tasks.</a:t>
            </a:r>
          </a:p>
          <a:p>
            <a:r>
              <a:rPr lang="en-US" dirty="0" smtClean="0"/>
              <a:t>Formal proposals follow a standard format and may have multiple sections and separately describe the problem, solution and recommendation. </a:t>
            </a:r>
            <a:endParaRPr lang="en-US" dirty="0"/>
          </a:p>
        </p:txBody>
      </p:sp>
    </p:spTree>
    <p:extLst>
      <p:ext uri="{BB962C8B-B14F-4D97-AF65-F5344CB8AC3E}">
        <p14:creationId xmlns:p14="http://schemas.microsoft.com/office/powerpoint/2010/main" val="418381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lstStyle/>
          <a:p>
            <a:pPr>
              <a:buFont typeface="Wingdings" panose="05000000000000000000" pitchFamily="2" charset="2"/>
              <a:buChar char="v"/>
            </a:pPr>
            <a:r>
              <a:rPr lang="en-US" b="1" dirty="0" smtClean="0"/>
              <a:t>External Proposal</a:t>
            </a:r>
          </a:p>
          <a:p>
            <a:pPr marL="0" indent="0">
              <a:buNone/>
            </a:pPr>
            <a:endParaRPr lang="en-US" b="1" dirty="0" smtClean="0"/>
          </a:p>
          <a:p>
            <a:r>
              <a:rPr lang="en-US" dirty="0" smtClean="0"/>
              <a:t>It is written with the  of convincing someone outside the organization to buy the product or service of your company.</a:t>
            </a:r>
          </a:p>
          <a:p>
            <a:r>
              <a:rPr lang="en-US" dirty="0" smtClean="0"/>
              <a:t>If the proposal is a response to a request of external parties that require a product or service, it is called a </a:t>
            </a:r>
            <a:r>
              <a:rPr lang="en-US" b="1" dirty="0" smtClean="0">
                <a:solidFill>
                  <a:srgbClr val="FF0000"/>
                </a:solidFill>
              </a:rPr>
              <a:t>solicited external proposal</a:t>
            </a:r>
            <a:r>
              <a:rPr lang="en-US" dirty="0" smtClean="0"/>
              <a:t>.</a:t>
            </a:r>
          </a:p>
          <a:p>
            <a:r>
              <a:rPr lang="en-US" dirty="0" smtClean="0"/>
              <a:t>While writing a solicited proposal, you need to follow the specific instructions provided in the request.</a:t>
            </a:r>
          </a:p>
          <a:p>
            <a:r>
              <a:rPr lang="en-US" dirty="0" smtClean="0"/>
              <a:t>However, you may also submit an </a:t>
            </a:r>
            <a:r>
              <a:rPr lang="en-US" b="1" dirty="0" smtClean="0">
                <a:solidFill>
                  <a:srgbClr val="FF0000"/>
                </a:solidFill>
              </a:rPr>
              <a:t>unsolicited proposal </a:t>
            </a:r>
            <a:r>
              <a:rPr lang="en-US" dirty="0" smtClean="0"/>
              <a:t>to a company without receiving a formal request for proposal (RFP).</a:t>
            </a:r>
          </a:p>
          <a:p>
            <a:pPr marL="0" indent="0">
              <a:buNone/>
            </a:pPr>
            <a:endParaRPr lang="en-US" dirty="0"/>
          </a:p>
        </p:txBody>
      </p:sp>
    </p:spTree>
    <p:extLst>
      <p:ext uri="{BB962C8B-B14F-4D97-AF65-F5344CB8AC3E}">
        <p14:creationId xmlns:p14="http://schemas.microsoft.com/office/powerpoint/2010/main" val="241685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lstStyle/>
          <a:p>
            <a:pPr>
              <a:buFont typeface="Wingdings" panose="05000000000000000000" pitchFamily="2" charset="2"/>
              <a:buChar char="v"/>
            </a:pPr>
            <a:r>
              <a:rPr lang="en-US" dirty="0" smtClean="0"/>
              <a:t>Grants and Research Proposal</a:t>
            </a:r>
          </a:p>
          <a:p>
            <a:pPr marL="0" indent="0">
              <a:buNone/>
            </a:pPr>
            <a:endParaRPr lang="en-US" dirty="0"/>
          </a:p>
          <a:p>
            <a:r>
              <a:rPr lang="en-US" dirty="0" smtClean="0"/>
              <a:t>Written to government agencies and non-profit organizations, grant and research proposal aims to secure funds for projects that solve a problem.</a:t>
            </a:r>
          </a:p>
          <a:p>
            <a:r>
              <a:rPr lang="en-US" dirty="0" smtClean="0"/>
              <a:t>Many charitable foundations, non-profit organizations, universities and government call for research and grant proposal.</a:t>
            </a:r>
          </a:p>
          <a:p>
            <a:r>
              <a:rPr lang="en-US" dirty="0" smtClean="0"/>
              <a:t>Although granting organizations provide specific guidelines, a typical grant proposal has the following sections:</a:t>
            </a:r>
            <a:endParaRPr lang="en-US" dirty="0"/>
          </a:p>
        </p:txBody>
      </p:sp>
    </p:spTree>
    <p:extLst>
      <p:ext uri="{BB962C8B-B14F-4D97-AF65-F5344CB8AC3E}">
        <p14:creationId xmlns:p14="http://schemas.microsoft.com/office/powerpoint/2010/main" val="337060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lstStyle/>
          <a:p>
            <a:r>
              <a:rPr lang="en-US" dirty="0" smtClean="0"/>
              <a:t>Cover page</a:t>
            </a:r>
          </a:p>
          <a:p>
            <a:r>
              <a:rPr lang="en-US" dirty="0" smtClean="0"/>
              <a:t>Title page</a:t>
            </a:r>
          </a:p>
          <a:p>
            <a:r>
              <a:rPr lang="en-US" dirty="0" smtClean="0"/>
              <a:t>Introduction/Abstract</a:t>
            </a:r>
          </a:p>
          <a:p>
            <a:r>
              <a:rPr lang="en-US" dirty="0" smtClean="0"/>
              <a:t>Literature review</a:t>
            </a:r>
          </a:p>
          <a:p>
            <a:r>
              <a:rPr lang="en-US" dirty="0" smtClean="0"/>
              <a:t>Project description</a:t>
            </a:r>
          </a:p>
          <a:p>
            <a:r>
              <a:rPr lang="en-US" dirty="0" smtClean="0"/>
              <a:t>Project outcomes</a:t>
            </a:r>
          </a:p>
          <a:p>
            <a:r>
              <a:rPr lang="en-US" dirty="0" smtClean="0"/>
              <a:t>Budget</a:t>
            </a:r>
          </a:p>
          <a:p>
            <a:r>
              <a:rPr lang="en-US" dirty="0" smtClean="0"/>
              <a:t>Schedule </a:t>
            </a:r>
          </a:p>
          <a:p>
            <a:r>
              <a:rPr lang="en-US" dirty="0" smtClean="0"/>
              <a:t>Conclusion </a:t>
            </a:r>
            <a:endParaRPr lang="en-US" dirty="0"/>
          </a:p>
        </p:txBody>
      </p:sp>
    </p:spTree>
    <p:extLst>
      <p:ext uri="{BB962C8B-B14F-4D97-AF65-F5344CB8AC3E}">
        <p14:creationId xmlns:p14="http://schemas.microsoft.com/office/powerpoint/2010/main" val="253128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Plan</a:t>
            </a:r>
            <a:endParaRPr lang="en-US" dirty="0"/>
          </a:p>
        </p:txBody>
      </p:sp>
      <p:sp>
        <p:nvSpPr>
          <p:cNvPr id="3" name="Content Placeholder 2"/>
          <p:cNvSpPr>
            <a:spLocks noGrp="1"/>
          </p:cNvSpPr>
          <p:nvPr>
            <p:ph idx="1"/>
          </p:nvPr>
        </p:nvSpPr>
        <p:spPr/>
        <p:txBody>
          <a:bodyPr>
            <a:normAutofit lnSpcReduction="10000"/>
          </a:bodyPr>
          <a:lstStyle/>
          <a:p>
            <a:r>
              <a:rPr lang="en-US" dirty="0"/>
              <a:t>A business plan is a document that defines in detail a company's objectives and how it plans to achieve its goals</a:t>
            </a:r>
            <a:r>
              <a:rPr lang="en-US" dirty="0" smtClean="0"/>
              <a:t>.</a:t>
            </a:r>
          </a:p>
          <a:p>
            <a:r>
              <a:rPr lang="en-US" dirty="0"/>
              <a:t>A business plan lays out a written road map for the firm from </a:t>
            </a:r>
            <a:r>
              <a:rPr lang="en-US" dirty="0" smtClean="0"/>
              <a:t>marketing, </a:t>
            </a:r>
            <a:r>
              <a:rPr lang="en-US" dirty="0"/>
              <a:t>financial, and operational standpoints. </a:t>
            </a:r>
            <a:endParaRPr lang="en-US" dirty="0" smtClean="0"/>
          </a:p>
          <a:p>
            <a:r>
              <a:rPr lang="en-US" dirty="0"/>
              <a:t> Both startups and established companies use business plans.</a:t>
            </a:r>
            <a:endParaRPr lang="en-US" dirty="0" smtClean="0"/>
          </a:p>
          <a:p>
            <a:r>
              <a:rPr lang="en-US" dirty="0"/>
              <a:t>A business plan is an important document aimed at a company's external and internal audiences. For instance, a business plan is used to attract investment before a company has established a proven track record. </a:t>
            </a:r>
            <a:endParaRPr lang="en-US" dirty="0" smtClean="0"/>
          </a:p>
          <a:p>
            <a:r>
              <a:rPr lang="en-US" dirty="0" smtClean="0"/>
              <a:t>It </a:t>
            </a:r>
            <a:r>
              <a:rPr lang="en-US" dirty="0"/>
              <a:t>can also help to secure lending from financial institutions.</a:t>
            </a:r>
          </a:p>
        </p:txBody>
      </p:sp>
    </p:spTree>
    <p:extLst>
      <p:ext uri="{BB962C8B-B14F-4D97-AF65-F5344CB8AC3E}">
        <p14:creationId xmlns:p14="http://schemas.microsoft.com/office/powerpoint/2010/main" val="192265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Planning a Proposal</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Whatever the type of business proposal, in order to write it successfully, we will have to analyze the situation presented thoroughly.</a:t>
            </a:r>
          </a:p>
          <a:p>
            <a:r>
              <a:rPr lang="en-US" dirty="0" smtClean="0"/>
              <a:t>Usually, planning a proposal involves the following steps:</a:t>
            </a:r>
          </a:p>
          <a:p>
            <a:pPr marL="0" indent="0">
              <a:buNone/>
            </a:pPr>
            <a:endParaRPr lang="en-US" dirty="0"/>
          </a:p>
        </p:txBody>
      </p:sp>
    </p:spTree>
    <p:extLst>
      <p:ext uri="{BB962C8B-B14F-4D97-AF65-F5344CB8AC3E}">
        <p14:creationId xmlns:p14="http://schemas.microsoft.com/office/powerpoint/2010/main" val="2018610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7431"/>
            <a:ext cx="10515600" cy="5159532"/>
          </a:xfrm>
        </p:spPr>
        <p:txBody>
          <a:bodyPr/>
          <a:lstStyle/>
          <a:p>
            <a:pPr>
              <a:buFont typeface="Wingdings" panose="05000000000000000000" pitchFamily="2" charset="2"/>
              <a:buChar char="v"/>
            </a:pPr>
            <a:r>
              <a:rPr lang="en-US" b="1" dirty="0" smtClean="0"/>
              <a:t>Analyzing the audience</a:t>
            </a:r>
          </a:p>
          <a:p>
            <a:pPr marL="0" indent="0">
              <a:buNone/>
            </a:pPr>
            <a:endParaRPr lang="en-US" b="1" dirty="0" smtClean="0"/>
          </a:p>
          <a:p>
            <a:r>
              <a:rPr lang="en-US" dirty="0" smtClean="0"/>
              <a:t>In most cases business proposals are written for business audiences.</a:t>
            </a:r>
          </a:p>
          <a:p>
            <a:r>
              <a:rPr lang="en-US" dirty="0" smtClean="0"/>
              <a:t>While writing business plans, we have to consider that there can be various types of business audiences – executives, managers and technical staffs. They have specific needs and preferences.</a:t>
            </a:r>
          </a:p>
          <a:p>
            <a:r>
              <a:rPr lang="en-US" dirty="0" smtClean="0"/>
              <a:t>Your ability to access their specific needs, problems and preferences will help you include the right information, establish credibility and select an appropriate style of writing.</a:t>
            </a:r>
          </a:p>
          <a:p>
            <a:endParaRPr lang="en-US" dirty="0"/>
          </a:p>
        </p:txBody>
      </p:sp>
    </p:spTree>
    <p:extLst>
      <p:ext uri="{BB962C8B-B14F-4D97-AF65-F5344CB8AC3E}">
        <p14:creationId xmlns:p14="http://schemas.microsoft.com/office/powerpoint/2010/main" val="2549961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381" y="515155"/>
            <a:ext cx="10515600" cy="5692462"/>
          </a:xfrm>
        </p:spPr>
        <p:txBody>
          <a:bodyPr>
            <a:normAutofit lnSpcReduction="10000"/>
          </a:bodyPr>
          <a:lstStyle/>
          <a:p>
            <a:pPr>
              <a:buFont typeface="Wingdings" panose="05000000000000000000" pitchFamily="2" charset="2"/>
              <a:buChar char="v"/>
            </a:pPr>
            <a:r>
              <a:rPr lang="en-US" b="1" dirty="0" smtClean="0"/>
              <a:t>Determining the organization</a:t>
            </a:r>
            <a:endParaRPr lang="en-US" dirty="0"/>
          </a:p>
          <a:p>
            <a:r>
              <a:rPr lang="en-US" dirty="0" smtClean="0"/>
              <a:t>The way you organize the proposal depends on the purpose and the audience’s expectation.</a:t>
            </a:r>
          </a:p>
          <a:p>
            <a:r>
              <a:rPr lang="en-US" dirty="0" smtClean="0"/>
              <a:t>If a proposal is a response to a request (solicited), you can adopt a direct approach. </a:t>
            </a:r>
          </a:p>
          <a:p>
            <a:r>
              <a:rPr lang="en-US" dirty="0" smtClean="0"/>
              <a:t>As the reader is familiar with the problem or the need, you can begin with a proposed solution and highlight the recommendation section.</a:t>
            </a:r>
          </a:p>
          <a:p>
            <a:r>
              <a:rPr lang="en-US" dirty="0" smtClean="0"/>
              <a:t>If the proposal is unsolicited, it is important to highlight a problem or the need and then show how your proposed solution solves the problem in the most cost-effective way.</a:t>
            </a:r>
          </a:p>
          <a:p>
            <a:r>
              <a:rPr lang="en-US" dirty="0" smtClean="0"/>
              <a:t>Companies also keep a record of internal documents. So, for internal proposals, consider reviewing previously written proposals before writing your own.</a:t>
            </a:r>
          </a:p>
          <a:p>
            <a:endParaRPr lang="en-US" dirty="0"/>
          </a:p>
        </p:txBody>
      </p:sp>
    </p:spTree>
    <p:extLst>
      <p:ext uri="{BB962C8B-B14F-4D97-AF65-F5344CB8AC3E}">
        <p14:creationId xmlns:p14="http://schemas.microsoft.com/office/powerpoint/2010/main" val="3764538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4096"/>
            <a:ext cx="10515600" cy="5442867"/>
          </a:xfrm>
        </p:spPr>
        <p:txBody>
          <a:bodyPr/>
          <a:lstStyle/>
          <a:p>
            <a:pPr>
              <a:buFont typeface="Wingdings" panose="05000000000000000000" pitchFamily="2" charset="2"/>
              <a:buChar char="v"/>
            </a:pPr>
            <a:r>
              <a:rPr lang="en-US" b="1" dirty="0" smtClean="0"/>
              <a:t>Researching the competition</a:t>
            </a:r>
          </a:p>
          <a:p>
            <a:pPr marL="0" indent="0">
              <a:buNone/>
            </a:pPr>
            <a:endParaRPr lang="en-US" dirty="0" smtClean="0"/>
          </a:p>
          <a:p>
            <a:r>
              <a:rPr lang="en-US" dirty="0" smtClean="0"/>
              <a:t>There is a chance that your proposal will be competing with  several proposals presented by other companies.</a:t>
            </a:r>
          </a:p>
          <a:p>
            <a:r>
              <a:rPr lang="en-US" dirty="0" smtClean="0"/>
              <a:t>Thus, it is necessary to research and find out alternatives your audience is likely to receive.</a:t>
            </a:r>
          </a:p>
          <a:p>
            <a:r>
              <a:rPr lang="en-US" dirty="0" smtClean="0"/>
              <a:t>It will be better to emphasize the unique benefits your proposal offers.</a:t>
            </a:r>
          </a:p>
          <a:p>
            <a:r>
              <a:rPr lang="en-US" dirty="0" smtClean="0"/>
              <a:t>Especially for an unsolicited proposal, you need to establish credibility and highlight your company’s qualifications to accomplish the project.</a:t>
            </a:r>
          </a:p>
          <a:p>
            <a:endParaRPr lang="en-US" dirty="0"/>
          </a:p>
        </p:txBody>
      </p:sp>
    </p:spTree>
    <p:extLst>
      <p:ext uri="{BB962C8B-B14F-4D97-AF65-F5344CB8AC3E}">
        <p14:creationId xmlns:p14="http://schemas.microsoft.com/office/powerpoint/2010/main" val="1944046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975"/>
            <a:ext cx="10515600" cy="5429988"/>
          </a:xfrm>
        </p:spPr>
        <p:txBody>
          <a:bodyPr>
            <a:normAutofit lnSpcReduction="10000"/>
          </a:bodyPr>
          <a:lstStyle/>
          <a:p>
            <a:pPr>
              <a:buFont typeface="Wingdings" panose="05000000000000000000" pitchFamily="2" charset="2"/>
              <a:buChar char="v"/>
            </a:pPr>
            <a:r>
              <a:rPr lang="en-US" b="1" dirty="0" smtClean="0"/>
              <a:t>Writing persuasively</a:t>
            </a:r>
          </a:p>
          <a:p>
            <a:pPr marL="0" indent="0">
              <a:buNone/>
            </a:pPr>
            <a:endParaRPr lang="en-US" dirty="0"/>
          </a:p>
          <a:p>
            <a:r>
              <a:rPr lang="en-US" dirty="0" smtClean="0"/>
              <a:t>Proposals are persuasive in nature.</a:t>
            </a:r>
          </a:p>
          <a:p>
            <a:r>
              <a:rPr lang="en-US" dirty="0" smtClean="0"/>
              <a:t>By writing the proposal, you are asking the readers to believe that you are the right person or firm to provide the right solution to their problems to fulfill their needs.</a:t>
            </a:r>
          </a:p>
          <a:p>
            <a:r>
              <a:rPr lang="en-US" dirty="0" smtClean="0"/>
              <a:t>Establish credibility by highlighting the qualification that allows  your company to compete.</a:t>
            </a:r>
          </a:p>
          <a:p>
            <a:r>
              <a:rPr lang="en-US" dirty="0" smtClean="0"/>
              <a:t>Include evidence to support your claim of the proposal.</a:t>
            </a:r>
          </a:p>
          <a:p>
            <a:r>
              <a:rPr lang="en-US" dirty="0" smtClean="0"/>
              <a:t>Cite and acknowledge sources of information, facts and data.</a:t>
            </a:r>
          </a:p>
          <a:p>
            <a:r>
              <a:rPr lang="en-US" dirty="0" smtClean="0"/>
              <a:t>Relate your product and service to the reader’s exact need.</a:t>
            </a:r>
          </a:p>
          <a:p>
            <a:r>
              <a:rPr lang="en-US" dirty="0" smtClean="0"/>
              <a:t>Avoid errors.</a:t>
            </a:r>
          </a:p>
        </p:txBody>
      </p:sp>
    </p:spTree>
    <p:extLst>
      <p:ext uri="{BB962C8B-B14F-4D97-AF65-F5344CB8AC3E}">
        <p14:creationId xmlns:p14="http://schemas.microsoft.com/office/powerpoint/2010/main" val="1553219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Proposal</a:t>
            </a:r>
            <a:endParaRPr lang="en-US" dirty="0"/>
          </a:p>
        </p:txBody>
      </p:sp>
      <p:sp>
        <p:nvSpPr>
          <p:cNvPr id="3" name="Content Placeholder 2"/>
          <p:cNvSpPr>
            <a:spLocks noGrp="1"/>
          </p:cNvSpPr>
          <p:nvPr>
            <p:ph idx="1"/>
          </p:nvPr>
        </p:nvSpPr>
        <p:spPr/>
        <p:txBody>
          <a:bodyPr/>
          <a:lstStyle/>
          <a:p>
            <a:r>
              <a:rPr lang="en-US" dirty="0" smtClean="0"/>
              <a:t>There are no hard and fast rules regarding the format of a proposal.</a:t>
            </a:r>
          </a:p>
          <a:p>
            <a:r>
              <a:rPr lang="en-US" dirty="0" smtClean="0"/>
              <a:t>How you put information together in a proposal will largely depend on the purpose and type of proposal that matches your audience’s expectations.</a:t>
            </a:r>
          </a:p>
          <a:p>
            <a:r>
              <a:rPr lang="en-US" dirty="0" smtClean="0"/>
              <a:t>You can also review proposals prepared by professionals to get an idea of how they are organized.</a:t>
            </a:r>
          </a:p>
          <a:p>
            <a:r>
              <a:rPr lang="en-US" dirty="0" smtClean="0"/>
              <a:t>A formal business proposal has the following structure:</a:t>
            </a:r>
            <a:endParaRPr lang="en-US" dirty="0"/>
          </a:p>
        </p:txBody>
      </p:sp>
    </p:spTree>
    <p:extLst>
      <p:ext uri="{BB962C8B-B14F-4D97-AF65-F5344CB8AC3E}">
        <p14:creationId xmlns:p14="http://schemas.microsoft.com/office/powerpoint/2010/main" val="3802022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761"/>
            <a:ext cx="10515600" cy="5726202"/>
          </a:xfrm>
        </p:spPr>
        <p:txBody>
          <a:bodyPr>
            <a:normAutofit lnSpcReduction="10000"/>
          </a:bodyPr>
          <a:lstStyle/>
          <a:p>
            <a:pPr marL="0" indent="0">
              <a:buNone/>
            </a:pPr>
            <a:r>
              <a:rPr lang="en-US" dirty="0" smtClean="0">
                <a:solidFill>
                  <a:srgbClr val="FF0000"/>
                </a:solidFill>
              </a:rPr>
              <a:t>Preliminaries </a:t>
            </a:r>
          </a:p>
          <a:p>
            <a:r>
              <a:rPr lang="en-US" dirty="0" smtClean="0"/>
              <a:t>Both reports and proposals, especially and longer ones, consist of preliminary parts.</a:t>
            </a:r>
          </a:p>
          <a:p>
            <a:r>
              <a:rPr lang="en-US" dirty="0" smtClean="0"/>
              <a:t>They are not part of the main document but add formality and help the reader locate information quickly.</a:t>
            </a:r>
          </a:p>
          <a:p>
            <a:r>
              <a:rPr lang="en-US" dirty="0" smtClean="0"/>
              <a:t>Preliminaries include:</a:t>
            </a:r>
          </a:p>
          <a:p>
            <a:pPr marL="514350" indent="-514350">
              <a:buFont typeface="+mj-lt"/>
              <a:buAutoNum type="arabicPeriod"/>
            </a:pPr>
            <a:r>
              <a:rPr lang="en-US" sz="2400" dirty="0" smtClean="0"/>
              <a:t>Cover/transmittal letter: Addressed to the recipient of the proposal, letter usually begins with an appreciation of the opportunity. The body describes the purpose of the work proposed and belief in its success in fulfilling the reader’s needs. It ends with an assurance of the company’s commitment to complete the contract.</a:t>
            </a:r>
          </a:p>
          <a:p>
            <a:pPr marL="514350" indent="-514350">
              <a:buFont typeface="+mj-lt"/>
              <a:buAutoNum type="arabicPeriod"/>
            </a:pPr>
            <a:r>
              <a:rPr lang="en-US" sz="2400" dirty="0" smtClean="0"/>
              <a:t>Title page: includes the title (what the proposal is about), names and address of the proposal writer and the recipient, followed by the date of submission.</a:t>
            </a:r>
          </a:p>
          <a:p>
            <a:pPr marL="514350" indent="-514350">
              <a:buFont typeface="+mj-lt"/>
              <a:buAutoNum type="arabicPeriod"/>
            </a:pPr>
            <a:r>
              <a:rPr lang="en-US" sz="2400" dirty="0" smtClean="0"/>
              <a:t>Table of contents: Lists of tables, figures, and illustrations (if required)</a:t>
            </a:r>
          </a:p>
          <a:p>
            <a:pPr marL="514350" indent="-514350">
              <a:buFont typeface="+mj-lt"/>
              <a:buAutoNum type="arabicPeriod"/>
            </a:pPr>
            <a:r>
              <a:rPr lang="en-US" sz="2400" dirty="0" smtClean="0"/>
              <a:t>Executive or project summary: it presents an overview of the entire proposal.</a:t>
            </a:r>
            <a:endParaRPr lang="en-US" sz="2400" dirty="0"/>
          </a:p>
        </p:txBody>
      </p:sp>
    </p:spTree>
    <p:extLst>
      <p:ext uri="{BB962C8B-B14F-4D97-AF65-F5344CB8AC3E}">
        <p14:creationId xmlns:p14="http://schemas.microsoft.com/office/powerpoint/2010/main" val="1306008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4851"/>
            <a:ext cx="10515600" cy="5842112"/>
          </a:xfrm>
        </p:spPr>
        <p:txBody>
          <a:bodyPr>
            <a:normAutofit fontScale="92500" lnSpcReduction="10000"/>
          </a:bodyPr>
          <a:lstStyle/>
          <a:p>
            <a:pPr marL="0" indent="0">
              <a:buNone/>
            </a:pPr>
            <a:r>
              <a:rPr lang="en-US" dirty="0" smtClean="0">
                <a:solidFill>
                  <a:srgbClr val="FF0000"/>
                </a:solidFill>
              </a:rPr>
              <a:t>Main Body of a Proposal</a:t>
            </a:r>
          </a:p>
          <a:p>
            <a:pPr>
              <a:buFont typeface="Wingdings" panose="05000000000000000000" pitchFamily="2" charset="2"/>
              <a:buChar char="Ø"/>
            </a:pPr>
            <a:r>
              <a:rPr lang="en-US" b="1" dirty="0" smtClean="0"/>
              <a:t>Problem or purpose statement</a:t>
            </a:r>
          </a:p>
          <a:p>
            <a:r>
              <a:rPr lang="en-US" dirty="0"/>
              <a:t>T</a:t>
            </a:r>
            <a:r>
              <a:rPr lang="en-US" dirty="0" smtClean="0"/>
              <a:t>his section provides background information to help the reader understand the significance of the proposed idea. </a:t>
            </a:r>
          </a:p>
          <a:p>
            <a:r>
              <a:rPr lang="en-US" dirty="0" smtClean="0"/>
              <a:t>It consists of a brief statement of problem or needs along with the proposed solution.</a:t>
            </a:r>
          </a:p>
          <a:p>
            <a:pPr>
              <a:buFont typeface="Wingdings" panose="05000000000000000000" pitchFamily="2" charset="2"/>
              <a:buChar char="Ø"/>
            </a:pPr>
            <a:r>
              <a:rPr lang="en-US" b="1" dirty="0" smtClean="0"/>
              <a:t>Scope </a:t>
            </a:r>
            <a:endParaRPr lang="en-US" b="1" dirty="0"/>
          </a:p>
          <a:p>
            <a:r>
              <a:rPr lang="en-US" dirty="0" smtClean="0"/>
              <a:t>This section includes the limits on what you propose to do.</a:t>
            </a:r>
          </a:p>
          <a:p>
            <a:r>
              <a:rPr lang="en-US" dirty="0" smtClean="0"/>
              <a:t>This section can also have headings such as “Areas covered” or “Limitations of the study/ research”.</a:t>
            </a:r>
          </a:p>
          <a:p>
            <a:pPr>
              <a:buFont typeface="Wingdings" panose="05000000000000000000" pitchFamily="2" charset="2"/>
              <a:buChar char="Ø"/>
            </a:pPr>
            <a:r>
              <a:rPr lang="en-US" b="1" dirty="0" smtClean="0"/>
              <a:t>Methods/procedures</a:t>
            </a:r>
            <a:r>
              <a:rPr lang="en-US" dirty="0" smtClean="0"/>
              <a:t> </a:t>
            </a:r>
          </a:p>
          <a:p>
            <a:r>
              <a:rPr lang="en-US" dirty="0"/>
              <a:t>I</a:t>
            </a:r>
            <a:r>
              <a:rPr lang="en-US" dirty="0" smtClean="0"/>
              <a:t>t gives information on what methods or procedures will be used to accomplish the proposed idea of solving a problem, conducting business or carrying out research.</a:t>
            </a:r>
          </a:p>
        </p:txBody>
      </p:sp>
    </p:spTree>
    <p:extLst>
      <p:ext uri="{BB962C8B-B14F-4D97-AF65-F5344CB8AC3E}">
        <p14:creationId xmlns:p14="http://schemas.microsoft.com/office/powerpoint/2010/main" val="566398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107" y="476518"/>
            <a:ext cx="10515600" cy="5726203"/>
          </a:xfrm>
        </p:spPr>
        <p:txBody>
          <a:bodyPr>
            <a:normAutofit/>
          </a:bodyPr>
          <a:lstStyle/>
          <a:p>
            <a:pPr>
              <a:buFont typeface="Wingdings" panose="05000000000000000000" pitchFamily="2" charset="2"/>
              <a:buChar char="Ø"/>
            </a:pPr>
            <a:r>
              <a:rPr lang="en-US" b="1" dirty="0"/>
              <a:t>Material and </a:t>
            </a:r>
            <a:r>
              <a:rPr lang="en-US" b="1" dirty="0" smtClean="0"/>
              <a:t>equipment</a:t>
            </a:r>
          </a:p>
          <a:p>
            <a:r>
              <a:rPr lang="en-US" dirty="0" smtClean="0"/>
              <a:t> It </a:t>
            </a:r>
            <a:r>
              <a:rPr lang="en-US" dirty="0"/>
              <a:t>gives information on what materials and equipment will be used to complete the project</a:t>
            </a:r>
            <a:r>
              <a:rPr lang="en-US" dirty="0" smtClean="0"/>
              <a:t>.</a:t>
            </a:r>
          </a:p>
          <a:p>
            <a:pPr marL="0" indent="0">
              <a:buNone/>
            </a:pPr>
            <a:endParaRPr lang="en-US" dirty="0"/>
          </a:p>
          <a:p>
            <a:pPr>
              <a:buFont typeface="Wingdings" panose="05000000000000000000" pitchFamily="2" charset="2"/>
              <a:buChar char="Ø"/>
            </a:pPr>
            <a:r>
              <a:rPr lang="en-US" b="1" dirty="0" smtClean="0"/>
              <a:t>Qualifications</a:t>
            </a:r>
          </a:p>
          <a:p>
            <a:r>
              <a:rPr lang="en-US" dirty="0" smtClean="0"/>
              <a:t> The </a:t>
            </a:r>
            <a:r>
              <a:rPr lang="en-US" dirty="0"/>
              <a:t>success of obtaining a business or project contract largely depends on your credibility in carrying out the proposed  idea. </a:t>
            </a:r>
            <a:endParaRPr lang="en-US" dirty="0" smtClean="0"/>
          </a:p>
          <a:p>
            <a:r>
              <a:rPr lang="en-US" dirty="0" smtClean="0"/>
              <a:t>If </a:t>
            </a:r>
            <a:r>
              <a:rPr lang="en-US" dirty="0"/>
              <a:t>you are writing an external proposal, include relevant expertise, knowledge and experience of the personnel involved in the proposal. </a:t>
            </a:r>
            <a:endParaRPr lang="en-US" dirty="0" smtClean="0"/>
          </a:p>
          <a:p>
            <a:r>
              <a:rPr lang="en-US" dirty="0" smtClean="0"/>
              <a:t>You </a:t>
            </a:r>
            <a:r>
              <a:rPr lang="en-US" dirty="0"/>
              <a:t>may include past records of carrying out similar projects to assure the audience of the quality of the work the team can deliver.</a:t>
            </a:r>
          </a:p>
          <a:p>
            <a:pPr marL="0" indent="0">
              <a:buNone/>
            </a:pPr>
            <a:endParaRPr lang="en-US" dirty="0"/>
          </a:p>
        </p:txBody>
      </p:sp>
    </p:spTree>
    <p:extLst>
      <p:ext uri="{BB962C8B-B14F-4D97-AF65-F5344CB8AC3E}">
        <p14:creationId xmlns:p14="http://schemas.microsoft.com/office/powerpoint/2010/main" val="1615326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739081"/>
          </a:xfrm>
        </p:spPr>
        <p:txBody>
          <a:bodyPr>
            <a:normAutofit lnSpcReduction="10000"/>
          </a:bodyPr>
          <a:lstStyle/>
          <a:p>
            <a:pPr>
              <a:buFont typeface="Wingdings" panose="05000000000000000000" pitchFamily="2" charset="2"/>
              <a:buChar char="Ø"/>
            </a:pPr>
            <a:r>
              <a:rPr lang="en-US" b="1" dirty="0"/>
              <a:t>Budget and cost </a:t>
            </a:r>
            <a:r>
              <a:rPr lang="en-US" b="1" dirty="0" smtClean="0"/>
              <a:t>analysis</a:t>
            </a:r>
            <a:endParaRPr lang="en-US" dirty="0"/>
          </a:p>
          <a:p>
            <a:r>
              <a:rPr lang="en-US" dirty="0"/>
              <a:t>T</a:t>
            </a:r>
            <a:r>
              <a:rPr lang="en-US" dirty="0" smtClean="0"/>
              <a:t>his </a:t>
            </a:r>
            <a:r>
              <a:rPr lang="en-US" dirty="0"/>
              <a:t>section outlines the cost of the proposed work. </a:t>
            </a:r>
            <a:endParaRPr lang="en-US" dirty="0" smtClean="0"/>
          </a:p>
          <a:p>
            <a:r>
              <a:rPr lang="en-US" dirty="0" smtClean="0"/>
              <a:t>Include </a:t>
            </a:r>
            <a:r>
              <a:rPr lang="en-US" dirty="0"/>
              <a:t>an itemized cost of all the products and services that the proposal is offering. </a:t>
            </a:r>
            <a:endParaRPr lang="en-US" dirty="0" smtClean="0"/>
          </a:p>
          <a:p>
            <a:r>
              <a:rPr lang="en-US" dirty="0" smtClean="0"/>
              <a:t>Items </a:t>
            </a:r>
            <a:r>
              <a:rPr lang="en-US" dirty="0"/>
              <a:t>may include equipment acquisition, facility rental,  salary, supplies, travel expenses, research expenses and contingency funds.</a:t>
            </a:r>
          </a:p>
          <a:p>
            <a:pPr marL="0" indent="0">
              <a:buNone/>
            </a:pPr>
            <a:endParaRPr lang="en-US" dirty="0" smtClean="0"/>
          </a:p>
          <a:p>
            <a:pPr>
              <a:buFont typeface="Wingdings" panose="05000000000000000000" pitchFamily="2" charset="2"/>
              <a:buChar char="Ø"/>
            </a:pPr>
            <a:r>
              <a:rPr lang="en-US" b="1" dirty="0" smtClean="0"/>
              <a:t>Conclusion</a:t>
            </a:r>
            <a:endParaRPr lang="en-US" dirty="0"/>
          </a:p>
          <a:p>
            <a:r>
              <a:rPr lang="en-US" dirty="0" smtClean="0"/>
              <a:t>If you haven’t included a separate executive summary section at the beginning of the proposal, include with a brief summary of the proposal. </a:t>
            </a:r>
          </a:p>
          <a:p>
            <a:r>
              <a:rPr lang="en-US" dirty="0" smtClean="0"/>
              <a:t>This section express your willingness to answer questions or provide further information to help the readers make a decision.  </a:t>
            </a:r>
          </a:p>
          <a:p>
            <a:pPr marL="0" indent="0">
              <a:buNone/>
            </a:pPr>
            <a:endParaRPr lang="en-US" dirty="0"/>
          </a:p>
        </p:txBody>
      </p:sp>
    </p:spTree>
    <p:extLst>
      <p:ext uri="{BB962C8B-B14F-4D97-AF65-F5344CB8AC3E}">
        <p14:creationId xmlns:p14="http://schemas.microsoft.com/office/powerpoint/2010/main" val="336278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normAutofit lnSpcReduction="10000"/>
          </a:bodyPr>
          <a:lstStyle/>
          <a:p>
            <a:r>
              <a:rPr lang="en-US" dirty="0"/>
              <a:t>Although they're especially useful for new businesses, every company should have a business plan. </a:t>
            </a:r>
            <a:endParaRPr lang="en-US" dirty="0" smtClean="0"/>
          </a:p>
          <a:p>
            <a:r>
              <a:rPr lang="en-US" dirty="0" smtClean="0"/>
              <a:t>Ideally</a:t>
            </a:r>
            <a:r>
              <a:rPr lang="en-US" dirty="0"/>
              <a:t>, the plan is reviewed and updated periodically to reflect goals that have been met or have changed</a:t>
            </a:r>
            <a:r>
              <a:rPr lang="en-US" dirty="0" smtClean="0"/>
              <a:t>.</a:t>
            </a:r>
          </a:p>
          <a:p>
            <a:r>
              <a:rPr lang="en-US" dirty="0" smtClean="0"/>
              <a:t> </a:t>
            </a:r>
            <a:r>
              <a:rPr lang="en-US" dirty="0"/>
              <a:t>Sometimes, a new business plan is created for an established business that has decided to move in a new direction</a:t>
            </a:r>
            <a:r>
              <a:rPr lang="en-US" dirty="0" smtClean="0"/>
              <a:t>.</a:t>
            </a:r>
          </a:p>
          <a:p>
            <a:r>
              <a:rPr lang="en-US" dirty="0" smtClean="0"/>
              <a:t>Moreover, a business plan provides a blueprint for planning and execution, including budgeting and forecasting sales and revenue generation.</a:t>
            </a:r>
          </a:p>
          <a:p>
            <a:r>
              <a:rPr lang="en-US" dirty="0" smtClean="0"/>
              <a:t>A well prepared business plan will help you set specific, measurable and achievable goals.</a:t>
            </a:r>
          </a:p>
          <a:p>
            <a:r>
              <a:rPr lang="en-US" dirty="0" smtClean="0"/>
              <a:t>Like other form of writing, business plan must be written clearly with gathered information and well planning.</a:t>
            </a:r>
            <a:endParaRPr lang="en-US" dirty="0"/>
          </a:p>
        </p:txBody>
      </p:sp>
    </p:spTree>
    <p:extLst>
      <p:ext uri="{BB962C8B-B14F-4D97-AF65-F5344CB8AC3E}">
        <p14:creationId xmlns:p14="http://schemas.microsoft.com/office/powerpoint/2010/main" val="335714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Note</a:t>
            </a:r>
          </a:p>
        </p:txBody>
      </p:sp>
      <p:sp>
        <p:nvSpPr>
          <p:cNvPr id="3" name="Content Placeholder 2"/>
          <p:cNvSpPr>
            <a:spLocks noGrp="1"/>
          </p:cNvSpPr>
          <p:nvPr>
            <p:ph idx="1"/>
          </p:nvPr>
        </p:nvSpPr>
        <p:spPr/>
        <p:txBody>
          <a:bodyPr/>
          <a:lstStyle/>
          <a:p>
            <a:r>
              <a:rPr lang="en-US" dirty="0"/>
              <a:t>S</a:t>
            </a:r>
            <a:r>
              <a:rPr lang="en-US" dirty="0" smtClean="0"/>
              <a:t>hort internal proposals intended for an in-house audience may also be written in a letter or memo format.</a:t>
            </a:r>
          </a:p>
          <a:p>
            <a:r>
              <a:rPr lang="en-US" dirty="0" smtClean="0"/>
              <a:t>For such proposal, you can directly begin with the description of the problem, describe the solution and provide an estimated cost to carry out the solution.</a:t>
            </a:r>
          </a:p>
          <a:p>
            <a:r>
              <a:rPr lang="en-US" dirty="0" smtClean="0"/>
              <a:t>If the proposal is about policy or procedural changes, you may also consider including recommendations. </a:t>
            </a:r>
            <a:endParaRPr lang="en-US" dirty="0"/>
          </a:p>
        </p:txBody>
      </p:sp>
    </p:spTree>
    <p:extLst>
      <p:ext uri="{BB962C8B-B14F-4D97-AF65-F5344CB8AC3E}">
        <p14:creationId xmlns:p14="http://schemas.microsoft.com/office/powerpoint/2010/main" val="3173492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Reports</a:t>
            </a:r>
            <a:r>
              <a:rPr lang="en-US" dirty="0" smtClean="0"/>
              <a:t> </a:t>
            </a:r>
            <a:endParaRPr lang="en-US" dirty="0"/>
          </a:p>
        </p:txBody>
      </p:sp>
      <p:sp>
        <p:nvSpPr>
          <p:cNvPr id="3" name="Content Placeholder 2"/>
          <p:cNvSpPr>
            <a:spLocks noGrp="1"/>
          </p:cNvSpPr>
          <p:nvPr>
            <p:ph idx="1"/>
          </p:nvPr>
        </p:nvSpPr>
        <p:spPr/>
        <p:txBody>
          <a:bodyPr/>
          <a:lstStyle/>
          <a:p>
            <a:r>
              <a:rPr lang="en-US" dirty="0" smtClean="0"/>
              <a:t>Companies need to circulate information constantly on what has happened, what is happening and what will happen in the future.</a:t>
            </a:r>
          </a:p>
          <a:p>
            <a:r>
              <a:rPr lang="en-US" dirty="0" smtClean="0"/>
              <a:t>Reports are the best tools that allows the companies to assess situations both within and outside the organization.</a:t>
            </a:r>
          </a:p>
          <a:p>
            <a:r>
              <a:rPr lang="en-US" dirty="0" smtClean="0"/>
              <a:t>Despite the various form and purpose of the report, it is prepared for a specific audience/ reader.</a:t>
            </a:r>
          </a:p>
          <a:p>
            <a:r>
              <a:rPr lang="en-US" dirty="0" smtClean="0"/>
              <a:t>Reports must be – factual, objective and logically organized.</a:t>
            </a:r>
            <a:endParaRPr lang="en-US" dirty="0"/>
          </a:p>
        </p:txBody>
      </p:sp>
    </p:spTree>
    <p:extLst>
      <p:ext uri="{BB962C8B-B14F-4D97-AF65-F5344CB8AC3E}">
        <p14:creationId xmlns:p14="http://schemas.microsoft.com/office/powerpoint/2010/main" val="411429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Report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Track how a business is performing</a:t>
            </a:r>
          </a:p>
          <a:p>
            <a:pPr marL="514350" indent="-514350">
              <a:buFont typeface="+mj-lt"/>
              <a:buAutoNum type="arabicPeriod"/>
            </a:pPr>
            <a:r>
              <a:rPr lang="en-US" dirty="0" smtClean="0"/>
              <a:t>Provide crucial information to the management on finance, market and product sales</a:t>
            </a:r>
          </a:p>
          <a:p>
            <a:pPr marL="514350" indent="-514350">
              <a:buFont typeface="+mj-lt"/>
              <a:buAutoNum type="arabicPeriod"/>
            </a:pPr>
            <a:r>
              <a:rPr lang="en-US" dirty="0" smtClean="0"/>
              <a:t>Assess performance of employees and different divisions</a:t>
            </a:r>
          </a:p>
          <a:p>
            <a:pPr marL="514350" indent="-514350">
              <a:buFont typeface="+mj-lt"/>
              <a:buAutoNum type="arabicPeriod"/>
            </a:pPr>
            <a:r>
              <a:rPr lang="en-US" dirty="0" smtClean="0"/>
              <a:t>Evaluate the public perception of an organization</a:t>
            </a:r>
          </a:p>
          <a:p>
            <a:pPr marL="514350" indent="-514350">
              <a:buFont typeface="+mj-lt"/>
              <a:buAutoNum type="arabicPeriod"/>
            </a:pPr>
            <a:r>
              <a:rPr lang="en-US" dirty="0" smtClean="0"/>
              <a:t>Inform clients and stakeholders about an organization’s status</a:t>
            </a:r>
          </a:p>
          <a:p>
            <a:pPr marL="514350" indent="-514350">
              <a:buFont typeface="+mj-lt"/>
              <a:buAutoNum type="arabicPeriod"/>
            </a:pPr>
            <a:r>
              <a:rPr lang="en-US" dirty="0" smtClean="0"/>
              <a:t>Obtain information about market trends and competition</a:t>
            </a:r>
          </a:p>
          <a:p>
            <a:pPr marL="514350" indent="-514350">
              <a:buFont typeface="+mj-lt"/>
              <a:buAutoNum type="arabicPeriod"/>
            </a:pPr>
            <a:r>
              <a:rPr lang="en-US" dirty="0" smtClean="0"/>
              <a:t>Devise policies, strategies and future goals</a:t>
            </a:r>
          </a:p>
          <a:p>
            <a:pPr marL="514350" indent="-514350">
              <a:buFont typeface="+mj-lt"/>
              <a:buAutoNum type="arabicPeriod"/>
            </a:pPr>
            <a:endParaRPr lang="en-US" dirty="0"/>
          </a:p>
        </p:txBody>
      </p:sp>
    </p:spTree>
    <p:extLst>
      <p:ext uri="{BB962C8B-B14F-4D97-AF65-F5344CB8AC3E}">
        <p14:creationId xmlns:p14="http://schemas.microsoft.com/office/powerpoint/2010/main" val="2478641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Report</a:t>
            </a:r>
            <a:endParaRPr lang="en-US" dirty="0"/>
          </a:p>
        </p:txBody>
      </p:sp>
      <p:sp>
        <p:nvSpPr>
          <p:cNvPr id="3" name="Content Placeholder 2"/>
          <p:cNvSpPr>
            <a:spLocks noGrp="1"/>
          </p:cNvSpPr>
          <p:nvPr>
            <p:ph idx="1"/>
          </p:nvPr>
        </p:nvSpPr>
        <p:spPr/>
        <p:txBody>
          <a:bodyPr/>
          <a:lstStyle/>
          <a:p>
            <a:r>
              <a:rPr lang="en-US" dirty="0" smtClean="0"/>
              <a:t>Reports broadly fall into two categories – formal and informal.</a:t>
            </a:r>
          </a:p>
          <a:p>
            <a:r>
              <a:rPr lang="en-US" dirty="0" smtClean="0"/>
              <a:t>Both formal and informal reports can be further categorized into short and long reports.</a:t>
            </a:r>
          </a:p>
          <a:p>
            <a:r>
              <a:rPr lang="en-US" dirty="0" smtClean="0"/>
              <a:t>Short reports, mostly of the informal category, are the most common forms of communication within an organization. They can be written in a letter or memo format.</a:t>
            </a:r>
          </a:p>
          <a:p>
            <a:r>
              <a:rPr lang="en-US" dirty="0" smtClean="0"/>
              <a:t>Longer reports tend to be more formal and follow a standard structure with multiple sections and chapters.</a:t>
            </a:r>
            <a:endParaRPr lang="en-US" dirty="0"/>
          </a:p>
        </p:txBody>
      </p:sp>
    </p:spTree>
    <p:extLst>
      <p:ext uri="{BB962C8B-B14F-4D97-AF65-F5344CB8AC3E}">
        <p14:creationId xmlns:p14="http://schemas.microsoft.com/office/powerpoint/2010/main" val="2744010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Informal Reports</a:t>
            </a:r>
            <a:endParaRPr lang="en-US" dirty="0"/>
          </a:p>
        </p:txBody>
      </p:sp>
      <p:sp>
        <p:nvSpPr>
          <p:cNvPr id="3" name="Content Placeholder 2"/>
          <p:cNvSpPr>
            <a:spLocks noGrp="1"/>
          </p:cNvSpPr>
          <p:nvPr>
            <p:ph idx="1"/>
          </p:nvPr>
        </p:nvSpPr>
        <p:spPr/>
        <p:txBody>
          <a:bodyPr/>
          <a:lstStyle/>
          <a:p>
            <a:r>
              <a:rPr lang="en-US" dirty="0" smtClean="0"/>
              <a:t>Informal reports are circulated within the organization and primarily written for internal audience /reader.</a:t>
            </a:r>
          </a:p>
          <a:p>
            <a:r>
              <a:rPr lang="en-US" dirty="0" smtClean="0"/>
              <a:t>They mostly describe specific events such as work progress, financial situation, results of a particular program or findings of an investigation.</a:t>
            </a:r>
          </a:p>
          <a:p>
            <a:r>
              <a:rPr lang="en-US" dirty="0" smtClean="0"/>
              <a:t>Informal internal reports are generally prepared for management assess situation and make the right decision.</a:t>
            </a:r>
          </a:p>
          <a:p>
            <a:r>
              <a:rPr lang="en-US" dirty="0" smtClean="0"/>
              <a:t>Depending on the purpose and function, informal reports may take various forms.</a:t>
            </a:r>
            <a:endParaRPr lang="en-US" dirty="0"/>
          </a:p>
        </p:txBody>
      </p:sp>
    </p:spTree>
    <p:extLst>
      <p:ext uri="{BB962C8B-B14F-4D97-AF65-F5344CB8AC3E}">
        <p14:creationId xmlns:p14="http://schemas.microsoft.com/office/powerpoint/2010/main" val="2641991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5"/>
          </a:xfrm>
        </p:spPr>
        <p:txBody>
          <a:bodyPr>
            <a:normAutofit fontScale="90000"/>
          </a:bodyPr>
          <a:lstStyle/>
          <a:p>
            <a:r>
              <a:rPr lang="en-US" dirty="0" smtClean="0"/>
              <a:t>Types of Informal Report</a:t>
            </a:r>
            <a:endParaRPr lang="en-US" dirty="0"/>
          </a:p>
        </p:txBody>
      </p:sp>
      <p:sp>
        <p:nvSpPr>
          <p:cNvPr id="3" name="Content Placeholder 2"/>
          <p:cNvSpPr>
            <a:spLocks noGrp="1"/>
          </p:cNvSpPr>
          <p:nvPr>
            <p:ph idx="1"/>
          </p:nvPr>
        </p:nvSpPr>
        <p:spPr>
          <a:xfrm>
            <a:off x="838200" y="1197736"/>
            <a:ext cx="10515600" cy="5370489"/>
          </a:xfrm>
        </p:spPr>
        <p:txBody>
          <a:bodyPr>
            <a:normAutofit fontScale="92500" lnSpcReduction="10000"/>
          </a:bodyPr>
          <a:lstStyle/>
          <a:p>
            <a:pPr>
              <a:buFont typeface="Wingdings" panose="05000000000000000000" pitchFamily="2" charset="2"/>
              <a:buChar char="v"/>
            </a:pPr>
            <a:r>
              <a:rPr lang="en-US" b="1" dirty="0" smtClean="0"/>
              <a:t>Progress and Periodical Report</a:t>
            </a:r>
          </a:p>
          <a:p>
            <a:r>
              <a:rPr lang="en-US" dirty="0" smtClean="0"/>
              <a:t>As the name suggest, </a:t>
            </a:r>
            <a:r>
              <a:rPr lang="en-US" dirty="0" smtClean="0">
                <a:solidFill>
                  <a:srgbClr val="FF0000"/>
                </a:solidFill>
              </a:rPr>
              <a:t>progress report </a:t>
            </a:r>
            <a:r>
              <a:rPr lang="en-US" dirty="0" smtClean="0"/>
              <a:t>is prepared to inform about the work progress. They also provide detailed information on the activities</a:t>
            </a:r>
          </a:p>
          <a:p>
            <a:r>
              <a:rPr lang="en-US" dirty="0"/>
              <a:t>The main function of a progress report is persuasive: to reassure clients and supervisors that you are making progress, that the project is going smoothly, and that it will be completed by the expected date — or to give reasons why any of those might not be the case</a:t>
            </a:r>
            <a:r>
              <a:rPr lang="en-US" dirty="0" smtClean="0"/>
              <a:t>.</a:t>
            </a:r>
          </a:p>
          <a:p>
            <a:r>
              <a:rPr lang="en-US" dirty="0" smtClean="0">
                <a:solidFill>
                  <a:srgbClr val="FF0000"/>
                </a:solidFill>
              </a:rPr>
              <a:t>Periodical reports </a:t>
            </a:r>
            <a:r>
              <a:rPr lang="en-US" dirty="0" smtClean="0"/>
              <a:t>are written by the manager and supervisor at regular intervals such as monthly, semi-annually, annually etc.</a:t>
            </a:r>
          </a:p>
          <a:p>
            <a:r>
              <a:rPr lang="en-US" dirty="0"/>
              <a:t>A periodic report is a document that companies create to provide regular updates about a company's business operations, projects, department, client work, etc. </a:t>
            </a:r>
            <a:endParaRPr lang="en-US" dirty="0" smtClean="0"/>
          </a:p>
          <a:p>
            <a:r>
              <a:rPr lang="en-US" dirty="0" smtClean="0"/>
              <a:t>It </a:t>
            </a:r>
            <a:r>
              <a:rPr lang="en-US" dirty="0"/>
              <a:t>serves to provide the audience with the necessary details to get an understanding of the current status of an ongoing project or company.</a:t>
            </a:r>
            <a:endParaRPr lang="en-US" dirty="0" smtClean="0"/>
          </a:p>
        </p:txBody>
      </p:sp>
    </p:spTree>
    <p:extLst>
      <p:ext uri="{BB962C8B-B14F-4D97-AF65-F5344CB8AC3E}">
        <p14:creationId xmlns:p14="http://schemas.microsoft.com/office/powerpoint/2010/main" val="42602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701"/>
            <a:ext cx="10515600" cy="5507262"/>
          </a:xfrm>
        </p:spPr>
        <p:txBody>
          <a:bodyPr/>
          <a:lstStyle/>
          <a:p>
            <a:pPr>
              <a:buFont typeface="Wingdings" panose="05000000000000000000" pitchFamily="2" charset="2"/>
              <a:buChar char="v"/>
            </a:pPr>
            <a:r>
              <a:rPr lang="en-US" b="1" dirty="0" smtClean="0"/>
              <a:t>Investigative Reports</a:t>
            </a:r>
          </a:p>
          <a:p>
            <a:pPr marL="0" indent="0">
              <a:buNone/>
            </a:pPr>
            <a:endParaRPr lang="en-US" b="1" dirty="0" smtClean="0"/>
          </a:p>
          <a:p>
            <a:r>
              <a:rPr lang="en-US" dirty="0" smtClean="0"/>
              <a:t>It describes the outcomes of the research on something.</a:t>
            </a:r>
          </a:p>
          <a:p>
            <a:r>
              <a:rPr lang="en-US" dirty="0" smtClean="0"/>
              <a:t>In a business scenario, investigative reports mostly focus on business trends, market trends, consumer behavior, business feasibility and investment opportunity.</a:t>
            </a:r>
          </a:p>
          <a:p>
            <a:r>
              <a:rPr lang="en-US" dirty="0" smtClean="0"/>
              <a:t>However, companies also conduct research to find ways of increasing productivity, enhancing service quality, reducing the cost of production and boosting employee motivation. Findings of such research are presented in investigative reports.</a:t>
            </a:r>
            <a:endParaRPr lang="en-US" dirty="0"/>
          </a:p>
        </p:txBody>
      </p:sp>
    </p:spTree>
    <p:extLst>
      <p:ext uri="{BB962C8B-B14F-4D97-AF65-F5344CB8AC3E}">
        <p14:creationId xmlns:p14="http://schemas.microsoft.com/office/powerpoint/2010/main" val="3688786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97735"/>
            <a:ext cx="10515600" cy="4979228"/>
          </a:xfrm>
        </p:spPr>
        <p:txBody>
          <a:bodyPr/>
          <a:lstStyle/>
          <a:p>
            <a:pPr>
              <a:buFont typeface="Wingdings" panose="05000000000000000000" pitchFamily="2" charset="2"/>
              <a:buChar char="v"/>
            </a:pPr>
            <a:r>
              <a:rPr lang="en-US" b="1" dirty="0" smtClean="0"/>
              <a:t>Incident Reports</a:t>
            </a:r>
          </a:p>
          <a:p>
            <a:pPr marL="0" indent="0">
              <a:buNone/>
            </a:pPr>
            <a:endParaRPr lang="en-US" b="1" dirty="0" smtClean="0"/>
          </a:p>
          <a:p>
            <a:r>
              <a:rPr lang="en-US" dirty="0" smtClean="0"/>
              <a:t>Incidents such as accidents, injuries and system failure occur regularly in an industrial setting.</a:t>
            </a:r>
          </a:p>
          <a:p>
            <a:r>
              <a:rPr lang="en-US" dirty="0" smtClean="0"/>
              <a:t>Reports prepared on such occurrences are called incident reports.</a:t>
            </a:r>
          </a:p>
          <a:p>
            <a:r>
              <a:rPr lang="en-US" dirty="0" smtClean="0"/>
              <a:t>Generally, incident reports focus on finding the causes of an incident and providing the necessary recommendations to avoid such incident in the future.</a:t>
            </a:r>
            <a:endParaRPr lang="en-US" dirty="0"/>
          </a:p>
        </p:txBody>
      </p:sp>
    </p:spTree>
    <p:extLst>
      <p:ext uri="{BB962C8B-B14F-4D97-AF65-F5344CB8AC3E}">
        <p14:creationId xmlns:p14="http://schemas.microsoft.com/office/powerpoint/2010/main" val="3983836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7431"/>
            <a:ext cx="10515600" cy="5211047"/>
          </a:xfrm>
        </p:spPr>
        <p:txBody>
          <a:bodyPr/>
          <a:lstStyle/>
          <a:p>
            <a:pPr>
              <a:buFont typeface="Wingdings" panose="05000000000000000000" pitchFamily="2" charset="2"/>
              <a:buChar char="v"/>
            </a:pPr>
            <a:r>
              <a:rPr lang="en-US" b="1" dirty="0" smtClean="0"/>
              <a:t>Trip Reports</a:t>
            </a:r>
          </a:p>
          <a:p>
            <a:pPr marL="0" indent="0">
              <a:buNone/>
            </a:pPr>
            <a:endParaRPr lang="en-US" b="1" dirty="0" smtClean="0"/>
          </a:p>
          <a:p>
            <a:r>
              <a:rPr lang="en-US" dirty="0" smtClean="0"/>
              <a:t>Companies send their employees on official or unofficial travel and trip. </a:t>
            </a:r>
          </a:p>
          <a:p>
            <a:r>
              <a:rPr lang="en-US" dirty="0" smtClean="0"/>
              <a:t>Employees may travel to participate in a meeting or to inspect or monitor a program.</a:t>
            </a:r>
          </a:p>
          <a:p>
            <a:r>
              <a:rPr lang="en-US" dirty="0" smtClean="0"/>
              <a:t>Companies encourage employees to submit a report to their trip, describing their experience and observations.</a:t>
            </a:r>
            <a:endParaRPr lang="en-US" dirty="0"/>
          </a:p>
        </p:txBody>
      </p:sp>
    </p:spTree>
    <p:extLst>
      <p:ext uri="{BB962C8B-B14F-4D97-AF65-F5344CB8AC3E}">
        <p14:creationId xmlns:p14="http://schemas.microsoft.com/office/powerpoint/2010/main" val="3495713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r>
              <a:rPr lang="en-US" dirty="0" smtClean="0"/>
              <a:t>Components of Informal Reports</a:t>
            </a:r>
            <a:endParaRPr lang="en-US" dirty="0"/>
          </a:p>
        </p:txBody>
      </p:sp>
      <p:sp>
        <p:nvSpPr>
          <p:cNvPr id="3" name="Content Placeholder 2"/>
          <p:cNvSpPr>
            <a:spLocks noGrp="1"/>
          </p:cNvSpPr>
          <p:nvPr>
            <p:ph idx="1"/>
          </p:nvPr>
        </p:nvSpPr>
        <p:spPr/>
        <p:txBody>
          <a:bodyPr/>
          <a:lstStyle/>
          <a:p>
            <a:r>
              <a:rPr lang="en-US" dirty="0" smtClean="0"/>
              <a:t>Informal reports are mostly circulated via emails.</a:t>
            </a:r>
          </a:p>
          <a:p>
            <a:r>
              <a:rPr lang="en-US" dirty="0" smtClean="0"/>
              <a:t>As a result, formal and authenticating components such as a title page, transmittal letter, acknowledgement page and table of contents are not required. </a:t>
            </a:r>
          </a:p>
          <a:p>
            <a:r>
              <a:rPr lang="en-US" dirty="0" smtClean="0"/>
              <a:t>Generally, informal reports consist of an introduction, body and conclusion / recommendations.</a:t>
            </a:r>
            <a:endParaRPr lang="en-US" dirty="0"/>
          </a:p>
        </p:txBody>
      </p:sp>
    </p:spTree>
    <p:extLst>
      <p:ext uri="{BB962C8B-B14F-4D97-AF65-F5344CB8AC3E}">
        <p14:creationId xmlns:p14="http://schemas.microsoft.com/office/powerpoint/2010/main" val="216045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lstStyle/>
          <a:p>
            <a:r>
              <a:rPr lang="en-US" dirty="0" smtClean="0"/>
              <a:t>Guidelines for writing effective business plan</a:t>
            </a:r>
            <a:endParaRPr lang="en-US" dirty="0"/>
          </a:p>
        </p:txBody>
      </p:sp>
      <p:sp>
        <p:nvSpPr>
          <p:cNvPr id="3" name="Content Placeholder 2"/>
          <p:cNvSpPr>
            <a:spLocks noGrp="1"/>
          </p:cNvSpPr>
          <p:nvPr>
            <p:ph idx="1"/>
          </p:nvPr>
        </p:nvSpPr>
        <p:spPr>
          <a:xfrm>
            <a:off x="838200" y="1571223"/>
            <a:ext cx="10515600" cy="4605740"/>
          </a:xfrm>
        </p:spPr>
        <p:txBody>
          <a:bodyPr/>
          <a:lstStyle/>
          <a:p>
            <a:pPr>
              <a:buFont typeface="Wingdings" panose="05000000000000000000" pitchFamily="2" charset="2"/>
              <a:buChar char="Ø"/>
            </a:pPr>
            <a:r>
              <a:rPr lang="en-US" b="1" dirty="0" smtClean="0"/>
              <a:t>Identify and test the business idea</a:t>
            </a:r>
          </a:p>
          <a:p>
            <a:r>
              <a:rPr lang="en-US" dirty="0" smtClean="0"/>
              <a:t>Business plan are about lunching a new business, new </a:t>
            </a:r>
            <a:r>
              <a:rPr lang="en-US" smtClean="0"/>
              <a:t>product or </a:t>
            </a:r>
            <a:r>
              <a:rPr lang="en-US" dirty="0" smtClean="0"/>
              <a:t>restructuring an existing business.</a:t>
            </a:r>
          </a:p>
          <a:p>
            <a:r>
              <a:rPr lang="en-US" dirty="0" smtClean="0"/>
              <a:t>Whatever the specific purpose of the plan is, we’ll have to clearly conceptualize the business idea. </a:t>
            </a:r>
          </a:p>
          <a:p>
            <a:r>
              <a:rPr lang="en-US" dirty="0" smtClean="0"/>
              <a:t>Testing the viability(ability to work successfully) of the business is a crucial starting point.</a:t>
            </a:r>
          </a:p>
          <a:p>
            <a:r>
              <a:rPr lang="en-US" dirty="0" smtClean="0"/>
              <a:t>For that, we can conduct market research to identify the target customers for our product or service.</a:t>
            </a:r>
            <a:endParaRPr lang="en-US" dirty="0"/>
          </a:p>
        </p:txBody>
      </p:sp>
    </p:spTree>
    <p:extLst>
      <p:ext uri="{BB962C8B-B14F-4D97-AF65-F5344CB8AC3E}">
        <p14:creationId xmlns:p14="http://schemas.microsoft.com/office/powerpoint/2010/main" val="3729997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9854"/>
            <a:ext cx="10515600" cy="5417109"/>
          </a:xfrm>
        </p:spPr>
        <p:txBody>
          <a:bodyPr/>
          <a:lstStyle/>
          <a:p>
            <a:pPr marL="0" indent="0">
              <a:buNone/>
            </a:pPr>
            <a:r>
              <a:rPr lang="en-US" sz="3600" b="1" dirty="0" smtClean="0"/>
              <a:t>Introduction</a:t>
            </a:r>
            <a:r>
              <a:rPr lang="en-US" dirty="0" smtClean="0"/>
              <a:t> </a:t>
            </a:r>
          </a:p>
          <a:p>
            <a:r>
              <a:rPr lang="en-US" dirty="0" smtClean="0"/>
              <a:t>Whether marked as ‘introduction’ or not, the opening paragraph of the report functions as an introduction whereas in the case of e-mail or memo, you may not need a separate heading.</a:t>
            </a:r>
          </a:p>
          <a:p>
            <a:r>
              <a:rPr lang="en-US" dirty="0" smtClean="0"/>
              <a:t>An introduction should answer the following questions:</a:t>
            </a:r>
          </a:p>
          <a:p>
            <a:pPr marL="514350" indent="-514350">
              <a:buFont typeface="+mj-lt"/>
              <a:buAutoNum type="arabicPeriod"/>
            </a:pPr>
            <a:r>
              <a:rPr lang="en-US" dirty="0" smtClean="0"/>
              <a:t>What is the report about?</a:t>
            </a:r>
          </a:p>
          <a:p>
            <a:pPr marL="514350" indent="-514350">
              <a:buFont typeface="+mj-lt"/>
              <a:buAutoNum type="arabicPeriod"/>
            </a:pPr>
            <a:r>
              <a:rPr lang="en-US" dirty="0" smtClean="0"/>
              <a:t>What is its purpose?</a:t>
            </a:r>
          </a:p>
          <a:p>
            <a:pPr marL="514350" indent="-514350">
              <a:buFont typeface="+mj-lt"/>
              <a:buAutoNum type="arabicPeriod"/>
            </a:pPr>
            <a:r>
              <a:rPr lang="en-US" dirty="0" smtClean="0"/>
              <a:t>How was the information gathered?</a:t>
            </a:r>
          </a:p>
          <a:p>
            <a:pPr marL="514350" indent="-514350">
              <a:buFont typeface="+mj-lt"/>
              <a:buAutoNum type="arabicPeriod"/>
            </a:pPr>
            <a:r>
              <a:rPr lang="en-US" dirty="0" smtClean="0"/>
              <a:t>What key information does it cover?</a:t>
            </a:r>
            <a:endParaRPr lang="en-US" dirty="0"/>
          </a:p>
        </p:txBody>
      </p:sp>
    </p:spTree>
    <p:extLst>
      <p:ext uri="{BB962C8B-B14F-4D97-AF65-F5344CB8AC3E}">
        <p14:creationId xmlns:p14="http://schemas.microsoft.com/office/powerpoint/2010/main" val="2429220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5763"/>
            <a:ext cx="10515600" cy="5301200"/>
          </a:xfrm>
        </p:spPr>
        <p:txBody>
          <a:bodyPr/>
          <a:lstStyle/>
          <a:p>
            <a:pPr marL="0" indent="0">
              <a:buNone/>
            </a:pPr>
            <a:r>
              <a:rPr lang="en-US" sz="3600" b="1" dirty="0" smtClean="0"/>
              <a:t>Body</a:t>
            </a:r>
          </a:p>
          <a:p>
            <a:r>
              <a:rPr lang="en-US" dirty="0" smtClean="0"/>
              <a:t>In the body section, elaborate the topic you have mentioned in the introduction, adding details and explanations.</a:t>
            </a:r>
          </a:p>
          <a:p>
            <a:r>
              <a:rPr lang="en-US" dirty="0" smtClean="0"/>
              <a:t>Depending on the type of report, you need to include relevant facts, information, analysis and results in the body. </a:t>
            </a:r>
          </a:p>
          <a:p>
            <a:r>
              <a:rPr lang="en-US" dirty="0" smtClean="0"/>
              <a:t>For instance, the body of a progress report on a project may consist of the information of work completed, cost incurred and estimated cost needed to complete the project. </a:t>
            </a:r>
          </a:p>
          <a:p>
            <a:r>
              <a:rPr lang="en-US" dirty="0" smtClean="0"/>
              <a:t>Such information must be supported by facts, data, tables and charts.</a:t>
            </a:r>
          </a:p>
          <a:p>
            <a:r>
              <a:rPr lang="en-US" dirty="0" smtClean="0"/>
              <a:t>If required, you may also use visuals and graphs to clarify information.</a:t>
            </a:r>
            <a:endParaRPr lang="en-US" dirty="0"/>
          </a:p>
        </p:txBody>
      </p:sp>
    </p:spTree>
    <p:extLst>
      <p:ext uri="{BB962C8B-B14F-4D97-AF65-F5344CB8AC3E}">
        <p14:creationId xmlns:p14="http://schemas.microsoft.com/office/powerpoint/2010/main" val="1364754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1218"/>
            <a:ext cx="10515600" cy="5455746"/>
          </a:xfrm>
        </p:spPr>
        <p:txBody>
          <a:bodyPr/>
          <a:lstStyle/>
          <a:p>
            <a:pPr marL="0" indent="0">
              <a:buNone/>
            </a:pPr>
            <a:r>
              <a:rPr lang="en-US" sz="3600" b="1" dirty="0" smtClean="0"/>
              <a:t>Conclusions and recommendations</a:t>
            </a:r>
          </a:p>
          <a:p>
            <a:r>
              <a:rPr lang="en-US" dirty="0" smtClean="0"/>
              <a:t>This is the crucial part in the report.</a:t>
            </a:r>
          </a:p>
          <a:p>
            <a:r>
              <a:rPr lang="en-US" dirty="0" smtClean="0"/>
              <a:t>Usually, the conclusion summarizes the findings and results.</a:t>
            </a:r>
          </a:p>
          <a:p>
            <a:r>
              <a:rPr lang="en-US" dirty="0" smtClean="0"/>
              <a:t>In this section, you have to provide your views on the significance of the findings and results as well.</a:t>
            </a:r>
          </a:p>
          <a:p>
            <a:r>
              <a:rPr lang="en-US" dirty="0" smtClean="0"/>
              <a:t>If the purpose of the report is to find ways of solving a problem or to change a situation, you need to offer specific recommendations to achieve desirable outcomes.</a:t>
            </a:r>
          </a:p>
          <a:p>
            <a:r>
              <a:rPr lang="en-US" dirty="0" smtClean="0"/>
              <a:t>However, recommendations should be specific and based on data and analysis rather than a list of vague and general suggestions.</a:t>
            </a:r>
            <a:endParaRPr lang="en-US" dirty="0"/>
          </a:p>
        </p:txBody>
      </p:sp>
    </p:spTree>
    <p:extLst>
      <p:ext uri="{BB962C8B-B14F-4D97-AF65-F5344CB8AC3E}">
        <p14:creationId xmlns:p14="http://schemas.microsoft.com/office/powerpoint/2010/main" val="2449788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US" dirty="0" smtClean="0"/>
              <a:t>Formal Reports </a:t>
            </a:r>
            <a:endParaRPr lang="en-US" dirty="0"/>
          </a:p>
        </p:txBody>
      </p:sp>
      <p:sp>
        <p:nvSpPr>
          <p:cNvPr id="3" name="Content Placeholder 2"/>
          <p:cNvSpPr>
            <a:spLocks noGrp="1"/>
          </p:cNvSpPr>
          <p:nvPr>
            <p:ph idx="1"/>
          </p:nvPr>
        </p:nvSpPr>
        <p:spPr/>
        <p:txBody>
          <a:bodyPr/>
          <a:lstStyle/>
          <a:p>
            <a:r>
              <a:rPr lang="en-US" dirty="0" smtClean="0"/>
              <a:t>Formal reports are highly systemized documents based on research and analysis.</a:t>
            </a:r>
          </a:p>
          <a:p>
            <a:r>
              <a:rPr lang="en-US" dirty="0" smtClean="0"/>
              <a:t>Usually, companies form a team to prepare formal reports in which team members have to collaborate to prepare a formal report.</a:t>
            </a:r>
          </a:p>
          <a:p>
            <a:r>
              <a:rPr lang="en-US" dirty="0" smtClean="0"/>
              <a:t>Therefore, you, as a team member, must be familiar with its nature, format and scope which is crucial for developing communicative competence for your career.</a:t>
            </a:r>
          </a:p>
          <a:p>
            <a:r>
              <a:rPr lang="en-US" dirty="0" smtClean="0"/>
              <a:t>Formal reports are delivered as paper documents or e-mail attachments and have the following components:</a:t>
            </a:r>
            <a:endParaRPr lang="en-US" dirty="0"/>
          </a:p>
        </p:txBody>
      </p:sp>
    </p:spTree>
    <p:extLst>
      <p:ext uri="{BB962C8B-B14F-4D97-AF65-F5344CB8AC3E}">
        <p14:creationId xmlns:p14="http://schemas.microsoft.com/office/powerpoint/2010/main" val="144582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lstStyle/>
          <a:p>
            <a:pPr marL="0" indent="0">
              <a:buNone/>
            </a:pPr>
            <a:r>
              <a:rPr lang="en-US" dirty="0" smtClean="0">
                <a:solidFill>
                  <a:srgbClr val="FF0000"/>
                </a:solidFill>
              </a:rPr>
              <a:t>Front Matter</a:t>
            </a:r>
          </a:p>
          <a:p>
            <a:r>
              <a:rPr lang="en-US" dirty="0" smtClean="0"/>
              <a:t>Also called preliminaries, these parts appear before the proper report.</a:t>
            </a:r>
          </a:p>
          <a:p>
            <a:r>
              <a:rPr lang="en-US" dirty="0" smtClean="0"/>
              <a:t>The longer and more formal report is likely to include: </a:t>
            </a:r>
          </a:p>
          <a:p>
            <a:pPr marL="0" indent="0">
              <a:buNone/>
            </a:pPr>
            <a:endParaRPr lang="en-US" dirty="0" smtClean="0"/>
          </a:p>
          <a:p>
            <a:pPr marL="0" indent="0">
              <a:buNone/>
            </a:pPr>
            <a:r>
              <a:rPr lang="en-US" b="1" dirty="0" smtClean="0"/>
              <a:t>Title Page</a:t>
            </a:r>
          </a:p>
          <a:p>
            <a:r>
              <a:rPr lang="en-US" dirty="0" smtClean="0"/>
              <a:t>The title page includes – full title of the report, the name(s) of the writer(s), the date of the report was issued, the name of the of the person or organization to whom the report is submitted, the name of affiliated organization of the writer(s).</a:t>
            </a:r>
          </a:p>
          <a:p>
            <a:r>
              <a:rPr lang="en-US" dirty="0" smtClean="0"/>
              <a:t>Depending on the subject and the content, such information may also vary.</a:t>
            </a:r>
            <a:endParaRPr lang="en-US" dirty="0"/>
          </a:p>
        </p:txBody>
      </p:sp>
    </p:spTree>
    <p:extLst>
      <p:ext uri="{BB962C8B-B14F-4D97-AF65-F5344CB8AC3E}">
        <p14:creationId xmlns:p14="http://schemas.microsoft.com/office/powerpoint/2010/main" val="8560378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365124"/>
            <a:ext cx="10714149" cy="6151585"/>
          </a:xfrm>
        </p:spPr>
      </p:pic>
    </p:spTree>
    <p:extLst>
      <p:ext uri="{BB962C8B-B14F-4D97-AF65-F5344CB8AC3E}">
        <p14:creationId xmlns:p14="http://schemas.microsoft.com/office/powerpoint/2010/main" val="360337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868" y="721217"/>
            <a:ext cx="10515600" cy="5481504"/>
          </a:xfrm>
        </p:spPr>
        <p:txBody>
          <a:bodyPr>
            <a:normAutofit lnSpcReduction="10000"/>
          </a:bodyPr>
          <a:lstStyle/>
          <a:p>
            <a:pPr marL="0" indent="0">
              <a:buNone/>
            </a:pPr>
            <a:r>
              <a:rPr lang="en-US" b="1" dirty="0" smtClean="0"/>
              <a:t>Abstract (optional)</a:t>
            </a:r>
          </a:p>
          <a:p>
            <a:r>
              <a:rPr lang="en-US" dirty="0" smtClean="0"/>
              <a:t>Formal reports, especially research reports, contain an abstract, but it is also common practice not to include it and begin with the executive summary.</a:t>
            </a:r>
          </a:p>
          <a:p>
            <a:r>
              <a:rPr lang="en-US" dirty="0" smtClean="0"/>
              <a:t>An abstract is a condensed (brief) version of the report</a:t>
            </a:r>
          </a:p>
          <a:p>
            <a:r>
              <a:rPr lang="en-US" dirty="0" smtClean="0"/>
              <a:t>A well written abstract should answer the following questions in about 150 words.</a:t>
            </a:r>
          </a:p>
          <a:p>
            <a:pPr marL="514350" indent="-514350">
              <a:buFont typeface="+mj-lt"/>
              <a:buAutoNum type="arabicPeriod"/>
            </a:pPr>
            <a:r>
              <a:rPr lang="en-US" dirty="0" smtClean="0"/>
              <a:t>What does the report study? What is it about?</a:t>
            </a:r>
          </a:p>
          <a:p>
            <a:pPr marL="514350" indent="-514350">
              <a:buFont typeface="+mj-lt"/>
              <a:buAutoNum type="arabicPeriod"/>
            </a:pPr>
            <a:r>
              <a:rPr lang="en-US" dirty="0" smtClean="0"/>
              <a:t>How was the study conducted? </a:t>
            </a:r>
            <a:r>
              <a:rPr lang="en-US" dirty="0"/>
              <a:t>W</a:t>
            </a:r>
            <a:r>
              <a:rPr lang="en-US" dirty="0" smtClean="0"/>
              <a:t>hat was the method and tools used?</a:t>
            </a:r>
          </a:p>
          <a:p>
            <a:pPr marL="514350" indent="-514350">
              <a:buFont typeface="+mj-lt"/>
              <a:buAutoNum type="arabicPeriod"/>
            </a:pPr>
            <a:r>
              <a:rPr lang="en-US" dirty="0" smtClean="0"/>
              <a:t>What are its major findings?</a:t>
            </a:r>
          </a:p>
          <a:p>
            <a:pPr marL="514350" indent="-514350">
              <a:buFont typeface="+mj-lt"/>
              <a:buAutoNum type="arabicPeriod"/>
            </a:pPr>
            <a:r>
              <a:rPr lang="en-US" dirty="0" smtClean="0"/>
              <a:t>What is the significance of such study?</a:t>
            </a:r>
            <a:endParaRPr lang="en-US" dirty="0"/>
          </a:p>
        </p:txBody>
      </p:sp>
    </p:spTree>
    <p:extLst>
      <p:ext uri="{BB962C8B-B14F-4D97-AF65-F5344CB8AC3E}">
        <p14:creationId xmlns:p14="http://schemas.microsoft.com/office/powerpoint/2010/main" val="1504996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8490"/>
            <a:ext cx="10515600" cy="5378473"/>
          </a:xfrm>
        </p:spPr>
        <p:txBody>
          <a:bodyPr/>
          <a:lstStyle/>
          <a:p>
            <a:pPr marL="0" indent="0">
              <a:buNone/>
            </a:pPr>
            <a:r>
              <a:rPr lang="en-US" b="1" dirty="0" smtClean="0"/>
              <a:t>Transmittal letter or memo</a:t>
            </a:r>
          </a:p>
          <a:p>
            <a:pPr marL="0" indent="0">
              <a:buNone/>
            </a:pPr>
            <a:endParaRPr lang="en-US" b="1" dirty="0" smtClean="0"/>
          </a:p>
          <a:p>
            <a:r>
              <a:rPr lang="en-US" dirty="0" smtClean="0"/>
              <a:t>Either clipped to the report or integrated within the report, the transmittal letter or memo opens with a couple of sentences that explains what is being sent.</a:t>
            </a:r>
          </a:p>
          <a:p>
            <a:r>
              <a:rPr lang="en-US" dirty="0" smtClean="0"/>
              <a:t>The opening paragraph is followed by a brief summary of the report’s content, highlighting the most important points.</a:t>
            </a:r>
          </a:p>
          <a:p>
            <a:r>
              <a:rPr lang="en-US" dirty="0" smtClean="0"/>
              <a:t>The closing part may acknowledge or appreciate any help or opportunity provided and ends with an expression of hope that the document meets the reader’s expectation.</a:t>
            </a:r>
            <a:endParaRPr lang="en-US" dirty="0"/>
          </a:p>
        </p:txBody>
      </p:sp>
    </p:spTree>
    <p:extLst>
      <p:ext uri="{BB962C8B-B14F-4D97-AF65-F5344CB8AC3E}">
        <p14:creationId xmlns:p14="http://schemas.microsoft.com/office/powerpoint/2010/main" val="24206132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6"/>
            <a:ext cx="10515600" cy="5893628"/>
          </a:xfrm>
        </p:spPr>
        <p:txBody>
          <a:bodyPr>
            <a:normAutofit lnSpcReduction="10000"/>
          </a:bodyPr>
          <a:lstStyle/>
          <a:p>
            <a:pPr marL="0" indent="0">
              <a:buNone/>
            </a:pPr>
            <a:r>
              <a:rPr lang="en-US" b="1" dirty="0" smtClean="0"/>
              <a:t>Table of contents </a:t>
            </a:r>
            <a:endParaRPr lang="en-US" dirty="0" smtClean="0"/>
          </a:p>
          <a:p>
            <a:r>
              <a:rPr lang="en-US" dirty="0" smtClean="0"/>
              <a:t>It lists all the headings, sections or chapters.</a:t>
            </a:r>
          </a:p>
          <a:p>
            <a:r>
              <a:rPr lang="en-US" dirty="0" smtClean="0"/>
              <a:t>List them in the order they appear in the report.</a:t>
            </a:r>
          </a:p>
          <a:p>
            <a:r>
              <a:rPr lang="en-US" dirty="0" smtClean="0"/>
              <a:t>The abstract and table of contents provide a complete idea of what the report is about and what it actually contains.</a:t>
            </a:r>
          </a:p>
          <a:p>
            <a:r>
              <a:rPr lang="en-US" dirty="0" smtClean="0"/>
              <a:t>It also points to specific page numbers so that readers can directly jump to a specific section for quick view and reference.</a:t>
            </a:r>
          </a:p>
          <a:p>
            <a:pPr marL="0" indent="0">
              <a:buNone/>
            </a:pPr>
            <a:endParaRPr lang="en-US" dirty="0" smtClean="0"/>
          </a:p>
          <a:p>
            <a:pPr marL="0" indent="0">
              <a:buNone/>
            </a:pPr>
            <a:r>
              <a:rPr lang="en-US" b="1" dirty="0"/>
              <a:t>List of illustrations (optional)</a:t>
            </a:r>
            <a:endParaRPr lang="en-US" dirty="0"/>
          </a:p>
          <a:p>
            <a:r>
              <a:rPr lang="en-US" dirty="0"/>
              <a:t>If the report has tables, images, figures and illustrations, you need to provide a list of such elements in a separate section.</a:t>
            </a:r>
          </a:p>
          <a:p>
            <a:r>
              <a:rPr lang="en-US" dirty="0"/>
              <a:t>If the number of tables and figures is more than five, you must list them by title with their page number.</a:t>
            </a:r>
          </a:p>
          <a:p>
            <a:pPr marL="0" indent="0">
              <a:buNone/>
            </a:pPr>
            <a:endParaRPr lang="en-US" dirty="0" smtClean="0"/>
          </a:p>
        </p:txBody>
      </p:sp>
    </p:spTree>
    <p:extLst>
      <p:ext uri="{BB962C8B-B14F-4D97-AF65-F5344CB8AC3E}">
        <p14:creationId xmlns:p14="http://schemas.microsoft.com/office/powerpoint/2010/main" val="324052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3037"/>
            <a:ext cx="10515600" cy="5223926"/>
          </a:xfrm>
        </p:spPr>
        <p:txBody>
          <a:bodyPr/>
          <a:lstStyle/>
          <a:p>
            <a:pPr marL="0" indent="0">
              <a:buNone/>
            </a:pPr>
            <a:r>
              <a:rPr lang="en-US" b="1" dirty="0" smtClean="0">
                <a:solidFill>
                  <a:srgbClr val="FF0000"/>
                </a:solidFill>
              </a:rPr>
              <a:t>The Report Proper</a:t>
            </a:r>
          </a:p>
          <a:p>
            <a:r>
              <a:rPr lang="en-US" dirty="0" smtClean="0"/>
              <a:t>The report proper begins with the executive summary, if the report also contains an abstract.</a:t>
            </a:r>
          </a:p>
          <a:p>
            <a:r>
              <a:rPr lang="en-US" dirty="0" smtClean="0"/>
              <a:t>However, in a report without an abstract, the executive summary is moved to the front matter.</a:t>
            </a:r>
          </a:p>
          <a:p>
            <a:r>
              <a:rPr lang="en-US" dirty="0" smtClean="0"/>
              <a:t>The body of the report begins with an introduction, provides all the details and information, and ends with a conclusion and /or recommendations.</a:t>
            </a:r>
            <a:endParaRPr lang="en-US" dirty="0"/>
          </a:p>
        </p:txBody>
      </p:sp>
    </p:spTree>
    <p:extLst>
      <p:ext uri="{BB962C8B-B14F-4D97-AF65-F5344CB8AC3E}">
        <p14:creationId xmlns:p14="http://schemas.microsoft.com/office/powerpoint/2010/main" val="289809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2885"/>
            <a:ext cx="10515600" cy="5314078"/>
          </a:xfrm>
        </p:spPr>
        <p:txBody>
          <a:bodyPr/>
          <a:lstStyle/>
          <a:p>
            <a:pPr>
              <a:buFont typeface="Wingdings" panose="05000000000000000000" pitchFamily="2" charset="2"/>
              <a:buChar char="Ø"/>
            </a:pPr>
            <a:r>
              <a:rPr lang="en-US" b="1" dirty="0" smtClean="0"/>
              <a:t>Establish goals and objectives</a:t>
            </a:r>
          </a:p>
          <a:p>
            <a:r>
              <a:rPr lang="en-US" dirty="0" smtClean="0"/>
              <a:t>As the primary purpose of writing a business plan is to achieve certain goals, we should clearly identify the specific objectives of our business.</a:t>
            </a:r>
          </a:p>
          <a:p>
            <a:r>
              <a:rPr lang="en-US" dirty="0" smtClean="0"/>
              <a:t>So consider the market and specific group of customers that your business is going to target.</a:t>
            </a:r>
          </a:p>
          <a:p>
            <a:r>
              <a:rPr lang="en-US" dirty="0" smtClean="0"/>
              <a:t>Having clear goals helps you set the mission of the business.</a:t>
            </a:r>
            <a:endParaRPr lang="en-US" dirty="0"/>
          </a:p>
        </p:txBody>
      </p:sp>
    </p:spTree>
    <p:extLst>
      <p:ext uri="{BB962C8B-B14F-4D97-AF65-F5344CB8AC3E}">
        <p14:creationId xmlns:p14="http://schemas.microsoft.com/office/powerpoint/2010/main" val="2265720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lstStyle/>
          <a:p>
            <a:pPr marL="0" indent="0">
              <a:buNone/>
            </a:pPr>
            <a:r>
              <a:rPr lang="en-US" b="1" dirty="0" smtClean="0"/>
              <a:t>Executive summary </a:t>
            </a:r>
          </a:p>
          <a:p>
            <a:pPr marL="0" indent="0">
              <a:buNone/>
            </a:pPr>
            <a:endParaRPr lang="en-US" b="1" dirty="0" smtClean="0"/>
          </a:p>
          <a:p>
            <a:r>
              <a:rPr lang="en-US" dirty="0" smtClean="0"/>
              <a:t>Unlike an abstract, an executive summary provides a more detailed and complete view of the report.</a:t>
            </a:r>
          </a:p>
          <a:p>
            <a:r>
              <a:rPr lang="en-US" dirty="0" smtClean="0"/>
              <a:t>Its main purpose is to provide a quick overview of the entire report.</a:t>
            </a:r>
          </a:p>
          <a:p>
            <a:r>
              <a:rPr lang="en-US" dirty="0" smtClean="0"/>
              <a:t>As the title suggests, it is means for the busy executives and managers who may not have the time and interest to read the whole report.</a:t>
            </a:r>
          </a:p>
          <a:p>
            <a:r>
              <a:rPr lang="en-US" dirty="0" smtClean="0"/>
              <a:t>Generally, it states the purpose of the report, provides adequate background, describes the methodology and highlights the findings and conclusions.</a:t>
            </a:r>
            <a:endParaRPr lang="en-US" dirty="0"/>
          </a:p>
        </p:txBody>
      </p:sp>
    </p:spTree>
    <p:extLst>
      <p:ext uri="{BB962C8B-B14F-4D97-AF65-F5344CB8AC3E}">
        <p14:creationId xmlns:p14="http://schemas.microsoft.com/office/powerpoint/2010/main" val="2279295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5700445"/>
          </a:xfrm>
        </p:spPr>
        <p:txBody>
          <a:bodyPr>
            <a:normAutofit lnSpcReduction="10000"/>
          </a:bodyPr>
          <a:lstStyle/>
          <a:p>
            <a:pPr marL="0" indent="0">
              <a:buNone/>
            </a:pPr>
            <a:r>
              <a:rPr lang="en-US" b="1" dirty="0" smtClean="0"/>
              <a:t>Introduction </a:t>
            </a:r>
          </a:p>
          <a:p>
            <a:r>
              <a:rPr lang="en-US" dirty="0" smtClean="0"/>
              <a:t>A well written introduction provides general as well as specific information about the entire report and its content.</a:t>
            </a:r>
          </a:p>
          <a:p>
            <a:r>
              <a:rPr lang="en-US" dirty="0" smtClean="0"/>
              <a:t>Typically, the introduction should cover the following:</a:t>
            </a:r>
          </a:p>
          <a:p>
            <a:pPr marL="514350" indent="-514350">
              <a:buFont typeface="+mj-lt"/>
              <a:buAutoNum type="arabicPeriod"/>
            </a:pPr>
            <a:r>
              <a:rPr lang="en-US" dirty="0" smtClean="0"/>
              <a:t>The topic or subject: The introduction should explain the topic and provide adequate background information and content, including definitions of key technical terms.</a:t>
            </a:r>
          </a:p>
          <a:p>
            <a:pPr marL="514350" indent="-514350">
              <a:buFont typeface="+mj-lt"/>
              <a:buAutoNum type="arabicPeriod"/>
            </a:pPr>
            <a:r>
              <a:rPr lang="en-US" dirty="0" smtClean="0"/>
              <a:t>Purpose or problem</a:t>
            </a:r>
          </a:p>
          <a:p>
            <a:r>
              <a:rPr lang="en-US" dirty="0" smtClean="0"/>
              <a:t> The purpose statement should let the readers know what objectives the report serves or what problem it deals with.</a:t>
            </a:r>
          </a:p>
          <a:p>
            <a:r>
              <a:rPr lang="en-US" dirty="0" smtClean="0"/>
              <a:t> </a:t>
            </a:r>
            <a:r>
              <a:rPr lang="en-US" dirty="0"/>
              <a:t>S</a:t>
            </a:r>
            <a:r>
              <a:rPr lang="en-US" dirty="0" smtClean="0"/>
              <a:t>ince the purpose statement also appears in the executive summary, in this section, you have to elaborate it and develop a paragraph by adding details and explanations  </a:t>
            </a:r>
            <a:endParaRPr lang="en-US" dirty="0"/>
          </a:p>
        </p:txBody>
      </p:sp>
    </p:spTree>
    <p:extLst>
      <p:ext uri="{BB962C8B-B14F-4D97-AF65-F5344CB8AC3E}">
        <p14:creationId xmlns:p14="http://schemas.microsoft.com/office/powerpoint/2010/main" val="3829872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3"/>
            <a:ext cx="10515600" cy="5636050"/>
          </a:xfrm>
        </p:spPr>
        <p:txBody>
          <a:bodyPr>
            <a:normAutofit lnSpcReduction="10000"/>
          </a:bodyPr>
          <a:lstStyle/>
          <a:p>
            <a:pPr marL="0" indent="0">
              <a:buNone/>
            </a:pPr>
            <a:r>
              <a:rPr lang="en-US" b="1" dirty="0" smtClean="0"/>
              <a:t>3. </a:t>
            </a:r>
            <a:r>
              <a:rPr lang="en-US" dirty="0" smtClean="0"/>
              <a:t>Scope and limitations (optional):</a:t>
            </a:r>
          </a:p>
          <a:p>
            <a:r>
              <a:rPr lang="en-US" dirty="0" smtClean="0"/>
              <a:t>Depending on the topic and needs of the reader, the writer should state how much the report covers and what it does not cover.</a:t>
            </a:r>
          </a:p>
          <a:p>
            <a:r>
              <a:rPr lang="en-US" dirty="0" smtClean="0"/>
              <a:t> You may also mention any external factors such as the unavailability of data.</a:t>
            </a:r>
          </a:p>
          <a:p>
            <a:pPr marL="0" indent="0">
              <a:buNone/>
            </a:pPr>
            <a:endParaRPr lang="en-US" dirty="0" smtClean="0"/>
          </a:p>
          <a:p>
            <a:pPr marL="0" indent="0">
              <a:buNone/>
            </a:pPr>
            <a:r>
              <a:rPr lang="en-US" b="1" dirty="0" smtClean="0"/>
              <a:t>4. </a:t>
            </a:r>
            <a:r>
              <a:rPr lang="en-US" dirty="0" smtClean="0"/>
              <a:t>Methods and procedures: </a:t>
            </a:r>
          </a:p>
          <a:p>
            <a:r>
              <a:rPr lang="en-US" dirty="0" smtClean="0"/>
              <a:t>The readers want to know what the report finds out  including the process by which the findings were made.</a:t>
            </a:r>
          </a:p>
          <a:p>
            <a:r>
              <a:rPr lang="en-US" dirty="0" smtClean="0"/>
              <a:t>The writer must describe the process or method used in collecting information and analyzing the data.</a:t>
            </a:r>
          </a:p>
          <a:p>
            <a:r>
              <a:rPr lang="en-US" dirty="0" smtClean="0"/>
              <a:t>This section is important in establishing credibility and validating the report’s conclusions.</a:t>
            </a:r>
          </a:p>
          <a:p>
            <a:pPr marL="0" indent="0">
              <a:buNone/>
            </a:pPr>
            <a:endParaRPr lang="en-US" dirty="0"/>
          </a:p>
        </p:txBody>
      </p:sp>
    </p:spTree>
    <p:extLst>
      <p:ext uri="{BB962C8B-B14F-4D97-AF65-F5344CB8AC3E}">
        <p14:creationId xmlns:p14="http://schemas.microsoft.com/office/powerpoint/2010/main" val="6508093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lstStyle/>
          <a:p>
            <a:pPr marL="0" indent="0">
              <a:buNone/>
            </a:pPr>
            <a:r>
              <a:rPr lang="en-US" b="1" dirty="0" smtClean="0"/>
              <a:t>5. </a:t>
            </a:r>
            <a:r>
              <a:rPr lang="en-US" dirty="0" smtClean="0"/>
              <a:t>Preview </a:t>
            </a:r>
          </a:p>
          <a:p>
            <a:r>
              <a:rPr lang="en-US" dirty="0" smtClean="0"/>
              <a:t>The introduction offers a preview of what the report contains in the rest of the sections or chapters. </a:t>
            </a:r>
          </a:p>
          <a:p>
            <a:r>
              <a:rPr lang="en-US" dirty="0" smtClean="0"/>
              <a:t>Mostly, the introduction ends with a brief synopsis of each chapter that follows.</a:t>
            </a:r>
          </a:p>
          <a:p>
            <a:endParaRPr lang="en-US" dirty="0"/>
          </a:p>
        </p:txBody>
      </p:sp>
    </p:spTree>
    <p:extLst>
      <p:ext uri="{BB962C8B-B14F-4D97-AF65-F5344CB8AC3E}">
        <p14:creationId xmlns:p14="http://schemas.microsoft.com/office/powerpoint/2010/main" val="283803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823"/>
            <a:ext cx="10515600" cy="5520140"/>
          </a:xfrm>
        </p:spPr>
        <p:txBody>
          <a:bodyPr/>
          <a:lstStyle/>
          <a:p>
            <a:pPr marL="0" indent="0">
              <a:buNone/>
            </a:pPr>
            <a:r>
              <a:rPr lang="en-US" b="1" dirty="0"/>
              <a:t>The text or body</a:t>
            </a:r>
          </a:p>
          <a:p>
            <a:r>
              <a:rPr lang="en-US" dirty="0"/>
              <a:t>This is the main part of the report.</a:t>
            </a:r>
          </a:p>
          <a:p>
            <a:r>
              <a:rPr lang="en-US" dirty="0"/>
              <a:t>It has multiple headings and subheadings.</a:t>
            </a:r>
          </a:p>
          <a:p>
            <a:r>
              <a:rPr lang="en-US" dirty="0"/>
              <a:t>In this section, you present the data and information, analysis, findings and discussion</a:t>
            </a:r>
            <a:r>
              <a:rPr lang="en-US" dirty="0" smtClean="0"/>
              <a:t>.</a:t>
            </a:r>
          </a:p>
          <a:p>
            <a:r>
              <a:rPr lang="en-US" dirty="0" smtClean="0"/>
              <a:t>Include all the figures, images, illustrations and tables.</a:t>
            </a:r>
          </a:p>
          <a:p>
            <a:r>
              <a:rPr lang="en-US" dirty="0" smtClean="0"/>
              <a:t>Basically, the body gives details about:</a:t>
            </a:r>
          </a:p>
          <a:p>
            <a:pPr marL="514350" indent="-514350">
              <a:buFont typeface="+mj-lt"/>
              <a:buAutoNum type="arabicPeriod"/>
            </a:pPr>
            <a:r>
              <a:rPr lang="en-US" dirty="0" smtClean="0"/>
              <a:t>How the topic was investigated or researched</a:t>
            </a:r>
          </a:p>
          <a:p>
            <a:pPr marL="514350" indent="-514350">
              <a:buFont typeface="+mj-lt"/>
              <a:buAutoNum type="arabicPeriod"/>
            </a:pPr>
            <a:r>
              <a:rPr lang="en-US" dirty="0" smtClean="0"/>
              <a:t>What data or information was gathered</a:t>
            </a:r>
          </a:p>
          <a:p>
            <a:pPr marL="514350" indent="-514350">
              <a:buFont typeface="+mj-lt"/>
              <a:buAutoNum type="arabicPeriod"/>
            </a:pPr>
            <a:r>
              <a:rPr lang="en-US" dirty="0" smtClean="0"/>
              <a:t>How the information was analyzed and what were the findings</a:t>
            </a:r>
          </a:p>
          <a:p>
            <a:pPr marL="514350" indent="-514350">
              <a:buFont typeface="+mj-lt"/>
              <a:buAutoNum type="arabicPeriod"/>
            </a:pPr>
            <a:r>
              <a:rPr lang="en-US" dirty="0" smtClean="0"/>
              <a:t>What views the writer has on such findings</a:t>
            </a:r>
            <a:endParaRPr lang="en-US" dirty="0"/>
          </a:p>
          <a:p>
            <a:pPr marL="0" indent="0">
              <a:buNone/>
            </a:pPr>
            <a:endParaRPr lang="en-US" dirty="0"/>
          </a:p>
        </p:txBody>
      </p:sp>
    </p:spTree>
    <p:extLst>
      <p:ext uri="{BB962C8B-B14F-4D97-AF65-F5344CB8AC3E}">
        <p14:creationId xmlns:p14="http://schemas.microsoft.com/office/powerpoint/2010/main" val="3750971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1369"/>
            <a:ext cx="10515600" cy="5365594"/>
          </a:xfrm>
        </p:spPr>
        <p:txBody>
          <a:bodyPr/>
          <a:lstStyle/>
          <a:p>
            <a:pPr marL="0" indent="0">
              <a:buNone/>
            </a:pPr>
            <a:r>
              <a:rPr lang="en-US" b="1" dirty="0" smtClean="0"/>
              <a:t>Summary, conclusions and recommendations</a:t>
            </a:r>
          </a:p>
          <a:p>
            <a:pPr marL="0" indent="0">
              <a:buNone/>
            </a:pPr>
            <a:endParaRPr lang="en-US" b="1" dirty="0" smtClean="0"/>
          </a:p>
          <a:p>
            <a:r>
              <a:rPr lang="en-US" dirty="0"/>
              <a:t>Summary, conclusions and </a:t>
            </a:r>
            <a:r>
              <a:rPr lang="en-US" dirty="0" smtClean="0"/>
              <a:t>recommendations are the final elements of a formal report.</a:t>
            </a:r>
          </a:p>
          <a:p>
            <a:r>
              <a:rPr lang="en-US" dirty="0" smtClean="0"/>
              <a:t>An informational report ends with a summary of the main points whereas an analytical report draws conclusions.</a:t>
            </a:r>
          </a:p>
          <a:p>
            <a:r>
              <a:rPr lang="en-US" dirty="0" smtClean="0"/>
              <a:t>If the purpose of an analytical or investigative report is to find ways of solving a problem, then it can also end with a separate recommendations section.</a:t>
            </a:r>
            <a:endParaRPr lang="en-US" dirty="0"/>
          </a:p>
          <a:p>
            <a:endParaRPr lang="en-US" dirty="0"/>
          </a:p>
        </p:txBody>
      </p:sp>
    </p:spTree>
    <p:extLst>
      <p:ext uri="{BB962C8B-B14F-4D97-AF65-F5344CB8AC3E}">
        <p14:creationId xmlns:p14="http://schemas.microsoft.com/office/powerpoint/2010/main" val="41343008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8490"/>
            <a:ext cx="10515600" cy="5378473"/>
          </a:xfrm>
        </p:spPr>
        <p:txBody>
          <a:bodyPr>
            <a:normAutofit lnSpcReduction="10000"/>
          </a:bodyPr>
          <a:lstStyle/>
          <a:p>
            <a:pPr marL="0" indent="0">
              <a:buNone/>
            </a:pPr>
            <a:r>
              <a:rPr lang="en-US" b="1" dirty="0" smtClean="0">
                <a:solidFill>
                  <a:srgbClr val="FF0000"/>
                </a:solidFill>
              </a:rPr>
              <a:t>Back Matter</a:t>
            </a:r>
          </a:p>
          <a:p>
            <a:r>
              <a:rPr lang="en-US" dirty="0" smtClean="0"/>
              <a:t>Although the back matter is optional, certain elements such as ‘Works Cited’ or ‘References’ is necessary if the report uses other published sources for information.</a:t>
            </a:r>
          </a:p>
          <a:p>
            <a:r>
              <a:rPr lang="en-US" dirty="0" smtClean="0"/>
              <a:t>A formal report without citations to secondary sources is unthinkable. </a:t>
            </a:r>
          </a:p>
          <a:p>
            <a:pPr marL="0" indent="0">
              <a:buNone/>
            </a:pPr>
            <a:r>
              <a:rPr lang="en-US" b="1" dirty="0" smtClean="0"/>
              <a:t>Works cited or references</a:t>
            </a:r>
          </a:p>
          <a:p>
            <a:r>
              <a:rPr lang="en-US" dirty="0" smtClean="0"/>
              <a:t>If the report quotes or cites published sources or other sources of information and data, each cited source must be documented and listed at the end of the report.</a:t>
            </a:r>
          </a:p>
          <a:p>
            <a:r>
              <a:rPr lang="en-US" dirty="0" smtClean="0"/>
              <a:t>There are many documentation styles such as MLA, APA, Oxford and Chicago manuals. </a:t>
            </a:r>
          </a:p>
          <a:p>
            <a:r>
              <a:rPr lang="en-US" dirty="0" smtClean="0"/>
              <a:t>Before applying a particular type of style, check which style is preferred in your discipline of organization</a:t>
            </a:r>
            <a:endParaRPr lang="en-US" dirty="0"/>
          </a:p>
          <a:p>
            <a:endParaRPr lang="en-US" dirty="0" smtClean="0"/>
          </a:p>
          <a:p>
            <a:endParaRPr lang="en-US" dirty="0"/>
          </a:p>
        </p:txBody>
      </p:sp>
    </p:spTree>
    <p:extLst>
      <p:ext uri="{BB962C8B-B14F-4D97-AF65-F5344CB8AC3E}">
        <p14:creationId xmlns:p14="http://schemas.microsoft.com/office/powerpoint/2010/main" val="32120452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7127"/>
            <a:ext cx="10515600" cy="5339836"/>
          </a:xfrm>
        </p:spPr>
        <p:txBody>
          <a:bodyPr/>
          <a:lstStyle/>
          <a:p>
            <a:pPr marL="0" indent="0">
              <a:buNone/>
            </a:pPr>
            <a:r>
              <a:rPr lang="en-US" b="1" dirty="0" smtClean="0"/>
              <a:t>Appendixes</a:t>
            </a:r>
            <a:r>
              <a:rPr lang="en-US" dirty="0" smtClean="0"/>
              <a:t> </a:t>
            </a:r>
          </a:p>
          <a:p>
            <a:pPr marL="0" indent="0">
              <a:buNone/>
            </a:pPr>
            <a:endParaRPr lang="en-US" dirty="0" smtClean="0"/>
          </a:p>
          <a:p>
            <a:r>
              <a:rPr lang="en-US" dirty="0" smtClean="0"/>
              <a:t>Anything that is relevant to the study but cannot be included within the body of the report appears in the appendix section.</a:t>
            </a:r>
          </a:p>
          <a:p>
            <a:r>
              <a:rPr lang="en-US" dirty="0" smtClean="0"/>
              <a:t>Materials such as tables, graphs, images, questionnaire, work samples and interview transcripts are included as appendices.</a:t>
            </a:r>
          </a:p>
          <a:p>
            <a:r>
              <a:rPr lang="en-US" dirty="0" smtClean="0"/>
              <a:t>Page number of the report continues through the appendices.</a:t>
            </a:r>
            <a:endParaRPr lang="en-US" dirty="0"/>
          </a:p>
        </p:txBody>
      </p:sp>
    </p:spTree>
    <p:extLst>
      <p:ext uri="{BB962C8B-B14F-4D97-AF65-F5344CB8AC3E}">
        <p14:creationId xmlns:p14="http://schemas.microsoft.com/office/powerpoint/2010/main" val="18364842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US" dirty="0" smtClean="0"/>
              <a:t>Guidelines for using and Integrating Sources</a:t>
            </a:r>
            <a:endParaRPr lang="en-US" dirty="0"/>
          </a:p>
        </p:txBody>
      </p:sp>
      <p:sp>
        <p:nvSpPr>
          <p:cNvPr id="3" name="Content Placeholder 2"/>
          <p:cNvSpPr>
            <a:spLocks noGrp="1"/>
          </p:cNvSpPr>
          <p:nvPr>
            <p:ph idx="1"/>
          </p:nvPr>
        </p:nvSpPr>
        <p:spPr/>
        <p:txBody>
          <a:bodyPr/>
          <a:lstStyle/>
          <a:p>
            <a:r>
              <a:rPr lang="en-US" dirty="0" smtClean="0"/>
              <a:t>Any writing that involves research must credit sources and properly integrate the information to avoid plagiarism.</a:t>
            </a:r>
          </a:p>
          <a:p>
            <a:r>
              <a:rPr lang="en-US" dirty="0" smtClean="0"/>
              <a:t>Any use of other’s ideas and information without giving proper credit is called plagiarism.</a:t>
            </a:r>
          </a:p>
          <a:p>
            <a:r>
              <a:rPr lang="en-US" dirty="0" smtClean="0"/>
              <a:t>It is unethical and liable for serious consequences from expulsion from school to the loss of a job or degree.</a:t>
            </a:r>
          </a:p>
          <a:p>
            <a:r>
              <a:rPr lang="en-US" dirty="0" smtClean="0"/>
              <a:t>There are some ways of integrating sources in your writing: quoting, summarizing and paraphrasing.</a:t>
            </a:r>
            <a:endParaRPr lang="en-US" dirty="0"/>
          </a:p>
        </p:txBody>
      </p:sp>
    </p:spTree>
    <p:extLst>
      <p:ext uri="{BB962C8B-B14F-4D97-AF65-F5344CB8AC3E}">
        <p14:creationId xmlns:p14="http://schemas.microsoft.com/office/powerpoint/2010/main" val="28878046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004"/>
            <a:ext cx="10515600" cy="5751960"/>
          </a:xfrm>
        </p:spPr>
        <p:txBody>
          <a:bodyPr>
            <a:normAutofit lnSpcReduction="10000"/>
          </a:bodyPr>
          <a:lstStyle/>
          <a:p>
            <a:pPr marL="0" indent="0">
              <a:buNone/>
            </a:pPr>
            <a:r>
              <a:rPr lang="en-US" b="1" dirty="0" smtClean="0"/>
              <a:t>Use signal words and introductions</a:t>
            </a:r>
          </a:p>
          <a:p>
            <a:r>
              <a:rPr lang="en-US" dirty="0" smtClean="0"/>
              <a:t>Every time you use a source, make sure to carefully introduce it to your reader using a signal phrase.</a:t>
            </a:r>
          </a:p>
          <a:p>
            <a:r>
              <a:rPr lang="en-US" dirty="0" smtClean="0"/>
              <a:t>The reader must know where you got the idea from and who wrote or created  it.</a:t>
            </a:r>
          </a:p>
          <a:p>
            <a:r>
              <a:rPr lang="en-US" dirty="0" smtClean="0"/>
              <a:t>Usually, a signal phrase precedes the quotation but it may appear anywhere in the sentence.</a:t>
            </a:r>
          </a:p>
          <a:p>
            <a:endParaRPr lang="en-US" dirty="0"/>
          </a:p>
          <a:p>
            <a:endParaRPr lang="en-US" dirty="0" smtClean="0"/>
          </a:p>
          <a:p>
            <a:r>
              <a:rPr lang="en-US" dirty="0" smtClean="0"/>
              <a:t>The underlined phrases in the sentences above are examples of signal phrases.</a:t>
            </a:r>
          </a:p>
          <a:p>
            <a:r>
              <a:rPr lang="en-US" dirty="0" smtClean="0"/>
              <a:t>They tell the reader that you are drawing on the work of a person named David Miller.</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591607"/>
              </p:ext>
            </p:extLst>
          </p:nvPr>
        </p:nvGraphicFramePr>
        <p:xfrm>
          <a:off x="167425" y="3361386"/>
          <a:ext cx="11372045" cy="914400"/>
        </p:xfrm>
        <a:graphic>
          <a:graphicData uri="http://schemas.openxmlformats.org/drawingml/2006/table">
            <a:tbl>
              <a:tblPr firstRow="1" bandRow="1">
                <a:tableStyleId>{0505E3EF-67EA-436B-97B2-0124C06EBD24}</a:tableStyleId>
              </a:tblPr>
              <a:tblGrid>
                <a:gridCol w="11372045">
                  <a:extLst>
                    <a:ext uri="{9D8B030D-6E8A-4147-A177-3AD203B41FA5}">
                      <a16:colId xmlns:a16="http://schemas.microsoft.com/office/drawing/2014/main" val="20000"/>
                    </a:ext>
                  </a:extLst>
                </a:gridCol>
              </a:tblGrid>
              <a:tr h="759853">
                <a:tc>
                  <a:txBody>
                    <a:bodyPr/>
                    <a:lstStyle/>
                    <a:p>
                      <a:r>
                        <a:rPr lang="en-US" u="sng" dirty="0" smtClean="0"/>
                        <a:t>According to noted media analyst David Miller</a:t>
                      </a:r>
                      <a:r>
                        <a:rPr lang="en-US" dirty="0" smtClean="0"/>
                        <a:t>, social media significantly</a:t>
                      </a:r>
                      <a:r>
                        <a:rPr lang="en-US" baseline="0" dirty="0" smtClean="0"/>
                        <a:t> impacts consumers’ decision to buy fashion merchandise.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Social media, </a:t>
                      </a:r>
                      <a:r>
                        <a:rPr lang="en-US" u="sng" baseline="0" dirty="0" smtClean="0"/>
                        <a:t>as </a:t>
                      </a:r>
                      <a:r>
                        <a:rPr lang="en-US" u="sng" dirty="0" smtClean="0"/>
                        <a:t>noted media analyst David Miller argues</a:t>
                      </a:r>
                      <a:r>
                        <a:rPr lang="en-US" dirty="0" smtClean="0"/>
                        <a:t>, </a:t>
                      </a:r>
                      <a:r>
                        <a:rPr lang="en-US" baseline="0" dirty="0" smtClean="0"/>
                        <a:t>impacts consumers’ decision to buy fashion merchandise.</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707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099"/>
            <a:ext cx="10515600" cy="5017864"/>
          </a:xfrm>
        </p:spPr>
        <p:txBody>
          <a:bodyPr/>
          <a:lstStyle/>
          <a:p>
            <a:pPr>
              <a:buFont typeface="Wingdings" panose="05000000000000000000" pitchFamily="2" charset="2"/>
              <a:buChar char="Ø"/>
            </a:pPr>
            <a:r>
              <a:rPr lang="en-US" b="1" dirty="0" smtClean="0"/>
              <a:t>Know your audience</a:t>
            </a:r>
          </a:p>
          <a:p>
            <a:r>
              <a:rPr lang="en-US" dirty="0" smtClean="0"/>
              <a:t>Business plans are meant to be read by expected investors, collaborators and financial agencies such as banks.</a:t>
            </a:r>
          </a:p>
          <a:p>
            <a:r>
              <a:rPr lang="en-US" dirty="0" smtClean="0"/>
              <a:t>Use the language and the format that is suitable for your readers.</a:t>
            </a:r>
          </a:p>
          <a:p>
            <a:r>
              <a:rPr lang="en-US" dirty="0" smtClean="0"/>
              <a:t>Providing relevant information on several key factors such as business idea, products, organizational details and strategies for managing the business and finances will help the readers make decisions.</a:t>
            </a:r>
            <a:endParaRPr lang="en-US" dirty="0"/>
          </a:p>
        </p:txBody>
      </p:sp>
    </p:spTree>
    <p:extLst>
      <p:ext uri="{BB962C8B-B14F-4D97-AF65-F5344CB8AC3E}">
        <p14:creationId xmlns:p14="http://schemas.microsoft.com/office/powerpoint/2010/main" val="4131843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1217"/>
            <a:ext cx="10515600" cy="5455746"/>
          </a:xfrm>
        </p:spPr>
        <p:txBody>
          <a:bodyPr>
            <a:normAutofit lnSpcReduction="10000"/>
          </a:bodyPr>
          <a:lstStyle/>
          <a:p>
            <a:pPr marL="0" indent="0">
              <a:buNone/>
            </a:pPr>
            <a:r>
              <a:rPr lang="en-US" b="1" dirty="0" smtClean="0"/>
              <a:t>Quotations</a:t>
            </a:r>
          </a:p>
          <a:p>
            <a:r>
              <a:rPr lang="en-US" dirty="0" smtClean="0"/>
              <a:t>To support your ideas or claims, you also want to quote a source.</a:t>
            </a:r>
          </a:p>
          <a:p>
            <a:r>
              <a:rPr lang="en-US" dirty="0" smtClean="0"/>
              <a:t>Quote an author’s exact words putting them within inverted commas (“….”).</a:t>
            </a:r>
          </a:p>
          <a:p>
            <a:r>
              <a:rPr lang="en-US" dirty="0" smtClean="0"/>
              <a:t>To avoid reproducing many irrelevant quotations, you should quote in the following situations:</a:t>
            </a:r>
          </a:p>
          <a:p>
            <a:pPr marL="514350" indent="-514350">
              <a:buFont typeface="+mj-lt"/>
              <a:buAutoNum type="arabicPeriod"/>
            </a:pPr>
            <a:r>
              <a:rPr lang="en-US" dirty="0" smtClean="0"/>
              <a:t>If the wording or phrasing in the original source is memorable and if you summarize them its beauty and originality will be lost</a:t>
            </a:r>
          </a:p>
          <a:p>
            <a:pPr marL="514350" indent="-514350">
              <a:buFont typeface="+mj-lt"/>
              <a:buAutoNum type="arabicPeriod"/>
            </a:pPr>
            <a:r>
              <a:rPr lang="en-US" dirty="0" smtClean="0"/>
              <a:t>If the author is making a controversial statement or challenges an accepted view</a:t>
            </a:r>
          </a:p>
          <a:p>
            <a:pPr marL="514350" indent="-514350">
              <a:buFont typeface="+mj-lt"/>
              <a:buAutoNum type="arabicPeriod"/>
            </a:pPr>
            <a:r>
              <a:rPr lang="en-US" dirty="0" smtClean="0"/>
              <a:t>If the author is a well-known authority in the field whose opinions are highly valued</a:t>
            </a:r>
          </a:p>
        </p:txBody>
      </p:sp>
    </p:spTree>
    <p:extLst>
      <p:ext uri="{BB962C8B-B14F-4D97-AF65-F5344CB8AC3E}">
        <p14:creationId xmlns:p14="http://schemas.microsoft.com/office/powerpoint/2010/main" val="780525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7127"/>
            <a:ext cx="10515600" cy="5339836"/>
          </a:xfrm>
        </p:spPr>
        <p:txBody>
          <a:bodyPr/>
          <a:lstStyle/>
          <a:p>
            <a:r>
              <a:rPr lang="en-US" dirty="0"/>
              <a:t> While quoting, use punctuation, capitalization and spelling exactly as they are in the original.</a:t>
            </a:r>
          </a:p>
          <a:p>
            <a:r>
              <a:rPr lang="en-US" dirty="0"/>
              <a:t>If you’ve to add or change </a:t>
            </a:r>
            <a:r>
              <a:rPr lang="en-US" dirty="0" smtClean="0"/>
              <a:t>something </a:t>
            </a:r>
            <a:r>
              <a:rPr lang="en-US" dirty="0"/>
              <a:t>To clarify in the quote, use square[…..] brackets</a:t>
            </a:r>
            <a:r>
              <a:rPr lang="en-US" dirty="0" smtClean="0"/>
              <a:t>.</a:t>
            </a:r>
          </a:p>
          <a:p>
            <a:endParaRPr lang="en-US" dirty="0" smtClean="0"/>
          </a:p>
          <a:p>
            <a:endParaRPr lang="en-US" dirty="0" smtClean="0"/>
          </a:p>
          <a:p>
            <a:endParaRPr lang="en-US" dirty="0"/>
          </a:p>
          <a:p>
            <a:r>
              <a:rPr lang="en-US" dirty="0" smtClean="0"/>
              <a:t>In the example, “Robert Wily” is not named in the original sentence, but the writer adds the name using square brackets so that the reader can easily understand the “he” refers to Robert Wily.</a:t>
            </a:r>
            <a:endParaRPr lang="en-US" dirty="0"/>
          </a:p>
          <a:p>
            <a:endParaRPr lang="en-US" dirty="0" smtClean="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63370574"/>
              </p:ext>
            </p:extLst>
          </p:nvPr>
        </p:nvGraphicFramePr>
        <p:xfrm>
          <a:off x="1068946" y="3013656"/>
          <a:ext cx="10284854" cy="759854"/>
        </p:xfrm>
        <a:graphic>
          <a:graphicData uri="http://schemas.openxmlformats.org/drawingml/2006/table">
            <a:tbl>
              <a:tblPr firstRow="1" bandRow="1">
                <a:tableStyleId>{69CF1AB2-1976-4502-BF36-3FF5EA218861}</a:tableStyleId>
              </a:tblPr>
              <a:tblGrid>
                <a:gridCol w="10284854">
                  <a:extLst>
                    <a:ext uri="{9D8B030D-6E8A-4147-A177-3AD203B41FA5}">
                      <a16:colId xmlns:a16="http://schemas.microsoft.com/office/drawing/2014/main" val="20000"/>
                    </a:ext>
                  </a:extLst>
                </a:gridCol>
              </a:tblGrid>
              <a:tr h="759854">
                <a:tc>
                  <a:txBody>
                    <a:bodyPr/>
                    <a:lstStyle/>
                    <a:p>
                      <a:r>
                        <a:rPr lang="en-US" dirty="0" smtClean="0"/>
                        <a:t>“He [Robert Wily] was fascinated to observe how birds travel distance in search for food and suitable habitats.”</a:t>
                      </a:r>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880505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8642"/>
            <a:ext cx="10515600" cy="5288321"/>
          </a:xfrm>
        </p:spPr>
        <p:txBody>
          <a:bodyPr/>
          <a:lstStyle/>
          <a:p>
            <a:pPr marL="0" indent="0">
              <a:buNone/>
            </a:pPr>
            <a:r>
              <a:rPr lang="en-US" b="1" dirty="0" smtClean="0"/>
              <a:t>Paraphrasing </a:t>
            </a:r>
          </a:p>
          <a:p>
            <a:r>
              <a:rPr lang="en-US" dirty="0"/>
              <a:t>Paraphrasing means 'to state something written or spoken in different words, especially in a shorter and simpler form to make the meaning </a:t>
            </a:r>
            <a:r>
              <a:rPr lang="en-US" dirty="0" smtClean="0"/>
              <a:t>clearer‘. Paraphrasing </a:t>
            </a:r>
            <a:r>
              <a:rPr lang="en-US" dirty="0"/>
              <a:t>is 'a restating of someone else's thoughts or ideas in your own words</a:t>
            </a:r>
            <a:r>
              <a:rPr lang="en-US" dirty="0" smtClean="0"/>
              <a:t>. </a:t>
            </a:r>
          </a:p>
          <a:p>
            <a:r>
              <a:rPr lang="en-US" dirty="0" smtClean="0"/>
              <a:t>You can incorporate others’ ideas in your writing by means of paraphrasing.</a:t>
            </a:r>
          </a:p>
          <a:p>
            <a:r>
              <a:rPr lang="en-US" dirty="0" smtClean="0"/>
              <a:t>Paraphrasing allows you to rewrite the original message and adapt the content without copying any phrase or sentence from the original. </a:t>
            </a:r>
          </a:p>
          <a:p>
            <a:endParaRPr lang="en-US" dirty="0"/>
          </a:p>
        </p:txBody>
      </p:sp>
    </p:spTree>
    <p:extLst>
      <p:ext uri="{BB962C8B-B14F-4D97-AF65-F5344CB8AC3E}">
        <p14:creationId xmlns:p14="http://schemas.microsoft.com/office/powerpoint/2010/main" val="10830493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1369"/>
            <a:ext cx="10515600" cy="5365594"/>
          </a:xfrm>
        </p:spPr>
        <p:txBody>
          <a:bodyPr/>
          <a:lstStyle/>
          <a:p>
            <a:pPr marL="0" indent="0">
              <a:buNone/>
            </a:pPr>
            <a:r>
              <a:rPr lang="en-US" b="1" dirty="0" smtClean="0"/>
              <a:t>Summarizing</a:t>
            </a:r>
            <a:r>
              <a:rPr lang="en-US" dirty="0" smtClean="0"/>
              <a:t> </a:t>
            </a:r>
          </a:p>
          <a:p>
            <a:r>
              <a:rPr lang="en-US" dirty="0" smtClean="0"/>
              <a:t>Summarizing is expressing </a:t>
            </a:r>
            <a:r>
              <a:rPr lang="en-US" dirty="0"/>
              <a:t>the most important facts or ideas about something or someone in a short and clear </a:t>
            </a:r>
            <a:r>
              <a:rPr lang="en-US" dirty="0" smtClean="0"/>
              <a:t>form.</a:t>
            </a:r>
          </a:p>
          <a:p>
            <a:r>
              <a:rPr lang="en-US" dirty="0" smtClean="0"/>
              <a:t>It is mandatory that you attribute the summarized ideas to the original source by using signal phrases and proper citation.</a:t>
            </a:r>
          </a:p>
          <a:p>
            <a:r>
              <a:rPr lang="en-US" dirty="0" smtClean="0"/>
              <a:t>Summarizing is more appropriate in a situation where you want to provide the gist of some research or findings without quoting the source language.</a:t>
            </a:r>
          </a:p>
          <a:p>
            <a:r>
              <a:rPr lang="en-US" dirty="0" smtClean="0"/>
              <a:t>Like in a paraphrase, you must refer to and credit the source. The reader must know how much is your idea and how much is drawn from the source.</a:t>
            </a:r>
            <a:endParaRPr lang="en-US" dirty="0"/>
          </a:p>
        </p:txBody>
      </p:sp>
    </p:spTree>
    <p:extLst>
      <p:ext uri="{BB962C8B-B14F-4D97-AF65-F5344CB8AC3E}">
        <p14:creationId xmlns:p14="http://schemas.microsoft.com/office/powerpoint/2010/main" val="226831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normAutofit lnSpcReduction="10000"/>
          </a:bodyPr>
          <a:lstStyle/>
          <a:p>
            <a:pPr>
              <a:buFont typeface="Wingdings" panose="05000000000000000000" pitchFamily="2" charset="2"/>
              <a:buChar char="Ø"/>
            </a:pPr>
            <a:r>
              <a:rPr lang="en-US" b="1" dirty="0" smtClean="0"/>
              <a:t>Gather information</a:t>
            </a:r>
          </a:p>
          <a:p>
            <a:r>
              <a:rPr lang="en-US" dirty="0" smtClean="0"/>
              <a:t>To address the reader’s concerns and possible questions in their minds, consider gathering adequate facts, data and information.</a:t>
            </a:r>
          </a:p>
          <a:p>
            <a:r>
              <a:rPr lang="en-US" dirty="0" smtClean="0"/>
              <a:t>You will particularly need relevant information regarding the business, market, competition, technology and financial outlook.</a:t>
            </a:r>
          </a:p>
          <a:p>
            <a:r>
              <a:rPr lang="en-US" dirty="0" smtClean="0"/>
              <a:t>To gather information, you can conduct research.</a:t>
            </a:r>
          </a:p>
          <a:p>
            <a:r>
              <a:rPr lang="en-US" dirty="0" smtClean="0"/>
              <a:t>You can think of obtaining information from already published sources such as prints or online newspapers, journals, magazines and databases. This process of finding information is called secondary research. </a:t>
            </a:r>
          </a:p>
          <a:p>
            <a:r>
              <a:rPr lang="en-US" dirty="0" smtClean="0"/>
              <a:t>Depending on what you need to know, you can also consider primary research and conduct surveys and interviews to obtain data related to market trends, existing competition and customer needs. </a:t>
            </a:r>
            <a:endParaRPr lang="en-US" dirty="0"/>
          </a:p>
        </p:txBody>
      </p:sp>
    </p:spTree>
    <p:extLst>
      <p:ext uri="{BB962C8B-B14F-4D97-AF65-F5344CB8AC3E}">
        <p14:creationId xmlns:p14="http://schemas.microsoft.com/office/powerpoint/2010/main" val="3066784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lstStyle/>
          <a:p>
            <a:r>
              <a:rPr lang="en-US" dirty="0" smtClean="0"/>
              <a:t>Components of business plan</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smtClean="0"/>
              <a:t>Executive summary</a:t>
            </a:r>
          </a:p>
          <a:p>
            <a:r>
              <a:rPr lang="en-US" dirty="0" smtClean="0"/>
              <a:t>The executive summary, also </a:t>
            </a:r>
            <a:r>
              <a:rPr lang="en-US" dirty="0"/>
              <a:t>known as </a:t>
            </a:r>
            <a:r>
              <a:rPr lang="en-US" dirty="0" smtClean="0"/>
              <a:t>the statement of purpose, is an overview of the business, including plans for successfully executing it. </a:t>
            </a:r>
          </a:p>
          <a:p>
            <a:r>
              <a:rPr lang="en-US" dirty="0" smtClean="0"/>
              <a:t>Generally it appears at the beginning of a plan.</a:t>
            </a:r>
          </a:p>
          <a:p>
            <a:r>
              <a:rPr lang="en-US" dirty="0" smtClean="0"/>
              <a:t>A </a:t>
            </a:r>
            <a:r>
              <a:rPr lang="en-US" dirty="0"/>
              <a:t>business should draw its plan from the mission and vision, which are the founding principles of any business. </a:t>
            </a:r>
            <a:endParaRPr lang="en-US" dirty="0" smtClean="0"/>
          </a:p>
          <a:p>
            <a:r>
              <a:rPr lang="en-US" dirty="0" smtClean="0"/>
              <a:t>Next</a:t>
            </a:r>
            <a:r>
              <a:rPr lang="en-US" dirty="0"/>
              <a:t>, it provides an idea and an overview of the company. </a:t>
            </a:r>
            <a:endParaRPr lang="en-US" dirty="0" smtClean="0"/>
          </a:p>
          <a:p>
            <a:r>
              <a:rPr lang="en-US" dirty="0" smtClean="0"/>
              <a:t>It </a:t>
            </a:r>
            <a:r>
              <a:rPr lang="en-US" dirty="0"/>
              <a:t>also introduces the product or service the company aims to offer. </a:t>
            </a:r>
            <a:endParaRPr lang="en-US" dirty="0" smtClean="0"/>
          </a:p>
          <a:p>
            <a:r>
              <a:rPr lang="en-US" dirty="0" smtClean="0"/>
              <a:t>Finally</a:t>
            </a:r>
            <a:r>
              <a:rPr lang="en-US" dirty="0"/>
              <a:t>, it is a summary of the plan.</a:t>
            </a:r>
          </a:p>
        </p:txBody>
      </p:sp>
    </p:spTree>
    <p:extLst>
      <p:ext uri="{BB962C8B-B14F-4D97-AF65-F5344CB8AC3E}">
        <p14:creationId xmlns:p14="http://schemas.microsoft.com/office/powerpoint/2010/main" val="69059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5459"/>
            <a:ext cx="10515600" cy="5481504"/>
          </a:xfrm>
        </p:spPr>
        <p:txBody>
          <a:bodyPr/>
          <a:lstStyle/>
          <a:p>
            <a:pPr>
              <a:buFont typeface="Wingdings" panose="05000000000000000000" pitchFamily="2" charset="2"/>
              <a:buChar char="v"/>
            </a:pPr>
            <a:r>
              <a:rPr lang="en-US" dirty="0" smtClean="0"/>
              <a:t>Business opportunity</a:t>
            </a:r>
          </a:p>
          <a:p>
            <a:r>
              <a:rPr lang="en-US" dirty="0" smtClean="0"/>
              <a:t>This is the main highlight of the business plan and provides a clear description of </a:t>
            </a:r>
            <a:r>
              <a:rPr lang="en-US" dirty="0"/>
              <a:t>the company goals and objectives</a:t>
            </a:r>
            <a:r>
              <a:rPr lang="en-US" dirty="0" smtClean="0"/>
              <a:t>.</a:t>
            </a:r>
          </a:p>
          <a:p>
            <a:r>
              <a:rPr lang="en-US" dirty="0" smtClean="0"/>
              <a:t>Include sufficient information particularly about products, services or solutions</a:t>
            </a:r>
          </a:p>
          <a:p>
            <a:r>
              <a:rPr lang="en-US" dirty="0"/>
              <a:t>E</a:t>
            </a:r>
            <a:r>
              <a:rPr lang="en-US" dirty="0" smtClean="0"/>
              <a:t>xplain how your products, services have competitive advantages over existing product and services in the market.</a:t>
            </a:r>
          </a:p>
          <a:p>
            <a:r>
              <a:rPr lang="en-US" dirty="0" smtClean="0"/>
              <a:t>This section is the elaboration of the business concept mentioned in the executive summary so add more details on the key aspects of your business – products and services, target market, prospective customers and market competition.</a:t>
            </a:r>
          </a:p>
          <a:p>
            <a:endParaRPr lang="en-US" dirty="0"/>
          </a:p>
        </p:txBody>
      </p:sp>
    </p:spTree>
    <p:extLst>
      <p:ext uri="{BB962C8B-B14F-4D97-AF65-F5344CB8AC3E}">
        <p14:creationId xmlns:p14="http://schemas.microsoft.com/office/powerpoint/2010/main" val="18406300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TotalTime>
  <Words>4956</Words>
  <Application>Microsoft Office PowerPoint</Application>
  <PresentationFormat>Widescreen</PresentationFormat>
  <Paragraphs>376</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Wingdings</vt:lpstr>
      <vt:lpstr>office theme</vt:lpstr>
      <vt:lpstr>Chapter-8</vt:lpstr>
      <vt:lpstr>Business Plan</vt:lpstr>
      <vt:lpstr>PowerPoint Presentation</vt:lpstr>
      <vt:lpstr>Guidelines for writing effective business plan</vt:lpstr>
      <vt:lpstr>PowerPoint Presentation</vt:lpstr>
      <vt:lpstr>PowerPoint Presentation</vt:lpstr>
      <vt:lpstr>PowerPoint Presentation</vt:lpstr>
      <vt:lpstr>Components of business plan</vt:lpstr>
      <vt:lpstr>PowerPoint Presentation</vt:lpstr>
      <vt:lpstr>PowerPoint Presentation</vt:lpstr>
      <vt:lpstr>PowerPoint Presentation</vt:lpstr>
      <vt:lpstr>PowerPoint Presentation</vt:lpstr>
      <vt:lpstr>PowerPoint Presentation</vt:lpstr>
      <vt:lpstr>Business Proposals</vt:lpstr>
      <vt:lpstr>Types of Proposal</vt:lpstr>
      <vt:lpstr>PowerPoint Presentation</vt:lpstr>
      <vt:lpstr>PowerPoint Presentation</vt:lpstr>
      <vt:lpstr>PowerPoint Presentation</vt:lpstr>
      <vt:lpstr>PowerPoint Presentation</vt:lpstr>
      <vt:lpstr>Planning a Proposal </vt:lpstr>
      <vt:lpstr>PowerPoint Presentation</vt:lpstr>
      <vt:lpstr>PowerPoint Presentation</vt:lpstr>
      <vt:lpstr>PowerPoint Presentation</vt:lpstr>
      <vt:lpstr>PowerPoint Presentation</vt:lpstr>
      <vt:lpstr>Format of Proposal</vt:lpstr>
      <vt:lpstr>PowerPoint Presentation</vt:lpstr>
      <vt:lpstr>PowerPoint Presentation</vt:lpstr>
      <vt:lpstr>PowerPoint Presentation</vt:lpstr>
      <vt:lpstr>PowerPoint Presentation</vt:lpstr>
      <vt:lpstr>Note</vt:lpstr>
      <vt:lpstr>Reports </vt:lpstr>
      <vt:lpstr>Purpose of Report</vt:lpstr>
      <vt:lpstr>Types of Report</vt:lpstr>
      <vt:lpstr>Informal Reports</vt:lpstr>
      <vt:lpstr>Types of Informal Report</vt:lpstr>
      <vt:lpstr>PowerPoint Presentation</vt:lpstr>
      <vt:lpstr>PowerPoint Presentation</vt:lpstr>
      <vt:lpstr>PowerPoint Presentation</vt:lpstr>
      <vt:lpstr>Components of Informal Reports</vt:lpstr>
      <vt:lpstr>PowerPoint Presentation</vt:lpstr>
      <vt:lpstr>PowerPoint Presentation</vt:lpstr>
      <vt:lpstr>PowerPoint Presentation</vt:lpstr>
      <vt:lpstr>Formal Reports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Guidelines for using and Integrating Sources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Chapter-8</dc:title>
  <dc:creator/>
  <cp:lastModifiedBy>icchya</cp:lastModifiedBy>
  <cp:revision>162</cp:revision>
  <dcterms:created xsi:type="dcterms:W3CDTF">2023-06-23T02:46:23Z</dcterms:created>
  <dcterms:modified xsi:type="dcterms:W3CDTF">2023-08-13T05:53:12Z</dcterms:modified>
</cp:coreProperties>
</file>