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9" r:id="rId3"/>
    <p:sldId id="261" r:id="rId4"/>
    <p:sldId id="262" r:id="rId5"/>
    <p:sldId id="278" r:id="rId6"/>
    <p:sldId id="279" r:id="rId7"/>
    <p:sldId id="280" r:id="rId8"/>
    <p:sldId id="263" r:id="rId9"/>
    <p:sldId id="264" r:id="rId10"/>
    <p:sldId id="265" r:id="rId11"/>
    <p:sldId id="269" r:id="rId12"/>
    <p:sldId id="270" r:id="rId13"/>
    <p:sldId id="271" r:id="rId14"/>
    <p:sldId id="266" r:id="rId15"/>
    <p:sldId id="267" r:id="rId16"/>
    <p:sldId id="277" r:id="rId17"/>
    <p:sldId id="272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q0UL3A1/diecDplZvMymaA==" hashData="FIalK338pVPJ7f2AmeFG5PW1FWqacpgpRU5k4lBWbSis7R4G++DIM9SAhe7ak3E7hrYER7YERUmqNYJxxkLJG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64667-BC0F-4713-A018-7F45E63307A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5A9F0-7894-49D6-A41B-AB4FF6DB9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66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5A9F0-7894-49D6-A41B-AB4FF6DB96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56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5789A-11DF-405D-9052-E257E88CBAF2}" type="datetime1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Jay Narayan Jha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1833-726F-4151-A058-A02C7F5F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2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3F9A-1F1F-48DB-8D4B-C01B78FC6DA1}" type="datetime1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Jay Narayan Jha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1833-726F-4151-A058-A02C7F5F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2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171B-0217-4F93-896E-A49AA94ADC9F}" type="datetime1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Jay Narayan Jha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1833-726F-4151-A058-A02C7F5F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0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CD77-1282-4183-8279-23D28B557928}" type="datetime1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Jay Narayan Jha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1833-726F-4151-A058-A02C7F5F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DC13-B219-41A5-B98C-D8EDEDD46855}" type="datetime1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Jay Narayan Jha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1833-726F-4151-A058-A02C7F5F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9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981E-0250-4E4D-86DA-AA493B83BD6D}" type="datetime1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Jay Narayan Jha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1833-726F-4151-A058-A02C7F5F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4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A34B-2EDB-4CCA-AD62-D05D00444540}" type="datetime1">
              <a:rPr lang="en-US" smtClean="0"/>
              <a:t>7/30/2023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Jay Narayan Jha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1833-726F-4151-A058-A02C7F5F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1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19978-167A-4F64-93A1-DD5A7874884A}" type="datetime1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Jay Narayan Jha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1833-726F-4151-A058-A02C7F5F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3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1120-3200-4BB7-965D-BA2149116235}" type="datetime1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Jay Narayan Jha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1833-726F-4151-A058-A02C7F5F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9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F285-3B1D-4EBD-AD3C-3CD593516CB4}" type="datetime1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Jay Narayan Jha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1833-726F-4151-A058-A02C7F5F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3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ACD0-1F9F-46F1-A033-BCC200754D6A}" type="datetime1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Jay Narayan Jha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1833-726F-4151-A058-A02C7F5F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9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F61E8-1ABE-4E11-B3E0-AD7A6432F5CC}" type="datetime1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prepared by Jay Narayan Jha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31833-726F-4151-A058-A02C7F5F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2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DC64-2F87-4033-8D88-16B8D6B0D350}" type="datetime1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Jay Narayan Jha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7F02-DCD7-4EB4-81DD-47A339250009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12" name="Group 8"/>
          <p:cNvGrpSpPr>
            <a:grpSpLocks/>
          </p:cNvGrpSpPr>
          <p:nvPr/>
        </p:nvGrpSpPr>
        <p:grpSpPr bwMode="auto">
          <a:xfrm>
            <a:off x="2340422" y="2028428"/>
            <a:ext cx="7511156" cy="1275658"/>
            <a:chOff x="2073499" y="2704061"/>
            <a:chExt cx="7509939" cy="1275511"/>
          </a:xfrm>
        </p:grpSpPr>
        <p:sp>
          <p:nvSpPr>
            <p:cNvPr id="13" name="Rectangle 1"/>
            <p:cNvSpPr>
              <a:spLocks noChangeArrowheads="1"/>
            </p:cNvSpPr>
            <p:nvPr/>
          </p:nvSpPr>
          <p:spPr bwMode="auto">
            <a:xfrm>
              <a:off x="2943941" y="3506758"/>
              <a:ext cx="6473544" cy="461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sz="2400" dirty="0"/>
                <a:t>Mathematical Reasoning, </a:t>
              </a:r>
              <a:r>
                <a:rPr lang="en-US" sz="2400" dirty="0" smtClean="0"/>
                <a:t>induction and recursion</a:t>
              </a:r>
              <a:endParaRPr lang="en-US" sz="2400" b="1" dirty="0"/>
            </a:p>
          </p:txBody>
        </p:sp>
        <p:sp>
          <p:nvSpPr>
            <p:cNvPr id="14" name="TextBox 4"/>
            <p:cNvSpPr txBox="1">
              <a:spLocks noChangeArrowheads="1"/>
            </p:cNvSpPr>
            <p:nvPr/>
          </p:nvSpPr>
          <p:spPr bwMode="auto">
            <a:xfrm>
              <a:off x="4771812" y="2704061"/>
              <a:ext cx="10887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2800" b="1" dirty="0"/>
                <a:t>Unit </a:t>
              </a:r>
              <a:r>
                <a:rPr lang="en-US" sz="2800" b="1" dirty="0" smtClean="0"/>
                <a:t>3</a:t>
              </a:r>
              <a:endParaRPr lang="en-US" sz="2800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73499" y="3463694"/>
              <a:ext cx="733306" cy="515878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3600" b="1" dirty="0" smtClean="0"/>
                <a:t>3</a:t>
              </a:r>
              <a:endParaRPr lang="en-US" sz="3600" b="1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714745" y="3476571"/>
              <a:ext cx="686869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3211005" y="717075"/>
            <a:ext cx="56406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Discrete Mathematics</a:t>
            </a:r>
          </a:p>
        </p:txBody>
      </p:sp>
    </p:spTree>
    <p:extLst>
      <p:ext uri="{BB962C8B-B14F-4D97-AF65-F5344CB8AC3E}">
        <p14:creationId xmlns:p14="http://schemas.microsoft.com/office/powerpoint/2010/main" val="2611403786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831" y="509858"/>
            <a:ext cx="115566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2"/>
                </a:solidFill>
              </a:rPr>
              <a:t>A recurrence relation is an equation that expresses each element of a </a:t>
            </a:r>
            <a:r>
              <a:rPr lang="en-US" dirty="0" smtClean="0"/>
              <a:t>sequence</a:t>
            </a:r>
            <a:r>
              <a:rPr lang="en-US" dirty="0">
                <a:solidFill>
                  <a:srgbClr val="202122"/>
                </a:solidFill>
              </a:rPr>
              <a:t> as a function of the preceding ones. More precisely, in the case where only the immediately preceding element is involved, a recurrence relation has the form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3972" y="140526"/>
            <a:ext cx="2055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02122"/>
                </a:solidFill>
              </a:rPr>
              <a:t>Recurrence </a:t>
            </a:r>
            <a:r>
              <a:rPr lang="en-US" b="1" dirty="0">
                <a:solidFill>
                  <a:srgbClr val="202122"/>
                </a:solidFill>
              </a:rPr>
              <a:t>relation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329919" y="1156189"/>
            <a:ext cx="2379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n</a:t>
            </a:r>
            <a:r>
              <a:rPr lang="en-US" dirty="0" smtClean="0"/>
              <a:t> = f(n, a</a:t>
            </a:r>
            <a:r>
              <a:rPr lang="en-US" baseline="-25000" dirty="0" smtClean="0"/>
              <a:t>n – 1 </a:t>
            </a:r>
            <a:r>
              <a:rPr lang="en-US" dirty="0" smtClean="0"/>
              <a:t>)  for n &gt;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3341" y="197046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3972" y="1529883"/>
            <a:ext cx="769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Example: </a:t>
            </a:r>
            <a:r>
              <a:rPr lang="en-US" dirty="0" smtClean="0"/>
              <a:t>Find the </a:t>
            </a:r>
            <a:r>
              <a:rPr lang="en-US" dirty="0">
                <a:solidFill>
                  <a:srgbClr val="202122"/>
                </a:solidFill>
              </a:rPr>
              <a:t>recurrence </a:t>
            </a:r>
            <a:r>
              <a:rPr lang="en-US" dirty="0" smtClean="0">
                <a:solidFill>
                  <a:srgbClr val="202122"/>
                </a:solidFill>
              </a:rPr>
              <a:t>relation of the sequence 1, 3, 7, 15, 31, 63, … … …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3972" y="204172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Solution: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381742" y="2088243"/>
            <a:ext cx="1313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Here, a</a:t>
            </a:r>
            <a:r>
              <a:rPr lang="en-US" baseline="-25000" dirty="0" smtClean="0"/>
              <a:t>1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81742" y="2461937"/>
            <a:ext cx="2307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2</a:t>
            </a: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×1 + 1 = 2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+ 1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381742" y="2837910"/>
            <a:ext cx="2307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2</a:t>
            </a: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×3 + 1 = 2</a:t>
            </a: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 + 1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81742" y="3209325"/>
            <a:ext cx="2307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2</a:t>
            </a: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×7 + 1 = 2</a:t>
            </a:r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r>
              <a:rPr lang="en-US" dirty="0" smtClean="0"/>
              <a:t> + 1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81742" y="3578657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 …  …  …  …  …  …  …  …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81742" y="3947989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 …  …  …  …  …  …  …  …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381742" y="4326045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n</a:t>
            </a:r>
            <a:r>
              <a:rPr lang="en-US" dirty="0" smtClean="0"/>
              <a:t> =</a:t>
            </a: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2</a:t>
            </a:r>
            <a:r>
              <a:rPr lang="en-US" dirty="0"/>
              <a:t> a</a:t>
            </a:r>
            <a:r>
              <a:rPr lang="en-US" baseline="-25000" dirty="0"/>
              <a:t>n – 1</a:t>
            </a:r>
            <a:r>
              <a:rPr lang="en-US" dirty="0" smtClean="0"/>
              <a:t> + 1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68135" y="4859256"/>
            <a:ext cx="59651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Hence, the </a:t>
            </a:r>
            <a:r>
              <a:rPr lang="en-US" dirty="0">
                <a:solidFill>
                  <a:srgbClr val="202122"/>
                </a:solidFill>
              </a:rPr>
              <a:t>recurrence </a:t>
            </a:r>
            <a:r>
              <a:rPr lang="en-US" dirty="0" smtClean="0">
                <a:solidFill>
                  <a:srgbClr val="202122"/>
                </a:solidFill>
              </a:rPr>
              <a:t>relation is </a:t>
            </a:r>
            <a:r>
              <a:rPr lang="en-US" dirty="0"/>
              <a:t>a</a:t>
            </a:r>
            <a:r>
              <a:rPr lang="en-US" baseline="-25000" dirty="0"/>
              <a:t>n</a:t>
            </a:r>
            <a:r>
              <a:rPr lang="en-US" dirty="0"/>
              <a:t> =</a:t>
            </a:r>
            <a:r>
              <a:rPr 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2</a:t>
            </a:r>
            <a:r>
              <a:rPr lang="en-US" dirty="0"/>
              <a:t> a</a:t>
            </a:r>
            <a:r>
              <a:rPr lang="en-US" baseline="-25000" dirty="0"/>
              <a:t>n – 1</a:t>
            </a:r>
            <a:r>
              <a:rPr lang="en-US" dirty="0"/>
              <a:t> + </a:t>
            </a:r>
            <a:r>
              <a:rPr lang="en-US" dirty="0" smtClean="0"/>
              <a:t>1, n &gt; 1, 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dirty="0" smtClean="0"/>
              <a:t>1. </a:t>
            </a:r>
            <a:endParaRPr lang="en-US" dirty="0"/>
          </a:p>
          <a:p>
            <a:r>
              <a:rPr lang="en-US" dirty="0" smtClean="0">
                <a:solidFill>
                  <a:srgbClr val="202122"/>
                </a:solidFill>
              </a:rPr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8A24-8BE2-4D44-B59A-C9DB67C73CB8}" type="datetime1">
              <a:rPr lang="en-US" smtClean="0"/>
              <a:t>7/30/2023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Jay Narayan Jha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1833-726F-4151-A058-A02C7F5FE5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  <p:bldP spid="9" grpId="0"/>
      <p:bldP spid="10" grpId="0"/>
      <p:bldP spid="11" grpId="0"/>
      <p:bldP spid="13" grpId="0"/>
      <p:bldP spid="14" grpId="0"/>
      <p:bldP spid="12" grpId="0"/>
      <p:bldP spid="16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523" y="294958"/>
            <a:ext cx="6138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Example: </a:t>
            </a:r>
            <a:r>
              <a:rPr lang="en-US" dirty="0" smtClean="0"/>
              <a:t>Solve </a:t>
            </a:r>
            <a:r>
              <a:rPr lang="en-US" dirty="0">
                <a:solidFill>
                  <a:srgbClr val="202122"/>
                </a:solidFill>
              </a:rPr>
              <a:t>recurrence relation </a:t>
            </a: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 smtClean="0"/>
              <a:t>a</a:t>
            </a:r>
            <a:r>
              <a:rPr lang="en-US" baseline="-25000" dirty="0" smtClean="0"/>
              <a:t>n + </a:t>
            </a:r>
            <a:r>
              <a:rPr lang="en-US" baseline="-25000" dirty="0"/>
              <a:t>1</a:t>
            </a:r>
            <a:r>
              <a:rPr lang="en-US" dirty="0" smtClean="0"/>
              <a:t> = 3a</a:t>
            </a:r>
            <a:r>
              <a:rPr lang="en-US" baseline="-25000" dirty="0" smtClean="0"/>
              <a:t>n</a:t>
            </a:r>
            <a:r>
              <a:rPr lang="en-US" dirty="0" smtClean="0"/>
              <a:t>, n ≥ 0 and a</a:t>
            </a:r>
            <a:r>
              <a:rPr lang="en-US" baseline="-25000" dirty="0" smtClean="0"/>
              <a:t>0</a:t>
            </a:r>
            <a:r>
              <a:rPr lang="en-US" dirty="0" smtClean="0"/>
              <a:t> = 5.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5523" y="798490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solution: 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01437" y="798490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Here,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92650" y="1117356"/>
            <a:ext cx="712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92650" y="1538659"/>
            <a:ext cx="1849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3a</a:t>
            </a:r>
            <a:r>
              <a:rPr lang="en-US" baseline="-25000" dirty="0" smtClean="0"/>
              <a:t>0</a:t>
            </a:r>
            <a:r>
              <a:rPr lang="en-US" dirty="0" smtClean="0"/>
              <a:t> = 3</a:t>
            </a: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(5) </a:t>
            </a:r>
            <a:r>
              <a:rPr lang="en-US" baseline="-25000" dirty="0" smtClean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14664" y="1907991"/>
            <a:ext cx="2548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3a</a:t>
            </a:r>
            <a:r>
              <a:rPr lang="en-US" baseline="-25000" dirty="0" smtClean="0"/>
              <a:t>1</a:t>
            </a:r>
            <a:r>
              <a:rPr lang="en-US" dirty="0" smtClean="0"/>
              <a:t> = 3</a:t>
            </a: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×</a:t>
            </a:r>
            <a:r>
              <a:rPr lang="en-US" dirty="0" smtClean="0"/>
              <a:t>3</a:t>
            </a: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(5) = 3</a:t>
            </a:r>
            <a:r>
              <a:rPr lang="en-US" baseline="300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(5) </a:t>
            </a:r>
            <a:r>
              <a:rPr lang="en-US" baseline="-25000" dirty="0" smtClean="0"/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36678" y="2277323"/>
            <a:ext cx="2707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3a</a:t>
            </a:r>
            <a:r>
              <a:rPr lang="en-US" baseline="-25000" dirty="0" smtClean="0"/>
              <a:t>2</a:t>
            </a:r>
            <a:r>
              <a:rPr lang="en-US" dirty="0" smtClean="0"/>
              <a:t> = 3</a:t>
            </a: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×3</a:t>
            </a:r>
            <a:r>
              <a:rPr lang="en-US" baseline="300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(5) = 3</a:t>
            </a:r>
            <a:r>
              <a:rPr lang="en-US" baseline="300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(5) </a:t>
            </a:r>
            <a:r>
              <a:rPr lang="en-US" baseline="-25000" dirty="0" smtClean="0"/>
              <a:t>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36678" y="2726302"/>
            <a:ext cx="2707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3a</a:t>
            </a:r>
            <a:r>
              <a:rPr lang="en-US" baseline="-25000" dirty="0" smtClean="0"/>
              <a:t>3</a:t>
            </a:r>
            <a:r>
              <a:rPr lang="en-US" dirty="0" smtClean="0"/>
              <a:t> = 3</a:t>
            </a: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×3</a:t>
            </a:r>
            <a:r>
              <a:rPr lang="en-US" baseline="300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(5</a:t>
            </a:r>
            <a:r>
              <a:rPr 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</a:t>
            </a: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 3</a:t>
            </a:r>
            <a:r>
              <a:rPr lang="en-US" baseline="300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(5) </a:t>
            </a:r>
            <a:r>
              <a:rPr lang="en-US" baseline="-25000" dirty="0" smtClean="0"/>
              <a:t>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81742" y="3464966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 …  …  …  …  …  …  …  …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52285" y="3083840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 …  …  …  …  …  …  …  …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90221" y="3890356"/>
            <a:ext cx="6208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n</a:t>
            </a:r>
            <a:r>
              <a:rPr lang="en-US" dirty="0" smtClean="0"/>
              <a:t> =</a:t>
            </a: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3</a:t>
            </a:r>
            <a:r>
              <a:rPr lang="en-US" baseline="300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(5)  is the general solution of the given </a:t>
            </a:r>
            <a:r>
              <a:rPr lang="en-US" dirty="0">
                <a:solidFill>
                  <a:srgbClr val="202122"/>
                </a:solidFill>
              </a:rPr>
              <a:t>recurrence relation</a:t>
            </a: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baseline="-25000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C343-BDE5-41A0-ACA0-020EA108F190}" type="datetime1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Jay Narayan Jha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1833-726F-4151-A058-A02C7F5FE5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1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5044" y="335986"/>
            <a:ext cx="8345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Example: </a:t>
            </a:r>
            <a:r>
              <a:rPr lang="en-US" dirty="0" smtClean="0"/>
              <a:t>Solve </a:t>
            </a:r>
            <a:r>
              <a:rPr lang="en-US" dirty="0">
                <a:solidFill>
                  <a:srgbClr val="202122"/>
                </a:solidFill>
              </a:rPr>
              <a:t>recurrence relation </a:t>
            </a:r>
            <a:r>
              <a:rPr lang="en-US" dirty="0"/>
              <a:t>a</a:t>
            </a:r>
            <a:r>
              <a:rPr lang="en-US" baseline="-25000" dirty="0"/>
              <a:t>n </a:t>
            </a:r>
            <a:r>
              <a:rPr lang="en-US" baseline="-25000" dirty="0" smtClean="0"/>
              <a:t> </a:t>
            </a:r>
            <a:r>
              <a:rPr lang="en-US" dirty="0" smtClean="0"/>
              <a:t> =</a:t>
            </a:r>
            <a:r>
              <a:rPr lang="en-US" dirty="0"/>
              <a:t> a</a:t>
            </a:r>
            <a:r>
              <a:rPr lang="en-US" baseline="-25000" dirty="0"/>
              <a:t>n – 1</a:t>
            </a:r>
            <a:r>
              <a:rPr lang="en-US" dirty="0" smtClean="0"/>
              <a:t>  + 3, subject to the initial condition a</a:t>
            </a:r>
            <a:r>
              <a:rPr lang="en-US" baseline="-25000" dirty="0" smtClean="0"/>
              <a:t>1</a:t>
            </a:r>
            <a:r>
              <a:rPr lang="en-US" dirty="0" smtClean="0"/>
              <a:t> = 2.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5044" y="73194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solution: 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40958" y="731946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Here,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58687" y="1025689"/>
            <a:ext cx="712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 = 2</a:t>
            </a:r>
          </a:p>
        </p:txBody>
      </p:sp>
      <p:sp>
        <p:nvSpPr>
          <p:cNvPr id="8" name="Rectangle 7"/>
          <p:cNvSpPr/>
          <p:nvPr/>
        </p:nvSpPr>
        <p:spPr>
          <a:xfrm>
            <a:off x="1358687" y="1395021"/>
            <a:ext cx="1816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  </a:t>
            </a:r>
            <a:r>
              <a:rPr lang="en-US" dirty="0" smtClean="0"/>
              <a:t>= a</a:t>
            </a:r>
            <a:r>
              <a:rPr lang="en-US" baseline="-25000" dirty="0" smtClean="0"/>
              <a:t>1</a:t>
            </a:r>
            <a:r>
              <a:rPr lang="en-US" dirty="0" smtClean="0"/>
              <a:t> + 3 = 2 + 3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97832" y="1764353"/>
            <a:ext cx="3100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3  </a:t>
            </a:r>
            <a:r>
              <a:rPr lang="en-US" dirty="0" smtClean="0"/>
              <a:t>= a</a:t>
            </a:r>
            <a:r>
              <a:rPr lang="en-US" baseline="-25000" dirty="0" smtClean="0"/>
              <a:t>2</a:t>
            </a:r>
            <a:r>
              <a:rPr lang="en-US" dirty="0" smtClean="0"/>
              <a:t> + 3 = 2 + 3 + 3 = 2 + 2</a:t>
            </a: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(3)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54186" y="2179851"/>
            <a:ext cx="35299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4  </a:t>
            </a:r>
            <a:r>
              <a:rPr lang="en-US" dirty="0" smtClean="0"/>
              <a:t>= a</a:t>
            </a:r>
            <a:r>
              <a:rPr lang="en-US" baseline="-25000" dirty="0" smtClean="0"/>
              <a:t>3</a:t>
            </a:r>
            <a:r>
              <a:rPr lang="en-US" dirty="0" smtClean="0"/>
              <a:t> + 3 = 2 + 3 + </a:t>
            </a:r>
            <a:r>
              <a:rPr lang="en-US" dirty="0"/>
              <a:t>2</a:t>
            </a:r>
            <a:r>
              <a:rPr 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(3</a:t>
            </a: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</a:t>
            </a:r>
            <a:r>
              <a:rPr lang="en-US" dirty="0" smtClean="0"/>
              <a:t>= 2 + 3</a:t>
            </a: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(3)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54186" y="2546250"/>
            <a:ext cx="32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 …  …  …  …  …  …  …  …  …  …  …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54185" y="2978493"/>
            <a:ext cx="32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 …  …  …  …  …  …  …  …  …  …  …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070741" y="731946"/>
            <a:ext cx="1585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n  </a:t>
            </a:r>
            <a:r>
              <a:rPr lang="en-US" dirty="0"/>
              <a:t> = a</a:t>
            </a:r>
            <a:r>
              <a:rPr lang="en-US" baseline="-25000" dirty="0"/>
              <a:t>n – 1</a:t>
            </a:r>
            <a:r>
              <a:rPr lang="en-US" dirty="0"/>
              <a:t>  + 3,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79943" y="3417748"/>
            <a:ext cx="6814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2 + 3(n – 1) </a:t>
            </a:r>
            <a:r>
              <a:rPr 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is the general solution of the given </a:t>
            </a:r>
            <a:r>
              <a:rPr lang="en-US" dirty="0">
                <a:solidFill>
                  <a:srgbClr val="202122"/>
                </a:solidFill>
              </a:rPr>
              <a:t>recurrence relation</a:t>
            </a:r>
            <a:r>
              <a:rPr 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A5E3-204D-4007-B0FC-B10EE0E4697C}" type="datetime1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Jay Narayan Jha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1833-726F-4151-A058-A02C7F5FE5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8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515155" y="164207"/>
            <a:ext cx="4038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3600" b="1" u="sng" dirty="0">
                <a:latin typeface="Times New Roman" panose="02020603050405020304" pitchFamily="18" charset="0"/>
                <a:cs typeface="Arial" panose="020B0604020202020204" pitchFamily="34" charset="0"/>
              </a:rPr>
              <a:t>Problem sets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25003" y="914399"/>
            <a:ext cx="10558981" cy="1938992"/>
            <a:chOff x="425003" y="914399"/>
            <a:chExt cx="10558981" cy="1938992"/>
          </a:xfrm>
        </p:grpSpPr>
        <p:sp>
          <p:nvSpPr>
            <p:cNvPr id="5" name="TextBox 4"/>
            <p:cNvSpPr txBox="1"/>
            <p:nvPr/>
          </p:nvSpPr>
          <p:spPr>
            <a:xfrm>
              <a:off x="425003" y="914399"/>
              <a:ext cx="10558981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arenR"/>
              </a:pPr>
              <a:r>
                <a:rPr lang="en-US" dirty="0" smtClean="0"/>
                <a:t>Find the first five terms of the sequence defined by each of these recurrence relation and initial conditions.</a:t>
              </a:r>
            </a:p>
            <a:p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a)  a</a:t>
              </a:r>
              <a:r>
                <a:rPr lang="en-US" baseline="-25000" dirty="0" smtClean="0"/>
                <a:t>n</a:t>
              </a:r>
              <a:r>
                <a:rPr lang="en-US" dirty="0" smtClean="0"/>
                <a:t> = 6a</a:t>
              </a:r>
              <a:r>
                <a:rPr lang="en-US" baseline="-25000" dirty="0"/>
                <a:t> n – 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 a</a:t>
              </a:r>
              <a:r>
                <a:rPr lang="en-US" baseline="-25000" dirty="0" smtClean="0"/>
                <a:t>0</a:t>
              </a:r>
              <a:r>
                <a:rPr lang="en-US" dirty="0" smtClean="0"/>
                <a:t> = 2.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  b)  </a:t>
              </a:r>
              <a:r>
                <a:rPr lang="en-US" dirty="0"/>
                <a:t>a</a:t>
              </a:r>
              <a:r>
                <a:rPr lang="en-US" baseline="-25000" dirty="0"/>
                <a:t>n</a:t>
              </a:r>
              <a:r>
                <a:rPr lang="en-US" dirty="0"/>
                <a:t> = </a:t>
              </a:r>
              <a:r>
                <a:rPr lang="en-US" dirty="0" smtClean="0"/>
                <a:t>a</a:t>
              </a:r>
              <a:r>
                <a:rPr lang="en-US" baseline="30000" dirty="0"/>
                <a:t>2</a:t>
              </a:r>
              <a:r>
                <a:rPr lang="en-US" baseline="-25000" dirty="0" smtClean="0"/>
                <a:t>n </a:t>
              </a:r>
              <a:r>
                <a:rPr lang="en-US" baseline="-25000" dirty="0"/>
                <a:t>– 1</a:t>
              </a:r>
              <a:r>
                <a:rPr lang="en-US" dirty="0"/>
                <a:t>, </a:t>
              </a:r>
              <a:r>
                <a:rPr lang="en-US" dirty="0" smtClean="0"/>
                <a:t>a</a:t>
              </a:r>
              <a:r>
                <a:rPr lang="en-US" baseline="-25000" dirty="0" smtClean="0"/>
                <a:t>1</a:t>
              </a:r>
              <a:r>
                <a:rPr lang="en-US" dirty="0" smtClean="0"/>
                <a:t> </a:t>
              </a:r>
              <a:r>
                <a:rPr lang="en-US" dirty="0"/>
                <a:t>= 2</a:t>
              </a:r>
              <a:r>
                <a:rPr lang="en-US" dirty="0" smtClean="0"/>
                <a:t>.</a:t>
              </a:r>
            </a:p>
            <a:p>
              <a:r>
                <a:rPr lang="en-US" dirty="0" smtClean="0"/>
                <a:t>      c)  </a:t>
              </a:r>
              <a:r>
                <a:rPr lang="en-US" dirty="0"/>
                <a:t>a</a:t>
              </a:r>
              <a:r>
                <a:rPr lang="en-US" baseline="-25000" dirty="0"/>
                <a:t>n</a:t>
              </a:r>
              <a:r>
                <a:rPr lang="en-US" dirty="0"/>
                <a:t> = </a:t>
              </a:r>
              <a:r>
                <a:rPr lang="en-US" dirty="0" smtClean="0"/>
                <a:t>6a</a:t>
              </a:r>
              <a:r>
                <a:rPr lang="en-US" baseline="-25000" dirty="0" smtClean="0"/>
                <a:t>n </a:t>
              </a:r>
              <a:r>
                <a:rPr lang="en-US" baseline="-25000" dirty="0"/>
                <a:t>– </a:t>
              </a:r>
              <a:r>
                <a:rPr lang="en-US" baseline="-25000" dirty="0" smtClean="0"/>
                <a:t>1</a:t>
              </a:r>
              <a:r>
                <a:rPr lang="en-US" dirty="0"/>
                <a:t> </a:t>
              </a:r>
              <a:r>
                <a:rPr lang="en-US" dirty="0" smtClean="0"/>
                <a:t>+</a:t>
              </a:r>
              <a:r>
                <a:rPr lang="en-US" dirty="0"/>
                <a:t> </a:t>
              </a:r>
              <a:r>
                <a:rPr lang="en-US" dirty="0" smtClean="0"/>
                <a:t>3a</a:t>
              </a:r>
              <a:r>
                <a:rPr lang="en-US" baseline="-25000" dirty="0" smtClean="0"/>
                <a:t>n </a:t>
              </a:r>
              <a:r>
                <a:rPr lang="en-US" baseline="-25000" dirty="0"/>
                <a:t>– 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 a</a:t>
              </a:r>
              <a:r>
                <a:rPr lang="en-US" baseline="-25000" dirty="0" smtClean="0"/>
                <a:t>0</a:t>
              </a:r>
              <a:r>
                <a:rPr lang="en-US" dirty="0" smtClean="0"/>
                <a:t> </a:t>
              </a:r>
              <a:r>
                <a:rPr lang="en-US" dirty="0"/>
                <a:t>= </a:t>
              </a:r>
              <a:r>
                <a:rPr lang="en-US" dirty="0" smtClean="0"/>
                <a:t>1, </a:t>
              </a:r>
              <a:r>
                <a:rPr lang="en-US" dirty="0"/>
                <a:t>a</a:t>
              </a:r>
              <a:r>
                <a:rPr lang="en-US" baseline="-25000" dirty="0"/>
                <a:t>1</a:t>
              </a:r>
              <a:r>
                <a:rPr lang="en-US" dirty="0"/>
                <a:t> = </a:t>
              </a:r>
              <a:r>
                <a:rPr lang="en-US" dirty="0" smtClean="0"/>
                <a:t>2.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  d)  </a:t>
              </a:r>
              <a:r>
                <a:rPr lang="en-US" dirty="0"/>
                <a:t>a</a:t>
              </a:r>
              <a:r>
                <a:rPr lang="en-US" baseline="-25000" dirty="0"/>
                <a:t>n</a:t>
              </a:r>
              <a:r>
                <a:rPr lang="en-US" dirty="0"/>
                <a:t> = </a:t>
              </a:r>
              <a:r>
                <a:rPr lang="en-US" dirty="0" smtClean="0"/>
                <a:t>na</a:t>
              </a:r>
              <a:r>
                <a:rPr lang="en-US" baseline="-25000" dirty="0" smtClean="0"/>
                <a:t>n </a:t>
              </a:r>
              <a:r>
                <a:rPr lang="en-US" baseline="-25000" dirty="0"/>
                <a:t>– 1</a:t>
              </a:r>
              <a:r>
                <a:rPr lang="en-US" dirty="0"/>
                <a:t> + </a:t>
              </a:r>
              <a:r>
                <a:rPr lang="en-US" dirty="0" smtClean="0"/>
                <a:t>n</a:t>
              </a:r>
              <a:r>
                <a:rPr lang="en-US" baseline="30000" dirty="0" smtClean="0"/>
                <a:t>2</a:t>
              </a:r>
              <a:r>
                <a:rPr lang="en-US" dirty="0" smtClean="0"/>
                <a:t>a</a:t>
              </a:r>
              <a:r>
                <a:rPr lang="en-US" baseline="-25000" dirty="0" smtClean="0"/>
                <a:t>n </a:t>
              </a:r>
              <a:r>
                <a:rPr lang="en-US" baseline="-25000" dirty="0"/>
                <a:t>– 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 a</a:t>
              </a:r>
              <a:r>
                <a:rPr lang="en-US" baseline="-25000" dirty="0" smtClean="0"/>
                <a:t>0</a:t>
              </a:r>
              <a:r>
                <a:rPr lang="en-US" dirty="0" smtClean="0"/>
                <a:t> = 1, a</a:t>
              </a:r>
              <a:r>
                <a:rPr lang="en-US" baseline="-25000" dirty="0" smtClean="0"/>
                <a:t>1</a:t>
              </a:r>
              <a:r>
                <a:rPr lang="en-US" dirty="0" smtClean="0"/>
                <a:t> </a:t>
              </a:r>
              <a:r>
                <a:rPr lang="en-US" dirty="0"/>
                <a:t>= </a:t>
              </a:r>
              <a:r>
                <a:rPr lang="en-US" dirty="0" smtClean="0"/>
                <a:t>1.</a:t>
              </a:r>
            </a:p>
            <a:p>
              <a:endParaRPr lang="en-US" baseline="-25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07617" y="1263796"/>
              <a:ext cx="2435282" cy="14773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answers</a:t>
              </a:r>
              <a:endParaRPr lang="en-US" dirty="0" smtClean="0"/>
            </a:p>
            <a:p>
              <a:pPr marL="342900" indent="-342900">
                <a:buAutoNum type="alphaLcParenR"/>
              </a:pPr>
              <a:r>
                <a:rPr lang="en-US" dirty="0" smtClean="0"/>
                <a:t>2, 12, 72, 432, 2592.</a:t>
              </a:r>
            </a:p>
            <a:p>
              <a:pPr marL="342900" indent="-342900">
                <a:buAutoNum type="alphaLcParenR"/>
              </a:pPr>
              <a:r>
                <a:rPr lang="en-US" dirty="0" smtClean="0"/>
                <a:t>2, 4, 16, 256, 536.</a:t>
              </a:r>
            </a:p>
            <a:p>
              <a:pPr marL="342900" indent="-342900">
                <a:buAutoNum type="alphaLcParenR"/>
              </a:pPr>
              <a:r>
                <a:rPr lang="en-US" dirty="0" smtClean="0"/>
                <a:t>1, 2, 15, 96, 621.</a:t>
              </a:r>
            </a:p>
            <a:p>
              <a:pPr marL="342900" indent="-342900">
                <a:buAutoNum type="alphaLcParenR"/>
              </a:pPr>
              <a:r>
                <a:rPr lang="en-US" dirty="0" smtClean="0"/>
                <a:t>1, 1, 6, 27, 204.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43944" y="3090928"/>
            <a:ext cx="7584833" cy="3149031"/>
            <a:chOff x="643944" y="3232597"/>
            <a:chExt cx="7584833" cy="3149031"/>
          </a:xfrm>
        </p:grpSpPr>
        <p:sp>
          <p:nvSpPr>
            <p:cNvPr id="10" name="TextBox 9"/>
            <p:cNvSpPr txBox="1"/>
            <p:nvPr/>
          </p:nvSpPr>
          <p:spPr>
            <a:xfrm>
              <a:off x="643944" y="3232597"/>
              <a:ext cx="7584833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2) </a:t>
              </a:r>
              <a:r>
                <a:rPr lang="en-US" dirty="0"/>
                <a:t>Find the </a:t>
              </a:r>
              <a:r>
                <a:rPr lang="en-US" dirty="0" smtClean="0"/>
                <a:t>solution to </a:t>
              </a:r>
              <a:r>
                <a:rPr lang="en-US" dirty="0"/>
                <a:t>each of these recurrence </a:t>
              </a:r>
              <a:r>
                <a:rPr lang="en-US" dirty="0" smtClean="0"/>
                <a:t>relations </a:t>
              </a:r>
              <a:r>
                <a:rPr lang="en-US" dirty="0"/>
                <a:t>and initial </a:t>
              </a:r>
              <a:r>
                <a:rPr lang="en-US" dirty="0" smtClean="0"/>
                <a:t>conditions.</a:t>
              </a:r>
            </a:p>
            <a:p>
              <a:pPr marL="800100" lvl="1" indent="-342900">
                <a:buFont typeface="+mj-lt"/>
                <a:buAutoNum type="alphaLcParenR"/>
              </a:pPr>
              <a:r>
                <a:rPr lang="en-US" dirty="0"/>
                <a:t> a</a:t>
              </a:r>
              <a:r>
                <a:rPr lang="en-US" baseline="-25000" dirty="0"/>
                <a:t>n</a:t>
              </a:r>
              <a:r>
                <a:rPr lang="en-US" dirty="0"/>
                <a:t> = </a:t>
              </a:r>
              <a:r>
                <a:rPr lang="en-US" dirty="0" smtClean="0"/>
                <a:t>3a</a:t>
              </a:r>
              <a:r>
                <a:rPr lang="en-US" baseline="-25000" dirty="0" smtClean="0"/>
                <a:t> </a:t>
              </a:r>
              <a:r>
                <a:rPr lang="en-US" baseline="-25000" dirty="0"/>
                <a:t>n – 1</a:t>
              </a:r>
              <a:r>
                <a:rPr lang="en-US" dirty="0"/>
                <a:t>, a</a:t>
              </a:r>
              <a:r>
                <a:rPr lang="en-US" baseline="-25000" dirty="0"/>
                <a:t>0</a:t>
              </a:r>
              <a:r>
                <a:rPr lang="en-US" dirty="0"/>
                <a:t> = 2</a:t>
              </a:r>
              <a:r>
                <a:rPr lang="en-US" dirty="0" smtClean="0"/>
                <a:t>  </a:t>
              </a:r>
            </a:p>
            <a:p>
              <a:pPr marL="800100" lvl="1" indent="-342900">
                <a:buFont typeface="+mj-lt"/>
                <a:buAutoNum type="alphaLcParenR"/>
              </a:pPr>
              <a:r>
                <a:rPr lang="en-US" dirty="0" smtClean="0"/>
                <a:t> </a:t>
              </a:r>
              <a:r>
                <a:rPr lang="en-US" dirty="0"/>
                <a:t>a</a:t>
              </a:r>
              <a:r>
                <a:rPr lang="en-US" baseline="-25000" dirty="0"/>
                <a:t>n</a:t>
              </a:r>
              <a:r>
                <a:rPr lang="en-US" dirty="0"/>
                <a:t> = </a:t>
              </a:r>
              <a:r>
                <a:rPr lang="en-US" dirty="0" smtClean="0"/>
                <a:t>a</a:t>
              </a:r>
              <a:r>
                <a:rPr lang="en-US" baseline="-25000" dirty="0" smtClean="0"/>
                <a:t> </a:t>
              </a:r>
              <a:r>
                <a:rPr lang="en-US" baseline="-25000" dirty="0"/>
                <a:t>n – </a:t>
              </a:r>
              <a:r>
                <a:rPr lang="en-US" baseline="-25000" dirty="0" smtClean="0"/>
                <a:t>1</a:t>
              </a:r>
              <a:r>
                <a:rPr lang="en-US" dirty="0"/>
                <a:t> </a:t>
              </a:r>
              <a:r>
                <a:rPr lang="en-US" dirty="0" smtClean="0"/>
                <a:t>+ 2,  </a:t>
              </a:r>
              <a:r>
                <a:rPr lang="en-US" dirty="0"/>
                <a:t>a</a:t>
              </a:r>
              <a:r>
                <a:rPr lang="en-US" baseline="-25000" dirty="0"/>
                <a:t>0</a:t>
              </a:r>
              <a:r>
                <a:rPr lang="en-US" dirty="0"/>
                <a:t> = </a:t>
              </a:r>
              <a:r>
                <a:rPr lang="en-US" dirty="0" smtClean="0"/>
                <a:t>3   </a:t>
              </a:r>
            </a:p>
            <a:p>
              <a:pPr marL="800100" lvl="1" indent="-342900">
                <a:buFont typeface="+mj-lt"/>
                <a:buAutoNum type="alphaLcParenR"/>
              </a:pPr>
              <a:r>
                <a:rPr lang="en-US" dirty="0"/>
                <a:t>a</a:t>
              </a:r>
              <a:r>
                <a:rPr lang="en-US" baseline="-25000" dirty="0"/>
                <a:t>n</a:t>
              </a:r>
              <a:r>
                <a:rPr lang="en-US" dirty="0"/>
                <a:t> = a</a:t>
              </a:r>
              <a:r>
                <a:rPr lang="en-US" baseline="-25000" dirty="0"/>
                <a:t> n – 1</a:t>
              </a:r>
              <a:r>
                <a:rPr lang="en-US" dirty="0"/>
                <a:t> + </a:t>
              </a:r>
              <a:r>
                <a:rPr lang="en-US" dirty="0" smtClean="0"/>
                <a:t>n,  </a:t>
              </a:r>
              <a:r>
                <a:rPr lang="en-US" dirty="0"/>
                <a:t>a</a:t>
              </a:r>
              <a:r>
                <a:rPr lang="en-US" baseline="-25000" dirty="0"/>
                <a:t>0</a:t>
              </a:r>
              <a:r>
                <a:rPr lang="en-US" dirty="0"/>
                <a:t> = </a:t>
              </a:r>
              <a:r>
                <a:rPr lang="en-US" dirty="0" smtClean="0"/>
                <a:t>1</a:t>
              </a:r>
            </a:p>
            <a:p>
              <a:pPr marL="800100" lvl="1" indent="-342900">
                <a:buFont typeface="+mj-lt"/>
                <a:buAutoNum type="alphaLcParenR"/>
              </a:pPr>
              <a:r>
                <a:rPr lang="en-US" dirty="0"/>
                <a:t>a</a:t>
              </a:r>
              <a:r>
                <a:rPr lang="en-US" baseline="-25000" dirty="0"/>
                <a:t>n</a:t>
              </a:r>
              <a:r>
                <a:rPr lang="en-US" dirty="0"/>
                <a:t> = a</a:t>
              </a:r>
              <a:r>
                <a:rPr lang="en-US" baseline="-25000" dirty="0"/>
                <a:t> n – 1</a:t>
              </a:r>
              <a:r>
                <a:rPr lang="en-US" dirty="0"/>
                <a:t> + </a:t>
              </a:r>
              <a:r>
                <a:rPr lang="en-US" dirty="0" smtClean="0"/>
                <a:t>2n + 3,  </a:t>
              </a:r>
              <a:r>
                <a:rPr lang="en-US" dirty="0"/>
                <a:t>a</a:t>
              </a:r>
              <a:r>
                <a:rPr lang="en-US" baseline="-25000" dirty="0"/>
                <a:t>0</a:t>
              </a:r>
              <a:r>
                <a:rPr lang="en-US" dirty="0"/>
                <a:t> = </a:t>
              </a:r>
              <a:r>
                <a:rPr lang="en-US" dirty="0" smtClean="0"/>
                <a:t>4</a:t>
              </a:r>
            </a:p>
            <a:p>
              <a:pPr marL="800100" lvl="1" indent="-342900">
                <a:buFont typeface="+mj-lt"/>
                <a:buAutoNum type="alphaLcParenR"/>
              </a:pPr>
              <a:r>
                <a:rPr lang="en-US" dirty="0"/>
                <a:t>a</a:t>
              </a:r>
              <a:r>
                <a:rPr lang="en-US" baseline="-25000" dirty="0"/>
                <a:t>n</a:t>
              </a:r>
              <a:r>
                <a:rPr lang="en-US" dirty="0"/>
                <a:t> = </a:t>
              </a:r>
              <a:r>
                <a:rPr lang="en-US" dirty="0" smtClean="0"/>
                <a:t>2a</a:t>
              </a:r>
              <a:r>
                <a:rPr lang="en-US" baseline="-25000" dirty="0" smtClean="0"/>
                <a:t> </a:t>
              </a:r>
              <a:r>
                <a:rPr lang="en-US" baseline="-25000" dirty="0"/>
                <a:t>n – 1</a:t>
              </a:r>
              <a:r>
                <a:rPr lang="en-US" dirty="0"/>
                <a:t> </a:t>
              </a:r>
              <a:r>
                <a:rPr lang="en-US" dirty="0" smtClean="0"/>
                <a:t>– 1,  </a:t>
              </a:r>
              <a:r>
                <a:rPr lang="en-US" dirty="0"/>
                <a:t>a</a:t>
              </a:r>
              <a:r>
                <a:rPr lang="en-US" baseline="-25000" dirty="0"/>
                <a:t>0</a:t>
              </a:r>
              <a:r>
                <a:rPr lang="en-US" dirty="0"/>
                <a:t> = </a:t>
              </a:r>
              <a:r>
                <a:rPr lang="en-US" dirty="0" smtClean="0"/>
                <a:t>1</a:t>
              </a:r>
            </a:p>
            <a:p>
              <a:pPr marL="800100" lvl="1" indent="-342900">
                <a:buFont typeface="+mj-lt"/>
                <a:buAutoNum type="alphaLcParenR"/>
              </a:pPr>
              <a:r>
                <a:rPr lang="en-US" dirty="0"/>
                <a:t>a</a:t>
              </a:r>
              <a:r>
                <a:rPr lang="en-US" baseline="-25000" dirty="0"/>
                <a:t>n</a:t>
              </a:r>
              <a:r>
                <a:rPr lang="en-US" dirty="0"/>
                <a:t> = </a:t>
              </a:r>
              <a:r>
                <a:rPr lang="en-US" dirty="0" smtClean="0"/>
                <a:t>3a</a:t>
              </a:r>
              <a:r>
                <a:rPr lang="en-US" baseline="-25000" dirty="0" smtClean="0"/>
                <a:t> </a:t>
              </a:r>
              <a:r>
                <a:rPr lang="en-US" baseline="-25000" dirty="0"/>
                <a:t>n – 1</a:t>
              </a:r>
              <a:r>
                <a:rPr lang="en-US" dirty="0"/>
                <a:t> </a:t>
              </a:r>
              <a:r>
                <a:rPr lang="en-US" dirty="0" smtClean="0"/>
                <a:t>+ </a:t>
              </a:r>
              <a:r>
                <a:rPr lang="en-US" dirty="0"/>
                <a:t>1,  a</a:t>
              </a:r>
              <a:r>
                <a:rPr lang="en-US" baseline="-25000" dirty="0"/>
                <a:t>0</a:t>
              </a:r>
              <a:r>
                <a:rPr lang="en-US" dirty="0"/>
                <a:t> = </a:t>
              </a:r>
              <a:r>
                <a:rPr lang="en-US" dirty="0" smtClean="0"/>
                <a:t>1</a:t>
              </a:r>
            </a:p>
            <a:p>
              <a:pPr marL="800100" lvl="1" indent="-342900">
                <a:buFont typeface="+mj-lt"/>
                <a:buAutoNum type="alphaLcParenR"/>
              </a:pPr>
              <a:r>
                <a:rPr lang="en-US" dirty="0"/>
                <a:t>a</a:t>
              </a:r>
              <a:r>
                <a:rPr lang="en-US" baseline="-25000" dirty="0"/>
                <a:t>n</a:t>
              </a:r>
              <a:r>
                <a:rPr lang="en-US" dirty="0"/>
                <a:t> = </a:t>
              </a:r>
              <a:r>
                <a:rPr lang="en-US" dirty="0" err="1" smtClean="0"/>
                <a:t>na</a:t>
              </a:r>
              <a:r>
                <a:rPr lang="en-US" baseline="-25000" dirty="0" smtClean="0"/>
                <a:t> </a:t>
              </a:r>
              <a:r>
                <a:rPr lang="en-US" baseline="-25000" dirty="0"/>
                <a:t>n – 1</a:t>
              </a:r>
              <a:r>
                <a:rPr lang="en-US" dirty="0"/>
                <a:t> </a:t>
              </a:r>
              <a:r>
                <a:rPr lang="en-US" dirty="0" smtClean="0"/>
                <a:t>,  </a:t>
              </a:r>
              <a:r>
                <a:rPr lang="en-US" dirty="0"/>
                <a:t>a</a:t>
              </a:r>
              <a:r>
                <a:rPr lang="en-US" baseline="-25000" dirty="0"/>
                <a:t>0</a:t>
              </a:r>
              <a:r>
                <a:rPr lang="en-US" dirty="0"/>
                <a:t> = </a:t>
              </a:r>
              <a:r>
                <a:rPr lang="en-US" dirty="0" smtClean="0"/>
                <a:t>5</a:t>
              </a:r>
            </a:p>
            <a:p>
              <a:pPr marL="800100" lvl="1" indent="-342900">
                <a:buFont typeface="+mj-lt"/>
                <a:buAutoNum type="alphaLcParenR"/>
              </a:pPr>
              <a:r>
                <a:rPr lang="en-US" dirty="0"/>
                <a:t>a</a:t>
              </a:r>
              <a:r>
                <a:rPr lang="en-US" baseline="-25000" dirty="0"/>
                <a:t>n</a:t>
              </a:r>
              <a:r>
                <a:rPr lang="en-US" dirty="0"/>
                <a:t> = </a:t>
              </a:r>
              <a:r>
                <a:rPr lang="en-US" dirty="0" smtClean="0"/>
                <a:t>2na</a:t>
              </a:r>
              <a:r>
                <a:rPr lang="en-US" baseline="-25000" dirty="0" smtClean="0"/>
                <a:t> </a:t>
              </a:r>
              <a:r>
                <a:rPr lang="en-US" baseline="-25000" dirty="0"/>
                <a:t>n – 1</a:t>
              </a:r>
              <a:r>
                <a:rPr lang="en-US" dirty="0"/>
                <a:t> – 1,  a</a:t>
              </a:r>
              <a:r>
                <a:rPr lang="en-US" baseline="-25000" dirty="0"/>
                <a:t>0</a:t>
              </a:r>
              <a:r>
                <a:rPr lang="en-US" dirty="0"/>
                <a:t> = 1</a:t>
              </a:r>
            </a:p>
            <a:p>
              <a:endParaRPr lang="en-US" dirty="0"/>
            </a:p>
            <a:p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20195" y="3611639"/>
              <a:ext cx="2626070" cy="27699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answers</a:t>
              </a:r>
              <a:endParaRPr lang="en-US" dirty="0" smtClean="0"/>
            </a:p>
            <a:p>
              <a:pPr marL="342900" indent="-342900">
                <a:buAutoNum type="alphaLcParenR"/>
              </a:pPr>
              <a:r>
                <a:rPr lang="en-US" dirty="0"/>
                <a:t> a</a:t>
              </a:r>
              <a:r>
                <a:rPr lang="en-US" baseline="-25000" dirty="0"/>
                <a:t>n</a:t>
              </a:r>
              <a:r>
                <a:rPr lang="en-US" dirty="0"/>
                <a:t> = </a:t>
              </a:r>
              <a:r>
                <a:rPr lang="en-US" dirty="0" smtClean="0"/>
                <a:t>2.3</a:t>
              </a:r>
              <a:r>
                <a:rPr lang="en-US" baseline="30000" dirty="0" smtClean="0"/>
                <a:t>n</a:t>
              </a:r>
            </a:p>
            <a:p>
              <a:pPr marL="342900" indent="-342900">
                <a:buAutoNum type="alphaLcParenR"/>
              </a:pPr>
              <a:r>
                <a:rPr lang="en-US" dirty="0"/>
                <a:t>a</a:t>
              </a:r>
              <a:r>
                <a:rPr lang="en-US" baseline="-25000" dirty="0"/>
                <a:t>n</a:t>
              </a:r>
              <a:r>
                <a:rPr lang="en-US" dirty="0"/>
                <a:t> = </a:t>
              </a:r>
              <a:r>
                <a:rPr lang="en-US" dirty="0" smtClean="0"/>
                <a:t>2n + 3</a:t>
              </a:r>
              <a:endParaRPr lang="en-US" baseline="30000" dirty="0"/>
            </a:p>
            <a:p>
              <a:pPr marL="342900" indent="-342900">
                <a:buAutoNum type="alphaLcParenR"/>
              </a:pPr>
              <a:r>
                <a:rPr lang="en-US" dirty="0"/>
                <a:t>a</a:t>
              </a:r>
              <a:r>
                <a:rPr lang="en-US" baseline="-25000" dirty="0"/>
                <a:t>n</a:t>
              </a:r>
              <a:r>
                <a:rPr lang="en-US" dirty="0"/>
                <a:t> = </a:t>
              </a:r>
              <a:r>
                <a:rPr lang="en-US" dirty="0" smtClean="0"/>
                <a:t>1 + n(n+1)/2</a:t>
              </a:r>
              <a:endParaRPr lang="en-US" baseline="30000" dirty="0"/>
            </a:p>
            <a:p>
              <a:pPr marL="342900" indent="-342900">
                <a:buAutoNum type="alphaLcParenR"/>
              </a:pPr>
              <a:r>
                <a:rPr lang="en-US" dirty="0"/>
                <a:t>a</a:t>
              </a:r>
              <a:r>
                <a:rPr lang="en-US" baseline="-25000" dirty="0"/>
                <a:t>n</a:t>
              </a:r>
              <a:r>
                <a:rPr lang="en-US" dirty="0"/>
                <a:t> = </a:t>
              </a:r>
              <a:r>
                <a:rPr lang="en-US" dirty="0" smtClean="0"/>
                <a:t>n2 + 4n + 4.</a:t>
              </a:r>
            </a:p>
            <a:p>
              <a:pPr marL="342900" indent="-342900">
                <a:buFontTx/>
                <a:buAutoNum type="alphaLcParenR"/>
              </a:pPr>
              <a:r>
                <a:rPr lang="en-US" dirty="0"/>
                <a:t>a</a:t>
              </a:r>
              <a:r>
                <a:rPr lang="en-US" baseline="-25000" dirty="0"/>
                <a:t>n</a:t>
              </a:r>
              <a:r>
                <a:rPr lang="en-US" dirty="0"/>
                <a:t> = </a:t>
              </a:r>
              <a:r>
                <a:rPr lang="en-US" dirty="0" smtClean="0"/>
                <a:t>1</a:t>
              </a:r>
              <a:endParaRPr lang="en-US" baseline="30000" dirty="0"/>
            </a:p>
            <a:p>
              <a:pPr marL="342900" indent="-342900">
                <a:buFontTx/>
                <a:buAutoNum type="alphaLcParenR"/>
              </a:pPr>
              <a:r>
                <a:rPr lang="en-US" dirty="0"/>
                <a:t>a</a:t>
              </a:r>
              <a:r>
                <a:rPr lang="en-US" baseline="-25000" dirty="0"/>
                <a:t>n</a:t>
              </a:r>
              <a:r>
                <a:rPr lang="en-US" dirty="0"/>
                <a:t> = </a:t>
              </a:r>
              <a:r>
                <a:rPr lang="en-US" dirty="0" smtClean="0"/>
                <a:t>(3</a:t>
              </a:r>
              <a:r>
                <a:rPr lang="en-US" baseline="30000" dirty="0" smtClean="0"/>
                <a:t>n+1</a:t>
              </a:r>
              <a:r>
                <a:rPr lang="en-US" dirty="0" smtClean="0"/>
                <a:t> – 1)/2</a:t>
              </a:r>
            </a:p>
            <a:p>
              <a:pPr marL="342900" indent="-342900">
                <a:buFontTx/>
                <a:buAutoNum type="alphaLcParenR"/>
              </a:pPr>
              <a:r>
                <a:rPr lang="en-US" dirty="0" smtClean="0"/>
                <a:t>a</a:t>
              </a:r>
              <a:r>
                <a:rPr lang="en-US" baseline="-25000" dirty="0" smtClean="0"/>
                <a:t>n</a:t>
              </a:r>
              <a:r>
                <a:rPr lang="en-US" dirty="0" smtClean="0"/>
                <a:t> </a:t>
              </a:r>
              <a:r>
                <a:rPr lang="en-US" dirty="0"/>
                <a:t>= </a:t>
              </a:r>
              <a:r>
                <a:rPr lang="en-US" dirty="0" smtClean="0"/>
                <a:t>5n!</a:t>
              </a:r>
              <a:endParaRPr lang="en-US" baseline="30000" dirty="0"/>
            </a:p>
            <a:p>
              <a:pPr marL="342900" indent="-342900">
                <a:buFontTx/>
                <a:buAutoNum type="alphaLcParenR"/>
              </a:pPr>
              <a:r>
                <a:rPr lang="en-US" dirty="0">
                  <a:solidFill>
                    <a:srgbClr val="FF0000"/>
                  </a:solidFill>
                </a:rPr>
                <a:t>a</a:t>
              </a:r>
              <a:r>
                <a:rPr lang="en-US" baseline="-25000" dirty="0">
                  <a:solidFill>
                    <a:srgbClr val="FF0000"/>
                  </a:solidFill>
                </a:rPr>
                <a:t>n</a:t>
              </a:r>
              <a:r>
                <a:rPr lang="en-US" dirty="0">
                  <a:solidFill>
                    <a:srgbClr val="FF0000"/>
                  </a:solidFill>
                </a:rPr>
                <a:t> = </a:t>
              </a:r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r>
                <a:rPr lang="en-US" baseline="30000" dirty="0" smtClean="0">
                  <a:solidFill>
                    <a:srgbClr val="FF0000"/>
                  </a:solidFill>
                </a:rPr>
                <a:t>n </a:t>
              </a:r>
              <a:r>
                <a:rPr lang="en-US" dirty="0" smtClean="0">
                  <a:solidFill>
                    <a:srgbClr val="FF0000"/>
                  </a:solidFill>
                </a:rPr>
                <a:t>n!</a:t>
              </a:r>
              <a:endParaRPr lang="en-US" baseline="30000" dirty="0">
                <a:solidFill>
                  <a:srgbClr val="FF0000"/>
                </a:solidFill>
              </a:endParaRPr>
            </a:p>
            <a:p>
              <a:pPr marL="342900" indent="-342900">
                <a:buAutoNum type="alphaLcParenR"/>
              </a:pPr>
              <a:endParaRPr lang="en-US" baseline="30000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E123-0664-41A9-9B0F-0FECD12269C5}" type="datetime1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Jay Narayan Jha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1833-726F-4151-A058-A02C7F5FE5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8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Content Placeholder 1"/>
          <p:cNvSpPr>
            <a:spLocks noGrp="1"/>
          </p:cNvSpPr>
          <p:nvPr>
            <p:ph idx="1"/>
          </p:nvPr>
        </p:nvSpPr>
        <p:spPr>
          <a:xfrm>
            <a:off x="115910" y="43934"/>
            <a:ext cx="11912958" cy="6537843"/>
          </a:xfrm>
        </p:spPr>
        <p:txBody>
          <a:bodyPr>
            <a:normAutofit/>
          </a:bodyPr>
          <a:lstStyle/>
          <a:p>
            <a:pPr marL="623888" indent="-514350" algn="just">
              <a:buNone/>
            </a:pP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3) </a:t>
            </a:r>
            <a:r>
              <a:rPr 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Let x and y be positive integers, suppose f is defined recursively as follows:</a:t>
            </a:r>
          </a:p>
          <a:p>
            <a:pPr marL="623888" indent="-514350" algn="just"/>
            <a:endParaRPr 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marL="623888" indent="-514350" algn="just">
              <a:buNone/>
            </a:pPr>
            <a:r>
              <a:rPr 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                      </a:t>
            </a:r>
            <a:endParaRPr lang="en-US" dirty="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marL="623888" indent="-514350" algn="just">
              <a:buNone/>
            </a:pP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Find </a:t>
            </a:r>
            <a:r>
              <a:rPr 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(</a:t>
            </a:r>
            <a:r>
              <a:rPr lang="en-US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 f(2,5)    (ii) f(12,5)  </a:t>
            </a: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                                                      </a:t>
            </a:r>
            <a:r>
              <a:rPr lang="en-US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Ans</a:t>
            </a:r>
            <a:r>
              <a:rPr 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: 0,2</a:t>
            </a:r>
          </a:p>
          <a:p>
            <a:pPr marL="623888" indent="-514350" algn="just">
              <a:buNone/>
            </a:pPr>
            <a:r>
              <a:rPr 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4) </a:t>
            </a:r>
            <a:r>
              <a:rPr 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Let n denote a positive integer, suppose a function L is defined recursively as follows</a:t>
            </a: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:</a:t>
            </a:r>
          </a:p>
          <a:p>
            <a:pPr marL="623888" indent="-514350" algn="just">
              <a:buNone/>
            </a:pP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                                                                                 </a:t>
            </a:r>
            <a:r>
              <a:rPr 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Find L(25)    </a:t>
            </a:r>
            <a:r>
              <a:rPr lang="en-US" dirty="0" err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Ans</a:t>
            </a:r>
            <a:r>
              <a:rPr 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: 4</a:t>
            </a:r>
          </a:p>
          <a:p>
            <a:pPr marL="623888" indent="-514350" algn="just">
              <a:buNone/>
            </a:pPr>
            <a:r>
              <a:rPr 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endParaRPr lang="en-US" dirty="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marL="623888" indent="-514350" algn="just">
              <a:buNone/>
            </a:pP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5</a:t>
            </a:r>
            <a:r>
              <a:rPr 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 Let a and b be integers and suppose Q(</a:t>
            </a:r>
            <a:r>
              <a:rPr lang="en-US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a,b</a:t>
            </a:r>
            <a:r>
              <a:rPr 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 is defined recursively by:</a:t>
            </a:r>
          </a:p>
          <a:p>
            <a:pPr marL="623888" indent="-514350" algn="just">
              <a:buNone/>
            </a:pPr>
            <a:endParaRPr 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marL="623888" indent="-514350" algn="just">
              <a:buNone/>
            </a:pPr>
            <a:endParaRPr 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4275" name="Date Placeholder 7"/>
          <p:cNvSpPr txBox="1">
            <a:spLocks noGrp="1"/>
          </p:cNvSpPr>
          <p:nvPr/>
        </p:nvSpPr>
        <p:spPr bwMode="auto">
          <a:xfrm>
            <a:off x="1981200" y="6421439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8378409-EF35-4DAC-AE6B-BB1F4DE871D8}" type="datetime1">
              <a:rPr lang="en-US" sz="1000">
                <a:solidFill>
                  <a:srgbClr val="9B9A98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7/30/2023</a:t>
            </a:fld>
            <a:endParaRPr lang="en-US" sz="1000" dirty="0">
              <a:solidFill>
                <a:srgbClr val="9B9A98"/>
              </a:solidFill>
              <a:latin typeface="Arial" panose="020B0604020202020204" pitchFamily="34" charset="0"/>
            </a:endParaRPr>
          </a:p>
        </p:txBody>
      </p:sp>
      <p:sp>
        <p:nvSpPr>
          <p:cNvPr id="54277" name="Rectangle 7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54278" name="Rectangle 9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pic>
        <p:nvPicPr>
          <p:cNvPr id="54279" name="Picture 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588955"/>
            <a:ext cx="48037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0" name="Rectangle 10"/>
          <p:cNvSpPr>
            <a:spLocks noChangeArrowheads="1"/>
          </p:cNvSpPr>
          <p:nvPr/>
        </p:nvSpPr>
        <p:spPr bwMode="auto">
          <a:xfrm>
            <a:off x="1524001" y="10250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54281" name="Rectangle 1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pic>
        <p:nvPicPr>
          <p:cNvPr id="54282" name="Picture 1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985" y="523875"/>
            <a:ext cx="6997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3" name="Rectangle 13"/>
          <p:cNvSpPr>
            <a:spLocks noChangeArrowheads="1"/>
          </p:cNvSpPr>
          <p:nvPr/>
        </p:nvSpPr>
        <p:spPr bwMode="auto">
          <a:xfrm>
            <a:off x="1524001" y="9107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5124-20C4-4C07-9427-C0157F074B74}" type="datetime1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Jay Narayan Jha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1833-726F-4151-A058-A02C7F5FE5F2}" type="slidenum">
              <a:rPr lang="en-US" smtClean="0"/>
              <a:t>14</a:t>
            </a:fld>
            <a:endParaRPr 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112" y="4566443"/>
            <a:ext cx="79565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72112" y="5802550"/>
            <a:ext cx="3012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Find Q(2,7) , Q(5,3) , Q(15,2) </a:t>
            </a:r>
          </a:p>
        </p:txBody>
      </p:sp>
    </p:spTree>
    <p:extLst>
      <p:ext uri="{BB962C8B-B14F-4D97-AF65-F5344CB8AC3E}">
        <p14:creationId xmlns:p14="http://schemas.microsoft.com/office/powerpoint/2010/main" val="3328045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Date Placeholder 9"/>
          <p:cNvSpPr txBox="1">
            <a:spLocks noGrp="1"/>
          </p:cNvSpPr>
          <p:nvPr/>
        </p:nvSpPr>
        <p:spPr bwMode="auto">
          <a:xfrm>
            <a:off x="1981200" y="6421439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CD21112-27F8-4E0D-86CD-BF246279252E}" type="datetime1">
              <a:rPr lang="en-US" sz="1000">
                <a:solidFill>
                  <a:srgbClr val="9B9A98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7/30/2023</a:t>
            </a:fld>
            <a:endParaRPr lang="en-US" sz="1000">
              <a:solidFill>
                <a:srgbClr val="9B9A98"/>
              </a:solidFill>
              <a:latin typeface="Arial" panose="020B0604020202020204" pitchFamily="34" charset="0"/>
            </a:endParaRPr>
          </a:p>
        </p:txBody>
      </p:sp>
      <p:sp>
        <p:nvSpPr>
          <p:cNvPr id="55300" name="Rectangle 6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55302" name="Rectangle 7"/>
          <p:cNvSpPr>
            <a:spLocks noChangeArrowheads="1"/>
          </p:cNvSpPr>
          <p:nvPr/>
        </p:nvSpPr>
        <p:spPr bwMode="auto">
          <a:xfrm>
            <a:off x="1524001" y="9107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BE8D-57D3-4D6E-ABEA-7D0683DD587B}" type="datetime1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Jay Narayan Jha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1833-726F-4151-A058-A02C7F5FE5F2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9093" y="413266"/>
            <a:ext cx="108053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AutoNum type="arabicParenR" startAt="6"/>
            </a:pPr>
            <a:r>
              <a:rPr 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Find the recurrence relation, with </a:t>
            </a:r>
            <a:r>
              <a:rPr lang="en-US" sz="2400" dirty="0"/>
              <a:t>initial condition each of the </a:t>
            </a:r>
            <a:r>
              <a:rPr lang="en-US" sz="2400" dirty="0" smtClean="0"/>
              <a:t>following </a:t>
            </a:r>
            <a:r>
              <a:rPr lang="en-US" sz="2400" dirty="0"/>
              <a:t>sequence,</a:t>
            </a:r>
            <a:endParaRPr lang="en-US" sz="24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     </a:t>
            </a:r>
            <a:r>
              <a:rPr lang="en-US" sz="24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 2, 10, 50, 250, … … …                             Ans. a</a:t>
            </a:r>
            <a:r>
              <a:rPr lang="en-US" sz="24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5a</a:t>
            </a:r>
            <a:r>
              <a:rPr lang="en-US" sz="24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 – 1</a:t>
            </a:r>
            <a:r>
              <a:rPr 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 n ≥1,a</a:t>
            </a:r>
            <a:r>
              <a:rPr lang="en-US" sz="24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2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     ii) 6, –18, 54, –162, … … …                       Ans. a</a:t>
            </a:r>
            <a:r>
              <a:rPr lang="en-US" sz="24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– 3a</a:t>
            </a:r>
            <a:r>
              <a:rPr lang="en-US" sz="24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 – 1</a:t>
            </a:r>
            <a:r>
              <a:rPr 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 n ≥1,a</a:t>
            </a:r>
            <a:r>
              <a:rPr lang="en-US" sz="24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</a:t>
            </a:r>
            <a:r>
              <a:rPr lang="en-US" sz="24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6</a:t>
            </a:r>
            <a:endParaRPr lang="en-US" sz="24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021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3A11-9BEF-4BB2-AE79-F39A4A59C48E}" type="datetime1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Jay Narayan Jha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1833-726F-4151-A058-A02C7F5FE5F2}" type="slidenum">
              <a:rPr lang="en-US" smtClean="0"/>
              <a:t>16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262128" y="1345354"/>
            <a:ext cx="8398099" cy="3355434"/>
            <a:chOff x="463129" y="1834751"/>
            <a:chExt cx="8458372" cy="3429000"/>
          </a:xfrm>
        </p:grpSpPr>
        <p:pic>
          <p:nvPicPr>
            <p:cNvPr id="9" name="Picture 7" descr="1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400" y="1834751"/>
              <a:ext cx="3429000" cy="342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463129" y="2887109"/>
              <a:ext cx="3092513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0" kern="10" dirty="0">
                  <a:ln w="31750" cap="rnd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solidFill>
                    <a:srgbClr val="FF0000"/>
                  </a:solidFill>
                  <a:latin typeface="Comic Sans MS" panose="030F0702030302020204" pitchFamily="66" charset="0"/>
                </a:rPr>
                <a:t>Thank</a:t>
              </a:r>
              <a:endParaRPr lang="en-US" sz="8000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10400" y="2887531"/>
              <a:ext cx="191110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0" kern="10" dirty="0" smtClean="0">
                  <a:ln w="31750" cap="rnd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solidFill>
                    <a:srgbClr val="FF0000"/>
                  </a:solidFill>
                  <a:latin typeface="Comic Sans MS" panose="030F0702030302020204" pitchFamily="66" charset="0"/>
                </a:rPr>
                <a:t>You</a:t>
              </a:r>
              <a:endParaRPr lang="en-US" sz="8000" kern="10" dirty="0">
                <a:ln w="31750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573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ABF9-E795-4ABD-B15B-1CDC261C74E4}" type="datetime1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Jay Narayan Jha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1833-726F-4151-A058-A02C7F5FE5F2}" type="slidenum">
              <a:rPr lang="en-US" smtClean="0"/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7409" y="12871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Solution: 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68020" y="12871"/>
            <a:ext cx="9742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succession of merged lists in increasing order is represented by the balanced binary tree shown in</a:t>
            </a:r>
          </a:p>
          <a:p>
            <a:r>
              <a:rPr lang="en-US" dirty="0" smtClean="0"/>
              <a:t> figure below,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22172" y="462736"/>
            <a:ext cx="2286203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6, 2, 3, 5, </a:t>
            </a:r>
            <a:r>
              <a:rPr lang="en-US" dirty="0" smtClean="0"/>
              <a:t>9 </a:t>
            </a:r>
            <a:r>
              <a:rPr lang="en-US" dirty="0"/>
              <a:t>–</a:t>
            </a:r>
            <a:r>
              <a:rPr lang="en-US" dirty="0" smtClean="0"/>
              <a:t> </a:t>
            </a:r>
            <a:r>
              <a:rPr lang="en-US" dirty="0"/>
              <a:t>1, 7, 4, 8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216269" y="850969"/>
            <a:ext cx="1014774" cy="256857"/>
            <a:chOff x="4778066" y="2538270"/>
            <a:chExt cx="1014774" cy="378481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4778066" y="2538270"/>
              <a:ext cx="579550" cy="37651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327055" y="2539349"/>
              <a:ext cx="465785" cy="37740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3223198" y="1099426"/>
            <a:ext cx="137569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6, 2, </a:t>
            </a:r>
            <a:r>
              <a:rPr lang="en-US" dirty="0" smtClean="0"/>
              <a:t>3</a:t>
            </a:r>
            <a:r>
              <a:rPr lang="en-US" dirty="0"/>
              <a:t> –</a:t>
            </a:r>
            <a:r>
              <a:rPr lang="en-US" dirty="0" smtClean="0"/>
              <a:t> </a:t>
            </a:r>
            <a:r>
              <a:rPr lang="en-US" dirty="0"/>
              <a:t>5, 9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109457" y="1115987"/>
            <a:ext cx="1148071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1, </a:t>
            </a:r>
            <a:r>
              <a:rPr lang="en-US" dirty="0" smtClean="0"/>
              <a:t>7</a:t>
            </a:r>
            <a:r>
              <a:rPr lang="en-US" dirty="0"/>
              <a:t> –</a:t>
            </a:r>
            <a:r>
              <a:rPr lang="en-US" dirty="0" smtClean="0"/>
              <a:t> </a:t>
            </a:r>
            <a:r>
              <a:rPr lang="en-US" dirty="0"/>
              <a:t>4, 8 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298155" y="1498203"/>
            <a:ext cx="1014774" cy="256857"/>
            <a:chOff x="4778066" y="2538270"/>
            <a:chExt cx="1014774" cy="378481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4778066" y="2538270"/>
              <a:ext cx="579550" cy="37651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327055" y="2539349"/>
              <a:ext cx="465785" cy="3774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186729" y="1498203"/>
            <a:ext cx="1014774" cy="256857"/>
            <a:chOff x="4778066" y="2538270"/>
            <a:chExt cx="1014774" cy="378481"/>
          </a:xfrm>
        </p:grpSpPr>
        <p:cxnSp>
          <p:nvCxnSpPr>
            <p:cNvPr id="29" name="Straight Arrow Connector 28"/>
            <p:cNvCxnSpPr/>
            <p:nvPr/>
          </p:nvCxnSpPr>
          <p:spPr>
            <a:xfrm flipH="1">
              <a:off x="4778066" y="2538270"/>
              <a:ext cx="579550" cy="37651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327055" y="2539349"/>
              <a:ext cx="465785" cy="3774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2460285" y="1745490"/>
            <a:ext cx="920445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6, </a:t>
            </a:r>
            <a:r>
              <a:rPr lang="en-US" dirty="0" smtClean="0"/>
              <a:t>2</a:t>
            </a:r>
            <a:r>
              <a:rPr lang="en-US" dirty="0"/>
              <a:t> –</a:t>
            </a:r>
            <a:r>
              <a:rPr lang="en-US" dirty="0" smtClean="0"/>
              <a:t> </a:t>
            </a:r>
            <a:r>
              <a:rPr lang="en-US" dirty="0"/>
              <a:t>3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982504" y="1745490"/>
            <a:ext cx="69281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5</a:t>
            </a:r>
            <a:r>
              <a:rPr lang="en-US" dirty="0"/>
              <a:t> –</a:t>
            </a:r>
            <a:r>
              <a:rPr lang="en-US" dirty="0" smtClean="0"/>
              <a:t> </a:t>
            </a:r>
            <a:r>
              <a:rPr lang="en-US" dirty="0"/>
              <a:t>9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956337" y="1731453"/>
            <a:ext cx="69281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r>
              <a:rPr lang="en-US" dirty="0"/>
              <a:t> – </a:t>
            </a:r>
            <a:r>
              <a:rPr lang="en-US" dirty="0" smtClean="0"/>
              <a:t>7 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071171" y="1749194"/>
            <a:ext cx="69281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4</a:t>
            </a:r>
            <a:r>
              <a:rPr lang="en-US" dirty="0"/>
              <a:t> – </a:t>
            </a:r>
            <a:r>
              <a:rPr lang="en-US" dirty="0" smtClean="0"/>
              <a:t>8 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61900" y="2114032"/>
            <a:ext cx="1014774" cy="256857"/>
            <a:chOff x="4778066" y="2538270"/>
            <a:chExt cx="1014774" cy="378481"/>
          </a:xfrm>
        </p:grpSpPr>
        <p:cxnSp>
          <p:nvCxnSpPr>
            <p:cNvPr id="36" name="Straight Arrow Connector 35"/>
            <p:cNvCxnSpPr/>
            <p:nvPr/>
          </p:nvCxnSpPr>
          <p:spPr>
            <a:xfrm flipH="1">
              <a:off x="4778066" y="2538270"/>
              <a:ext cx="579550" cy="37651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327055" y="2539349"/>
              <a:ext cx="465785" cy="3774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679368" y="2125065"/>
            <a:ext cx="1014774" cy="256857"/>
            <a:chOff x="4778066" y="2538270"/>
            <a:chExt cx="1014774" cy="378481"/>
          </a:xfrm>
        </p:grpSpPr>
        <p:cxnSp>
          <p:nvCxnSpPr>
            <p:cNvPr id="39" name="Straight Arrow Connector 38"/>
            <p:cNvCxnSpPr/>
            <p:nvPr/>
          </p:nvCxnSpPr>
          <p:spPr>
            <a:xfrm flipH="1">
              <a:off x="4778066" y="2538270"/>
              <a:ext cx="579550" cy="37651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5327055" y="2539349"/>
              <a:ext cx="465785" cy="3774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956917" y="2123164"/>
            <a:ext cx="1014774" cy="256857"/>
            <a:chOff x="4778066" y="2538270"/>
            <a:chExt cx="1014774" cy="378481"/>
          </a:xfrm>
        </p:grpSpPr>
        <p:cxnSp>
          <p:nvCxnSpPr>
            <p:cNvPr id="42" name="Straight Arrow Connector 41"/>
            <p:cNvCxnSpPr/>
            <p:nvPr/>
          </p:nvCxnSpPr>
          <p:spPr>
            <a:xfrm flipH="1">
              <a:off x="4778066" y="2538270"/>
              <a:ext cx="579550" cy="37651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5327055" y="2539349"/>
              <a:ext cx="465785" cy="3774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6142787" y="2128830"/>
            <a:ext cx="1014774" cy="256857"/>
            <a:chOff x="4778066" y="2538270"/>
            <a:chExt cx="1014774" cy="378481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4778066" y="2538270"/>
              <a:ext cx="579550" cy="37651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327055" y="2539349"/>
              <a:ext cx="465785" cy="3774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1757915" y="2385691"/>
            <a:ext cx="582211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6, 2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854267" y="2356619"/>
            <a:ext cx="30168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558995" y="2379537"/>
            <a:ext cx="30168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455238" y="2371935"/>
            <a:ext cx="30168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874067" y="2375077"/>
            <a:ext cx="30168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699168" y="2379537"/>
            <a:ext cx="30168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117997" y="2343004"/>
            <a:ext cx="30168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968672" y="2369556"/>
            <a:ext cx="354584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8 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467333" y="2741952"/>
            <a:ext cx="1014774" cy="256857"/>
            <a:chOff x="4778066" y="2538270"/>
            <a:chExt cx="1014774" cy="378481"/>
          </a:xfrm>
        </p:grpSpPr>
        <p:cxnSp>
          <p:nvCxnSpPr>
            <p:cNvPr id="56" name="Straight Arrow Connector 55"/>
            <p:cNvCxnSpPr/>
            <p:nvPr/>
          </p:nvCxnSpPr>
          <p:spPr>
            <a:xfrm flipH="1">
              <a:off x="4778066" y="2538270"/>
              <a:ext cx="579550" cy="37651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327055" y="2539349"/>
              <a:ext cx="465785" cy="3774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/>
          <p:cNvSpPr/>
          <p:nvPr/>
        </p:nvSpPr>
        <p:spPr>
          <a:xfrm>
            <a:off x="1275557" y="2984401"/>
            <a:ext cx="30168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2229170" y="2998302"/>
            <a:ext cx="412279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2 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606902" y="3393392"/>
            <a:ext cx="1008450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 rot="10800000">
            <a:off x="1374184" y="3400098"/>
            <a:ext cx="1014774" cy="256857"/>
            <a:chOff x="4778066" y="2538270"/>
            <a:chExt cx="1014774" cy="378481"/>
          </a:xfrm>
        </p:grpSpPr>
        <p:cxnSp>
          <p:nvCxnSpPr>
            <p:cNvPr id="63" name="Straight Arrow Connector 62"/>
            <p:cNvCxnSpPr/>
            <p:nvPr/>
          </p:nvCxnSpPr>
          <p:spPr>
            <a:xfrm flipH="1">
              <a:off x="4778066" y="2538270"/>
              <a:ext cx="579550" cy="37651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5327055" y="2539349"/>
              <a:ext cx="465785" cy="3774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1467333" y="3666909"/>
            <a:ext cx="594567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2, 6 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 rot="10800000">
            <a:off x="1773666" y="4060834"/>
            <a:ext cx="1014774" cy="256857"/>
            <a:chOff x="4778066" y="2538270"/>
            <a:chExt cx="1014774" cy="378481"/>
          </a:xfrm>
        </p:grpSpPr>
        <p:cxnSp>
          <p:nvCxnSpPr>
            <p:cNvPr id="67" name="Straight Arrow Connector 66"/>
            <p:cNvCxnSpPr/>
            <p:nvPr/>
          </p:nvCxnSpPr>
          <p:spPr>
            <a:xfrm flipH="1">
              <a:off x="4778066" y="2538270"/>
              <a:ext cx="579550" cy="37651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5327055" y="2539349"/>
              <a:ext cx="465785" cy="3774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 rot="10800000">
            <a:off x="3295660" y="4056567"/>
            <a:ext cx="1014774" cy="256857"/>
            <a:chOff x="4778066" y="2538270"/>
            <a:chExt cx="1014774" cy="378481"/>
          </a:xfrm>
        </p:grpSpPr>
        <p:cxnSp>
          <p:nvCxnSpPr>
            <p:cNvPr id="70" name="Straight Arrow Connector 69"/>
            <p:cNvCxnSpPr/>
            <p:nvPr/>
          </p:nvCxnSpPr>
          <p:spPr>
            <a:xfrm flipH="1">
              <a:off x="4778066" y="2538270"/>
              <a:ext cx="579550" cy="37651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5327055" y="2539349"/>
              <a:ext cx="465785" cy="3774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 rot="10800000">
            <a:off x="4829452" y="4028070"/>
            <a:ext cx="1014774" cy="256857"/>
            <a:chOff x="4778066" y="2538270"/>
            <a:chExt cx="1014774" cy="378481"/>
          </a:xfrm>
        </p:grpSpPr>
        <p:cxnSp>
          <p:nvCxnSpPr>
            <p:cNvPr id="73" name="Straight Arrow Connector 72"/>
            <p:cNvCxnSpPr/>
            <p:nvPr/>
          </p:nvCxnSpPr>
          <p:spPr>
            <a:xfrm flipH="1">
              <a:off x="4778066" y="2538270"/>
              <a:ext cx="579550" cy="37651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5327055" y="2539349"/>
              <a:ext cx="465785" cy="3774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 rot="10800000">
            <a:off x="6432562" y="4027543"/>
            <a:ext cx="1014774" cy="256857"/>
            <a:chOff x="4778066" y="2538270"/>
            <a:chExt cx="1014774" cy="378481"/>
          </a:xfrm>
        </p:grpSpPr>
        <p:cxnSp>
          <p:nvCxnSpPr>
            <p:cNvPr id="76" name="Straight Arrow Connector 75"/>
            <p:cNvCxnSpPr/>
            <p:nvPr/>
          </p:nvCxnSpPr>
          <p:spPr>
            <a:xfrm flipH="1">
              <a:off x="4778066" y="2538270"/>
              <a:ext cx="579550" cy="37651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5327055" y="2539349"/>
              <a:ext cx="465785" cy="3774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/>
        </p:nvSpPr>
        <p:spPr>
          <a:xfrm>
            <a:off x="2660410" y="3666909"/>
            <a:ext cx="30168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155953" y="3679711"/>
            <a:ext cx="30168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156393" y="3662885"/>
            <a:ext cx="30168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665273" y="3662885"/>
            <a:ext cx="30168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697259" y="3654175"/>
            <a:ext cx="30168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257528" y="3654175"/>
            <a:ext cx="30168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136083" y="3654175"/>
            <a:ext cx="354584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8 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808780" y="4296846"/>
            <a:ext cx="811425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2, 3, 6 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3500235" y="4303247"/>
            <a:ext cx="52931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5, 9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5030616" y="4291850"/>
            <a:ext cx="52931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1, 7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6660012" y="4283668"/>
            <a:ext cx="52931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4, 8</a:t>
            </a: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 rot="10800000">
            <a:off x="2513778" y="4670285"/>
            <a:ext cx="1014774" cy="256857"/>
            <a:chOff x="4778066" y="2538270"/>
            <a:chExt cx="1014774" cy="378481"/>
          </a:xfrm>
        </p:grpSpPr>
        <p:cxnSp>
          <p:nvCxnSpPr>
            <p:cNvPr id="90" name="Straight Arrow Connector 89"/>
            <p:cNvCxnSpPr/>
            <p:nvPr/>
          </p:nvCxnSpPr>
          <p:spPr>
            <a:xfrm flipH="1">
              <a:off x="4778066" y="2538270"/>
              <a:ext cx="579550" cy="37651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5327055" y="2539349"/>
              <a:ext cx="465785" cy="3774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 rot="10800000">
            <a:off x="5554450" y="4652998"/>
            <a:ext cx="1137326" cy="310403"/>
            <a:chOff x="4736464" y="2538270"/>
            <a:chExt cx="1137326" cy="457381"/>
          </a:xfrm>
        </p:grpSpPr>
        <p:cxnSp>
          <p:nvCxnSpPr>
            <p:cNvPr id="96" name="Straight Arrow Connector 95"/>
            <p:cNvCxnSpPr/>
            <p:nvPr/>
          </p:nvCxnSpPr>
          <p:spPr>
            <a:xfrm rot="10800000" flipV="1">
              <a:off x="4736464" y="2538270"/>
              <a:ext cx="621152" cy="4348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rot="10800000" flipH="1" flipV="1">
              <a:off x="5327054" y="2539347"/>
              <a:ext cx="546736" cy="4563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/>
          <p:cNvSpPr/>
          <p:nvPr/>
        </p:nvSpPr>
        <p:spPr>
          <a:xfrm>
            <a:off x="2301435" y="4911521"/>
            <a:ext cx="132132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2, 3, 5, 6, 9 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5676954" y="4929545"/>
            <a:ext cx="931665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1, 4, 7,8</a:t>
            </a:r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 rot="10800000">
            <a:off x="3558995" y="5280854"/>
            <a:ext cx="2395666" cy="583141"/>
            <a:chOff x="3998685" y="2538270"/>
            <a:chExt cx="2395666" cy="859263"/>
          </a:xfrm>
        </p:grpSpPr>
        <p:cxnSp>
          <p:nvCxnSpPr>
            <p:cNvPr id="105" name="Straight Arrow Connector 104"/>
            <p:cNvCxnSpPr/>
            <p:nvPr/>
          </p:nvCxnSpPr>
          <p:spPr>
            <a:xfrm rot="10800000" flipV="1">
              <a:off x="3998685" y="2538270"/>
              <a:ext cx="1358931" cy="8327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rot="10800000" flipH="1" flipV="1">
              <a:off x="5327054" y="2539346"/>
              <a:ext cx="1067297" cy="85818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ectangle 109"/>
          <p:cNvSpPr/>
          <p:nvPr/>
        </p:nvSpPr>
        <p:spPr>
          <a:xfrm>
            <a:off x="3489955" y="5848844"/>
            <a:ext cx="2291897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1, 2, 3, 4, 5, 6, 7, 8, 9 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5877508" y="5830870"/>
            <a:ext cx="370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the required sort list by merge sort.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87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 animBg="1"/>
      <p:bldP spid="23" grpId="0" animBg="1"/>
      <p:bldP spid="24" grpId="0" animBg="1"/>
      <p:bldP spid="31" grpId="0" animBg="1"/>
      <p:bldP spid="32" grpId="0" animBg="1"/>
      <p:bldP spid="33" grpId="0" animBg="1"/>
      <p:bldP spid="34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8" grpId="0" animBg="1"/>
      <p:bldP spid="59" grpId="0" animBg="1"/>
      <p:bldP spid="65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102" grpId="0" animBg="1"/>
      <p:bldP spid="103" grpId="0" animBg="1"/>
      <p:bldP spid="110" grpId="0" animBg="1"/>
      <p:bldP spid="1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Date Placeholder 8"/>
          <p:cNvSpPr txBox="1">
            <a:spLocks noGrp="1"/>
          </p:cNvSpPr>
          <p:nvPr/>
        </p:nvSpPr>
        <p:spPr bwMode="auto">
          <a:xfrm>
            <a:off x="1981200" y="6421439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BB78ED-349F-4CFD-8267-80DB29754BE3}" type="datetime1">
              <a:rPr lang="en-US" sz="1000">
                <a:solidFill>
                  <a:srgbClr val="9B9A98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7/30/2023</a:t>
            </a:fld>
            <a:endParaRPr lang="en-US" sz="1000">
              <a:solidFill>
                <a:srgbClr val="9B9A98"/>
              </a:solidFill>
              <a:latin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0956-C776-4BEB-A62F-8B5D3BE03309}" type="datetime1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Jay Narayan Jha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1833-726F-4151-A058-A02C7F5FE5F2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0528" y="128789"/>
            <a:ext cx="5778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Example: </a:t>
            </a:r>
            <a:r>
              <a:rPr lang="en-US" dirty="0" smtClean="0"/>
              <a:t>Merge the two lists 1, 3, 5, 7, 10, 11 and 2, 5, 6, 9.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0440" y="597684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Solution: 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05900" y="597684"/>
            <a:ext cx="556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Here, merging </a:t>
            </a:r>
            <a:r>
              <a:rPr lang="en-US" dirty="0"/>
              <a:t>the </a:t>
            </a:r>
            <a:r>
              <a:rPr lang="en-US" dirty="0" smtClean="0"/>
              <a:t>given two lists as shown in table,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865342"/>
              </p:ext>
            </p:extLst>
          </p:nvPr>
        </p:nvGraphicFramePr>
        <p:xfrm>
          <a:off x="1276556" y="1226643"/>
          <a:ext cx="9400032" cy="4516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0008"/>
                <a:gridCol w="2350008"/>
                <a:gridCol w="2350008"/>
                <a:gridCol w="2350008"/>
              </a:tblGrid>
              <a:tr h="5026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First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Second 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Merged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Comparison</a:t>
                      </a:r>
                      <a:endParaRPr lang="en-US" dirty="0"/>
                    </a:p>
                  </a:txBody>
                  <a:tcPr/>
                </a:tc>
              </a:tr>
              <a:tr h="4014147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605900" y="1814779"/>
            <a:ext cx="172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1, 3, 5, 7, 10, 11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89715" y="1814779"/>
            <a:ext cx="984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2, 5, 6, 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950817" y="181477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&lt; 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871845" y="229129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05899" y="2291297"/>
            <a:ext cx="1499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</a:t>
            </a:r>
            <a:r>
              <a:rPr lang="en-US" dirty="0"/>
              <a:t>, 5, 7, 10, 11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43325" y="2291297"/>
            <a:ext cx="984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2, 5, 6, 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950817" y="229129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&lt; 3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746758" y="2778548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1, 2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343324" y="2778548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r>
              <a:rPr lang="en-US" dirty="0"/>
              <a:t>5, 6, 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650716" y="2778548"/>
            <a:ext cx="1499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</a:t>
            </a:r>
            <a:r>
              <a:rPr lang="en-US" dirty="0"/>
              <a:t>, 5, 7, 10, 11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50817" y="276781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&lt; 5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758032" y="3247485"/>
            <a:ext cx="756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1, 2, 3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650716" y="3265799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r>
              <a:rPr lang="en-US" dirty="0"/>
              <a:t>5, 7, 10, 11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343323" y="3250774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r>
              <a:rPr lang="en-US" dirty="0"/>
              <a:t>5, 6, 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950816" y="32657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≤ 5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650716" y="3792621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 </a:t>
            </a:r>
            <a:r>
              <a:rPr lang="en-US" dirty="0"/>
              <a:t>7, 10, 11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343322" y="3738025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 </a:t>
            </a:r>
            <a:r>
              <a:rPr lang="en-US" dirty="0"/>
              <a:t>6, 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644219" y="3735533"/>
            <a:ext cx="984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1, 2, 3, 5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950815" y="377136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&lt; 7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622163" y="4223524"/>
            <a:ext cx="1212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1, 2, 3, 5, 6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389715" y="4275624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 9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650716" y="4301028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 </a:t>
            </a:r>
            <a:r>
              <a:rPr lang="en-US" dirty="0"/>
              <a:t>7, 10, 11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60128" y="4739742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 10</a:t>
            </a:r>
            <a:r>
              <a:rPr lang="en-US" dirty="0"/>
              <a:t>, 11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602206" y="4801946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1, 2, 3, 5, 6, 7, 9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950815" y="429969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 &lt; 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950815" y="478720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 &lt; 10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64529" y="5237819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 10</a:t>
            </a:r>
            <a:r>
              <a:rPr lang="en-US" dirty="0"/>
              <a:t>, 11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995163" y="5315987"/>
            <a:ext cx="2356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1, 2, 3, 5, 6, 7, 9, 10, 11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388448" y="4748888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2069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3" grpId="0"/>
      <p:bldP spid="14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9" grpId="0"/>
      <p:bldP spid="40" grpId="0"/>
      <p:bldP spid="41" grpId="0"/>
      <p:bldP spid="42" grpId="0"/>
      <p:bldP spid="43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4879" y="153405"/>
            <a:ext cx="3943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Principle of Mathematical induction</a:t>
            </a:r>
            <a:r>
              <a:rPr lang="en-US" b="1" dirty="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 :-</a:t>
            </a:r>
            <a:endParaRPr lang="en-US" b="1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4879" y="694317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Statement :-</a:t>
            </a:r>
            <a:r>
              <a:rPr lang="en-US" sz="16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24124" y="694317"/>
            <a:ext cx="8846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Let S(n) be a statement that involves positive integer n = 1, 2, 3, ……….. then S(n) is true for all positive integer n  provided that</a:t>
            </a:r>
            <a:endParaRPr 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3100" y="1340648"/>
            <a:ext cx="161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①</a:t>
            </a: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S(1) is true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953100" y="1802313"/>
            <a:ext cx="405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②</a:t>
            </a: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S(K+1) is true  whenever S(K) is true</a:t>
            </a:r>
            <a:r>
              <a:rPr lang="en-US" dirty="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324879" y="2342812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latin typeface="Times New Roman" charset="0"/>
                <a:cs typeface="Times New Roman" charset="0"/>
              </a:rPr>
              <a:t>Note</a:t>
            </a:r>
            <a:r>
              <a:rPr lang="en-US" b="1" dirty="0" smtClean="0">
                <a:latin typeface="Times New Roman" charset="0"/>
                <a:cs typeface="Times New Roman" charset="0"/>
              </a:rPr>
              <a:t>:-</a:t>
            </a:r>
            <a:r>
              <a:rPr lang="en-US" dirty="0" smtClean="0">
                <a:latin typeface="Times New Roman" charset="0"/>
                <a:cs typeface="Times New Roman" charset="0"/>
              </a:rPr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82806" y="2435145"/>
            <a:ext cx="7330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  <a:defRPr/>
            </a:pPr>
            <a:r>
              <a:rPr lang="en-US" dirty="0" smtClean="0">
                <a:latin typeface="Times New Roman" charset="0"/>
                <a:cs typeface="Times New Roman" charset="0"/>
              </a:rPr>
              <a:t> There </a:t>
            </a:r>
            <a:r>
              <a:rPr lang="en-US" dirty="0">
                <a:latin typeface="Times New Roman" charset="0"/>
                <a:cs typeface="Times New Roman" charset="0"/>
              </a:rPr>
              <a:t>are 3 steps to proof using the principle of mathematical induction.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0104" y="2975644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None/>
              <a:defRPr/>
            </a:pPr>
            <a:r>
              <a:rPr lang="en-US" b="1" u="sng" dirty="0">
                <a:latin typeface="Times New Roman" charset="0"/>
                <a:cs typeface="Times New Roman" charset="0"/>
              </a:rPr>
              <a:t>Step 1 </a:t>
            </a:r>
            <a:r>
              <a:rPr lang="en-US" b="1" dirty="0">
                <a:latin typeface="Times New Roman" charset="0"/>
                <a:cs typeface="Times New Roman" charset="0"/>
              </a:rPr>
              <a:t>:-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03004" y="2975644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None/>
              <a:defRPr/>
            </a:pPr>
            <a:r>
              <a:rPr lang="en-US" dirty="0">
                <a:latin typeface="Times New Roman" charset="0"/>
                <a:cs typeface="Times New Roman" charset="0"/>
              </a:rPr>
              <a:t>( </a:t>
            </a:r>
            <a:r>
              <a:rPr lang="en-US" b="1" i="1" dirty="0">
                <a:latin typeface="Times New Roman" charset="0"/>
                <a:cs typeface="Times New Roman" charset="0"/>
              </a:rPr>
              <a:t>Inductive base</a:t>
            </a:r>
            <a:r>
              <a:rPr lang="en-US" b="1" dirty="0">
                <a:latin typeface="Times New Roman" charset="0"/>
                <a:cs typeface="Times New Roman" charset="0"/>
              </a:rPr>
              <a:t> </a:t>
            </a:r>
            <a:r>
              <a:rPr lang="en-US" dirty="0">
                <a:latin typeface="Times New Roman" charset="0"/>
                <a:cs typeface="Times New Roman" charset="0"/>
              </a:rPr>
              <a:t>) verify that S(1) is true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1012" y="3608476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charset="0"/>
                <a:cs typeface="Times New Roman" charset="0"/>
              </a:rPr>
              <a:t> </a:t>
            </a:r>
            <a:r>
              <a:rPr lang="en-US" b="1" u="sng" dirty="0" smtClean="0">
                <a:latin typeface="Times New Roman" charset="0"/>
                <a:cs typeface="Times New Roman" charset="0"/>
              </a:rPr>
              <a:t>Step 2 </a:t>
            </a:r>
            <a:r>
              <a:rPr lang="en-US" b="1" dirty="0" smtClean="0">
                <a:latin typeface="Times New Roman" charset="0"/>
                <a:cs typeface="Times New Roman" charset="0"/>
              </a:rPr>
              <a:t>:-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03004" y="3654642"/>
            <a:ext cx="6909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  <a:defRPr/>
            </a:pPr>
            <a:r>
              <a:rPr lang="en-US" dirty="0">
                <a:latin typeface="Times New Roman" charset="0"/>
                <a:cs typeface="Times New Roman" charset="0"/>
              </a:rPr>
              <a:t>( </a:t>
            </a:r>
            <a:r>
              <a:rPr lang="en-US" b="1" i="1" dirty="0">
                <a:latin typeface="Times New Roman" charset="0"/>
                <a:cs typeface="Times New Roman" charset="0"/>
              </a:rPr>
              <a:t>Inductive hypothesis</a:t>
            </a:r>
            <a:r>
              <a:rPr lang="en-US" dirty="0">
                <a:latin typeface="Times New Roman" charset="0"/>
                <a:cs typeface="Times New Roman" charset="0"/>
              </a:rPr>
              <a:t> ) assume that S(K) is true for any value of k.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03004" y="4287474"/>
            <a:ext cx="7656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  <a:defRPr/>
            </a:pPr>
            <a:r>
              <a:rPr lang="en-US" dirty="0" smtClean="0">
                <a:latin typeface="Times New Roman" charset="0"/>
                <a:cs typeface="Times New Roman" charset="0"/>
              </a:rPr>
              <a:t> </a:t>
            </a:r>
            <a:r>
              <a:rPr lang="en-US" dirty="0">
                <a:latin typeface="Times New Roman" charset="0"/>
                <a:cs typeface="Times New Roman" charset="0"/>
              </a:rPr>
              <a:t>( </a:t>
            </a:r>
            <a:r>
              <a:rPr lang="en-US" b="1" i="1" dirty="0">
                <a:latin typeface="Times New Roman" charset="0"/>
                <a:cs typeface="Times New Roman" charset="0"/>
              </a:rPr>
              <a:t>Inductive step</a:t>
            </a:r>
            <a:r>
              <a:rPr lang="en-US" dirty="0">
                <a:latin typeface="Times New Roman" charset="0"/>
                <a:cs typeface="Times New Roman" charset="0"/>
              </a:rPr>
              <a:t> ) verify that S(K+1) is true on basis of the inductive hypothesis.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680103" y="4315415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None/>
              <a:defRPr/>
            </a:pPr>
            <a:r>
              <a:rPr lang="en-US" b="1" u="sng" dirty="0">
                <a:latin typeface="Times New Roman" charset="0"/>
                <a:cs typeface="Times New Roman" charset="0"/>
              </a:rPr>
              <a:t>Step 3 </a:t>
            </a:r>
            <a:r>
              <a:rPr lang="en-US" b="1" dirty="0">
                <a:latin typeface="Times New Roman" charset="0"/>
                <a:cs typeface="Times New Roman" charset="0"/>
              </a:rPr>
              <a:t>:-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1BC2-EB70-4C6E-890D-6A62F942396A}" type="datetime1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Jay Narayan Jha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1833-726F-4151-A058-A02C7F5FE5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Date Placeholder 3"/>
          <p:cNvSpPr txBox="1">
            <a:spLocks noGrp="1"/>
          </p:cNvSpPr>
          <p:nvPr/>
        </p:nvSpPr>
        <p:spPr bwMode="auto">
          <a:xfrm>
            <a:off x="1981200" y="6421439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C230B85-C518-49AC-B775-89B39841D746}" type="datetime1">
              <a:rPr lang="en-US" sz="1000">
                <a:solidFill>
                  <a:srgbClr val="9B9A98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7/30/2023</a:t>
            </a:fld>
            <a:endParaRPr lang="en-US" sz="1000">
              <a:solidFill>
                <a:srgbClr val="9B9A98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95717" y="535930"/>
            <a:ext cx="8749049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b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Prove using mathematical induction that the sum of the first n even numbers is n(n+1).</a:t>
            </a:r>
            <a:endParaRPr lang="en-US" sz="2800" b="1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5003" y="480530"/>
            <a:ext cx="105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Example: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46953" y="1007253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</a:t>
            </a: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 + 4 + 6 + 8………..+ 2n = n(n + 1)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003" y="1623539"/>
            <a:ext cx="94352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b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Proof:-</a:t>
            </a: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1608985" y="1690857"/>
            <a:ext cx="2505814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Let S(n) be the statement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179008" y="2057732"/>
            <a:ext cx="4479111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S(n):    2 + 4 + 6 + 8 +………..+ 2n = n(n + 1)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1500" y="2491925"/>
            <a:ext cx="1768433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b="1" u="sng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Inductive base</a:t>
            </a:r>
            <a:r>
              <a:rPr lang="en-US" b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:-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22225" y="2531852"/>
            <a:ext cx="2003882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For n = 1, We have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22225" y="2980426"/>
            <a:ext cx="153599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 = 1(1+1) =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48207" y="3376384"/>
            <a:ext cx="1627369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So, S(1) is true.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3598" y="3651182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Inductive hypothesis</a:t>
            </a:r>
            <a:r>
              <a:rPr lang="en-US" b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:-</a:t>
            </a: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861891" y="3720806"/>
            <a:ext cx="4679486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Assume that S(K) is true, whenever S(n) is true,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23375" y="4169380"/>
            <a:ext cx="4857420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i.e.  2 + 4 +6 + 8 +………………+ 2K = K(K + 1)</a:t>
            </a:r>
            <a:endParaRPr 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5003" y="4708873"/>
            <a:ext cx="1781257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b="1" u="sng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Inductive step</a:t>
            </a:r>
            <a:r>
              <a:rPr lang="en-US" b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:-</a:t>
            </a:r>
            <a:r>
              <a:rPr lang="en-US" sz="16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46953" y="4712332"/>
            <a:ext cx="5239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We wish to show that S(K+1) is true when S(K) is true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877232" y="5251825"/>
            <a:ext cx="5779146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i.e. 2 + 4 + 6 + 8 +………+ 2K + 2(K + 1) = (K + 1) (K + 2)</a:t>
            </a:r>
            <a:endParaRPr 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FD37-AE64-4B6F-8F84-573799558485}" type="datetime1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Jay Narayan Jha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1833-726F-4151-A058-A02C7F5FE5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0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9072" y="449619"/>
            <a:ext cx="676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Now,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5464" y="818951"/>
            <a:ext cx="3889206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 + 4 + 6 + 8 +……….+ 2K + 2(K + 1) </a:t>
            </a:r>
          </a:p>
        </p:txBody>
      </p:sp>
      <p:sp>
        <p:nvSpPr>
          <p:cNvPr id="6" name="Rectangle 5"/>
          <p:cNvSpPr/>
          <p:nvPr/>
        </p:nvSpPr>
        <p:spPr>
          <a:xfrm>
            <a:off x="529072" y="1312984"/>
            <a:ext cx="3305713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 (2 + 4 + 6 +…..+ 2k) + 2(k + 1)</a:t>
            </a:r>
          </a:p>
        </p:txBody>
      </p:sp>
      <p:sp>
        <p:nvSpPr>
          <p:cNvPr id="7" name="Rectangle 6"/>
          <p:cNvSpPr/>
          <p:nvPr/>
        </p:nvSpPr>
        <p:spPr>
          <a:xfrm>
            <a:off x="529072" y="1807017"/>
            <a:ext cx="226215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 K(K + 1) + 2(K + 1)</a:t>
            </a:r>
          </a:p>
        </p:txBody>
      </p:sp>
      <p:sp>
        <p:nvSpPr>
          <p:cNvPr id="8" name="Rectangle 7"/>
          <p:cNvSpPr/>
          <p:nvPr/>
        </p:nvSpPr>
        <p:spPr>
          <a:xfrm>
            <a:off x="529072" y="2301050"/>
            <a:ext cx="179247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 (K + 1) (K + 2)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9072" y="2638117"/>
            <a:ext cx="4249881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Hence, S(n) is true for all positive integer n.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FFBD-8067-4585-AD5C-20B4F236DF73}" type="datetime1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Jay Narayan Jha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1833-726F-4151-A058-A02C7F5FE5F2}" type="slidenum">
              <a:rPr lang="en-US" smtClean="0"/>
              <a:t>4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3400" y="3014588"/>
            <a:ext cx="9409090" cy="542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2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b="1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Example – 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Use 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mathematical induction to prove 2</a:t>
            </a:r>
            <a:r>
              <a:rPr lang="en-GB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n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 &lt; n! for every positive integer n with n 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  <a:sym typeface="Symbol" panose="05050102010706020507" pitchFamily="18" charset="2"/>
              </a:rPr>
              <a:t>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 4.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9072" y="3501493"/>
            <a:ext cx="1127232" cy="4302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9875" marR="0" indent="-269875" algn="just">
              <a:lnSpc>
                <a:spcPct val="122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Solution: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62611" y="3501493"/>
            <a:ext cx="3764172" cy="4302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9875" marR="0" indent="-269875" algn="just">
              <a:lnSpc>
                <a:spcPct val="122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Let P(n) be the proposition that 2</a:t>
            </a:r>
            <a:r>
              <a:rPr lang="en-GB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n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 &lt; n!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8785" y="3906405"/>
            <a:ext cx="11322139" cy="399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marR="0" indent="-269875" algn="just">
              <a:lnSpc>
                <a:spcPct val="122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b="1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Basis step: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 To prove the inequality for, n 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  <a:sym typeface="Symbol" panose="05050102010706020507" pitchFamily="18" charset="2"/>
              </a:rPr>
              <a:t>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 4 requires that the basis step </a:t>
            </a:r>
            <a:r>
              <a:rPr lang="en-GB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be P(4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) . </a:t>
            </a:r>
            <a:endParaRPr lang="en-GB" dirty="0" smtClean="0">
              <a:latin typeface="Times New Roman" panose="02020603050405020304" pitchFamily="18" charset="0"/>
              <a:ea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37494" y="4464225"/>
            <a:ext cx="3639138" cy="4302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9875" marR="0" indent="-269875" algn="just">
              <a:lnSpc>
                <a:spcPct val="122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P(4) is true because 2</a:t>
            </a:r>
            <a:r>
              <a:rPr lang="en-GB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4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 = 16 &lt; 24 = 4!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8785" y="5071412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Inductive hypothesis</a:t>
            </a:r>
            <a:r>
              <a:rPr lang="en-US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:-</a:t>
            </a:r>
            <a:r>
              <a:rPr 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727909" y="5071412"/>
            <a:ext cx="8228636" cy="870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marR="0" indent="-269875" algn="just">
              <a:lnSpc>
                <a:spcPct val="122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we assume that P(k) is true for the positive integer k with k 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  <a:sym typeface="Symbol" panose="05050102010706020507" pitchFamily="18" charset="2"/>
              </a:rPr>
              <a:t>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4</a:t>
            </a:r>
          </a:p>
          <a:p>
            <a:pPr marL="269875" marR="0" indent="-269875" algn="just">
              <a:lnSpc>
                <a:spcPct val="122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i.e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, we assume that, </a:t>
            </a:r>
            <a:r>
              <a:rPr lang="en-GB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2</a:t>
            </a:r>
            <a:r>
              <a:rPr lang="en-GB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k</a:t>
            </a:r>
            <a:r>
              <a:rPr lang="en-GB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&lt; k! for the positive integer k with k 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  <a:sym typeface="Symbol" panose="05050102010706020507" pitchFamily="18" charset="2"/>
              </a:rPr>
              <a:t>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 4.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04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3544-5718-4022-ADC1-4678CA45253D}" type="datetime1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Jay Narayan Jha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1833-726F-4151-A058-A02C7F5FE5F2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0524" y="112181"/>
            <a:ext cx="1742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inductive </a:t>
            </a:r>
            <a:r>
              <a:rPr lang="en-GB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step:  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057399" y="158347"/>
            <a:ext cx="8078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We must show that under this hypothesis, </a:t>
            </a:r>
            <a:r>
              <a:rPr lang="en-GB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 P(k 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+ 1) is also true.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057399" y="573845"/>
            <a:ext cx="8696460" cy="4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marR="0" indent="-269875" algn="just">
              <a:lnSpc>
                <a:spcPct val="122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dirty="0" err="1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i.e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, we must show that if 2</a:t>
            </a:r>
            <a:r>
              <a:rPr lang="en-GB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k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 &lt; k! for the positive integer k where k 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  <a:sym typeface="Symbol" panose="05050102010706020507" pitchFamily="18" charset="2"/>
              </a:rPr>
              <a:t>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 4 then, 2</a:t>
            </a:r>
            <a:r>
              <a:rPr lang="en-GB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k + 1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 &lt; (k + 1)!.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09873" y="1050257"/>
            <a:ext cx="1854034" cy="4302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9875" marR="0" indent="-269875" algn="just">
              <a:lnSpc>
                <a:spcPct val="122000"/>
              </a:lnSpc>
              <a:spcBef>
                <a:spcPts val="400"/>
              </a:spcBef>
              <a:spcAft>
                <a:spcPts val="400"/>
              </a:spcAft>
              <a:tabLst>
                <a:tab pos="524510" algn="l"/>
              </a:tabLst>
            </a:pP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So,	2</a:t>
            </a:r>
            <a:r>
              <a:rPr lang="en-GB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k + 1 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= 2 . 2</a:t>
            </a:r>
            <a:r>
              <a:rPr lang="en-GB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k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26422" y="1050257"/>
            <a:ext cx="1067921" cy="4302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9875" marR="0" indent="-269875" algn="just">
              <a:lnSpc>
                <a:spcPct val="122000"/>
              </a:lnSpc>
              <a:spcBef>
                <a:spcPts val="400"/>
              </a:spcBef>
              <a:spcAft>
                <a:spcPts val="400"/>
              </a:spcAft>
              <a:tabLst>
                <a:tab pos="524510" algn="l"/>
              </a:tabLst>
            </a:pP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	&lt; 2 .k!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94343" y="1057219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&lt; (k + 1) . k!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41096" y="1016723"/>
            <a:ext cx="963725" cy="4302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9875" marR="0" indent="-269875" algn="just">
              <a:lnSpc>
                <a:spcPct val="122000"/>
              </a:lnSpc>
              <a:spcBef>
                <a:spcPts val="400"/>
              </a:spcBef>
              <a:spcAft>
                <a:spcPts val="400"/>
              </a:spcAft>
              <a:tabLst>
                <a:tab pos="524510" algn="l"/>
              </a:tabLst>
            </a:pP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= </a:t>
            </a:r>
            <a:r>
              <a:rPr lang="en-GB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(k+1)!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57400" y="1693138"/>
            <a:ext cx="8361608" cy="4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marR="0" indent="-269875" algn="just">
              <a:lnSpc>
                <a:spcPct val="122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This show that P(k + 1) is true when P(k) is true. So, for all positive integer. 2</a:t>
            </a:r>
            <a:r>
              <a:rPr lang="en-GB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n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 &lt; n!.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8600" y="2163485"/>
            <a:ext cx="9409090" cy="542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2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b="1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Example – 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Use 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mathematical induction to prove </a:t>
            </a:r>
            <a:r>
              <a:rPr lang="en-GB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that for any integer n, n</a:t>
            </a:r>
            <a:r>
              <a:rPr lang="en-GB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3</a:t>
            </a:r>
            <a:r>
              <a:rPr lang="en-GB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 – n is divisible by 6.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6436" y="2773359"/>
            <a:ext cx="94352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b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Proof:-</a:t>
            </a: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704965" y="2773359"/>
            <a:ext cx="2505814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Let S(n) be the statement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82810" y="3097275"/>
            <a:ext cx="3286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S(n) = 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n</a:t>
            </a:r>
            <a:r>
              <a:rPr lang="en-GB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3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 – n is divisible by 6</a:t>
            </a:r>
            <a:r>
              <a:rPr lang="en-GB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19191" y="3488159"/>
            <a:ext cx="427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Now,        S(1) = 1</a:t>
            </a:r>
            <a:r>
              <a:rPr lang="en-US" baseline="30000" dirty="0" smtClean="0"/>
              <a:t>3</a:t>
            </a:r>
            <a:r>
              <a:rPr lang="en-US" dirty="0" smtClean="0"/>
              <a:t> – 1 = 0,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 is divisible by 6.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889374" y="3944852"/>
            <a:ext cx="360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S(2) =  2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2 </a:t>
            </a:r>
            <a:r>
              <a:rPr lang="en-US" dirty="0"/>
              <a:t>= </a:t>
            </a:r>
            <a:r>
              <a:rPr lang="en-US" dirty="0" smtClean="0"/>
              <a:t>6,</a:t>
            </a:r>
            <a:r>
              <a:rPr lang="en-GB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is divisible by 6.</a:t>
            </a:r>
            <a:r>
              <a:rPr lang="en-US" dirty="0"/>
              <a:t>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29395" y="4324168"/>
            <a:ext cx="410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the given statement is true for n = 1, 2.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28420" y="4715052"/>
            <a:ext cx="490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assume that S(k) is true for some integer n = k.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582809" y="5154605"/>
            <a:ext cx="3286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S(k) = </a:t>
            </a:r>
            <a:r>
              <a:rPr lang="en-GB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k</a:t>
            </a:r>
            <a:r>
              <a:rPr lang="en-GB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3</a:t>
            </a:r>
            <a:r>
              <a:rPr lang="en-GB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– </a:t>
            </a:r>
            <a:r>
              <a:rPr lang="en-GB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k 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is divisible by 6</a:t>
            </a:r>
            <a:r>
              <a:rPr lang="en-GB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20609" y="5584280"/>
            <a:ext cx="399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 S(k) = 6k</a:t>
            </a:r>
            <a:r>
              <a:rPr lang="en-US" baseline="-25000" dirty="0" smtClean="0"/>
              <a:t>1</a:t>
            </a:r>
            <a:r>
              <a:rPr lang="en-US" dirty="0" smtClean="0"/>
              <a:t> (k</a:t>
            </a:r>
            <a:r>
              <a:rPr lang="en-US" baseline="-25000" dirty="0" smtClean="0"/>
              <a:t>1</a:t>
            </a:r>
            <a:r>
              <a:rPr lang="en-US" dirty="0" smtClean="0"/>
              <a:t> is any integer) ……….(1)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79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0B4E-D5DD-4090-A2FD-81703DE8948F}" type="datetime1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Jay Narayan Jha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1833-726F-4151-A058-A02C7F5FE5F2}" type="slidenum">
              <a:rPr lang="en-US" smtClean="0"/>
              <a:t>6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38200" y="226125"/>
            <a:ext cx="642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Finally, we have to show that S(k + 1) is true whenever </a:t>
            </a:r>
            <a:r>
              <a:rPr lang="en-US" dirty="0"/>
              <a:t>S(k) is </a:t>
            </a:r>
            <a:r>
              <a:rPr lang="en-US" dirty="0" smtClean="0"/>
              <a:t>true.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03009" y="624884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(K + 1 )</a:t>
            </a:r>
            <a:r>
              <a:rPr lang="en-US" baseline="30000" dirty="0" smtClean="0"/>
              <a:t>3</a:t>
            </a:r>
            <a:r>
              <a:rPr lang="en-US" dirty="0" smtClean="0"/>
              <a:t> – (k + 1)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38200" y="595457"/>
            <a:ext cx="710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Now,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19901" y="581569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r>
              <a:rPr lang="en-US" dirty="0"/>
              <a:t>S(k + 1)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94641" y="1037531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K</a:t>
            </a:r>
            <a:r>
              <a:rPr lang="en-US" baseline="30000" dirty="0" smtClean="0"/>
              <a:t>3</a:t>
            </a:r>
            <a:r>
              <a:rPr lang="en-US" dirty="0" smtClean="0"/>
              <a:t> + 3k</a:t>
            </a:r>
            <a:r>
              <a:rPr lang="en-US" baseline="30000" dirty="0" smtClean="0"/>
              <a:t>2</a:t>
            </a:r>
            <a:r>
              <a:rPr lang="en-US" dirty="0" smtClean="0"/>
              <a:t> + 3k + 1 – k </a:t>
            </a:r>
            <a:r>
              <a:rPr lang="en-US" dirty="0"/>
              <a:t>–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03009" y="1424614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K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– k </a:t>
            </a:r>
            <a:r>
              <a:rPr lang="en-US" dirty="0" smtClean="0"/>
              <a:t>+ 3k</a:t>
            </a:r>
            <a:r>
              <a:rPr lang="en-US" baseline="30000" dirty="0" smtClean="0"/>
              <a:t>2</a:t>
            </a:r>
            <a:r>
              <a:rPr lang="en-US" dirty="0" smtClean="0"/>
              <a:t> + 3k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38516" y="1421888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(K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k) + 3k(k + 1)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38200" y="1805069"/>
            <a:ext cx="1289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latin typeface="Meiryo" panose="020B0604030504040204" pitchFamily="34" charset="-128"/>
                <a:ea typeface="Meiryo" panose="020B0604030504040204" pitchFamily="34" charset="-128"/>
              </a:rPr>
              <a:t>∴ </a:t>
            </a:r>
            <a:r>
              <a:rPr lang="en-US" dirty="0" smtClean="0"/>
              <a:t>S(k </a:t>
            </a:r>
            <a:r>
              <a:rPr lang="en-US" dirty="0"/>
              <a:t>+ 1)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41551" y="1777187"/>
            <a:ext cx="299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(K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k) + 3k(k + 1) ………..(2)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31064" y="2257193"/>
            <a:ext cx="8209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Since k(k </a:t>
            </a:r>
            <a:r>
              <a:rPr lang="en-US" dirty="0"/>
              <a:t>+ 1) </a:t>
            </a:r>
            <a:r>
              <a:rPr lang="en-US" dirty="0" smtClean="0"/>
              <a:t>is the product of two consecutive integers, which is always divisible by 2.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1064" y="2737199"/>
            <a:ext cx="4884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we can write k(k +1) = 2k</a:t>
            </a:r>
            <a:r>
              <a:rPr lang="en-US" baseline="-25000" dirty="0" smtClean="0"/>
              <a:t>2</a:t>
            </a:r>
            <a:r>
              <a:rPr lang="en-US" dirty="0"/>
              <a:t> (</a:t>
            </a:r>
            <a:r>
              <a:rPr lang="en-US" dirty="0" smtClean="0"/>
              <a:t>k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is any integer)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99254" y="3251553"/>
            <a:ext cx="3336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equation (1) and (2) we get,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248053" y="3702911"/>
            <a:ext cx="305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S(k + 1) </a:t>
            </a:r>
            <a:r>
              <a:rPr lang="en-US" dirty="0" smtClean="0"/>
              <a:t>= (K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k) + 3k(k + 1)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248052" y="4172209"/>
            <a:ext cx="700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S(k + 1) </a:t>
            </a:r>
            <a:r>
              <a:rPr lang="en-US" dirty="0" smtClean="0"/>
              <a:t>= 6k</a:t>
            </a:r>
            <a:r>
              <a:rPr lang="en-US" baseline="-25000" dirty="0" smtClean="0"/>
              <a:t>1</a:t>
            </a:r>
            <a:r>
              <a:rPr lang="en-US" dirty="0" smtClean="0"/>
              <a:t>+ 3(2k</a:t>
            </a:r>
            <a:r>
              <a:rPr lang="en-US" baseline="-25000" dirty="0" smtClean="0"/>
              <a:t>2</a:t>
            </a:r>
            <a:r>
              <a:rPr lang="en-US" dirty="0" smtClean="0"/>
              <a:t>) = 6(k</a:t>
            </a:r>
            <a:r>
              <a:rPr lang="en-US" baseline="-25000" dirty="0" smtClean="0"/>
              <a:t>1</a:t>
            </a:r>
            <a:r>
              <a:rPr lang="en-US" dirty="0" smtClean="0"/>
              <a:t> + k</a:t>
            </a:r>
            <a:r>
              <a:rPr lang="en-US" baseline="-25000" dirty="0" smtClean="0"/>
              <a:t>2</a:t>
            </a:r>
            <a:r>
              <a:rPr lang="en-US" dirty="0" smtClean="0"/>
              <a:t>), k</a:t>
            </a:r>
            <a:r>
              <a:rPr lang="en-US" baseline="-25000" dirty="0" smtClean="0"/>
              <a:t>1,</a:t>
            </a:r>
            <a:r>
              <a:rPr lang="en-US" dirty="0" smtClean="0"/>
              <a:t> k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is any </a:t>
            </a:r>
            <a:r>
              <a:rPr lang="en-US" dirty="0" smtClean="0"/>
              <a:t>integer then k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+ k</a:t>
            </a:r>
            <a:r>
              <a:rPr lang="en-US" baseline="-25000" dirty="0"/>
              <a:t>2 </a:t>
            </a:r>
            <a:r>
              <a:rPr lang="en-US" dirty="0" smtClean="0"/>
              <a:t>integer.  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48052" y="4652215"/>
            <a:ext cx="310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S(k + 1) is also divisible by 6.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48052" y="5095602"/>
            <a:ext cx="433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Hence the statement is true for all integer 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26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86F2-B33F-4E35-B585-4F4485EDA82B}" type="datetime1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Jay Narayan Jha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1833-726F-4151-A058-A02C7F5FE5F2}" type="slidenum">
              <a:rPr lang="en-US" smtClean="0"/>
              <a:t>7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70734" y="240177"/>
            <a:ext cx="2018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Strong </a:t>
            </a:r>
            <a:r>
              <a:rPr lang="en-US" sz="2000" b="1" dirty="0" smtClean="0"/>
              <a:t>induction:</a:t>
            </a:r>
            <a:endParaRPr lang="en-US" sz="2000" b="1" dirty="0"/>
          </a:p>
        </p:txBody>
      </p:sp>
      <p:sp>
        <p:nvSpPr>
          <p:cNvPr id="18" name="Rectangle 17"/>
          <p:cNvSpPr/>
          <p:nvPr/>
        </p:nvSpPr>
        <p:spPr>
          <a:xfrm>
            <a:off x="470734" y="705100"/>
            <a:ext cx="2946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Principle of strong induction: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15906" y="1005944"/>
            <a:ext cx="7255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prove that P(n) is true for all positive integers n we complete two steps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2380" y="1375276"/>
            <a:ext cx="1189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Basis step: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80009" y="1366178"/>
            <a:ext cx="1801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Verify P(1) is true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32380" y="1750255"/>
            <a:ext cx="1592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Inductive step: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251742" y="1717036"/>
            <a:ext cx="6515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Show [P(1</a:t>
            </a:r>
            <a:r>
              <a:rPr lang="en-US" dirty="0" smtClean="0"/>
              <a:t>)^P(2)</a:t>
            </a:r>
            <a:r>
              <a:rPr lang="en-US" dirty="0"/>
              <a:t> </a:t>
            </a:r>
            <a:r>
              <a:rPr lang="en-US" dirty="0" smtClean="0"/>
              <a:t>^…</a:t>
            </a:r>
            <a:r>
              <a:rPr lang="en-US" dirty="0"/>
              <a:t>^</a:t>
            </a:r>
            <a:r>
              <a:rPr lang="en-US" dirty="0" smtClean="0"/>
              <a:t>P(k</a:t>
            </a:r>
            <a:r>
              <a:rPr lang="en-US" dirty="0"/>
              <a:t>)] </a:t>
            </a:r>
            <a:r>
              <a:rPr lang="en-US" dirty="0" smtClean="0"/>
              <a:t>→ </a:t>
            </a:r>
            <a:r>
              <a:rPr lang="en-US" dirty="0"/>
              <a:t>P(k+1) is true for all positive integers k.</a:t>
            </a:r>
          </a:p>
        </p:txBody>
      </p:sp>
    </p:spTree>
    <p:extLst>
      <p:ext uri="{BB962C8B-B14F-4D97-AF65-F5344CB8AC3E}">
        <p14:creationId xmlns:p14="http://schemas.microsoft.com/office/powerpoint/2010/main" val="162867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20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8034" y="228600"/>
                <a:ext cx="9911366" cy="6288110"/>
              </a:xfrm>
            </p:spPr>
            <p:txBody>
              <a:bodyPr>
                <a:normAutofit/>
              </a:bodyPr>
              <a:lstStyle/>
              <a:p>
                <a:pPr algn="just" eaLnBrk="1" hangingPunct="1">
                  <a:buFont typeface="Franklin Gothic Book" panose="020B0503020102020204" pitchFamily="34" charset="0"/>
                  <a:buNone/>
                </a:pPr>
                <a:r>
                  <a:rPr lang="en-US" u="sng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#Using the principle of mathematical induction </a:t>
                </a:r>
              </a:p>
              <a:p>
                <a:pPr algn="just" eaLnBrk="1" hangingPunct="1">
                  <a:buFont typeface="Franklin Gothic Book" panose="020B0503020102020204" pitchFamily="34" charset="0"/>
                  <a:buNone/>
                </a:pPr>
                <a:r>
                  <a:rPr lang="en-US" u="sng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Prove each of the following statement.</a:t>
                </a:r>
              </a:p>
              <a:p>
                <a:pPr algn="just" eaLnBrk="1" hangingPunct="1">
                  <a:buFont typeface="Arial" panose="020B0604020202020204" pitchFamily="34" charset="0"/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1)1+5+9+…………..+(4n-3) = n(2n-1)</a:t>
                </a:r>
              </a:p>
              <a:p>
                <a:pPr algn="just"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2)Show that the sum of the first natural number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+1)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is true.</a:t>
                </a:r>
              </a:p>
              <a:p>
                <a:pPr algn="just"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3</a:t>
                </a:r>
                <a:r>
                  <a:rPr lang="en-US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) a + </a:t>
                </a:r>
                <a:r>
                  <a:rPr lang="en-US" dirty="0" err="1" smtClean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ar</a:t>
                </a:r>
                <a:r>
                  <a:rPr lang="en-US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+ ar</a:t>
                </a:r>
                <a:r>
                  <a:rPr lang="en-US" baseline="30000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2 </a:t>
                </a:r>
                <a:r>
                  <a:rPr lang="en-US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+……….+ ar</a:t>
                </a:r>
                <a:r>
                  <a:rPr lang="en-US" baseline="30000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n-1 </a:t>
                </a:r>
                <a:r>
                  <a:rPr lang="en-US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 smtClean="0"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dirty="0" smtClean="0"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 smtClean="0"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rn</m:t>
                        </m:r>
                        <m:r>
                          <m:rPr>
                            <m:nor/>
                          </m:rPr>
                          <a:rPr lang="en-US" dirty="0" smtClean="0"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−1)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 smtClean="0"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 smtClean="0"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dirty="0" smtClean="0"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−1)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     </a:t>
                </a:r>
                <a:r>
                  <a:rPr lang="en-US" dirty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(r≠1)</a:t>
                </a:r>
              </a:p>
              <a:p>
                <a:pPr algn="just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4) 1</a:t>
                </a:r>
                <a:r>
                  <a:rPr lang="en-US" baseline="30000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2 </a:t>
                </a:r>
                <a:r>
                  <a:rPr lang="en-US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+ 2</a:t>
                </a:r>
                <a:r>
                  <a:rPr lang="en-US" baseline="30000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2 </a:t>
                </a:r>
                <a:r>
                  <a:rPr lang="en-US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+ 3</a:t>
                </a:r>
                <a:r>
                  <a:rPr lang="en-US" baseline="30000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2 </a:t>
                </a:r>
                <a:r>
                  <a:rPr lang="en-US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+………..+ n</a:t>
                </a:r>
                <a:r>
                  <a:rPr lang="en-US" baseline="30000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2  </a:t>
                </a:r>
                <a:r>
                  <a:rPr lang="en-US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= </a:t>
                </a:r>
                <a:r>
                  <a:rPr lang="en-US" dirty="0" smtClean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 smtClean="0"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dirty="0" smtClean="0"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 smtClean="0"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dirty="0" smtClean="0"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+1) (2</m:t>
                        </m:r>
                        <m:r>
                          <m:rPr>
                            <m:nor/>
                          </m:rPr>
                          <a:rPr lang="en-US" dirty="0" smtClean="0"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dirty="0" smtClean="0"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5</a:t>
                </a:r>
                <a:r>
                  <a:rPr lang="en-US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) 1</a:t>
                </a:r>
                <a:r>
                  <a:rPr lang="en-US" baseline="30000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3 </a:t>
                </a:r>
                <a:r>
                  <a:rPr lang="en-US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+ 2</a:t>
                </a:r>
                <a:r>
                  <a:rPr lang="en-US" baseline="30000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3 </a:t>
                </a:r>
                <a:r>
                  <a:rPr lang="en-US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+ 3</a:t>
                </a:r>
                <a:r>
                  <a:rPr lang="en-US" baseline="30000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3 </a:t>
                </a:r>
                <a:r>
                  <a:rPr lang="en-US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+………..+ n</a:t>
                </a:r>
                <a:r>
                  <a:rPr lang="en-US" baseline="30000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3 </a:t>
                </a:r>
                <a:r>
                  <a:rPr lang="en-US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Times New Roman" panose="020206030504050203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Times New Roman" panose="020206030504050203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Times New Roman" panose="020206030504050203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Times New Roman" panose="020206030504050203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+1)</m:t>
                                </m:r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 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aseline="30000" dirty="0"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6</a:t>
                </a:r>
                <a:r>
                  <a:rPr lang="en-US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) 1</a:t>
                </a:r>
                <a:r>
                  <a:rPr lang="en-US" baseline="30000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2 </a:t>
                </a:r>
                <a:r>
                  <a:rPr lang="en-US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+ 3</a:t>
                </a:r>
                <a:r>
                  <a:rPr lang="en-US" baseline="30000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2 </a:t>
                </a:r>
                <a:r>
                  <a:rPr lang="en-US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+ 5</a:t>
                </a:r>
                <a:r>
                  <a:rPr lang="en-US" baseline="30000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2 </a:t>
                </a:r>
                <a:r>
                  <a:rPr lang="en-US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+…………+ (2n-1)</a:t>
                </a:r>
                <a:r>
                  <a:rPr lang="en-US" baseline="30000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2 </a:t>
                </a:r>
                <a:r>
                  <a:rPr lang="en-US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(4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baseline="30000" dirty="0"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−1) 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 3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 algn="just" eaLnBrk="1" hangingPunct="1">
                  <a:buFont typeface="Arial" panose="020B0604020202020204" pitchFamily="34" charset="0"/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7</a:t>
                </a:r>
                <a:r>
                  <a:rPr lang="en-US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) 1 </a:t>
                </a:r>
                <a:r>
                  <a:rPr lang="en-US" dirty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+ 3 +5+ ………..+(2n – 1) = n</a:t>
                </a:r>
                <a:r>
                  <a:rPr lang="en-US" baseline="30000" dirty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2</a:t>
                </a:r>
                <a:endParaRPr lang="en-US" sz="1800" baseline="30000" dirty="0"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20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8034" y="228600"/>
                <a:ext cx="9911366" cy="6288110"/>
              </a:xfrm>
              <a:blipFill rotWithShape="0">
                <a:blip r:embed="rId2"/>
                <a:stretch>
                  <a:fillRect l="-1292" t="-1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03" name="Date Placeholder 3"/>
          <p:cNvSpPr txBox="1">
            <a:spLocks noGrp="1"/>
          </p:cNvSpPr>
          <p:nvPr/>
        </p:nvSpPr>
        <p:spPr bwMode="auto">
          <a:xfrm>
            <a:off x="1981200" y="6421439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BCF5502-2C90-40A6-A7A9-B4E5D70F6AAA}" type="datetime1">
              <a:rPr lang="en-US" sz="1000">
                <a:solidFill>
                  <a:srgbClr val="9B9A98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7/30/2023</a:t>
            </a:fld>
            <a:endParaRPr lang="en-US" sz="1000">
              <a:solidFill>
                <a:srgbClr val="9B9A98"/>
              </a:solidFill>
              <a:latin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C94C-FB12-4C59-AC0D-638B1B98D19E}" type="datetime1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Jay Narayan Jha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1833-726F-4151-A058-A02C7F5FE5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7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Date Placeholder 3"/>
          <p:cNvSpPr txBox="1">
            <a:spLocks noGrp="1"/>
          </p:cNvSpPr>
          <p:nvPr/>
        </p:nvSpPr>
        <p:spPr bwMode="auto">
          <a:xfrm>
            <a:off x="1981200" y="6421439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5E4AEBA-8EDD-45B4-B2DB-D56B3CEB51E9}" type="datetime1">
              <a:rPr lang="en-US" sz="1000">
                <a:solidFill>
                  <a:srgbClr val="9B9A98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7/30/2023</a:t>
            </a:fld>
            <a:endParaRPr lang="en-US" sz="1000">
              <a:solidFill>
                <a:srgbClr val="9B9A98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4636" y="129588"/>
            <a:ext cx="2409634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Recursive definitions:-</a:t>
            </a:r>
            <a:endParaRPr 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5155" y="510552"/>
            <a:ext cx="1029022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Sometimes it is difficult to define an object </a:t>
            </a: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explicitly. However</a:t>
            </a:r>
            <a:r>
              <a:rPr 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it may be easy to define this object in terms of </a:t>
            </a: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itself. This </a:t>
            </a:r>
            <a:r>
              <a:rPr 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process is called recursion.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164636" y="1113115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Basis step</a:t>
            </a:r>
            <a:r>
              <a:rPr lang="en-US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:-</a:t>
            </a:r>
            <a:r>
              <a:rPr 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69453" y="1168515"/>
            <a:ext cx="3999813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Specify the value of the function at zero.</a:t>
            </a:r>
            <a:r>
              <a:rPr lang="en-US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155059" y="1558712"/>
            <a:ext cx="1826141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b="1" u="sng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Recursive step</a:t>
            </a:r>
            <a:r>
              <a:rPr lang="en-US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:- </a:t>
            </a:r>
          </a:p>
        </p:txBody>
      </p:sp>
      <p:sp>
        <p:nvSpPr>
          <p:cNvPr id="9" name="Rectangle 8"/>
          <p:cNvSpPr/>
          <p:nvPr/>
        </p:nvSpPr>
        <p:spPr>
          <a:xfrm>
            <a:off x="399245" y="1848065"/>
            <a:ext cx="1088578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Give a rule for finding its value at an integer </a:t>
            </a: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from </a:t>
            </a:r>
            <a:r>
              <a:rPr 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its values at smaller integers. Such a definition is called a</a:t>
            </a:r>
          </a:p>
          <a:p>
            <a:pPr algn="just"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recursive.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4636" y="2435282"/>
            <a:ext cx="121058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Example:-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70716" y="2481448"/>
            <a:ext cx="7371008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Suppose that f is defined recursively </a:t>
            </a: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by f(0</a:t>
            </a:r>
            <a:r>
              <a:rPr 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= 3, f(n+1) = 2f(n) + 3.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46874" y="2893232"/>
            <a:ext cx="1935145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Find f(1), f(2), f(3)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0284" y="3371741"/>
            <a:ext cx="1159292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Solution:-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70716" y="3371741"/>
            <a:ext cx="4294765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from the recursive definition it follows that 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45718" y="3803165"/>
            <a:ext cx="3026791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f(1) = 2f(0) + 3 = </a:t>
            </a: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2×3 </a:t>
            </a:r>
            <a:r>
              <a:rPr 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+ 3 = 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88009" y="4308200"/>
            <a:ext cx="3142207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f(2) = 2f(1) + 3 = </a:t>
            </a: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×</a:t>
            </a: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9 </a:t>
            </a:r>
            <a:r>
              <a:rPr 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+ 3 = 21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88009" y="4772127"/>
            <a:ext cx="3257623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f(3) = 2f(2) + 3 = </a:t>
            </a: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×</a:t>
            </a:r>
            <a:r>
              <a:rPr 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21 </a:t>
            </a:r>
            <a:r>
              <a:rPr 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+ 3 = 45</a:t>
            </a:r>
            <a:endParaRPr lang="en-US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B778-8D6A-485C-B5A6-C7EB9D8BA2EB}" type="datetime1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Jay Narayan Jha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1833-726F-4151-A058-A02C7F5FE5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2403</Words>
  <Application>Microsoft Office PowerPoint</Application>
  <PresentationFormat>Widescreen</PresentationFormat>
  <Paragraphs>328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Meiryo</vt:lpstr>
      <vt:lpstr>ＭＳ Ｐゴシック</vt:lpstr>
      <vt:lpstr>Arial</vt:lpstr>
      <vt:lpstr>Calibri</vt:lpstr>
      <vt:lpstr>Calibri Light</vt:lpstr>
      <vt:lpstr>Cambria Math</vt:lpstr>
      <vt:lpstr>Comic Sans MS</vt:lpstr>
      <vt:lpstr>Franklin Gothic Book</vt:lpstr>
      <vt:lpstr>Symbol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Narayan Jha</dc:creator>
  <cp:lastModifiedBy>Jay Narayan Jha</cp:lastModifiedBy>
  <cp:revision>79</cp:revision>
  <dcterms:created xsi:type="dcterms:W3CDTF">2020-10-14T14:53:09Z</dcterms:created>
  <dcterms:modified xsi:type="dcterms:W3CDTF">2023-07-30T15:24:26Z</dcterms:modified>
</cp:coreProperties>
</file>