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3"/>
  </p:notesMasterIdLst>
  <p:sldIdLst>
    <p:sldId id="256" r:id="rId2"/>
    <p:sldId id="272" r:id="rId3"/>
    <p:sldId id="274" r:id="rId4"/>
    <p:sldId id="281" r:id="rId5"/>
    <p:sldId id="284" r:id="rId6"/>
    <p:sldId id="286" r:id="rId7"/>
    <p:sldId id="287" r:id="rId8"/>
    <p:sldId id="278" r:id="rId9"/>
    <p:sldId id="257" r:id="rId10"/>
    <p:sldId id="259" r:id="rId11"/>
    <p:sldId id="261" r:id="rId12"/>
    <p:sldId id="263" r:id="rId13"/>
    <p:sldId id="264" r:id="rId14"/>
    <p:sldId id="266" r:id="rId15"/>
    <p:sldId id="269" r:id="rId16"/>
    <p:sldId id="270" r:id="rId17"/>
    <p:sldId id="288" r:id="rId18"/>
    <p:sldId id="289" r:id="rId19"/>
    <p:sldId id="291" r:id="rId20"/>
    <p:sldId id="292" r:id="rId21"/>
    <p:sldId id="294" r:id="rId22"/>
    <p:sldId id="296" r:id="rId23"/>
    <p:sldId id="297" r:id="rId24"/>
    <p:sldId id="298" r:id="rId25"/>
    <p:sldId id="310" r:id="rId26"/>
    <p:sldId id="311" r:id="rId27"/>
    <p:sldId id="312" r:id="rId28"/>
    <p:sldId id="313" r:id="rId29"/>
    <p:sldId id="315" r:id="rId30"/>
    <p:sldId id="300" r:id="rId31"/>
    <p:sldId id="302" r:id="rId32"/>
    <p:sldId id="304" r:id="rId33"/>
    <p:sldId id="306" r:id="rId34"/>
    <p:sldId id="317" r:id="rId35"/>
    <p:sldId id="318" r:id="rId36"/>
    <p:sldId id="319" r:id="rId37"/>
    <p:sldId id="321" r:id="rId38"/>
    <p:sldId id="324" r:id="rId39"/>
    <p:sldId id="325" r:id="rId40"/>
    <p:sldId id="327" r:id="rId41"/>
    <p:sldId id="328" r:id="rId42"/>
    <p:sldId id="329" r:id="rId43"/>
    <p:sldId id="330" r:id="rId44"/>
    <p:sldId id="331" r:id="rId45"/>
    <p:sldId id="332" r:id="rId46"/>
    <p:sldId id="333" r:id="rId47"/>
    <p:sldId id="334" r:id="rId48"/>
    <p:sldId id="335" r:id="rId49"/>
    <p:sldId id="336" r:id="rId50"/>
    <p:sldId id="337" r:id="rId51"/>
    <p:sldId id="338" r:id="rId52"/>
    <p:sldId id="339" r:id="rId53"/>
    <p:sldId id="340" r:id="rId54"/>
    <p:sldId id="344" r:id="rId55"/>
    <p:sldId id="345" r:id="rId56"/>
    <p:sldId id="346" r:id="rId57"/>
    <p:sldId id="347" r:id="rId58"/>
    <p:sldId id="349" r:id="rId59"/>
    <p:sldId id="348" r:id="rId60"/>
    <p:sldId id="350" r:id="rId61"/>
    <p:sldId id="351" r:id="rId62"/>
    <p:sldId id="354" r:id="rId63"/>
    <p:sldId id="352" r:id="rId64"/>
    <p:sldId id="353" r:id="rId65"/>
    <p:sldId id="355" r:id="rId66"/>
    <p:sldId id="356" r:id="rId67"/>
    <p:sldId id="357" r:id="rId68"/>
    <p:sldId id="307" r:id="rId69"/>
    <p:sldId id="341" r:id="rId70"/>
    <p:sldId id="342" r:id="rId71"/>
    <p:sldId id="343" r:id="rId7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Vl14NBNVW0WPWUfnOvrNkw==" hashData="Lss/w1xcMiNMkPd9yxJNieEMJ1KuyZKI+nee+Ny0wChNk5eevH4MonJVant2TcUOntbwIwMrbQtmaSAuGqUl5A=="/>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8387" autoAdjust="0"/>
  </p:normalViewPr>
  <p:slideViewPr>
    <p:cSldViewPr>
      <p:cViewPr varScale="1">
        <p:scale>
          <a:sx n="74" d="100"/>
          <a:sy n="74" d="100"/>
        </p:scale>
        <p:origin x="1266" y="7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1216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image" Target="../media/image4.wmf"/><Relationship Id="rId7" Type="http://schemas.openxmlformats.org/officeDocument/2006/relationships/image" Target="../media/image8.wmf"/><Relationship Id="rId2" Type="http://schemas.openxmlformats.org/officeDocument/2006/relationships/image" Target="../media/image3.wmf"/><Relationship Id="rId1" Type="http://schemas.openxmlformats.org/officeDocument/2006/relationships/image" Target="../media/image2.wmf"/><Relationship Id="rId6" Type="http://schemas.openxmlformats.org/officeDocument/2006/relationships/image" Target="../media/image7.wmf"/><Relationship Id="rId11" Type="http://schemas.openxmlformats.org/officeDocument/2006/relationships/image" Target="../media/image12.wmf"/><Relationship Id="rId5" Type="http://schemas.openxmlformats.org/officeDocument/2006/relationships/image" Target="../media/image6.wmf"/><Relationship Id="rId10" Type="http://schemas.openxmlformats.org/officeDocument/2006/relationships/image" Target="../media/image11.wmf"/><Relationship Id="rId4" Type="http://schemas.openxmlformats.org/officeDocument/2006/relationships/image" Target="../media/image5.wmf"/><Relationship Id="rId9" Type="http://schemas.openxmlformats.org/officeDocument/2006/relationships/image" Target="../media/image10.wmf"/></Relationships>
</file>

<file path=ppt/drawings/_rels/vmlDrawing10.vml.rels><?xml version="1.0" encoding="UTF-8" standalone="yes"?>
<Relationships xmlns="http://schemas.openxmlformats.org/package/2006/relationships"><Relationship Id="rId8" Type="http://schemas.openxmlformats.org/officeDocument/2006/relationships/image" Target="../media/image83.wmf"/><Relationship Id="rId3" Type="http://schemas.openxmlformats.org/officeDocument/2006/relationships/image" Target="../media/image78.wmf"/><Relationship Id="rId7" Type="http://schemas.openxmlformats.org/officeDocument/2006/relationships/image" Target="../media/image82.wmf"/><Relationship Id="rId12" Type="http://schemas.openxmlformats.org/officeDocument/2006/relationships/image" Target="../media/image86.wmf"/><Relationship Id="rId2" Type="http://schemas.openxmlformats.org/officeDocument/2006/relationships/image" Target="../media/image77.wmf"/><Relationship Id="rId1" Type="http://schemas.openxmlformats.org/officeDocument/2006/relationships/image" Target="../media/image76.wmf"/><Relationship Id="rId6" Type="http://schemas.openxmlformats.org/officeDocument/2006/relationships/image" Target="../media/image81.wmf"/><Relationship Id="rId11" Type="http://schemas.openxmlformats.org/officeDocument/2006/relationships/image" Target="../media/image63.wmf"/><Relationship Id="rId5" Type="http://schemas.openxmlformats.org/officeDocument/2006/relationships/image" Target="../media/image80.wmf"/><Relationship Id="rId10" Type="http://schemas.openxmlformats.org/officeDocument/2006/relationships/image" Target="../media/image85.wmf"/><Relationship Id="rId4" Type="http://schemas.openxmlformats.org/officeDocument/2006/relationships/image" Target="../media/image79.wmf"/><Relationship Id="rId9" Type="http://schemas.openxmlformats.org/officeDocument/2006/relationships/image" Target="../media/image84.wmf"/></Relationships>
</file>

<file path=ppt/drawings/_rels/vmlDrawing11.vml.rels><?xml version="1.0" encoding="UTF-8" standalone="yes"?>
<Relationships xmlns="http://schemas.openxmlformats.org/package/2006/relationships"><Relationship Id="rId8" Type="http://schemas.openxmlformats.org/officeDocument/2006/relationships/image" Target="../media/image83.wmf"/><Relationship Id="rId3" Type="http://schemas.openxmlformats.org/officeDocument/2006/relationships/image" Target="../media/image78.wmf"/><Relationship Id="rId7" Type="http://schemas.openxmlformats.org/officeDocument/2006/relationships/image" Target="../media/image82.wmf"/><Relationship Id="rId2" Type="http://schemas.openxmlformats.org/officeDocument/2006/relationships/image" Target="../media/image77.wmf"/><Relationship Id="rId1" Type="http://schemas.openxmlformats.org/officeDocument/2006/relationships/image" Target="../media/image76.wmf"/><Relationship Id="rId6" Type="http://schemas.openxmlformats.org/officeDocument/2006/relationships/image" Target="../media/image81.wmf"/><Relationship Id="rId11" Type="http://schemas.openxmlformats.org/officeDocument/2006/relationships/image" Target="../media/image87.wmf"/><Relationship Id="rId5" Type="http://schemas.openxmlformats.org/officeDocument/2006/relationships/image" Target="../media/image80.wmf"/><Relationship Id="rId10" Type="http://schemas.openxmlformats.org/officeDocument/2006/relationships/image" Target="../media/image85.wmf"/><Relationship Id="rId4" Type="http://schemas.openxmlformats.org/officeDocument/2006/relationships/image" Target="../media/image79.wmf"/><Relationship Id="rId9" Type="http://schemas.openxmlformats.org/officeDocument/2006/relationships/image" Target="../media/image84.wmf"/></Relationships>
</file>

<file path=ppt/drawings/_rels/vmlDrawing12.vml.rels><?xml version="1.0" encoding="UTF-8" standalone="yes"?>
<Relationships xmlns="http://schemas.openxmlformats.org/package/2006/relationships"><Relationship Id="rId8" Type="http://schemas.openxmlformats.org/officeDocument/2006/relationships/image" Target="../media/image95.wmf"/><Relationship Id="rId3" Type="http://schemas.openxmlformats.org/officeDocument/2006/relationships/image" Target="../media/image90.wmf"/><Relationship Id="rId7" Type="http://schemas.openxmlformats.org/officeDocument/2006/relationships/image" Target="../media/image94.wmf"/><Relationship Id="rId2" Type="http://schemas.openxmlformats.org/officeDocument/2006/relationships/image" Target="../media/image89.wmf"/><Relationship Id="rId1" Type="http://schemas.openxmlformats.org/officeDocument/2006/relationships/image" Target="../media/image88.wmf"/><Relationship Id="rId6" Type="http://schemas.openxmlformats.org/officeDocument/2006/relationships/image" Target="../media/image93.wmf"/><Relationship Id="rId5" Type="http://schemas.openxmlformats.org/officeDocument/2006/relationships/image" Target="../media/image92.wmf"/><Relationship Id="rId10" Type="http://schemas.openxmlformats.org/officeDocument/2006/relationships/image" Target="../media/image97.wmf"/><Relationship Id="rId4" Type="http://schemas.openxmlformats.org/officeDocument/2006/relationships/image" Target="../media/image91.wmf"/><Relationship Id="rId9" Type="http://schemas.openxmlformats.org/officeDocument/2006/relationships/image" Target="../media/image96.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98.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107.wmf"/><Relationship Id="rId2" Type="http://schemas.openxmlformats.org/officeDocument/2006/relationships/image" Target="../media/image106.wmf"/><Relationship Id="rId1" Type="http://schemas.openxmlformats.org/officeDocument/2006/relationships/image" Target="../media/image105.wmf"/><Relationship Id="rId4" Type="http://schemas.openxmlformats.org/officeDocument/2006/relationships/image" Target="../media/image108.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111.wmf"/><Relationship Id="rId1" Type="http://schemas.openxmlformats.org/officeDocument/2006/relationships/image" Target="../media/image110.w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4.wmf"/><Relationship Id="rId3" Type="http://schemas.openxmlformats.org/officeDocument/2006/relationships/image" Target="../media/image7.wmf"/><Relationship Id="rId7" Type="http://schemas.openxmlformats.org/officeDocument/2006/relationships/image" Target="../media/image2.wmf"/><Relationship Id="rId2" Type="http://schemas.openxmlformats.org/officeDocument/2006/relationships/image" Target="../media/image6.wmf"/><Relationship Id="rId1" Type="http://schemas.openxmlformats.org/officeDocument/2006/relationships/image" Target="../media/image3.wmf"/><Relationship Id="rId6" Type="http://schemas.openxmlformats.org/officeDocument/2006/relationships/image" Target="../media/image10.wmf"/><Relationship Id="rId5" Type="http://schemas.openxmlformats.org/officeDocument/2006/relationships/image" Target="../media/image9.wmf"/><Relationship Id="rId4" Type="http://schemas.openxmlformats.org/officeDocument/2006/relationships/image" Target="../media/image8.wmf"/><Relationship Id="rId9"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7.wmf"/><Relationship Id="rId7" Type="http://schemas.openxmlformats.org/officeDocument/2006/relationships/image" Target="../media/image21.wmf"/><Relationship Id="rId2" Type="http://schemas.openxmlformats.org/officeDocument/2006/relationships/image" Target="../media/image16.wmf"/><Relationship Id="rId1" Type="http://schemas.openxmlformats.org/officeDocument/2006/relationships/image" Target="../media/image15.wmf"/><Relationship Id="rId6" Type="http://schemas.openxmlformats.org/officeDocument/2006/relationships/image" Target="../media/image20.wmf"/><Relationship Id="rId5" Type="http://schemas.openxmlformats.org/officeDocument/2006/relationships/image" Target="../media/image19.wmf"/><Relationship Id="rId4" Type="http://schemas.openxmlformats.org/officeDocument/2006/relationships/image" Target="../media/image18.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5.wmf"/><Relationship Id="rId6" Type="http://schemas.openxmlformats.org/officeDocument/2006/relationships/image" Target="../media/image30.wmf"/><Relationship Id="rId5" Type="http://schemas.openxmlformats.org/officeDocument/2006/relationships/image" Target="../media/image29.wmf"/><Relationship Id="rId4" Type="http://schemas.openxmlformats.org/officeDocument/2006/relationships/image" Target="../media/image28.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7.vml.rels><?xml version="1.0" encoding="UTF-8" standalone="yes"?>
<Relationships xmlns="http://schemas.openxmlformats.org/package/2006/relationships"><Relationship Id="rId8" Type="http://schemas.openxmlformats.org/officeDocument/2006/relationships/image" Target="../media/image44.wmf"/><Relationship Id="rId13" Type="http://schemas.openxmlformats.org/officeDocument/2006/relationships/image" Target="../media/image49.wmf"/><Relationship Id="rId18" Type="http://schemas.openxmlformats.org/officeDocument/2006/relationships/image" Target="../media/image54.wmf"/><Relationship Id="rId3" Type="http://schemas.openxmlformats.org/officeDocument/2006/relationships/image" Target="../media/image39.wmf"/><Relationship Id="rId7" Type="http://schemas.openxmlformats.org/officeDocument/2006/relationships/image" Target="../media/image43.wmf"/><Relationship Id="rId12" Type="http://schemas.openxmlformats.org/officeDocument/2006/relationships/image" Target="../media/image48.wmf"/><Relationship Id="rId17" Type="http://schemas.openxmlformats.org/officeDocument/2006/relationships/image" Target="../media/image53.wmf"/><Relationship Id="rId2" Type="http://schemas.openxmlformats.org/officeDocument/2006/relationships/image" Target="../media/image38.wmf"/><Relationship Id="rId16" Type="http://schemas.openxmlformats.org/officeDocument/2006/relationships/image" Target="../media/image52.wmf"/><Relationship Id="rId1" Type="http://schemas.openxmlformats.org/officeDocument/2006/relationships/image" Target="../media/image37.wmf"/><Relationship Id="rId6" Type="http://schemas.openxmlformats.org/officeDocument/2006/relationships/image" Target="../media/image42.wmf"/><Relationship Id="rId11" Type="http://schemas.openxmlformats.org/officeDocument/2006/relationships/image" Target="../media/image47.wmf"/><Relationship Id="rId5" Type="http://schemas.openxmlformats.org/officeDocument/2006/relationships/image" Target="../media/image41.wmf"/><Relationship Id="rId15" Type="http://schemas.openxmlformats.org/officeDocument/2006/relationships/image" Target="../media/image51.wmf"/><Relationship Id="rId10" Type="http://schemas.openxmlformats.org/officeDocument/2006/relationships/image" Target="../media/image46.wmf"/><Relationship Id="rId19" Type="http://schemas.openxmlformats.org/officeDocument/2006/relationships/image" Target="../media/image55.wmf"/><Relationship Id="rId4" Type="http://schemas.openxmlformats.org/officeDocument/2006/relationships/image" Target="../media/image40.wmf"/><Relationship Id="rId9" Type="http://schemas.openxmlformats.org/officeDocument/2006/relationships/image" Target="../media/image45.wmf"/><Relationship Id="rId14" Type="http://schemas.openxmlformats.org/officeDocument/2006/relationships/image" Target="../media/image50.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56.wmf"/></Relationships>
</file>

<file path=ppt/drawings/_rels/vmlDrawing9.vml.rels><?xml version="1.0" encoding="UTF-8" standalone="yes"?>
<Relationships xmlns="http://schemas.openxmlformats.org/package/2006/relationships"><Relationship Id="rId8" Type="http://schemas.openxmlformats.org/officeDocument/2006/relationships/image" Target="../media/image63.wmf"/><Relationship Id="rId13" Type="http://schemas.openxmlformats.org/officeDocument/2006/relationships/image" Target="../media/image53.wmf"/><Relationship Id="rId18" Type="http://schemas.openxmlformats.org/officeDocument/2006/relationships/image" Target="../media/image72.wmf"/><Relationship Id="rId3" Type="http://schemas.openxmlformats.org/officeDocument/2006/relationships/image" Target="../media/image58.wmf"/><Relationship Id="rId21" Type="http://schemas.openxmlformats.org/officeDocument/2006/relationships/image" Target="../media/image75.wmf"/><Relationship Id="rId7" Type="http://schemas.openxmlformats.org/officeDocument/2006/relationships/image" Target="../media/image62.wmf"/><Relationship Id="rId12" Type="http://schemas.openxmlformats.org/officeDocument/2006/relationships/image" Target="../media/image67.wmf"/><Relationship Id="rId17" Type="http://schemas.openxmlformats.org/officeDocument/2006/relationships/image" Target="../media/image71.wmf"/><Relationship Id="rId2" Type="http://schemas.openxmlformats.org/officeDocument/2006/relationships/image" Target="../media/image57.wmf"/><Relationship Id="rId16" Type="http://schemas.openxmlformats.org/officeDocument/2006/relationships/image" Target="../media/image70.wmf"/><Relationship Id="rId20" Type="http://schemas.openxmlformats.org/officeDocument/2006/relationships/image" Target="../media/image74.wmf"/><Relationship Id="rId1" Type="http://schemas.openxmlformats.org/officeDocument/2006/relationships/image" Target="../media/image48.wmf"/><Relationship Id="rId6" Type="http://schemas.openxmlformats.org/officeDocument/2006/relationships/image" Target="../media/image61.wmf"/><Relationship Id="rId11" Type="http://schemas.openxmlformats.org/officeDocument/2006/relationships/image" Target="../media/image66.wmf"/><Relationship Id="rId5" Type="http://schemas.openxmlformats.org/officeDocument/2006/relationships/image" Target="../media/image60.wmf"/><Relationship Id="rId15" Type="http://schemas.openxmlformats.org/officeDocument/2006/relationships/image" Target="../media/image69.wmf"/><Relationship Id="rId10" Type="http://schemas.openxmlformats.org/officeDocument/2006/relationships/image" Target="../media/image65.wmf"/><Relationship Id="rId19" Type="http://schemas.openxmlformats.org/officeDocument/2006/relationships/image" Target="../media/image73.wmf"/><Relationship Id="rId4" Type="http://schemas.openxmlformats.org/officeDocument/2006/relationships/image" Target="../media/image59.wmf"/><Relationship Id="rId9" Type="http://schemas.openxmlformats.org/officeDocument/2006/relationships/image" Target="../media/image64.wmf"/><Relationship Id="rId14" Type="http://schemas.openxmlformats.org/officeDocument/2006/relationships/image" Target="../media/image6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B798C35-7030-4755-866C-B4B98928A915}" type="datetimeFigureOut">
              <a:rPr lang="en-US" smtClean="0"/>
              <a:pPr/>
              <a:t>6/24/2023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80D03C8-7194-4766-AB50-2A3A78F0143C}" type="slidenum">
              <a:rPr lang="en-US" smtClean="0"/>
              <a:pPr/>
              <a:t>‹#›</a:t>
            </a:fld>
            <a:endParaRPr lang="en-US"/>
          </a:p>
        </p:txBody>
      </p:sp>
    </p:spTree>
    <p:extLst>
      <p:ext uri="{BB962C8B-B14F-4D97-AF65-F5344CB8AC3E}">
        <p14:creationId xmlns:p14="http://schemas.microsoft.com/office/powerpoint/2010/main" val="11760018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80D03C8-7194-4766-AB50-2A3A78F0143C}" type="slidenum">
              <a:rPr lang="en-US" smtClean="0"/>
              <a:pPr/>
              <a:t>1</a:t>
            </a:fld>
            <a:endParaRPr lang="en-US"/>
          </a:p>
        </p:txBody>
      </p:sp>
    </p:spTree>
    <p:extLst>
      <p:ext uri="{BB962C8B-B14F-4D97-AF65-F5344CB8AC3E}">
        <p14:creationId xmlns:p14="http://schemas.microsoft.com/office/powerpoint/2010/main" val="36279373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E5C53E-3E11-47B4-AC3D-0410C383FFD8}" type="slidenum">
              <a:rPr lang="en-US" smtClean="0"/>
              <a:pPr/>
              <a:t>48</a:t>
            </a:fld>
            <a:endParaRPr lang="en-US" dirty="0"/>
          </a:p>
        </p:txBody>
      </p:sp>
    </p:spTree>
    <p:extLst>
      <p:ext uri="{BB962C8B-B14F-4D97-AF65-F5344CB8AC3E}">
        <p14:creationId xmlns:p14="http://schemas.microsoft.com/office/powerpoint/2010/main" val="7356261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E5C53E-3E11-47B4-AC3D-0410C383FFD8}" type="slidenum">
              <a:rPr lang="en-US" smtClean="0"/>
              <a:pPr/>
              <a:t>49</a:t>
            </a:fld>
            <a:endParaRPr lang="en-US" dirty="0"/>
          </a:p>
        </p:txBody>
      </p:sp>
    </p:spTree>
    <p:extLst>
      <p:ext uri="{BB962C8B-B14F-4D97-AF65-F5344CB8AC3E}">
        <p14:creationId xmlns:p14="http://schemas.microsoft.com/office/powerpoint/2010/main" val="4291336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E5C53E-3E11-47B4-AC3D-0410C383FFD8}" type="slidenum">
              <a:rPr lang="en-US" smtClean="0"/>
              <a:pPr/>
              <a:t>50</a:t>
            </a:fld>
            <a:endParaRPr lang="en-US" dirty="0"/>
          </a:p>
        </p:txBody>
      </p:sp>
    </p:spTree>
    <p:extLst>
      <p:ext uri="{BB962C8B-B14F-4D97-AF65-F5344CB8AC3E}">
        <p14:creationId xmlns:p14="http://schemas.microsoft.com/office/powerpoint/2010/main" val="42211256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E5C53E-3E11-47B4-AC3D-0410C383FFD8}" type="slidenum">
              <a:rPr lang="en-US" smtClean="0"/>
              <a:pPr/>
              <a:t>51</a:t>
            </a:fld>
            <a:endParaRPr lang="en-US" dirty="0"/>
          </a:p>
        </p:txBody>
      </p:sp>
    </p:spTree>
    <p:extLst>
      <p:ext uri="{BB962C8B-B14F-4D97-AF65-F5344CB8AC3E}">
        <p14:creationId xmlns:p14="http://schemas.microsoft.com/office/powerpoint/2010/main" val="4169491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A2864A-0C7B-44C5-A4BA-DDFD40D07BE5}" type="slidenum">
              <a:rPr lang="en-US" smtClean="0"/>
              <a:pPr/>
              <a:t>52</a:t>
            </a:fld>
            <a:endParaRPr lang="en-US" dirty="0"/>
          </a:p>
        </p:txBody>
      </p:sp>
    </p:spTree>
    <p:extLst>
      <p:ext uri="{BB962C8B-B14F-4D97-AF65-F5344CB8AC3E}">
        <p14:creationId xmlns:p14="http://schemas.microsoft.com/office/powerpoint/2010/main" val="26197516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0677E37-94BE-459E-9987-EE978C377493}" type="slidenum">
              <a:rPr lang="en-US" smtClean="0"/>
              <a:pPr/>
              <a:t>20</a:t>
            </a:fld>
            <a:endParaRPr lang="en-US"/>
          </a:p>
        </p:txBody>
      </p:sp>
    </p:spTree>
    <p:extLst>
      <p:ext uri="{BB962C8B-B14F-4D97-AF65-F5344CB8AC3E}">
        <p14:creationId xmlns:p14="http://schemas.microsoft.com/office/powerpoint/2010/main" val="585712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A2864A-0C7B-44C5-A4BA-DDFD40D07BE5}" type="slidenum">
              <a:rPr lang="en-US" smtClean="0"/>
              <a:pPr/>
              <a:t>41</a:t>
            </a:fld>
            <a:endParaRPr lang="en-US" dirty="0"/>
          </a:p>
        </p:txBody>
      </p:sp>
    </p:spTree>
    <p:extLst>
      <p:ext uri="{BB962C8B-B14F-4D97-AF65-F5344CB8AC3E}">
        <p14:creationId xmlns:p14="http://schemas.microsoft.com/office/powerpoint/2010/main" val="14058910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A2864A-0C7B-44C5-A4BA-DDFD40D07BE5}" type="slidenum">
              <a:rPr lang="en-US" smtClean="0"/>
              <a:pPr/>
              <a:t>42</a:t>
            </a:fld>
            <a:endParaRPr lang="en-US" dirty="0"/>
          </a:p>
        </p:txBody>
      </p:sp>
    </p:spTree>
    <p:extLst>
      <p:ext uri="{BB962C8B-B14F-4D97-AF65-F5344CB8AC3E}">
        <p14:creationId xmlns:p14="http://schemas.microsoft.com/office/powerpoint/2010/main" val="5850551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A2864A-0C7B-44C5-A4BA-DDFD40D07BE5}" type="slidenum">
              <a:rPr lang="en-US" smtClean="0"/>
              <a:pPr/>
              <a:t>43</a:t>
            </a:fld>
            <a:endParaRPr lang="en-US" dirty="0"/>
          </a:p>
        </p:txBody>
      </p:sp>
    </p:spTree>
    <p:extLst>
      <p:ext uri="{BB962C8B-B14F-4D97-AF65-F5344CB8AC3E}">
        <p14:creationId xmlns:p14="http://schemas.microsoft.com/office/powerpoint/2010/main" val="7624124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A2864A-0C7B-44C5-A4BA-DDFD40D07BE5}" type="slidenum">
              <a:rPr lang="en-US" smtClean="0"/>
              <a:pPr/>
              <a:t>44</a:t>
            </a:fld>
            <a:endParaRPr lang="en-US" dirty="0"/>
          </a:p>
        </p:txBody>
      </p:sp>
    </p:spTree>
    <p:extLst>
      <p:ext uri="{BB962C8B-B14F-4D97-AF65-F5344CB8AC3E}">
        <p14:creationId xmlns:p14="http://schemas.microsoft.com/office/powerpoint/2010/main" val="31886380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A2864A-0C7B-44C5-A4BA-DDFD40D07BE5}" type="slidenum">
              <a:rPr lang="en-US" smtClean="0"/>
              <a:pPr/>
              <a:t>45</a:t>
            </a:fld>
            <a:endParaRPr lang="en-US" dirty="0"/>
          </a:p>
        </p:txBody>
      </p:sp>
    </p:spTree>
    <p:extLst>
      <p:ext uri="{BB962C8B-B14F-4D97-AF65-F5344CB8AC3E}">
        <p14:creationId xmlns:p14="http://schemas.microsoft.com/office/powerpoint/2010/main" val="14120436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A2864A-0C7B-44C5-A4BA-DDFD40D07BE5}" type="slidenum">
              <a:rPr lang="en-US" smtClean="0"/>
              <a:pPr/>
              <a:t>46</a:t>
            </a:fld>
            <a:endParaRPr lang="en-US" dirty="0"/>
          </a:p>
        </p:txBody>
      </p:sp>
    </p:spTree>
    <p:extLst>
      <p:ext uri="{BB962C8B-B14F-4D97-AF65-F5344CB8AC3E}">
        <p14:creationId xmlns:p14="http://schemas.microsoft.com/office/powerpoint/2010/main" val="36672174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E5C53E-3E11-47B4-AC3D-0410C383FFD8}" type="slidenum">
              <a:rPr lang="en-US" smtClean="0"/>
              <a:pPr/>
              <a:t>47</a:t>
            </a:fld>
            <a:endParaRPr lang="en-US" dirty="0"/>
          </a:p>
        </p:txBody>
      </p:sp>
    </p:spTree>
    <p:extLst>
      <p:ext uri="{BB962C8B-B14F-4D97-AF65-F5344CB8AC3E}">
        <p14:creationId xmlns:p14="http://schemas.microsoft.com/office/powerpoint/2010/main" val="20959284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944A8A1-2859-4464-A2AA-EC15B2527801}" type="datetime1">
              <a:rPr lang="en-US" smtClean="0"/>
              <a:pPr/>
              <a:t>6/24/2023</a:t>
            </a:fld>
            <a:endParaRPr lang="en-US" dirty="0"/>
          </a:p>
        </p:txBody>
      </p:sp>
      <p:sp>
        <p:nvSpPr>
          <p:cNvPr id="5" name="Footer Placeholder 4"/>
          <p:cNvSpPr>
            <a:spLocks noGrp="1"/>
          </p:cNvSpPr>
          <p:nvPr>
            <p:ph type="ftr" sz="quarter" idx="11"/>
          </p:nvPr>
        </p:nvSpPr>
        <p:spPr/>
        <p:txBody>
          <a:bodyPr/>
          <a:lstStyle/>
          <a:p>
            <a:r>
              <a:rPr lang="en-US" smtClean="0"/>
              <a:t>Basic concepts of graph theory</a:t>
            </a:r>
            <a:endParaRPr lang="en-US" dirty="0"/>
          </a:p>
        </p:txBody>
      </p:sp>
      <p:sp>
        <p:nvSpPr>
          <p:cNvPr id="6" name="Slide Number Placeholder 5"/>
          <p:cNvSpPr>
            <a:spLocks noGrp="1"/>
          </p:cNvSpPr>
          <p:nvPr>
            <p:ph type="sldNum" sz="quarter" idx="12"/>
          </p:nvPr>
        </p:nvSpPr>
        <p:spPr/>
        <p:txBody>
          <a:bodyPr/>
          <a:lstStyle/>
          <a:p>
            <a:fld id="{68D024D8-7F54-4838-AA7B-E00348C32656}"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FD0087C-53EC-41F3-993B-5E41661C115A}" type="datetime1">
              <a:rPr lang="en-US" smtClean="0"/>
              <a:pPr/>
              <a:t>6/24/2023</a:t>
            </a:fld>
            <a:endParaRPr lang="en-US" dirty="0"/>
          </a:p>
        </p:txBody>
      </p:sp>
      <p:sp>
        <p:nvSpPr>
          <p:cNvPr id="5" name="Footer Placeholder 4"/>
          <p:cNvSpPr>
            <a:spLocks noGrp="1"/>
          </p:cNvSpPr>
          <p:nvPr>
            <p:ph type="ftr" sz="quarter" idx="11"/>
          </p:nvPr>
        </p:nvSpPr>
        <p:spPr/>
        <p:txBody>
          <a:bodyPr/>
          <a:lstStyle/>
          <a:p>
            <a:r>
              <a:rPr lang="en-US" smtClean="0"/>
              <a:t>Basic concepts of graph theory</a:t>
            </a:r>
            <a:endParaRPr lang="en-US" dirty="0"/>
          </a:p>
        </p:txBody>
      </p:sp>
      <p:sp>
        <p:nvSpPr>
          <p:cNvPr id="6" name="Slide Number Placeholder 5"/>
          <p:cNvSpPr>
            <a:spLocks noGrp="1"/>
          </p:cNvSpPr>
          <p:nvPr>
            <p:ph type="sldNum" sz="quarter" idx="12"/>
          </p:nvPr>
        </p:nvSpPr>
        <p:spPr/>
        <p:txBody>
          <a:bodyPr/>
          <a:lstStyle/>
          <a:p>
            <a:fld id="{68D024D8-7F54-4838-AA7B-E00348C32656}"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69E3CA1-6ED2-43D1-BC2B-5953E00E589E}" type="datetime1">
              <a:rPr lang="en-US" smtClean="0"/>
              <a:pPr/>
              <a:t>6/24/2023</a:t>
            </a:fld>
            <a:endParaRPr lang="en-US" dirty="0"/>
          </a:p>
        </p:txBody>
      </p:sp>
      <p:sp>
        <p:nvSpPr>
          <p:cNvPr id="5" name="Footer Placeholder 4"/>
          <p:cNvSpPr>
            <a:spLocks noGrp="1"/>
          </p:cNvSpPr>
          <p:nvPr>
            <p:ph type="ftr" sz="quarter" idx="11"/>
          </p:nvPr>
        </p:nvSpPr>
        <p:spPr/>
        <p:txBody>
          <a:bodyPr/>
          <a:lstStyle/>
          <a:p>
            <a:r>
              <a:rPr lang="en-US" smtClean="0"/>
              <a:t>Basic concepts of graph theory</a:t>
            </a:r>
            <a:endParaRPr lang="en-US" dirty="0"/>
          </a:p>
        </p:txBody>
      </p:sp>
      <p:sp>
        <p:nvSpPr>
          <p:cNvPr id="6" name="Slide Number Placeholder 5"/>
          <p:cNvSpPr>
            <a:spLocks noGrp="1"/>
          </p:cNvSpPr>
          <p:nvPr>
            <p:ph type="sldNum" sz="quarter" idx="12"/>
          </p:nvPr>
        </p:nvSpPr>
        <p:spPr/>
        <p:txBody>
          <a:bodyPr/>
          <a:lstStyle/>
          <a:p>
            <a:fld id="{68D024D8-7F54-4838-AA7B-E00348C32656}"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hart">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hart Placeholder 3"/>
          <p:cNvSpPr>
            <a:spLocks noGrp="1"/>
          </p:cNvSpPr>
          <p:nvPr>
            <p:ph type="chart" sz="half" idx="2"/>
          </p:nvPr>
        </p:nvSpPr>
        <p:spPr>
          <a:xfrm>
            <a:off x="4648200" y="1600200"/>
            <a:ext cx="4038600" cy="4525963"/>
          </a:xfrm>
        </p:spPr>
        <p:txBody>
          <a:bodyPr/>
          <a:lstStyle/>
          <a:p>
            <a:endParaRPr lang="en-US" dirty="0"/>
          </a:p>
        </p:txBody>
      </p:sp>
      <p:sp>
        <p:nvSpPr>
          <p:cNvPr id="5" name="Date Placeholder 4"/>
          <p:cNvSpPr>
            <a:spLocks noGrp="1"/>
          </p:cNvSpPr>
          <p:nvPr>
            <p:ph type="dt" sz="half" idx="10"/>
          </p:nvPr>
        </p:nvSpPr>
        <p:spPr>
          <a:xfrm>
            <a:off x="457200" y="6245225"/>
            <a:ext cx="2133600" cy="476250"/>
          </a:xfrm>
        </p:spPr>
        <p:txBody>
          <a:bodyPr/>
          <a:lstStyle>
            <a:lvl1pPr>
              <a:defRPr/>
            </a:lvl1pPr>
          </a:lstStyle>
          <a:p>
            <a:fld id="{B62DA33E-991B-485A-AEEC-F20A5D71BA49}" type="datetime3">
              <a:rPr lang="en-US" smtClean="0"/>
              <a:pPr/>
              <a:t>24 June 2023</a:t>
            </a:fld>
            <a:endParaRPr lang="en-US" dirty="0"/>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r>
              <a:rPr lang="en-US" dirty="0" smtClean="0"/>
              <a:t>Directed Graph</a:t>
            </a:r>
            <a:endParaRPr lang="en-US" dirty="0"/>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B395D480-663D-4CB5-AED1-A5B81653073A}" type="slidenum">
              <a:rPr lang="en-US"/>
              <a:pPr/>
              <a:t>‹#›</a:t>
            </a:fld>
            <a:endParaRPr lang="en-US" dirty="0"/>
          </a:p>
        </p:txBody>
      </p:sp>
    </p:spTree>
    <p:extLst>
      <p:ext uri="{BB962C8B-B14F-4D97-AF65-F5344CB8AC3E}">
        <p14:creationId xmlns:p14="http://schemas.microsoft.com/office/powerpoint/2010/main" val="907264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21934CD-AA7D-4F6C-B49B-77F15F01B105}" type="datetime1">
              <a:rPr lang="en-US" smtClean="0"/>
              <a:pPr/>
              <a:t>6/24/2023</a:t>
            </a:fld>
            <a:endParaRPr lang="en-US" dirty="0"/>
          </a:p>
        </p:txBody>
      </p:sp>
      <p:sp>
        <p:nvSpPr>
          <p:cNvPr id="5" name="Footer Placeholder 4"/>
          <p:cNvSpPr>
            <a:spLocks noGrp="1"/>
          </p:cNvSpPr>
          <p:nvPr>
            <p:ph type="ftr" sz="quarter" idx="11"/>
          </p:nvPr>
        </p:nvSpPr>
        <p:spPr/>
        <p:txBody>
          <a:bodyPr/>
          <a:lstStyle/>
          <a:p>
            <a:r>
              <a:rPr lang="en-US" smtClean="0"/>
              <a:t>Basic concepts of graph theory</a:t>
            </a:r>
            <a:endParaRPr lang="en-US" dirty="0"/>
          </a:p>
        </p:txBody>
      </p:sp>
      <p:sp>
        <p:nvSpPr>
          <p:cNvPr id="6" name="Slide Number Placeholder 5"/>
          <p:cNvSpPr>
            <a:spLocks noGrp="1"/>
          </p:cNvSpPr>
          <p:nvPr>
            <p:ph type="sldNum" sz="quarter" idx="12"/>
          </p:nvPr>
        </p:nvSpPr>
        <p:spPr/>
        <p:txBody>
          <a:bodyPr/>
          <a:lstStyle/>
          <a:p>
            <a:fld id="{68D024D8-7F54-4838-AA7B-E00348C32656}"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7F6904D-FA7D-416C-82BE-1A705CAE2C17}" type="datetime1">
              <a:rPr lang="en-US" smtClean="0"/>
              <a:pPr/>
              <a:t>6/24/2023</a:t>
            </a:fld>
            <a:endParaRPr lang="en-US" dirty="0"/>
          </a:p>
        </p:txBody>
      </p:sp>
      <p:sp>
        <p:nvSpPr>
          <p:cNvPr id="5" name="Footer Placeholder 4"/>
          <p:cNvSpPr>
            <a:spLocks noGrp="1"/>
          </p:cNvSpPr>
          <p:nvPr>
            <p:ph type="ftr" sz="quarter" idx="11"/>
          </p:nvPr>
        </p:nvSpPr>
        <p:spPr/>
        <p:txBody>
          <a:bodyPr/>
          <a:lstStyle/>
          <a:p>
            <a:r>
              <a:rPr lang="en-US" smtClean="0"/>
              <a:t>Basic concepts of graph theory</a:t>
            </a:r>
            <a:endParaRPr lang="en-US" dirty="0"/>
          </a:p>
        </p:txBody>
      </p:sp>
      <p:sp>
        <p:nvSpPr>
          <p:cNvPr id="6" name="Slide Number Placeholder 5"/>
          <p:cNvSpPr>
            <a:spLocks noGrp="1"/>
          </p:cNvSpPr>
          <p:nvPr>
            <p:ph type="sldNum" sz="quarter" idx="12"/>
          </p:nvPr>
        </p:nvSpPr>
        <p:spPr/>
        <p:txBody>
          <a:bodyPr/>
          <a:lstStyle/>
          <a:p>
            <a:fld id="{68D024D8-7F54-4838-AA7B-E00348C32656}"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ACDA9E6-31CA-4D8E-ABEB-0D270E9C4794}" type="datetime1">
              <a:rPr lang="en-US" smtClean="0"/>
              <a:pPr/>
              <a:t>6/24/2023</a:t>
            </a:fld>
            <a:endParaRPr lang="en-US" dirty="0"/>
          </a:p>
        </p:txBody>
      </p:sp>
      <p:sp>
        <p:nvSpPr>
          <p:cNvPr id="6" name="Footer Placeholder 5"/>
          <p:cNvSpPr>
            <a:spLocks noGrp="1"/>
          </p:cNvSpPr>
          <p:nvPr>
            <p:ph type="ftr" sz="quarter" idx="11"/>
          </p:nvPr>
        </p:nvSpPr>
        <p:spPr/>
        <p:txBody>
          <a:bodyPr/>
          <a:lstStyle/>
          <a:p>
            <a:r>
              <a:rPr lang="en-US" smtClean="0"/>
              <a:t>Basic concepts of graph theory</a:t>
            </a:r>
            <a:endParaRPr lang="en-US" dirty="0"/>
          </a:p>
        </p:txBody>
      </p:sp>
      <p:sp>
        <p:nvSpPr>
          <p:cNvPr id="7" name="Slide Number Placeholder 6"/>
          <p:cNvSpPr>
            <a:spLocks noGrp="1"/>
          </p:cNvSpPr>
          <p:nvPr>
            <p:ph type="sldNum" sz="quarter" idx="12"/>
          </p:nvPr>
        </p:nvSpPr>
        <p:spPr/>
        <p:txBody>
          <a:bodyPr/>
          <a:lstStyle/>
          <a:p>
            <a:fld id="{68D024D8-7F54-4838-AA7B-E00348C32656}"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D9914C3-BD69-433E-969C-E476CE5E9498}" type="datetime1">
              <a:rPr lang="en-US" smtClean="0"/>
              <a:pPr/>
              <a:t>6/24/2023</a:t>
            </a:fld>
            <a:endParaRPr lang="en-US" dirty="0"/>
          </a:p>
        </p:txBody>
      </p:sp>
      <p:sp>
        <p:nvSpPr>
          <p:cNvPr id="8" name="Footer Placeholder 7"/>
          <p:cNvSpPr>
            <a:spLocks noGrp="1"/>
          </p:cNvSpPr>
          <p:nvPr>
            <p:ph type="ftr" sz="quarter" idx="11"/>
          </p:nvPr>
        </p:nvSpPr>
        <p:spPr/>
        <p:txBody>
          <a:bodyPr/>
          <a:lstStyle/>
          <a:p>
            <a:r>
              <a:rPr lang="en-US" smtClean="0"/>
              <a:t>Basic concepts of graph theory</a:t>
            </a:r>
            <a:endParaRPr lang="en-US" dirty="0"/>
          </a:p>
        </p:txBody>
      </p:sp>
      <p:sp>
        <p:nvSpPr>
          <p:cNvPr id="9" name="Slide Number Placeholder 8"/>
          <p:cNvSpPr>
            <a:spLocks noGrp="1"/>
          </p:cNvSpPr>
          <p:nvPr>
            <p:ph type="sldNum" sz="quarter" idx="12"/>
          </p:nvPr>
        </p:nvSpPr>
        <p:spPr/>
        <p:txBody>
          <a:bodyPr/>
          <a:lstStyle/>
          <a:p>
            <a:fld id="{68D024D8-7F54-4838-AA7B-E00348C32656}"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F8FAA90-66D3-4190-B5F2-7B6599542C7D}" type="datetime1">
              <a:rPr lang="en-US" smtClean="0"/>
              <a:pPr/>
              <a:t>6/24/2023</a:t>
            </a:fld>
            <a:endParaRPr lang="en-US" dirty="0"/>
          </a:p>
        </p:txBody>
      </p:sp>
      <p:sp>
        <p:nvSpPr>
          <p:cNvPr id="4" name="Footer Placeholder 3"/>
          <p:cNvSpPr>
            <a:spLocks noGrp="1"/>
          </p:cNvSpPr>
          <p:nvPr>
            <p:ph type="ftr" sz="quarter" idx="11"/>
          </p:nvPr>
        </p:nvSpPr>
        <p:spPr/>
        <p:txBody>
          <a:bodyPr/>
          <a:lstStyle/>
          <a:p>
            <a:r>
              <a:rPr lang="en-US" smtClean="0"/>
              <a:t>Basic concepts of graph theory</a:t>
            </a:r>
            <a:endParaRPr lang="en-US" dirty="0"/>
          </a:p>
        </p:txBody>
      </p:sp>
      <p:sp>
        <p:nvSpPr>
          <p:cNvPr id="5" name="Slide Number Placeholder 4"/>
          <p:cNvSpPr>
            <a:spLocks noGrp="1"/>
          </p:cNvSpPr>
          <p:nvPr>
            <p:ph type="sldNum" sz="quarter" idx="12"/>
          </p:nvPr>
        </p:nvSpPr>
        <p:spPr/>
        <p:txBody>
          <a:bodyPr/>
          <a:lstStyle/>
          <a:p>
            <a:fld id="{68D024D8-7F54-4838-AA7B-E00348C32656}"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A2D89C-D3D4-4D70-AB54-55FB01236F4A}" type="datetime1">
              <a:rPr lang="en-US" smtClean="0"/>
              <a:pPr/>
              <a:t>6/24/2023</a:t>
            </a:fld>
            <a:endParaRPr lang="en-US" dirty="0"/>
          </a:p>
        </p:txBody>
      </p:sp>
      <p:sp>
        <p:nvSpPr>
          <p:cNvPr id="3" name="Footer Placeholder 2"/>
          <p:cNvSpPr>
            <a:spLocks noGrp="1"/>
          </p:cNvSpPr>
          <p:nvPr>
            <p:ph type="ftr" sz="quarter" idx="11"/>
          </p:nvPr>
        </p:nvSpPr>
        <p:spPr/>
        <p:txBody>
          <a:bodyPr/>
          <a:lstStyle/>
          <a:p>
            <a:r>
              <a:rPr lang="en-US" smtClean="0"/>
              <a:t>Basic concepts of graph theory</a:t>
            </a:r>
            <a:endParaRPr lang="en-US" dirty="0"/>
          </a:p>
        </p:txBody>
      </p:sp>
      <p:sp>
        <p:nvSpPr>
          <p:cNvPr id="4" name="Slide Number Placeholder 3"/>
          <p:cNvSpPr>
            <a:spLocks noGrp="1"/>
          </p:cNvSpPr>
          <p:nvPr>
            <p:ph type="sldNum" sz="quarter" idx="12"/>
          </p:nvPr>
        </p:nvSpPr>
        <p:spPr/>
        <p:txBody>
          <a:bodyPr/>
          <a:lstStyle/>
          <a:p>
            <a:fld id="{68D024D8-7F54-4838-AA7B-E00348C32656}"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2CB2050-835C-4B8C-A385-87F7DC3CE98E}" type="datetime1">
              <a:rPr lang="en-US" smtClean="0"/>
              <a:pPr/>
              <a:t>6/24/2023</a:t>
            </a:fld>
            <a:endParaRPr lang="en-US" dirty="0"/>
          </a:p>
        </p:txBody>
      </p:sp>
      <p:sp>
        <p:nvSpPr>
          <p:cNvPr id="6" name="Footer Placeholder 5"/>
          <p:cNvSpPr>
            <a:spLocks noGrp="1"/>
          </p:cNvSpPr>
          <p:nvPr>
            <p:ph type="ftr" sz="quarter" idx="11"/>
          </p:nvPr>
        </p:nvSpPr>
        <p:spPr/>
        <p:txBody>
          <a:bodyPr/>
          <a:lstStyle/>
          <a:p>
            <a:r>
              <a:rPr lang="en-US" smtClean="0"/>
              <a:t>Basic concepts of graph theory</a:t>
            </a:r>
            <a:endParaRPr lang="en-US" dirty="0"/>
          </a:p>
        </p:txBody>
      </p:sp>
      <p:sp>
        <p:nvSpPr>
          <p:cNvPr id="7" name="Slide Number Placeholder 6"/>
          <p:cNvSpPr>
            <a:spLocks noGrp="1"/>
          </p:cNvSpPr>
          <p:nvPr>
            <p:ph type="sldNum" sz="quarter" idx="12"/>
          </p:nvPr>
        </p:nvSpPr>
        <p:spPr/>
        <p:txBody>
          <a:bodyPr/>
          <a:lstStyle/>
          <a:p>
            <a:fld id="{68D024D8-7F54-4838-AA7B-E00348C32656}"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3722079-D219-4849-A120-D94275D3AF25}" type="datetime1">
              <a:rPr lang="en-US" smtClean="0"/>
              <a:pPr/>
              <a:t>6/24/2023</a:t>
            </a:fld>
            <a:endParaRPr lang="en-US" dirty="0"/>
          </a:p>
        </p:txBody>
      </p:sp>
      <p:sp>
        <p:nvSpPr>
          <p:cNvPr id="6" name="Footer Placeholder 5"/>
          <p:cNvSpPr>
            <a:spLocks noGrp="1"/>
          </p:cNvSpPr>
          <p:nvPr>
            <p:ph type="ftr" sz="quarter" idx="11"/>
          </p:nvPr>
        </p:nvSpPr>
        <p:spPr/>
        <p:txBody>
          <a:bodyPr/>
          <a:lstStyle/>
          <a:p>
            <a:r>
              <a:rPr lang="en-US" smtClean="0"/>
              <a:t>Basic concepts of graph theory</a:t>
            </a:r>
            <a:endParaRPr lang="en-US" dirty="0"/>
          </a:p>
        </p:txBody>
      </p:sp>
      <p:sp>
        <p:nvSpPr>
          <p:cNvPr id="7" name="Slide Number Placeholder 6"/>
          <p:cNvSpPr>
            <a:spLocks noGrp="1"/>
          </p:cNvSpPr>
          <p:nvPr>
            <p:ph type="sldNum" sz="quarter" idx="12"/>
          </p:nvPr>
        </p:nvSpPr>
        <p:spPr/>
        <p:txBody>
          <a:bodyPr/>
          <a:lstStyle/>
          <a:p>
            <a:fld id="{68D024D8-7F54-4838-AA7B-E00348C32656}"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3298F8-90FD-4F78-B5F4-3AD87B5A9C0D}" type="datetime1">
              <a:rPr lang="en-US" smtClean="0"/>
              <a:pPr/>
              <a:t>6/24/2023</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Basic concepts of graph theory</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D024D8-7F54-4838-AA7B-E00348C32656}"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39.wmf"/><Relationship Id="rId13" Type="http://schemas.openxmlformats.org/officeDocument/2006/relationships/oleObject" Target="../embeddings/oleObject62.bin"/><Relationship Id="rId18" Type="http://schemas.openxmlformats.org/officeDocument/2006/relationships/image" Target="../media/image44.wmf"/><Relationship Id="rId26" Type="http://schemas.openxmlformats.org/officeDocument/2006/relationships/image" Target="../media/image48.wmf"/><Relationship Id="rId39" Type="http://schemas.openxmlformats.org/officeDocument/2006/relationships/oleObject" Target="../embeddings/oleObject76.bin"/><Relationship Id="rId3" Type="http://schemas.openxmlformats.org/officeDocument/2006/relationships/oleObject" Target="../embeddings/oleObject57.bin"/><Relationship Id="rId21" Type="http://schemas.openxmlformats.org/officeDocument/2006/relationships/oleObject" Target="../embeddings/oleObject66.bin"/><Relationship Id="rId34" Type="http://schemas.openxmlformats.org/officeDocument/2006/relationships/image" Target="../media/image52.wmf"/><Relationship Id="rId42" Type="http://schemas.openxmlformats.org/officeDocument/2006/relationships/image" Target="../media/image54.wmf"/><Relationship Id="rId47" Type="http://schemas.openxmlformats.org/officeDocument/2006/relationships/oleObject" Target="../embeddings/oleObject82.bin"/><Relationship Id="rId7" Type="http://schemas.openxmlformats.org/officeDocument/2006/relationships/oleObject" Target="../embeddings/oleObject59.bin"/><Relationship Id="rId12" Type="http://schemas.openxmlformats.org/officeDocument/2006/relationships/image" Target="../media/image41.wmf"/><Relationship Id="rId17" Type="http://schemas.openxmlformats.org/officeDocument/2006/relationships/oleObject" Target="../embeddings/oleObject64.bin"/><Relationship Id="rId25" Type="http://schemas.openxmlformats.org/officeDocument/2006/relationships/oleObject" Target="../embeddings/oleObject68.bin"/><Relationship Id="rId33" Type="http://schemas.openxmlformats.org/officeDocument/2006/relationships/oleObject" Target="../embeddings/oleObject72.bin"/><Relationship Id="rId38" Type="http://schemas.openxmlformats.org/officeDocument/2006/relationships/image" Target="../media/image53.wmf"/><Relationship Id="rId46" Type="http://schemas.openxmlformats.org/officeDocument/2006/relationships/oleObject" Target="../embeddings/oleObject81.bin"/><Relationship Id="rId2" Type="http://schemas.openxmlformats.org/officeDocument/2006/relationships/slideLayout" Target="../slideLayouts/slideLayout2.xml"/><Relationship Id="rId16" Type="http://schemas.openxmlformats.org/officeDocument/2006/relationships/image" Target="../media/image43.wmf"/><Relationship Id="rId20" Type="http://schemas.openxmlformats.org/officeDocument/2006/relationships/image" Target="../media/image45.wmf"/><Relationship Id="rId29" Type="http://schemas.openxmlformats.org/officeDocument/2006/relationships/oleObject" Target="../embeddings/oleObject70.bin"/><Relationship Id="rId41" Type="http://schemas.openxmlformats.org/officeDocument/2006/relationships/oleObject" Target="../embeddings/oleObject78.bin"/><Relationship Id="rId1" Type="http://schemas.openxmlformats.org/officeDocument/2006/relationships/vmlDrawing" Target="../drawings/vmlDrawing7.vml"/><Relationship Id="rId6" Type="http://schemas.openxmlformats.org/officeDocument/2006/relationships/image" Target="../media/image38.wmf"/><Relationship Id="rId11" Type="http://schemas.openxmlformats.org/officeDocument/2006/relationships/oleObject" Target="../embeddings/oleObject61.bin"/><Relationship Id="rId24" Type="http://schemas.openxmlformats.org/officeDocument/2006/relationships/image" Target="../media/image47.wmf"/><Relationship Id="rId32" Type="http://schemas.openxmlformats.org/officeDocument/2006/relationships/image" Target="../media/image51.wmf"/><Relationship Id="rId37" Type="http://schemas.openxmlformats.org/officeDocument/2006/relationships/oleObject" Target="../embeddings/oleObject75.bin"/><Relationship Id="rId40" Type="http://schemas.openxmlformats.org/officeDocument/2006/relationships/oleObject" Target="../embeddings/oleObject77.bin"/><Relationship Id="rId45" Type="http://schemas.openxmlformats.org/officeDocument/2006/relationships/image" Target="../media/image55.wmf"/><Relationship Id="rId5" Type="http://schemas.openxmlformats.org/officeDocument/2006/relationships/oleObject" Target="../embeddings/oleObject58.bin"/><Relationship Id="rId15" Type="http://schemas.openxmlformats.org/officeDocument/2006/relationships/oleObject" Target="../embeddings/oleObject63.bin"/><Relationship Id="rId23" Type="http://schemas.openxmlformats.org/officeDocument/2006/relationships/oleObject" Target="../embeddings/oleObject67.bin"/><Relationship Id="rId28" Type="http://schemas.openxmlformats.org/officeDocument/2006/relationships/image" Target="../media/image49.wmf"/><Relationship Id="rId36" Type="http://schemas.openxmlformats.org/officeDocument/2006/relationships/oleObject" Target="../embeddings/oleObject74.bin"/><Relationship Id="rId10" Type="http://schemas.openxmlformats.org/officeDocument/2006/relationships/image" Target="../media/image40.wmf"/><Relationship Id="rId19" Type="http://schemas.openxmlformats.org/officeDocument/2006/relationships/oleObject" Target="../embeddings/oleObject65.bin"/><Relationship Id="rId31" Type="http://schemas.openxmlformats.org/officeDocument/2006/relationships/oleObject" Target="../embeddings/oleObject71.bin"/><Relationship Id="rId44" Type="http://schemas.openxmlformats.org/officeDocument/2006/relationships/oleObject" Target="../embeddings/oleObject80.bin"/><Relationship Id="rId4" Type="http://schemas.openxmlformats.org/officeDocument/2006/relationships/image" Target="../media/image37.wmf"/><Relationship Id="rId9" Type="http://schemas.openxmlformats.org/officeDocument/2006/relationships/oleObject" Target="../embeddings/oleObject60.bin"/><Relationship Id="rId14" Type="http://schemas.openxmlformats.org/officeDocument/2006/relationships/image" Target="../media/image42.wmf"/><Relationship Id="rId22" Type="http://schemas.openxmlformats.org/officeDocument/2006/relationships/image" Target="../media/image46.wmf"/><Relationship Id="rId27" Type="http://schemas.openxmlformats.org/officeDocument/2006/relationships/oleObject" Target="../embeddings/oleObject69.bin"/><Relationship Id="rId30" Type="http://schemas.openxmlformats.org/officeDocument/2006/relationships/image" Target="../media/image50.wmf"/><Relationship Id="rId35" Type="http://schemas.openxmlformats.org/officeDocument/2006/relationships/oleObject" Target="../embeddings/oleObject73.bin"/><Relationship Id="rId43" Type="http://schemas.openxmlformats.org/officeDocument/2006/relationships/oleObject" Target="../embeddings/oleObject79.bin"/><Relationship Id="rId48" Type="http://schemas.openxmlformats.org/officeDocument/2006/relationships/oleObject" Target="../embeddings/oleObject83.bin"/></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84.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57.png"/><Relationship Id="rId5" Type="http://schemas.openxmlformats.org/officeDocument/2006/relationships/oleObject" Target="../embeddings/oleObject85.bin"/><Relationship Id="rId4" Type="http://schemas.openxmlformats.org/officeDocument/2006/relationships/image" Target="../media/image56.wmf"/></Relationships>
</file>

<file path=ppt/slides/_rels/slide2.xml.rels><?xml version="1.0" encoding="UTF-8" standalone="yes"?>
<Relationships xmlns="http://schemas.openxmlformats.org/package/2006/relationships"><Relationship Id="rId8" Type="http://schemas.openxmlformats.org/officeDocument/2006/relationships/image" Target="../media/image4.wmf"/><Relationship Id="rId13" Type="http://schemas.openxmlformats.org/officeDocument/2006/relationships/oleObject" Target="../embeddings/oleObject6.bin"/><Relationship Id="rId18" Type="http://schemas.openxmlformats.org/officeDocument/2006/relationships/image" Target="../media/image9.wmf"/><Relationship Id="rId26" Type="http://schemas.openxmlformats.org/officeDocument/2006/relationships/oleObject" Target="../embeddings/oleObject15.bin"/><Relationship Id="rId39" Type="http://schemas.openxmlformats.org/officeDocument/2006/relationships/oleObject" Target="../embeddings/oleObject28.bin"/><Relationship Id="rId3" Type="http://schemas.openxmlformats.org/officeDocument/2006/relationships/oleObject" Target="../embeddings/oleObject1.bin"/><Relationship Id="rId21" Type="http://schemas.openxmlformats.org/officeDocument/2006/relationships/oleObject" Target="../embeddings/oleObject10.bin"/><Relationship Id="rId34" Type="http://schemas.openxmlformats.org/officeDocument/2006/relationships/oleObject" Target="../embeddings/oleObject23.bin"/><Relationship Id="rId42" Type="http://schemas.openxmlformats.org/officeDocument/2006/relationships/image" Target="../media/image12.wmf"/><Relationship Id="rId7" Type="http://schemas.openxmlformats.org/officeDocument/2006/relationships/oleObject" Target="../embeddings/oleObject3.bin"/><Relationship Id="rId12" Type="http://schemas.openxmlformats.org/officeDocument/2006/relationships/image" Target="../media/image6.wmf"/><Relationship Id="rId17" Type="http://schemas.openxmlformats.org/officeDocument/2006/relationships/oleObject" Target="../embeddings/oleObject8.bin"/><Relationship Id="rId25" Type="http://schemas.openxmlformats.org/officeDocument/2006/relationships/oleObject" Target="../embeddings/oleObject14.bin"/><Relationship Id="rId33" Type="http://schemas.openxmlformats.org/officeDocument/2006/relationships/oleObject" Target="../embeddings/oleObject22.bin"/><Relationship Id="rId38" Type="http://schemas.openxmlformats.org/officeDocument/2006/relationships/oleObject" Target="../embeddings/oleObject27.bin"/><Relationship Id="rId2" Type="http://schemas.openxmlformats.org/officeDocument/2006/relationships/slideLayout" Target="../slideLayouts/slideLayout2.xml"/><Relationship Id="rId16" Type="http://schemas.openxmlformats.org/officeDocument/2006/relationships/image" Target="../media/image8.wmf"/><Relationship Id="rId20" Type="http://schemas.openxmlformats.org/officeDocument/2006/relationships/image" Target="../media/image10.wmf"/><Relationship Id="rId29" Type="http://schemas.openxmlformats.org/officeDocument/2006/relationships/oleObject" Target="../embeddings/oleObject18.bin"/><Relationship Id="rId41" Type="http://schemas.openxmlformats.org/officeDocument/2006/relationships/oleObject" Target="../embeddings/oleObject29.bin"/><Relationship Id="rId1" Type="http://schemas.openxmlformats.org/officeDocument/2006/relationships/vmlDrawing" Target="../drawings/vmlDrawing1.vml"/><Relationship Id="rId6" Type="http://schemas.openxmlformats.org/officeDocument/2006/relationships/image" Target="../media/image3.wmf"/><Relationship Id="rId11" Type="http://schemas.openxmlformats.org/officeDocument/2006/relationships/oleObject" Target="../embeddings/oleObject5.bin"/><Relationship Id="rId24" Type="http://schemas.openxmlformats.org/officeDocument/2006/relationships/oleObject" Target="../embeddings/oleObject13.bin"/><Relationship Id="rId32" Type="http://schemas.openxmlformats.org/officeDocument/2006/relationships/oleObject" Target="../embeddings/oleObject21.bin"/><Relationship Id="rId37" Type="http://schemas.openxmlformats.org/officeDocument/2006/relationships/oleObject" Target="../embeddings/oleObject26.bin"/><Relationship Id="rId40" Type="http://schemas.openxmlformats.org/officeDocument/2006/relationships/image" Target="../media/image11.wmf"/><Relationship Id="rId5" Type="http://schemas.openxmlformats.org/officeDocument/2006/relationships/oleObject" Target="../embeddings/oleObject2.bin"/><Relationship Id="rId15" Type="http://schemas.openxmlformats.org/officeDocument/2006/relationships/oleObject" Target="../embeddings/oleObject7.bin"/><Relationship Id="rId23" Type="http://schemas.openxmlformats.org/officeDocument/2006/relationships/oleObject" Target="../embeddings/oleObject12.bin"/><Relationship Id="rId28" Type="http://schemas.openxmlformats.org/officeDocument/2006/relationships/oleObject" Target="../embeddings/oleObject17.bin"/><Relationship Id="rId36" Type="http://schemas.openxmlformats.org/officeDocument/2006/relationships/oleObject" Target="../embeddings/oleObject25.bin"/><Relationship Id="rId10" Type="http://schemas.openxmlformats.org/officeDocument/2006/relationships/image" Target="../media/image5.wmf"/><Relationship Id="rId19" Type="http://schemas.openxmlformats.org/officeDocument/2006/relationships/oleObject" Target="../embeddings/oleObject9.bin"/><Relationship Id="rId31" Type="http://schemas.openxmlformats.org/officeDocument/2006/relationships/oleObject" Target="../embeddings/oleObject20.bin"/><Relationship Id="rId4" Type="http://schemas.openxmlformats.org/officeDocument/2006/relationships/image" Target="../media/image2.wmf"/><Relationship Id="rId9" Type="http://schemas.openxmlformats.org/officeDocument/2006/relationships/oleObject" Target="../embeddings/oleObject4.bin"/><Relationship Id="rId14" Type="http://schemas.openxmlformats.org/officeDocument/2006/relationships/image" Target="../media/image7.wmf"/><Relationship Id="rId22" Type="http://schemas.openxmlformats.org/officeDocument/2006/relationships/oleObject" Target="../embeddings/oleObject11.bin"/><Relationship Id="rId27" Type="http://schemas.openxmlformats.org/officeDocument/2006/relationships/oleObject" Target="../embeddings/oleObject16.bin"/><Relationship Id="rId30" Type="http://schemas.openxmlformats.org/officeDocument/2006/relationships/oleObject" Target="../embeddings/oleObject19.bin"/><Relationship Id="rId35" Type="http://schemas.openxmlformats.org/officeDocument/2006/relationships/oleObject" Target="../embeddings/oleObject24.bin"/></Relationships>
</file>

<file path=ppt/slides/_rels/slide20.xml.rels><?xml version="1.0" encoding="UTF-8" standalone="yes"?>
<Relationships xmlns="http://schemas.openxmlformats.org/package/2006/relationships"><Relationship Id="rId13" Type="http://schemas.openxmlformats.org/officeDocument/2006/relationships/image" Target="../media/image60.wmf"/><Relationship Id="rId18" Type="http://schemas.openxmlformats.org/officeDocument/2006/relationships/oleObject" Target="../embeddings/oleObject94.bin"/><Relationship Id="rId26" Type="http://schemas.openxmlformats.org/officeDocument/2006/relationships/image" Target="../media/image64.wmf"/><Relationship Id="rId39" Type="http://schemas.openxmlformats.org/officeDocument/2006/relationships/oleObject" Target="../embeddings/oleObject106.bin"/><Relationship Id="rId21" Type="http://schemas.openxmlformats.org/officeDocument/2006/relationships/oleObject" Target="../embeddings/oleObject97.bin"/><Relationship Id="rId34" Type="http://schemas.openxmlformats.org/officeDocument/2006/relationships/image" Target="../media/image53.wmf"/><Relationship Id="rId42" Type="http://schemas.openxmlformats.org/officeDocument/2006/relationships/image" Target="../media/image71.wmf"/><Relationship Id="rId47" Type="http://schemas.openxmlformats.org/officeDocument/2006/relationships/oleObject" Target="../embeddings/oleObject110.bin"/><Relationship Id="rId50" Type="http://schemas.openxmlformats.org/officeDocument/2006/relationships/image" Target="../media/image75.wmf"/><Relationship Id="rId55" Type="http://schemas.openxmlformats.org/officeDocument/2006/relationships/oleObject" Target="../embeddings/oleObject116.bin"/><Relationship Id="rId7" Type="http://schemas.openxmlformats.org/officeDocument/2006/relationships/image" Target="../media/image57.wmf"/><Relationship Id="rId12" Type="http://schemas.openxmlformats.org/officeDocument/2006/relationships/oleObject" Target="../embeddings/oleObject90.bin"/><Relationship Id="rId17" Type="http://schemas.openxmlformats.org/officeDocument/2006/relationships/oleObject" Target="../embeddings/oleObject93.bin"/><Relationship Id="rId25" Type="http://schemas.openxmlformats.org/officeDocument/2006/relationships/oleObject" Target="../embeddings/oleObject99.bin"/><Relationship Id="rId33" Type="http://schemas.openxmlformats.org/officeDocument/2006/relationships/oleObject" Target="../embeddings/oleObject103.bin"/><Relationship Id="rId38" Type="http://schemas.openxmlformats.org/officeDocument/2006/relationships/image" Target="../media/image69.wmf"/><Relationship Id="rId46" Type="http://schemas.openxmlformats.org/officeDocument/2006/relationships/image" Target="../media/image73.wmf"/><Relationship Id="rId2" Type="http://schemas.openxmlformats.org/officeDocument/2006/relationships/slideLayout" Target="../slideLayouts/slideLayout6.xml"/><Relationship Id="rId16" Type="http://schemas.openxmlformats.org/officeDocument/2006/relationships/oleObject" Target="../embeddings/oleObject92.bin"/><Relationship Id="rId20" Type="http://schemas.openxmlformats.org/officeDocument/2006/relationships/oleObject" Target="../embeddings/oleObject96.bin"/><Relationship Id="rId29" Type="http://schemas.openxmlformats.org/officeDocument/2006/relationships/oleObject" Target="../embeddings/oleObject101.bin"/><Relationship Id="rId41" Type="http://schemas.openxmlformats.org/officeDocument/2006/relationships/oleObject" Target="../embeddings/oleObject107.bin"/><Relationship Id="rId54" Type="http://schemas.openxmlformats.org/officeDocument/2006/relationships/oleObject" Target="../embeddings/oleObject115.bin"/><Relationship Id="rId1" Type="http://schemas.openxmlformats.org/officeDocument/2006/relationships/vmlDrawing" Target="../drawings/vmlDrawing9.vml"/><Relationship Id="rId6" Type="http://schemas.openxmlformats.org/officeDocument/2006/relationships/oleObject" Target="../embeddings/oleObject87.bin"/><Relationship Id="rId11" Type="http://schemas.openxmlformats.org/officeDocument/2006/relationships/image" Target="../media/image59.wmf"/><Relationship Id="rId24" Type="http://schemas.openxmlformats.org/officeDocument/2006/relationships/image" Target="../media/image63.wmf"/><Relationship Id="rId32" Type="http://schemas.openxmlformats.org/officeDocument/2006/relationships/image" Target="../media/image67.wmf"/><Relationship Id="rId37" Type="http://schemas.openxmlformats.org/officeDocument/2006/relationships/oleObject" Target="../embeddings/oleObject105.bin"/><Relationship Id="rId40" Type="http://schemas.openxmlformats.org/officeDocument/2006/relationships/image" Target="../media/image70.wmf"/><Relationship Id="rId45" Type="http://schemas.openxmlformats.org/officeDocument/2006/relationships/oleObject" Target="../embeddings/oleObject109.bin"/><Relationship Id="rId53" Type="http://schemas.openxmlformats.org/officeDocument/2006/relationships/oleObject" Target="../embeddings/oleObject114.bin"/><Relationship Id="rId5" Type="http://schemas.openxmlformats.org/officeDocument/2006/relationships/image" Target="../media/image48.wmf"/><Relationship Id="rId15" Type="http://schemas.openxmlformats.org/officeDocument/2006/relationships/image" Target="../media/image61.wmf"/><Relationship Id="rId23" Type="http://schemas.openxmlformats.org/officeDocument/2006/relationships/oleObject" Target="../embeddings/oleObject98.bin"/><Relationship Id="rId28" Type="http://schemas.openxmlformats.org/officeDocument/2006/relationships/image" Target="../media/image65.wmf"/><Relationship Id="rId36" Type="http://schemas.openxmlformats.org/officeDocument/2006/relationships/image" Target="../media/image68.wmf"/><Relationship Id="rId49" Type="http://schemas.openxmlformats.org/officeDocument/2006/relationships/oleObject" Target="../embeddings/oleObject111.bin"/><Relationship Id="rId57" Type="http://schemas.openxmlformats.org/officeDocument/2006/relationships/oleObject" Target="../embeddings/oleObject118.bin"/><Relationship Id="rId10" Type="http://schemas.openxmlformats.org/officeDocument/2006/relationships/oleObject" Target="../embeddings/oleObject89.bin"/><Relationship Id="rId19" Type="http://schemas.openxmlformats.org/officeDocument/2006/relationships/oleObject" Target="../embeddings/oleObject95.bin"/><Relationship Id="rId31" Type="http://schemas.openxmlformats.org/officeDocument/2006/relationships/oleObject" Target="../embeddings/oleObject102.bin"/><Relationship Id="rId44" Type="http://schemas.openxmlformats.org/officeDocument/2006/relationships/image" Target="../media/image72.wmf"/><Relationship Id="rId52" Type="http://schemas.openxmlformats.org/officeDocument/2006/relationships/oleObject" Target="../embeddings/oleObject113.bin"/><Relationship Id="rId4" Type="http://schemas.openxmlformats.org/officeDocument/2006/relationships/oleObject" Target="../embeddings/oleObject86.bin"/><Relationship Id="rId9" Type="http://schemas.openxmlformats.org/officeDocument/2006/relationships/image" Target="../media/image58.wmf"/><Relationship Id="rId14" Type="http://schemas.openxmlformats.org/officeDocument/2006/relationships/oleObject" Target="../embeddings/oleObject91.bin"/><Relationship Id="rId22" Type="http://schemas.openxmlformats.org/officeDocument/2006/relationships/image" Target="../media/image62.wmf"/><Relationship Id="rId27" Type="http://schemas.openxmlformats.org/officeDocument/2006/relationships/oleObject" Target="../embeddings/oleObject100.bin"/><Relationship Id="rId30" Type="http://schemas.openxmlformats.org/officeDocument/2006/relationships/image" Target="../media/image66.wmf"/><Relationship Id="rId35" Type="http://schemas.openxmlformats.org/officeDocument/2006/relationships/oleObject" Target="../embeddings/oleObject104.bin"/><Relationship Id="rId43" Type="http://schemas.openxmlformats.org/officeDocument/2006/relationships/oleObject" Target="../embeddings/oleObject108.bin"/><Relationship Id="rId48" Type="http://schemas.openxmlformats.org/officeDocument/2006/relationships/image" Target="../media/image74.wmf"/><Relationship Id="rId56" Type="http://schemas.openxmlformats.org/officeDocument/2006/relationships/oleObject" Target="../embeddings/oleObject117.bin"/><Relationship Id="rId8" Type="http://schemas.openxmlformats.org/officeDocument/2006/relationships/oleObject" Target="../embeddings/oleObject88.bin"/><Relationship Id="rId51" Type="http://schemas.openxmlformats.org/officeDocument/2006/relationships/oleObject" Target="../embeddings/oleObject112.bin"/><Relationship Id="rId3" Type="http://schemas.openxmlformats.org/officeDocument/2006/relationships/notesSlide" Target="../notesSlides/notesSlide2.xml"/></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121.bin"/><Relationship Id="rId13" Type="http://schemas.openxmlformats.org/officeDocument/2006/relationships/image" Target="../media/image80.wmf"/><Relationship Id="rId18" Type="http://schemas.openxmlformats.org/officeDocument/2006/relationships/oleObject" Target="../embeddings/oleObject126.bin"/><Relationship Id="rId26" Type="http://schemas.openxmlformats.org/officeDocument/2006/relationships/oleObject" Target="../embeddings/oleObject130.bin"/><Relationship Id="rId3" Type="http://schemas.openxmlformats.org/officeDocument/2006/relationships/image" Target="../media/image87.png"/><Relationship Id="rId21" Type="http://schemas.openxmlformats.org/officeDocument/2006/relationships/image" Target="../media/image84.wmf"/><Relationship Id="rId7" Type="http://schemas.openxmlformats.org/officeDocument/2006/relationships/image" Target="../media/image77.wmf"/><Relationship Id="rId12" Type="http://schemas.openxmlformats.org/officeDocument/2006/relationships/oleObject" Target="../embeddings/oleObject123.bin"/><Relationship Id="rId17" Type="http://schemas.openxmlformats.org/officeDocument/2006/relationships/image" Target="../media/image82.wmf"/><Relationship Id="rId25" Type="http://schemas.openxmlformats.org/officeDocument/2006/relationships/image" Target="../media/image63.wmf"/><Relationship Id="rId2" Type="http://schemas.openxmlformats.org/officeDocument/2006/relationships/slideLayout" Target="../slideLayouts/slideLayout1.xml"/><Relationship Id="rId16" Type="http://schemas.openxmlformats.org/officeDocument/2006/relationships/oleObject" Target="../embeddings/oleObject125.bin"/><Relationship Id="rId20" Type="http://schemas.openxmlformats.org/officeDocument/2006/relationships/oleObject" Target="../embeddings/oleObject127.bin"/><Relationship Id="rId1" Type="http://schemas.openxmlformats.org/officeDocument/2006/relationships/vmlDrawing" Target="../drawings/vmlDrawing10.vml"/><Relationship Id="rId6" Type="http://schemas.openxmlformats.org/officeDocument/2006/relationships/oleObject" Target="../embeddings/oleObject120.bin"/><Relationship Id="rId11" Type="http://schemas.openxmlformats.org/officeDocument/2006/relationships/image" Target="../media/image79.wmf"/><Relationship Id="rId24" Type="http://schemas.openxmlformats.org/officeDocument/2006/relationships/oleObject" Target="../embeddings/oleObject129.bin"/><Relationship Id="rId5" Type="http://schemas.openxmlformats.org/officeDocument/2006/relationships/image" Target="../media/image76.wmf"/><Relationship Id="rId15" Type="http://schemas.openxmlformats.org/officeDocument/2006/relationships/image" Target="../media/image81.wmf"/><Relationship Id="rId23" Type="http://schemas.openxmlformats.org/officeDocument/2006/relationships/image" Target="../media/image85.wmf"/><Relationship Id="rId10" Type="http://schemas.openxmlformats.org/officeDocument/2006/relationships/oleObject" Target="../embeddings/oleObject122.bin"/><Relationship Id="rId19" Type="http://schemas.openxmlformats.org/officeDocument/2006/relationships/image" Target="../media/image83.wmf"/><Relationship Id="rId4" Type="http://schemas.openxmlformats.org/officeDocument/2006/relationships/oleObject" Target="../embeddings/oleObject119.bin"/><Relationship Id="rId9" Type="http://schemas.openxmlformats.org/officeDocument/2006/relationships/image" Target="../media/image78.wmf"/><Relationship Id="rId14" Type="http://schemas.openxmlformats.org/officeDocument/2006/relationships/oleObject" Target="../embeddings/oleObject124.bin"/><Relationship Id="rId22" Type="http://schemas.openxmlformats.org/officeDocument/2006/relationships/oleObject" Target="../embeddings/oleObject128.bin"/><Relationship Id="rId27" Type="http://schemas.openxmlformats.org/officeDocument/2006/relationships/image" Target="../media/image86.wmf"/></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133.bin"/><Relationship Id="rId13" Type="http://schemas.openxmlformats.org/officeDocument/2006/relationships/image" Target="../media/image80.wmf"/><Relationship Id="rId18" Type="http://schemas.openxmlformats.org/officeDocument/2006/relationships/oleObject" Target="../embeddings/oleObject138.bin"/><Relationship Id="rId3" Type="http://schemas.openxmlformats.org/officeDocument/2006/relationships/image" Target="../media/image89.png"/><Relationship Id="rId21" Type="http://schemas.openxmlformats.org/officeDocument/2006/relationships/image" Target="../media/image84.wmf"/><Relationship Id="rId7" Type="http://schemas.openxmlformats.org/officeDocument/2006/relationships/image" Target="../media/image77.wmf"/><Relationship Id="rId12" Type="http://schemas.openxmlformats.org/officeDocument/2006/relationships/oleObject" Target="../embeddings/oleObject135.bin"/><Relationship Id="rId17" Type="http://schemas.openxmlformats.org/officeDocument/2006/relationships/image" Target="../media/image82.wmf"/><Relationship Id="rId25" Type="http://schemas.openxmlformats.org/officeDocument/2006/relationships/image" Target="../media/image87.wmf"/><Relationship Id="rId2" Type="http://schemas.openxmlformats.org/officeDocument/2006/relationships/slideLayout" Target="../slideLayouts/slideLayout2.xml"/><Relationship Id="rId16" Type="http://schemas.openxmlformats.org/officeDocument/2006/relationships/oleObject" Target="../embeddings/oleObject137.bin"/><Relationship Id="rId20" Type="http://schemas.openxmlformats.org/officeDocument/2006/relationships/oleObject" Target="../embeddings/oleObject139.bin"/><Relationship Id="rId1" Type="http://schemas.openxmlformats.org/officeDocument/2006/relationships/vmlDrawing" Target="../drawings/vmlDrawing11.vml"/><Relationship Id="rId6" Type="http://schemas.openxmlformats.org/officeDocument/2006/relationships/oleObject" Target="../embeddings/oleObject132.bin"/><Relationship Id="rId11" Type="http://schemas.openxmlformats.org/officeDocument/2006/relationships/image" Target="../media/image79.wmf"/><Relationship Id="rId24" Type="http://schemas.openxmlformats.org/officeDocument/2006/relationships/oleObject" Target="../embeddings/oleObject141.bin"/><Relationship Id="rId5" Type="http://schemas.openxmlformats.org/officeDocument/2006/relationships/image" Target="../media/image76.wmf"/><Relationship Id="rId15" Type="http://schemas.openxmlformats.org/officeDocument/2006/relationships/image" Target="../media/image81.wmf"/><Relationship Id="rId23" Type="http://schemas.openxmlformats.org/officeDocument/2006/relationships/image" Target="../media/image85.wmf"/><Relationship Id="rId10" Type="http://schemas.openxmlformats.org/officeDocument/2006/relationships/oleObject" Target="../embeddings/oleObject134.bin"/><Relationship Id="rId19" Type="http://schemas.openxmlformats.org/officeDocument/2006/relationships/image" Target="../media/image83.wmf"/><Relationship Id="rId4" Type="http://schemas.openxmlformats.org/officeDocument/2006/relationships/oleObject" Target="../embeddings/oleObject131.bin"/><Relationship Id="rId9" Type="http://schemas.openxmlformats.org/officeDocument/2006/relationships/image" Target="../media/image78.wmf"/><Relationship Id="rId14" Type="http://schemas.openxmlformats.org/officeDocument/2006/relationships/oleObject" Target="../embeddings/oleObject136.bin"/><Relationship Id="rId22" Type="http://schemas.openxmlformats.org/officeDocument/2006/relationships/oleObject" Target="../embeddings/oleObject140.bin"/></Relationships>
</file>

<file path=ppt/slides/_rels/slide23.xml.rels><?xml version="1.0" encoding="UTF-8" standalone="yes"?>
<Relationships xmlns="http://schemas.openxmlformats.org/package/2006/relationships"><Relationship Id="rId8" Type="http://schemas.openxmlformats.org/officeDocument/2006/relationships/image" Target="../media/image90.wmf"/><Relationship Id="rId13" Type="http://schemas.openxmlformats.org/officeDocument/2006/relationships/oleObject" Target="../embeddings/oleObject147.bin"/><Relationship Id="rId18" Type="http://schemas.openxmlformats.org/officeDocument/2006/relationships/image" Target="../media/image95.wmf"/><Relationship Id="rId3" Type="http://schemas.openxmlformats.org/officeDocument/2006/relationships/oleObject" Target="../embeddings/oleObject142.bin"/><Relationship Id="rId21" Type="http://schemas.openxmlformats.org/officeDocument/2006/relationships/oleObject" Target="../embeddings/oleObject151.bin"/><Relationship Id="rId7" Type="http://schemas.openxmlformats.org/officeDocument/2006/relationships/oleObject" Target="../embeddings/oleObject144.bin"/><Relationship Id="rId12" Type="http://schemas.openxmlformats.org/officeDocument/2006/relationships/image" Target="../media/image92.wmf"/><Relationship Id="rId17" Type="http://schemas.openxmlformats.org/officeDocument/2006/relationships/oleObject" Target="../embeddings/oleObject149.bin"/><Relationship Id="rId2" Type="http://schemas.openxmlformats.org/officeDocument/2006/relationships/slideLayout" Target="../slideLayouts/slideLayout2.xml"/><Relationship Id="rId16" Type="http://schemas.openxmlformats.org/officeDocument/2006/relationships/image" Target="../media/image94.wmf"/><Relationship Id="rId20" Type="http://schemas.openxmlformats.org/officeDocument/2006/relationships/image" Target="../media/image96.wmf"/><Relationship Id="rId1" Type="http://schemas.openxmlformats.org/officeDocument/2006/relationships/vmlDrawing" Target="../drawings/vmlDrawing12.vml"/><Relationship Id="rId6" Type="http://schemas.openxmlformats.org/officeDocument/2006/relationships/image" Target="../media/image89.wmf"/><Relationship Id="rId11" Type="http://schemas.openxmlformats.org/officeDocument/2006/relationships/oleObject" Target="../embeddings/oleObject146.bin"/><Relationship Id="rId5" Type="http://schemas.openxmlformats.org/officeDocument/2006/relationships/oleObject" Target="../embeddings/oleObject143.bin"/><Relationship Id="rId15" Type="http://schemas.openxmlformats.org/officeDocument/2006/relationships/oleObject" Target="../embeddings/oleObject148.bin"/><Relationship Id="rId10" Type="http://schemas.openxmlformats.org/officeDocument/2006/relationships/image" Target="../media/image91.wmf"/><Relationship Id="rId19" Type="http://schemas.openxmlformats.org/officeDocument/2006/relationships/oleObject" Target="../embeddings/oleObject150.bin"/><Relationship Id="rId4" Type="http://schemas.openxmlformats.org/officeDocument/2006/relationships/image" Target="../media/image88.wmf"/><Relationship Id="rId9" Type="http://schemas.openxmlformats.org/officeDocument/2006/relationships/oleObject" Target="../embeddings/oleObject145.bin"/><Relationship Id="rId14" Type="http://schemas.openxmlformats.org/officeDocument/2006/relationships/image" Target="../media/image93.wmf"/><Relationship Id="rId22" Type="http://schemas.openxmlformats.org/officeDocument/2006/relationships/image" Target="../media/image97.w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52.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98.w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99.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image" Target="../media/image100.png"/><Relationship Id="rId1" Type="http://schemas.openxmlformats.org/officeDocument/2006/relationships/slideLayout" Target="../slideLayouts/slideLayout1.xml"/><Relationship Id="rId5" Type="http://schemas.openxmlformats.org/officeDocument/2006/relationships/image" Target="../media/image103.png"/><Relationship Id="rId4" Type="http://schemas.openxmlformats.org/officeDocument/2006/relationships/image" Target="../media/image10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04.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8" Type="http://schemas.openxmlformats.org/officeDocument/2006/relationships/oleObject" Target="../embeddings/oleObject155.bin"/><Relationship Id="rId3" Type="http://schemas.openxmlformats.org/officeDocument/2006/relationships/oleObject" Target="../embeddings/oleObject153.bin"/><Relationship Id="rId7" Type="http://schemas.openxmlformats.org/officeDocument/2006/relationships/image" Target="../media/image106.wmf"/><Relationship Id="rId2" Type="http://schemas.openxmlformats.org/officeDocument/2006/relationships/slideLayout" Target="../slideLayouts/slideLayout6.xml"/><Relationship Id="rId1" Type="http://schemas.openxmlformats.org/officeDocument/2006/relationships/vmlDrawing" Target="../drawings/vmlDrawing14.vml"/><Relationship Id="rId6" Type="http://schemas.openxmlformats.org/officeDocument/2006/relationships/oleObject" Target="../embeddings/oleObject154.bin"/><Relationship Id="rId11" Type="http://schemas.openxmlformats.org/officeDocument/2006/relationships/image" Target="../media/image108.wmf"/><Relationship Id="rId5" Type="http://schemas.openxmlformats.org/officeDocument/2006/relationships/image" Target="../media/image110.png"/><Relationship Id="rId10" Type="http://schemas.openxmlformats.org/officeDocument/2006/relationships/oleObject" Target="../embeddings/oleObject156.bin"/><Relationship Id="rId4" Type="http://schemas.openxmlformats.org/officeDocument/2006/relationships/image" Target="../media/image105.wmf"/><Relationship Id="rId9" Type="http://schemas.openxmlformats.org/officeDocument/2006/relationships/image" Target="../media/image107.w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8" Type="http://schemas.openxmlformats.org/officeDocument/2006/relationships/image" Target="../media/image7.wmf"/><Relationship Id="rId13" Type="http://schemas.openxmlformats.org/officeDocument/2006/relationships/oleObject" Target="../embeddings/oleObject35.bin"/><Relationship Id="rId18" Type="http://schemas.openxmlformats.org/officeDocument/2006/relationships/image" Target="../media/image4.wmf"/><Relationship Id="rId3" Type="http://schemas.openxmlformats.org/officeDocument/2006/relationships/oleObject" Target="../embeddings/oleObject30.bin"/><Relationship Id="rId7" Type="http://schemas.openxmlformats.org/officeDocument/2006/relationships/oleObject" Target="../embeddings/oleObject32.bin"/><Relationship Id="rId12" Type="http://schemas.openxmlformats.org/officeDocument/2006/relationships/image" Target="../media/image9.wmf"/><Relationship Id="rId17" Type="http://schemas.openxmlformats.org/officeDocument/2006/relationships/oleObject" Target="../embeddings/oleObject37.bin"/><Relationship Id="rId2" Type="http://schemas.openxmlformats.org/officeDocument/2006/relationships/slideLayout" Target="../slideLayouts/slideLayout2.xml"/><Relationship Id="rId16" Type="http://schemas.openxmlformats.org/officeDocument/2006/relationships/image" Target="../media/image2.wmf"/><Relationship Id="rId20" Type="http://schemas.openxmlformats.org/officeDocument/2006/relationships/image" Target="../media/image5.wmf"/><Relationship Id="rId1" Type="http://schemas.openxmlformats.org/officeDocument/2006/relationships/vmlDrawing" Target="../drawings/vmlDrawing2.vml"/><Relationship Id="rId6" Type="http://schemas.openxmlformats.org/officeDocument/2006/relationships/image" Target="../media/image6.wmf"/><Relationship Id="rId11" Type="http://schemas.openxmlformats.org/officeDocument/2006/relationships/oleObject" Target="../embeddings/oleObject34.bin"/><Relationship Id="rId5" Type="http://schemas.openxmlformats.org/officeDocument/2006/relationships/oleObject" Target="../embeddings/oleObject31.bin"/><Relationship Id="rId15" Type="http://schemas.openxmlformats.org/officeDocument/2006/relationships/oleObject" Target="../embeddings/oleObject36.bin"/><Relationship Id="rId10" Type="http://schemas.openxmlformats.org/officeDocument/2006/relationships/image" Target="../media/image8.wmf"/><Relationship Id="rId19" Type="http://schemas.openxmlformats.org/officeDocument/2006/relationships/oleObject" Target="../embeddings/oleObject38.bin"/><Relationship Id="rId4" Type="http://schemas.openxmlformats.org/officeDocument/2006/relationships/image" Target="../media/image3.wmf"/><Relationship Id="rId9" Type="http://schemas.openxmlformats.org/officeDocument/2006/relationships/oleObject" Target="../embeddings/oleObject33.bin"/><Relationship Id="rId14" Type="http://schemas.openxmlformats.org/officeDocument/2006/relationships/image" Target="../media/image10.wm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0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157.bin"/><Relationship Id="rId2" Type="http://schemas.openxmlformats.org/officeDocument/2006/relationships/slideLayout" Target="../slideLayouts/slideLayout6.xml"/><Relationship Id="rId1" Type="http://schemas.openxmlformats.org/officeDocument/2006/relationships/vmlDrawing" Target="../drawings/vmlDrawing15.vml"/><Relationship Id="rId6" Type="http://schemas.openxmlformats.org/officeDocument/2006/relationships/image" Target="../media/image111.wmf"/><Relationship Id="rId5" Type="http://schemas.openxmlformats.org/officeDocument/2006/relationships/oleObject" Target="../embeddings/oleObject158.bin"/><Relationship Id="rId4" Type="http://schemas.openxmlformats.org/officeDocument/2006/relationships/image" Target="../media/image110.wmf"/></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112.jpe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113.jpe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17.wmf"/><Relationship Id="rId13" Type="http://schemas.openxmlformats.org/officeDocument/2006/relationships/oleObject" Target="../embeddings/oleObject44.bin"/><Relationship Id="rId3" Type="http://schemas.openxmlformats.org/officeDocument/2006/relationships/oleObject" Target="../embeddings/oleObject39.bin"/><Relationship Id="rId7" Type="http://schemas.openxmlformats.org/officeDocument/2006/relationships/oleObject" Target="../embeddings/oleObject41.bin"/><Relationship Id="rId12" Type="http://schemas.openxmlformats.org/officeDocument/2006/relationships/image" Target="../media/image19.wmf"/><Relationship Id="rId2" Type="http://schemas.openxmlformats.org/officeDocument/2006/relationships/slideLayout" Target="../slideLayouts/slideLayout2.xml"/><Relationship Id="rId16" Type="http://schemas.openxmlformats.org/officeDocument/2006/relationships/image" Target="../media/image21.wmf"/><Relationship Id="rId1" Type="http://schemas.openxmlformats.org/officeDocument/2006/relationships/vmlDrawing" Target="../drawings/vmlDrawing3.vml"/><Relationship Id="rId6" Type="http://schemas.openxmlformats.org/officeDocument/2006/relationships/image" Target="../media/image16.wmf"/><Relationship Id="rId11" Type="http://schemas.openxmlformats.org/officeDocument/2006/relationships/oleObject" Target="../embeddings/oleObject43.bin"/><Relationship Id="rId5" Type="http://schemas.openxmlformats.org/officeDocument/2006/relationships/oleObject" Target="../embeddings/oleObject40.bin"/><Relationship Id="rId15" Type="http://schemas.openxmlformats.org/officeDocument/2006/relationships/oleObject" Target="../embeddings/oleObject45.bin"/><Relationship Id="rId10" Type="http://schemas.openxmlformats.org/officeDocument/2006/relationships/image" Target="../media/image18.wmf"/><Relationship Id="rId4" Type="http://schemas.openxmlformats.org/officeDocument/2006/relationships/image" Target="../media/image15.wmf"/><Relationship Id="rId9" Type="http://schemas.openxmlformats.org/officeDocument/2006/relationships/oleObject" Target="../embeddings/oleObject42.bin"/><Relationship Id="rId14" Type="http://schemas.openxmlformats.org/officeDocument/2006/relationships/image" Target="../media/image20.wmf"/></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114.gif"/><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115.jpeg"/><Relationship Id="rId2" Type="http://schemas.openxmlformats.org/officeDocument/2006/relationships/image" Target="../media/image112.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image" Target="../media/image24.wmf"/><Relationship Id="rId3" Type="http://schemas.openxmlformats.org/officeDocument/2006/relationships/oleObject" Target="../embeddings/oleObject46.bin"/><Relationship Id="rId7" Type="http://schemas.openxmlformats.org/officeDocument/2006/relationships/oleObject" Target="../embeddings/oleObject48.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23.wmf"/><Relationship Id="rId5" Type="http://schemas.openxmlformats.org/officeDocument/2006/relationships/oleObject" Target="../embeddings/oleObject47.bin"/><Relationship Id="rId4" Type="http://schemas.openxmlformats.org/officeDocument/2006/relationships/image" Target="../media/image22.wmf"/><Relationship Id="rId9" Type="http://schemas.openxmlformats.org/officeDocument/2006/relationships/oleObject" Target="../embeddings/oleObject49.bin"/></Relationships>
</file>

<file path=ppt/slides/_rels/slide70.xml.rels><?xml version="1.0" encoding="UTF-8" standalone="yes"?>
<Relationships xmlns="http://schemas.openxmlformats.org/package/2006/relationships"><Relationship Id="rId2" Type="http://schemas.openxmlformats.org/officeDocument/2006/relationships/image" Target="../media/image116.jpe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image" Target="../media/image113.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image" Target="../media/image27.wmf"/><Relationship Id="rId13" Type="http://schemas.openxmlformats.org/officeDocument/2006/relationships/oleObject" Target="../embeddings/oleObject55.bin"/><Relationship Id="rId3" Type="http://schemas.openxmlformats.org/officeDocument/2006/relationships/oleObject" Target="../embeddings/oleObject50.bin"/><Relationship Id="rId7" Type="http://schemas.openxmlformats.org/officeDocument/2006/relationships/oleObject" Target="../embeddings/oleObject52.bin"/><Relationship Id="rId12" Type="http://schemas.openxmlformats.org/officeDocument/2006/relationships/image" Target="../media/image29.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26.wmf"/><Relationship Id="rId11" Type="http://schemas.openxmlformats.org/officeDocument/2006/relationships/oleObject" Target="../embeddings/oleObject54.bin"/><Relationship Id="rId5" Type="http://schemas.openxmlformats.org/officeDocument/2006/relationships/oleObject" Target="../embeddings/oleObject51.bin"/><Relationship Id="rId10" Type="http://schemas.openxmlformats.org/officeDocument/2006/relationships/image" Target="../media/image28.wmf"/><Relationship Id="rId4" Type="http://schemas.openxmlformats.org/officeDocument/2006/relationships/image" Target="../media/image25.wmf"/><Relationship Id="rId9" Type="http://schemas.openxmlformats.org/officeDocument/2006/relationships/oleObject" Target="../embeddings/oleObject53.bin"/><Relationship Id="rId14" Type="http://schemas.openxmlformats.org/officeDocument/2006/relationships/image" Target="../media/image30.w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5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31.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CompleteGraphs_801.gif"/>
          <p:cNvPicPr>
            <a:picLocks noChangeAspect="1"/>
          </p:cNvPicPr>
          <p:nvPr/>
        </p:nvPicPr>
        <p:blipFill>
          <a:blip r:embed="rId3"/>
          <a:stretch>
            <a:fillRect/>
          </a:stretch>
        </p:blipFill>
        <p:spPr>
          <a:xfrm>
            <a:off x="3924300" y="1897108"/>
            <a:ext cx="4191000" cy="3733800"/>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10" name="Date Placeholder 9"/>
          <p:cNvSpPr>
            <a:spLocks noGrp="1"/>
          </p:cNvSpPr>
          <p:nvPr>
            <p:ph type="dt" sz="half" idx="10"/>
          </p:nvPr>
        </p:nvSpPr>
        <p:spPr/>
        <p:txBody>
          <a:bodyPr/>
          <a:lstStyle/>
          <a:p>
            <a:fld id="{CAE76D06-71F7-4CB5-AE79-1DFCDDAC136B}" type="datetime1">
              <a:rPr lang="en-US" smtClean="0"/>
              <a:pPr/>
              <a:t>6/24/2023</a:t>
            </a:fld>
            <a:endParaRPr lang="en-US" dirty="0"/>
          </a:p>
        </p:txBody>
      </p:sp>
      <p:sp>
        <p:nvSpPr>
          <p:cNvPr id="11" name="Slide Number Placeholder 10"/>
          <p:cNvSpPr>
            <a:spLocks noGrp="1"/>
          </p:cNvSpPr>
          <p:nvPr>
            <p:ph type="sldNum" sz="quarter" idx="12"/>
          </p:nvPr>
        </p:nvSpPr>
        <p:spPr/>
        <p:txBody>
          <a:bodyPr/>
          <a:lstStyle/>
          <a:p>
            <a:fld id="{68D024D8-7F54-4838-AA7B-E00348C32656}" type="slidenum">
              <a:rPr lang="en-US" smtClean="0"/>
              <a:pPr/>
              <a:t>1</a:t>
            </a:fld>
            <a:endParaRPr lang="en-US" dirty="0"/>
          </a:p>
        </p:txBody>
      </p:sp>
      <p:sp>
        <p:nvSpPr>
          <p:cNvPr id="12" name="Footer Placeholder 11"/>
          <p:cNvSpPr>
            <a:spLocks noGrp="1"/>
          </p:cNvSpPr>
          <p:nvPr>
            <p:ph type="ftr" sz="quarter" idx="11"/>
          </p:nvPr>
        </p:nvSpPr>
        <p:spPr/>
        <p:txBody>
          <a:bodyPr/>
          <a:lstStyle/>
          <a:p>
            <a:r>
              <a:rPr lang="en-US" smtClean="0"/>
              <a:t>Basic concepts of graph theory</a:t>
            </a:r>
            <a:endParaRPr lang="en-US" dirty="0"/>
          </a:p>
        </p:txBody>
      </p:sp>
      <p:grpSp>
        <p:nvGrpSpPr>
          <p:cNvPr id="14" name="Group 8"/>
          <p:cNvGrpSpPr>
            <a:grpSpLocks/>
          </p:cNvGrpSpPr>
          <p:nvPr/>
        </p:nvGrpSpPr>
        <p:grpSpPr bwMode="auto">
          <a:xfrm>
            <a:off x="914400" y="863486"/>
            <a:ext cx="7511156" cy="1275658"/>
            <a:chOff x="2073499" y="2704061"/>
            <a:chExt cx="7509939" cy="1275511"/>
          </a:xfrm>
        </p:grpSpPr>
        <p:sp>
          <p:nvSpPr>
            <p:cNvPr id="15" name="Rectangle 1"/>
            <p:cNvSpPr>
              <a:spLocks noChangeArrowheads="1"/>
            </p:cNvSpPr>
            <p:nvPr/>
          </p:nvSpPr>
          <p:spPr bwMode="auto">
            <a:xfrm>
              <a:off x="2943941" y="3506758"/>
              <a:ext cx="1848283" cy="461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r>
                <a:rPr lang="en-US" sz="2400" dirty="0" smtClean="0"/>
                <a:t>Graph theory</a:t>
              </a:r>
              <a:endParaRPr lang="en-US" sz="2400" b="1" dirty="0"/>
            </a:p>
          </p:txBody>
        </p:sp>
        <p:sp>
          <p:nvSpPr>
            <p:cNvPr id="16" name="TextBox 4"/>
            <p:cNvSpPr txBox="1">
              <a:spLocks noChangeArrowheads="1"/>
            </p:cNvSpPr>
            <p:nvPr/>
          </p:nvSpPr>
          <p:spPr bwMode="auto">
            <a:xfrm>
              <a:off x="4771812" y="2704061"/>
              <a:ext cx="1088584" cy="523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r>
                <a:rPr lang="en-US" sz="2800" b="1" dirty="0"/>
                <a:t>Unit 5</a:t>
              </a:r>
            </a:p>
          </p:txBody>
        </p:sp>
        <p:sp>
          <p:nvSpPr>
            <p:cNvPr id="17" name="Rectangle 16"/>
            <p:cNvSpPr/>
            <p:nvPr/>
          </p:nvSpPr>
          <p:spPr>
            <a:xfrm>
              <a:off x="2073499" y="3463694"/>
              <a:ext cx="733306" cy="515878"/>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sz="3600" b="1" dirty="0"/>
                <a:t>5</a:t>
              </a:r>
            </a:p>
          </p:txBody>
        </p:sp>
        <p:cxnSp>
          <p:nvCxnSpPr>
            <p:cNvPr id="18" name="Straight Connector 17"/>
            <p:cNvCxnSpPr/>
            <p:nvPr/>
          </p:nvCxnSpPr>
          <p:spPr>
            <a:xfrm>
              <a:off x="2714745" y="3476571"/>
              <a:ext cx="6868693" cy="0"/>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9" name="Rectangle 18"/>
          <p:cNvSpPr/>
          <p:nvPr/>
        </p:nvSpPr>
        <p:spPr>
          <a:xfrm>
            <a:off x="1599276" y="-14130"/>
            <a:ext cx="5640647" cy="830997"/>
          </a:xfrm>
          <a:prstGeom prst="rect">
            <a:avLst/>
          </a:prstGeom>
        </p:spPr>
        <p:txBody>
          <a:bodyPr wrap="none">
            <a:spAutoFit/>
          </a:bodyPr>
          <a:lstStyle/>
          <a:p>
            <a:r>
              <a:rPr lang="en-US" sz="4800" dirty="0"/>
              <a:t>Discrete Mathematics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800" decel="100000"/>
                                        <p:tgtEl>
                                          <p:spTgt spid="9"/>
                                        </p:tgtEl>
                                      </p:cBhvr>
                                    </p:animEffect>
                                    <p:anim calcmode="lin" valueType="num">
                                      <p:cBhvr>
                                        <p:cTn id="8" dur="800" decel="100000" fill="hold"/>
                                        <p:tgtEl>
                                          <p:spTgt spid="9"/>
                                        </p:tgtEl>
                                        <p:attrNameLst>
                                          <p:attrName>style.rotation</p:attrName>
                                        </p:attrNameLst>
                                      </p:cBhvr>
                                      <p:tavLst>
                                        <p:tav tm="0">
                                          <p:val>
                                            <p:fltVal val="-90"/>
                                          </p:val>
                                        </p:tav>
                                        <p:tav tm="100000">
                                          <p:val>
                                            <p:fltVal val="0"/>
                                          </p:val>
                                        </p:tav>
                                      </p:tavLst>
                                    </p:anim>
                                    <p:anim calcmode="lin" valueType="num">
                                      <p:cBhvr>
                                        <p:cTn id="9" dur="800" decel="100000" fill="hold"/>
                                        <p:tgtEl>
                                          <p:spTgt spid="9"/>
                                        </p:tgtEl>
                                        <p:attrNameLst>
                                          <p:attrName>ppt_x</p:attrName>
                                        </p:attrNameLst>
                                      </p:cBhvr>
                                      <p:tavLst>
                                        <p:tav tm="0">
                                          <p:val>
                                            <p:strVal val="#ppt_x+0.4"/>
                                          </p:val>
                                        </p:tav>
                                        <p:tav tm="100000">
                                          <p:val>
                                            <p:strVal val="#ppt_x-0.05"/>
                                          </p:val>
                                        </p:tav>
                                      </p:tavLst>
                                    </p:anim>
                                    <p:anim calcmode="lin" valueType="num">
                                      <p:cBhvr>
                                        <p:cTn id="10" dur="800" decel="100000" fill="hold"/>
                                        <p:tgtEl>
                                          <p:spTgt spid="9"/>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9"/>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9"/>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oup 23"/>
          <p:cNvGrpSpPr/>
          <p:nvPr/>
        </p:nvGrpSpPr>
        <p:grpSpPr>
          <a:xfrm>
            <a:off x="2567189" y="264567"/>
            <a:ext cx="1944472" cy="2116187"/>
            <a:chOff x="2398928" y="2760613"/>
            <a:chExt cx="1944472" cy="2116187"/>
          </a:xfrm>
        </p:grpSpPr>
        <p:grpSp>
          <p:nvGrpSpPr>
            <p:cNvPr id="21" name="Group 20"/>
            <p:cNvGrpSpPr/>
            <p:nvPr/>
          </p:nvGrpSpPr>
          <p:grpSpPr>
            <a:xfrm>
              <a:off x="2398928" y="4579421"/>
              <a:ext cx="1944472" cy="297379"/>
              <a:chOff x="2523844" y="1981200"/>
              <a:chExt cx="1944472" cy="297379"/>
            </a:xfrm>
          </p:grpSpPr>
          <p:sp>
            <p:nvSpPr>
              <p:cNvPr id="33" name="Flowchart: Connector 32"/>
              <p:cNvSpPr/>
              <p:nvPr/>
            </p:nvSpPr>
            <p:spPr>
              <a:xfrm>
                <a:off x="2523844" y="1981200"/>
                <a:ext cx="228600" cy="22860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solidFill>
                    <a:schemeClr val="tx1"/>
                  </a:solidFill>
                </a:endParaRPr>
              </a:p>
            </p:txBody>
          </p:sp>
          <p:sp>
            <p:nvSpPr>
              <p:cNvPr id="36" name="Flowchart: Connector 35"/>
              <p:cNvSpPr/>
              <p:nvPr/>
            </p:nvSpPr>
            <p:spPr>
              <a:xfrm>
                <a:off x="4239716" y="2049979"/>
                <a:ext cx="228600" cy="22860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solidFill>
                    <a:schemeClr val="tx1"/>
                  </a:solidFill>
                </a:endParaRPr>
              </a:p>
            </p:txBody>
          </p:sp>
        </p:grpSp>
        <p:grpSp>
          <p:nvGrpSpPr>
            <p:cNvPr id="72" name="Group 71"/>
            <p:cNvGrpSpPr/>
            <p:nvPr/>
          </p:nvGrpSpPr>
          <p:grpSpPr>
            <a:xfrm>
              <a:off x="2403106" y="2760613"/>
              <a:ext cx="1862278" cy="2013930"/>
              <a:chOff x="3581400" y="3657600"/>
              <a:chExt cx="1862278" cy="2042160"/>
            </a:xfrm>
          </p:grpSpPr>
          <p:sp>
            <p:nvSpPr>
              <p:cNvPr id="35" name="Flowchart: Connector 34"/>
              <p:cNvSpPr/>
              <p:nvPr/>
            </p:nvSpPr>
            <p:spPr>
              <a:xfrm>
                <a:off x="5181600" y="4648200"/>
                <a:ext cx="228600" cy="22860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solidFill>
                    <a:schemeClr val="tx1"/>
                  </a:solidFill>
                </a:endParaRPr>
              </a:p>
            </p:txBody>
          </p:sp>
          <p:grpSp>
            <p:nvGrpSpPr>
              <p:cNvPr id="66" name="Group 65"/>
              <p:cNvGrpSpPr/>
              <p:nvPr/>
            </p:nvGrpSpPr>
            <p:grpSpPr>
              <a:xfrm>
                <a:off x="3581400" y="3657600"/>
                <a:ext cx="1862278" cy="2042160"/>
                <a:chOff x="3581400" y="3657600"/>
                <a:chExt cx="1862278" cy="2042160"/>
              </a:xfrm>
            </p:grpSpPr>
            <p:sp>
              <p:nvSpPr>
                <p:cNvPr id="31" name="Flowchart: Connector 30"/>
                <p:cNvSpPr/>
                <p:nvPr/>
              </p:nvSpPr>
              <p:spPr>
                <a:xfrm>
                  <a:off x="3581400" y="3810000"/>
                  <a:ext cx="228600" cy="22860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solidFill>
                      <a:schemeClr val="tx1"/>
                    </a:solidFill>
                  </a:endParaRPr>
                </a:p>
              </p:txBody>
            </p:sp>
            <p:sp>
              <p:nvSpPr>
                <p:cNvPr id="32" name="Flowchart: Connector 31"/>
                <p:cNvSpPr/>
                <p:nvPr/>
              </p:nvSpPr>
              <p:spPr>
                <a:xfrm>
                  <a:off x="3581400" y="4572000"/>
                  <a:ext cx="228600" cy="22860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solidFill>
                      <a:schemeClr val="tx1"/>
                    </a:solidFill>
                  </a:endParaRPr>
                </a:p>
              </p:txBody>
            </p:sp>
            <p:sp>
              <p:nvSpPr>
                <p:cNvPr id="34" name="Flowchart: Connector 33"/>
                <p:cNvSpPr/>
                <p:nvPr/>
              </p:nvSpPr>
              <p:spPr>
                <a:xfrm>
                  <a:off x="5181600" y="3657600"/>
                  <a:ext cx="228600" cy="22860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solidFill>
                      <a:schemeClr val="tx1"/>
                    </a:solidFill>
                  </a:endParaRPr>
                </a:p>
              </p:txBody>
            </p:sp>
            <p:grpSp>
              <p:nvGrpSpPr>
                <p:cNvPr id="57" name="Group 56"/>
                <p:cNvGrpSpPr/>
                <p:nvPr/>
              </p:nvGrpSpPr>
              <p:grpSpPr>
                <a:xfrm>
                  <a:off x="3610700" y="3733800"/>
                  <a:ext cx="1832978" cy="1965960"/>
                  <a:chOff x="3610700" y="3771900"/>
                  <a:chExt cx="1832978" cy="1965960"/>
                </a:xfrm>
              </p:grpSpPr>
              <p:cxnSp>
                <p:nvCxnSpPr>
                  <p:cNvPr id="45" name="Straight Connector 44"/>
                  <p:cNvCxnSpPr>
                    <a:stCxn id="31" idx="6"/>
                    <a:endCxn id="34" idx="2"/>
                  </p:cNvCxnSpPr>
                  <p:nvPr/>
                </p:nvCxnSpPr>
                <p:spPr>
                  <a:xfrm flipV="1">
                    <a:off x="3810000" y="3771900"/>
                    <a:ext cx="1371600" cy="152400"/>
                  </a:xfrm>
                  <a:prstGeom prst="line">
                    <a:avLst/>
                  </a:prstGeom>
                </p:spPr>
                <p:style>
                  <a:lnRef idx="3">
                    <a:schemeClr val="dk1"/>
                  </a:lnRef>
                  <a:fillRef idx="0">
                    <a:schemeClr val="dk1"/>
                  </a:fillRef>
                  <a:effectRef idx="2">
                    <a:schemeClr val="dk1"/>
                  </a:effectRef>
                  <a:fontRef idx="minor">
                    <a:schemeClr val="tx1"/>
                  </a:fontRef>
                </p:style>
              </p:cxnSp>
              <p:cxnSp>
                <p:nvCxnSpPr>
                  <p:cNvPr id="47" name="Straight Connector 46"/>
                  <p:cNvCxnSpPr>
                    <a:stCxn id="31" idx="5"/>
                    <a:endCxn id="35" idx="6"/>
                  </p:cNvCxnSpPr>
                  <p:nvPr/>
                </p:nvCxnSpPr>
                <p:spPr>
                  <a:xfrm rot="16200000" flipH="1">
                    <a:off x="4214672" y="3566972"/>
                    <a:ext cx="757378" cy="1633678"/>
                  </a:xfrm>
                  <a:prstGeom prst="line">
                    <a:avLst/>
                  </a:prstGeom>
                </p:spPr>
                <p:style>
                  <a:lnRef idx="3">
                    <a:schemeClr val="dk1"/>
                  </a:lnRef>
                  <a:fillRef idx="0">
                    <a:schemeClr val="dk1"/>
                  </a:fillRef>
                  <a:effectRef idx="2">
                    <a:schemeClr val="dk1"/>
                  </a:effectRef>
                  <a:fontRef idx="minor">
                    <a:schemeClr val="tx1"/>
                  </a:fontRef>
                </p:style>
              </p:cxnSp>
              <p:cxnSp>
                <p:nvCxnSpPr>
                  <p:cNvPr id="50" name="Straight Connector 49"/>
                  <p:cNvCxnSpPr>
                    <a:stCxn id="31" idx="5"/>
                  </p:cNvCxnSpPr>
                  <p:nvPr/>
                </p:nvCxnSpPr>
                <p:spPr>
                  <a:xfrm rot="16200000" flipH="1">
                    <a:off x="3719372" y="4062272"/>
                    <a:ext cx="1714500" cy="1600200"/>
                  </a:xfrm>
                  <a:prstGeom prst="line">
                    <a:avLst/>
                  </a:prstGeom>
                </p:spPr>
                <p:style>
                  <a:lnRef idx="3">
                    <a:schemeClr val="dk1"/>
                  </a:lnRef>
                  <a:fillRef idx="0">
                    <a:schemeClr val="dk1"/>
                  </a:fillRef>
                  <a:effectRef idx="2">
                    <a:schemeClr val="dk1"/>
                  </a:effectRef>
                  <a:fontRef idx="minor">
                    <a:schemeClr val="tx1"/>
                  </a:fontRef>
                </p:style>
              </p:cxnSp>
              <p:cxnSp>
                <p:nvCxnSpPr>
                  <p:cNvPr id="53" name="Straight Connector 52"/>
                  <p:cNvCxnSpPr>
                    <a:stCxn id="32" idx="7"/>
                    <a:endCxn id="34" idx="2"/>
                  </p:cNvCxnSpPr>
                  <p:nvPr/>
                </p:nvCxnSpPr>
                <p:spPr>
                  <a:xfrm rot="5400000" flipH="1" flipV="1">
                    <a:off x="4062273" y="3524250"/>
                    <a:ext cx="833578" cy="1405078"/>
                  </a:xfrm>
                  <a:prstGeom prst="line">
                    <a:avLst/>
                  </a:prstGeom>
                </p:spPr>
                <p:style>
                  <a:lnRef idx="3">
                    <a:schemeClr val="dk1"/>
                  </a:lnRef>
                  <a:fillRef idx="0">
                    <a:schemeClr val="dk1"/>
                  </a:fillRef>
                  <a:effectRef idx="2">
                    <a:schemeClr val="dk1"/>
                  </a:effectRef>
                  <a:fontRef idx="minor">
                    <a:schemeClr val="tx1"/>
                  </a:fontRef>
                </p:style>
              </p:cxnSp>
              <p:cxnSp>
                <p:nvCxnSpPr>
                  <p:cNvPr id="56" name="Straight Connector 55"/>
                  <p:cNvCxnSpPr>
                    <a:stCxn id="32" idx="6"/>
                    <a:endCxn id="35" idx="6"/>
                  </p:cNvCxnSpPr>
                  <p:nvPr/>
                </p:nvCxnSpPr>
                <p:spPr>
                  <a:xfrm>
                    <a:off x="3810000" y="4686300"/>
                    <a:ext cx="1600200" cy="76200"/>
                  </a:xfrm>
                  <a:prstGeom prst="line">
                    <a:avLst/>
                  </a:prstGeom>
                </p:spPr>
                <p:style>
                  <a:lnRef idx="3">
                    <a:schemeClr val="dk1"/>
                  </a:lnRef>
                  <a:fillRef idx="0">
                    <a:schemeClr val="dk1"/>
                  </a:fillRef>
                  <a:effectRef idx="2">
                    <a:schemeClr val="dk1"/>
                  </a:effectRef>
                  <a:fontRef idx="minor">
                    <a:schemeClr val="tx1"/>
                  </a:fontRef>
                </p:style>
              </p:cxnSp>
              <p:cxnSp>
                <p:nvCxnSpPr>
                  <p:cNvPr id="60" name="Straight Connector 59"/>
                  <p:cNvCxnSpPr>
                    <a:stCxn id="32" idx="5"/>
                    <a:endCxn id="36" idx="1"/>
                  </p:cNvCxnSpPr>
                  <p:nvPr/>
                </p:nvCxnSpPr>
                <p:spPr>
                  <a:xfrm>
                    <a:off x="3776522" y="4805222"/>
                    <a:ext cx="1550050" cy="838471"/>
                  </a:xfrm>
                  <a:prstGeom prst="line">
                    <a:avLst/>
                  </a:prstGeom>
                </p:spPr>
                <p:style>
                  <a:lnRef idx="3">
                    <a:schemeClr val="dk1"/>
                  </a:lnRef>
                  <a:fillRef idx="0">
                    <a:schemeClr val="dk1"/>
                  </a:fillRef>
                  <a:effectRef idx="2">
                    <a:schemeClr val="dk1"/>
                  </a:effectRef>
                  <a:fontRef idx="minor">
                    <a:schemeClr val="tx1"/>
                  </a:fontRef>
                </p:style>
              </p:cxnSp>
              <p:cxnSp>
                <p:nvCxnSpPr>
                  <p:cNvPr id="65" name="Straight Connector 64"/>
                  <p:cNvCxnSpPr>
                    <a:stCxn id="33" idx="7"/>
                    <a:endCxn id="34" idx="3"/>
                  </p:cNvCxnSpPr>
                  <p:nvPr/>
                </p:nvCxnSpPr>
                <p:spPr>
                  <a:xfrm flipV="1">
                    <a:off x="3772344" y="3890822"/>
                    <a:ext cx="1442734" cy="1683128"/>
                  </a:xfrm>
                  <a:prstGeom prst="line">
                    <a:avLst/>
                  </a:prstGeom>
                </p:spPr>
                <p:style>
                  <a:lnRef idx="3">
                    <a:schemeClr val="dk1"/>
                  </a:lnRef>
                  <a:fillRef idx="0">
                    <a:schemeClr val="dk1"/>
                  </a:fillRef>
                  <a:effectRef idx="2">
                    <a:schemeClr val="dk1"/>
                  </a:effectRef>
                  <a:fontRef idx="minor">
                    <a:schemeClr val="tx1"/>
                  </a:fontRef>
                </p:style>
              </p:cxnSp>
              <p:cxnSp>
                <p:nvCxnSpPr>
                  <p:cNvPr id="67" name="Straight Connector 66"/>
                  <p:cNvCxnSpPr>
                    <a:stCxn id="33" idx="3"/>
                    <a:endCxn id="35" idx="3"/>
                  </p:cNvCxnSpPr>
                  <p:nvPr/>
                </p:nvCxnSpPr>
                <p:spPr>
                  <a:xfrm flipV="1">
                    <a:off x="3610700" y="4881422"/>
                    <a:ext cx="1604378" cy="856438"/>
                  </a:xfrm>
                  <a:prstGeom prst="line">
                    <a:avLst/>
                  </a:prstGeom>
                </p:spPr>
                <p:style>
                  <a:lnRef idx="3">
                    <a:schemeClr val="dk1"/>
                  </a:lnRef>
                  <a:fillRef idx="0">
                    <a:schemeClr val="dk1"/>
                  </a:fillRef>
                  <a:effectRef idx="2">
                    <a:schemeClr val="dk1"/>
                  </a:effectRef>
                  <a:fontRef idx="minor">
                    <a:schemeClr val="tx1"/>
                  </a:fontRef>
                </p:style>
              </p:cxnSp>
              <p:cxnSp>
                <p:nvCxnSpPr>
                  <p:cNvPr id="73" name="Straight Connector 72"/>
                  <p:cNvCxnSpPr/>
                  <p:nvPr/>
                </p:nvCxnSpPr>
                <p:spPr>
                  <a:xfrm rot="10800000" flipH="1">
                    <a:off x="3614878" y="5623681"/>
                    <a:ext cx="1828800" cy="1588"/>
                  </a:xfrm>
                  <a:prstGeom prst="line">
                    <a:avLst/>
                  </a:prstGeom>
                </p:spPr>
                <p:style>
                  <a:lnRef idx="3">
                    <a:schemeClr val="dk1"/>
                  </a:lnRef>
                  <a:fillRef idx="0">
                    <a:schemeClr val="dk1"/>
                  </a:fillRef>
                  <a:effectRef idx="2">
                    <a:schemeClr val="dk1"/>
                  </a:effectRef>
                  <a:fontRef idx="minor">
                    <a:schemeClr val="tx1"/>
                  </a:fontRef>
                </p:style>
              </p:cxnSp>
            </p:grpSp>
          </p:grpSp>
        </p:grpSp>
      </p:grpSp>
      <p:grpSp>
        <p:nvGrpSpPr>
          <p:cNvPr id="78" name="Group 77"/>
          <p:cNvGrpSpPr/>
          <p:nvPr/>
        </p:nvGrpSpPr>
        <p:grpSpPr>
          <a:xfrm>
            <a:off x="5105400" y="152400"/>
            <a:ext cx="1600200" cy="2667000"/>
            <a:chOff x="6629400" y="2667000"/>
            <a:chExt cx="1600200" cy="2667000"/>
          </a:xfrm>
        </p:grpSpPr>
        <p:sp>
          <p:nvSpPr>
            <p:cNvPr id="38" name="Flowchart: Connector 37"/>
            <p:cNvSpPr/>
            <p:nvPr/>
          </p:nvSpPr>
          <p:spPr>
            <a:xfrm>
              <a:off x="8001000" y="2667000"/>
              <a:ext cx="228600" cy="22860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solidFill>
                  <a:schemeClr val="tx1"/>
                </a:solidFill>
              </a:endParaRPr>
            </a:p>
          </p:txBody>
        </p:sp>
        <p:sp>
          <p:nvSpPr>
            <p:cNvPr id="39" name="Flowchart: Connector 38"/>
            <p:cNvSpPr/>
            <p:nvPr/>
          </p:nvSpPr>
          <p:spPr>
            <a:xfrm>
              <a:off x="7924800" y="3429000"/>
              <a:ext cx="228600" cy="22860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solidFill>
                  <a:schemeClr val="tx1"/>
                </a:solidFill>
              </a:endParaRPr>
            </a:p>
          </p:txBody>
        </p:sp>
        <p:sp>
          <p:nvSpPr>
            <p:cNvPr id="40" name="Flowchart: Connector 39"/>
            <p:cNvSpPr/>
            <p:nvPr/>
          </p:nvSpPr>
          <p:spPr>
            <a:xfrm>
              <a:off x="8001000" y="4267200"/>
              <a:ext cx="228600" cy="22860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solidFill>
                  <a:schemeClr val="tx1"/>
                </a:solidFill>
              </a:endParaRPr>
            </a:p>
          </p:txBody>
        </p:sp>
        <p:sp>
          <p:nvSpPr>
            <p:cNvPr id="41" name="Flowchart: Connector 40"/>
            <p:cNvSpPr/>
            <p:nvPr/>
          </p:nvSpPr>
          <p:spPr>
            <a:xfrm>
              <a:off x="8001000" y="5105400"/>
              <a:ext cx="228600" cy="22860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solidFill>
                  <a:schemeClr val="tx1"/>
                </a:solidFill>
              </a:endParaRPr>
            </a:p>
          </p:txBody>
        </p:sp>
        <p:cxnSp>
          <p:nvCxnSpPr>
            <p:cNvPr id="81" name="Straight Connector 80"/>
            <p:cNvCxnSpPr>
              <a:endCxn id="38" idx="2"/>
            </p:cNvCxnSpPr>
            <p:nvPr/>
          </p:nvCxnSpPr>
          <p:spPr>
            <a:xfrm rot="10800000" flipH="1">
              <a:off x="6705600" y="2781300"/>
              <a:ext cx="1295400" cy="495300"/>
            </a:xfrm>
            <a:prstGeom prst="line">
              <a:avLst/>
            </a:prstGeom>
          </p:spPr>
          <p:style>
            <a:lnRef idx="3">
              <a:schemeClr val="dk1"/>
            </a:lnRef>
            <a:fillRef idx="0">
              <a:schemeClr val="dk1"/>
            </a:fillRef>
            <a:effectRef idx="2">
              <a:schemeClr val="dk1"/>
            </a:effectRef>
            <a:fontRef idx="minor">
              <a:schemeClr val="tx1"/>
            </a:fontRef>
          </p:style>
        </p:cxnSp>
        <p:cxnSp>
          <p:nvCxnSpPr>
            <p:cNvPr id="84" name="Straight Connector 83"/>
            <p:cNvCxnSpPr>
              <a:endCxn id="39" idx="3"/>
            </p:cNvCxnSpPr>
            <p:nvPr/>
          </p:nvCxnSpPr>
          <p:spPr>
            <a:xfrm rot="10800000" flipH="1">
              <a:off x="6705600" y="3624122"/>
              <a:ext cx="1252678" cy="376378"/>
            </a:xfrm>
            <a:prstGeom prst="line">
              <a:avLst/>
            </a:prstGeom>
          </p:spPr>
          <p:style>
            <a:lnRef idx="3">
              <a:schemeClr val="dk1"/>
            </a:lnRef>
            <a:fillRef idx="0">
              <a:schemeClr val="dk1"/>
            </a:fillRef>
            <a:effectRef idx="2">
              <a:schemeClr val="dk1"/>
            </a:effectRef>
            <a:fontRef idx="minor">
              <a:schemeClr val="tx1"/>
            </a:fontRef>
          </p:style>
        </p:cxnSp>
        <p:cxnSp>
          <p:nvCxnSpPr>
            <p:cNvPr id="91" name="Straight Connector 90"/>
            <p:cNvCxnSpPr>
              <a:endCxn id="39" idx="3"/>
            </p:cNvCxnSpPr>
            <p:nvPr/>
          </p:nvCxnSpPr>
          <p:spPr>
            <a:xfrm rot="16200000" flipH="1">
              <a:off x="7142396" y="2808240"/>
              <a:ext cx="401404" cy="1230360"/>
            </a:xfrm>
            <a:prstGeom prst="line">
              <a:avLst/>
            </a:prstGeom>
          </p:spPr>
          <p:style>
            <a:lnRef idx="3">
              <a:schemeClr val="dk1"/>
            </a:lnRef>
            <a:fillRef idx="0">
              <a:schemeClr val="dk1"/>
            </a:fillRef>
            <a:effectRef idx="2">
              <a:schemeClr val="dk1"/>
            </a:effectRef>
            <a:fontRef idx="minor">
              <a:schemeClr val="tx1"/>
            </a:fontRef>
          </p:style>
        </p:cxnSp>
        <p:cxnSp>
          <p:nvCxnSpPr>
            <p:cNvPr id="95" name="Straight Connector 94"/>
            <p:cNvCxnSpPr>
              <a:endCxn id="40" idx="1"/>
            </p:cNvCxnSpPr>
            <p:nvPr/>
          </p:nvCxnSpPr>
          <p:spPr>
            <a:xfrm rot="10800000" flipH="1" flipV="1">
              <a:off x="6705600" y="4000500"/>
              <a:ext cx="1328878" cy="300178"/>
            </a:xfrm>
            <a:prstGeom prst="line">
              <a:avLst/>
            </a:prstGeom>
          </p:spPr>
          <p:style>
            <a:lnRef idx="3">
              <a:schemeClr val="dk1"/>
            </a:lnRef>
            <a:fillRef idx="0">
              <a:schemeClr val="dk1"/>
            </a:fillRef>
            <a:effectRef idx="2">
              <a:schemeClr val="dk1"/>
            </a:effectRef>
            <a:fontRef idx="minor">
              <a:schemeClr val="tx1"/>
            </a:fontRef>
          </p:style>
        </p:cxnSp>
        <p:cxnSp>
          <p:nvCxnSpPr>
            <p:cNvPr id="99" name="Straight Connector 98"/>
            <p:cNvCxnSpPr>
              <a:endCxn id="40" idx="1"/>
            </p:cNvCxnSpPr>
            <p:nvPr/>
          </p:nvCxnSpPr>
          <p:spPr>
            <a:xfrm rot="16200000" flipH="1">
              <a:off x="6842218" y="3108418"/>
              <a:ext cx="1077960" cy="1306560"/>
            </a:xfrm>
            <a:prstGeom prst="line">
              <a:avLst/>
            </a:prstGeom>
          </p:spPr>
          <p:style>
            <a:lnRef idx="3">
              <a:schemeClr val="dk1"/>
            </a:lnRef>
            <a:fillRef idx="0">
              <a:schemeClr val="dk1"/>
            </a:fillRef>
            <a:effectRef idx="2">
              <a:schemeClr val="dk1"/>
            </a:effectRef>
            <a:fontRef idx="minor">
              <a:schemeClr val="tx1"/>
            </a:fontRef>
          </p:style>
        </p:cxnSp>
        <p:cxnSp>
          <p:nvCxnSpPr>
            <p:cNvPr id="102" name="Straight Connector 101"/>
            <p:cNvCxnSpPr>
              <a:endCxn id="38" idx="3"/>
            </p:cNvCxnSpPr>
            <p:nvPr/>
          </p:nvCxnSpPr>
          <p:spPr>
            <a:xfrm rot="10800000" flipH="1">
              <a:off x="6705600" y="2862122"/>
              <a:ext cx="1328878" cy="1138378"/>
            </a:xfrm>
            <a:prstGeom prst="line">
              <a:avLst/>
            </a:prstGeom>
          </p:spPr>
          <p:style>
            <a:lnRef idx="3">
              <a:schemeClr val="dk1"/>
            </a:lnRef>
            <a:fillRef idx="0">
              <a:schemeClr val="dk1"/>
            </a:fillRef>
            <a:effectRef idx="2">
              <a:schemeClr val="dk1"/>
            </a:effectRef>
            <a:fontRef idx="minor">
              <a:schemeClr val="tx1"/>
            </a:fontRef>
          </p:style>
        </p:cxnSp>
        <p:cxnSp>
          <p:nvCxnSpPr>
            <p:cNvPr id="109" name="Straight Connector 108"/>
            <p:cNvCxnSpPr>
              <a:stCxn id="115" idx="2"/>
              <a:endCxn id="41" idx="1"/>
            </p:cNvCxnSpPr>
            <p:nvPr/>
          </p:nvCxnSpPr>
          <p:spPr>
            <a:xfrm rot="10800000" flipH="1" flipV="1">
              <a:off x="6705600" y="3238500"/>
              <a:ext cx="1328878" cy="1900378"/>
            </a:xfrm>
            <a:prstGeom prst="line">
              <a:avLst/>
            </a:prstGeom>
          </p:spPr>
          <p:style>
            <a:lnRef idx="3">
              <a:schemeClr val="dk1"/>
            </a:lnRef>
            <a:fillRef idx="0">
              <a:schemeClr val="dk1"/>
            </a:fillRef>
            <a:effectRef idx="2">
              <a:schemeClr val="dk1"/>
            </a:effectRef>
            <a:fontRef idx="minor">
              <a:schemeClr val="tx1"/>
            </a:fontRef>
          </p:style>
        </p:cxnSp>
        <p:cxnSp>
          <p:nvCxnSpPr>
            <p:cNvPr id="112" name="Straight Connector 111"/>
            <p:cNvCxnSpPr>
              <a:endCxn id="41" idx="2"/>
            </p:cNvCxnSpPr>
            <p:nvPr/>
          </p:nvCxnSpPr>
          <p:spPr>
            <a:xfrm rot="10800000" flipH="1" flipV="1">
              <a:off x="6705600" y="4000500"/>
              <a:ext cx="1295400" cy="1219200"/>
            </a:xfrm>
            <a:prstGeom prst="line">
              <a:avLst/>
            </a:prstGeom>
          </p:spPr>
          <p:style>
            <a:lnRef idx="3">
              <a:schemeClr val="dk1"/>
            </a:lnRef>
            <a:fillRef idx="0">
              <a:schemeClr val="dk1"/>
            </a:fillRef>
            <a:effectRef idx="2">
              <a:schemeClr val="dk1"/>
            </a:effectRef>
            <a:fontRef idx="minor">
              <a:schemeClr val="tx1"/>
            </a:fontRef>
          </p:style>
        </p:cxnSp>
        <p:sp>
          <p:nvSpPr>
            <p:cNvPr id="115" name="Flowchart: Connector 114"/>
            <p:cNvSpPr/>
            <p:nvPr/>
          </p:nvSpPr>
          <p:spPr>
            <a:xfrm>
              <a:off x="6705600" y="3124200"/>
              <a:ext cx="198119" cy="22860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solidFill>
                  <a:schemeClr val="tx1"/>
                </a:solidFill>
              </a:endParaRPr>
            </a:p>
          </p:txBody>
        </p:sp>
        <p:sp>
          <p:nvSpPr>
            <p:cNvPr id="116" name="Flowchart: Connector 115"/>
            <p:cNvSpPr/>
            <p:nvPr/>
          </p:nvSpPr>
          <p:spPr>
            <a:xfrm>
              <a:off x="6629400" y="3886200"/>
              <a:ext cx="228600" cy="22860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solidFill>
                  <a:schemeClr val="tx1"/>
                </a:solidFill>
              </a:endParaRPr>
            </a:p>
          </p:txBody>
        </p:sp>
      </p:grpSp>
      <p:sp>
        <p:nvSpPr>
          <p:cNvPr id="131" name="TextBox 130"/>
          <p:cNvSpPr txBox="1"/>
          <p:nvPr/>
        </p:nvSpPr>
        <p:spPr>
          <a:xfrm>
            <a:off x="3135954" y="2352154"/>
            <a:ext cx="1099131" cy="461665"/>
          </a:xfrm>
          <a:prstGeom prst="rect">
            <a:avLst/>
          </a:prstGeom>
          <a:noFill/>
        </p:spPr>
        <p:txBody>
          <a:bodyPr wrap="square" rtlCol="0">
            <a:spAutoFit/>
          </a:bodyPr>
          <a:lstStyle/>
          <a:p>
            <a:r>
              <a:rPr lang="en-US" sz="2400" dirty="0" smtClean="0"/>
              <a:t>K</a:t>
            </a:r>
            <a:r>
              <a:rPr lang="en-US" sz="1600" dirty="0" smtClean="0"/>
              <a:t>3,3</a:t>
            </a:r>
            <a:endParaRPr lang="en-US" sz="1600" dirty="0"/>
          </a:p>
        </p:txBody>
      </p:sp>
      <p:sp>
        <p:nvSpPr>
          <p:cNvPr id="132" name="TextBox 131"/>
          <p:cNvSpPr txBox="1"/>
          <p:nvPr/>
        </p:nvSpPr>
        <p:spPr>
          <a:xfrm>
            <a:off x="5443126" y="2322976"/>
            <a:ext cx="946731" cy="461665"/>
          </a:xfrm>
          <a:prstGeom prst="rect">
            <a:avLst/>
          </a:prstGeom>
          <a:noFill/>
        </p:spPr>
        <p:txBody>
          <a:bodyPr wrap="square" rtlCol="0">
            <a:spAutoFit/>
          </a:bodyPr>
          <a:lstStyle/>
          <a:p>
            <a:r>
              <a:rPr lang="en-US" sz="2400" dirty="0" smtClean="0"/>
              <a:t>K</a:t>
            </a:r>
            <a:r>
              <a:rPr lang="en-US" sz="1400" dirty="0" smtClean="0"/>
              <a:t>2,4</a:t>
            </a:r>
            <a:endParaRPr lang="en-US" dirty="0"/>
          </a:p>
        </p:txBody>
      </p:sp>
      <p:sp>
        <p:nvSpPr>
          <p:cNvPr id="133" name="TextBox 132"/>
          <p:cNvSpPr txBox="1"/>
          <p:nvPr/>
        </p:nvSpPr>
        <p:spPr>
          <a:xfrm>
            <a:off x="708713" y="2313689"/>
            <a:ext cx="1219200" cy="523220"/>
          </a:xfrm>
          <a:prstGeom prst="rect">
            <a:avLst/>
          </a:prstGeom>
          <a:noFill/>
        </p:spPr>
        <p:txBody>
          <a:bodyPr wrap="square" rtlCol="0">
            <a:spAutoFit/>
          </a:bodyPr>
          <a:lstStyle/>
          <a:p>
            <a:r>
              <a:rPr lang="en-US" sz="2800" dirty="0" smtClean="0"/>
              <a:t>K</a:t>
            </a:r>
            <a:r>
              <a:rPr lang="en-US" dirty="0" smtClean="0"/>
              <a:t> </a:t>
            </a:r>
            <a:r>
              <a:rPr lang="en-US" sz="1200" dirty="0" smtClean="0"/>
              <a:t>2,3</a:t>
            </a:r>
            <a:endParaRPr lang="en-US" dirty="0"/>
          </a:p>
        </p:txBody>
      </p:sp>
      <p:grpSp>
        <p:nvGrpSpPr>
          <p:cNvPr id="55" name="Group 54"/>
          <p:cNvGrpSpPr/>
          <p:nvPr/>
        </p:nvGrpSpPr>
        <p:grpSpPr>
          <a:xfrm>
            <a:off x="457200" y="762000"/>
            <a:ext cx="1371600" cy="1295400"/>
            <a:chOff x="533400" y="3352800"/>
            <a:chExt cx="1371600" cy="1295400"/>
          </a:xfrm>
        </p:grpSpPr>
        <p:grpSp>
          <p:nvGrpSpPr>
            <p:cNvPr id="51" name="Group 50"/>
            <p:cNvGrpSpPr/>
            <p:nvPr/>
          </p:nvGrpSpPr>
          <p:grpSpPr>
            <a:xfrm>
              <a:off x="533400" y="3429000"/>
              <a:ext cx="1295400" cy="1144588"/>
              <a:chOff x="533400" y="3429000"/>
              <a:chExt cx="1295400" cy="1144588"/>
            </a:xfrm>
          </p:grpSpPr>
          <p:cxnSp>
            <p:nvCxnSpPr>
              <p:cNvPr id="5" name="Straight Connector 4"/>
              <p:cNvCxnSpPr/>
              <p:nvPr/>
            </p:nvCxnSpPr>
            <p:spPr>
              <a:xfrm>
                <a:off x="609600" y="3429000"/>
                <a:ext cx="1219200" cy="1588"/>
              </a:xfrm>
              <a:prstGeom prst="line">
                <a:avLst/>
              </a:prstGeom>
            </p:spPr>
            <p:style>
              <a:lnRef idx="2">
                <a:schemeClr val="dk1"/>
              </a:lnRef>
              <a:fillRef idx="0">
                <a:schemeClr val="dk1"/>
              </a:fillRef>
              <a:effectRef idx="1">
                <a:schemeClr val="dk1"/>
              </a:effectRef>
              <a:fontRef idx="minor">
                <a:schemeClr val="tx1"/>
              </a:fontRef>
            </p:style>
          </p:cxnSp>
          <p:cxnSp>
            <p:nvCxnSpPr>
              <p:cNvPr id="10" name="Straight Connector 9"/>
              <p:cNvCxnSpPr/>
              <p:nvPr/>
            </p:nvCxnSpPr>
            <p:spPr>
              <a:xfrm rot="10800000">
                <a:off x="609600" y="3429000"/>
                <a:ext cx="1219200" cy="609600"/>
              </a:xfrm>
              <a:prstGeom prst="line">
                <a:avLst/>
              </a:prstGeom>
            </p:spPr>
            <p:style>
              <a:lnRef idx="2">
                <a:schemeClr val="dk1"/>
              </a:lnRef>
              <a:fillRef idx="0">
                <a:schemeClr val="dk1"/>
              </a:fillRef>
              <a:effectRef idx="1">
                <a:schemeClr val="dk1"/>
              </a:effectRef>
              <a:fontRef idx="minor">
                <a:schemeClr val="tx1"/>
              </a:fontRef>
            </p:style>
          </p:cxnSp>
          <p:cxnSp>
            <p:nvCxnSpPr>
              <p:cNvPr id="12" name="Straight Connector 11"/>
              <p:cNvCxnSpPr/>
              <p:nvPr/>
            </p:nvCxnSpPr>
            <p:spPr>
              <a:xfrm rot="10800000">
                <a:off x="609600" y="3429000"/>
                <a:ext cx="1219200" cy="1143000"/>
              </a:xfrm>
              <a:prstGeom prst="line">
                <a:avLst/>
              </a:prstGeom>
            </p:spPr>
            <p:style>
              <a:lnRef idx="2">
                <a:schemeClr val="dk1"/>
              </a:lnRef>
              <a:fillRef idx="0">
                <a:schemeClr val="dk1"/>
              </a:fillRef>
              <a:effectRef idx="1">
                <a:schemeClr val="dk1"/>
              </a:effectRef>
              <a:fontRef idx="minor">
                <a:schemeClr val="tx1"/>
              </a:fontRef>
            </p:style>
          </p:cxnSp>
          <p:cxnSp>
            <p:nvCxnSpPr>
              <p:cNvPr id="15" name="Straight Connector 14"/>
              <p:cNvCxnSpPr>
                <a:stCxn id="126" idx="7"/>
              </p:cNvCxnSpPr>
              <p:nvPr/>
            </p:nvCxnSpPr>
            <p:spPr>
              <a:xfrm rot="5400000" flipH="1" flipV="1">
                <a:off x="701582" y="3390900"/>
                <a:ext cx="1089118" cy="1165318"/>
              </a:xfrm>
              <a:prstGeom prst="line">
                <a:avLst/>
              </a:prstGeom>
            </p:spPr>
            <p:style>
              <a:lnRef idx="2">
                <a:schemeClr val="dk1"/>
              </a:lnRef>
              <a:fillRef idx="0">
                <a:schemeClr val="dk1"/>
              </a:fillRef>
              <a:effectRef idx="1">
                <a:schemeClr val="dk1"/>
              </a:effectRef>
              <a:fontRef idx="minor">
                <a:schemeClr val="tx1"/>
              </a:fontRef>
            </p:style>
          </p:cxnSp>
          <p:cxnSp>
            <p:nvCxnSpPr>
              <p:cNvPr id="17" name="Straight Connector 16"/>
              <p:cNvCxnSpPr>
                <a:stCxn id="126" idx="6"/>
              </p:cNvCxnSpPr>
              <p:nvPr/>
            </p:nvCxnSpPr>
            <p:spPr>
              <a:xfrm flipV="1">
                <a:off x="685800" y="4038600"/>
                <a:ext cx="1143000" cy="533400"/>
              </a:xfrm>
              <a:prstGeom prst="line">
                <a:avLst/>
              </a:prstGeom>
            </p:spPr>
            <p:style>
              <a:lnRef idx="2">
                <a:schemeClr val="dk1"/>
              </a:lnRef>
              <a:fillRef idx="0">
                <a:schemeClr val="dk1"/>
              </a:fillRef>
              <a:effectRef idx="1">
                <a:schemeClr val="dk1"/>
              </a:effectRef>
              <a:fontRef idx="minor">
                <a:schemeClr val="tx1"/>
              </a:fontRef>
            </p:style>
          </p:cxnSp>
          <p:cxnSp>
            <p:nvCxnSpPr>
              <p:cNvPr id="19" name="Straight Connector 18"/>
              <p:cNvCxnSpPr>
                <a:stCxn id="126" idx="2"/>
                <a:endCxn id="137" idx="2"/>
              </p:cNvCxnSpPr>
              <p:nvPr/>
            </p:nvCxnSpPr>
            <p:spPr>
              <a:xfrm rot="10800000" flipH="1">
                <a:off x="533400" y="4572000"/>
                <a:ext cx="1219200" cy="1588"/>
              </a:xfrm>
              <a:prstGeom prst="line">
                <a:avLst/>
              </a:prstGeom>
            </p:spPr>
            <p:style>
              <a:lnRef idx="2">
                <a:schemeClr val="dk1"/>
              </a:lnRef>
              <a:fillRef idx="0">
                <a:schemeClr val="dk1"/>
              </a:fillRef>
              <a:effectRef idx="1">
                <a:schemeClr val="dk1"/>
              </a:effectRef>
              <a:fontRef idx="minor">
                <a:schemeClr val="tx1"/>
              </a:fontRef>
            </p:style>
          </p:cxnSp>
        </p:grpSp>
        <p:sp>
          <p:nvSpPr>
            <p:cNvPr id="125" name="Flowchart: Connector 124"/>
            <p:cNvSpPr/>
            <p:nvPr/>
          </p:nvSpPr>
          <p:spPr>
            <a:xfrm>
              <a:off x="609600" y="3352800"/>
              <a:ext cx="152400" cy="15240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solidFill>
                  <a:schemeClr val="tx1"/>
                </a:solidFill>
              </a:endParaRPr>
            </a:p>
          </p:txBody>
        </p:sp>
        <p:sp>
          <p:nvSpPr>
            <p:cNvPr id="126" name="Flowchart: Connector 125"/>
            <p:cNvSpPr/>
            <p:nvPr/>
          </p:nvSpPr>
          <p:spPr>
            <a:xfrm>
              <a:off x="533400" y="4495800"/>
              <a:ext cx="152400" cy="15240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solidFill>
                  <a:schemeClr val="tx1"/>
                </a:solidFill>
              </a:endParaRPr>
            </a:p>
          </p:txBody>
        </p:sp>
        <p:sp>
          <p:nvSpPr>
            <p:cNvPr id="135" name="Flowchart: Connector 134"/>
            <p:cNvSpPr/>
            <p:nvPr/>
          </p:nvSpPr>
          <p:spPr>
            <a:xfrm>
              <a:off x="1752600" y="3352800"/>
              <a:ext cx="152400" cy="15240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solidFill>
                  <a:schemeClr val="tx1"/>
                </a:solidFill>
              </a:endParaRPr>
            </a:p>
          </p:txBody>
        </p:sp>
        <p:sp>
          <p:nvSpPr>
            <p:cNvPr id="136" name="Flowchart: Connector 135"/>
            <p:cNvSpPr/>
            <p:nvPr/>
          </p:nvSpPr>
          <p:spPr>
            <a:xfrm>
              <a:off x="1752600" y="3962400"/>
              <a:ext cx="152400" cy="15240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solidFill>
                  <a:schemeClr val="tx1"/>
                </a:solidFill>
              </a:endParaRPr>
            </a:p>
          </p:txBody>
        </p:sp>
        <p:sp>
          <p:nvSpPr>
            <p:cNvPr id="137" name="Flowchart: Connector 136"/>
            <p:cNvSpPr/>
            <p:nvPr/>
          </p:nvSpPr>
          <p:spPr>
            <a:xfrm>
              <a:off x="1752600" y="4495800"/>
              <a:ext cx="152400" cy="15240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solidFill>
                  <a:schemeClr val="tx1"/>
                </a:solidFill>
              </a:endParaRPr>
            </a:p>
          </p:txBody>
        </p:sp>
      </p:grpSp>
      <p:sp>
        <p:nvSpPr>
          <p:cNvPr id="144" name="Date Placeholder 143"/>
          <p:cNvSpPr>
            <a:spLocks noGrp="1"/>
          </p:cNvSpPr>
          <p:nvPr>
            <p:ph type="dt" sz="half" idx="10"/>
          </p:nvPr>
        </p:nvSpPr>
        <p:spPr/>
        <p:txBody>
          <a:bodyPr/>
          <a:lstStyle/>
          <a:p>
            <a:fld id="{E72C53C1-613D-4226-9B54-A477EC949CD4}" type="datetime1">
              <a:rPr lang="en-US" smtClean="0">
                <a:solidFill>
                  <a:schemeClr val="tx1"/>
                </a:solidFill>
              </a:rPr>
              <a:pPr/>
              <a:t>6/24/2023</a:t>
            </a:fld>
            <a:endParaRPr lang="en-US" dirty="0">
              <a:solidFill>
                <a:schemeClr val="tx1"/>
              </a:solidFill>
            </a:endParaRPr>
          </a:p>
        </p:txBody>
      </p:sp>
      <p:sp>
        <p:nvSpPr>
          <p:cNvPr id="145" name="Slide Number Placeholder 144"/>
          <p:cNvSpPr>
            <a:spLocks noGrp="1"/>
          </p:cNvSpPr>
          <p:nvPr>
            <p:ph type="sldNum" sz="quarter" idx="12"/>
          </p:nvPr>
        </p:nvSpPr>
        <p:spPr/>
        <p:txBody>
          <a:bodyPr/>
          <a:lstStyle/>
          <a:p>
            <a:fld id="{68D024D8-7F54-4838-AA7B-E00348C32656}" type="slidenum">
              <a:rPr lang="en-US" smtClean="0">
                <a:solidFill>
                  <a:schemeClr val="tx1"/>
                </a:solidFill>
              </a:rPr>
              <a:pPr/>
              <a:t>10</a:t>
            </a:fld>
            <a:endParaRPr lang="en-US" dirty="0">
              <a:solidFill>
                <a:schemeClr val="tx1"/>
              </a:solidFill>
            </a:endParaRPr>
          </a:p>
        </p:txBody>
      </p:sp>
      <p:sp>
        <p:nvSpPr>
          <p:cNvPr id="146" name="Footer Placeholder 145"/>
          <p:cNvSpPr>
            <a:spLocks noGrp="1"/>
          </p:cNvSpPr>
          <p:nvPr>
            <p:ph type="ftr" sz="quarter" idx="11"/>
          </p:nvPr>
        </p:nvSpPr>
        <p:spPr/>
        <p:txBody>
          <a:bodyPr/>
          <a:lstStyle/>
          <a:p>
            <a:r>
              <a:rPr lang="en-US" smtClean="0">
                <a:solidFill>
                  <a:schemeClr val="tx1"/>
                </a:solidFill>
              </a:rPr>
              <a:t>Basic concepts of graph theory</a:t>
            </a:r>
            <a:endParaRPr lang="en-US" dirty="0">
              <a:solidFill>
                <a:schemeClr val="tx1"/>
              </a:solidFill>
            </a:endParaRPr>
          </a:p>
        </p:txBody>
      </p:sp>
      <p:sp>
        <p:nvSpPr>
          <p:cNvPr id="23" name="Rectangle 22"/>
          <p:cNvSpPr/>
          <p:nvPr/>
        </p:nvSpPr>
        <p:spPr>
          <a:xfrm>
            <a:off x="293087" y="2948523"/>
            <a:ext cx="8281116" cy="369332"/>
          </a:xfrm>
          <a:prstGeom prst="rect">
            <a:avLst/>
          </a:prstGeom>
        </p:spPr>
        <p:txBody>
          <a:bodyPr wrap="square">
            <a:spAutoFit/>
          </a:bodyPr>
          <a:lstStyle/>
          <a:p>
            <a:pPr marL="342900" lvl="1" indent="-342900">
              <a:buFont typeface="Arial" pitchFamily="34" charset="0"/>
              <a:buNone/>
            </a:pPr>
            <a:r>
              <a:rPr lang="en-US" u="sng" dirty="0" smtClean="0"/>
              <a:t>Note</a:t>
            </a:r>
            <a:r>
              <a:rPr lang="en-US" dirty="0"/>
              <a:t>: The complete bipartite graph </a:t>
            </a:r>
            <a:r>
              <a:rPr lang="en-US" dirty="0" err="1"/>
              <a:t>K</a:t>
            </a:r>
            <a:r>
              <a:rPr lang="en-US" sz="2400" baseline="-25000" dirty="0" err="1"/>
              <a:t>m,n</a:t>
            </a:r>
            <a:r>
              <a:rPr lang="en-US" dirty="0"/>
              <a:t> consists of (</a:t>
            </a:r>
            <a:r>
              <a:rPr lang="en-US" dirty="0" err="1"/>
              <a:t>m+n</a:t>
            </a:r>
            <a:r>
              <a:rPr lang="en-US" dirty="0"/>
              <a:t>) vertices and  </a:t>
            </a:r>
            <a:r>
              <a:rPr lang="en-US" dirty="0" err="1"/>
              <a:t>m.n</a:t>
            </a:r>
            <a:r>
              <a:rPr lang="en-US" dirty="0"/>
              <a:t>  edges</a:t>
            </a:r>
          </a:p>
        </p:txBody>
      </p:sp>
      <p:sp>
        <p:nvSpPr>
          <p:cNvPr id="93" name="Rectangle 92"/>
          <p:cNvSpPr/>
          <p:nvPr/>
        </p:nvSpPr>
        <p:spPr>
          <a:xfrm>
            <a:off x="296286" y="88504"/>
            <a:ext cx="1059521" cy="369332"/>
          </a:xfrm>
          <a:prstGeom prst="rect">
            <a:avLst/>
          </a:prstGeom>
        </p:spPr>
        <p:txBody>
          <a:bodyPr wrap="none">
            <a:spAutoFit/>
          </a:bodyPr>
          <a:lstStyle/>
          <a:p>
            <a:pPr>
              <a:buNone/>
            </a:pPr>
            <a:r>
              <a:rPr lang="en-US" b="1" u="sng" dirty="0"/>
              <a:t>Example</a:t>
            </a:r>
            <a:r>
              <a:rPr lang="en-US" b="1" dirty="0"/>
              <a:t>:</a:t>
            </a:r>
          </a:p>
        </p:txBody>
      </p:sp>
      <p:sp>
        <p:nvSpPr>
          <p:cNvPr id="25" name="Rectangle 24"/>
          <p:cNvSpPr/>
          <p:nvPr/>
        </p:nvSpPr>
        <p:spPr>
          <a:xfrm>
            <a:off x="457199" y="3734820"/>
            <a:ext cx="8229600" cy="923330"/>
          </a:xfrm>
          <a:prstGeom prst="rect">
            <a:avLst/>
          </a:prstGeom>
        </p:spPr>
        <p:txBody>
          <a:bodyPr wrap="square">
            <a:spAutoFit/>
          </a:bodyPr>
          <a:lstStyle/>
          <a:p>
            <a:r>
              <a:rPr lang="en-US" dirty="0" smtClean="0"/>
              <a:t>A </a:t>
            </a:r>
            <a:r>
              <a:rPr lang="en-US" dirty="0"/>
              <a:t>walk in a graph G is finite ordered set W={V</a:t>
            </a:r>
            <a:r>
              <a:rPr lang="en-US" sz="1100" dirty="0"/>
              <a:t>0</a:t>
            </a:r>
            <a:r>
              <a:rPr lang="en-US" dirty="0"/>
              <a:t>,E</a:t>
            </a:r>
            <a:r>
              <a:rPr lang="en-US" sz="1200" dirty="0"/>
              <a:t>1</a:t>
            </a:r>
            <a:r>
              <a:rPr lang="en-US" dirty="0"/>
              <a:t>,V</a:t>
            </a:r>
            <a:r>
              <a:rPr lang="en-US" sz="1200" dirty="0"/>
              <a:t>1</a:t>
            </a:r>
            <a:r>
              <a:rPr lang="en-US" dirty="0"/>
              <a:t>,E</a:t>
            </a:r>
            <a:r>
              <a:rPr lang="en-US" sz="1200" dirty="0"/>
              <a:t>2</a:t>
            </a:r>
            <a:r>
              <a:rPr lang="en-US" dirty="0"/>
              <a:t>,V</a:t>
            </a:r>
            <a:r>
              <a:rPr lang="en-US" sz="1200" dirty="0"/>
              <a:t>2</a:t>
            </a:r>
            <a:r>
              <a:rPr lang="en-US" dirty="0"/>
              <a:t>………. V</a:t>
            </a:r>
            <a:r>
              <a:rPr lang="en-US" sz="1200" dirty="0"/>
              <a:t>k-1</a:t>
            </a:r>
            <a:r>
              <a:rPr lang="en-US" dirty="0"/>
              <a:t>,E</a:t>
            </a:r>
            <a:r>
              <a:rPr lang="en-US" sz="1200" dirty="0"/>
              <a:t>k</a:t>
            </a:r>
            <a:r>
              <a:rPr lang="en-US" dirty="0"/>
              <a:t>,V</a:t>
            </a:r>
            <a:r>
              <a:rPr lang="en-US" sz="1200" dirty="0"/>
              <a:t>k</a:t>
            </a:r>
            <a:r>
              <a:rPr lang="en-US" dirty="0"/>
              <a:t>} whose elements are alternately vertices and edges such that for </a:t>
            </a:r>
            <a:r>
              <a:rPr lang="en-US" dirty="0" smtClean="0"/>
              <a:t>1 ≤ </a:t>
            </a:r>
            <a:r>
              <a:rPr lang="en-US" dirty="0" err="1" smtClean="0"/>
              <a:t>i</a:t>
            </a:r>
            <a:r>
              <a:rPr lang="en-US" dirty="0" smtClean="0"/>
              <a:t> ≤ k</a:t>
            </a:r>
            <a:r>
              <a:rPr lang="en-US" dirty="0"/>
              <a:t>, the edge </a:t>
            </a:r>
            <a:r>
              <a:rPr lang="en-US" dirty="0" err="1"/>
              <a:t>E</a:t>
            </a:r>
            <a:r>
              <a:rPr lang="en-US" sz="1400" dirty="0" err="1"/>
              <a:t>i</a:t>
            </a:r>
            <a:r>
              <a:rPr lang="en-US" dirty="0"/>
              <a:t> has ends vertices V</a:t>
            </a:r>
            <a:r>
              <a:rPr lang="en-US" sz="1200" dirty="0"/>
              <a:t>i-1</a:t>
            </a:r>
            <a:r>
              <a:rPr lang="en-US" dirty="0"/>
              <a:t> and V</a:t>
            </a:r>
            <a:r>
              <a:rPr lang="en-US" sz="1200" dirty="0"/>
              <a:t>i</a:t>
            </a:r>
            <a:r>
              <a:rPr lang="en-US" dirty="0"/>
              <a:t>.</a:t>
            </a:r>
          </a:p>
        </p:txBody>
      </p:sp>
      <p:sp>
        <p:nvSpPr>
          <p:cNvPr id="26" name="Rectangle 25"/>
          <p:cNvSpPr/>
          <p:nvPr/>
        </p:nvSpPr>
        <p:spPr>
          <a:xfrm>
            <a:off x="268057" y="3397679"/>
            <a:ext cx="854401" cy="369332"/>
          </a:xfrm>
          <a:prstGeom prst="rect">
            <a:avLst/>
          </a:prstGeom>
        </p:spPr>
        <p:txBody>
          <a:bodyPr wrap="none">
            <a:spAutoFit/>
          </a:bodyPr>
          <a:lstStyle/>
          <a:p>
            <a:r>
              <a:rPr lang="en-US" b="1" u="sng" dirty="0"/>
              <a:t>Walk</a:t>
            </a:r>
            <a:r>
              <a:rPr lang="en-US" b="1" dirty="0"/>
              <a:t>:- </a:t>
            </a:r>
          </a:p>
        </p:txBody>
      </p:sp>
      <p:sp>
        <p:nvSpPr>
          <p:cNvPr id="27" name="Rectangle 26"/>
          <p:cNvSpPr/>
          <p:nvPr/>
        </p:nvSpPr>
        <p:spPr>
          <a:xfrm>
            <a:off x="457199" y="4666178"/>
            <a:ext cx="6362700" cy="369332"/>
          </a:xfrm>
          <a:prstGeom prst="rect">
            <a:avLst/>
          </a:prstGeom>
        </p:spPr>
        <p:txBody>
          <a:bodyPr wrap="square">
            <a:spAutoFit/>
          </a:bodyPr>
          <a:lstStyle/>
          <a:p>
            <a:r>
              <a:rPr lang="en-US" dirty="0"/>
              <a:t>The walk from V</a:t>
            </a:r>
            <a:r>
              <a:rPr lang="en-US" sz="1200" dirty="0"/>
              <a:t>1</a:t>
            </a:r>
            <a:r>
              <a:rPr lang="en-US" dirty="0"/>
              <a:t> to </a:t>
            </a:r>
            <a:r>
              <a:rPr lang="en-US" dirty="0" err="1"/>
              <a:t>V</a:t>
            </a:r>
            <a:r>
              <a:rPr lang="en-US" sz="1400" dirty="0" err="1"/>
              <a:t>n</a:t>
            </a:r>
            <a:r>
              <a:rPr lang="en-US" dirty="0"/>
              <a:t> is denoted by (V</a:t>
            </a:r>
            <a:r>
              <a:rPr lang="en-US" sz="1200" dirty="0"/>
              <a:t>1</a:t>
            </a:r>
            <a:r>
              <a:rPr lang="en-US" dirty="0"/>
              <a:t>,V</a:t>
            </a:r>
            <a:r>
              <a:rPr lang="en-US" sz="1200" dirty="0"/>
              <a:t>2</a:t>
            </a:r>
            <a:r>
              <a:rPr lang="en-US" dirty="0"/>
              <a:t>,V</a:t>
            </a:r>
            <a:r>
              <a:rPr lang="en-US" sz="1200" dirty="0"/>
              <a:t>3</a:t>
            </a:r>
            <a:r>
              <a:rPr lang="en-US" dirty="0"/>
              <a:t>,……………..</a:t>
            </a:r>
            <a:r>
              <a:rPr lang="en-US" dirty="0" err="1"/>
              <a:t>V</a:t>
            </a:r>
            <a:r>
              <a:rPr lang="en-US" sz="1400" dirty="0" err="1"/>
              <a:t>n</a:t>
            </a:r>
            <a:r>
              <a:rPr lang="en-US" dirty="0"/>
              <a:t>)</a:t>
            </a:r>
          </a:p>
        </p:txBody>
      </p:sp>
      <p:sp>
        <p:nvSpPr>
          <p:cNvPr id="28" name="Rectangle 27"/>
          <p:cNvSpPr/>
          <p:nvPr/>
        </p:nvSpPr>
        <p:spPr>
          <a:xfrm>
            <a:off x="337818" y="5379455"/>
            <a:ext cx="6310111" cy="369332"/>
          </a:xfrm>
          <a:prstGeom prst="rect">
            <a:avLst/>
          </a:prstGeom>
        </p:spPr>
        <p:txBody>
          <a:bodyPr wrap="square">
            <a:spAutoFit/>
          </a:bodyPr>
          <a:lstStyle/>
          <a:p>
            <a:pPr>
              <a:buNone/>
            </a:pPr>
            <a:r>
              <a:rPr lang="en-US" b="1" u="sng" dirty="0"/>
              <a:t>Note</a:t>
            </a:r>
            <a:r>
              <a:rPr lang="en-US" b="1" dirty="0"/>
              <a:t>: </a:t>
            </a:r>
            <a:r>
              <a:rPr lang="en-US" dirty="0"/>
              <a:t>The number of edges in the walk is called length of W.</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 grpId="0"/>
      <p:bldP spid="132" grpId="0"/>
      <p:bldP spid="133" grpId="0"/>
      <p:bldP spid="23" grpId="0"/>
      <p:bldP spid="93" grpId="0"/>
      <p:bldP spid="25" grpId="0"/>
      <p:bldP spid="26" grpId="0"/>
      <p:bldP spid="27" grpId="0"/>
      <p:bldP spid="2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a:stCxn id="5" idx="0"/>
            <a:endCxn id="5" idx="2"/>
          </p:cNvCxnSpPr>
          <p:nvPr/>
        </p:nvCxnSpPr>
        <p:spPr>
          <a:xfrm>
            <a:off x="2370786" y="755712"/>
            <a:ext cx="0" cy="1600200"/>
          </a:xfrm>
          <a:prstGeom prst="line">
            <a:avLst/>
          </a:prstGeom>
        </p:spPr>
        <p:style>
          <a:lnRef idx="3">
            <a:schemeClr val="dk1"/>
          </a:lnRef>
          <a:fillRef idx="0">
            <a:schemeClr val="dk1"/>
          </a:fillRef>
          <a:effectRef idx="2">
            <a:schemeClr val="dk1"/>
          </a:effectRef>
          <a:fontRef idx="minor">
            <a:schemeClr val="tx1"/>
          </a:fontRef>
        </p:style>
      </p:cxnSp>
      <p:sp>
        <p:nvSpPr>
          <p:cNvPr id="27" name="Date Placeholder 26"/>
          <p:cNvSpPr>
            <a:spLocks noGrp="1"/>
          </p:cNvSpPr>
          <p:nvPr>
            <p:ph type="dt" sz="half" idx="10"/>
          </p:nvPr>
        </p:nvSpPr>
        <p:spPr>
          <a:xfrm>
            <a:off x="304800" y="6492875"/>
            <a:ext cx="2133600" cy="365125"/>
          </a:xfrm>
        </p:spPr>
        <p:txBody>
          <a:bodyPr/>
          <a:lstStyle/>
          <a:p>
            <a:fld id="{FE39DD1E-A335-41C7-84D3-4F94837AAD22}" type="datetime1">
              <a:rPr lang="en-US" smtClean="0">
                <a:solidFill>
                  <a:schemeClr val="tx1"/>
                </a:solidFill>
              </a:rPr>
              <a:pPr/>
              <a:t>6/24/2023</a:t>
            </a:fld>
            <a:endParaRPr lang="en-US" dirty="0">
              <a:solidFill>
                <a:schemeClr val="tx1"/>
              </a:solidFill>
            </a:endParaRPr>
          </a:p>
        </p:txBody>
      </p:sp>
      <p:sp>
        <p:nvSpPr>
          <p:cNvPr id="28" name="Slide Number Placeholder 27"/>
          <p:cNvSpPr>
            <a:spLocks noGrp="1"/>
          </p:cNvSpPr>
          <p:nvPr>
            <p:ph type="sldNum" sz="quarter" idx="12"/>
          </p:nvPr>
        </p:nvSpPr>
        <p:spPr>
          <a:xfrm>
            <a:off x="6400800" y="6492875"/>
            <a:ext cx="2133600" cy="365125"/>
          </a:xfrm>
        </p:spPr>
        <p:txBody>
          <a:bodyPr/>
          <a:lstStyle/>
          <a:p>
            <a:fld id="{68D024D8-7F54-4838-AA7B-E00348C32656}" type="slidenum">
              <a:rPr lang="en-US" smtClean="0">
                <a:solidFill>
                  <a:schemeClr val="tx1"/>
                </a:solidFill>
              </a:rPr>
              <a:pPr/>
              <a:t>11</a:t>
            </a:fld>
            <a:endParaRPr lang="en-US" dirty="0">
              <a:solidFill>
                <a:schemeClr val="tx1"/>
              </a:solidFill>
            </a:endParaRPr>
          </a:p>
        </p:txBody>
      </p:sp>
      <p:sp>
        <p:nvSpPr>
          <p:cNvPr id="29" name="Footer Placeholder 28"/>
          <p:cNvSpPr>
            <a:spLocks noGrp="1"/>
          </p:cNvSpPr>
          <p:nvPr>
            <p:ph type="ftr" sz="quarter" idx="11"/>
          </p:nvPr>
        </p:nvSpPr>
        <p:spPr>
          <a:xfrm>
            <a:off x="2971800" y="6492875"/>
            <a:ext cx="2895600" cy="365125"/>
          </a:xfrm>
        </p:spPr>
        <p:txBody>
          <a:bodyPr/>
          <a:lstStyle/>
          <a:p>
            <a:r>
              <a:rPr lang="en-US" smtClean="0">
                <a:solidFill>
                  <a:schemeClr val="tx1"/>
                </a:solidFill>
              </a:rPr>
              <a:t>Basic concepts of graph theory</a:t>
            </a:r>
            <a:endParaRPr lang="en-US" dirty="0">
              <a:solidFill>
                <a:schemeClr val="tx1"/>
              </a:solidFill>
            </a:endParaRPr>
          </a:p>
        </p:txBody>
      </p:sp>
      <p:sp>
        <p:nvSpPr>
          <p:cNvPr id="4" name="Rectangle 3"/>
          <p:cNvSpPr/>
          <p:nvPr/>
        </p:nvSpPr>
        <p:spPr>
          <a:xfrm>
            <a:off x="269383" y="2730817"/>
            <a:ext cx="7296955" cy="369332"/>
          </a:xfrm>
          <a:prstGeom prst="rect">
            <a:avLst/>
          </a:prstGeom>
        </p:spPr>
        <p:txBody>
          <a:bodyPr wrap="square">
            <a:spAutoFit/>
          </a:bodyPr>
          <a:lstStyle/>
          <a:p>
            <a:pPr>
              <a:buNone/>
            </a:pPr>
            <a:r>
              <a:rPr lang="en-US" dirty="0" smtClean="0"/>
              <a:t> </a:t>
            </a:r>
            <a:r>
              <a:rPr lang="en-US" dirty="0"/>
              <a:t>The finite ordered set of vertices (V</a:t>
            </a:r>
            <a:r>
              <a:rPr lang="en-US" sz="1200" dirty="0"/>
              <a:t>1</a:t>
            </a:r>
            <a:r>
              <a:rPr lang="en-US" dirty="0"/>
              <a:t>,V</a:t>
            </a:r>
            <a:r>
              <a:rPr lang="en-US" sz="1200" dirty="0"/>
              <a:t>2</a:t>
            </a:r>
            <a:r>
              <a:rPr lang="en-US" dirty="0"/>
              <a:t>,V</a:t>
            </a:r>
            <a:r>
              <a:rPr lang="en-US" sz="1200" dirty="0"/>
              <a:t>3</a:t>
            </a:r>
            <a:r>
              <a:rPr lang="en-US" dirty="0"/>
              <a:t>,V</a:t>
            </a:r>
            <a:r>
              <a:rPr lang="en-US" sz="1200" dirty="0"/>
              <a:t>4</a:t>
            </a:r>
            <a:r>
              <a:rPr lang="en-US" dirty="0"/>
              <a:t>,V</a:t>
            </a:r>
            <a:r>
              <a:rPr lang="en-US" sz="1200" dirty="0"/>
              <a:t>5</a:t>
            </a:r>
            <a:r>
              <a:rPr lang="en-US" dirty="0"/>
              <a:t>,V</a:t>
            </a:r>
            <a:r>
              <a:rPr lang="en-US" baseline="-25000" dirty="0"/>
              <a:t>3</a:t>
            </a:r>
            <a:r>
              <a:rPr lang="en-US" dirty="0"/>
              <a:t>,V</a:t>
            </a:r>
            <a:r>
              <a:rPr lang="en-US" sz="1200" dirty="0"/>
              <a:t>6</a:t>
            </a:r>
            <a:r>
              <a:rPr lang="en-US" dirty="0"/>
              <a:t>) is a walk of length 6.</a:t>
            </a:r>
          </a:p>
        </p:txBody>
      </p:sp>
      <p:grpSp>
        <p:nvGrpSpPr>
          <p:cNvPr id="31" name="Group 30"/>
          <p:cNvGrpSpPr/>
          <p:nvPr/>
        </p:nvGrpSpPr>
        <p:grpSpPr>
          <a:xfrm>
            <a:off x="762000" y="438308"/>
            <a:ext cx="4724400" cy="2305110"/>
            <a:chOff x="2751786" y="750785"/>
            <a:chExt cx="4724400" cy="2305110"/>
          </a:xfrm>
        </p:grpSpPr>
        <p:grpSp>
          <p:nvGrpSpPr>
            <p:cNvPr id="9" name="Group 8"/>
            <p:cNvGrpSpPr/>
            <p:nvPr/>
          </p:nvGrpSpPr>
          <p:grpSpPr>
            <a:xfrm>
              <a:off x="2751786" y="750785"/>
              <a:ext cx="4724400" cy="2305110"/>
              <a:chOff x="1363014" y="1282796"/>
              <a:chExt cx="4724400" cy="2305110"/>
            </a:xfrm>
          </p:grpSpPr>
          <p:grpSp>
            <p:nvGrpSpPr>
              <p:cNvPr id="25" name="Group 24"/>
              <p:cNvGrpSpPr/>
              <p:nvPr/>
            </p:nvGrpSpPr>
            <p:grpSpPr>
              <a:xfrm>
                <a:off x="1600200" y="1600200"/>
                <a:ext cx="3886200" cy="1600200"/>
                <a:chOff x="1600200" y="1584325"/>
                <a:chExt cx="3886200" cy="1600200"/>
              </a:xfrm>
            </p:grpSpPr>
            <p:sp>
              <p:nvSpPr>
                <p:cNvPr id="5" name="Flowchart: Decision 4"/>
                <p:cNvSpPr/>
                <p:nvPr/>
              </p:nvSpPr>
              <p:spPr>
                <a:xfrm>
                  <a:off x="1600200" y="1584325"/>
                  <a:ext cx="2743200" cy="1600200"/>
                </a:xfrm>
                <a:prstGeom prst="flowChartDecisi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solidFill>
                      <a:schemeClr val="tx1"/>
                    </a:solidFill>
                  </a:endParaRPr>
                </a:p>
              </p:txBody>
            </p:sp>
            <p:sp>
              <p:nvSpPr>
                <p:cNvPr id="6" name="Isosceles Triangle 5"/>
                <p:cNvSpPr/>
                <p:nvPr/>
              </p:nvSpPr>
              <p:spPr>
                <a:xfrm rot="16200000">
                  <a:off x="4346448" y="1809877"/>
                  <a:ext cx="1060704" cy="1219200"/>
                </a:xfrm>
                <a:prstGeom prst="triangle">
                  <a:avLst>
                    <a:gd name="adj" fmla="val 56632"/>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solidFill>
                      <a:schemeClr val="tx1"/>
                    </a:solidFill>
                  </a:endParaRPr>
                </a:p>
              </p:txBody>
            </p:sp>
          </p:grpSp>
          <p:grpSp>
            <p:nvGrpSpPr>
              <p:cNvPr id="7" name="Group 6"/>
              <p:cNvGrpSpPr/>
              <p:nvPr/>
            </p:nvGrpSpPr>
            <p:grpSpPr>
              <a:xfrm>
                <a:off x="1363014" y="1282796"/>
                <a:ext cx="4724400" cy="2305110"/>
                <a:chOff x="1371600" y="1279525"/>
                <a:chExt cx="4724400" cy="2305110"/>
              </a:xfrm>
            </p:grpSpPr>
            <p:sp>
              <p:nvSpPr>
                <p:cNvPr id="13" name="Flowchart: Connector 12"/>
                <p:cNvSpPr/>
                <p:nvPr/>
              </p:nvSpPr>
              <p:spPr>
                <a:xfrm flipH="1" flipV="1">
                  <a:off x="2895600" y="1508125"/>
                  <a:ext cx="152400" cy="152400"/>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solidFill>
                      <a:schemeClr val="tx1"/>
                    </a:solidFill>
                  </a:endParaRPr>
                </a:p>
              </p:txBody>
            </p:sp>
            <p:sp>
              <p:nvSpPr>
                <p:cNvPr id="14" name="Flowchart: Connector 13"/>
                <p:cNvSpPr/>
                <p:nvPr/>
              </p:nvSpPr>
              <p:spPr>
                <a:xfrm>
                  <a:off x="2895600" y="3108325"/>
                  <a:ext cx="152400" cy="152400"/>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solidFill>
                      <a:schemeClr val="tx1"/>
                    </a:solidFill>
                  </a:endParaRPr>
                </a:p>
              </p:txBody>
            </p:sp>
            <p:sp>
              <p:nvSpPr>
                <p:cNvPr id="15" name="Flowchart: Connector 14"/>
                <p:cNvSpPr/>
                <p:nvPr/>
              </p:nvSpPr>
              <p:spPr>
                <a:xfrm>
                  <a:off x="4191000" y="2270125"/>
                  <a:ext cx="152400" cy="152400"/>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solidFill>
                      <a:schemeClr val="tx1"/>
                    </a:solidFill>
                  </a:endParaRPr>
                </a:p>
              </p:txBody>
            </p:sp>
            <p:sp>
              <p:nvSpPr>
                <p:cNvPr id="16" name="Flowchart: Connector 15"/>
                <p:cNvSpPr/>
                <p:nvPr/>
              </p:nvSpPr>
              <p:spPr>
                <a:xfrm>
                  <a:off x="5410200" y="1812925"/>
                  <a:ext cx="152400" cy="152400"/>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solidFill>
                      <a:schemeClr val="tx1"/>
                    </a:solidFill>
                  </a:endParaRPr>
                </a:p>
              </p:txBody>
            </p:sp>
            <p:sp>
              <p:nvSpPr>
                <p:cNvPr id="17" name="Flowchart: Connector 16"/>
                <p:cNvSpPr/>
                <p:nvPr/>
              </p:nvSpPr>
              <p:spPr>
                <a:xfrm>
                  <a:off x="5410200" y="2879725"/>
                  <a:ext cx="152400" cy="152400"/>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solidFill>
                      <a:schemeClr val="tx1"/>
                    </a:solidFill>
                  </a:endParaRPr>
                </a:p>
              </p:txBody>
            </p:sp>
            <p:sp>
              <p:nvSpPr>
                <p:cNvPr id="18" name="Flowchart: Connector 17"/>
                <p:cNvSpPr/>
                <p:nvPr/>
              </p:nvSpPr>
              <p:spPr>
                <a:xfrm>
                  <a:off x="1524000" y="2270125"/>
                  <a:ext cx="152400" cy="152400"/>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solidFill>
                      <a:schemeClr val="tx1"/>
                    </a:solidFill>
                  </a:endParaRPr>
                </a:p>
              </p:txBody>
            </p:sp>
            <p:sp>
              <p:nvSpPr>
                <p:cNvPr id="19" name="TextBox 18"/>
                <p:cNvSpPr txBox="1"/>
                <p:nvPr/>
              </p:nvSpPr>
              <p:spPr>
                <a:xfrm>
                  <a:off x="1371600" y="1812925"/>
                  <a:ext cx="814132" cy="400110"/>
                </a:xfrm>
                <a:prstGeom prst="rect">
                  <a:avLst/>
                </a:prstGeom>
                <a:noFill/>
              </p:spPr>
              <p:txBody>
                <a:bodyPr wrap="square" rtlCol="0">
                  <a:spAutoFit/>
                </a:bodyPr>
                <a:lstStyle/>
                <a:p>
                  <a:r>
                    <a:rPr lang="en-US" sz="2000" dirty="0" smtClean="0"/>
                    <a:t>V</a:t>
                  </a:r>
                  <a:r>
                    <a:rPr lang="en-US" sz="1600" dirty="0" smtClean="0"/>
                    <a:t>1</a:t>
                  </a:r>
                  <a:endParaRPr lang="en-US" sz="2000" dirty="0"/>
                </a:p>
              </p:txBody>
            </p:sp>
            <p:sp>
              <p:nvSpPr>
                <p:cNvPr id="20" name="TextBox 19"/>
                <p:cNvSpPr txBox="1"/>
                <p:nvPr/>
              </p:nvSpPr>
              <p:spPr>
                <a:xfrm>
                  <a:off x="2971800" y="1279525"/>
                  <a:ext cx="609600" cy="400110"/>
                </a:xfrm>
                <a:prstGeom prst="rect">
                  <a:avLst/>
                </a:prstGeom>
                <a:noFill/>
              </p:spPr>
              <p:txBody>
                <a:bodyPr wrap="square" rtlCol="0">
                  <a:spAutoFit/>
                </a:bodyPr>
                <a:lstStyle/>
                <a:p>
                  <a:r>
                    <a:rPr lang="en-US" sz="2000" dirty="0" smtClean="0"/>
                    <a:t>V</a:t>
                  </a:r>
                  <a:r>
                    <a:rPr lang="en-US" sz="1600" dirty="0" smtClean="0"/>
                    <a:t>2</a:t>
                  </a:r>
                  <a:endParaRPr lang="en-US" sz="2000" dirty="0"/>
                </a:p>
              </p:txBody>
            </p:sp>
            <p:sp>
              <p:nvSpPr>
                <p:cNvPr id="21" name="TextBox 20"/>
                <p:cNvSpPr txBox="1"/>
                <p:nvPr/>
              </p:nvSpPr>
              <p:spPr>
                <a:xfrm>
                  <a:off x="4038600" y="1812925"/>
                  <a:ext cx="609600" cy="400110"/>
                </a:xfrm>
                <a:prstGeom prst="rect">
                  <a:avLst/>
                </a:prstGeom>
                <a:noFill/>
              </p:spPr>
              <p:txBody>
                <a:bodyPr wrap="square" rtlCol="0">
                  <a:spAutoFit/>
                </a:bodyPr>
                <a:lstStyle/>
                <a:p>
                  <a:r>
                    <a:rPr lang="en-US" sz="2000" dirty="0" smtClean="0"/>
                    <a:t>V</a:t>
                  </a:r>
                  <a:r>
                    <a:rPr lang="en-US" sz="1600" dirty="0" smtClean="0"/>
                    <a:t>3</a:t>
                  </a:r>
                  <a:endParaRPr lang="en-US" sz="2000" dirty="0"/>
                </a:p>
              </p:txBody>
            </p:sp>
            <p:sp>
              <p:nvSpPr>
                <p:cNvPr id="22" name="TextBox 21"/>
                <p:cNvSpPr txBox="1"/>
                <p:nvPr/>
              </p:nvSpPr>
              <p:spPr>
                <a:xfrm>
                  <a:off x="5562600" y="1660525"/>
                  <a:ext cx="533400" cy="400110"/>
                </a:xfrm>
                <a:prstGeom prst="rect">
                  <a:avLst/>
                </a:prstGeom>
                <a:noFill/>
              </p:spPr>
              <p:txBody>
                <a:bodyPr wrap="square" rtlCol="0">
                  <a:spAutoFit/>
                </a:bodyPr>
                <a:lstStyle/>
                <a:p>
                  <a:r>
                    <a:rPr lang="en-US" sz="2000" dirty="0" smtClean="0"/>
                    <a:t>V</a:t>
                  </a:r>
                  <a:r>
                    <a:rPr lang="en-US" sz="1600" dirty="0" smtClean="0"/>
                    <a:t>4</a:t>
                  </a:r>
                  <a:endParaRPr lang="en-US" sz="2000" dirty="0"/>
                </a:p>
              </p:txBody>
            </p:sp>
            <p:sp>
              <p:nvSpPr>
                <p:cNvPr id="23" name="TextBox 22"/>
                <p:cNvSpPr txBox="1"/>
                <p:nvPr/>
              </p:nvSpPr>
              <p:spPr>
                <a:xfrm>
                  <a:off x="5257800" y="3032125"/>
                  <a:ext cx="685800" cy="400110"/>
                </a:xfrm>
                <a:prstGeom prst="rect">
                  <a:avLst/>
                </a:prstGeom>
                <a:noFill/>
              </p:spPr>
              <p:txBody>
                <a:bodyPr wrap="square" rtlCol="0">
                  <a:spAutoFit/>
                </a:bodyPr>
                <a:lstStyle/>
                <a:p>
                  <a:r>
                    <a:rPr lang="en-US" sz="2000" dirty="0" smtClean="0"/>
                    <a:t>V</a:t>
                  </a:r>
                  <a:r>
                    <a:rPr lang="en-US" sz="1600" dirty="0" smtClean="0"/>
                    <a:t>5</a:t>
                  </a:r>
                  <a:endParaRPr lang="en-US" sz="2000" dirty="0"/>
                </a:p>
              </p:txBody>
            </p:sp>
            <p:sp>
              <p:nvSpPr>
                <p:cNvPr id="26" name="TextBox 25"/>
                <p:cNvSpPr txBox="1"/>
                <p:nvPr/>
              </p:nvSpPr>
              <p:spPr>
                <a:xfrm>
                  <a:off x="2514600" y="3184525"/>
                  <a:ext cx="533400" cy="400110"/>
                </a:xfrm>
                <a:prstGeom prst="rect">
                  <a:avLst/>
                </a:prstGeom>
                <a:noFill/>
              </p:spPr>
              <p:txBody>
                <a:bodyPr wrap="square" rtlCol="0">
                  <a:spAutoFit/>
                </a:bodyPr>
                <a:lstStyle/>
                <a:p>
                  <a:r>
                    <a:rPr lang="en-US" sz="2000" dirty="0" smtClean="0"/>
                    <a:t>V</a:t>
                  </a:r>
                  <a:r>
                    <a:rPr lang="en-US" sz="1600" dirty="0" smtClean="0"/>
                    <a:t>6</a:t>
                  </a:r>
                  <a:endParaRPr lang="en-US" sz="2000" dirty="0"/>
                </a:p>
              </p:txBody>
            </p:sp>
          </p:grpSp>
        </p:grpSp>
        <p:cxnSp>
          <p:nvCxnSpPr>
            <p:cNvPr id="12" name="Straight Connector 11"/>
            <p:cNvCxnSpPr>
              <a:endCxn id="14" idx="0"/>
            </p:cNvCxnSpPr>
            <p:nvPr/>
          </p:nvCxnSpPr>
          <p:spPr>
            <a:xfrm>
              <a:off x="4351986" y="1125184"/>
              <a:ext cx="0" cy="1454401"/>
            </a:xfrm>
            <a:prstGeom prst="line">
              <a:avLst/>
            </a:prstGeom>
          </p:spPr>
          <p:style>
            <a:lnRef idx="3">
              <a:schemeClr val="dk1"/>
            </a:lnRef>
            <a:fillRef idx="0">
              <a:schemeClr val="dk1"/>
            </a:fillRef>
            <a:effectRef idx="2">
              <a:schemeClr val="dk1"/>
            </a:effectRef>
            <a:fontRef idx="minor">
              <a:schemeClr val="tx1"/>
            </a:fontRef>
          </p:style>
        </p:cxnSp>
      </p:grpSp>
      <p:sp>
        <p:nvSpPr>
          <p:cNvPr id="32" name="Rectangle 31"/>
          <p:cNvSpPr/>
          <p:nvPr/>
        </p:nvSpPr>
        <p:spPr>
          <a:xfrm>
            <a:off x="269383" y="125669"/>
            <a:ext cx="4840299" cy="369332"/>
          </a:xfrm>
          <a:prstGeom prst="rect">
            <a:avLst/>
          </a:prstGeom>
        </p:spPr>
        <p:txBody>
          <a:bodyPr wrap="none">
            <a:spAutoFit/>
          </a:bodyPr>
          <a:lstStyle/>
          <a:p>
            <a:r>
              <a:rPr lang="en-US" b="1" u="sng" dirty="0"/>
              <a:t>Example</a:t>
            </a:r>
            <a:r>
              <a:rPr lang="en-US" b="1" dirty="0" smtClean="0"/>
              <a:t>: </a:t>
            </a:r>
            <a:r>
              <a:rPr lang="en-US" dirty="0" smtClean="0"/>
              <a:t>the walk of v</a:t>
            </a:r>
            <a:r>
              <a:rPr lang="en-US" baseline="-25000" dirty="0" smtClean="0"/>
              <a:t>1</a:t>
            </a:r>
            <a:r>
              <a:rPr lang="en-US" dirty="0" smtClean="0"/>
              <a:t> to v</a:t>
            </a:r>
            <a:r>
              <a:rPr lang="en-US" baseline="-25000" dirty="0" smtClean="0"/>
              <a:t>6</a:t>
            </a:r>
            <a:r>
              <a:rPr lang="en-US" dirty="0" smtClean="0"/>
              <a:t> of the given graph,</a:t>
            </a:r>
            <a:endParaRPr lang="en-US" dirty="0"/>
          </a:p>
        </p:txBody>
      </p:sp>
      <p:sp>
        <p:nvSpPr>
          <p:cNvPr id="33" name="Rectangle 32"/>
          <p:cNvSpPr/>
          <p:nvPr/>
        </p:nvSpPr>
        <p:spPr>
          <a:xfrm>
            <a:off x="968062" y="3340417"/>
            <a:ext cx="6118538" cy="369332"/>
          </a:xfrm>
          <a:prstGeom prst="rect">
            <a:avLst/>
          </a:prstGeom>
        </p:spPr>
        <p:txBody>
          <a:bodyPr wrap="square">
            <a:spAutoFit/>
          </a:bodyPr>
          <a:lstStyle/>
          <a:p>
            <a:pPr algn="just"/>
            <a:r>
              <a:rPr lang="en-US" dirty="0" smtClean="0"/>
              <a:t>A </a:t>
            </a:r>
            <a:r>
              <a:rPr lang="en-US" dirty="0"/>
              <a:t>walk in which all the edges are distinct is called a trial.</a:t>
            </a:r>
            <a:endParaRPr lang="en-US" sz="2000" dirty="0"/>
          </a:p>
        </p:txBody>
      </p:sp>
      <p:sp>
        <p:nvSpPr>
          <p:cNvPr id="34" name="Rectangle 33"/>
          <p:cNvSpPr/>
          <p:nvPr/>
        </p:nvSpPr>
        <p:spPr>
          <a:xfrm>
            <a:off x="269383" y="3320755"/>
            <a:ext cx="781945" cy="369332"/>
          </a:xfrm>
          <a:prstGeom prst="rect">
            <a:avLst/>
          </a:prstGeom>
        </p:spPr>
        <p:txBody>
          <a:bodyPr wrap="none">
            <a:spAutoFit/>
          </a:bodyPr>
          <a:lstStyle/>
          <a:p>
            <a:r>
              <a:rPr lang="en-US" b="1" u="sng" dirty="0"/>
              <a:t>Trial</a:t>
            </a:r>
            <a:r>
              <a:rPr lang="en-US" b="1" dirty="0"/>
              <a:t>:- </a:t>
            </a:r>
          </a:p>
        </p:txBody>
      </p:sp>
      <p:sp>
        <p:nvSpPr>
          <p:cNvPr id="36" name="Rectangle 35"/>
          <p:cNvSpPr/>
          <p:nvPr/>
        </p:nvSpPr>
        <p:spPr>
          <a:xfrm>
            <a:off x="304800" y="3804765"/>
            <a:ext cx="806439" cy="369332"/>
          </a:xfrm>
          <a:prstGeom prst="rect">
            <a:avLst/>
          </a:prstGeom>
        </p:spPr>
        <p:txBody>
          <a:bodyPr wrap="none">
            <a:spAutoFit/>
          </a:bodyPr>
          <a:lstStyle/>
          <a:p>
            <a:r>
              <a:rPr lang="en-US" b="1" u="sng" dirty="0"/>
              <a:t>Path</a:t>
            </a:r>
            <a:r>
              <a:rPr lang="en-US" b="1" dirty="0"/>
              <a:t>:- </a:t>
            </a:r>
          </a:p>
        </p:txBody>
      </p:sp>
      <p:sp>
        <p:nvSpPr>
          <p:cNvPr id="37" name="Rectangle 36"/>
          <p:cNvSpPr/>
          <p:nvPr/>
        </p:nvSpPr>
        <p:spPr>
          <a:xfrm>
            <a:off x="983624" y="3817124"/>
            <a:ext cx="6087414" cy="369332"/>
          </a:xfrm>
          <a:prstGeom prst="rect">
            <a:avLst/>
          </a:prstGeom>
        </p:spPr>
        <p:txBody>
          <a:bodyPr wrap="square">
            <a:spAutoFit/>
          </a:bodyPr>
          <a:lstStyle/>
          <a:p>
            <a:pPr algn="just"/>
            <a:r>
              <a:rPr lang="en-US" dirty="0"/>
              <a:t>A walk in which all the vertices are distinct is called path.</a:t>
            </a:r>
            <a:endParaRPr lang="en-US" sz="2000" dirty="0"/>
          </a:p>
        </p:txBody>
      </p:sp>
      <p:sp>
        <p:nvSpPr>
          <p:cNvPr id="38" name="Rectangle 37"/>
          <p:cNvSpPr/>
          <p:nvPr/>
        </p:nvSpPr>
        <p:spPr>
          <a:xfrm>
            <a:off x="348260" y="4373472"/>
            <a:ext cx="6618679" cy="400110"/>
          </a:xfrm>
          <a:prstGeom prst="rect">
            <a:avLst/>
          </a:prstGeom>
        </p:spPr>
        <p:txBody>
          <a:bodyPr wrap="square">
            <a:spAutoFit/>
          </a:bodyPr>
          <a:lstStyle/>
          <a:p>
            <a:pPr algn="just">
              <a:buNone/>
            </a:pPr>
            <a:r>
              <a:rPr lang="en-US" sz="2000" u="sng" dirty="0"/>
              <a:t>Note</a:t>
            </a:r>
            <a:r>
              <a:rPr lang="en-US" sz="2000" dirty="0"/>
              <a:t>:- </a:t>
            </a:r>
            <a:r>
              <a:rPr lang="en-US" dirty="0"/>
              <a:t>A path must be a trial, A path with n vertices has length n-1.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2" grpId="0"/>
      <p:bldP spid="33" grpId="0"/>
      <p:bldP spid="34" grpId="0"/>
      <p:bldP spid="36" grpId="0"/>
      <p:bldP spid="37" grpId="0"/>
      <p:bldP spid="3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p:cNvGrpSpPr/>
          <p:nvPr/>
        </p:nvGrpSpPr>
        <p:grpSpPr>
          <a:xfrm>
            <a:off x="2494208" y="547301"/>
            <a:ext cx="3505200" cy="2198132"/>
            <a:chOff x="5638800" y="3429000"/>
            <a:chExt cx="3505200" cy="2198132"/>
          </a:xfrm>
        </p:grpSpPr>
        <p:sp>
          <p:nvSpPr>
            <p:cNvPr id="4" name="Rectangle 3"/>
            <p:cNvSpPr/>
            <p:nvPr/>
          </p:nvSpPr>
          <p:spPr>
            <a:xfrm>
              <a:off x="5791200" y="3810000"/>
              <a:ext cx="1600200" cy="1371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solidFill>
                  <a:schemeClr val="tx1"/>
                </a:solidFill>
              </a:endParaRPr>
            </a:p>
          </p:txBody>
        </p:sp>
        <p:sp>
          <p:nvSpPr>
            <p:cNvPr id="5" name="Isosceles Triangle 4"/>
            <p:cNvSpPr/>
            <p:nvPr/>
          </p:nvSpPr>
          <p:spPr>
            <a:xfrm rot="5400000">
              <a:off x="7315200" y="3886200"/>
              <a:ext cx="1371600" cy="1219200"/>
            </a:xfrm>
            <a:prstGeom prst="triangl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solidFill>
                  <a:schemeClr val="tx1"/>
                </a:solidFill>
              </a:endParaRPr>
            </a:p>
          </p:txBody>
        </p:sp>
        <p:sp>
          <p:nvSpPr>
            <p:cNvPr id="6" name="Flowchart: Connector 5"/>
            <p:cNvSpPr/>
            <p:nvPr/>
          </p:nvSpPr>
          <p:spPr>
            <a:xfrm>
              <a:off x="5715000" y="3733800"/>
              <a:ext cx="152400" cy="152400"/>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solidFill>
                  <a:schemeClr val="tx1"/>
                </a:solidFill>
              </a:endParaRPr>
            </a:p>
          </p:txBody>
        </p:sp>
        <p:sp>
          <p:nvSpPr>
            <p:cNvPr id="7" name="Flowchart: Connector 6"/>
            <p:cNvSpPr/>
            <p:nvPr/>
          </p:nvSpPr>
          <p:spPr>
            <a:xfrm>
              <a:off x="5715000" y="5105400"/>
              <a:ext cx="152400" cy="152400"/>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solidFill>
                  <a:schemeClr val="tx1"/>
                </a:solidFill>
              </a:endParaRPr>
            </a:p>
          </p:txBody>
        </p:sp>
        <p:sp>
          <p:nvSpPr>
            <p:cNvPr id="8" name="Flowchart: Connector 7"/>
            <p:cNvSpPr/>
            <p:nvPr/>
          </p:nvSpPr>
          <p:spPr>
            <a:xfrm>
              <a:off x="7315200" y="3733800"/>
              <a:ext cx="152400" cy="152400"/>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solidFill>
                  <a:schemeClr val="tx1"/>
                </a:solidFill>
              </a:endParaRPr>
            </a:p>
          </p:txBody>
        </p:sp>
        <p:sp>
          <p:nvSpPr>
            <p:cNvPr id="9" name="Flowchart: Connector 8"/>
            <p:cNvSpPr/>
            <p:nvPr/>
          </p:nvSpPr>
          <p:spPr>
            <a:xfrm>
              <a:off x="7315200" y="5105400"/>
              <a:ext cx="152400" cy="152400"/>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solidFill>
                  <a:schemeClr val="tx1"/>
                </a:solidFill>
              </a:endParaRPr>
            </a:p>
          </p:txBody>
        </p:sp>
        <p:sp>
          <p:nvSpPr>
            <p:cNvPr id="10" name="Flowchart: Connector 9"/>
            <p:cNvSpPr/>
            <p:nvPr/>
          </p:nvSpPr>
          <p:spPr>
            <a:xfrm>
              <a:off x="8534400" y="4419600"/>
              <a:ext cx="152400" cy="152400"/>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solidFill>
                  <a:schemeClr val="tx1"/>
                </a:solidFill>
              </a:endParaRPr>
            </a:p>
          </p:txBody>
        </p:sp>
        <p:sp>
          <p:nvSpPr>
            <p:cNvPr id="11" name="TextBox 10"/>
            <p:cNvSpPr txBox="1"/>
            <p:nvPr/>
          </p:nvSpPr>
          <p:spPr>
            <a:xfrm>
              <a:off x="5638800" y="3429000"/>
              <a:ext cx="685800" cy="369332"/>
            </a:xfrm>
            <a:prstGeom prst="rect">
              <a:avLst/>
            </a:prstGeom>
            <a:noFill/>
          </p:spPr>
          <p:txBody>
            <a:bodyPr wrap="square" rtlCol="0">
              <a:spAutoFit/>
            </a:bodyPr>
            <a:lstStyle/>
            <a:p>
              <a:r>
                <a:rPr lang="en-US" dirty="0" smtClean="0"/>
                <a:t>V</a:t>
              </a:r>
              <a:r>
                <a:rPr lang="en-US" baseline="-25000" dirty="0" smtClean="0"/>
                <a:t>1</a:t>
              </a:r>
              <a:endParaRPr lang="en-US" baseline="-25000" dirty="0"/>
            </a:p>
          </p:txBody>
        </p:sp>
        <p:sp>
          <p:nvSpPr>
            <p:cNvPr id="12" name="TextBox 11"/>
            <p:cNvSpPr txBox="1"/>
            <p:nvPr/>
          </p:nvSpPr>
          <p:spPr>
            <a:xfrm>
              <a:off x="7391400" y="3429000"/>
              <a:ext cx="565731" cy="369332"/>
            </a:xfrm>
            <a:prstGeom prst="rect">
              <a:avLst/>
            </a:prstGeom>
            <a:noFill/>
          </p:spPr>
          <p:txBody>
            <a:bodyPr wrap="square" rtlCol="0">
              <a:spAutoFit/>
            </a:bodyPr>
            <a:lstStyle/>
            <a:p>
              <a:r>
                <a:rPr lang="en-US" dirty="0" smtClean="0"/>
                <a:t>V</a:t>
              </a:r>
              <a:r>
                <a:rPr lang="en-US" baseline="-25000" dirty="0" smtClean="0"/>
                <a:t>2</a:t>
              </a:r>
              <a:endParaRPr lang="en-US" baseline="-25000" dirty="0"/>
            </a:p>
          </p:txBody>
        </p:sp>
        <p:sp>
          <p:nvSpPr>
            <p:cNvPr id="13" name="TextBox 12"/>
            <p:cNvSpPr txBox="1"/>
            <p:nvPr/>
          </p:nvSpPr>
          <p:spPr>
            <a:xfrm>
              <a:off x="5715000" y="5181600"/>
              <a:ext cx="457200" cy="369332"/>
            </a:xfrm>
            <a:prstGeom prst="rect">
              <a:avLst/>
            </a:prstGeom>
            <a:noFill/>
          </p:spPr>
          <p:txBody>
            <a:bodyPr wrap="square" rtlCol="0">
              <a:spAutoFit/>
            </a:bodyPr>
            <a:lstStyle/>
            <a:p>
              <a:r>
                <a:rPr lang="en-US" dirty="0" smtClean="0"/>
                <a:t>V</a:t>
              </a:r>
              <a:r>
                <a:rPr lang="en-US" baseline="-25000" dirty="0" smtClean="0"/>
                <a:t>3</a:t>
              </a:r>
              <a:endParaRPr lang="en-US" baseline="-25000" dirty="0"/>
            </a:p>
          </p:txBody>
        </p:sp>
        <p:sp>
          <p:nvSpPr>
            <p:cNvPr id="14" name="TextBox 13"/>
            <p:cNvSpPr txBox="1"/>
            <p:nvPr/>
          </p:nvSpPr>
          <p:spPr>
            <a:xfrm>
              <a:off x="7162800" y="5257800"/>
              <a:ext cx="609601" cy="369332"/>
            </a:xfrm>
            <a:prstGeom prst="rect">
              <a:avLst/>
            </a:prstGeom>
            <a:noFill/>
          </p:spPr>
          <p:txBody>
            <a:bodyPr wrap="square" rtlCol="0">
              <a:spAutoFit/>
            </a:bodyPr>
            <a:lstStyle/>
            <a:p>
              <a:r>
                <a:rPr lang="en-US" dirty="0" smtClean="0"/>
                <a:t>V</a:t>
              </a:r>
              <a:r>
                <a:rPr lang="en-US" baseline="-25000" dirty="0" smtClean="0"/>
                <a:t>4</a:t>
              </a:r>
              <a:endParaRPr lang="en-US" baseline="-25000" dirty="0"/>
            </a:p>
          </p:txBody>
        </p:sp>
        <p:sp>
          <p:nvSpPr>
            <p:cNvPr id="15" name="TextBox 14"/>
            <p:cNvSpPr txBox="1"/>
            <p:nvPr/>
          </p:nvSpPr>
          <p:spPr>
            <a:xfrm>
              <a:off x="8578269" y="4114800"/>
              <a:ext cx="565731" cy="369332"/>
            </a:xfrm>
            <a:prstGeom prst="rect">
              <a:avLst/>
            </a:prstGeom>
            <a:noFill/>
          </p:spPr>
          <p:txBody>
            <a:bodyPr wrap="square" rtlCol="0">
              <a:spAutoFit/>
            </a:bodyPr>
            <a:lstStyle/>
            <a:p>
              <a:r>
                <a:rPr lang="en-US" dirty="0" smtClean="0"/>
                <a:t>V</a:t>
              </a:r>
              <a:r>
                <a:rPr lang="en-US" baseline="-25000" dirty="0" smtClean="0"/>
                <a:t>5</a:t>
              </a:r>
              <a:endParaRPr lang="en-US" baseline="-25000" dirty="0"/>
            </a:p>
          </p:txBody>
        </p:sp>
      </p:grpSp>
      <p:sp>
        <p:nvSpPr>
          <p:cNvPr id="16" name="Date Placeholder 15"/>
          <p:cNvSpPr>
            <a:spLocks noGrp="1"/>
          </p:cNvSpPr>
          <p:nvPr>
            <p:ph type="dt" sz="half" idx="10"/>
          </p:nvPr>
        </p:nvSpPr>
        <p:spPr/>
        <p:txBody>
          <a:bodyPr/>
          <a:lstStyle/>
          <a:p>
            <a:fld id="{DD36D112-AB51-4962-9631-0B8A9662A43D}" type="datetime1">
              <a:rPr lang="en-US" smtClean="0">
                <a:solidFill>
                  <a:schemeClr val="tx1"/>
                </a:solidFill>
              </a:rPr>
              <a:pPr/>
              <a:t>6/24/2023</a:t>
            </a:fld>
            <a:endParaRPr lang="en-US" dirty="0">
              <a:solidFill>
                <a:schemeClr val="tx1"/>
              </a:solidFill>
            </a:endParaRPr>
          </a:p>
        </p:txBody>
      </p:sp>
      <p:sp>
        <p:nvSpPr>
          <p:cNvPr id="17" name="Slide Number Placeholder 16"/>
          <p:cNvSpPr>
            <a:spLocks noGrp="1"/>
          </p:cNvSpPr>
          <p:nvPr>
            <p:ph type="sldNum" sz="quarter" idx="12"/>
          </p:nvPr>
        </p:nvSpPr>
        <p:spPr/>
        <p:txBody>
          <a:bodyPr/>
          <a:lstStyle/>
          <a:p>
            <a:fld id="{68D024D8-7F54-4838-AA7B-E00348C32656}" type="slidenum">
              <a:rPr lang="en-US" smtClean="0">
                <a:solidFill>
                  <a:schemeClr val="tx1"/>
                </a:solidFill>
              </a:rPr>
              <a:pPr/>
              <a:t>12</a:t>
            </a:fld>
            <a:endParaRPr lang="en-US" dirty="0">
              <a:solidFill>
                <a:schemeClr val="tx1"/>
              </a:solidFill>
            </a:endParaRPr>
          </a:p>
        </p:txBody>
      </p:sp>
      <p:sp>
        <p:nvSpPr>
          <p:cNvPr id="18" name="Footer Placeholder 17"/>
          <p:cNvSpPr>
            <a:spLocks noGrp="1"/>
          </p:cNvSpPr>
          <p:nvPr>
            <p:ph type="ftr" sz="quarter" idx="11"/>
          </p:nvPr>
        </p:nvSpPr>
        <p:spPr/>
        <p:txBody>
          <a:bodyPr/>
          <a:lstStyle/>
          <a:p>
            <a:r>
              <a:rPr lang="en-US" smtClean="0">
                <a:solidFill>
                  <a:schemeClr val="tx1"/>
                </a:solidFill>
              </a:rPr>
              <a:t>Basic concepts of graph theory</a:t>
            </a:r>
            <a:endParaRPr lang="en-US" dirty="0">
              <a:solidFill>
                <a:schemeClr val="tx1"/>
              </a:solidFill>
            </a:endParaRPr>
          </a:p>
        </p:txBody>
      </p:sp>
      <p:sp>
        <p:nvSpPr>
          <p:cNvPr id="2" name="Rectangle 1"/>
          <p:cNvSpPr/>
          <p:nvPr/>
        </p:nvSpPr>
        <p:spPr>
          <a:xfrm>
            <a:off x="304800" y="256907"/>
            <a:ext cx="5621026" cy="369332"/>
          </a:xfrm>
          <a:prstGeom prst="rect">
            <a:avLst/>
          </a:prstGeom>
        </p:spPr>
        <p:txBody>
          <a:bodyPr wrap="none">
            <a:spAutoFit/>
          </a:bodyPr>
          <a:lstStyle/>
          <a:p>
            <a:r>
              <a:rPr lang="en-US" b="1" dirty="0"/>
              <a:t>Example: </a:t>
            </a:r>
            <a:r>
              <a:rPr lang="en-US" dirty="0"/>
              <a:t>Find all path from V</a:t>
            </a:r>
            <a:r>
              <a:rPr lang="en-US" baseline="-25000" dirty="0"/>
              <a:t>1</a:t>
            </a:r>
            <a:r>
              <a:rPr lang="en-US" dirty="0"/>
              <a:t> to </a:t>
            </a:r>
            <a:r>
              <a:rPr lang="en-US" dirty="0" smtClean="0"/>
              <a:t>V</a:t>
            </a:r>
            <a:r>
              <a:rPr lang="en-US" baseline="-25000" dirty="0" smtClean="0"/>
              <a:t>5</a:t>
            </a:r>
            <a:r>
              <a:rPr lang="en-US" dirty="0" smtClean="0"/>
              <a:t> of the given graph,</a:t>
            </a:r>
            <a:r>
              <a:rPr lang="en-US" baseline="-25000" dirty="0" smtClean="0"/>
              <a:t>    </a:t>
            </a:r>
            <a:endParaRPr lang="en-US" baseline="-25000" dirty="0"/>
          </a:p>
        </p:txBody>
      </p:sp>
      <p:sp>
        <p:nvSpPr>
          <p:cNvPr id="19" name="Rectangle 18"/>
          <p:cNvSpPr/>
          <p:nvPr/>
        </p:nvSpPr>
        <p:spPr>
          <a:xfrm>
            <a:off x="496670" y="2513484"/>
            <a:ext cx="1043876" cy="369332"/>
          </a:xfrm>
          <a:prstGeom prst="rect">
            <a:avLst/>
          </a:prstGeom>
        </p:spPr>
        <p:txBody>
          <a:bodyPr wrap="none">
            <a:spAutoFit/>
          </a:bodyPr>
          <a:lstStyle/>
          <a:p>
            <a:r>
              <a:rPr lang="en-US" b="1" u="sng" dirty="0"/>
              <a:t>Solution:</a:t>
            </a:r>
            <a:endParaRPr lang="en-US" b="1" dirty="0"/>
          </a:p>
        </p:txBody>
      </p:sp>
      <p:sp>
        <p:nvSpPr>
          <p:cNvPr id="20" name="Rectangle 19"/>
          <p:cNvSpPr/>
          <p:nvPr/>
        </p:nvSpPr>
        <p:spPr>
          <a:xfrm>
            <a:off x="869524" y="3016733"/>
            <a:ext cx="7973767" cy="646331"/>
          </a:xfrm>
          <a:prstGeom prst="rect">
            <a:avLst/>
          </a:prstGeom>
        </p:spPr>
        <p:txBody>
          <a:bodyPr wrap="square">
            <a:spAutoFit/>
          </a:bodyPr>
          <a:lstStyle/>
          <a:p>
            <a:pPr marL="571500" indent="-571500">
              <a:buNone/>
            </a:pPr>
            <a:r>
              <a:rPr lang="en-US" dirty="0"/>
              <a:t>A walk from V</a:t>
            </a:r>
            <a:r>
              <a:rPr lang="en-US" baseline="-25000" dirty="0"/>
              <a:t>1</a:t>
            </a:r>
            <a:r>
              <a:rPr lang="en-US" dirty="0"/>
              <a:t> to V</a:t>
            </a:r>
            <a:r>
              <a:rPr lang="en-US" baseline="-25000" dirty="0"/>
              <a:t>5</a:t>
            </a:r>
            <a:r>
              <a:rPr lang="en-US" dirty="0"/>
              <a:t> is a path, if no vertex is repeated. There are four such </a:t>
            </a:r>
            <a:r>
              <a:rPr lang="en-US" dirty="0" smtClean="0"/>
              <a:t>paths </a:t>
            </a:r>
          </a:p>
          <a:p>
            <a:pPr marL="571500" indent="-571500">
              <a:buNone/>
            </a:pPr>
            <a:r>
              <a:rPr lang="en-US" dirty="0" smtClean="0"/>
              <a:t>are </a:t>
            </a:r>
            <a:r>
              <a:rPr lang="en-US" dirty="0"/>
              <a:t>as follows:</a:t>
            </a:r>
          </a:p>
        </p:txBody>
      </p:sp>
      <p:sp>
        <p:nvSpPr>
          <p:cNvPr id="24" name="Rectangle 23"/>
          <p:cNvSpPr/>
          <p:nvPr/>
        </p:nvSpPr>
        <p:spPr>
          <a:xfrm>
            <a:off x="971982" y="3722356"/>
            <a:ext cx="1695464" cy="369332"/>
          </a:xfrm>
          <a:prstGeom prst="rect">
            <a:avLst/>
          </a:prstGeom>
        </p:spPr>
        <p:txBody>
          <a:bodyPr wrap="none">
            <a:spAutoFit/>
          </a:bodyPr>
          <a:lstStyle/>
          <a:p>
            <a:r>
              <a:rPr lang="en-US" dirty="0" smtClean="0"/>
              <a:t>1.        (V</a:t>
            </a:r>
            <a:r>
              <a:rPr lang="en-US" baseline="-25000" dirty="0" smtClean="0"/>
              <a:t>1</a:t>
            </a:r>
            <a:r>
              <a:rPr lang="en-US" dirty="0" smtClean="0"/>
              <a:t>,V</a:t>
            </a:r>
            <a:r>
              <a:rPr lang="en-US" baseline="-25000" dirty="0" smtClean="0"/>
              <a:t>2</a:t>
            </a:r>
            <a:r>
              <a:rPr lang="en-US" dirty="0" smtClean="0"/>
              <a:t>,V</a:t>
            </a:r>
            <a:r>
              <a:rPr lang="en-US" baseline="-25000" dirty="0" smtClean="0"/>
              <a:t>5</a:t>
            </a:r>
            <a:r>
              <a:rPr lang="en-US" dirty="0"/>
              <a:t>),</a:t>
            </a:r>
          </a:p>
        </p:txBody>
      </p:sp>
      <p:sp>
        <p:nvSpPr>
          <p:cNvPr id="25" name="Rectangle 24"/>
          <p:cNvSpPr/>
          <p:nvPr/>
        </p:nvSpPr>
        <p:spPr>
          <a:xfrm>
            <a:off x="995385" y="4083533"/>
            <a:ext cx="1841723" cy="369332"/>
          </a:xfrm>
          <a:prstGeom prst="rect">
            <a:avLst/>
          </a:prstGeom>
        </p:spPr>
        <p:txBody>
          <a:bodyPr wrap="none">
            <a:spAutoFit/>
          </a:bodyPr>
          <a:lstStyle/>
          <a:p>
            <a:r>
              <a:rPr lang="en-US" dirty="0" smtClean="0"/>
              <a:t>2.      (V</a:t>
            </a:r>
            <a:r>
              <a:rPr lang="en-US" baseline="-25000" dirty="0" smtClean="0"/>
              <a:t>1</a:t>
            </a:r>
            <a:r>
              <a:rPr lang="en-US" dirty="0" smtClean="0"/>
              <a:t>,V</a:t>
            </a:r>
            <a:r>
              <a:rPr lang="en-US" baseline="-25000" dirty="0" smtClean="0"/>
              <a:t>2</a:t>
            </a:r>
            <a:r>
              <a:rPr lang="en-US" dirty="0" smtClean="0"/>
              <a:t>,V</a:t>
            </a:r>
            <a:r>
              <a:rPr lang="en-US" baseline="-25000" dirty="0" smtClean="0"/>
              <a:t>4</a:t>
            </a:r>
            <a:r>
              <a:rPr lang="en-US" dirty="0" smtClean="0"/>
              <a:t>,V</a:t>
            </a:r>
            <a:r>
              <a:rPr lang="en-US" baseline="-25000" dirty="0" smtClean="0"/>
              <a:t>5</a:t>
            </a:r>
            <a:r>
              <a:rPr lang="en-US" dirty="0"/>
              <a:t>),</a:t>
            </a:r>
          </a:p>
        </p:txBody>
      </p:sp>
      <p:sp>
        <p:nvSpPr>
          <p:cNvPr id="26" name="Rectangle 25"/>
          <p:cNvSpPr/>
          <p:nvPr/>
        </p:nvSpPr>
        <p:spPr>
          <a:xfrm>
            <a:off x="1018608" y="4452865"/>
            <a:ext cx="1841723" cy="369332"/>
          </a:xfrm>
          <a:prstGeom prst="rect">
            <a:avLst/>
          </a:prstGeom>
        </p:spPr>
        <p:txBody>
          <a:bodyPr wrap="none">
            <a:spAutoFit/>
          </a:bodyPr>
          <a:lstStyle/>
          <a:p>
            <a:r>
              <a:rPr lang="en-US" dirty="0" smtClean="0"/>
              <a:t>3.      (V</a:t>
            </a:r>
            <a:r>
              <a:rPr lang="en-US" baseline="-25000" dirty="0" smtClean="0"/>
              <a:t>1</a:t>
            </a:r>
            <a:r>
              <a:rPr lang="en-US" dirty="0" smtClean="0"/>
              <a:t>,V</a:t>
            </a:r>
            <a:r>
              <a:rPr lang="en-US" baseline="-25000" dirty="0" smtClean="0"/>
              <a:t>3</a:t>
            </a:r>
            <a:r>
              <a:rPr lang="en-US" dirty="0" smtClean="0"/>
              <a:t>,V</a:t>
            </a:r>
            <a:r>
              <a:rPr lang="en-US" baseline="-25000" dirty="0" smtClean="0"/>
              <a:t>4</a:t>
            </a:r>
            <a:r>
              <a:rPr lang="en-US" dirty="0" smtClean="0"/>
              <a:t>,V</a:t>
            </a:r>
            <a:r>
              <a:rPr lang="en-US" baseline="-25000" dirty="0" smtClean="0"/>
              <a:t>5</a:t>
            </a:r>
            <a:r>
              <a:rPr lang="en-US" dirty="0"/>
              <a:t>),</a:t>
            </a:r>
          </a:p>
        </p:txBody>
      </p:sp>
      <p:sp>
        <p:nvSpPr>
          <p:cNvPr id="27" name="Rectangle 26"/>
          <p:cNvSpPr/>
          <p:nvPr/>
        </p:nvSpPr>
        <p:spPr>
          <a:xfrm>
            <a:off x="1035230" y="4823540"/>
            <a:ext cx="2088970" cy="369332"/>
          </a:xfrm>
          <a:prstGeom prst="rect">
            <a:avLst/>
          </a:prstGeom>
        </p:spPr>
        <p:txBody>
          <a:bodyPr wrap="none">
            <a:spAutoFit/>
          </a:bodyPr>
          <a:lstStyle/>
          <a:p>
            <a:r>
              <a:rPr lang="en-US" dirty="0" smtClean="0"/>
              <a:t>4.       (V</a:t>
            </a:r>
            <a:r>
              <a:rPr lang="en-US" baseline="-25000" dirty="0" smtClean="0"/>
              <a:t>1</a:t>
            </a:r>
            <a:r>
              <a:rPr lang="en-US" dirty="0" smtClean="0"/>
              <a:t>,V</a:t>
            </a:r>
            <a:r>
              <a:rPr lang="en-US" baseline="-25000" dirty="0" smtClean="0"/>
              <a:t>3</a:t>
            </a:r>
            <a:r>
              <a:rPr lang="en-US" dirty="0" smtClean="0"/>
              <a:t>,V</a:t>
            </a:r>
            <a:r>
              <a:rPr lang="en-US" baseline="-25000" dirty="0" smtClean="0"/>
              <a:t>4</a:t>
            </a:r>
            <a:r>
              <a:rPr lang="en-US" dirty="0" smtClean="0"/>
              <a:t>,V</a:t>
            </a:r>
            <a:r>
              <a:rPr lang="en-US" baseline="-25000" dirty="0" smtClean="0"/>
              <a:t>2</a:t>
            </a:r>
            <a:r>
              <a:rPr lang="en-US" dirty="0" smtClean="0"/>
              <a:t>,V</a:t>
            </a:r>
            <a:r>
              <a:rPr lang="en-US" baseline="-25000" dirty="0" smtClean="0"/>
              <a:t>5</a:t>
            </a:r>
            <a:r>
              <a:rPr lang="en-US"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9" grpId="0"/>
      <p:bldP spid="20" grpId="0"/>
      <p:bldP spid="24" grpId="0"/>
      <p:bldP spid="25" grpId="0"/>
      <p:bldP spid="26" grpId="0"/>
      <p:bldP spid="2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C4EFBB9-343C-4577-81FA-BF09D7E873ED}" type="datetime1">
              <a:rPr lang="en-US" smtClean="0">
                <a:solidFill>
                  <a:schemeClr val="tx1"/>
                </a:solidFill>
              </a:rPr>
              <a:pPr/>
              <a:t>6/24/2023</a:t>
            </a:fld>
            <a:endParaRPr lang="en-US" dirty="0">
              <a:solidFill>
                <a:schemeClr val="tx1"/>
              </a:solidFill>
            </a:endParaRPr>
          </a:p>
        </p:txBody>
      </p:sp>
      <p:sp>
        <p:nvSpPr>
          <p:cNvPr id="5" name="Slide Number Placeholder 4"/>
          <p:cNvSpPr>
            <a:spLocks noGrp="1"/>
          </p:cNvSpPr>
          <p:nvPr>
            <p:ph type="sldNum" sz="quarter" idx="12"/>
          </p:nvPr>
        </p:nvSpPr>
        <p:spPr/>
        <p:txBody>
          <a:bodyPr/>
          <a:lstStyle/>
          <a:p>
            <a:fld id="{68D024D8-7F54-4838-AA7B-E00348C32656}" type="slidenum">
              <a:rPr lang="en-US" smtClean="0">
                <a:solidFill>
                  <a:schemeClr val="tx1"/>
                </a:solidFill>
              </a:rPr>
              <a:pPr/>
              <a:t>13</a:t>
            </a:fld>
            <a:endParaRPr lang="en-US" dirty="0">
              <a:solidFill>
                <a:schemeClr val="tx1"/>
              </a:solidFill>
            </a:endParaRPr>
          </a:p>
        </p:txBody>
      </p:sp>
      <p:sp>
        <p:nvSpPr>
          <p:cNvPr id="6" name="Footer Placeholder 5"/>
          <p:cNvSpPr>
            <a:spLocks noGrp="1"/>
          </p:cNvSpPr>
          <p:nvPr>
            <p:ph type="ftr" sz="quarter" idx="11"/>
          </p:nvPr>
        </p:nvSpPr>
        <p:spPr/>
        <p:txBody>
          <a:bodyPr/>
          <a:lstStyle/>
          <a:p>
            <a:r>
              <a:rPr lang="en-US" smtClean="0">
                <a:solidFill>
                  <a:schemeClr val="tx1"/>
                </a:solidFill>
              </a:rPr>
              <a:t>Basic concepts of graph theory</a:t>
            </a:r>
            <a:endParaRPr lang="en-US" dirty="0">
              <a:solidFill>
                <a:schemeClr val="tx1"/>
              </a:solidFill>
            </a:endParaRPr>
          </a:p>
        </p:txBody>
      </p:sp>
      <p:sp>
        <p:nvSpPr>
          <p:cNvPr id="2" name="Rectangle 1"/>
          <p:cNvSpPr/>
          <p:nvPr/>
        </p:nvSpPr>
        <p:spPr>
          <a:xfrm>
            <a:off x="391970" y="2243690"/>
            <a:ext cx="8458200" cy="369332"/>
          </a:xfrm>
          <a:prstGeom prst="rect">
            <a:avLst/>
          </a:prstGeom>
        </p:spPr>
        <p:txBody>
          <a:bodyPr wrap="square">
            <a:spAutoFit/>
          </a:bodyPr>
          <a:lstStyle/>
          <a:p>
            <a:r>
              <a:rPr lang="en-US" u="sng" dirty="0" smtClean="0"/>
              <a:t>Note</a:t>
            </a:r>
            <a:r>
              <a:rPr lang="en-US" dirty="0"/>
              <a:t>: Every cycle is a circuit but not the converse. A cycle of length K is called a K-cycle.</a:t>
            </a:r>
          </a:p>
        </p:txBody>
      </p:sp>
      <p:sp>
        <p:nvSpPr>
          <p:cNvPr id="8" name="Rectangle 7"/>
          <p:cNvSpPr/>
          <p:nvPr/>
        </p:nvSpPr>
        <p:spPr>
          <a:xfrm>
            <a:off x="302116" y="228600"/>
            <a:ext cx="2885213" cy="369332"/>
          </a:xfrm>
          <a:prstGeom prst="rect">
            <a:avLst/>
          </a:prstGeom>
        </p:spPr>
        <p:txBody>
          <a:bodyPr wrap="none">
            <a:spAutoFit/>
          </a:bodyPr>
          <a:lstStyle/>
          <a:p>
            <a:r>
              <a:rPr lang="en-US" b="1" u="sng" dirty="0"/>
              <a:t>Closed path and closed trial:</a:t>
            </a:r>
          </a:p>
        </p:txBody>
      </p:sp>
      <p:sp>
        <p:nvSpPr>
          <p:cNvPr id="9" name="Rectangle 8"/>
          <p:cNvSpPr/>
          <p:nvPr/>
        </p:nvSpPr>
        <p:spPr>
          <a:xfrm>
            <a:off x="551645" y="618324"/>
            <a:ext cx="8135155" cy="646331"/>
          </a:xfrm>
          <a:prstGeom prst="rect">
            <a:avLst/>
          </a:prstGeom>
        </p:spPr>
        <p:txBody>
          <a:bodyPr wrap="square">
            <a:spAutoFit/>
          </a:bodyPr>
          <a:lstStyle/>
          <a:p>
            <a:pPr>
              <a:buNone/>
            </a:pPr>
            <a:r>
              <a:rPr lang="en-US" dirty="0"/>
              <a:t>A walk (a trial or path) in a graph G with initial vertex V</a:t>
            </a:r>
            <a:r>
              <a:rPr lang="en-US" baseline="-25000" dirty="0"/>
              <a:t>1</a:t>
            </a:r>
            <a:r>
              <a:rPr lang="en-US" dirty="0"/>
              <a:t>, and final vertex </a:t>
            </a:r>
            <a:r>
              <a:rPr lang="en-US" dirty="0" err="1"/>
              <a:t>V</a:t>
            </a:r>
            <a:r>
              <a:rPr lang="en-US" baseline="-25000" dirty="0" err="1"/>
              <a:t>n</a:t>
            </a:r>
            <a:r>
              <a:rPr lang="en-US" dirty="0"/>
              <a:t> is closed if V</a:t>
            </a:r>
            <a:r>
              <a:rPr lang="en-US" baseline="-25000" dirty="0"/>
              <a:t>1</a:t>
            </a:r>
            <a:r>
              <a:rPr lang="en-US" dirty="0"/>
              <a:t>= </a:t>
            </a:r>
            <a:r>
              <a:rPr lang="en-US" dirty="0" err="1"/>
              <a:t>V</a:t>
            </a:r>
            <a:r>
              <a:rPr lang="en-US" baseline="-25000" dirty="0" err="1"/>
              <a:t>n</a:t>
            </a:r>
            <a:r>
              <a:rPr lang="en-US" dirty="0"/>
              <a:t> and otherwise open.</a:t>
            </a:r>
          </a:p>
        </p:txBody>
      </p:sp>
      <p:sp>
        <p:nvSpPr>
          <p:cNvPr id="10" name="Rectangle 9"/>
          <p:cNvSpPr/>
          <p:nvPr/>
        </p:nvSpPr>
        <p:spPr>
          <a:xfrm>
            <a:off x="369896" y="1308430"/>
            <a:ext cx="861070" cy="369332"/>
          </a:xfrm>
          <a:prstGeom prst="rect">
            <a:avLst/>
          </a:prstGeom>
        </p:spPr>
        <p:txBody>
          <a:bodyPr wrap="none">
            <a:spAutoFit/>
          </a:bodyPr>
          <a:lstStyle/>
          <a:p>
            <a:r>
              <a:rPr lang="en-US" b="1" u="sng" dirty="0"/>
              <a:t>Circuit</a:t>
            </a:r>
            <a:r>
              <a:rPr lang="en-US" b="1" dirty="0"/>
              <a:t>:</a:t>
            </a:r>
          </a:p>
        </p:txBody>
      </p:sp>
      <p:sp>
        <p:nvSpPr>
          <p:cNvPr id="11" name="Rectangle 10"/>
          <p:cNvSpPr/>
          <p:nvPr/>
        </p:nvSpPr>
        <p:spPr>
          <a:xfrm>
            <a:off x="1230966" y="1308430"/>
            <a:ext cx="7048169" cy="369332"/>
          </a:xfrm>
          <a:prstGeom prst="rect">
            <a:avLst/>
          </a:prstGeom>
        </p:spPr>
        <p:txBody>
          <a:bodyPr wrap="square">
            <a:spAutoFit/>
          </a:bodyPr>
          <a:lstStyle/>
          <a:p>
            <a:r>
              <a:rPr lang="en-US" dirty="0"/>
              <a:t>A closed trial which contains at least three edges is called circuit.</a:t>
            </a:r>
          </a:p>
        </p:txBody>
      </p:sp>
      <p:sp>
        <p:nvSpPr>
          <p:cNvPr id="12" name="Rectangle 11"/>
          <p:cNvSpPr/>
          <p:nvPr/>
        </p:nvSpPr>
        <p:spPr>
          <a:xfrm>
            <a:off x="391970" y="1776060"/>
            <a:ext cx="737959" cy="369332"/>
          </a:xfrm>
          <a:prstGeom prst="rect">
            <a:avLst/>
          </a:prstGeom>
        </p:spPr>
        <p:txBody>
          <a:bodyPr wrap="none">
            <a:spAutoFit/>
          </a:bodyPr>
          <a:lstStyle/>
          <a:p>
            <a:r>
              <a:rPr lang="en-US" b="1" u="sng" dirty="0"/>
              <a:t>Cycle</a:t>
            </a:r>
            <a:r>
              <a:rPr lang="en-US" b="1" dirty="0"/>
              <a:t>:</a:t>
            </a:r>
          </a:p>
        </p:txBody>
      </p:sp>
      <p:sp>
        <p:nvSpPr>
          <p:cNvPr id="13" name="Rectangle 12"/>
          <p:cNvSpPr/>
          <p:nvPr/>
        </p:nvSpPr>
        <p:spPr>
          <a:xfrm>
            <a:off x="1129929" y="1752600"/>
            <a:ext cx="6109071" cy="369332"/>
          </a:xfrm>
          <a:prstGeom prst="rect">
            <a:avLst/>
          </a:prstGeom>
        </p:spPr>
        <p:txBody>
          <a:bodyPr wrap="square">
            <a:spAutoFit/>
          </a:bodyPr>
          <a:lstStyle/>
          <a:p>
            <a:r>
              <a:rPr lang="en-US" dirty="0"/>
              <a:t>A closed path which contains at least three edges is a cycle.</a:t>
            </a:r>
          </a:p>
        </p:txBody>
      </p:sp>
      <p:sp>
        <p:nvSpPr>
          <p:cNvPr id="14" name="Rectangle 13"/>
          <p:cNvSpPr/>
          <p:nvPr/>
        </p:nvSpPr>
        <p:spPr>
          <a:xfrm>
            <a:off x="335386" y="2744514"/>
            <a:ext cx="1959960" cy="369332"/>
          </a:xfrm>
          <a:prstGeom prst="rect">
            <a:avLst/>
          </a:prstGeom>
        </p:spPr>
        <p:txBody>
          <a:bodyPr wrap="none">
            <a:spAutoFit/>
          </a:bodyPr>
          <a:lstStyle/>
          <a:p>
            <a:r>
              <a:rPr lang="en-US" b="1" dirty="0"/>
              <a:t>Connected Graph:-</a:t>
            </a:r>
          </a:p>
        </p:txBody>
      </p:sp>
      <p:sp>
        <p:nvSpPr>
          <p:cNvPr id="15" name="Rectangle 14"/>
          <p:cNvSpPr/>
          <p:nvPr/>
        </p:nvSpPr>
        <p:spPr>
          <a:xfrm>
            <a:off x="901328" y="3059857"/>
            <a:ext cx="7948841" cy="646331"/>
          </a:xfrm>
          <a:prstGeom prst="rect">
            <a:avLst/>
          </a:prstGeom>
        </p:spPr>
        <p:txBody>
          <a:bodyPr wrap="square">
            <a:spAutoFit/>
          </a:bodyPr>
          <a:lstStyle/>
          <a:p>
            <a:pPr>
              <a:buNone/>
            </a:pPr>
            <a:r>
              <a:rPr lang="en-US" dirty="0"/>
              <a:t>A graph G is said to be connected if there is a path between any two of its vertices, otherwise G is disconnected.</a:t>
            </a:r>
          </a:p>
        </p:txBody>
      </p:sp>
      <p:sp>
        <p:nvSpPr>
          <p:cNvPr id="16" name="Rectangle 15"/>
          <p:cNvSpPr/>
          <p:nvPr/>
        </p:nvSpPr>
        <p:spPr>
          <a:xfrm>
            <a:off x="391970" y="3706188"/>
            <a:ext cx="1059521" cy="369332"/>
          </a:xfrm>
          <a:prstGeom prst="rect">
            <a:avLst/>
          </a:prstGeom>
        </p:spPr>
        <p:txBody>
          <a:bodyPr wrap="none">
            <a:spAutoFit/>
          </a:bodyPr>
          <a:lstStyle/>
          <a:p>
            <a:r>
              <a:rPr lang="en-US" b="1" dirty="0"/>
              <a:t>Example:</a:t>
            </a:r>
          </a:p>
        </p:txBody>
      </p:sp>
      <p:grpSp>
        <p:nvGrpSpPr>
          <p:cNvPr id="17" name="Group 16"/>
          <p:cNvGrpSpPr/>
          <p:nvPr/>
        </p:nvGrpSpPr>
        <p:grpSpPr>
          <a:xfrm>
            <a:off x="1524000" y="3824344"/>
            <a:ext cx="2299660" cy="2121932"/>
            <a:chOff x="1143000" y="3429000"/>
            <a:chExt cx="2299660" cy="2121932"/>
          </a:xfrm>
        </p:grpSpPr>
        <p:cxnSp>
          <p:nvCxnSpPr>
            <p:cNvPr id="18" name="Straight Connector 17"/>
            <p:cNvCxnSpPr/>
            <p:nvPr/>
          </p:nvCxnSpPr>
          <p:spPr>
            <a:xfrm rot="5400000">
              <a:off x="571500" y="4304506"/>
              <a:ext cx="1447800" cy="1588"/>
            </a:xfrm>
            <a:prstGeom prst="line">
              <a:avLst/>
            </a:prstGeom>
          </p:spPr>
          <p:style>
            <a:lnRef idx="3">
              <a:schemeClr val="dk1"/>
            </a:lnRef>
            <a:fillRef idx="0">
              <a:schemeClr val="dk1"/>
            </a:fillRef>
            <a:effectRef idx="2">
              <a:schemeClr val="dk1"/>
            </a:effectRef>
            <a:fontRef idx="minor">
              <a:schemeClr val="tx1"/>
            </a:fontRef>
          </p:style>
        </p:cxnSp>
        <p:cxnSp>
          <p:nvCxnSpPr>
            <p:cNvPr id="19" name="Straight Connector 18"/>
            <p:cNvCxnSpPr/>
            <p:nvPr/>
          </p:nvCxnSpPr>
          <p:spPr>
            <a:xfrm>
              <a:off x="1295400" y="5029200"/>
              <a:ext cx="1752600" cy="1588"/>
            </a:xfrm>
            <a:prstGeom prst="line">
              <a:avLst/>
            </a:prstGeom>
          </p:spPr>
          <p:style>
            <a:lnRef idx="3">
              <a:schemeClr val="dk1"/>
            </a:lnRef>
            <a:fillRef idx="0">
              <a:schemeClr val="dk1"/>
            </a:fillRef>
            <a:effectRef idx="2">
              <a:schemeClr val="dk1"/>
            </a:effectRef>
            <a:fontRef idx="minor">
              <a:schemeClr val="tx1"/>
            </a:fontRef>
          </p:style>
        </p:cxnSp>
        <p:cxnSp>
          <p:nvCxnSpPr>
            <p:cNvPr id="20" name="Straight Connector 19"/>
            <p:cNvCxnSpPr/>
            <p:nvPr/>
          </p:nvCxnSpPr>
          <p:spPr>
            <a:xfrm flipV="1">
              <a:off x="1295400" y="3886200"/>
              <a:ext cx="1371600" cy="1143000"/>
            </a:xfrm>
            <a:prstGeom prst="line">
              <a:avLst/>
            </a:prstGeom>
          </p:spPr>
          <p:style>
            <a:lnRef idx="3">
              <a:schemeClr val="dk1"/>
            </a:lnRef>
            <a:fillRef idx="0">
              <a:schemeClr val="dk1"/>
            </a:fillRef>
            <a:effectRef idx="2">
              <a:schemeClr val="dk1"/>
            </a:effectRef>
            <a:fontRef idx="minor">
              <a:schemeClr val="tx1"/>
            </a:fontRef>
          </p:style>
        </p:cxnSp>
        <p:sp>
          <p:nvSpPr>
            <p:cNvPr id="21" name="Flowchart: Connector 20"/>
            <p:cNvSpPr/>
            <p:nvPr/>
          </p:nvSpPr>
          <p:spPr>
            <a:xfrm flipH="1">
              <a:off x="1219200" y="3505200"/>
              <a:ext cx="152400" cy="152400"/>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solidFill>
                  <a:schemeClr val="tx1"/>
                </a:solidFill>
              </a:endParaRPr>
            </a:p>
          </p:txBody>
        </p:sp>
        <p:sp>
          <p:nvSpPr>
            <p:cNvPr id="22" name="Flowchart: Connector 21"/>
            <p:cNvSpPr/>
            <p:nvPr/>
          </p:nvSpPr>
          <p:spPr>
            <a:xfrm>
              <a:off x="2590800" y="3810000"/>
              <a:ext cx="152400" cy="152400"/>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solidFill>
                  <a:schemeClr val="tx1"/>
                </a:solidFill>
              </a:endParaRPr>
            </a:p>
          </p:txBody>
        </p:sp>
        <p:sp>
          <p:nvSpPr>
            <p:cNvPr id="23" name="Flowchart: Connector 22"/>
            <p:cNvSpPr/>
            <p:nvPr/>
          </p:nvSpPr>
          <p:spPr>
            <a:xfrm>
              <a:off x="2971800" y="4953000"/>
              <a:ext cx="152400" cy="152400"/>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solidFill>
                  <a:schemeClr val="tx1"/>
                </a:solidFill>
              </a:endParaRPr>
            </a:p>
          </p:txBody>
        </p:sp>
        <p:sp>
          <p:nvSpPr>
            <p:cNvPr id="24" name="Flowchart: Connector 23"/>
            <p:cNvSpPr/>
            <p:nvPr/>
          </p:nvSpPr>
          <p:spPr>
            <a:xfrm>
              <a:off x="1219200" y="4953000"/>
              <a:ext cx="152400" cy="152400"/>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solidFill>
                  <a:schemeClr val="tx1"/>
                </a:solidFill>
              </a:endParaRPr>
            </a:p>
          </p:txBody>
        </p:sp>
        <p:sp>
          <p:nvSpPr>
            <p:cNvPr id="25" name="TextBox 24"/>
            <p:cNvSpPr txBox="1"/>
            <p:nvPr/>
          </p:nvSpPr>
          <p:spPr>
            <a:xfrm>
              <a:off x="1143000" y="5181600"/>
              <a:ext cx="394660" cy="369332"/>
            </a:xfrm>
            <a:prstGeom prst="rect">
              <a:avLst/>
            </a:prstGeom>
            <a:noFill/>
          </p:spPr>
          <p:txBody>
            <a:bodyPr wrap="none" rtlCol="0">
              <a:spAutoFit/>
            </a:bodyPr>
            <a:lstStyle/>
            <a:p>
              <a:r>
                <a:rPr lang="en-US" dirty="0" smtClean="0"/>
                <a:t>V</a:t>
              </a:r>
              <a:r>
                <a:rPr lang="en-US" baseline="-25000" dirty="0" smtClean="0"/>
                <a:t>1</a:t>
              </a:r>
              <a:endParaRPr lang="en-US" baseline="-25000" dirty="0"/>
            </a:p>
          </p:txBody>
        </p:sp>
        <p:sp>
          <p:nvSpPr>
            <p:cNvPr id="26" name="TextBox 25"/>
            <p:cNvSpPr txBox="1"/>
            <p:nvPr/>
          </p:nvSpPr>
          <p:spPr>
            <a:xfrm>
              <a:off x="3048000" y="4953000"/>
              <a:ext cx="394660" cy="369332"/>
            </a:xfrm>
            <a:prstGeom prst="rect">
              <a:avLst/>
            </a:prstGeom>
            <a:noFill/>
          </p:spPr>
          <p:txBody>
            <a:bodyPr wrap="none" rtlCol="0">
              <a:spAutoFit/>
            </a:bodyPr>
            <a:lstStyle/>
            <a:p>
              <a:r>
                <a:rPr lang="en-US" dirty="0" smtClean="0"/>
                <a:t>V</a:t>
              </a:r>
              <a:r>
                <a:rPr lang="en-US" baseline="-25000" dirty="0" smtClean="0"/>
                <a:t>4</a:t>
              </a:r>
              <a:endParaRPr lang="en-US" baseline="-25000" dirty="0"/>
            </a:p>
          </p:txBody>
        </p:sp>
        <p:sp>
          <p:nvSpPr>
            <p:cNvPr id="27" name="TextBox 26"/>
            <p:cNvSpPr txBox="1"/>
            <p:nvPr/>
          </p:nvSpPr>
          <p:spPr>
            <a:xfrm>
              <a:off x="2590800" y="4038600"/>
              <a:ext cx="685800" cy="369332"/>
            </a:xfrm>
            <a:prstGeom prst="rect">
              <a:avLst/>
            </a:prstGeom>
            <a:noFill/>
          </p:spPr>
          <p:txBody>
            <a:bodyPr wrap="square" rtlCol="0">
              <a:spAutoFit/>
            </a:bodyPr>
            <a:lstStyle/>
            <a:p>
              <a:r>
                <a:rPr lang="en-US" dirty="0" smtClean="0"/>
                <a:t>V</a:t>
              </a:r>
              <a:r>
                <a:rPr lang="en-US" baseline="-25000" dirty="0" smtClean="0"/>
                <a:t>3</a:t>
              </a:r>
              <a:endParaRPr lang="en-US" baseline="-25000" dirty="0"/>
            </a:p>
          </p:txBody>
        </p:sp>
        <p:sp>
          <p:nvSpPr>
            <p:cNvPr id="28" name="TextBox 27"/>
            <p:cNvSpPr txBox="1"/>
            <p:nvPr/>
          </p:nvSpPr>
          <p:spPr>
            <a:xfrm>
              <a:off x="1371600" y="3429000"/>
              <a:ext cx="533400" cy="369332"/>
            </a:xfrm>
            <a:prstGeom prst="rect">
              <a:avLst/>
            </a:prstGeom>
            <a:noFill/>
          </p:spPr>
          <p:txBody>
            <a:bodyPr wrap="square" rtlCol="0">
              <a:spAutoFit/>
            </a:bodyPr>
            <a:lstStyle/>
            <a:p>
              <a:r>
                <a:rPr lang="en-US" dirty="0" smtClean="0"/>
                <a:t>V</a:t>
              </a:r>
              <a:r>
                <a:rPr lang="en-US" baseline="-25000" dirty="0" smtClean="0"/>
                <a:t>2</a:t>
              </a:r>
              <a:endParaRPr lang="en-US" baseline="-25000" dirty="0"/>
            </a:p>
          </p:txBody>
        </p:sp>
      </p:grpSp>
      <p:grpSp>
        <p:nvGrpSpPr>
          <p:cNvPr id="29" name="Group 28"/>
          <p:cNvGrpSpPr/>
          <p:nvPr/>
        </p:nvGrpSpPr>
        <p:grpSpPr>
          <a:xfrm>
            <a:off x="5029200" y="3890854"/>
            <a:ext cx="2528260" cy="2045732"/>
            <a:chOff x="5334000" y="3581400"/>
            <a:chExt cx="2528260" cy="2045732"/>
          </a:xfrm>
        </p:grpSpPr>
        <p:cxnSp>
          <p:nvCxnSpPr>
            <p:cNvPr id="30" name="Straight Connector 29"/>
            <p:cNvCxnSpPr/>
            <p:nvPr/>
          </p:nvCxnSpPr>
          <p:spPr>
            <a:xfrm rot="16200000" flipH="1">
              <a:off x="5867400" y="3733800"/>
              <a:ext cx="1524000" cy="1524000"/>
            </a:xfrm>
            <a:prstGeom prst="line">
              <a:avLst/>
            </a:prstGeom>
          </p:spPr>
          <p:style>
            <a:lnRef idx="3">
              <a:schemeClr val="dk1"/>
            </a:lnRef>
            <a:fillRef idx="0">
              <a:schemeClr val="dk1"/>
            </a:fillRef>
            <a:effectRef idx="2">
              <a:schemeClr val="dk1"/>
            </a:effectRef>
            <a:fontRef idx="minor">
              <a:schemeClr val="tx1"/>
            </a:fontRef>
          </p:style>
        </p:cxnSp>
        <p:cxnSp>
          <p:nvCxnSpPr>
            <p:cNvPr id="31" name="Straight Connector 30"/>
            <p:cNvCxnSpPr/>
            <p:nvPr/>
          </p:nvCxnSpPr>
          <p:spPr>
            <a:xfrm rot="5400000">
              <a:off x="5829300" y="3771900"/>
              <a:ext cx="1524000" cy="1447800"/>
            </a:xfrm>
            <a:prstGeom prst="line">
              <a:avLst/>
            </a:prstGeom>
          </p:spPr>
          <p:style>
            <a:lnRef idx="3">
              <a:schemeClr val="dk1"/>
            </a:lnRef>
            <a:fillRef idx="0">
              <a:schemeClr val="dk1"/>
            </a:fillRef>
            <a:effectRef idx="2">
              <a:schemeClr val="dk1"/>
            </a:effectRef>
            <a:fontRef idx="minor">
              <a:schemeClr val="tx1"/>
            </a:fontRef>
          </p:style>
        </p:cxnSp>
        <p:sp>
          <p:nvSpPr>
            <p:cNvPr id="32" name="Flowchart: Connector 31"/>
            <p:cNvSpPr/>
            <p:nvPr/>
          </p:nvSpPr>
          <p:spPr>
            <a:xfrm>
              <a:off x="5791200" y="3657600"/>
              <a:ext cx="152400" cy="152400"/>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solidFill>
                  <a:schemeClr val="tx1"/>
                </a:solidFill>
              </a:endParaRPr>
            </a:p>
          </p:txBody>
        </p:sp>
        <p:sp>
          <p:nvSpPr>
            <p:cNvPr id="33" name="Flowchart: Connector 32"/>
            <p:cNvSpPr/>
            <p:nvPr/>
          </p:nvSpPr>
          <p:spPr>
            <a:xfrm>
              <a:off x="7239000" y="3657600"/>
              <a:ext cx="152400" cy="152400"/>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solidFill>
                  <a:schemeClr val="tx1"/>
                </a:solidFill>
              </a:endParaRPr>
            </a:p>
          </p:txBody>
        </p:sp>
        <p:sp>
          <p:nvSpPr>
            <p:cNvPr id="34" name="Flowchart: Connector 33"/>
            <p:cNvSpPr/>
            <p:nvPr/>
          </p:nvSpPr>
          <p:spPr>
            <a:xfrm>
              <a:off x="5791200" y="5181600"/>
              <a:ext cx="152400" cy="152400"/>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solidFill>
                  <a:schemeClr val="tx1"/>
                </a:solidFill>
              </a:endParaRPr>
            </a:p>
          </p:txBody>
        </p:sp>
        <p:sp>
          <p:nvSpPr>
            <p:cNvPr id="35" name="Flowchart: Connector 34"/>
            <p:cNvSpPr/>
            <p:nvPr/>
          </p:nvSpPr>
          <p:spPr>
            <a:xfrm>
              <a:off x="7315200" y="5181600"/>
              <a:ext cx="152400" cy="152400"/>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solidFill>
                  <a:schemeClr val="tx1"/>
                </a:solidFill>
              </a:endParaRPr>
            </a:p>
          </p:txBody>
        </p:sp>
        <p:sp>
          <p:nvSpPr>
            <p:cNvPr id="36" name="TextBox 35"/>
            <p:cNvSpPr txBox="1"/>
            <p:nvPr/>
          </p:nvSpPr>
          <p:spPr>
            <a:xfrm>
              <a:off x="5334000" y="3581400"/>
              <a:ext cx="394660" cy="369332"/>
            </a:xfrm>
            <a:prstGeom prst="rect">
              <a:avLst/>
            </a:prstGeom>
            <a:noFill/>
          </p:spPr>
          <p:txBody>
            <a:bodyPr wrap="none" rtlCol="0">
              <a:spAutoFit/>
            </a:bodyPr>
            <a:lstStyle/>
            <a:p>
              <a:r>
                <a:rPr lang="en-US" dirty="0" smtClean="0"/>
                <a:t>V</a:t>
              </a:r>
              <a:r>
                <a:rPr lang="en-US" baseline="-25000" dirty="0" smtClean="0"/>
                <a:t>1</a:t>
              </a:r>
              <a:endParaRPr lang="en-US" baseline="-25000" dirty="0"/>
            </a:p>
          </p:txBody>
        </p:sp>
        <p:sp>
          <p:nvSpPr>
            <p:cNvPr id="37" name="TextBox 36"/>
            <p:cNvSpPr txBox="1"/>
            <p:nvPr/>
          </p:nvSpPr>
          <p:spPr>
            <a:xfrm>
              <a:off x="7467600" y="3657600"/>
              <a:ext cx="394660" cy="369332"/>
            </a:xfrm>
            <a:prstGeom prst="rect">
              <a:avLst/>
            </a:prstGeom>
            <a:noFill/>
          </p:spPr>
          <p:txBody>
            <a:bodyPr wrap="none" rtlCol="0">
              <a:spAutoFit/>
            </a:bodyPr>
            <a:lstStyle/>
            <a:p>
              <a:r>
                <a:rPr lang="en-US" dirty="0" smtClean="0"/>
                <a:t>V</a:t>
              </a:r>
              <a:r>
                <a:rPr lang="en-US" baseline="-25000" dirty="0" smtClean="0"/>
                <a:t>2</a:t>
              </a:r>
              <a:endParaRPr lang="en-US" baseline="-25000" dirty="0"/>
            </a:p>
          </p:txBody>
        </p:sp>
        <p:sp>
          <p:nvSpPr>
            <p:cNvPr id="38" name="TextBox 37"/>
            <p:cNvSpPr txBox="1"/>
            <p:nvPr/>
          </p:nvSpPr>
          <p:spPr>
            <a:xfrm>
              <a:off x="7467600" y="5257800"/>
              <a:ext cx="394660" cy="369332"/>
            </a:xfrm>
            <a:prstGeom prst="rect">
              <a:avLst/>
            </a:prstGeom>
            <a:noFill/>
          </p:spPr>
          <p:txBody>
            <a:bodyPr wrap="none" rtlCol="0">
              <a:spAutoFit/>
            </a:bodyPr>
            <a:lstStyle/>
            <a:p>
              <a:r>
                <a:rPr lang="en-US" dirty="0" smtClean="0"/>
                <a:t>V</a:t>
              </a:r>
              <a:r>
                <a:rPr lang="en-US" baseline="-25000" dirty="0" smtClean="0"/>
                <a:t>3</a:t>
              </a:r>
              <a:endParaRPr lang="en-US" baseline="-25000" dirty="0"/>
            </a:p>
          </p:txBody>
        </p:sp>
        <p:sp>
          <p:nvSpPr>
            <p:cNvPr id="39" name="TextBox 38"/>
            <p:cNvSpPr txBox="1"/>
            <p:nvPr/>
          </p:nvSpPr>
          <p:spPr>
            <a:xfrm>
              <a:off x="5410200" y="5257800"/>
              <a:ext cx="394660" cy="369332"/>
            </a:xfrm>
            <a:prstGeom prst="rect">
              <a:avLst/>
            </a:prstGeom>
            <a:noFill/>
          </p:spPr>
          <p:txBody>
            <a:bodyPr wrap="none" rtlCol="0">
              <a:spAutoFit/>
            </a:bodyPr>
            <a:lstStyle/>
            <a:p>
              <a:r>
                <a:rPr lang="en-US" dirty="0" smtClean="0"/>
                <a:t>V</a:t>
              </a:r>
              <a:r>
                <a:rPr lang="en-US" baseline="-25000" dirty="0" smtClean="0"/>
                <a:t>4</a:t>
              </a:r>
              <a:endParaRPr lang="en-US" baseline="-25000" dirty="0"/>
            </a:p>
          </p:txBody>
        </p:sp>
      </p:grpSp>
      <p:sp>
        <p:nvSpPr>
          <p:cNvPr id="40" name="TextBox 39"/>
          <p:cNvSpPr txBox="1"/>
          <p:nvPr/>
        </p:nvSpPr>
        <p:spPr>
          <a:xfrm>
            <a:off x="1080460" y="5983258"/>
            <a:ext cx="2743200" cy="400110"/>
          </a:xfrm>
          <a:prstGeom prst="rect">
            <a:avLst/>
          </a:prstGeom>
          <a:noFill/>
        </p:spPr>
        <p:txBody>
          <a:bodyPr wrap="square" rtlCol="0">
            <a:spAutoFit/>
          </a:bodyPr>
          <a:lstStyle/>
          <a:p>
            <a:r>
              <a:rPr lang="en-US" sz="2000" dirty="0" smtClean="0"/>
              <a:t>Connected</a:t>
            </a:r>
            <a:endParaRPr lang="en-US" sz="2000" dirty="0"/>
          </a:p>
        </p:txBody>
      </p:sp>
      <p:sp>
        <p:nvSpPr>
          <p:cNvPr id="41" name="TextBox 40"/>
          <p:cNvSpPr txBox="1"/>
          <p:nvPr/>
        </p:nvSpPr>
        <p:spPr>
          <a:xfrm>
            <a:off x="5616395" y="5956240"/>
            <a:ext cx="1596847" cy="400110"/>
          </a:xfrm>
          <a:prstGeom prst="rect">
            <a:avLst/>
          </a:prstGeom>
          <a:noFill/>
        </p:spPr>
        <p:txBody>
          <a:bodyPr wrap="none" rtlCol="0">
            <a:spAutoFit/>
          </a:bodyPr>
          <a:lstStyle/>
          <a:p>
            <a:r>
              <a:rPr lang="en-US" sz="2000" dirty="0" smtClean="0"/>
              <a:t>Disconnected</a:t>
            </a:r>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9"/>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0"/>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P spid="9" grpId="0"/>
      <p:bldP spid="10" grpId="0"/>
      <p:bldP spid="11" grpId="0"/>
      <p:bldP spid="12" grpId="0"/>
      <p:bldP spid="13" grpId="0"/>
      <p:bldP spid="14" grpId="0"/>
      <p:bldP spid="15" grpId="0"/>
      <p:bldP spid="16" grpId="0"/>
      <p:bldP spid="40" grpId="0"/>
      <p:bldP spid="4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DBDFEC1-EC8D-46D8-AB00-9203D3F59148}" type="datetime1">
              <a:rPr lang="en-US" smtClean="0">
                <a:solidFill>
                  <a:schemeClr val="tx1"/>
                </a:solidFill>
              </a:rPr>
              <a:pPr/>
              <a:t>6/24/2023</a:t>
            </a:fld>
            <a:endParaRPr lang="en-US" dirty="0">
              <a:solidFill>
                <a:schemeClr val="tx1"/>
              </a:solidFill>
            </a:endParaRPr>
          </a:p>
        </p:txBody>
      </p:sp>
      <p:sp>
        <p:nvSpPr>
          <p:cNvPr id="5" name="Slide Number Placeholder 4"/>
          <p:cNvSpPr>
            <a:spLocks noGrp="1"/>
          </p:cNvSpPr>
          <p:nvPr>
            <p:ph type="sldNum" sz="quarter" idx="12"/>
          </p:nvPr>
        </p:nvSpPr>
        <p:spPr/>
        <p:txBody>
          <a:bodyPr/>
          <a:lstStyle/>
          <a:p>
            <a:fld id="{68D024D8-7F54-4838-AA7B-E00348C32656}" type="slidenum">
              <a:rPr lang="en-US" smtClean="0">
                <a:solidFill>
                  <a:schemeClr val="tx1"/>
                </a:solidFill>
              </a:rPr>
              <a:pPr/>
              <a:t>14</a:t>
            </a:fld>
            <a:endParaRPr lang="en-US" dirty="0">
              <a:solidFill>
                <a:schemeClr val="tx1"/>
              </a:solidFill>
            </a:endParaRPr>
          </a:p>
        </p:txBody>
      </p:sp>
      <p:sp>
        <p:nvSpPr>
          <p:cNvPr id="6" name="Footer Placeholder 5"/>
          <p:cNvSpPr>
            <a:spLocks noGrp="1"/>
          </p:cNvSpPr>
          <p:nvPr>
            <p:ph type="ftr" sz="quarter" idx="11"/>
          </p:nvPr>
        </p:nvSpPr>
        <p:spPr/>
        <p:txBody>
          <a:bodyPr/>
          <a:lstStyle/>
          <a:p>
            <a:r>
              <a:rPr lang="en-US" smtClean="0">
                <a:solidFill>
                  <a:schemeClr val="tx1"/>
                </a:solidFill>
              </a:rPr>
              <a:t>Basic concepts of graph theory</a:t>
            </a:r>
            <a:endParaRPr lang="en-US" dirty="0">
              <a:solidFill>
                <a:schemeClr val="tx1"/>
              </a:solidFill>
            </a:endParaRPr>
          </a:p>
        </p:txBody>
      </p:sp>
      <p:sp>
        <p:nvSpPr>
          <p:cNvPr id="12" name="Rectangle 11"/>
          <p:cNvSpPr/>
          <p:nvPr/>
        </p:nvSpPr>
        <p:spPr>
          <a:xfrm>
            <a:off x="457200" y="1614340"/>
            <a:ext cx="8650310" cy="923330"/>
          </a:xfrm>
          <a:prstGeom prst="rect">
            <a:avLst/>
          </a:prstGeom>
        </p:spPr>
        <p:txBody>
          <a:bodyPr wrap="square">
            <a:spAutoFit/>
          </a:bodyPr>
          <a:lstStyle/>
          <a:p>
            <a:pPr>
              <a:buNone/>
            </a:pPr>
            <a:r>
              <a:rPr lang="en-US" dirty="0" smtClean="0"/>
              <a:t>Let </a:t>
            </a:r>
            <a:r>
              <a:rPr lang="en-US" dirty="0"/>
              <a:t>G be a connected graph. The vertex connectivity of </a:t>
            </a:r>
            <a:r>
              <a:rPr lang="en-US" dirty="0" smtClean="0"/>
              <a:t>G is </a:t>
            </a:r>
            <a:r>
              <a:rPr lang="en-US" dirty="0"/>
              <a:t>the minimum number of vertices whose </a:t>
            </a:r>
            <a:r>
              <a:rPr lang="en-US" dirty="0" smtClean="0"/>
              <a:t>removal results </a:t>
            </a:r>
            <a:r>
              <a:rPr lang="en-US" dirty="0"/>
              <a:t>in a disconnected or a trivial graph. The </a:t>
            </a:r>
            <a:r>
              <a:rPr lang="en-US" dirty="0" smtClean="0"/>
              <a:t>vertex connectivity </a:t>
            </a:r>
            <a:r>
              <a:rPr lang="en-US" dirty="0"/>
              <a:t>of a connected graph is denoted by K(G</a:t>
            </a:r>
            <a:r>
              <a:rPr lang="en-US" dirty="0" smtClean="0"/>
              <a:t>).</a:t>
            </a:r>
            <a:endParaRPr lang="en-US" dirty="0"/>
          </a:p>
        </p:txBody>
      </p:sp>
      <p:sp>
        <p:nvSpPr>
          <p:cNvPr id="13" name="Rectangle 12"/>
          <p:cNvSpPr/>
          <p:nvPr/>
        </p:nvSpPr>
        <p:spPr>
          <a:xfrm>
            <a:off x="152400" y="152400"/>
            <a:ext cx="2231573" cy="400110"/>
          </a:xfrm>
          <a:prstGeom prst="rect">
            <a:avLst/>
          </a:prstGeom>
        </p:spPr>
        <p:txBody>
          <a:bodyPr wrap="none">
            <a:spAutoFit/>
          </a:bodyPr>
          <a:lstStyle/>
          <a:p>
            <a:r>
              <a:rPr lang="en-US" sz="2000" b="1" u="sng" dirty="0"/>
              <a:t>Edge Connectivity</a:t>
            </a:r>
            <a:r>
              <a:rPr lang="en-US" sz="2000" b="1" dirty="0"/>
              <a:t>:-</a:t>
            </a:r>
          </a:p>
        </p:txBody>
      </p:sp>
      <p:sp>
        <p:nvSpPr>
          <p:cNvPr id="14" name="Rectangle 13"/>
          <p:cNvSpPr/>
          <p:nvPr/>
        </p:nvSpPr>
        <p:spPr>
          <a:xfrm>
            <a:off x="457200" y="440380"/>
            <a:ext cx="8229600" cy="923330"/>
          </a:xfrm>
          <a:prstGeom prst="rect">
            <a:avLst/>
          </a:prstGeom>
        </p:spPr>
        <p:txBody>
          <a:bodyPr wrap="square">
            <a:spAutoFit/>
          </a:bodyPr>
          <a:lstStyle/>
          <a:p>
            <a:pPr>
              <a:buNone/>
            </a:pPr>
            <a:r>
              <a:rPr lang="en-US" dirty="0"/>
              <a:t>Let G be a connected graph the edge connectivity of </a:t>
            </a:r>
            <a:r>
              <a:rPr lang="en-US" dirty="0" smtClean="0"/>
              <a:t>G is </a:t>
            </a:r>
            <a:r>
              <a:rPr lang="en-US" dirty="0"/>
              <a:t>the minimum number of edges whose </a:t>
            </a:r>
            <a:r>
              <a:rPr lang="en-US" dirty="0" smtClean="0"/>
              <a:t>removal results </a:t>
            </a:r>
            <a:r>
              <a:rPr lang="en-US" dirty="0"/>
              <a:t>in a disconnected or trivial graph. the </a:t>
            </a:r>
            <a:r>
              <a:rPr lang="en-US" dirty="0" smtClean="0"/>
              <a:t>edge connectivity </a:t>
            </a:r>
            <a:r>
              <a:rPr lang="en-US" dirty="0"/>
              <a:t>of a connected graph G is denoted by </a:t>
            </a:r>
            <a:r>
              <a:rPr lang="el-GR" dirty="0"/>
              <a:t>λ</a:t>
            </a:r>
            <a:r>
              <a:rPr lang="en-US" dirty="0"/>
              <a:t>(G).</a:t>
            </a:r>
            <a:endParaRPr lang="en-US" u="sng" dirty="0"/>
          </a:p>
        </p:txBody>
      </p:sp>
      <p:sp>
        <p:nvSpPr>
          <p:cNvPr id="15" name="Rectangle 14"/>
          <p:cNvSpPr/>
          <p:nvPr/>
        </p:nvSpPr>
        <p:spPr>
          <a:xfrm>
            <a:off x="152400" y="1282358"/>
            <a:ext cx="2112438" cy="369332"/>
          </a:xfrm>
          <a:prstGeom prst="rect">
            <a:avLst/>
          </a:prstGeom>
        </p:spPr>
        <p:txBody>
          <a:bodyPr wrap="none">
            <a:spAutoFit/>
          </a:bodyPr>
          <a:lstStyle/>
          <a:p>
            <a:r>
              <a:rPr lang="en-US" b="1" u="sng" dirty="0"/>
              <a:t>Vertex Connectivity</a:t>
            </a:r>
            <a:r>
              <a:rPr lang="en-US" b="1" dirty="0"/>
              <a:t>:</a:t>
            </a:r>
          </a:p>
        </p:txBody>
      </p:sp>
      <p:sp>
        <p:nvSpPr>
          <p:cNvPr id="16" name="Rectangle 15"/>
          <p:cNvSpPr/>
          <p:nvPr/>
        </p:nvSpPr>
        <p:spPr>
          <a:xfrm>
            <a:off x="2743200" y="2501836"/>
            <a:ext cx="1404295" cy="461665"/>
          </a:xfrm>
          <a:prstGeom prst="rect">
            <a:avLst/>
          </a:prstGeom>
        </p:spPr>
        <p:txBody>
          <a:bodyPr wrap="none">
            <a:spAutoFit/>
          </a:bodyPr>
          <a:lstStyle/>
          <a:p>
            <a:r>
              <a:rPr lang="en-US" sz="2400" b="1" dirty="0"/>
              <a:t>Summary</a:t>
            </a:r>
          </a:p>
        </p:txBody>
      </p:sp>
      <p:graphicFrame>
        <p:nvGraphicFramePr>
          <p:cNvPr id="17" name="Content Placeholder 3"/>
          <p:cNvGraphicFramePr>
            <a:graphicFrameLocks noGrp="1"/>
          </p:cNvGraphicFramePr>
          <p:nvPr>
            <p:ph idx="1"/>
            <p:extLst>
              <p:ext uri="{D42A27DB-BD31-4B8C-83A1-F6EECF244321}">
                <p14:modId xmlns:p14="http://schemas.microsoft.com/office/powerpoint/2010/main" val="1217895414"/>
              </p:ext>
            </p:extLst>
          </p:nvPr>
        </p:nvGraphicFramePr>
        <p:xfrm>
          <a:off x="152400" y="2981746"/>
          <a:ext cx="8879982" cy="3230281"/>
        </p:xfrm>
        <a:graphic>
          <a:graphicData uri="http://schemas.openxmlformats.org/drawingml/2006/table">
            <a:tbl>
              <a:tblPr firstRow="1" bandRow="1">
                <a:tableStyleId>{3B4B98B0-60AC-42C2-AFA5-B58CD77FA1E5}</a:tableStyleId>
              </a:tblPr>
              <a:tblGrid>
                <a:gridCol w="2959994"/>
                <a:gridCol w="2959994"/>
                <a:gridCol w="2959994"/>
              </a:tblGrid>
              <a:tr h="442242">
                <a:tc>
                  <a:txBody>
                    <a:bodyPr/>
                    <a:lstStyle/>
                    <a:p>
                      <a:r>
                        <a:rPr lang="en-US" sz="2800" dirty="0" smtClean="0"/>
                        <a:t>Term</a:t>
                      </a:r>
                      <a:endParaRPr 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800" dirty="0" smtClean="0"/>
                        <a:t>Repeated edge</a:t>
                      </a:r>
                      <a:endParaRPr 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800" dirty="0" smtClean="0"/>
                        <a:t>Repeated</a:t>
                      </a:r>
                      <a:r>
                        <a:rPr lang="en-US" sz="2800" baseline="0" dirty="0" smtClean="0"/>
                        <a:t> vertex</a:t>
                      </a:r>
                      <a:endParaRPr 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02434">
                <a:tc>
                  <a:txBody>
                    <a:bodyPr/>
                    <a:lstStyle/>
                    <a:p>
                      <a:r>
                        <a:rPr lang="en-US" sz="2400" dirty="0" smtClean="0"/>
                        <a:t>Walk</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smtClean="0"/>
                        <a:t>Allowed</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t>Allowed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02434">
                <a:tc>
                  <a:txBody>
                    <a:bodyPr/>
                    <a:lstStyle/>
                    <a:p>
                      <a:r>
                        <a:rPr lang="en-US" sz="2400" dirty="0" smtClean="0"/>
                        <a:t>Trial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smtClean="0"/>
                        <a:t>No</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t>Allowed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02434">
                <a:tc>
                  <a:txBody>
                    <a:bodyPr/>
                    <a:lstStyle/>
                    <a:p>
                      <a:r>
                        <a:rPr lang="en-US" sz="2400" dirty="0" smtClean="0"/>
                        <a:t>Path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t>Allowed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smtClean="0"/>
                        <a:t>No</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02434">
                <a:tc>
                  <a:txBody>
                    <a:bodyPr/>
                    <a:lstStyle/>
                    <a:p>
                      <a:r>
                        <a:rPr lang="en-US" sz="2400" dirty="0" smtClean="0"/>
                        <a:t>Circuit</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smtClean="0"/>
                        <a:t>No</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t>Allowed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02385">
                <a:tc>
                  <a:txBody>
                    <a:bodyPr/>
                    <a:lstStyle/>
                    <a:p>
                      <a:r>
                        <a:rPr lang="en-US" sz="2400" dirty="0" smtClean="0"/>
                        <a:t>Cycle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t>Allowed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smtClean="0"/>
                        <a:t>No (first and last only)</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5" grpId="0"/>
      <p:bldP spid="1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27"/>
          <p:cNvGrpSpPr/>
          <p:nvPr/>
        </p:nvGrpSpPr>
        <p:grpSpPr>
          <a:xfrm>
            <a:off x="647700" y="1290901"/>
            <a:ext cx="1752600" cy="1752600"/>
            <a:chOff x="3352800" y="1981200"/>
            <a:chExt cx="1752600" cy="1752600"/>
          </a:xfrm>
        </p:grpSpPr>
        <p:sp>
          <p:nvSpPr>
            <p:cNvPr id="4" name="Isosceles Triangle 3"/>
            <p:cNvSpPr/>
            <p:nvPr/>
          </p:nvSpPr>
          <p:spPr>
            <a:xfrm>
              <a:off x="3429000" y="2035082"/>
              <a:ext cx="1676400" cy="1676400"/>
            </a:xfrm>
            <a:prstGeom prst="triangl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solidFill>
                  <a:schemeClr val="tx1"/>
                </a:solidFill>
              </a:endParaRPr>
            </a:p>
          </p:txBody>
        </p:sp>
        <p:grpSp>
          <p:nvGrpSpPr>
            <p:cNvPr id="2" name="Group 1"/>
            <p:cNvGrpSpPr/>
            <p:nvPr/>
          </p:nvGrpSpPr>
          <p:grpSpPr>
            <a:xfrm>
              <a:off x="3352800" y="1981200"/>
              <a:ext cx="1752600" cy="1752600"/>
              <a:chOff x="533400" y="4114800"/>
              <a:chExt cx="1752600" cy="1752600"/>
            </a:xfrm>
          </p:grpSpPr>
          <p:sp>
            <p:nvSpPr>
              <p:cNvPr id="7" name="Flowchart: Connector 6"/>
              <p:cNvSpPr/>
              <p:nvPr/>
            </p:nvSpPr>
            <p:spPr>
              <a:xfrm>
                <a:off x="1371600" y="4114800"/>
                <a:ext cx="152400" cy="15240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solidFill>
                    <a:schemeClr val="tx1"/>
                  </a:solidFill>
                </a:endParaRPr>
              </a:p>
            </p:txBody>
          </p:sp>
          <p:sp>
            <p:nvSpPr>
              <p:cNvPr id="8" name="Flowchart: Connector 7"/>
              <p:cNvSpPr/>
              <p:nvPr/>
            </p:nvSpPr>
            <p:spPr>
              <a:xfrm>
                <a:off x="2133600" y="5715000"/>
                <a:ext cx="152400" cy="15240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solidFill>
                    <a:schemeClr val="tx1"/>
                  </a:solidFill>
                </a:endParaRPr>
              </a:p>
            </p:txBody>
          </p:sp>
          <p:sp>
            <p:nvSpPr>
              <p:cNvPr id="9" name="Flowchart: Connector 8"/>
              <p:cNvSpPr/>
              <p:nvPr/>
            </p:nvSpPr>
            <p:spPr>
              <a:xfrm>
                <a:off x="533400" y="5715000"/>
                <a:ext cx="152400" cy="15240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solidFill>
                    <a:schemeClr val="tx1"/>
                  </a:solidFill>
                </a:endParaRPr>
              </a:p>
            </p:txBody>
          </p:sp>
          <p:sp>
            <p:nvSpPr>
              <p:cNvPr id="19" name="Flowchart: Connector 18"/>
              <p:cNvSpPr/>
              <p:nvPr/>
            </p:nvSpPr>
            <p:spPr>
              <a:xfrm>
                <a:off x="1371600" y="5105400"/>
                <a:ext cx="152400" cy="15240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solidFill>
                    <a:schemeClr val="tx1"/>
                  </a:solidFill>
                </a:endParaRPr>
              </a:p>
            </p:txBody>
          </p:sp>
          <p:cxnSp>
            <p:nvCxnSpPr>
              <p:cNvPr id="23" name="Straight Connector 22"/>
              <p:cNvCxnSpPr>
                <a:endCxn id="19" idx="0"/>
              </p:cNvCxnSpPr>
              <p:nvPr/>
            </p:nvCxnSpPr>
            <p:spPr>
              <a:xfrm rot="5400000">
                <a:off x="1028700" y="4686300"/>
                <a:ext cx="838200" cy="1588"/>
              </a:xfrm>
              <a:prstGeom prst="line">
                <a:avLst/>
              </a:prstGeom>
            </p:spPr>
            <p:style>
              <a:lnRef idx="3">
                <a:schemeClr val="dk1"/>
              </a:lnRef>
              <a:fillRef idx="0">
                <a:schemeClr val="dk1"/>
              </a:fillRef>
              <a:effectRef idx="2">
                <a:schemeClr val="dk1"/>
              </a:effectRef>
              <a:fontRef idx="minor">
                <a:schemeClr val="tx1"/>
              </a:fontRef>
            </p:style>
          </p:cxnSp>
          <p:cxnSp>
            <p:nvCxnSpPr>
              <p:cNvPr id="25" name="Straight Connector 24"/>
              <p:cNvCxnSpPr>
                <a:stCxn id="9" idx="7"/>
                <a:endCxn id="19" idx="3"/>
              </p:cNvCxnSpPr>
              <p:nvPr/>
            </p:nvCxnSpPr>
            <p:spPr>
              <a:xfrm flipV="1">
                <a:off x="663482" y="5235482"/>
                <a:ext cx="730436" cy="501836"/>
              </a:xfrm>
              <a:prstGeom prst="line">
                <a:avLst/>
              </a:prstGeom>
            </p:spPr>
            <p:style>
              <a:lnRef idx="3">
                <a:schemeClr val="dk1"/>
              </a:lnRef>
              <a:fillRef idx="0">
                <a:schemeClr val="dk1"/>
              </a:fillRef>
              <a:effectRef idx="2">
                <a:schemeClr val="dk1"/>
              </a:effectRef>
              <a:fontRef idx="minor">
                <a:schemeClr val="tx1"/>
              </a:fontRef>
            </p:style>
          </p:cxnSp>
          <p:cxnSp>
            <p:nvCxnSpPr>
              <p:cNvPr id="27" name="Straight Connector 26"/>
              <p:cNvCxnSpPr/>
              <p:nvPr/>
            </p:nvCxnSpPr>
            <p:spPr>
              <a:xfrm>
                <a:off x="1447800" y="5181600"/>
                <a:ext cx="762000" cy="609600"/>
              </a:xfrm>
              <a:prstGeom prst="line">
                <a:avLst/>
              </a:prstGeom>
            </p:spPr>
            <p:style>
              <a:lnRef idx="3">
                <a:schemeClr val="dk1"/>
              </a:lnRef>
              <a:fillRef idx="0">
                <a:schemeClr val="dk1"/>
              </a:fillRef>
              <a:effectRef idx="2">
                <a:schemeClr val="dk1"/>
              </a:effectRef>
              <a:fontRef idx="minor">
                <a:schemeClr val="tx1"/>
              </a:fontRef>
            </p:style>
          </p:cxnSp>
        </p:grpSp>
      </p:grpSp>
      <p:grpSp>
        <p:nvGrpSpPr>
          <p:cNvPr id="40" name="Group 39"/>
          <p:cNvGrpSpPr/>
          <p:nvPr/>
        </p:nvGrpSpPr>
        <p:grpSpPr>
          <a:xfrm>
            <a:off x="3102102" y="1466265"/>
            <a:ext cx="1828800" cy="1600200"/>
            <a:chOff x="3276600" y="4191000"/>
            <a:chExt cx="1828800" cy="1600200"/>
          </a:xfrm>
        </p:grpSpPr>
        <p:sp>
          <p:nvSpPr>
            <p:cNvPr id="5" name="Rectangle 4"/>
            <p:cNvSpPr/>
            <p:nvPr/>
          </p:nvSpPr>
          <p:spPr>
            <a:xfrm>
              <a:off x="3352800" y="4267200"/>
              <a:ext cx="1676400" cy="1447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solidFill>
                  <a:schemeClr val="tx1"/>
                </a:solidFill>
              </a:endParaRPr>
            </a:p>
          </p:txBody>
        </p:sp>
        <p:sp>
          <p:nvSpPr>
            <p:cNvPr id="10" name="Flowchart: Connector 9"/>
            <p:cNvSpPr/>
            <p:nvPr/>
          </p:nvSpPr>
          <p:spPr>
            <a:xfrm>
              <a:off x="3276600" y="4191000"/>
              <a:ext cx="152400" cy="15240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solidFill>
                  <a:schemeClr val="tx1"/>
                </a:solidFill>
              </a:endParaRPr>
            </a:p>
          </p:txBody>
        </p:sp>
        <p:sp>
          <p:nvSpPr>
            <p:cNvPr id="11" name="Flowchart: Connector 10"/>
            <p:cNvSpPr/>
            <p:nvPr/>
          </p:nvSpPr>
          <p:spPr>
            <a:xfrm>
              <a:off x="4953000" y="4191000"/>
              <a:ext cx="152400" cy="15240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solidFill>
                  <a:schemeClr val="tx1"/>
                </a:solidFill>
              </a:endParaRPr>
            </a:p>
          </p:txBody>
        </p:sp>
        <p:sp>
          <p:nvSpPr>
            <p:cNvPr id="12" name="Flowchart: Connector 11"/>
            <p:cNvSpPr/>
            <p:nvPr/>
          </p:nvSpPr>
          <p:spPr>
            <a:xfrm>
              <a:off x="3276600" y="5638800"/>
              <a:ext cx="152400" cy="15240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solidFill>
                  <a:schemeClr val="tx1"/>
                </a:solidFill>
              </a:endParaRPr>
            </a:p>
          </p:txBody>
        </p:sp>
        <p:sp>
          <p:nvSpPr>
            <p:cNvPr id="13" name="Flowchart: Connector 12"/>
            <p:cNvSpPr/>
            <p:nvPr/>
          </p:nvSpPr>
          <p:spPr>
            <a:xfrm>
              <a:off x="4953000" y="5638800"/>
              <a:ext cx="152400" cy="15240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solidFill>
                  <a:schemeClr val="tx1"/>
                </a:solidFill>
              </a:endParaRPr>
            </a:p>
          </p:txBody>
        </p:sp>
        <p:sp>
          <p:nvSpPr>
            <p:cNvPr id="20" name="Flowchart: Connector 19"/>
            <p:cNvSpPr/>
            <p:nvPr/>
          </p:nvSpPr>
          <p:spPr>
            <a:xfrm>
              <a:off x="4114800" y="4953000"/>
              <a:ext cx="152400" cy="15240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solidFill>
                  <a:schemeClr val="tx1"/>
                </a:solidFill>
              </a:endParaRPr>
            </a:p>
          </p:txBody>
        </p:sp>
        <p:cxnSp>
          <p:nvCxnSpPr>
            <p:cNvPr id="35" name="Straight Connector 34"/>
            <p:cNvCxnSpPr>
              <a:stCxn id="10" idx="1"/>
              <a:endCxn id="20" idx="1"/>
            </p:cNvCxnSpPr>
            <p:nvPr/>
          </p:nvCxnSpPr>
          <p:spPr>
            <a:xfrm rot="16200000" flipH="1">
              <a:off x="3337018" y="4175218"/>
              <a:ext cx="762000" cy="838200"/>
            </a:xfrm>
            <a:prstGeom prst="line">
              <a:avLst/>
            </a:prstGeom>
          </p:spPr>
          <p:style>
            <a:lnRef idx="3">
              <a:schemeClr val="dk1"/>
            </a:lnRef>
            <a:fillRef idx="0">
              <a:schemeClr val="dk1"/>
            </a:fillRef>
            <a:effectRef idx="2">
              <a:schemeClr val="dk1"/>
            </a:effectRef>
            <a:fontRef idx="minor">
              <a:schemeClr val="tx1"/>
            </a:fontRef>
          </p:style>
        </p:cxnSp>
        <p:cxnSp>
          <p:nvCxnSpPr>
            <p:cNvPr id="37" name="Straight Connector 36"/>
            <p:cNvCxnSpPr>
              <a:stCxn id="20" idx="7"/>
              <a:endCxn id="11" idx="3"/>
            </p:cNvCxnSpPr>
            <p:nvPr/>
          </p:nvCxnSpPr>
          <p:spPr>
            <a:xfrm rot="5400000" flipH="1" flipV="1">
              <a:off x="4282982" y="4282982"/>
              <a:ext cx="654236" cy="730436"/>
            </a:xfrm>
            <a:prstGeom prst="line">
              <a:avLst/>
            </a:prstGeom>
          </p:spPr>
          <p:style>
            <a:lnRef idx="3">
              <a:schemeClr val="dk1"/>
            </a:lnRef>
            <a:fillRef idx="0">
              <a:schemeClr val="dk1"/>
            </a:fillRef>
            <a:effectRef idx="2">
              <a:schemeClr val="dk1"/>
            </a:effectRef>
            <a:fontRef idx="minor">
              <a:schemeClr val="tx1"/>
            </a:fontRef>
          </p:style>
        </p:cxnSp>
        <p:cxnSp>
          <p:nvCxnSpPr>
            <p:cNvPr id="39" name="Straight Connector 38"/>
            <p:cNvCxnSpPr/>
            <p:nvPr/>
          </p:nvCxnSpPr>
          <p:spPr>
            <a:xfrm>
              <a:off x="4168682" y="5029200"/>
              <a:ext cx="784318" cy="631918"/>
            </a:xfrm>
            <a:prstGeom prst="line">
              <a:avLst/>
            </a:prstGeom>
          </p:spPr>
          <p:style>
            <a:lnRef idx="3">
              <a:schemeClr val="dk1"/>
            </a:lnRef>
            <a:fillRef idx="0">
              <a:schemeClr val="dk1"/>
            </a:fillRef>
            <a:effectRef idx="2">
              <a:schemeClr val="dk1"/>
            </a:effectRef>
            <a:fontRef idx="minor">
              <a:schemeClr val="tx1"/>
            </a:fontRef>
          </p:style>
        </p:cxnSp>
        <p:cxnSp>
          <p:nvCxnSpPr>
            <p:cNvPr id="44" name="Straight Connector 43"/>
            <p:cNvCxnSpPr>
              <a:endCxn id="20" idx="3"/>
            </p:cNvCxnSpPr>
            <p:nvPr/>
          </p:nvCxnSpPr>
          <p:spPr>
            <a:xfrm flipV="1">
              <a:off x="3352800" y="5083082"/>
              <a:ext cx="784318" cy="631918"/>
            </a:xfrm>
            <a:prstGeom prst="line">
              <a:avLst/>
            </a:prstGeom>
          </p:spPr>
          <p:style>
            <a:lnRef idx="3">
              <a:schemeClr val="dk1"/>
            </a:lnRef>
            <a:fillRef idx="0">
              <a:schemeClr val="dk1"/>
            </a:fillRef>
            <a:effectRef idx="2">
              <a:schemeClr val="dk1"/>
            </a:effectRef>
            <a:fontRef idx="minor">
              <a:schemeClr val="tx1"/>
            </a:fontRef>
          </p:style>
        </p:cxnSp>
      </p:grpSp>
      <p:sp>
        <p:nvSpPr>
          <p:cNvPr id="76" name="TextBox 75"/>
          <p:cNvSpPr txBox="1"/>
          <p:nvPr/>
        </p:nvSpPr>
        <p:spPr>
          <a:xfrm>
            <a:off x="1028700" y="3110547"/>
            <a:ext cx="914400" cy="369332"/>
          </a:xfrm>
          <a:prstGeom prst="rect">
            <a:avLst/>
          </a:prstGeom>
          <a:noFill/>
        </p:spPr>
        <p:txBody>
          <a:bodyPr wrap="square" rtlCol="0">
            <a:spAutoFit/>
          </a:bodyPr>
          <a:lstStyle/>
          <a:p>
            <a:r>
              <a:rPr lang="en-US" b="1" dirty="0" smtClean="0"/>
              <a:t>W</a:t>
            </a:r>
            <a:r>
              <a:rPr lang="en-US" b="1" baseline="-25000" dirty="0" smtClean="0"/>
              <a:t>3</a:t>
            </a:r>
            <a:endParaRPr lang="en-US" b="1" baseline="-25000" dirty="0"/>
          </a:p>
        </p:txBody>
      </p:sp>
      <p:sp>
        <p:nvSpPr>
          <p:cNvPr id="77" name="TextBox 76"/>
          <p:cNvSpPr txBox="1"/>
          <p:nvPr/>
        </p:nvSpPr>
        <p:spPr>
          <a:xfrm>
            <a:off x="3733800" y="3251847"/>
            <a:ext cx="838200" cy="369332"/>
          </a:xfrm>
          <a:prstGeom prst="rect">
            <a:avLst/>
          </a:prstGeom>
          <a:noFill/>
        </p:spPr>
        <p:txBody>
          <a:bodyPr wrap="square" rtlCol="0">
            <a:spAutoFit/>
          </a:bodyPr>
          <a:lstStyle/>
          <a:p>
            <a:r>
              <a:rPr lang="en-US" b="1" dirty="0" smtClean="0"/>
              <a:t>W</a:t>
            </a:r>
            <a:r>
              <a:rPr lang="en-US" b="1" baseline="-25000" dirty="0" smtClean="0"/>
              <a:t>4</a:t>
            </a:r>
            <a:endParaRPr lang="en-US" b="1" baseline="-25000" dirty="0"/>
          </a:p>
        </p:txBody>
      </p:sp>
      <p:sp>
        <p:nvSpPr>
          <p:cNvPr id="79" name="TextBox 78"/>
          <p:cNvSpPr txBox="1"/>
          <p:nvPr/>
        </p:nvSpPr>
        <p:spPr>
          <a:xfrm>
            <a:off x="6376604" y="3170680"/>
            <a:ext cx="609600" cy="369332"/>
          </a:xfrm>
          <a:prstGeom prst="rect">
            <a:avLst/>
          </a:prstGeom>
          <a:noFill/>
        </p:spPr>
        <p:txBody>
          <a:bodyPr wrap="square" rtlCol="0">
            <a:spAutoFit/>
          </a:bodyPr>
          <a:lstStyle/>
          <a:p>
            <a:r>
              <a:rPr lang="en-US" b="1" dirty="0" smtClean="0"/>
              <a:t>W</a:t>
            </a:r>
            <a:r>
              <a:rPr lang="en-US" b="1" baseline="-25000" dirty="0" smtClean="0"/>
              <a:t>5</a:t>
            </a:r>
            <a:endParaRPr lang="en-US" b="1" baseline="-25000" dirty="0"/>
          </a:p>
        </p:txBody>
      </p:sp>
      <p:sp>
        <p:nvSpPr>
          <p:cNvPr id="80" name="Date Placeholder 79"/>
          <p:cNvSpPr>
            <a:spLocks noGrp="1"/>
          </p:cNvSpPr>
          <p:nvPr>
            <p:ph type="dt" sz="half" idx="10"/>
          </p:nvPr>
        </p:nvSpPr>
        <p:spPr/>
        <p:txBody>
          <a:bodyPr/>
          <a:lstStyle/>
          <a:p>
            <a:fld id="{85662168-E4CC-4925-A33E-D498823299B7}" type="datetime1">
              <a:rPr lang="en-US" smtClean="0">
                <a:solidFill>
                  <a:schemeClr val="tx1"/>
                </a:solidFill>
              </a:rPr>
              <a:pPr/>
              <a:t>6/24/2023</a:t>
            </a:fld>
            <a:endParaRPr lang="en-US" dirty="0">
              <a:solidFill>
                <a:schemeClr val="tx1"/>
              </a:solidFill>
            </a:endParaRPr>
          </a:p>
        </p:txBody>
      </p:sp>
      <p:sp>
        <p:nvSpPr>
          <p:cNvPr id="81" name="Slide Number Placeholder 80"/>
          <p:cNvSpPr>
            <a:spLocks noGrp="1"/>
          </p:cNvSpPr>
          <p:nvPr>
            <p:ph type="sldNum" sz="quarter" idx="12"/>
          </p:nvPr>
        </p:nvSpPr>
        <p:spPr/>
        <p:txBody>
          <a:bodyPr/>
          <a:lstStyle/>
          <a:p>
            <a:fld id="{68D024D8-7F54-4838-AA7B-E00348C32656}" type="slidenum">
              <a:rPr lang="en-US" smtClean="0">
                <a:solidFill>
                  <a:schemeClr val="tx1"/>
                </a:solidFill>
              </a:rPr>
              <a:pPr/>
              <a:t>15</a:t>
            </a:fld>
            <a:endParaRPr lang="en-US" dirty="0">
              <a:solidFill>
                <a:schemeClr val="tx1"/>
              </a:solidFill>
            </a:endParaRPr>
          </a:p>
        </p:txBody>
      </p:sp>
      <p:sp>
        <p:nvSpPr>
          <p:cNvPr id="82" name="Footer Placeholder 81"/>
          <p:cNvSpPr>
            <a:spLocks noGrp="1"/>
          </p:cNvSpPr>
          <p:nvPr>
            <p:ph type="ftr" sz="quarter" idx="11"/>
          </p:nvPr>
        </p:nvSpPr>
        <p:spPr/>
        <p:txBody>
          <a:bodyPr/>
          <a:lstStyle/>
          <a:p>
            <a:r>
              <a:rPr lang="en-US" smtClean="0">
                <a:solidFill>
                  <a:schemeClr val="tx1"/>
                </a:solidFill>
              </a:rPr>
              <a:t>Basic concepts of graph theory</a:t>
            </a:r>
            <a:endParaRPr lang="en-US" dirty="0">
              <a:solidFill>
                <a:schemeClr val="tx1"/>
              </a:solidFill>
            </a:endParaRPr>
          </a:p>
        </p:txBody>
      </p:sp>
      <p:sp>
        <p:nvSpPr>
          <p:cNvPr id="31" name="Rectangle 30"/>
          <p:cNvSpPr/>
          <p:nvPr/>
        </p:nvSpPr>
        <p:spPr>
          <a:xfrm>
            <a:off x="277807" y="152400"/>
            <a:ext cx="1693862" cy="400110"/>
          </a:xfrm>
          <a:prstGeom prst="rect">
            <a:avLst/>
          </a:prstGeom>
        </p:spPr>
        <p:txBody>
          <a:bodyPr wrap="none">
            <a:spAutoFit/>
          </a:bodyPr>
          <a:lstStyle/>
          <a:p>
            <a:r>
              <a:rPr lang="en-US" sz="2000" b="1" u="sng" dirty="0"/>
              <a:t>Wheel graph</a:t>
            </a:r>
            <a:r>
              <a:rPr lang="en-US" sz="2000" b="1" dirty="0"/>
              <a:t>:-</a:t>
            </a:r>
          </a:p>
        </p:txBody>
      </p:sp>
      <p:sp>
        <p:nvSpPr>
          <p:cNvPr id="32" name="Rectangle 31"/>
          <p:cNvSpPr/>
          <p:nvPr/>
        </p:nvSpPr>
        <p:spPr>
          <a:xfrm>
            <a:off x="694922" y="511585"/>
            <a:ext cx="8220477" cy="646331"/>
          </a:xfrm>
          <a:prstGeom prst="rect">
            <a:avLst/>
          </a:prstGeom>
        </p:spPr>
        <p:txBody>
          <a:bodyPr wrap="square">
            <a:spAutoFit/>
          </a:bodyPr>
          <a:lstStyle/>
          <a:p>
            <a:pPr>
              <a:buNone/>
            </a:pPr>
            <a:r>
              <a:rPr lang="en-US" dirty="0"/>
              <a:t>The wheel </a:t>
            </a:r>
            <a:r>
              <a:rPr lang="en-US" dirty="0" err="1"/>
              <a:t>W</a:t>
            </a:r>
            <a:r>
              <a:rPr lang="en-US" baseline="-25000" dirty="0" err="1"/>
              <a:t>n</a:t>
            </a:r>
            <a:r>
              <a:rPr lang="en-US" dirty="0"/>
              <a:t> is obtained when an additional vertex to the cycle </a:t>
            </a:r>
            <a:r>
              <a:rPr lang="en-US" dirty="0" err="1"/>
              <a:t>C</a:t>
            </a:r>
            <a:r>
              <a:rPr lang="en-US" baseline="-25000" dirty="0" err="1"/>
              <a:t>n</a:t>
            </a:r>
            <a:r>
              <a:rPr lang="en-US" dirty="0"/>
              <a:t> for n≥3 and connect this new vertex to each of the n vertices in </a:t>
            </a:r>
            <a:r>
              <a:rPr lang="en-US" dirty="0" err="1"/>
              <a:t>C</a:t>
            </a:r>
            <a:r>
              <a:rPr lang="en-US" baseline="-25000" dirty="0" err="1"/>
              <a:t>n</a:t>
            </a:r>
            <a:r>
              <a:rPr lang="en-US" dirty="0"/>
              <a:t> by new edges.</a:t>
            </a:r>
          </a:p>
        </p:txBody>
      </p:sp>
      <p:sp>
        <p:nvSpPr>
          <p:cNvPr id="33" name="Rectangle 32"/>
          <p:cNvSpPr/>
          <p:nvPr/>
        </p:nvSpPr>
        <p:spPr>
          <a:xfrm>
            <a:off x="280532" y="1103332"/>
            <a:ext cx="1059521" cy="369332"/>
          </a:xfrm>
          <a:prstGeom prst="rect">
            <a:avLst/>
          </a:prstGeom>
        </p:spPr>
        <p:txBody>
          <a:bodyPr wrap="none">
            <a:spAutoFit/>
          </a:bodyPr>
          <a:lstStyle/>
          <a:p>
            <a:pPr>
              <a:buNone/>
            </a:pPr>
            <a:r>
              <a:rPr lang="en-US" b="1" u="sng" dirty="0"/>
              <a:t>Example</a:t>
            </a:r>
            <a:r>
              <a:rPr lang="en-US" b="1" dirty="0"/>
              <a:t>:</a:t>
            </a:r>
          </a:p>
        </p:txBody>
      </p:sp>
      <p:grpSp>
        <p:nvGrpSpPr>
          <p:cNvPr id="61" name="Group 60"/>
          <p:cNvGrpSpPr/>
          <p:nvPr/>
        </p:nvGrpSpPr>
        <p:grpSpPr>
          <a:xfrm>
            <a:off x="5486620" y="1287998"/>
            <a:ext cx="2362200" cy="1752600"/>
            <a:chOff x="5377783" y="1185724"/>
            <a:chExt cx="2362200" cy="1752600"/>
          </a:xfrm>
        </p:grpSpPr>
        <p:grpSp>
          <p:nvGrpSpPr>
            <p:cNvPr id="47" name="Group 46"/>
            <p:cNvGrpSpPr/>
            <p:nvPr/>
          </p:nvGrpSpPr>
          <p:grpSpPr>
            <a:xfrm>
              <a:off x="5377783" y="1185724"/>
              <a:ext cx="2362200" cy="1752600"/>
              <a:chOff x="6019800" y="4038600"/>
              <a:chExt cx="2362200" cy="1752600"/>
            </a:xfrm>
          </p:grpSpPr>
          <p:sp>
            <p:nvSpPr>
              <p:cNvPr id="6" name="Regular Pentagon 5"/>
              <p:cNvSpPr/>
              <p:nvPr/>
            </p:nvSpPr>
            <p:spPr>
              <a:xfrm>
                <a:off x="6096000" y="4114800"/>
                <a:ext cx="2209800" cy="1600200"/>
              </a:xfrm>
              <a:prstGeom prst="pentag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solidFill>
                    <a:schemeClr val="tx1"/>
                  </a:solidFill>
                </a:endParaRPr>
              </a:p>
            </p:txBody>
          </p:sp>
          <p:sp>
            <p:nvSpPr>
              <p:cNvPr id="14" name="Flowchart: Connector 13"/>
              <p:cNvSpPr/>
              <p:nvPr/>
            </p:nvSpPr>
            <p:spPr>
              <a:xfrm>
                <a:off x="7086600" y="4038600"/>
                <a:ext cx="228600" cy="15240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solidFill>
                    <a:schemeClr val="tx1"/>
                  </a:solidFill>
                </a:endParaRPr>
              </a:p>
            </p:txBody>
          </p:sp>
          <p:sp>
            <p:nvSpPr>
              <p:cNvPr id="15" name="Flowchart: Connector 14"/>
              <p:cNvSpPr/>
              <p:nvPr/>
            </p:nvSpPr>
            <p:spPr>
              <a:xfrm>
                <a:off x="6019800" y="4648200"/>
                <a:ext cx="152400" cy="15240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solidFill>
                    <a:schemeClr val="tx1"/>
                  </a:solidFill>
                </a:endParaRPr>
              </a:p>
            </p:txBody>
          </p:sp>
          <p:sp>
            <p:nvSpPr>
              <p:cNvPr id="16" name="Flowchart: Connector 15"/>
              <p:cNvSpPr/>
              <p:nvPr/>
            </p:nvSpPr>
            <p:spPr>
              <a:xfrm>
                <a:off x="8229600" y="4648200"/>
                <a:ext cx="152400" cy="15240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solidFill>
                    <a:schemeClr val="tx1"/>
                  </a:solidFill>
                </a:endParaRPr>
              </a:p>
            </p:txBody>
          </p:sp>
          <p:sp>
            <p:nvSpPr>
              <p:cNvPr id="17" name="Flowchart: Connector 16"/>
              <p:cNvSpPr/>
              <p:nvPr/>
            </p:nvSpPr>
            <p:spPr>
              <a:xfrm>
                <a:off x="6477000" y="5638800"/>
                <a:ext cx="152400" cy="15240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solidFill>
                    <a:schemeClr val="tx1"/>
                  </a:solidFill>
                </a:endParaRPr>
              </a:p>
            </p:txBody>
          </p:sp>
          <p:sp>
            <p:nvSpPr>
              <p:cNvPr id="18" name="Flowchart: Connector 17"/>
              <p:cNvSpPr/>
              <p:nvPr/>
            </p:nvSpPr>
            <p:spPr>
              <a:xfrm>
                <a:off x="7772400" y="5638800"/>
                <a:ext cx="152400" cy="15240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solidFill>
                    <a:schemeClr val="tx1"/>
                  </a:solidFill>
                </a:endParaRPr>
              </a:p>
            </p:txBody>
          </p:sp>
          <p:cxnSp>
            <p:nvCxnSpPr>
              <p:cNvPr id="46" name="Straight Connector 45"/>
              <p:cNvCxnSpPr/>
              <p:nvPr/>
            </p:nvCxnSpPr>
            <p:spPr>
              <a:xfrm rot="5400000">
                <a:off x="6724650" y="4552950"/>
                <a:ext cx="914400" cy="38100"/>
              </a:xfrm>
              <a:prstGeom prst="line">
                <a:avLst/>
              </a:prstGeom>
            </p:spPr>
            <p:style>
              <a:lnRef idx="3">
                <a:schemeClr val="dk1"/>
              </a:lnRef>
              <a:fillRef idx="0">
                <a:schemeClr val="dk1"/>
              </a:fillRef>
              <a:effectRef idx="2">
                <a:schemeClr val="dk1"/>
              </a:effectRef>
              <a:fontRef idx="minor">
                <a:schemeClr val="tx1"/>
              </a:fontRef>
            </p:style>
          </p:cxnSp>
          <p:cxnSp>
            <p:nvCxnSpPr>
              <p:cNvPr id="49" name="Straight Connector 48"/>
              <p:cNvCxnSpPr>
                <a:stCxn id="15" idx="6"/>
              </p:cNvCxnSpPr>
              <p:nvPr/>
            </p:nvCxnSpPr>
            <p:spPr>
              <a:xfrm>
                <a:off x="6172200" y="4724400"/>
                <a:ext cx="1071850" cy="349559"/>
              </a:xfrm>
              <a:prstGeom prst="line">
                <a:avLst/>
              </a:prstGeom>
            </p:spPr>
            <p:style>
              <a:lnRef idx="3">
                <a:schemeClr val="dk1"/>
              </a:lnRef>
              <a:fillRef idx="0">
                <a:schemeClr val="dk1"/>
              </a:fillRef>
              <a:effectRef idx="2">
                <a:schemeClr val="dk1"/>
              </a:effectRef>
              <a:fontRef idx="minor">
                <a:schemeClr val="tx1"/>
              </a:fontRef>
            </p:style>
          </p:cxnSp>
          <p:cxnSp>
            <p:nvCxnSpPr>
              <p:cNvPr id="54" name="Straight Connector 53"/>
              <p:cNvCxnSpPr/>
              <p:nvPr/>
            </p:nvCxnSpPr>
            <p:spPr>
              <a:xfrm flipV="1">
                <a:off x="7240611" y="4724400"/>
                <a:ext cx="1115632" cy="295677"/>
              </a:xfrm>
              <a:prstGeom prst="line">
                <a:avLst/>
              </a:prstGeom>
            </p:spPr>
            <p:style>
              <a:lnRef idx="3">
                <a:schemeClr val="dk1"/>
              </a:lnRef>
              <a:fillRef idx="0">
                <a:schemeClr val="dk1"/>
              </a:fillRef>
              <a:effectRef idx="2">
                <a:schemeClr val="dk1"/>
              </a:effectRef>
              <a:fontRef idx="minor">
                <a:schemeClr val="tx1"/>
              </a:fontRef>
            </p:style>
          </p:cxnSp>
          <p:cxnSp>
            <p:nvCxnSpPr>
              <p:cNvPr id="56" name="Straight Connector 55"/>
              <p:cNvCxnSpPr/>
              <p:nvPr/>
            </p:nvCxnSpPr>
            <p:spPr>
              <a:xfrm rot="16200000" flipH="1" flipV="1">
                <a:off x="6518052" y="5035859"/>
                <a:ext cx="739682" cy="663482"/>
              </a:xfrm>
              <a:prstGeom prst="line">
                <a:avLst/>
              </a:prstGeom>
            </p:spPr>
            <p:style>
              <a:lnRef idx="3">
                <a:schemeClr val="dk1"/>
              </a:lnRef>
              <a:fillRef idx="0">
                <a:schemeClr val="dk1"/>
              </a:fillRef>
              <a:effectRef idx="2">
                <a:schemeClr val="dk1"/>
              </a:effectRef>
              <a:fontRef idx="minor">
                <a:schemeClr val="tx1"/>
              </a:fontRef>
            </p:style>
          </p:cxnSp>
          <p:cxnSp>
            <p:nvCxnSpPr>
              <p:cNvPr id="58" name="Straight Connector 57"/>
              <p:cNvCxnSpPr>
                <a:endCxn id="18" idx="1"/>
              </p:cNvCxnSpPr>
              <p:nvPr/>
            </p:nvCxnSpPr>
            <p:spPr>
              <a:xfrm>
                <a:off x="7244050" y="5073959"/>
                <a:ext cx="550668" cy="587159"/>
              </a:xfrm>
              <a:prstGeom prst="line">
                <a:avLst/>
              </a:prstGeom>
            </p:spPr>
            <p:style>
              <a:lnRef idx="3">
                <a:schemeClr val="dk1"/>
              </a:lnRef>
              <a:fillRef idx="0">
                <a:schemeClr val="dk1"/>
              </a:fillRef>
              <a:effectRef idx="2">
                <a:schemeClr val="dk1"/>
              </a:effectRef>
              <a:fontRef idx="minor">
                <a:schemeClr val="tx1"/>
              </a:fontRef>
            </p:style>
          </p:cxnSp>
        </p:grpSp>
        <p:sp>
          <p:nvSpPr>
            <p:cNvPr id="67" name="Flowchart: Connector 66"/>
            <p:cNvSpPr/>
            <p:nvPr/>
          </p:nvSpPr>
          <p:spPr>
            <a:xfrm>
              <a:off x="6460792" y="2133600"/>
              <a:ext cx="152400" cy="15240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solidFill>
                  <a:schemeClr val="tx1"/>
                </a:solidFill>
              </a:endParaRPr>
            </a:p>
          </p:txBody>
        </p:sp>
      </p:grpSp>
      <p:sp>
        <p:nvSpPr>
          <p:cNvPr id="62" name="Rectangle 61"/>
          <p:cNvSpPr/>
          <p:nvPr/>
        </p:nvSpPr>
        <p:spPr>
          <a:xfrm>
            <a:off x="289157" y="3580107"/>
            <a:ext cx="1654812" cy="369332"/>
          </a:xfrm>
          <a:prstGeom prst="rect">
            <a:avLst/>
          </a:prstGeom>
        </p:spPr>
        <p:txBody>
          <a:bodyPr wrap="none">
            <a:spAutoFit/>
          </a:bodyPr>
          <a:lstStyle/>
          <a:p>
            <a:pPr algn="just"/>
            <a:r>
              <a:rPr lang="en-US" b="1" u="sng" dirty="0"/>
              <a:t>Platonic Graph</a:t>
            </a:r>
            <a:r>
              <a:rPr lang="en-US" b="1" dirty="0"/>
              <a:t>:</a:t>
            </a:r>
          </a:p>
        </p:txBody>
      </p:sp>
      <p:sp>
        <p:nvSpPr>
          <p:cNvPr id="63" name="Rectangle 62"/>
          <p:cNvSpPr/>
          <p:nvPr/>
        </p:nvSpPr>
        <p:spPr>
          <a:xfrm>
            <a:off x="457200" y="4014668"/>
            <a:ext cx="8077199" cy="923330"/>
          </a:xfrm>
          <a:prstGeom prst="rect">
            <a:avLst/>
          </a:prstGeom>
        </p:spPr>
        <p:txBody>
          <a:bodyPr wrap="square">
            <a:spAutoFit/>
          </a:bodyPr>
          <a:lstStyle/>
          <a:p>
            <a:pPr algn="just">
              <a:buNone/>
            </a:pPr>
            <a:r>
              <a:rPr lang="en-US" dirty="0"/>
              <a:t>The graphs formed by the vertices and edges of the five regular(platonic) solids-tetrahedron, cube, octahedron , dodecahedron, icosahedron called the platonic  graphs.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p:bldP spid="77" grpId="0"/>
      <p:bldP spid="79" grpId="0"/>
      <p:bldP spid="31" grpId="0"/>
      <p:bldP spid="32" grpId="0"/>
      <p:bldP spid="33" grpId="0"/>
      <p:bldP spid="62" grpId="0"/>
      <p:bldP spid="6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93910C3-4973-4515-968C-56DC3CCFBA5D}" type="datetime1">
              <a:rPr lang="en-US" smtClean="0">
                <a:solidFill>
                  <a:schemeClr val="tx1"/>
                </a:solidFill>
              </a:rPr>
              <a:pPr/>
              <a:t>6/24/2023</a:t>
            </a:fld>
            <a:endParaRPr lang="en-US" dirty="0">
              <a:solidFill>
                <a:schemeClr val="tx1"/>
              </a:solidFill>
            </a:endParaRPr>
          </a:p>
        </p:txBody>
      </p:sp>
      <p:sp>
        <p:nvSpPr>
          <p:cNvPr id="5" name="Slide Number Placeholder 4"/>
          <p:cNvSpPr>
            <a:spLocks noGrp="1"/>
          </p:cNvSpPr>
          <p:nvPr>
            <p:ph type="sldNum" sz="quarter" idx="12"/>
          </p:nvPr>
        </p:nvSpPr>
        <p:spPr/>
        <p:txBody>
          <a:bodyPr/>
          <a:lstStyle/>
          <a:p>
            <a:fld id="{68D024D8-7F54-4838-AA7B-E00348C32656}" type="slidenum">
              <a:rPr lang="en-US" smtClean="0">
                <a:solidFill>
                  <a:schemeClr val="tx1"/>
                </a:solidFill>
              </a:rPr>
              <a:pPr/>
              <a:t>16</a:t>
            </a:fld>
            <a:endParaRPr lang="en-US" dirty="0">
              <a:solidFill>
                <a:schemeClr val="tx1"/>
              </a:solidFill>
            </a:endParaRPr>
          </a:p>
        </p:txBody>
      </p:sp>
      <p:sp>
        <p:nvSpPr>
          <p:cNvPr id="6" name="Footer Placeholder 5"/>
          <p:cNvSpPr>
            <a:spLocks noGrp="1"/>
          </p:cNvSpPr>
          <p:nvPr>
            <p:ph type="ftr" sz="quarter" idx="11"/>
          </p:nvPr>
        </p:nvSpPr>
        <p:spPr/>
        <p:txBody>
          <a:bodyPr/>
          <a:lstStyle/>
          <a:p>
            <a:r>
              <a:rPr lang="en-US" smtClean="0">
                <a:solidFill>
                  <a:schemeClr val="tx1"/>
                </a:solidFill>
              </a:rPr>
              <a:t>Basic concepts of graph theory</a:t>
            </a:r>
            <a:endParaRPr lang="en-US" dirty="0">
              <a:solidFill>
                <a:schemeClr val="tx1"/>
              </a:solidFill>
            </a:endParaRPr>
          </a:p>
        </p:txBody>
      </p:sp>
      <p:pic>
        <p:nvPicPr>
          <p:cNvPr id="9" name="Picture 8"/>
          <p:cNvPicPr>
            <a:picLocks noChangeAspect="1"/>
          </p:cNvPicPr>
          <p:nvPr/>
        </p:nvPicPr>
        <p:blipFill>
          <a:blip r:embed="rId2"/>
          <a:stretch>
            <a:fillRect/>
          </a:stretch>
        </p:blipFill>
        <p:spPr>
          <a:xfrm>
            <a:off x="61912" y="22543"/>
            <a:ext cx="2924175" cy="2619375"/>
          </a:xfrm>
          <a:prstGeom prst="rect">
            <a:avLst/>
          </a:prstGeom>
        </p:spPr>
      </p:pic>
      <p:sp>
        <p:nvSpPr>
          <p:cNvPr id="10" name="Rectangle 9"/>
          <p:cNvSpPr/>
          <p:nvPr/>
        </p:nvSpPr>
        <p:spPr>
          <a:xfrm>
            <a:off x="737744" y="2551088"/>
            <a:ext cx="1724768" cy="461665"/>
          </a:xfrm>
          <a:prstGeom prst="rect">
            <a:avLst/>
          </a:prstGeom>
        </p:spPr>
        <p:txBody>
          <a:bodyPr wrap="none">
            <a:spAutoFit/>
          </a:bodyPr>
          <a:lstStyle/>
          <a:p>
            <a:r>
              <a:rPr lang="en-US" sz="2400" b="1" dirty="0"/>
              <a:t>tetrahedron</a:t>
            </a:r>
          </a:p>
        </p:txBody>
      </p:sp>
      <p:pic>
        <p:nvPicPr>
          <p:cNvPr id="11" name="Picture 10"/>
          <p:cNvPicPr>
            <a:picLocks noChangeAspect="1"/>
          </p:cNvPicPr>
          <p:nvPr/>
        </p:nvPicPr>
        <p:blipFill>
          <a:blip r:embed="rId3"/>
          <a:stretch>
            <a:fillRect/>
          </a:stretch>
        </p:blipFill>
        <p:spPr>
          <a:xfrm>
            <a:off x="3124200" y="30056"/>
            <a:ext cx="2867025" cy="2647950"/>
          </a:xfrm>
          <a:prstGeom prst="rect">
            <a:avLst/>
          </a:prstGeom>
        </p:spPr>
      </p:pic>
      <p:sp>
        <p:nvSpPr>
          <p:cNvPr id="12" name="Rectangle 11"/>
          <p:cNvSpPr/>
          <p:nvPr/>
        </p:nvSpPr>
        <p:spPr>
          <a:xfrm>
            <a:off x="3851845" y="2678006"/>
            <a:ext cx="1655838" cy="461665"/>
          </a:xfrm>
          <a:prstGeom prst="rect">
            <a:avLst/>
          </a:prstGeom>
        </p:spPr>
        <p:txBody>
          <a:bodyPr wrap="none">
            <a:spAutoFit/>
          </a:bodyPr>
          <a:lstStyle/>
          <a:p>
            <a:r>
              <a:rPr lang="en-US" sz="2400" b="1" dirty="0"/>
              <a:t>octahedron</a:t>
            </a:r>
          </a:p>
        </p:txBody>
      </p:sp>
      <p:pic>
        <p:nvPicPr>
          <p:cNvPr id="13" name="Picture 12"/>
          <p:cNvPicPr>
            <a:picLocks noChangeAspect="1"/>
          </p:cNvPicPr>
          <p:nvPr/>
        </p:nvPicPr>
        <p:blipFill>
          <a:blip r:embed="rId4"/>
          <a:stretch>
            <a:fillRect/>
          </a:stretch>
        </p:blipFill>
        <p:spPr>
          <a:xfrm>
            <a:off x="6150803" y="30056"/>
            <a:ext cx="2786062" cy="2647950"/>
          </a:xfrm>
          <a:prstGeom prst="rect">
            <a:avLst/>
          </a:prstGeom>
        </p:spPr>
      </p:pic>
      <p:pic>
        <p:nvPicPr>
          <p:cNvPr id="2" name="Picture 1"/>
          <p:cNvPicPr>
            <a:picLocks noChangeAspect="1"/>
          </p:cNvPicPr>
          <p:nvPr/>
        </p:nvPicPr>
        <p:blipFill>
          <a:blip r:embed="rId5"/>
          <a:stretch>
            <a:fillRect/>
          </a:stretch>
        </p:blipFill>
        <p:spPr>
          <a:xfrm>
            <a:off x="200024" y="3139446"/>
            <a:ext cx="2924176" cy="2741173"/>
          </a:xfrm>
          <a:prstGeom prst="rect">
            <a:avLst/>
          </a:prstGeom>
        </p:spPr>
      </p:pic>
      <p:sp>
        <p:nvSpPr>
          <p:cNvPr id="14" name="Rectangle 13"/>
          <p:cNvSpPr/>
          <p:nvPr/>
        </p:nvSpPr>
        <p:spPr>
          <a:xfrm>
            <a:off x="7144525" y="2677781"/>
            <a:ext cx="798617" cy="461665"/>
          </a:xfrm>
          <a:prstGeom prst="rect">
            <a:avLst/>
          </a:prstGeom>
        </p:spPr>
        <p:txBody>
          <a:bodyPr wrap="none">
            <a:spAutoFit/>
          </a:bodyPr>
          <a:lstStyle/>
          <a:p>
            <a:r>
              <a:rPr lang="en-US" sz="2400" b="1" dirty="0" smtClean="0"/>
              <a:t>cube</a:t>
            </a:r>
            <a:endParaRPr lang="en-US" sz="2400" b="1" dirty="0"/>
          </a:p>
        </p:txBody>
      </p:sp>
      <p:pic>
        <p:nvPicPr>
          <p:cNvPr id="3" name="Picture 2"/>
          <p:cNvPicPr>
            <a:picLocks noChangeAspect="1"/>
          </p:cNvPicPr>
          <p:nvPr/>
        </p:nvPicPr>
        <p:blipFill>
          <a:blip r:embed="rId6"/>
          <a:stretch>
            <a:fillRect/>
          </a:stretch>
        </p:blipFill>
        <p:spPr>
          <a:xfrm>
            <a:off x="3359749" y="3129419"/>
            <a:ext cx="3124200" cy="2741173"/>
          </a:xfrm>
          <a:prstGeom prst="rect">
            <a:avLst/>
          </a:prstGeom>
        </p:spPr>
      </p:pic>
      <p:sp>
        <p:nvSpPr>
          <p:cNvPr id="7" name="Rectangle 6"/>
          <p:cNvSpPr/>
          <p:nvPr/>
        </p:nvSpPr>
        <p:spPr>
          <a:xfrm>
            <a:off x="3904166" y="5846726"/>
            <a:ext cx="2035365" cy="461665"/>
          </a:xfrm>
          <a:prstGeom prst="rect">
            <a:avLst/>
          </a:prstGeom>
        </p:spPr>
        <p:txBody>
          <a:bodyPr wrap="none">
            <a:spAutoFit/>
          </a:bodyPr>
          <a:lstStyle/>
          <a:p>
            <a:r>
              <a:rPr lang="en-US" sz="2400" b="1" dirty="0"/>
              <a:t>dodecahedron</a:t>
            </a:r>
          </a:p>
        </p:txBody>
      </p:sp>
      <p:sp>
        <p:nvSpPr>
          <p:cNvPr id="8" name="Rectangle 7"/>
          <p:cNvSpPr/>
          <p:nvPr/>
        </p:nvSpPr>
        <p:spPr>
          <a:xfrm>
            <a:off x="809924" y="5870592"/>
            <a:ext cx="1748748" cy="461665"/>
          </a:xfrm>
          <a:prstGeom prst="rect">
            <a:avLst/>
          </a:prstGeom>
        </p:spPr>
        <p:txBody>
          <a:bodyPr wrap="none">
            <a:spAutoFit/>
          </a:bodyPr>
          <a:lstStyle/>
          <a:p>
            <a:r>
              <a:rPr lang="en-US" sz="2400" b="1" dirty="0"/>
              <a:t>icosahedron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P spid="14" grpId="0"/>
      <p:bldP spid="7" grpId="0"/>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EEB01D8-6157-4C30-87C1-FCC1193CCBE5}" type="datetime1">
              <a:rPr lang="en-US" smtClean="0"/>
              <a:pPr/>
              <a:t>6/24/2023</a:t>
            </a:fld>
            <a:endParaRPr lang="en-US" dirty="0"/>
          </a:p>
        </p:txBody>
      </p:sp>
      <p:sp>
        <p:nvSpPr>
          <p:cNvPr id="5" name="Slide Number Placeholder 4"/>
          <p:cNvSpPr>
            <a:spLocks noGrp="1"/>
          </p:cNvSpPr>
          <p:nvPr>
            <p:ph type="sldNum" sz="quarter" idx="12"/>
          </p:nvPr>
        </p:nvSpPr>
        <p:spPr/>
        <p:txBody>
          <a:bodyPr/>
          <a:lstStyle/>
          <a:p>
            <a:fld id="{68D024D8-7F54-4838-AA7B-E00348C32656}" type="slidenum">
              <a:rPr lang="en-US" smtClean="0"/>
              <a:pPr/>
              <a:t>17</a:t>
            </a:fld>
            <a:endParaRPr lang="en-US" dirty="0"/>
          </a:p>
        </p:txBody>
      </p:sp>
      <p:sp>
        <p:nvSpPr>
          <p:cNvPr id="6" name="Footer Placeholder 5"/>
          <p:cNvSpPr>
            <a:spLocks noGrp="1"/>
          </p:cNvSpPr>
          <p:nvPr>
            <p:ph type="ftr" sz="quarter" idx="11"/>
          </p:nvPr>
        </p:nvSpPr>
        <p:spPr/>
        <p:txBody>
          <a:bodyPr/>
          <a:lstStyle/>
          <a:p>
            <a:r>
              <a:rPr lang="en-US" smtClean="0"/>
              <a:t>Basic concepts of graph theory</a:t>
            </a:r>
            <a:endParaRPr lang="en-US" dirty="0"/>
          </a:p>
        </p:txBody>
      </p:sp>
      <p:sp>
        <p:nvSpPr>
          <p:cNvPr id="8" name="Rectangle 7"/>
          <p:cNvSpPr/>
          <p:nvPr/>
        </p:nvSpPr>
        <p:spPr>
          <a:xfrm>
            <a:off x="228600" y="3239762"/>
            <a:ext cx="8686800" cy="646331"/>
          </a:xfrm>
          <a:prstGeom prst="rect">
            <a:avLst/>
          </a:prstGeom>
        </p:spPr>
        <p:txBody>
          <a:bodyPr wrap="square">
            <a:spAutoFit/>
          </a:bodyPr>
          <a:lstStyle/>
          <a:p>
            <a:r>
              <a:rPr lang="en-US" dirty="0" smtClean="0">
                <a:ea typeface="Tahoma" pitchFamily="34" charset="0"/>
                <a:cs typeface="Tahoma" pitchFamily="34" charset="0"/>
              </a:rPr>
              <a:t>A </a:t>
            </a:r>
            <a:r>
              <a:rPr lang="en-US" dirty="0">
                <a:ea typeface="Tahoma" pitchFamily="34" charset="0"/>
                <a:cs typeface="Tahoma" pitchFamily="34" charset="0"/>
              </a:rPr>
              <a:t>maximal connected sub graph of a graph G is called a connected component or simply component of G.</a:t>
            </a:r>
            <a:endParaRPr lang="en-US" sz="1400" dirty="0">
              <a:ea typeface="Tahoma" pitchFamily="34" charset="0"/>
              <a:cs typeface="Tahoma" pitchFamily="34" charset="0"/>
            </a:endParaRPr>
          </a:p>
        </p:txBody>
      </p:sp>
      <p:sp>
        <p:nvSpPr>
          <p:cNvPr id="9" name="Rectangle 8"/>
          <p:cNvSpPr/>
          <p:nvPr/>
        </p:nvSpPr>
        <p:spPr>
          <a:xfrm>
            <a:off x="457200" y="5830669"/>
            <a:ext cx="8405076" cy="646331"/>
          </a:xfrm>
          <a:prstGeom prst="rect">
            <a:avLst/>
          </a:prstGeom>
        </p:spPr>
        <p:txBody>
          <a:bodyPr wrap="square">
            <a:spAutoFit/>
          </a:bodyPr>
          <a:lstStyle/>
          <a:p>
            <a:pPr algn="just"/>
            <a:r>
              <a:rPr lang="en-US" dirty="0" smtClean="0">
                <a:ea typeface="Tahoma" pitchFamily="34" charset="0"/>
                <a:cs typeface="Tahoma" pitchFamily="34" charset="0"/>
              </a:rPr>
              <a:t>A </a:t>
            </a:r>
            <a:r>
              <a:rPr lang="en-US" dirty="0">
                <a:ea typeface="Tahoma" pitchFamily="34" charset="0"/>
                <a:cs typeface="Tahoma" pitchFamily="34" charset="0"/>
              </a:rPr>
              <a:t>vertex V of a connected graph G is called a cut-vertex (or cut point). If the graph G - V is disconnected.</a:t>
            </a:r>
          </a:p>
        </p:txBody>
      </p:sp>
      <p:sp>
        <p:nvSpPr>
          <p:cNvPr id="10" name="Rectangle 9"/>
          <p:cNvSpPr/>
          <p:nvPr/>
        </p:nvSpPr>
        <p:spPr>
          <a:xfrm>
            <a:off x="984160" y="5140406"/>
            <a:ext cx="6483439" cy="369332"/>
          </a:xfrm>
          <a:prstGeom prst="rect">
            <a:avLst/>
          </a:prstGeom>
        </p:spPr>
        <p:txBody>
          <a:bodyPr wrap="square">
            <a:spAutoFit/>
          </a:bodyPr>
          <a:lstStyle/>
          <a:p>
            <a:r>
              <a:rPr lang="en-US" dirty="0" smtClean="0">
                <a:ea typeface="Tahoma" pitchFamily="34" charset="0"/>
                <a:cs typeface="Tahoma" pitchFamily="34" charset="0"/>
              </a:rPr>
              <a:t>An </a:t>
            </a:r>
            <a:r>
              <a:rPr lang="en-US" dirty="0">
                <a:ea typeface="Tahoma" pitchFamily="34" charset="0"/>
                <a:cs typeface="Tahoma" pitchFamily="34" charset="0"/>
              </a:rPr>
              <a:t>edge e is a bridge for G if G - e is disconnected.</a:t>
            </a:r>
          </a:p>
        </p:txBody>
      </p:sp>
      <p:sp>
        <p:nvSpPr>
          <p:cNvPr id="11" name="Rectangle 10"/>
          <p:cNvSpPr/>
          <p:nvPr/>
        </p:nvSpPr>
        <p:spPr>
          <a:xfrm>
            <a:off x="381000" y="4137897"/>
            <a:ext cx="8229600" cy="646331"/>
          </a:xfrm>
          <a:prstGeom prst="rect">
            <a:avLst/>
          </a:prstGeom>
        </p:spPr>
        <p:txBody>
          <a:bodyPr wrap="square">
            <a:spAutoFit/>
          </a:bodyPr>
          <a:lstStyle/>
          <a:p>
            <a:pPr algn="just"/>
            <a:r>
              <a:rPr lang="en-US" dirty="0" smtClean="0">
                <a:ea typeface="Tahoma" pitchFamily="34" charset="0"/>
                <a:cs typeface="Tahoma" pitchFamily="34" charset="0"/>
              </a:rPr>
              <a:t>The </a:t>
            </a:r>
            <a:r>
              <a:rPr lang="en-US" dirty="0">
                <a:ea typeface="Tahoma" pitchFamily="34" charset="0"/>
                <a:cs typeface="Tahoma" pitchFamily="34" charset="0"/>
              </a:rPr>
              <a:t>set of all minimum number of edges of G whose removal disconnects a graph G is called a cut set.</a:t>
            </a:r>
            <a:endParaRPr lang="en-US" sz="1400" dirty="0">
              <a:ea typeface="Tahoma" pitchFamily="34" charset="0"/>
              <a:cs typeface="Tahoma" pitchFamily="34" charset="0"/>
            </a:endParaRPr>
          </a:p>
        </p:txBody>
      </p:sp>
      <p:sp>
        <p:nvSpPr>
          <p:cNvPr id="12" name="Rectangle 11"/>
          <p:cNvSpPr/>
          <p:nvPr/>
        </p:nvSpPr>
        <p:spPr>
          <a:xfrm>
            <a:off x="75127" y="2870430"/>
            <a:ext cx="2896242" cy="400110"/>
          </a:xfrm>
          <a:prstGeom prst="rect">
            <a:avLst/>
          </a:prstGeom>
        </p:spPr>
        <p:txBody>
          <a:bodyPr wrap="none">
            <a:spAutoFit/>
          </a:bodyPr>
          <a:lstStyle/>
          <a:p>
            <a:r>
              <a:rPr lang="en-US" sz="2000" b="1" u="sng" dirty="0"/>
              <a:t>Connected Component :-</a:t>
            </a:r>
            <a:r>
              <a:rPr lang="en-US" sz="2000" b="1" dirty="0"/>
              <a:t> </a:t>
            </a:r>
          </a:p>
        </p:txBody>
      </p:sp>
      <p:sp>
        <p:nvSpPr>
          <p:cNvPr id="13" name="Rectangle 12"/>
          <p:cNvSpPr/>
          <p:nvPr/>
        </p:nvSpPr>
        <p:spPr>
          <a:xfrm>
            <a:off x="75127" y="3799343"/>
            <a:ext cx="1207254" cy="400110"/>
          </a:xfrm>
          <a:prstGeom prst="rect">
            <a:avLst/>
          </a:prstGeom>
        </p:spPr>
        <p:txBody>
          <a:bodyPr wrap="none">
            <a:spAutoFit/>
          </a:bodyPr>
          <a:lstStyle/>
          <a:p>
            <a:r>
              <a:rPr lang="en-US" sz="2000" b="1" u="sng" dirty="0"/>
              <a:t>Cut Set </a:t>
            </a:r>
            <a:r>
              <a:rPr lang="en-US" sz="2000" b="1" dirty="0"/>
              <a:t>:- </a:t>
            </a:r>
          </a:p>
        </p:txBody>
      </p:sp>
      <p:sp>
        <p:nvSpPr>
          <p:cNvPr id="14" name="Rectangle 13"/>
          <p:cNvSpPr/>
          <p:nvPr/>
        </p:nvSpPr>
        <p:spPr>
          <a:xfrm>
            <a:off x="75127" y="4784228"/>
            <a:ext cx="2288703" cy="400110"/>
          </a:xfrm>
          <a:prstGeom prst="rect">
            <a:avLst/>
          </a:prstGeom>
        </p:spPr>
        <p:txBody>
          <a:bodyPr wrap="none">
            <a:spAutoFit/>
          </a:bodyPr>
          <a:lstStyle/>
          <a:p>
            <a:r>
              <a:rPr lang="en-US" sz="2000" b="1" u="sng" dirty="0"/>
              <a:t>Cut edge (Bridge) </a:t>
            </a:r>
            <a:r>
              <a:rPr lang="en-US" sz="2000" b="1" dirty="0"/>
              <a:t>:- </a:t>
            </a:r>
          </a:p>
        </p:txBody>
      </p:sp>
      <p:sp>
        <p:nvSpPr>
          <p:cNvPr id="15" name="Rectangle 14"/>
          <p:cNvSpPr/>
          <p:nvPr/>
        </p:nvSpPr>
        <p:spPr>
          <a:xfrm>
            <a:off x="110544" y="5509738"/>
            <a:ext cx="1560107" cy="400110"/>
          </a:xfrm>
          <a:prstGeom prst="rect">
            <a:avLst/>
          </a:prstGeom>
        </p:spPr>
        <p:txBody>
          <a:bodyPr wrap="none">
            <a:spAutoFit/>
          </a:bodyPr>
          <a:lstStyle/>
          <a:p>
            <a:r>
              <a:rPr lang="en-US" sz="2000" b="1" u="sng" dirty="0"/>
              <a:t>Cut-vertex </a:t>
            </a:r>
            <a:r>
              <a:rPr lang="en-US" sz="2000" b="1" dirty="0"/>
              <a:t>:- </a:t>
            </a:r>
          </a:p>
        </p:txBody>
      </p:sp>
      <p:sp>
        <p:nvSpPr>
          <p:cNvPr id="25" name="Rectangle 1"/>
          <p:cNvSpPr>
            <a:spLocks noChangeArrowheads="1"/>
          </p:cNvSpPr>
          <p:nvPr/>
        </p:nvSpPr>
        <p:spPr bwMode="auto">
          <a:xfrm>
            <a:off x="196681" y="228600"/>
            <a:ext cx="623254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444444"/>
                </a:solidFill>
                <a:effectLst/>
              </a:rPr>
              <a:t>Below is a chart describing the regularity of the 5 platonic solids:</a:t>
            </a:r>
            <a:endParaRPr kumimoji="0" lang="en-US" b="0" i="0" u="none" strike="noStrike" cap="none" normalizeH="0" baseline="0" dirty="0" smtClean="0">
              <a:ln>
                <a:noFill/>
              </a:ln>
              <a:solidFill>
                <a:schemeClr val="tx1"/>
              </a:solidFill>
              <a:effectLst/>
            </a:endParaRPr>
          </a:p>
        </p:txBody>
      </p:sp>
      <p:graphicFrame>
        <p:nvGraphicFramePr>
          <p:cNvPr id="27" name="Table 26"/>
          <p:cNvGraphicFramePr>
            <a:graphicFrameLocks noGrp="1"/>
          </p:cNvGraphicFramePr>
          <p:nvPr>
            <p:extLst>
              <p:ext uri="{D42A27DB-BD31-4B8C-83A1-F6EECF244321}">
                <p14:modId xmlns:p14="http://schemas.microsoft.com/office/powerpoint/2010/main" val="2744706118"/>
              </p:ext>
            </p:extLst>
          </p:nvPr>
        </p:nvGraphicFramePr>
        <p:xfrm>
          <a:off x="243625" y="597932"/>
          <a:ext cx="8366975" cy="2225040"/>
        </p:xfrm>
        <a:graphic>
          <a:graphicData uri="http://schemas.openxmlformats.org/drawingml/2006/table">
            <a:tbl>
              <a:tblPr firstRow="1" bandRow="1">
                <a:tableStyleId>{5940675A-B579-460E-94D1-54222C63F5DA}</a:tableStyleId>
              </a:tblPr>
              <a:tblGrid>
                <a:gridCol w="2247375"/>
                <a:gridCol w="1936112"/>
                <a:gridCol w="2091744"/>
                <a:gridCol w="2091744"/>
              </a:tblGrid>
              <a:tr h="370840">
                <a:tc>
                  <a:txBody>
                    <a:bodyPr/>
                    <a:lstStyle/>
                    <a:p>
                      <a:pPr algn="ctr"/>
                      <a:r>
                        <a:rPr lang="en-US" sz="1800" b="1" dirty="0" smtClean="0">
                          <a:solidFill>
                            <a:srgbClr val="FF0000"/>
                          </a:solidFill>
                          <a:effectLst/>
                        </a:rPr>
                        <a:t>Platonic Solid</a:t>
                      </a:r>
                      <a:endParaRPr lang="en-US" sz="1800" b="1" dirty="0">
                        <a:solidFill>
                          <a:srgbClr val="FF0000"/>
                        </a:solidFill>
                        <a:effectLst/>
                      </a:endParaRPr>
                    </a:p>
                  </a:txBody>
                  <a:tcPr/>
                </a:tc>
                <a:tc>
                  <a:txBody>
                    <a:bodyPr/>
                    <a:lstStyle/>
                    <a:p>
                      <a:pPr algn="ctr"/>
                      <a:r>
                        <a:rPr lang="en-US" b="1" dirty="0" smtClean="0">
                          <a:solidFill>
                            <a:srgbClr val="FF0000"/>
                          </a:solidFill>
                          <a:latin typeface="Arial" panose="020B0604020202020204" pitchFamily="34" charset="0"/>
                        </a:rPr>
                        <a:t>vertices</a:t>
                      </a:r>
                      <a:endParaRPr lang="en-US" b="1" dirty="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rgbClr val="FF0000"/>
                          </a:solidFill>
                          <a:latin typeface="Arial" panose="020B0604020202020204" pitchFamily="34" charset="0"/>
                        </a:rPr>
                        <a:t>edges</a:t>
                      </a:r>
                    </a:p>
                  </a:txBody>
                  <a:tcPr/>
                </a:tc>
                <a:tc>
                  <a:txBody>
                    <a:bodyPr/>
                    <a:lstStyle/>
                    <a:p>
                      <a:pPr algn="ctr"/>
                      <a:r>
                        <a:rPr lang="en-US" sz="1800" b="1" dirty="0" smtClean="0">
                          <a:solidFill>
                            <a:srgbClr val="FF0000"/>
                          </a:solidFill>
                          <a:effectLst/>
                        </a:rPr>
                        <a:t>Regularity</a:t>
                      </a:r>
                      <a:endParaRPr lang="en-US" sz="1800" b="1" dirty="0">
                        <a:solidFill>
                          <a:srgbClr val="FF0000"/>
                        </a:solidFill>
                        <a:effectLst/>
                      </a:endParaRPr>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solidFill>
                            <a:srgbClr val="C00000"/>
                          </a:solidFill>
                          <a:effectLst/>
                        </a:rPr>
                        <a:t>Tetrahedron</a:t>
                      </a:r>
                    </a:p>
                  </a:txBody>
                  <a:tcPr/>
                </a:tc>
                <a:tc>
                  <a:txBody>
                    <a:bodyPr/>
                    <a:lstStyle/>
                    <a:p>
                      <a:pPr algn="ctr"/>
                      <a:r>
                        <a:rPr lang="en-US" dirty="0" smtClean="0">
                          <a:solidFill>
                            <a:srgbClr val="C00000"/>
                          </a:solidFill>
                        </a:rPr>
                        <a:t>4</a:t>
                      </a:r>
                      <a:endParaRPr lang="en-US" dirty="0">
                        <a:solidFill>
                          <a:srgbClr val="C00000"/>
                        </a:solidFill>
                      </a:endParaRPr>
                    </a:p>
                  </a:txBody>
                  <a:tcPr/>
                </a:tc>
                <a:tc>
                  <a:txBody>
                    <a:bodyPr/>
                    <a:lstStyle/>
                    <a:p>
                      <a:pPr algn="ctr"/>
                      <a:r>
                        <a:rPr lang="en-US" dirty="0" smtClean="0">
                          <a:solidFill>
                            <a:srgbClr val="C00000"/>
                          </a:solidFill>
                        </a:rPr>
                        <a:t>6</a:t>
                      </a:r>
                      <a:endParaRPr lang="en-US" dirty="0">
                        <a:solidFill>
                          <a:srgbClr val="C0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solidFill>
                            <a:srgbClr val="C00000"/>
                          </a:solidFill>
                          <a:effectLst/>
                        </a:rPr>
                        <a:t>3-regular</a:t>
                      </a:r>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solidFill>
                            <a:srgbClr val="00B0F0"/>
                          </a:solidFill>
                          <a:effectLst/>
                        </a:rPr>
                        <a:t>Octahedron</a:t>
                      </a:r>
                    </a:p>
                  </a:txBody>
                  <a:tcPr/>
                </a:tc>
                <a:tc>
                  <a:txBody>
                    <a:bodyPr/>
                    <a:lstStyle/>
                    <a:p>
                      <a:pPr algn="ctr"/>
                      <a:r>
                        <a:rPr lang="en-US" dirty="0" smtClean="0">
                          <a:solidFill>
                            <a:srgbClr val="00B0F0"/>
                          </a:solidFill>
                        </a:rPr>
                        <a:t>6</a:t>
                      </a:r>
                      <a:endParaRPr lang="en-US" dirty="0">
                        <a:solidFill>
                          <a:srgbClr val="00B0F0"/>
                        </a:solidFill>
                      </a:endParaRPr>
                    </a:p>
                  </a:txBody>
                  <a:tcPr/>
                </a:tc>
                <a:tc>
                  <a:txBody>
                    <a:bodyPr/>
                    <a:lstStyle/>
                    <a:p>
                      <a:pPr algn="ctr"/>
                      <a:r>
                        <a:rPr lang="en-US" dirty="0" smtClean="0">
                          <a:solidFill>
                            <a:srgbClr val="00B0F0"/>
                          </a:solidFill>
                        </a:rPr>
                        <a:t>12</a:t>
                      </a:r>
                      <a:endParaRPr lang="en-US" dirty="0">
                        <a:solidFill>
                          <a:srgbClr val="00B0F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solidFill>
                            <a:srgbClr val="00B0F0"/>
                          </a:solidFill>
                          <a:effectLst/>
                        </a:rPr>
                        <a:t>4-regular</a:t>
                      </a:r>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solidFill>
                            <a:srgbClr val="92D050"/>
                          </a:solidFill>
                          <a:effectLst/>
                        </a:rPr>
                        <a:t>Cube</a:t>
                      </a:r>
                    </a:p>
                  </a:txBody>
                  <a:tcPr/>
                </a:tc>
                <a:tc>
                  <a:txBody>
                    <a:bodyPr/>
                    <a:lstStyle/>
                    <a:p>
                      <a:pPr algn="ctr"/>
                      <a:r>
                        <a:rPr lang="en-US" dirty="0" smtClean="0">
                          <a:solidFill>
                            <a:srgbClr val="92D050"/>
                          </a:solidFill>
                        </a:rPr>
                        <a:t>8</a:t>
                      </a:r>
                      <a:endParaRPr lang="en-US" dirty="0">
                        <a:solidFill>
                          <a:srgbClr val="92D050"/>
                        </a:solidFill>
                      </a:endParaRPr>
                    </a:p>
                  </a:txBody>
                  <a:tcPr/>
                </a:tc>
                <a:tc>
                  <a:txBody>
                    <a:bodyPr/>
                    <a:lstStyle/>
                    <a:p>
                      <a:pPr algn="ctr"/>
                      <a:r>
                        <a:rPr lang="en-US" dirty="0" smtClean="0">
                          <a:solidFill>
                            <a:srgbClr val="92D050"/>
                          </a:solidFill>
                        </a:rPr>
                        <a:t>12</a:t>
                      </a:r>
                      <a:endParaRPr lang="en-US" dirty="0">
                        <a:solidFill>
                          <a:srgbClr val="92D05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solidFill>
                            <a:srgbClr val="92D050"/>
                          </a:solidFill>
                          <a:effectLst/>
                        </a:rPr>
                        <a:t>3-regular</a:t>
                      </a:r>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solidFill>
                            <a:srgbClr val="FFC000"/>
                          </a:solidFill>
                          <a:effectLst/>
                        </a:rPr>
                        <a:t>Dodecahedron</a:t>
                      </a:r>
                    </a:p>
                  </a:txBody>
                  <a:tcPr/>
                </a:tc>
                <a:tc>
                  <a:txBody>
                    <a:bodyPr/>
                    <a:lstStyle/>
                    <a:p>
                      <a:pPr algn="ctr"/>
                      <a:r>
                        <a:rPr lang="en-US" dirty="0" smtClean="0">
                          <a:solidFill>
                            <a:srgbClr val="FFC000"/>
                          </a:solidFill>
                        </a:rPr>
                        <a:t>20</a:t>
                      </a:r>
                      <a:endParaRPr lang="en-US" dirty="0">
                        <a:solidFill>
                          <a:srgbClr val="FFC000"/>
                        </a:solidFill>
                      </a:endParaRPr>
                    </a:p>
                  </a:txBody>
                  <a:tcPr/>
                </a:tc>
                <a:tc>
                  <a:txBody>
                    <a:bodyPr/>
                    <a:lstStyle/>
                    <a:p>
                      <a:pPr algn="ctr"/>
                      <a:r>
                        <a:rPr lang="en-US" dirty="0" smtClean="0">
                          <a:solidFill>
                            <a:srgbClr val="FFC000"/>
                          </a:solidFill>
                        </a:rPr>
                        <a:t>30</a:t>
                      </a:r>
                      <a:endParaRPr lang="en-US" dirty="0">
                        <a:solidFill>
                          <a:srgbClr val="FFC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solidFill>
                            <a:srgbClr val="FFC000"/>
                          </a:solidFill>
                          <a:effectLst/>
                        </a:rPr>
                        <a:t>3-regular</a:t>
                      </a:r>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solidFill>
                            <a:srgbClr val="0070C0"/>
                          </a:solidFill>
                          <a:effectLst/>
                        </a:rPr>
                        <a:t>Icosahedron</a:t>
                      </a:r>
                    </a:p>
                  </a:txBody>
                  <a:tcPr/>
                </a:tc>
                <a:tc>
                  <a:txBody>
                    <a:bodyPr/>
                    <a:lstStyle/>
                    <a:p>
                      <a:pPr algn="ctr"/>
                      <a:r>
                        <a:rPr lang="en-US" dirty="0" smtClean="0">
                          <a:solidFill>
                            <a:srgbClr val="0070C0"/>
                          </a:solidFill>
                        </a:rPr>
                        <a:t>12</a:t>
                      </a:r>
                      <a:endParaRPr lang="en-US" dirty="0">
                        <a:solidFill>
                          <a:srgbClr val="0070C0"/>
                        </a:solidFill>
                      </a:endParaRPr>
                    </a:p>
                  </a:txBody>
                  <a:tcPr/>
                </a:tc>
                <a:tc>
                  <a:txBody>
                    <a:bodyPr/>
                    <a:lstStyle/>
                    <a:p>
                      <a:pPr algn="ctr"/>
                      <a:r>
                        <a:rPr lang="en-US" dirty="0" smtClean="0">
                          <a:solidFill>
                            <a:srgbClr val="0070C0"/>
                          </a:solidFill>
                        </a:rPr>
                        <a:t>30</a:t>
                      </a:r>
                      <a:endParaRPr lang="en-US" dirty="0">
                        <a:solidFill>
                          <a:srgbClr val="0070C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solidFill>
                            <a:srgbClr val="0070C0"/>
                          </a:solidFill>
                          <a:effectLst/>
                        </a:rPr>
                        <a:t>5-regular</a:t>
                      </a:r>
                    </a:p>
                  </a:txBody>
                  <a:tcPr/>
                </a:tc>
              </a:tr>
            </a:tbl>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p:cNvGrpSpPr/>
          <p:nvPr/>
        </p:nvGrpSpPr>
        <p:grpSpPr>
          <a:xfrm>
            <a:off x="152400" y="587334"/>
            <a:ext cx="2254984" cy="2976285"/>
            <a:chOff x="152400" y="1600200"/>
            <a:chExt cx="2254984" cy="3070266"/>
          </a:xfrm>
        </p:grpSpPr>
        <p:grpSp>
          <p:nvGrpSpPr>
            <p:cNvPr id="2" name="Group 34"/>
            <p:cNvGrpSpPr/>
            <p:nvPr/>
          </p:nvGrpSpPr>
          <p:grpSpPr>
            <a:xfrm>
              <a:off x="152400" y="1600200"/>
              <a:ext cx="2254984" cy="2654300"/>
              <a:chOff x="398463" y="1752600"/>
              <a:chExt cx="3411537" cy="3962400"/>
            </a:xfrm>
          </p:grpSpPr>
          <p:graphicFrame>
            <p:nvGraphicFramePr>
              <p:cNvPr id="1028" name="Object 4"/>
              <p:cNvGraphicFramePr>
                <a:graphicFrameLocks noChangeAspect="1"/>
              </p:cNvGraphicFramePr>
              <p:nvPr/>
            </p:nvGraphicFramePr>
            <p:xfrm>
              <a:off x="2257864" y="2500532"/>
              <a:ext cx="533400" cy="590550"/>
            </p:xfrm>
            <a:graphic>
              <a:graphicData uri="http://schemas.openxmlformats.org/presentationml/2006/ole">
                <mc:AlternateContent xmlns:mc="http://schemas.openxmlformats.org/markup-compatibility/2006">
                  <mc:Choice xmlns:v="urn:schemas-microsoft-com:vml" Requires="v">
                    <p:oleObj spid="_x0000_s79017" name="Equation" r:id="rId3" imgW="152280" imgH="215640" progId="Equation.3">
                      <p:embed/>
                    </p:oleObj>
                  </mc:Choice>
                  <mc:Fallback>
                    <p:oleObj name="Equation" r:id="rId3" imgW="152280" imgH="215640" progId="Equation.3">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57864" y="2500532"/>
                            <a:ext cx="533400" cy="590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22" name="Straight Connector 21"/>
              <p:cNvCxnSpPr/>
              <p:nvPr/>
            </p:nvCxnSpPr>
            <p:spPr>
              <a:xfrm rot="5400000">
                <a:off x="1687538" y="2864534"/>
                <a:ext cx="934328" cy="14068"/>
              </a:xfrm>
              <a:prstGeom prst="line">
                <a:avLst/>
              </a:prstGeom>
            </p:spPr>
            <p:style>
              <a:lnRef idx="1">
                <a:schemeClr val="accent1"/>
              </a:lnRef>
              <a:fillRef idx="0">
                <a:schemeClr val="accent1"/>
              </a:fillRef>
              <a:effectRef idx="0">
                <a:schemeClr val="accent1"/>
              </a:effectRef>
              <a:fontRef idx="minor">
                <a:schemeClr val="tx1"/>
              </a:fontRef>
            </p:style>
          </p:cxnSp>
          <p:sp>
            <p:nvSpPr>
              <p:cNvPr id="8" name="Isosceles Triangle 7"/>
              <p:cNvSpPr/>
              <p:nvPr/>
            </p:nvSpPr>
            <p:spPr>
              <a:xfrm>
                <a:off x="1066800" y="3304736"/>
                <a:ext cx="2209800" cy="198120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3172264" y="5161672"/>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1004668" y="518160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p:cNvCxnSpPr/>
              <p:nvPr/>
            </p:nvCxnSpPr>
            <p:spPr>
              <a:xfrm>
                <a:off x="886264" y="2314136"/>
                <a:ext cx="1323536" cy="14068"/>
              </a:xfrm>
              <a:prstGeom prst="line">
                <a:avLst/>
              </a:prstGeom>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2099604" y="2266072"/>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838200" y="2252004"/>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9" name="Object 18"/>
              <p:cNvGraphicFramePr>
                <a:graphicFrameLocks noChangeAspect="1"/>
              </p:cNvGraphicFramePr>
              <p:nvPr/>
            </p:nvGraphicFramePr>
            <p:xfrm>
              <a:off x="1371600" y="1752600"/>
              <a:ext cx="488950" cy="590651"/>
            </p:xfrm>
            <a:graphic>
              <a:graphicData uri="http://schemas.openxmlformats.org/presentationml/2006/ole">
                <mc:AlternateContent xmlns:mc="http://schemas.openxmlformats.org/markup-compatibility/2006">
                  <mc:Choice xmlns:v="urn:schemas-microsoft-com:vml" Requires="v">
                    <p:oleObj spid="_x0000_s79018" name="Equation" r:id="rId5" imgW="139680" imgH="215640" progId="Equation.3">
                      <p:embed/>
                    </p:oleObj>
                  </mc:Choice>
                  <mc:Fallback>
                    <p:oleObj name="Equation" r:id="rId5" imgW="139680" imgH="215640" progId="Equation.3">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71600" y="1752600"/>
                            <a:ext cx="488950" cy="5906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7" name="Object 3"/>
              <p:cNvGraphicFramePr>
                <a:graphicFrameLocks noChangeAspect="1"/>
              </p:cNvGraphicFramePr>
              <p:nvPr/>
            </p:nvGraphicFramePr>
            <p:xfrm>
              <a:off x="2295832" y="2057400"/>
              <a:ext cx="447368" cy="457200"/>
            </p:xfrm>
            <a:graphic>
              <a:graphicData uri="http://schemas.openxmlformats.org/presentationml/2006/ole">
                <mc:AlternateContent xmlns:mc="http://schemas.openxmlformats.org/markup-compatibility/2006">
                  <mc:Choice xmlns:v="urn:schemas-microsoft-com:vml" Requires="v">
                    <p:oleObj spid="_x0000_s79019" name="Equation" r:id="rId7" imgW="164880" imgH="215640" progId="Equation.3">
                      <p:embed/>
                    </p:oleObj>
                  </mc:Choice>
                  <mc:Fallback>
                    <p:oleObj name="Equation" r:id="rId7" imgW="164880" imgH="215640" progId="Equation.3">
                      <p:embed/>
                      <p:pic>
                        <p:nvPicPr>
                          <p:cNvPr id="0"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95832" y="2057400"/>
                            <a:ext cx="447368"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 name="Oval 24"/>
              <p:cNvSpPr/>
              <p:nvPr/>
            </p:nvSpPr>
            <p:spPr>
              <a:xfrm>
                <a:off x="2091396" y="3228536"/>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29" name="Object 5"/>
              <p:cNvGraphicFramePr>
                <a:graphicFrameLocks noChangeAspect="1"/>
              </p:cNvGraphicFramePr>
              <p:nvPr/>
            </p:nvGraphicFramePr>
            <p:xfrm>
              <a:off x="2286000" y="3111500"/>
              <a:ext cx="447675" cy="484188"/>
            </p:xfrm>
            <a:graphic>
              <a:graphicData uri="http://schemas.openxmlformats.org/presentationml/2006/ole">
                <mc:AlternateContent xmlns:mc="http://schemas.openxmlformats.org/markup-compatibility/2006">
                  <mc:Choice xmlns:v="urn:schemas-microsoft-com:vml" Requires="v">
                    <p:oleObj spid="_x0000_s79020" name="Equation" r:id="rId9" imgW="164880" imgH="228600" progId="Equation.3">
                      <p:embed/>
                    </p:oleObj>
                  </mc:Choice>
                  <mc:Fallback>
                    <p:oleObj name="Equation" r:id="rId9" imgW="164880" imgH="228600" progId="Equation.3">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86000" y="3111500"/>
                            <a:ext cx="447675" cy="484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30" name="Object 6"/>
              <p:cNvGraphicFramePr>
                <a:graphicFrameLocks noChangeAspect="1"/>
              </p:cNvGraphicFramePr>
              <p:nvPr/>
            </p:nvGraphicFramePr>
            <p:xfrm>
              <a:off x="3362325" y="5029200"/>
              <a:ext cx="447675" cy="457200"/>
            </p:xfrm>
            <a:graphic>
              <a:graphicData uri="http://schemas.openxmlformats.org/presentationml/2006/ole">
                <mc:AlternateContent xmlns:mc="http://schemas.openxmlformats.org/markup-compatibility/2006">
                  <mc:Choice xmlns:v="urn:schemas-microsoft-com:vml" Requires="v">
                    <p:oleObj spid="_x0000_s79021" name="Equation" r:id="rId11" imgW="164880" imgH="215640" progId="Equation.3">
                      <p:embed/>
                    </p:oleObj>
                  </mc:Choice>
                  <mc:Fallback>
                    <p:oleObj name="Equation" r:id="rId11" imgW="164880" imgH="215640" progId="Equation.3">
                      <p:embed/>
                      <p:pic>
                        <p:nvPicPr>
                          <p:cNvPr id="0"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362325" y="5029200"/>
                            <a:ext cx="447675"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31" name="Object 7"/>
              <p:cNvGraphicFramePr>
                <a:graphicFrameLocks noChangeAspect="1"/>
              </p:cNvGraphicFramePr>
              <p:nvPr/>
            </p:nvGraphicFramePr>
            <p:xfrm>
              <a:off x="542925" y="5016500"/>
              <a:ext cx="447675" cy="484188"/>
            </p:xfrm>
            <a:graphic>
              <a:graphicData uri="http://schemas.openxmlformats.org/presentationml/2006/ole">
                <mc:AlternateContent xmlns:mc="http://schemas.openxmlformats.org/markup-compatibility/2006">
                  <mc:Choice xmlns:v="urn:schemas-microsoft-com:vml" Requires="v">
                    <p:oleObj spid="_x0000_s79022" name="Equation" r:id="rId13" imgW="164880" imgH="228600" progId="Equation.3">
                      <p:embed/>
                    </p:oleObj>
                  </mc:Choice>
                  <mc:Fallback>
                    <p:oleObj name="Equation" r:id="rId13" imgW="164880" imgH="228600" progId="Equation.3">
                      <p:embed/>
                      <p:pic>
                        <p:nvPicPr>
                          <p:cNvPr id="0" name="Picture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42925" y="5016500"/>
                            <a:ext cx="447675" cy="484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32" name="Object 8"/>
              <p:cNvGraphicFramePr>
                <a:graphicFrameLocks noChangeAspect="1"/>
              </p:cNvGraphicFramePr>
              <p:nvPr/>
            </p:nvGraphicFramePr>
            <p:xfrm>
              <a:off x="398463" y="2057400"/>
              <a:ext cx="412750" cy="457200"/>
            </p:xfrm>
            <a:graphic>
              <a:graphicData uri="http://schemas.openxmlformats.org/presentationml/2006/ole">
                <mc:AlternateContent xmlns:mc="http://schemas.openxmlformats.org/markup-compatibility/2006">
                  <mc:Choice xmlns:v="urn:schemas-microsoft-com:vml" Requires="v">
                    <p:oleObj spid="_x0000_s79023" name="Equation" r:id="rId15" imgW="152280" imgH="215640" progId="Equation.3">
                      <p:embed/>
                    </p:oleObj>
                  </mc:Choice>
                  <mc:Fallback>
                    <p:oleObj name="Equation" r:id="rId15" imgW="152280" imgH="215640" progId="Equation.3">
                      <p:embed/>
                      <p:pic>
                        <p:nvPicPr>
                          <p:cNvPr id="0" name="Picture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98463" y="2057400"/>
                            <a:ext cx="4127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33" name="Object 9"/>
              <p:cNvGraphicFramePr>
                <a:graphicFrameLocks noChangeAspect="1"/>
              </p:cNvGraphicFramePr>
              <p:nvPr/>
            </p:nvGraphicFramePr>
            <p:xfrm>
              <a:off x="2667000" y="3735388"/>
              <a:ext cx="533400" cy="625475"/>
            </p:xfrm>
            <a:graphic>
              <a:graphicData uri="http://schemas.openxmlformats.org/presentationml/2006/ole">
                <mc:AlternateContent xmlns:mc="http://schemas.openxmlformats.org/markup-compatibility/2006">
                  <mc:Choice xmlns:v="urn:schemas-microsoft-com:vml" Requires="v">
                    <p:oleObj spid="_x0000_s79024" name="Equation" r:id="rId17" imgW="152280" imgH="228600" progId="Equation.3">
                      <p:embed/>
                    </p:oleObj>
                  </mc:Choice>
                  <mc:Fallback>
                    <p:oleObj name="Equation" r:id="rId17" imgW="152280" imgH="228600" progId="Equation.3">
                      <p:embed/>
                      <p:pic>
                        <p:nvPicPr>
                          <p:cNvPr id="0" name="Picture 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667000" y="3735388"/>
                            <a:ext cx="533400" cy="625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34" name="Object 10"/>
              <p:cNvGraphicFramePr>
                <a:graphicFrameLocks noChangeAspect="1"/>
              </p:cNvGraphicFramePr>
              <p:nvPr/>
            </p:nvGraphicFramePr>
            <p:xfrm>
              <a:off x="1066800" y="3792538"/>
              <a:ext cx="533400" cy="625475"/>
            </p:xfrm>
            <a:graphic>
              <a:graphicData uri="http://schemas.openxmlformats.org/presentationml/2006/ole">
                <mc:AlternateContent xmlns:mc="http://schemas.openxmlformats.org/markup-compatibility/2006">
                  <mc:Choice xmlns:v="urn:schemas-microsoft-com:vml" Requires="v">
                    <p:oleObj spid="_x0000_s79025" name="Equation" r:id="rId19" imgW="152280" imgH="228600" progId="Equation.3">
                      <p:embed/>
                    </p:oleObj>
                  </mc:Choice>
                  <mc:Fallback>
                    <p:oleObj name="Equation" r:id="rId19" imgW="152280" imgH="228600" progId="Equation.3">
                      <p:embed/>
                      <p:pic>
                        <p:nvPicPr>
                          <p:cNvPr id="0" name="Picture 1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066800" y="3792538"/>
                            <a:ext cx="533400" cy="625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35" name="Object 11"/>
              <p:cNvGraphicFramePr>
                <a:graphicFrameLocks noChangeAspect="1"/>
              </p:cNvGraphicFramePr>
              <p:nvPr/>
            </p:nvGraphicFramePr>
            <p:xfrm>
              <a:off x="1905000" y="5124450"/>
              <a:ext cx="533400" cy="590550"/>
            </p:xfrm>
            <a:graphic>
              <a:graphicData uri="http://schemas.openxmlformats.org/presentationml/2006/ole">
                <mc:AlternateContent xmlns:mc="http://schemas.openxmlformats.org/markup-compatibility/2006">
                  <mc:Choice xmlns:v="urn:schemas-microsoft-com:vml" Requires="v">
                    <p:oleObj spid="_x0000_s79026" name="Equation" r:id="rId21" imgW="152280" imgH="215640" progId="Equation.3">
                      <p:embed/>
                    </p:oleObj>
                  </mc:Choice>
                  <mc:Fallback>
                    <p:oleObj name="Equation" r:id="rId21" imgW="152280" imgH="215640" progId="Equation.3">
                      <p:embed/>
                      <p:pic>
                        <p:nvPicPr>
                          <p:cNvPr id="0" name="Picture 1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905000" y="5124450"/>
                            <a:ext cx="533400" cy="590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47" name="Object 46"/>
            <p:cNvGraphicFramePr>
              <a:graphicFrameLocks noChangeAspect="1"/>
            </p:cNvGraphicFramePr>
            <p:nvPr>
              <p:extLst>
                <p:ext uri="{D42A27DB-BD31-4B8C-83A1-F6EECF244321}">
                  <p14:modId xmlns:p14="http://schemas.microsoft.com/office/powerpoint/2010/main" val="2354213695"/>
                </p:ext>
              </p:extLst>
            </p:nvPr>
          </p:nvGraphicFramePr>
          <p:xfrm>
            <a:off x="1048026" y="4200566"/>
            <a:ext cx="539751" cy="469900"/>
          </p:xfrm>
          <a:graphic>
            <a:graphicData uri="http://schemas.openxmlformats.org/presentationml/2006/ole">
              <mc:AlternateContent xmlns:mc="http://schemas.openxmlformats.org/markup-compatibility/2006">
                <mc:Choice xmlns:v="urn:schemas-microsoft-com:vml" Requires="v">
                  <p:oleObj spid="_x0000_s79027" name="Equation" r:id="rId23" imgW="164880" imgH="177480" progId="Equation.3">
                    <p:embed/>
                  </p:oleObj>
                </mc:Choice>
                <mc:Fallback>
                  <p:oleObj name="Equation" r:id="rId23" imgW="164880" imgH="177480" progId="Equation.3">
                    <p:embed/>
                    <p:pic>
                      <p:nvPicPr>
                        <p:cNvPr id="0" name="Picture 21"/>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048026" y="4200566"/>
                          <a:ext cx="539751" cy="469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49" name="Date Placeholder 48"/>
          <p:cNvSpPr>
            <a:spLocks noGrp="1"/>
          </p:cNvSpPr>
          <p:nvPr>
            <p:ph type="dt" sz="half" idx="10"/>
          </p:nvPr>
        </p:nvSpPr>
        <p:spPr/>
        <p:txBody>
          <a:bodyPr/>
          <a:lstStyle/>
          <a:p>
            <a:fld id="{168F740D-2675-4D29-A9F0-98570A047997}" type="datetime1">
              <a:rPr lang="en-US" smtClean="0"/>
              <a:pPr/>
              <a:t>6/24/2023</a:t>
            </a:fld>
            <a:endParaRPr lang="en-US" dirty="0"/>
          </a:p>
        </p:txBody>
      </p:sp>
      <p:sp>
        <p:nvSpPr>
          <p:cNvPr id="50" name="Slide Number Placeholder 49"/>
          <p:cNvSpPr>
            <a:spLocks noGrp="1"/>
          </p:cNvSpPr>
          <p:nvPr>
            <p:ph type="sldNum" sz="quarter" idx="12"/>
          </p:nvPr>
        </p:nvSpPr>
        <p:spPr/>
        <p:txBody>
          <a:bodyPr/>
          <a:lstStyle/>
          <a:p>
            <a:fld id="{68D024D8-7F54-4838-AA7B-E00348C32656}" type="slidenum">
              <a:rPr lang="en-US" smtClean="0"/>
              <a:pPr/>
              <a:t>18</a:t>
            </a:fld>
            <a:endParaRPr lang="en-US" dirty="0"/>
          </a:p>
        </p:txBody>
      </p:sp>
      <p:sp>
        <p:nvSpPr>
          <p:cNvPr id="52" name="Footer Placeholder 51"/>
          <p:cNvSpPr>
            <a:spLocks noGrp="1"/>
          </p:cNvSpPr>
          <p:nvPr>
            <p:ph type="ftr" sz="quarter" idx="11"/>
          </p:nvPr>
        </p:nvSpPr>
        <p:spPr/>
        <p:txBody>
          <a:bodyPr/>
          <a:lstStyle/>
          <a:p>
            <a:r>
              <a:rPr lang="en-US" smtClean="0"/>
              <a:t>Basic concepts of graph theory</a:t>
            </a:r>
            <a:endParaRPr lang="en-US" dirty="0"/>
          </a:p>
        </p:txBody>
      </p:sp>
      <p:grpSp>
        <p:nvGrpSpPr>
          <p:cNvPr id="14" name="Group 13"/>
          <p:cNvGrpSpPr/>
          <p:nvPr/>
        </p:nvGrpSpPr>
        <p:grpSpPr>
          <a:xfrm>
            <a:off x="3276600" y="801274"/>
            <a:ext cx="1651069" cy="2762345"/>
            <a:chOff x="3276600" y="1814140"/>
            <a:chExt cx="1651069" cy="2762345"/>
          </a:xfrm>
        </p:grpSpPr>
        <p:graphicFrame>
          <p:nvGraphicFramePr>
            <p:cNvPr id="1057" name="Object 33"/>
            <p:cNvGraphicFramePr>
              <a:graphicFrameLocks noChangeAspect="1"/>
            </p:cNvGraphicFramePr>
            <p:nvPr>
              <p:extLst>
                <p:ext uri="{D42A27DB-BD31-4B8C-83A1-F6EECF244321}">
                  <p14:modId xmlns:p14="http://schemas.microsoft.com/office/powerpoint/2010/main" val="3561338083"/>
                </p:ext>
              </p:extLst>
            </p:nvPr>
          </p:nvGraphicFramePr>
          <p:xfrm>
            <a:off x="3535180" y="4006573"/>
            <a:ext cx="581025" cy="569912"/>
          </p:xfrm>
          <a:graphic>
            <a:graphicData uri="http://schemas.openxmlformats.org/presentationml/2006/ole">
              <mc:AlternateContent xmlns:mc="http://schemas.openxmlformats.org/markup-compatibility/2006">
                <mc:Choice xmlns:v="urn:schemas-microsoft-com:vml" Requires="v">
                  <p:oleObj spid="_x0000_s79028" name="Equation" r:id="rId25" imgW="177480" imgH="215640" progId="Equation.3">
                    <p:embed/>
                  </p:oleObj>
                </mc:Choice>
                <mc:Fallback>
                  <p:oleObj name="Equation" r:id="rId25" imgW="177480" imgH="215640" progId="Equation.3">
                    <p:embed/>
                    <p:pic>
                      <p:nvPicPr>
                        <p:cNvPr id="0" name="Picture 22"/>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3535180" y="4006573"/>
                          <a:ext cx="581025" cy="5699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5" name="Group 4"/>
            <p:cNvGrpSpPr/>
            <p:nvPr/>
          </p:nvGrpSpPr>
          <p:grpSpPr>
            <a:xfrm>
              <a:off x="3276600" y="1814140"/>
              <a:ext cx="1651069" cy="2246912"/>
              <a:chOff x="3276600" y="1814140"/>
              <a:chExt cx="1651069" cy="2246912"/>
            </a:xfrm>
          </p:grpSpPr>
          <p:grpSp>
            <p:nvGrpSpPr>
              <p:cNvPr id="3" name="Group 78"/>
              <p:cNvGrpSpPr/>
              <p:nvPr/>
            </p:nvGrpSpPr>
            <p:grpSpPr>
              <a:xfrm>
                <a:off x="3276600" y="2057400"/>
                <a:ext cx="1651069" cy="1729195"/>
                <a:chOff x="3733800" y="2057400"/>
                <a:chExt cx="2362200" cy="2681288"/>
              </a:xfrm>
            </p:grpSpPr>
            <p:cxnSp>
              <p:nvCxnSpPr>
                <p:cNvPr id="42" name="Straight Connector 41"/>
                <p:cNvCxnSpPr/>
                <p:nvPr/>
              </p:nvCxnSpPr>
              <p:spPr>
                <a:xfrm>
                  <a:off x="4239064" y="2314136"/>
                  <a:ext cx="1323536" cy="14068"/>
                </a:xfrm>
                <a:prstGeom prst="line">
                  <a:avLst/>
                </a:prstGeom>
              </p:spPr>
              <p:style>
                <a:lnRef idx="1">
                  <a:schemeClr val="accent1"/>
                </a:lnRef>
                <a:fillRef idx="0">
                  <a:schemeClr val="accent1"/>
                </a:fillRef>
                <a:effectRef idx="0">
                  <a:schemeClr val="accent1"/>
                </a:effectRef>
                <a:fontRef idx="minor">
                  <a:schemeClr val="tx1"/>
                </a:fontRef>
              </p:style>
            </p:cxnSp>
            <p:sp>
              <p:nvSpPr>
                <p:cNvPr id="43" name="Oval 42"/>
                <p:cNvSpPr/>
                <p:nvPr/>
              </p:nvSpPr>
              <p:spPr>
                <a:xfrm>
                  <a:off x="5452404" y="2266072"/>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4191000" y="2252004"/>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6" name="Object 3"/>
                <p:cNvGraphicFramePr>
                  <a:graphicFrameLocks noChangeAspect="1"/>
                </p:cNvGraphicFramePr>
                <p:nvPr/>
              </p:nvGraphicFramePr>
              <p:xfrm>
                <a:off x="5648632" y="2057400"/>
                <a:ext cx="447368" cy="457200"/>
              </p:xfrm>
              <a:graphic>
                <a:graphicData uri="http://schemas.openxmlformats.org/presentationml/2006/ole">
                  <mc:AlternateContent xmlns:mc="http://schemas.openxmlformats.org/markup-compatibility/2006">
                    <mc:Choice xmlns:v="urn:schemas-microsoft-com:vml" Requires="v">
                      <p:oleObj spid="_x0000_s79029" name="Equation" r:id="rId27" imgW="164880" imgH="215640" progId="Equation.3">
                        <p:embed/>
                      </p:oleObj>
                    </mc:Choice>
                    <mc:Fallback>
                      <p:oleObj name="Equation" r:id="rId27" imgW="164880" imgH="215640" progId="Equation.3">
                        <p:embed/>
                        <p:pic>
                          <p:nvPicPr>
                            <p:cNvPr id="0" name="Picture 12"/>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5648632" y="2057400"/>
                              <a:ext cx="447368"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 name="Object 8"/>
                <p:cNvGraphicFramePr>
                  <a:graphicFrameLocks noChangeAspect="1"/>
                </p:cNvGraphicFramePr>
                <p:nvPr/>
              </p:nvGraphicFramePr>
              <p:xfrm>
                <a:off x="3751263" y="2057400"/>
                <a:ext cx="412750" cy="457200"/>
              </p:xfrm>
              <a:graphic>
                <a:graphicData uri="http://schemas.openxmlformats.org/presentationml/2006/ole">
                  <mc:AlternateContent xmlns:mc="http://schemas.openxmlformats.org/markup-compatibility/2006">
                    <mc:Choice xmlns:v="urn:schemas-microsoft-com:vml" Requires="v">
                      <p:oleObj spid="_x0000_s79030" name="Equation" r:id="rId29" imgW="152280" imgH="215640" progId="Equation.3">
                        <p:embed/>
                      </p:oleObj>
                    </mc:Choice>
                    <mc:Fallback>
                      <p:oleObj name="Equation" r:id="rId29" imgW="152280" imgH="215640" progId="Equation.3">
                        <p:embed/>
                        <p:pic>
                          <p:nvPicPr>
                            <p:cNvPr id="0" name="Picture 13"/>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3751263" y="2057400"/>
                              <a:ext cx="4127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55" name="Straight Connector 54"/>
                <p:cNvCxnSpPr/>
                <p:nvPr/>
              </p:nvCxnSpPr>
              <p:spPr>
                <a:xfrm>
                  <a:off x="4239064" y="4523936"/>
                  <a:ext cx="1323536" cy="14068"/>
                </a:xfrm>
                <a:prstGeom prst="line">
                  <a:avLst/>
                </a:prstGeom>
              </p:spPr>
              <p:style>
                <a:lnRef idx="1">
                  <a:schemeClr val="accent1"/>
                </a:lnRef>
                <a:fillRef idx="0">
                  <a:schemeClr val="accent1"/>
                </a:fillRef>
                <a:effectRef idx="0">
                  <a:schemeClr val="accent1"/>
                </a:effectRef>
                <a:fontRef idx="minor">
                  <a:schemeClr val="tx1"/>
                </a:fontRef>
              </p:style>
            </p:cxnSp>
            <p:sp>
              <p:nvSpPr>
                <p:cNvPr id="56" name="Oval 55"/>
                <p:cNvSpPr/>
                <p:nvPr/>
              </p:nvSpPr>
              <p:spPr>
                <a:xfrm>
                  <a:off x="5452404" y="4475872"/>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p:nvPr/>
              </p:nvSpPr>
              <p:spPr>
                <a:xfrm>
                  <a:off x="4191000" y="4461804"/>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8" name="Object 3"/>
                <p:cNvGraphicFramePr>
                  <a:graphicFrameLocks noChangeAspect="1"/>
                </p:cNvGraphicFramePr>
                <p:nvPr/>
              </p:nvGraphicFramePr>
              <p:xfrm>
                <a:off x="5648632" y="4267200"/>
                <a:ext cx="447368" cy="457200"/>
              </p:xfrm>
              <a:graphic>
                <a:graphicData uri="http://schemas.openxmlformats.org/presentationml/2006/ole">
                  <mc:AlternateContent xmlns:mc="http://schemas.openxmlformats.org/markup-compatibility/2006">
                    <mc:Choice xmlns:v="urn:schemas-microsoft-com:vml" Requires="v">
                      <p:oleObj spid="_x0000_s79031" name="Equation" r:id="rId31" imgW="164880" imgH="215640" progId="Equation.3">
                        <p:embed/>
                      </p:oleObj>
                    </mc:Choice>
                    <mc:Fallback>
                      <p:oleObj name="Equation" r:id="rId31" imgW="164880" imgH="215640" progId="Equation.3">
                        <p:embed/>
                        <p:pic>
                          <p:nvPicPr>
                            <p:cNvPr id="0" name="Picture 14"/>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5648632" y="4267200"/>
                              <a:ext cx="447368"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9" name="Object 8"/>
                <p:cNvGraphicFramePr>
                  <a:graphicFrameLocks noChangeAspect="1"/>
                </p:cNvGraphicFramePr>
                <p:nvPr>
                  <p:extLst>
                    <p:ext uri="{D42A27DB-BD31-4B8C-83A1-F6EECF244321}">
                      <p14:modId xmlns:p14="http://schemas.microsoft.com/office/powerpoint/2010/main" val="2490437529"/>
                    </p:ext>
                  </p:extLst>
                </p:nvPr>
              </p:nvGraphicFramePr>
              <p:xfrm>
                <a:off x="3733800" y="4254500"/>
                <a:ext cx="447675" cy="484188"/>
              </p:xfrm>
              <a:graphic>
                <a:graphicData uri="http://schemas.openxmlformats.org/presentationml/2006/ole">
                  <mc:AlternateContent xmlns:mc="http://schemas.openxmlformats.org/markup-compatibility/2006">
                    <mc:Choice xmlns:v="urn:schemas-microsoft-com:vml" Requires="v">
                      <p:oleObj spid="_x0000_s79032" name="Equation" r:id="rId33" imgW="164880" imgH="228600" progId="Equation.3">
                        <p:embed/>
                      </p:oleObj>
                    </mc:Choice>
                    <mc:Fallback>
                      <p:oleObj name="Equation" r:id="rId33" imgW="164880" imgH="228600" progId="Equation.3">
                        <p:embed/>
                        <p:pic>
                          <p:nvPicPr>
                            <p:cNvPr id="0" name="Picture 15"/>
                            <p:cNvPicPr>
                              <a:picLocks noChangeAspect="1" noChangeArrowheads="1"/>
                            </p:cNvPicPr>
                            <p:nvPr/>
                          </p:nvPicPr>
                          <p:blipFill>
                            <a:blip r:embed="rId34"/>
                            <a:srcRect/>
                            <a:stretch>
                              <a:fillRect/>
                            </a:stretch>
                          </p:blipFill>
                          <p:spPr bwMode="auto">
                            <a:xfrm>
                              <a:off x="3733800" y="4254500"/>
                              <a:ext cx="447675" cy="484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53" name="Object 52"/>
              <p:cNvGraphicFramePr>
                <a:graphicFrameLocks noChangeAspect="1"/>
              </p:cNvGraphicFramePr>
              <p:nvPr>
                <p:extLst>
                  <p:ext uri="{D42A27DB-BD31-4B8C-83A1-F6EECF244321}">
                    <p14:modId xmlns:p14="http://schemas.microsoft.com/office/powerpoint/2010/main" val="3405909267"/>
                  </p:ext>
                </p:extLst>
              </p:nvPr>
            </p:nvGraphicFramePr>
            <p:xfrm>
              <a:off x="3944010" y="1814140"/>
              <a:ext cx="323190" cy="395660"/>
            </p:xfrm>
            <a:graphic>
              <a:graphicData uri="http://schemas.openxmlformats.org/presentationml/2006/ole">
                <mc:AlternateContent xmlns:mc="http://schemas.openxmlformats.org/markup-compatibility/2006">
                  <mc:Choice xmlns:v="urn:schemas-microsoft-com:vml" Requires="v">
                    <p:oleObj spid="_x0000_s79033" name="Equation" r:id="rId35" imgW="139680" imgH="215640" progId="Equation.3">
                      <p:embed/>
                    </p:oleObj>
                  </mc:Choice>
                  <mc:Fallback>
                    <p:oleObj name="Equation" r:id="rId35" imgW="139680" imgH="2156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44010" y="1814140"/>
                            <a:ext cx="323190" cy="39566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4" name="Object 11"/>
              <p:cNvGraphicFramePr>
                <a:graphicFrameLocks noChangeAspect="1"/>
              </p:cNvGraphicFramePr>
              <p:nvPr>
                <p:extLst>
                  <p:ext uri="{D42A27DB-BD31-4B8C-83A1-F6EECF244321}">
                    <p14:modId xmlns:p14="http://schemas.microsoft.com/office/powerpoint/2010/main" val="2202530404"/>
                  </p:ext>
                </p:extLst>
              </p:nvPr>
            </p:nvGraphicFramePr>
            <p:xfrm>
              <a:off x="3900765" y="3665459"/>
              <a:ext cx="352571" cy="395593"/>
            </p:xfrm>
            <a:graphic>
              <a:graphicData uri="http://schemas.openxmlformats.org/presentationml/2006/ole">
                <mc:AlternateContent xmlns:mc="http://schemas.openxmlformats.org/markup-compatibility/2006">
                  <mc:Choice xmlns:v="urn:schemas-microsoft-com:vml" Requires="v">
                    <p:oleObj spid="_x0000_s79034" name="Equation" r:id="rId36" imgW="152280" imgH="215640" progId="Equation.3">
                      <p:embed/>
                    </p:oleObj>
                  </mc:Choice>
                  <mc:Fallback>
                    <p:oleObj name="Equation" r:id="rId36" imgW="152280" imgH="215640"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900765" y="3665459"/>
                            <a:ext cx="352571" cy="39559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grpSp>
        <p:nvGrpSpPr>
          <p:cNvPr id="15" name="Group 14"/>
          <p:cNvGrpSpPr/>
          <p:nvPr/>
        </p:nvGrpSpPr>
        <p:grpSpPr>
          <a:xfrm>
            <a:off x="5829798" y="786641"/>
            <a:ext cx="2438399" cy="2779029"/>
            <a:chOff x="5829798" y="1799507"/>
            <a:chExt cx="2438399" cy="2779029"/>
          </a:xfrm>
        </p:grpSpPr>
        <p:graphicFrame>
          <p:nvGraphicFramePr>
            <p:cNvPr id="1058" name="Object 34"/>
            <p:cNvGraphicFramePr>
              <a:graphicFrameLocks noChangeAspect="1"/>
            </p:cNvGraphicFramePr>
            <p:nvPr>
              <p:extLst>
                <p:ext uri="{D42A27DB-BD31-4B8C-83A1-F6EECF244321}">
                  <p14:modId xmlns:p14="http://schemas.microsoft.com/office/powerpoint/2010/main" val="88816025"/>
                </p:ext>
              </p:extLst>
            </p:nvPr>
          </p:nvGraphicFramePr>
          <p:xfrm>
            <a:off x="6483589" y="4008624"/>
            <a:ext cx="665162" cy="569912"/>
          </p:xfrm>
          <a:graphic>
            <a:graphicData uri="http://schemas.openxmlformats.org/presentationml/2006/ole">
              <mc:AlternateContent xmlns:mc="http://schemas.openxmlformats.org/markup-compatibility/2006">
                <mc:Choice xmlns:v="urn:schemas-microsoft-com:vml" Requires="v">
                  <p:oleObj spid="_x0000_s79035" name="Equation" r:id="rId37" imgW="203040" imgH="215640" progId="Equation.3">
                    <p:embed/>
                  </p:oleObj>
                </mc:Choice>
                <mc:Fallback>
                  <p:oleObj name="Equation" r:id="rId37" imgW="203040" imgH="215640" progId="Equation.3">
                    <p:embed/>
                    <p:pic>
                      <p:nvPicPr>
                        <p:cNvPr id="0" name="Picture 23"/>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6483589" y="4008624"/>
                          <a:ext cx="665162" cy="5699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7" name="Group 6"/>
            <p:cNvGrpSpPr/>
            <p:nvPr/>
          </p:nvGrpSpPr>
          <p:grpSpPr>
            <a:xfrm>
              <a:off x="5829798" y="1799507"/>
              <a:ext cx="2438399" cy="2391493"/>
              <a:chOff x="5829798" y="1799507"/>
              <a:chExt cx="2438399" cy="2391493"/>
            </a:xfrm>
          </p:grpSpPr>
          <p:grpSp>
            <p:nvGrpSpPr>
              <p:cNvPr id="4" name="Group 79"/>
              <p:cNvGrpSpPr/>
              <p:nvPr/>
            </p:nvGrpSpPr>
            <p:grpSpPr>
              <a:xfrm>
                <a:off x="5829798" y="1799507"/>
                <a:ext cx="2438399" cy="2197100"/>
                <a:chOff x="5791200" y="2057400"/>
                <a:chExt cx="3411537" cy="3443288"/>
              </a:xfrm>
            </p:grpSpPr>
            <p:sp>
              <p:nvSpPr>
                <p:cNvPr id="63" name="Isosceles Triangle 62"/>
                <p:cNvSpPr/>
                <p:nvPr/>
              </p:nvSpPr>
              <p:spPr>
                <a:xfrm>
                  <a:off x="6459537" y="3304736"/>
                  <a:ext cx="2209800" cy="198120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p:nvPr/>
              </p:nvSpPr>
              <p:spPr>
                <a:xfrm>
                  <a:off x="8565001" y="5161672"/>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p:cNvSpPr/>
                <p:nvPr/>
              </p:nvSpPr>
              <p:spPr>
                <a:xfrm>
                  <a:off x="6397405" y="518160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p:cNvSpPr/>
                <p:nvPr/>
              </p:nvSpPr>
              <p:spPr>
                <a:xfrm>
                  <a:off x="7492341" y="2266072"/>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p:cNvSpPr/>
                <p:nvPr/>
              </p:nvSpPr>
              <p:spPr>
                <a:xfrm>
                  <a:off x="6230937" y="2252004"/>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0" name="Object 3"/>
                <p:cNvGraphicFramePr>
                  <a:graphicFrameLocks noChangeAspect="1"/>
                </p:cNvGraphicFramePr>
                <p:nvPr/>
              </p:nvGraphicFramePr>
              <p:xfrm>
                <a:off x="7688569" y="2057400"/>
                <a:ext cx="447368" cy="457200"/>
              </p:xfrm>
              <a:graphic>
                <a:graphicData uri="http://schemas.openxmlformats.org/presentationml/2006/ole">
                  <mc:AlternateContent xmlns:mc="http://schemas.openxmlformats.org/markup-compatibility/2006">
                    <mc:Choice xmlns:v="urn:schemas-microsoft-com:vml" Requires="v">
                      <p:oleObj spid="_x0000_s79036" name="Equation" r:id="rId39" imgW="164880" imgH="215640" progId="Equation.3">
                        <p:embed/>
                      </p:oleObj>
                    </mc:Choice>
                    <mc:Fallback>
                      <p:oleObj name="Equation" r:id="rId39" imgW="164880" imgH="215640" progId="Equation.3">
                        <p:embed/>
                        <p:pic>
                          <p:nvPicPr>
                            <p:cNvPr id="0" name="Picture 1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88569" y="2057400"/>
                              <a:ext cx="447368"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 name="Oval 70"/>
                <p:cNvSpPr/>
                <p:nvPr/>
              </p:nvSpPr>
              <p:spPr>
                <a:xfrm>
                  <a:off x="7484133" y="3228536"/>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2" name="Object 5"/>
                <p:cNvGraphicFramePr>
                  <a:graphicFrameLocks noChangeAspect="1"/>
                </p:cNvGraphicFramePr>
                <p:nvPr/>
              </p:nvGraphicFramePr>
              <p:xfrm>
                <a:off x="7678737" y="3111500"/>
                <a:ext cx="447675" cy="484188"/>
              </p:xfrm>
              <a:graphic>
                <a:graphicData uri="http://schemas.openxmlformats.org/presentationml/2006/ole">
                  <mc:AlternateContent xmlns:mc="http://schemas.openxmlformats.org/markup-compatibility/2006">
                    <mc:Choice xmlns:v="urn:schemas-microsoft-com:vml" Requires="v">
                      <p:oleObj spid="_x0000_s79037" name="Equation" r:id="rId40" imgW="164880" imgH="228600" progId="Equation.3">
                        <p:embed/>
                      </p:oleObj>
                    </mc:Choice>
                    <mc:Fallback>
                      <p:oleObj name="Equation" r:id="rId40" imgW="164880" imgH="228600" progId="Equation.3">
                        <p:embed/>
                        <p:pic>
                          <p:nvPicPr>
                            <p:cNvPr id="0" name="Picture 1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678737" y="3111500"/>
                              <a:ext cx="447675" cy="484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3" name="Object 6"/>
                <p:cNvGraphicFramePr>
                  <a:graphicFrameLocks noChangeAspect="1"/>
                </p:cNvGraphicFramePr>
                <p:nvPr/>
              </p:nvGraphicFramePr>
              <p:xfrm>
                <a:off x="8755062" y="5029200"/>
                <a:ext cx="447675" cy="457200"/>
              </p:xfrm>
              <a:graphic>
                <a:graphicData uri="http://schemas.openxmlformats.org/presentationml/2006/ole">
                  <mc:AlternateContent xmlns:mc="http://schemas.openxmlformats.org/markup-compatibility/2006">
                    <mc:Choice xmlns:v="urn:schemas-microsoft-com:vml" Requires="v">
                      <p:oleObj spid="_x0000_s79038" name="Equation" r:id="rId41" imgW="164880" imgH="215640" progId="Equation.3">
                        <p:embed/>
                      </p:oleObj>
                    </mc:Choice>
                    <mc:Fallback>
                      <p:oleObj name="Equation" r:id="rId41" imgW="164880" imgH="215640" progId="Equation.3">
                        <p:embed/>
                        <p:pic>
                          <p:nvPicPr>
                            <p:cNvPr id="0" name="Picture 18"/>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8755062" y="5029200"/>
                              <a:ext cx="447675"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4" name="Object 7"/>
                <p:cNvGraphicFramePr>
                  <a:graphicFrameLocks noChangeAspect="1"/>
                </p:cNvGraphicFramePr>
                <p:nvPr/>
              </p:nvGraphicFramePr>
              <p:xfrm>
                <a:off x="5935662" y="5016500"/>
                <a:ext cx="447675" cy="484188"/>
              </p:xfrm>
              <a:graphic>
                <a:graphicData uri="http://schemas.openxmlformats.org/presentationml/2006/ole">
                  <mc:AlternateContent xmlns:mc="http://schemas.openxmlformats.org/markup-compatibility/2006">
                    <mc:Choice xmlns:v="urn:schemas-microsoft-com:vml" Requires="v">
                      <p:oleObj spid="_x0000_s79039" name="Equation" r:id="rId43" imgW="164880" imgH="228600" progId="Equation.3">
                        <p:embed/>
                      </p:oleObj>
                    </mc:Choice>
                    <mc:Fallback>
                      <p:oleObj name="Equation" r:id="rId43" imgW="164880" imgH="228600" progId="Equation.3">
                        <p:embed/>
                        <p:pic>
                          <p:nvPicPr>
                            <p:cNvPr id="0" name="Picture 1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935662" y="5016500"/>
                              <a:ext cx="447675" cy="484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5" name="Object 8"/>
                <p:cNvGraphicFramePr>
                  <a:graphicFrameLocks noChangeAspect="1"/>
                </p:cNvGraphicFramePr>
                <p:nvPr/>
              </p:nvGraphicFramePr>
              <p:xfrm>
                <a:off x="5791200" y="2057400"/>
                <a:ext cx="412750" cy="457200"/>
              </p:xfrm>
              <a:graphic>
                <a:graphicData uri="http://schemas.openxmlformats.org/presentationml/2006/ole">
                  <mc:AlternateContent xmlns:mc="http://schemas.openxmlformats.org/markup-compatibility/2006">
                    <mc:Choice xmlns:v="urn:schemas-microsoft-com:vml" Requires="v">
                      <p:oleObj spid="_x0000_s79040" name="Equation" r:id="rId44" imgW="152280" imgH="215640" progId="Equation.3">
                        <p:embed/>
                      </p:oleObj>
                    </mc:Choice>
                    <mc:Fallback>
                      <p:oleObj name="Equation" r:id="rId44" imgW="152280" imgH="215640" progId="Equation.3">
                        <p:embed/>
                        <p:pic>
                          <p:nvPicPr>
                            <p:cNvPr id="0" name="Picture 20"/>
                            <p:cNvPicPr>
                              <a:picLocks noChangeAspect="1" noChangeArrowheads="1"/>
                            </p:cNvPicPr>
                            <p:nvPr/>
                          </p:nvPicPr>
                          <p:blipFill>
                            <a:blip r:embed="rId45">
                              <a:extLst>
                                <a:ext uri="{28A0092B-C50C-407E-A947-70E740481C1C}">
                                  <a14:useLocalDpi xmlns:a14="http://schemas.microsoft.com/office/drawing/2010/main" val="0"/>
                                </a:ext>
                              </a:extLst>
                            </a:blip>
                            <a:srcRect/>
                            <a:stretch>
                              <a:fillRect/>
                            </a:stretch>
                          </p:blipFill>
                          <p:spPr bwMode="auto">
                            <a:xfrm>
                              <a:off x="5791200" y="2057400"/>
                              <a:ext cx="4127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60" name="Object 9"/>
              <p:cNvGraphicFramePr>
                <a:graphicFrameLocks noChangeAspect="1"/>
              </p:cNvGraphicFramePr>
              <p:nvPr>
                <p:extLst>
                  <p:ext uri="{D42A27DB-BD31-4B8C-83A1-F6EECF244321}">
                    <p14:modId xmlns:p14="http://schemas.microsoft.com/office/powerpoint/2010/main" val="439513772"/>
                  </p:ext>
                </p:extLst>
              </p:nvPr>
            </p:nvGraphicFramePr>
            <p:xfrm>
              <a:off x="7419829" y="2864914"/>
              <a:ext cx="352571" cy="418988"/>
            </p:xfrm>
            <a:graphic>
              <a:graphicData uri="http://schemas.openxmlformats.org/presentationml/2006/ole">
                <mc:AlternateContent xmlns:mc="http://schemas.openxmlformats.org/markup-compatibility/2006">
                  <mc:Choice xmlns:v="urn:schemas-microsoft-com:vml" Requires="v">
                    <p:oleObj spid="_x0000_s79041" name="Equation" r:id="rId46" imgW="152280" imgH="228600" progId="Equation.3">
                      <p:embed/>
                    </p:oleObj>
                  </mc:Choice>
                  <mc:Fallback>
                    <p:oleObj name="Equation" r:id="rId46" imgW="152280" imgH="228600"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419829" y="2864914"/>
                            <a:ext cx="352571" cy="418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 name="Object 10"/>
              <p:cNvGraphicFramePr>
                <a:graphicFrameLocks noChangeAspect="1"/>
              </p:cNvGraphicFramePr>
              <p:nvPr>
                <p:extLst>
                  <p:ext uri="{D42A27DB-BD31-4B8C-83A1-F6EECF244321}">
                    <p14:modId xmlns:p14="http://schemas.microsoft.com/office/powerpoint/2010/main" val="620986637"/>
                  </p:ext>
                </p:extLst>
              </p:nvPr>
            </p:nvGraphicFramePr>
            <p:xfrm>
              <a:off x="6362117" y="2903197"/>
              <a:ext cx="352571" cy="418988"/>
            </p:xfrm>
            <a:graphic>
              <a:graphicData uri="http://schemas.openxmlformats.org/presentationml/2006/ole">
                <mc:AlternateContent xmlns:mc="http://schemas.openxmlformats.org/markup-compatibility/2006">
                  <mc:Choice xmlns:v="urn:schemas-microsoft-com:vml" Requires="v">
                    <p:oleObj spid="_x0000_s79042" name="Equation" r:id="rId47" imgW="152280" imgH="228600" progId="Equation.3">
                      <p:embed/>
                    </p:oleObj>
                  </mc:Choice>
                  <mc:Fallback>
                    <p:oleObj name="Equation" r:id="rId47" imgW="152280" imgH="228600"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362117" y="2903197"/>
                            <a:ext cx="352571" cy="418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2" name="Object 11"/>
              <p:cNvGraphicFramePr>
                <a:graphicFrameLocks noChangeAspect="1"/>
              </p:cNvGraphicFramePr>
              <p:nvPr>
                <p:extLst>
                  <p:ext uri="{D42A27DB-BD31-4B8C-83A1-F6EECF244321}">
                    <p14:modId xmlns:p14="http://schemas.microsoft.com/office/powerpoint/2010/main" val="2317674274"/>
                  </p:ext>
                </p:extLst>
              </p:nvPr>
            </p:nvGraphicFramePr>
            <p:xfrm>
              <a:off x="6916156" y="3795407"/>
              <a:ext cx="352571" cy="395593"/>
            </p:xfrm>
            <a:graphic>
              <a:graphicData uri="http://schemas.openxmlformats.org/presentationml/2006/ole">
                <mc:AlternateContent xmlns:mc="http://schemas.openxmlformats.org/markup-compatibility/2006">
                  <mc:Choice xmlns:v="urn:schemas-microsoft-com:vml" Requires="v">
                    <p:oleObj spid="_x0000_s79043" name="Equation" r:id="rId48" imgW="152280" imgH="215640" progId="Equation.3">
                      <p:embed/>
                    </p:oleObj>
                  </mc:Choice>
                  <mc:Fallback>
                    <p:oleObj name="Equation" r:id="rId48" imgW="152280" imgH="215640"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6916156" y="3795407"/>
                            <a:ext cx="352571" cy="39559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sp>
        <p:nvSpPr>
          <p:cNvPr id="17" name="Rectangle 16"/>
          <p:cNvSpPr/>
          <p:nvPr/>
        </p:nvSpPr>
        <p:spPr>
          <a:xfrm>
            <a:off x="238800" y="119771"/>
            <a:ext cx="5694251" cy="400110"/>
          </a:xfrm>
          <a:prstGeom prst="rect">
            <a:avLst/>
          </a:prstGeom>
        </p:spPr>
        <p:txBody>
          <a:bodyPr wrap="square">
            <a:spAutoFit/>
          </a:bodyPr>
          <a:lstStyle/>
          <a:p>
            <a:r>
              <a:rPr lang="en-US" sz="2000" b="1" dirty="0" smtClean="0"/>
              <a:t>Example: Consider </a:t>
            </a:r>
            <a:r>
              <a:rPr lang="en-US" sz="2000" b="1" dirty="0"/>
              <a:t>a graph G given in figure</a:t>
            </a:r>
          </a:p>
        </p:txBody>
      </p:sp>
      <p:sp>
        <p:nvSpPr>
          <p:cNvPr id="21" name="Rectangle 20"/>
          <p:cNvSpPr/>
          <p:nvPr/>
        </p:nvSpPr>
        <p:spPr>
          <a:xfrm>
            <a:off x="247888" y="3697875"/>
            <a:ext cx="5273789" cy="369332"/>
          </a:xfrm>
          <a:prstGeom prst="rect">
            <a:avLst/>
          </a:prstGeom>
        </p:spPr>
        <p:txBody>
          <a:bodyPr wrap="square">
            <a:spAutoFit/>
          </a:bodyPr>
          <a:lstStyle/>
          <a:p>
            <a:pPr>
              <a:buNone/>
            </a:pPr>
            <a:r>
              <a:rPr lang="en-US" sz="1600" dirty="0"/>
              <a:t>The graph G</a:t>
            </a:r>
            <a:r>
              <a:rPr lang="en-US" baseline="-25000" dirty="0"/>
              <a:t>1</a:t>
            </a:r>
            <a:r>
              <a:rPr lang="en-US" dirty="0"/>
              <a:t> consists of two connected components.</a:t>
            </a:r>
          </a:p>
        </p:txBody>
      </p:sp>
      <p:sp>
        <p:nvSpPr>
          <p:cNvPr id="23" name="Rectangle 22"/>
          <p:cNvSpPr/>
          <p:nvPr/>
        </p:nvSpPr>
        <p:spPr>
          <a:xfrm>
            <a:off x="238799" y="4123149"/>
            <a:ext cx="7573575" cy="369332"/>
          </a:xfrm>
          <a:prstGeom prst="rect">
            <a:avLst/>
          </a:prstGeom>
        </p:spPr>
        <p:txBody>
          <a:bodyPr wrap="square">
            <a:spAutoFit/>
          </a:bodyPr>
          <a:lstStyle/>
          <a:p>
            <a:pPr>
              <a:buNone/>
            </a:pPr>
            <a:r>
              <a:rPr lang="en-US" dirty="0"/>
              <a:t>The graph G - V</a:t>
            </a:r>
            <a:r>
              <a:rPr lang="en-US" baseline="-25000" dirty="0"/>
              <a:t>3</a:t>
            </a:r>
            <a:r>
              <a:rPr lang="en-US" dirty="0"/>
              <a:t> is disconnected, The vertex V</a:t>
            </a:r>
            <a:r>
              <a:rPr lang="en-US" baseline="-25000" dirty="0"/>
              <a:t>3</a:t>
            </a:r>
            <a:r>
              <a:rPr lang="en-US" dirty="0"/>
              <a:t> of the graph G is the cut-vertex.</a:t>
            </a:r>
          </a:p>
        </p:txBody>
      </p:sp>
      <p:sp>
        <p:nvSpPr>
          <p:cNvPr id="24" name="Rectangle 23"/>
          <p:cNvSpPr/>
          <p:nvPr/>
        </p:nvSpPr>
        <p:spPr>
          <a:xfrm>
            <a:off x="174938" y="4557344"/>
            <a:ext cx="1022588" cy="369332"/>
          </a:xfrm>
          <a:prstGeom prst="rect">
            <a:avLst/>
          </a:prstGeom>
        </p:spPr>
        <p:txBody>
          <a:bodyPr wrap="none">
            <a:spAutoFit/>
          </a:bodyPr>
          <a:lstStyle/>
          <a:p>
            <a:pPr>
              <a:buNone/>
            </a:pPr>
            <a:r>
              <a:rPr lang="en-US" dirty="0"/>
              <a:t>Similarly,</a:t>
            </a:r>
          </a:p>
        </p:txBody>
      </p:sp>
      <p:sp>
        <p:nvSpPr>
          <p:cNvPr id="26" name="Rectangle 25"/>
          <p:cNvSpPr/>
          <p:nvPr/>
        </p:nvSpPr>
        <p:spPr>
          <a:xfrm>
            <a:off x="207470" y="4983713"/>
            <a:ext cx="8533366" cy="646331"/>
          </a:xfrm>
          <a:prstGeom prst="rect">
            <a:avLst/>
          </a:prstGeom>
        </p:spPr>
        <p:txBody>
          <a:bodyPr wrap="square">
            <a:spAutoFit/>
          </a:bodyPr>
          <a:lstStyle/>
          <a:p>
            <a:pPr>
              <a:buNone/>
            </a:pPr>
            <a:r>
              <a:rPr lang="en-US" dirty="0"/>
              <a:t>The graph G</a:t>
            </a:r>
            <a:r>
              <a:rPr lang="en-US" baseline="-25000" dirty="0"/>
              <a:t>2</a:t>
            </a:r>
            <a:r>
              <a:rPr lang="en-US" dirty="0"/>
              <a:t> consists of three connected components. The graph G-e</a:t>
            </a:r>
            <a:r>
              <a:rPr lang="en-US" baseline="-25000" dirty="0"/>
              <a:t>1</a:t>
            </a:r>
            <a:r>
              <a:rPr lang="en-US" dirty="0"/>
              <a:t> or G-e</a:t>
            </a:r>
            <a:r>
              <a:rPr lang="en-US" baseline="-25000" dirty="0"/>
              <a:t>2</a:t>
            </a:r>
            <a:r>
              <a:rPr lang="en-US" dirty="0"/>
              <a:t> is disconnected. The edges e</a:t>
            </a:r>
            <a:r>
              <a:rPr lang="en-US" baseline="-25000" dirty="0"/>
              <a:t>1</a:t>
            </a:r>
            <a:r>
              <a:rPr lang="en-US" dirty="0"/>
              <a:t> and e</a:t>
            </a:r>
            <a:r>
              <a:rPr lang="en-US" baseline="-25000" dirty="0"/>
              <a:t>2</a:t>
            </a:r>
            <a:r>
              <a:rPr lang="en-US" dirty="0"/>
              <a:t> of the graph G is the cut edges.</a:t>
            </a:r>
            <a:endParaRPr lang="en-US" sz="16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p>
            <a:fld id="{695EEEF7-4251-4ED5-8BCA-8095A5A9F507}" type="datetime1">
              <a:rPr lang="en-US" smtClean="0"/>
              <a:pPr/>
              <a:t>6/24/2023</a:t>
            </a:fld>
            <a:endParaRPr lang="en-US" dirty="0"/>
          </a:p>
        </p:txBody>
      </p:sp>
      <p:sp>
        <p:nvSpPr>
          <p:cNvPr id="9" name="Slide Number Placeholder 8"/>
          <p:cNvSpPr>
            <a:spLocks noGrp="1"/>
          </p:cNvSpPr>
          <p:nvPr>
            <p:ph type="sldNum" sz="quarter" idx="12"/>
          </p:nvPr>
        </p:nvSpPr>
        <p:spPr/>
        <p:txBody>
          <a:bodyPr/>
          <a:lstStyle/>
          <a:p>
            <a:fld id="{68D024D8-7F54-4838-AA7B-E00348C32656}" type="slidenum">
              <a:rPr lang="en-US" smtClean="0"/>
              <a:pPr/>
              <a:t>19</a:t>
            </a:fld>
            <a:endParaRPr lang="en-US" dirty="0"/>
          </a:p>
        </p:txBody>
      </p:sp>
      <p:sp>
        <p:nvSpPr>
          <p:cNvPr id="10" name="Footer Placeholder 9"/>
          <p:cNvSpPr>
            <a:spLocks noGrp="1"/>
          </p:cNvSpPr>
          <p:nvPr>
            <p:ph type="ftr" sz="quarter" idx="11"/>
          </p:nvPr>
        </p:nvSpPr>
        <p:spPr/>
        <p:txBody>
          <a:bodyPr/>
          <a:lstStyle/>
          <a:p>
            <a:r>
              <a:rPr lang="en-US" smtClean="0"/>
              <a:t>Basic concepts of graph theory</a:t>
            </a:r>
            <a:endParaRPr lang="en-US" dirty="0"/>
          </a:p>
        </p:txBody>
      </p:sp>
      <p:sp>
        <p:nvSpPr>
          <p:cNvPr id="6" name="Rectangle 5"/>
          <p:cNvSpPr/>
          <p:nvPr/>
        </p:nvSpPr>
        <p:spPr>
          <a:xfrm>
            <a:off x="187828" y="84177"/>
            <a:ext cx="1471621" cy="369332"/>
          </a:xfrm>
          <a:prstGeom prst="rect">
            <a:avLst/>
          </a:prstGeom>
        </p:spPr>
        <p:txBody>
          <a:bodyPr wrap="none">
            <a:spAutoFit/>
          </a:bodyPr>
          <a:lstStyle/>
          <a:p>
            <a:r>
              <a:rPr lang="en-US" b="1" u="sng" dirty="0" smtClean="0"/>
              <a:t>Sub graphs </a:t>
            </a:r>
            <a:r>
              <a:rPr lang="en-US" b="1" u="sng" dirty="0"/>
              <a:t>:-</a:t>
            </a:r>
            <a:r>
              <a:rPr lang="en-US" dirty="0"/>
              <a:t> </a:t>
            </a:r>
          </a:p>
        </p:txBody>
      </p:sp>
      <p:grpSp>
        <p:nvGrpSpPr>
          <p:cNvPr id="12" name="Group 11"/>
          <p:cNvGrpSpPr/>
          <p:nvPr/>
        </p:nvGrpSpPr>
        <p:grpSpPr>
          <a:xfrm>
            <a:off x="533400" y="453509"/>
            <a:ext cx="8458200" cy="681627"/>
            <a:chOff x="533400" y="453509"/>
            <a:chExt cx="8458200" cy="681627"/>
          </a:xfrm>
        </p:grpSpPr>
        <p:graphicFrame>
          <p:nvGraphicFramePr>
            <p:cNvPr id="4" name="Object 3"/>
            <p:cNvGraphicFramePr>
              <a:graphicFrameLocks noChangeAspect="1"/>
            </p:cNvGraphicFramePr>
            <p:nvPr>
              <p:extLst>
                <p:ext uri="{D42A27DB-BD31-4B8C-83A1-F6EECF244321}">
                  <p14:modId xmlns:p14="http://schemas.microsoft.com/office/powerpoint/2010/main" val="2025618662"/>
                </p:ext>
              </p:extLst>
            </p:nvPr>
          </p:nvGraphicFramePr>
          <p:xfrm>
            <a:off x="3124200" y="754136"/>
            <a:ext cx="304800" cy="381000"/>
          </p:xfrm>
          <a:graphic>
            <a:graphicData uri="http://schemas.openxmlformats.org/presentationml/2006/ole">
              <mc:AlternateContent xmlns:mc="http://schemas.openxmlformats.org/markup-compatibility/2006">
                <mc:Choice xmlns:v="urn:schemas-microsoft-com:vml" Requires="v">
                  <p:oleObj spid="_x0000_s2186" name="Equation" r:id="rId3" imgW="152280" imgH="152280" progId="Equation.3">
                    <p:embed/>
                  </p:oleObj>
                </mc:Choice>
                <mc:Fallback>
                  <p:oleObj name="Equation" r:id="rId3" imgW="152280" imgH="15228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4200" y="754136"/>
                          <a:ext cx="304800" cy="381000"/>
                        </a:xfrm>
                        <a:prstGeom prst="rect">
                          <a:avLst/>
                        </a:prstGeom>
                        <a:noFill/>
                        <a:extLst/>
                      </p:spPr>
                    </p:pic>
                  </p:oleObj>
                </mc:Fallback>
              </mc:AlternateContent>
            </a:graphicData>
          </a:graphic>
        </p:graphicFrame>
        <p:sp>
          <p:nvSpPr>
            <p:cNvPr id="11" name="Rectangle 10"/>
            <p:cNvSpPr/>
            <p:nvPr/>
          </p:nvSpPr>
          <p:spPr>
            <a:xfrm>
              <a:off x="533400" y="453509"/>
              <a:ext cx="8458200" cy="646331"/>
            </a:xfrm>
            <a:prstGeom prst="rect">
              <a:avLst/>
            </a:prstGeom>
          </p:spPr>
          <p:txBody>
            <a:bodyPr wrap="square">
              <a:spAutoFit/>
            </a:bodyPr>
            <a:lstStyle/>
            <a:p>
              <a:pPr>
                <a:buNone/>
              </a:pPr>
              <a:r>
                <a:rPr lang="en-US" dirty="0"/>
                <a:t>If G and H are two graphs with </a:t>
              </a:r>
              <a:r>
                <a:rPr lang="en-US" dirty="0" smtClean="0"/>
                <a:t>vertex sets </a:t>
              </a:r>
              <a:r>
                <a:rPr lang="en-US" dirty="0"/>
                <a:t>V(H), V(G) and edge sets E(H) and E(G)  </a:t>
              </a:r>
              <a:r>
                <a:rPr lang="en-US" dirty="0" smtClean="0"/>
                <a:t>respectively such </a:t>
              </a:r>
              <a:r>
                <a:rPr lang="en-US" dirty="0"/>
                <a:t>that V(H) </a:t>
              </a:r>
              <a:r>
                <a:rPr lang="en-US" dirty="0" smtClean="0"/>
                <a:t>      V(G</a:t>
              </a:r>
              <a:r>
                <a:rPr lang="en-US" dirty="0"/>
                <a:t>) and E(H)       E(G). Then we call H as a sub graph of G.</a:t>
              </a:r>
              <a:endParaRPr lang="en-US" b="1" dirty="0"/>
            </a:p>
          </p:txBody>
        </p:sp>
        <p:graphicFrame>
          <p:nvGraphicFramePr>
            <p:cNvPr id="14" name="Object 13"/>
            <p:cNvGraphicFramePr>
              <a:graphicFrameLocks noChangeAspect="1"/>
            </p:cNvGraphicFramePr>
            <p:nvPr>
              <p:extLst>
                <p:ext uri="{D42A27DB-BD31-4B8C-83A1-F6EECF244321}">
                  <p14:modId xmlns:p14="http://schemas.microsoft.com/office/powerpoint/2010/main" val="564591445"/>
                </p:ext>
              </p:extLst>
            </p:nvPr>
          </p:nvGraphicFramePr>
          <p:xfrm>
            <a:off x="4762500" y="754136"/>
            <a:ext cx="304800" cy="381000"/>
          </p:xfrm>
          <a:graphic>
            <a:graphicData uri="http://schemas.openxmlformats.org/presentationml/2006/ole">
              <mc:AlternateContent xmlns:mc="http://schemas.openxmlformats.org/markup-compatibility/2006">
                <mc:Choice xmlns:v="urn:schemas-microsoft-com:vml" Requires="v">
                  <p:oleObj spid="_x0000_s2187" name="Equation" r:id="rId5" imgW="152280" imgH="152280" progId="Equation.3">
                    <p:embed/>
                  </p:oleObj>
                </mc:Choice>
                <mc:Fallback>
                  <p:oleObj name="Equation" r:id="rId5" imgW="152280" imgH="1522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62500" y="754136"/>
                          <a:ext cx="304800" cy="381000"/>
                        </a:xfrm>
                        <a:prstGeom prst="rect">
                          <a:avLst/>
                        </a:prstGeom>
                        <a:noFill/>
                        <a:extLst/>
                      </p:spPr>
                    </p:pic>
                  </p:oleObj>
                </mc:Fallback>
              </mc:AlternateContent>
            </a:graphicData>
          </a:graphic>
        </p:graphicFrame>
      </p:grpSp>
      <p:sp>
        <p:nvSpPr>
          <p:cNvPr id="13" name="Rectangle 12"/>
          <p:cNvSpPr/>
          <p:nvPr/>
        </p:nvSpPr>
        <p:spPr>
          <a:xfrm>
            <a:off x="187828" y="1155596"/>
            <a:ext cx="2079544" cy="369332"/>
          </a:xfrm>
          <a:prstGeom prst="rect">
            <a:avLst/>
          </a:prstGeom>
        </p:spPr>
        <p:txBody>
          <a:bodyPr wrap="none">
            <a:spAutoFit/>
          </a:bodyPr>
          <a:lstStyle/>
          <a:p>
            <a:r>
              <a:rPr lang="en-US" b="1" u="sng" dirty="0"/>
              <a:t>Proper </a:t>
            </a:r>
            <a:r>
              <a:rPr lang="en-US" b="1" u="sng" dirty="0" smtClean="0"/>
              <a:t>Sub graph </a:t>
            </a:r>
            <a:r>
              <a:rPr lang="en-US" b="1" u="sng" dirty="0"/>
              <a:t>:-</a:t>
            </a:r>
            <a:r>
              <a:rPr lang="en-US" dirty="0"/>
              <a:t> </a:t>
            </a:r>
          </a:p>
        </p:txBody>
      </p:sp>
      <mc:AlternateContent xmlns:mc="http://schemas.openxmlformats.org/markup-compatibility/2006" xmlns:a14="http://schemas.microsoft.com/office/drawing/2010/main">
        <mc:Choice Requires="a14">
          <p:sp>
            <p:nvSpPr>
              <p:cNvPr id="15" name="Rectangle 14"/>
              <p:cNvSpPr/>
              <p:nvPr/>
            </p:nvSpPr>
            <p:spPr>
              <a:xfrm>
                <a:off x="440719" y="1500481"/>
                <a:ext cx="8550882" cy="646331"/>
              </a:xfrm>
              <a:prstGeom prst="rect">
                <a:avLst/>
              </a:prstGeom>
            </p:spPr>
            <p:txBody>
              <a:bodyPr wrap="square">
                <a:spAutoFit/>
              </a:bodyPr>
              <a:lstStyle/>
              <a:p>
                <a:pPr algn="just">
                  <a:buNone/>
                </a:pPr>
                <a:r>
                  <a:rPr lang="en-US" dirty="0"/>
                  <a:t>Let H be a sub graph of G </a:t>
                </a:r>
                <a:r>
                  <a:rPr lang="en-US" dirty="0" smtClean="0"/>
                  <a:t>such that </a:t>
                </a:r>
                <a:r>
                  <a:rPr lang="en-US" dirty="0"/>
                  <a:t>V(H)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smtClean="0"/>
                  <a:t>  </a:t>
                </a:r>
                <a:r>
                  <a:rPr lang="en-US" dirty="0"/>
                  <a:t>V(G) or E(H) </a:t>
                </a:r>
                <a14:m>
                  <m:oMath xmlns:m="http://schemas.openxmlformats.org/officeDocument/2006/math">
                    <m:r>
                      <a:rPr lang="en-US" i="1">
                        <a:latin typeface="Cambria Math" panose="02040503050406030204" pitchFamily="18" charset="0"/>
                        <a:ea typeface="Cambria Math" panose="02040503050406030204" pitchFamily="18" charset="0"/>
                      </a:rPr>
                      <m:t>≠</m:t>
                    </m:r>
                  </m:oMath>
                </a14:m>
                <a:r>
                  <a:rPr lang="en-US" dirty="0"/>
                  <a:t> E(G). Then, H is called a proper sub graph of G.</a:t>
                </a:r>
              </a:p>
            </p:txBody>
          </p:sp>
        </mc:Choice>
        <mc:Fallback xmlns="">
          <p:sp>
            <p:nvSpPr>
              <p:cNvPr id="15" name="Rectangle 14"/>
              <p:cNvSpPr>
                <a:spLocks noRot="1" noChangeAspect="1" noMove="1" noResize="1" noEditPoints="1" noAdjustHandles="1" noChangeArrowheads="1" noChangeShapeType="1" noTextEdit="1"/>
              </p:cNvSpPr>
              <p:nvPr/>
            </p:nvSpPr>
            <p:spPr>
              <a:xfrm>
                <a:off x="440719" y="1500481"/>
                <a:ext cx="8550882" cy="646331"/>
              </a:xfrm>
              <a:prstGeom prst="rect">
                <a:avLst/>
              </a:prstGeom>
              <a:blipFill rotWithShape="0">
                <a:blip r:embed="rId6"/>
                <a:stretch>
                  <a:fillRect l="-570" t="-4717" r="-641" b="-14151"/>
                </a:stretch>
              </a:blipFill>
            </p:spPr>
            <p:txBody>
              <a:bodyPr/>
              <a:lstStyle/>
              <a:p>
                <a:r>
                  <a:rPr lang="en-US">
                    <a:noFill/>
                  </a:rPr>
                  <a:t> </a:t>
                </a:r>
              </a:p>
            </p:txBody>
          </p:sp>
        </mc:Fallback>
      </mc:AlternateContent>
      <p:sp>
        <p:nvSpPr>
          <p:cNvPr id="16" name="Rectangle 15"/>
          <p:cNvSpPr/>
          <p:nvPr/>
        </p:nvSpPr>
        <p:spPr>
          <a:xfrm>
            <a:off x="187828" y="2042349"/>
            <a:ext cx="1944507" cy="369332"/>
          </a:xfrm>
          <a:prstGeom prst="rect">
            <a:avLst/>
          </a:prstGeom>
        </p:spPr>
        <p:txBody>
          <a:bodyPr wrap="none">
            <a:spAutoFit/>
          </a:bodyPr>
          <a:lstStyle/>
          <a:p>
            <a:r>
              <a:rPr lang="en-US" b="1" u="sng" dirty="0"/>
              <a:t>Spanning Graph :-</a:t>
            </a:r>
            <a:r>
              <a:rPr lang="en-US" dirty="0"/>
              <a:t> </a:t>
            </a:r>
          </a:p>
        </p:txBody>
      </p:sp>
      <p:sp>
        <p:nvSpPr>
          <p:cNvPr id="17" name="Rectangle 16"/>
          <p:cNvSpPr/>
          <p:nvPr/>
        </p:nvSpPr>
        <p:spPr>
          <a:xfrm>
            <a:off x="384034" y="2376765"/>
            <a:ext cx="8455166" cy="646331"/>
          </a:xfrm>
          <a:prstGeom prst="rect">
            <a:avLst/>
          </a:prstGeom>
        </p:spPr>
        <p:txBody>
          <a:bodyPr wrap="square">
            <a:spAutoFit/>
          </a:bodyPr>
          <a:lstStyle/>
          <a:p>
            <a:pPr algn="just">
              <a:buNone/>
            </a:pPr>
            <a:r>
              <a:rPr lang="en-US" dirty="0"/>
              <a:t>Let H be a sub graph of G with </a:t>
            </a:r>
            <a:r>
              <a:rPr lang="en-US" dirty="0" smtClean="0"/>
              <a:t>V(H</a:t>
            </a:r>
            <a:r>
              <a:rPr lang="en-US" dirty="0"/>
              <a:t>) = V(G) i.e. H and G have exactly the same vertex set. Then H is said to be the spanning sub graph of G.</a:t>
            </a:r>
          </a:p>
        </p:txBody>
      </p:sp>
      <p:sp>
        <p:nvSpPr>
          <p:cNvPr id="18" name="Rectangle 17"/>
          <p:cNvSpPr/>
          <p:nvPr/>
        </p:nvSpPr>
        <p:spPr>
          <a:xfrm>
            <a:off x="384034" y="3068383"/>
            <a:ext cx="6397766" cy="369332"/>
          </a:xfrm>
          <a:prstGeom prst="rect">
            <a:avLst/>
          </a:prstGeom>
        </p:spPr>
        <p:txBody>
          <a:bodyPr wrap="square">
            <a:spAutoFit/>
          </a:bodyPr>
          <a:lstStyle/>
          <a:p>
            <a:pPr algn="just">
              <a:buNone/>
            </a:pPr>
            <a:r>
              <a:rPr lang="en-US" b="1" dirty="0"/>
              <a:t>Note : A spanning sub graph need not contain all the edges in G.</a:t>
            </a:r>
          </a:p>
        </p:txBody>
      </p:sp>
      <p:sp>
        <p:nvSpPr>
          <p:cNvPr id="19" name="Rectangle 18"/>
          <p:cNvSpPr/>
          <p:nvPr/>
        </p:nvSpPr>
        <p:spPr>
          <a:xfrm>
            <a:off x="482958" y="3886094"/>
            <a:ext cx="8268004" cy="923330"/>
          </a:xfrm>
          <a:prstGeom prst="rect">
            <a:avLst/>
          </a:prstGeom>
        </p:spPr>
        <p:txBody>
          <a:bodyPr wrap="square">
            <a:spAutoFit/>
          </a:bodyPr>
          <a:lstStyle/>
          <a:p>
            <a:pPr algn="just">
              <a:buNone/>
            </a:pPr>
            <a:r>
              <a:rPr lang="en-US" dirty="0" smtClean="0"/>
              <a:t>if </a:t>
            </a:r>
            <a:r>
              <a:rPr lang="en-US" dirty="0"/>
              <a:t>G is a graph with vertex set V and U is a subset of V. Then the sub graph G(U) with vertex set U and with edge set consisting of those edges of G that have both ends in U is called the induced sub graph. </a:t>
            </a:r>
          </a:p>
        </p:txBody>
      </p:sp>
      <p:sp>
        <p:nvSpPr>
          <p:cNvPr id="20" name="Rectangle 19"/>
          <p:cNvSpPr/>
          <p:nvPr/>
        </p:nvSpPr>
        <p:spPr>
          <a:xfrm>
            <a:off x="243939" y="3516762"/>
            <a:ext cx="2399760" cy="369332"/>
          </a:xfrm>
          <a:prstGeom prst="rect">
            <a:avLst/>
          </a:prstGeom>
        </p:spPr>
        <p:txBody>
          <a:bodyPr wrap="none">
            <a:spAutoFit/>
          </a:bodyPr>
          <a:lstStyle/>
          <a:p>
            <a:r>
              <a:rPr lang="en-US" b="1" u="sng" dirty="0"/>
              <a:t>Induced </a:t>
            </a:r>
            <a:r>
              <a:rPr lang="en-US" b="1" u="sng" dirty="0" smtClean="0"/>
              <a:t>Sub graph </a:t>
            </a:r>
            <a:r>
              <a:rPr lang="en-US" b="1" u="sng" dirty="0"/>
              <a:t>G :-</a:t>
            </a:r>
            <a:r>
              <a:rPr lang="en-US" dirty="0"/>
              <a:t>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777D18D-B030-4107-B52F-8BEBEA63120D}" type="datetime1">
              <a:rPr lang="en-US" smtClean="0"/>
              <a:pPr/>
              <a:t>6/24/2023</a:t>
            </a:fld>
            <a:endParaRPr lang="en-US" dirty="0"/>
          </a:p>
        </p:txBody>
      </p:sp>
      <p:sp>
        <p:nvSpPr>
          <p:cNvPr id="5" name="Footer Placeholder 4"/>
          <p:cNvSpPr>
            <a:spLocks noGrp="1"/>
          </p:cNvSpPr>
          <p:nvPr>
            <p:ph type="ftr" sz="quarter" idx="11"/>
          </p:nvPr>
        </p:nvSpPr>
        <p:spPr/>
        <p:txBody>
          <a:bodyPr/>
          <a:lstStyle/>
          <a:p>
            <a:r>
              <a:rPr lang="en-US" smtClean="0"/>
              <a:t>Basic concepts of graph theory</a:t>
            </a:r>
            <a:endParaRPr lang="en-US" dirty="0"/>
          </a:p>
        </p:txBody>
      </p:sp>
      <p:sp>
        <p:nvSpPr>
          <p:cNvPr id="6" name="Slide Number Placeholder 5"/>
          <p:cNvSpPr>
            <a:spLocks noGrp="1"/>
          </p:cNvSpPr>
          <p:nvPr>
            <p:ph type="sldNum" sz="quarter" idx="12"/>
          </p:nvPr>
        </p:nvSpPr>
        <p:spPr/>
        <p:txBody>
          <a:bodyPr/>
          <a:lstStyle/>
          <a:p>
            <a:fld id="{68D024D8-7F54-4838-AA7B-E00348C32656}" type="slidenum">
              <a:rPr lang="en-US" smtClean="0"/>
              <a:pPr/>
              <a:t>2</a:t>
            </a:fld>
            <a:endParaRPr lang="en-US" dirty="0"/>
          </a:p>
        </p:txBody>
      </p:sp>
      <p:sp>
        <p:nvSpPr>
          <p:cNvPr id="7" name="Rectangle 6"/>
          <p:cNvSpPr/>
          <p:nvPr/>
        </p:nvSpPr>
        <p:spPr>
          <a:xfrm>
            <a:off x="304800" y="152400"/>
            <a:ext cx="1645772" cy="400110"/>
          </a:xfrm>
          <a:prstGeom prst="rect">
            <a:avLst/>
          </a:prstGeom>
        </p:spPr>
        <p:txBody>
          <a:bodyPr wrap="none">
            <a:spAutoFit/>
          </a:bodyPr>
          <a:lstStyle/>
          <a:p>
            <a:r>
              <a:rPr lang="en-US" sz="2000" b="1" dirty="0"/>
              <a:t>Simple graph:</a:t>
            </a:r>
          </a:p>
        </p:txBody>
      </p:sp>
      <p:sp>
        <p:nvSpPr>
          <p:cNvPr id="10" name="Rectangle 9"/>
          <p:cNvSpPr/>
          <p:nvPr/>
        </p:nvSpPr>
        <p:spPr>
          <a:xfrm>
            <a:off x="762000" y="1661116"/>
            <a:ext cx="7772400" cy="369332"/>
          </a:xfrm>
          <a:prstGeom prst="rect">
            <a:avLst/>
          </a:prstGeom>
        </p:spPr>
        <p:txBody>
          <a:bodyPr wrap="square">
            <a:spAutoFit/>
          </a:bodyPr>
          <a:lstStyle/>
          <a:p>
            <a:pPr>
              <a:buNone/>
            </a:pPr>
            <a:r>
              <a:rPr lang="en-US" dirty="0" smtClean="0"/>
              <a:t>Any </a:t>
            </a:r>
            <a:r>
              <a:rPr lang="en-US" dirty="0"/>
              <a:t>graph which consists some multiple (or parallel) edges is called a multi graph.</a:t>
            </a:r>
          </a:p>
        </p:txBody>
      </p:sp>
      <p:sp>
        <p:nvSpPr>
          <p:cNvPr id="11" name="Rectangle 10"/>
          <p:cNvSpPr/>
          <p:nvPr/>
        </p:nvSpPr>
        <p:spPr>
          <a:xfrm>
            <a:off x="876300" y="514123"/>
            <a:ext cx="7620000" cy="646331"/>
          </a:xfrm>
          <a:prstGeom prst="rect">
            <a:avLst/>
          </a:prstGeom>
        </p:spPr>
        <p:txBody>
          <a:bodyPr wrap="square">
            <a:spAutoFit/>
          </a:bodyPr>
          <a:lstStyle/>
          <a:p>
            <a:pPr>
              <a:buNone/>
            </a:pPr>
            <a:r>
              <a:rPr lang="en-US" dirty="0"/>
              <a:t>A simple graph </a:t>
            </a:r>
            <a:r>
              <a:rPr lang="en-US" dirty="0" smtClean="0"/>
              <a:t>G(V, E) </a:t>
            </a:r>
            <a:r>
              <a:rPr lang="en-US" dirty="0"/>
              <a:t>consists </a:t>
            </a:r>
            <a:r>
              <a:rPr lang="en-US" dirty="0" smtClean="0"/>
              <a:t>of </a:t>
            </a:r>
            <a:r>
              <a:rPr lang="en-US" dirty="0"/>
              <a:t>a non empty set of </a:t>
            </a:r>
            <a:r>
              <a:rPr lang="en-US" dirty="0" smtClean="0"/>
              <a:t>vertices V and </a:t>
            </a:r>
            <a:r>
              <a:rPr lang="en-US" dirty="0"/>
              <a:t>a set of unordered pairs of distinct elements of V called </a:t>
            </a:r>
            <a:r>
              <a:rPr lang="en-US" dirty="0" smtClean="0"/>
              <a:t>edges E.</a:t>
            </a:r>
            <a:endParaRPr lang="en-US" dirty="0"/>
          </a:p>
        </p:txBody>
      </p:sp>
      <p:sp>
        <p:nvSpPr>
          <p:cNvPr id="12" name="Rectangle 11"/>
          <p:cNvSpPr/>
          <p:nvPr/>
        </p:nvSpPr>
        <p:spPr>
          <a:xfrm>
            <a:off x="304800" y="1239541"/>
            <a:ext cx="1498295" cy="400110"/>
          </a:xfrm>
          <a:prstGeom prst="rect">
            <a:avLst/>
          </a:prstGeom>
        </p:spPr>
        <p:txBody>
          <a:bodyPr wrap="none">
            <a:spAutoFit/>
          </a:bodyPr>
          <a:lstStyle/>
          <a:p>
            <a:r>
              <a:rPr lang="en-US" sz="2000" b="1" dirty="0"/>
              <a:t>Multi graph:</a:t>
            </a:r>
          </a:p>
        </p:txBody>
      </p:sp>
      <p:sp>
        <p:nvSpPr>
          <p:cNvPr id="13" name="Rectangle 12"/>
          <p:cNvSpPr/>
          <p:nvPr/>
        </p:nvSpPr>
        <p:spPr>
          <a:xfrm>
            <a:off x="838200" y="2543582"/>
            <a:ext cx="7696200" cy="369332"/>
          </a:xfrm>
          <a:prstGeom prst="rect">
            <a:avLst/>
          </a:prstGeom>
        </p:spPr>
        <p:txBody>
          <a:bodyPr wrap="square">
            <a:spAutoFit/>
          </a:bodyPr>
          <a:lstStyle/>
          <a:p>
            <a:pPr>
              <a:buNone/>
            </a:pPr>
            <a:r>
              <a:rPr lang="en-US" dirty="0" smtClean="0"/>
              <a:t>A </a:t>
            </a:r>
            <a:r>
              <a:rPr lang="en-US" dirty="0"/>
              <a:t>graph in which loops and multiple edges are allowed is called a pseudo graph.</a:t>
            </a:r>
          </a:p>
        </p:txBody>
      </p:sp>
      <p:sp>
        <p:nvSpPr>
          <p:cNvPr id="14" name="Rectangle 13"/>
          <p:cNvSpPr/>
          <p:nvPr/>
        </p:nvSpPr>
        <p:spPr>
          <a:xfrm>
            <a:off x="304800" y="2152785"/>
            <a:ext cx="1702325" cy="400110"/>
          </a:xfrm>
          <a:prstGeom prst="rect">
            <a:avLst/>
          </a:prstGeom>
        </p:spPr>
        <p:txBody>
          <a:bodyPr wrap="none">
            <a:spAutoFit/>
          </a:bodyPr>
          <a:lstStyle/>
          <a:p>
            <a:r>
              <a:rPr lang="en-US" sz="2000" b="1" dirty="0"/>
              <a:t>Pseudo graph:</a:t>
            </a:r>
          </a:p>
        </p:txBody>
      </p:sp>
      <p:sp>
        <p:nvSpPr>
          <p:cNvPr id="15" name="Rectangle 14"/>
          <p:cNvSpPr/>
          <p:nvPr/>
        </p:nvSpPr>
        <p:spPr>
          <a:xfrm>
            <a:off x="187480" y="2889118"/>
            <a:ext cx="1112420" cy="369332"/>
          </a:xfrm>
          <a:prstGeom prst="rect">
            <a:avLst/>
          </a:prstGeom>
        </p:spPr>
        <p:txBody>
          <a:bodyPr wrap="none">
            <a:spAutoFit/>
          </a:bodyPr>
          <a:lstStyle/>
          <a:p>
            <a:pPr>
              <a:buNone/>
            </a:pPr>
            <a:r>
              <a:rPr lang="en-US" b="1" dirty="0"/>
              <a:t>Example: </a:t>
            </a:r>
          </a:p>
        </p:txBody>
      </p:sp>
      <p:grpSp>
        <p:nvGrpSpPr>
          <p:cNvPr id="16" name="Group 15"/>
          <p:cNvGrpSpPr/>
          <p:nvPr/>
        </p:nvGrpSpPr>
        <p:grpSpPr>
          <a:xfrm>
            <a:off x="736259" y="3014966"/>
            <a:ext cx="2870639" cy="2052418"/>
            <a:chOff x="528638" y="3429000"/>
            <a:chExt cx="3128962" cy="2265362"/>
          </a:xfrm>
        </p:grpSpPr>
        <p:cxnSp>
          <p:nvCxnSpPr>
            <p:cNvPr id="17" name="Straight Connector 16"/>
            <p:cNvCxnSpPr/>
            <p:nvPr/>
          </p:nvCxnSpPr>
          <p:spPr>
            <a:xfrm>
              <a:off x="1066800" y="3962400"/>
              <a:ext cx="1981200" cy="1588"/>
            </a:xfrm>
            <a:prstGeom prst="line">
              <a:avLst/>
            </a:prstGeom>
          </p:spPr>
          <p:style>
            <a:lnRef idx="3">
              <a:schemeClr val="dk1"/>
            </a:lnRef>
            <a:fillRef idx="0">
              <a:schemeClr val="dk1"/>
            </a:fillRef>
            <a:effectRef idx="2">
              <a:schemeClr val="dk1"/>
            </a:effectRef>
            <a:fontRef idx="minor">
              <a:schemeClr val="tx1"/>
            </a:fontRef>
          </p:style>
        </p:cxnSp>
        <p:sp>
          <p:nvSpPr>
            <p:cNvPr id="18" name="Oval 17"/>
            <p:cNvSpPr/>
            <p:nvPr/>
          </p:nvSpPr>
          <p:spPr>
            <a:xfrm>
              <a:off x="990600" y="3914336"/>
              <a:ext cx="152400" cy="1524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9" name="Oval 18"/>
            <p:cNvSpPr/>
            <p:nvPr/>
          </p:nvSpPr>
          <p:spPr>
            <a:xfrm>
              <a:off x="2971800" y="3900268"/>
              <a:ext cx="152400" cy="1524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20" name="Straight Connector 19"/>
            <p:cNvCxnSpPr>
              <a:stCxn id="18" idx="4"/>
            </p:cNvCxnSpPr>
            <p:nvPr/>
          </p:nvCxnSpPr>
          <p:spPr>
            <a:xfrm rot="5400000">
              <a:off x="356968" y="4776568"/>
              <a:ext cx="1419664" cy="1588"/>
            </a:xfrm>
            <a:prstGeom prst="line">
              <a:avLst/>
            </a:prstGeom>
          </p:spPr>
          <p:style>
            <a:lnRef idx="3">
              <a:schemeClr val="dk1"/>
            </a:lnRef>
            <a:fillRef idx="0">
              <a:schemeClr val="dk1"/>
            </a:fillRef>
            <a:effectRef idx="2">
              <a:schemeClr val="dk1"/>
            </a:effectRef>
            <a:fontRef idx="minor">
              <a:schemeClr val="tx1"/>
            </a:fontRef>
          </p:style>
        </p:cxnSp>
        <p:cxnSp>
          <p:nvCxnSpPr>
            <p:cNvPr id="21" name="Straight Connector 20"/>
            <p:cNvCxnSpPr/>
            <p:nvPr/>
          </p:nvCxnSpPr>
          <p:spPr>
            <a:xfrm rot="5400000">
              <a:off x="2323306" y="4733570"/>
              <a:ext cx="1419664" cy="1588"/>
            </a:xfrm>
            <a:prstGeom prst="line">
              <a:avLst/>
            </a:prstGeom>
          </p:spPr>
          <p:style>
            <a:lnRef idx="3">
              <a:schemeClr val="dk1"/>
            </a:lnRef>
            <a:fillRef idx="0">
              <a:schemeClr val="dk1"/>
            </a:fillRef>
            <a:effectRef idx="2">
              <a:schemeClr val="dk1"/>
            </a:effectRef>
            <a:fontRef idx="minor">
              <a:schemeClr val="tx1"/>
            </a:fontRef>
          </p:style>
        </p:cxnSp>
        <p:cxnSp>
          <p:nvCxnSpPr>
            <p:cNvPr id="22" name="Straight Connector 21"/>
            <p:cNvCxnSpPr/>
            <p:nvPr/>
          </p:nvCxnSpPr>
          <p:spPr>
            <a:xfrm>
              <a:off x="1066800" y="3990536"/>
              <a:ext cx="1981200" cy="1495864"/>
            </a:xfrm>
            <a:prstGeom prst="line">
              <a:avLst/>
            </a:prstGeom>
          </p:spPr>
          <p:style>
            <a:lnRef idx="3">
              <a:schemeClr val="dk1"/>
            </a:lnRef>
            <a:fillRef idx="0">
              <a:schemeClr val="dk1"/>
            </a:fillRef>
            <a:effectRef idx="2">
              <a:schemeClr val="dk1"/>
            </a:effectRef>
            <a:fontRef idx="minor">
              <a:schemeClr val="tx1"/>
            </a:fontRef>
          </p:style>
        </p:cxnSp>
        <p:sp>
          <p:nvSpPr>
            <p:cNvPr id="23" name="Oval 22"/>
            <p:cNvSpPr/>
            <p:nvPr/>
          </p:nvSpPr>
          <p:spPr>
            <a:xfrm>
              <a:off x="2971800" y="5410200"/>
              <a:ext cx="152400" cy="1524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24" name="Straight Connector 23"/>
            <p:cNvCxnSpPr/>
            <p:nvPr/>
          </p:nvCxnSpPr>
          <p:spPr>
            <a:xfrm flipV="1">
              <a:off x="985838" y="3981450"/>
              <a:ext cx="2035082" cy="1563814"/>
            </a:xfrm>
            <a:prstGeom prst="line">
              <a:avLst/>
            </a:prstGeom>
          </p:spPr>
          <p:style>
            <a:lnRef idx="3">
              <a:schemeClr val="dk1"/>
            </a:lnRef>
            <a:fillRef idx="0">
              <a:schemeClr val="dk1"/>
            </a:fillRef>
            <a:effectRef idx="2">
              <a:schemeClr val="dk1"/>
            </a:effectRef>
            <a:fontRef idx="minor">
              <a:schemeClr val="tx1"/>
            </a:fontRef>
          </p:style>
        </p:cxnSp>
        <p:sp>
          <p:nvSpPr>
            <p:cNvPr id="25" name="Oval 24"/>
            <p:cNvSpPr/>
            <p:nvPr/>
          </p:nvSpPr>
          <p:spPr>
            <a:xfrm>
              <a:off x="998808" y="5424268"/>
              <a:ext cx="152400" cy="1524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aphicFrame>
          <p:nvGraphicFramePr>
            <p:cNvPr id="26" name="Object 1"/>
            <p:cNvGraphicFramePr>
              <a:graphicFrameLocks noChangeAspect="1"/>
            </p:cNvGraphicFramePr>
            <p:nvPr/>
          </p:nvGraphicFramePr>
          <p:xfrm>
            <a:off x="533400" y="3733800"/>
            <a:ext cx="496888" cy="436562"/>
          </p:xfrm>
          <a:graphic>
            <a:graphicData uri="http://schemas.openxmlformats.org/presentationml/2006/ole">
              <mc:AlternateContent xmlns:mc="http://schemas.openxmlformats.org/markup-compatibility/2006">
                <mc:Choice xmlns:v="urn:schemas-microsoft-com:vml" Requires="v">
                  <p:oleObj spid="_x0000_s73605" name="Equation" r:id="rId3" imgW="152280" imgH="164880" progId="Equation.3">
                    <p:embed/>
                  </p:oleObj>
                </mc:Choice>
                <mc:Fallback>
                  <p:oleObj name="Equation" r:id="rId3" imgW="152280" imgH="1648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3733800"/>
                          <a:ext cx="496888" cy="4365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 name="Object 2"/>
            <p:cNvGraphicFramePr>
              <a:graphicFrameLocks noChangeAspect="1"/>
            </p:cNvGraphicFramePr>
            <p:nvPr/>
          </p:nvGraphicFramePr>
          <p:xfrm>
            <a:off x="3124200" y="3733800"/>
            <a:ext cx="496888" cy="436563"/>
          </p:xfrm>
          <a:graphic>
            <a:graphicData uri="http://schemas.openxmlformats.org/presentationml/2006/ole">
              <mc:AlternateContent xmlns:mc="http://schemas.openxmlformats.org/markup-compatibility/2006">
                <mc:Choice xmlns:v="urn:schemas-microsoft-com:vml" Requires="v">
                  <p:oleObj spid="_x0000_s73606" name="Equation" r:id="rId5" imgW="152280" imgH="164880" progId="Equation.3">
                    <p:embed/>
                  </p:oleObj>
                </mc:Choice>
                <mc:Fallback>
                  <p:oleObj name="Equation" r:id="rId5" imgW="152280" imgH="16488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24200" y="3733800"/>
                          <a:ext cx="496888" cy="4365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 name="Object 3"/>
            <p:cNvGraphicFramePr>
              <a:graphicFrameLocks noChangeAspect="1"/>
            </p:cNvGraphicFramePr>
            <p:nvPr/>
          </p:nvGraphicFramePr>
          <p:xfrm>
            <a:off x="3160713" y="5167312"/>
            <a:ext cx="496887" cy="471488"/>
          </p:xfrm>
          <a:graphic>
            <a:graphicData uri="http://schemas.openxmlformats.org/presentationml/2006/ole">
              <mc:AlternateContent xmlns:mc="http://schemas.openxmlformats.org/markup-compatibility/2006">
                <mc:Choice xmlns:v="urn:schemas-microsoft-com:vml" Requires="v">
                  <p:oleObj spid="_x0000_s73607" name="Equation" r:id="rId7" imgW="152280" imgH="177480" progId="Equation.3">
                    <p:embed/>
                  </p:oleObj>
                </mc:Choice>
                <mc:Fallback>
                  <p:oleObj name="Equation" r:id="rId7" imgW="152280" imgH="17748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60713" y="5167312"/>
                          <a:ext cx="496887" cy="471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9" name="Object 4"/>
            <p:cNvGraphicFramePr>
              <a:graphicFrameLocks noChangeAspect="1"/>
            </p:cNvGraphicFramePr>
            <p:nvPr/>
          </p:nvGraphicFramePr>
          <p:xfrm>
            <a:off x="528638" y="5257800"/>
            <a:ext cx="538162" cy="436562"/>
          </p:xfrm>
          <a:graphic>
            <a:graphicData uri="http://schemas.openxmlformats.org/presentationml/2006/ole">
              <mc:AlternateContent xmlns:mc="http://schemas.openxmlformats.org/markup-compatibility/2006">
                <mc:Choice xmlns:v="urn:schemas-microsoft-com:vml" Requires="v">
                  <p:oleObj spid="_x0000_s73608" name="Equation" r:id="rId9" imgW="164880" imgH="164880" progId="Equation.3">
                    <p:embed/>
                  </p:oleObj>
                </mc:Choice>
                <mc:Fallback>
                  <p:oleObj name="Equation" r:id="rId9" imgW="164880" imgH="16488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28638" y="5257800"/>
                          <a:ext cx="538162" cy="4365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 name="Object 5"/>
            <p:cNvGraphicFramePr>
              <a:graphicFrameLocks noChangeAspect="1"/>
            </p:cNvGraphicFramePr>
            <p:nvPr/>
          </p:nvGraphicFramePr>
          <p:xfrm>
            <a:off x="665162" y="4343400"/>
            <a:ext cx="455613" cy="569913"/>
          </p:xfrm>
          <a:graphic>
            <a:graphicData uri="http://schemas.openxmlformats.org/presentationml/2006/ole">
              <mc:AlternateContent xmlns:mc="http://schemas.openxmlformats.org/markup-compatibility/2006">
                <mc:Choice xmlns:v="urn:schemas-microsoft-com:vml" Requires="v">
                  <p:oleObj spid="_x0000_s73609" name="Equation" r:id="rId11" imgW="139680" imgH="215640" progId="Equation.3">
                    <p:embed/>
                  </p:oleObj>
                </mc:Choice>
                <mc:Fallback>
                  <p:oleObj name="Equation" r:id="rId11" imgW="139680" imgH="21564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65162" y="4343400"/>
                          <a:ext cx="455613" cy="569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 name="Object 6"/>
            <p:cNvGraphicFramePr>
              <a:graphicFrameLocks noChangeAspect="1"/>
            </p:cNvGraphicFramePr>
            <p:nvPr/>
          </p:nvGraphicFramePr>
          <p:xfrm>
            <a:off x="1981200" y="3429000"/>
            <a:ext cx="496887" cy="569912"/>
          </p:xfrm>
          <a:graphic>
            <a:graphicData uri="http://schemas.openxmlformats.org/presentationml/2006/ole">
              <mc:AlternateContent xmlns:mc="http://schemas.openxmlformats.org/markup-compatibility/2006">
                <mc:Choice xmlns:v="urn:schemas-microsoft-com:vml" Requires="v">
                  <p:oleObj spid="_x0000_s73610" name="Equation" r:id="rId13" imgW="152280" imgH="215640" progId="Equation.3">
                    <p:embed/>
                  </p:oleObj>
                </mc:Choice>
                <mc:Fallback>
                  <p:oleObj name="Equation" r:id="rId13" imgW="152280" imgH="21564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981200" y="3429000"/>
                          <a:ext cx="496887" cy="5699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 name="Object 7"/>
            <p:cNvGraphicFramePr>
              <a:graphicFrameLocks noChangeAspect="1"/>
            </p:cNvGraphicFramePr>
            <p:nvPr/>
          </p:nvGraphicFramePr>
          <p:xfrm>
            <a:off x="3048000" y="4327525"/>
            <a:ext cx="496888" cy="603250"/>
          </p:xfrm>
          <a:graphic>
            <a:graphicData uri="http://schemas.openxmlformats.org/presentationml/2006/ole">
              <mc:AlternateContent xmlns:mc="http://schemas.openxmlformats.org/markup-compatibility/2006">
                <mc:Choice xmlns:v="urn:schemas-microsoft-com:vml" Requires="v">
                  <p:oleObj spid="_x0000_s73611" name="Equation" r:id="rId15" imgW="152280" imgH="228600" progId="Equation.3">
                    <p:embed/>
                  </p:oleObj>
                </mc:Choice>
                <mc:Fallback>
                  <p:oleObj name="Equation" r:id="rId15" imgW="152280" imgH="22860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048000" y="4327525"/>
                          <a:ext cx="496888" cy="603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 name="Object 8"/>
            <p:cNvGraphicFramePr>
              <a:graphicFrameLocks noChangeAspect="1"/>
            </p:cNvGraphicFramePr>
            <p:nvPr/>
          </p:nvGraphicFramePr>
          <p:xfrm>
            <a:off x="2362200" y="4535487"/>
            <a:ext cx="496887" cy="569913"/>
          </p:xfrm>
          <a:graphic>
            <a:graphicData uri="http://schemas.openxmlformats.org/presentationml/2006/ole">
              <mc:AlternateContent xmlns:mc="http://schemas.openxmlformats.org/markup-compatibility/2006">
                <mc:Choice xmlns:v="urn:schemas-microsoft-com:vml" Requires="v">
                  <p:oleObj spid="_x0000_s73612" name="Equation" r:id="rId17" imgW="152280" imgH="215640" progId="Equation.3">
                    <p:embed/>
                  </p:oleObj>
                </mc:Choice>
                <mc:Fallback>
                  <p:oleObj name="Equation" r:id="rId17" imgW="152280" imgH="215640"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362200" y="4535487"/>
                          <a:ext cx="496887" cy="569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 name="Object 9"/>
            <p:cNvGraphicFramePr>
              <a:graphicFrameLocks noChangeAspect="1"/>
            </p:cNvGraphicFramePr>
            <p:nvPr/>
          </p:nvGraphicFramePr>
          <p:xfrm>
            <a:off x="1371600" y="4425950"/>
            <a:ext cx="496888" cy="603250"/>
          </p:xfrm>
          <a:graphic>
            <a:graphicData uri="http://schemas.openxmlformats.org/presentationml/2006/ole">
              <mc:AlternateContent xmlns:mc="http://schemas.openxmlformats.org/markup-compatibility/2006">
                <mc:Choice xmlns:v="urn:schemas-microsoft-com:vml" Requires="v">
                  <p:oleObj spid="_x0000_s73613" name="Equation" r:id="rId19" imgW="152280" imgH="228600" progId="Equation.3">
                    <p:embed/>
                  </p:oleObj>
                </mc:Choice>
                <mc:Fallback>
                  <p:oleObj name="Equation" r:id="rId19" imgW="152280" imgH="228600"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371600" y="4425950"/>
                          <a:ext cx="496888" cy="603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35" name="Group 34"/>
          <p:cNvGrpSpPr/>
          <p:nvPr/>
        </p:nvGrpSpPr>
        <p:grpSpPr>
          <a:xfrm>
            <a:off x="3580169" y="3005933"/>
            <a:ext cx="2502000" cy="2590800"/>
            <a:chOff x="2985429" y="2514600"/>
            <a:chExt cx="3115333" cy="3048000"/>
          </a:xfrm>
        </p:grpSpPr>
        <p:grpSp>
          <p:nvGrpSpPr>
            <p:cNvPr id="36" name="Group 35"/>
            <p:cNvGrpSpPr/>
            <p:nvPr/>
          </p:nvGrpSpPr>
          <p:grpSpPr>
            <a:xfrm>
              <a:off x="3433762" y="2966818"/>
              <a:ext cx="2667000" cy="1738532"/>
              <a:chOff x="3433762" y="2966818"/>
              <a:chExt cx="2667000" cy="1738532"/>
            </a:xfrm>
          </p:grpSpPr>
          <p:cxnSp>
            <p:nvCxnSpPr>
              <p:cNvPr id="51" name="Straight Connector 50"/>
              <p:cNvCxnSpPr/>
              <p:nvPr/>
            </p:nvCxnSpPr>
            <p:spPr>
              <a:xfrm>
                <a:off x="3509962" y="3028950"/>
                <a:ext cx="1981200" cy="1588"/>
              </a:xfrm>
              <a:prstGeom prst="line">
                <a:avLst/>
              </a:prstGeom>
            </p:spPr>
            <p:style>
              <a:lnRef idx="3">
                <a:schemeClr val="dk1"/>
              </a:lnRef>
              <a:fillRef idx="0">
                <a:schemeClr val="dk1"/>
              </a:fillRef>
              <a:effectRef idx="2">
                <a:schemeClr val="dk1"/>
              </a:effectRef>
              <a:fontRef idx="minor">
                <a:schemeClr val="tx1"/>
              </a:fontRef>
            </p:style>
          </p:cxnSp>
          <p:sp>
            <p:nvSpPr>
              <p:cNvPr id="52" name="Oval 51"/>
              <p:cNvSpPr/>
              <p:nvPr/>
            </p:nvSpPr>
            <p:spPr>
              <a:xfrm>
                <a:off x="3433762" y="2980886"/>
                <a:ext cx="152400" cy="1524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3" name="Oval 52"/>
              <p:cNvSpPr/>
              <p:nvPr/>
            </p:nvSpPr>
            <p:spPr>
              <a:xfrm>
                <a:off x="5414962" y="2966818"/>
                <a:ext cx="152400" cy="1524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4" name="Oval 53"/>
              <p:cNvSpPr/>
              <p:nvPr/>
            </p:nvSpPr>
            <p:spPr>
              <a:xfrm>
                <a:off x="5414962" y="4476750"/>
                <a:ext cx="152400" cy="1524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5" name="Oval 54"/>
              <p:cNvSpPr/>
              <p:nvPr/>
            </p:nvSpPr>
            <p:spPr>
              <a:xfrm>
                <a:off x="3441970" y="4490818"/>
                <a:ext cx="152400" cy="1524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aphicFrame>
            <p:nvGraphicFramePr>
              <p:cNvPr id="56" name="Object 3"/>
              <p:cNvGraphicFramePr>
                <a:graphicFrameLocks noChangeAspect="1"/>
              </p:cNvGraphicFramePr>
              <p:nvPr>
                <p:extLst>
                  <p:ext uri="{D42A27DB-BD31-4B8C-83A1-F6EECF244321}">
                    <p14:modId xmlns:p14="http://schemas.microsoft.com/office/powerpoint/2010/main" val="2786231264"/>
                  </p:ext>
                </p:extLst>
              </p:nvPr>
            </p:nvGraphicFramePr>
            <p:xfrm>
              <a:off x="5603875" y="4233862"/>
              <a:ext cx="496887" cy="471488"/>
            </p:xfrm>
            <a:graphic>
              <a:graphicData uri="http://schemas.openxmlformats.org/presentationml/2006/ole">
                <mc:AlternateContent xmlns:mc="http://schemas.openxmlformats.org/markup-compatibility/2006">
                  <mc:Choice xmlns:v="urn:schemas-microsoft-com:vml" Requires="v">
                    <p:oleObj spid="_x0000_s73614" name="Equation" r:id="rId21" imgW="152280" imgH="177480" progId="Equation.3">
                      <p:embed/>
                    </p:oleObj>
                  </mc:Choice>
                  <mc:Fallback>
                    <p:oleObj name="Equation" r:id="rId21" imgW="152280" imgH="17748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03875" y="4233862"/>
                            <a:ext cx="496887" cy="471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37" name="Group 36"/>
            <p:cNvGrpSpPr/>
            <p:nvPr/>
          </p:nvGrpSpPr>
          <p:grpSpPr>
            <a:xfrm>
              <a:off x="2985429" y="2514600"/>
              <a:ext cx="3092450" cy="3048000"/>
              <a:chOff x="2985429" y="2489201"/>
              <a:chExt cx="3092450" cy="3048000"/>
            </a:xfrm>
          </p:grpSpPr>
          <p:graphicFrame>
            <p:nvGraphicFramePr>
              <p:cNvPr id="38" name="Object 8"/>
              <p:cNvGraphicFramePr>
                <a:graphicFrameLocks noChangeAspect="1"/>
              </p:cNvGraphicFramePr>
              <p:nvPr>
                <p:extLst>
                  <p:ext uri="{D42A27DB-BD31-4B8C-83A1-F6EECF244321}">
                    <p14:modId xmlns:p14="http://schemas.microsoft.com/office/powerpoint/2010/main" val="1751070044"/>
                  </p:ext>
                </p:extLst>
              </p:nvPr>
            </p:nvGraphicFramePr>
            <p:xfrm>
              <a:off x="4271962" y="4038599"/>
              <a:ext cx="496887" cy="569913"/>
            </p:xfrm>
            <a:graphic>
              <a:graphicData uri="http://schemas.openxmlformats.org/presentationml/2006/ole">
                <mc:AlternateContent xmlns:mc="http://schemas.openxmlformats.org/markup-compatibility/2006">
                  <mc:Choice xmlns:v="urn:schemas-microsoft-com:vml" Requires="v">
                    <p:oleObj spid="_x0000_s73615" name="Equation" r:id="rId22" imgW="152280" imgH="215640" progId="Equation.3">
                      <p:embed/>
                    </p:oleObj>
                  </mc:Choice>
                  <mc:Fallback>
                    <p:oleObj name="Equation" r:id="rId22" imgW="152280" imgH="215640"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271962" y="4038599"/>
                            <a:ext cx="496887" cy="569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9" name="Group 38"/>
              <p:cNvGrpSpPr/>
              <p:nvPr/>
            </p:nvGrpSpPr>
            <p:grpSpPr>
              <a:xfrm>
                <a:off x="2985429" y="2489201"/>
                <a:ext cx="3092450" cy="3048000"/>
                <a:chOff x="2971800" y="2474912"/>
                <a:chExt cx="3092450" cy="3048000"/>
              </a:xfrm>
            </p:grpSpPr>
            <p:cxnSp>
              <p:nvCxnSpPr>
                <p:cNvPr id="40" name="Straight Connector 39"/>
                <p:cNvCxnSpPr/>
                <p:nvPr/>
              </p:nvCxnSpPr>
              <p:spPr>
                <a:xfrm>
                  <a:off x="3509962" y="3057086"/>
                  <a:ext cx="1981200" cy="1495864"/>
                </a:xfrm>
                <a:prstGeom prst="line">
                  <a:avLst/>
                </a:prstGeom>
              </p:spPr>
              <p:style>
                <a:lnRef idx="3">
                  <a:schemeClr val="dk1"/>
                </a:lnRef>
                <a:fillRef idx="0">
                  <a:schemeClr val="dk1"/>
                </a:fillRef>
                <a:effectRef idx="2">
                  <a:schemeClr val="dk1"/>
                </a:effectRef>
                <a:fontRef idx="minor">
                  <a:schemeClr val="tx1"/>
                </a:fontRef>
              </p:style>
            </p:cxnSp>
            <p:cxnSp>
              <p:nvCxnSpPr>
                <p:cNvPr id="41" name="Straight Connector 40"/>
                <p:cNvCxnSpPr>
                  <a:endCxn id="53" idx="7"/>
                </p:cNvCxnSpPr>
                <p:nvPr/>
              </p:nvCxnSpPr>
              <p:spPr>
                <a:xfrm flipV="1">
                  <a:off x="3509962" y="2989136"/>
                  <a:ext cx="2035082" cy="1563814"/>
                </a:xfrm>
                <a:prstGeom prst="line">
                  <a:avLst/>
                </a:prstGeom>
              </p:spPr>
              <p:style>
                <a:lnRef idx="3">
                  <a:schemeClr val="dk1"/>
                </a:lnRef>
                <a:fillRef idx="0">
                  <a:schemeClr val="dk1"/>
                </a:fillRef>
                <a:effectRef idx="2">
                  <a:schemeClr val="dk1"/>
                </a:effectRef>
                <a:fontRef idx="minor">
                  <a:schemeClr val="tx1"/>
                </a:fontRef>
              </p:style>
            </p:cxnSp>
            <p:graphicFrame>
              <p:nvGraphicFramePr>
                <p:cNvPr id="42" name="Object 1"/>
                <p:cNvGraphicFramePr>
                  <a:graphicFrameLocks noChangeAspect="1"/>
                </p:cNvGraphicFramePr>
                <p:nvPr>
                  <p:extLst>
                    <p:ext uri="{D42A27DB-BD31-4B8C-83A1-F6EECF244321}">
                      <p14:modId xmlns:p14="http://schemas.microsoft.com/office/powerpoint/2010/main" val="310019673"/>
                    </p:ext>
                  </p:extLst>
                </p:nvPr>
              </p:nvGraphicFramePr>
              <p:xfrm>
                <a:off x="2976562" y="2800350"/>
                <a:ext cx="496888" cy="436562"/>
              </p:xfrm>
              <a:graphic>
                <a:graphicData uri="http://schemas.openxmlformats.org/presentationml/2006/ole">
                  <mc:AlternateContent xmlns:mc="http://schemas.openxmlformats.org/markup-compatibility/2006">
                    <mc:Choice xmlns:v="urn:schemas-microsoft-com:vml" Requires="v">
                      <p:oleObj spid="_x0000_s73616" name="Equation" r:id="rId23" imgW="152280" imgH="164880" progId="Equation.3">
                        <p:embed/>
                      </p:oleObj>
                    </mc:Choice>
                    <mc:Fallback>
                      <p:oleObj name="Equation" r:id="rId23" imgW="152280" imgH="1648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6562" y="2800350"/>
                              <a:ext cx="496888" cy="4365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3" name="Object 2"/>
                <p:cNvGraphicFramePr>
                  <a:graphicFrameLocks noChangeAspect="1"/>
                </p:cNvGraphicFramePr>
                <p:nvPr>
                  <p:extLst>
                    <p:ext uri="{D42A27DB-BD31-4B8C-83A1-F6EECF244321}">
                      <p14:modId xmlns:p14="http://schemas.microsoft.com/office/powerpoint/2010/main" val="1355269825"/>
                    </p:ext>
                  </p:extLst>
                </p:nvPr>
              </p:nvGraphicFramePr>
              <p:xfrm>
                <a:off x="5567362" y="2800350"/>
                <a:ext cx="496888" cy="436563"/>
              </p:xfrm>
              <a:graphic>
                <a:graphicData uri="http://schemas.openxmlformats.org/presentationml/2006/ole">
                  <mc:AlternateContent xmlns:mc="http://schemas.openxmlformats.org/markup-compatibility/2006">
                    <mc:Choice xmlns:v="urn:schemas-microsoft-com:vml" Requires="v">
                      <p:oleObj spid="_x0000_s73617" name="Equation" r:id="rId24" imgW="152280" imgH="164880" progId="Equation.3">
                        <p:embed/>
                      </p:oleObj>
                    </mc:Choice>
                    <mc:Fallback>
                      <p:oleObj name="Equation" r:id="rId24" imgW="152280" imgH="16488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67362" y="2800350"/>
                              <a:ext cx="496888" cy="4365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4" name="Object 4"/>
                <p:cNvGraphicFramePr>
                  <a:graphicFrameLocks noChangeAspect="1"/>
                </p:cNvGraphicFramePr>
                <p:nvPr>
                  <p:extLst>
                    <p:ext uri="{D42A27DB-BD31-4B8C-83A1-F6EECF244321}">
                      <p14:modId xmlns:p14="http://schemas.microsoft.com/office/powerpoint/2010/main" val="2958475333"/>
                    </p:ext>
                  </p:extLst>
                </p:nvPr>
              </p:nvGraphicFramePr>
              <p:xfrm>
                <a:off x="2971800" y="4324350"/>
                <a:ext cx="538162" cy="436562"/>
              </p:xfrm>
              <a:graphic>
                <a:graphicData uri="http://schemas.openxmlformats.org/presentationml/2006/ole">
                  <mc:AlternateContent xmlns:mc="http://schemas.openxmlformats.org/markup-compatibility/2006">
                    <mc:Choice xmlns:v="urn:schemas-microsoft-com:vml" Requires="v">
                      <p:oleObj spid="_x0000_s73618" name="Equation" r:id="rId25" imgW="164880" imgH="164880" progId="Equation.3">
                        <p:embed/>
                      </p:oleObj>
                    </mc:Choice>
                    <mc:Fallback>
                      <p:oleObj name="Equation" r:id="rId25" imgW="164880" imgH="16488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71800" y="4324350"/>
                              <a:ext cx="538162" cy="4365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5" name="Object 5"/>
                <p:cNvGraphicFramePr>
                  <a:graphicFrameLocks noChangeAspect="1"/>
                </p:cNvGraphicFramePr>
                <p:nvPr>
                  <p:extLst>
                    <p:ext uri="{D42A27DB-BD31-4B8C-83A1-F6EECF244321}">
                      <p14:modId xmlns:p14="http://schemas.microsoft.com/office/powerpoint/2010/main" val="3422713186"/>
                    </p:ext>
                  </p:extLst>
                </p:nvPr>
              </p:nvGraphicFramePr>
              <p:xfrm>
                <a:off x="4273549" y="2474912"/>
                <a:ext cx="455613" cy="569913"/>
              </p:xfrm>
              <a:graphic>
                <a:graphicData uri="http://schemas.openxmlformats.org/presentationml/2006/ole">
                  <mc:AlternateContent xmlns:mc="http://schemas.openxmlformats.org/markup-compatibility/2006">
                    <mc:Choice xmlns:v="urn:schemas-microsoft-com:vml" Requires="v">
                      <p:oleObj spid="_x0000_s73619" name="Equation" r:id="rId26" imgW="139680" imgH="215640" progId="Equation.3">
                        <p:embed/>
                      </p:oleObj>
                    </mc:Choice>
                    <mc:Fallback>
                      <p:oleObj name="Equation" r:id="rId26" imgW="139680" imgH="21564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273549" y="2474912"/>
                              <a:ext cx="455613" cy="569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6" name="Object 6"/>
                <p:cNvGraphicFramePr>
                  <a:graphicFrameLocks noChangeAspect="1"/>
                </p:cNvGraphicFramePr>
                <p:nvPr>
                  <p:extLst>
                    <p:ext uri="{D42A27DB-BD31-4B8C-83A1-F6EECF244321}">
                      <p14:modId xmlns:p14="http://schemas.microsoft.com/office/powerpoint/2010/main" val="307311995"/>
                    </p:ext>
                  </p:extLst>
                </p:nvPr>
              </p:nvGraphicFramePr>
              <p:xfrm>
                <a:off x="3662362" y="3276600"/>
                <a:ext cx="496887" cy="569912"/>
              </p:xfrm>
              <a:graphic>
                <a:graphicData uri="http://schemas.openxmlformats.org/presentationml/2006/ole">
                  <mc:AlternateContent xmlns:mc="http://schemas.openxmlformats.org/markup-compatibility/2006">
                    <mc:Choice xmlns:v="urn:schemas-microsoft-com:vml" Requires="v">
                      <p:oleObj spid="_x0000_s73620" name="Equation" r:id="rId27" imgW="152280" imgH="215640" progId="Equation.3">
                        <p:embed/>
                      </p:oleObj>
                    </mc:Choice>
                    <mc:Fallback>
                      <p:oleObj name="Equation" r:id="rId27" imgW="152280" imgH="21564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662362" y="3276600"/>
                              <a:ext cx="496887" cy="5699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7" name="Object 7"/>
                <p:cNvGraphicFramePr>
                  <a:graphicFrameLocks noChangeAspect="1"/>
                </p:cNvGraphicFramePr>
                <p:nvPr>
                  <p:extLst>
                    <p:ext uri="{D42A27DB-BD31-4B8C-83A1-F6EECF244321}">
                      <p14:modId xmlns:p14="http://schemas.microsoft.com/office/powerpoint/2010/main" val="397191732"/>
                    </p:ext>
                  </p:extLst>
                </p:nvPr>
              </p:nvGraphicFramePr>
              <p:xfrm>
                <a:off x="4957762" y="3243262"/>
                <a:ext cx="496888" cy="603250"/>
              </p:xfrm>
              <a:graphic>
                <a:graphicData uri="http://schemas.openxmlformats.org/presentationml/2006/ole">
                  <mc:AlternateContent xmlns:mc="http://schemas.openxmlformats.org/markup-compatibility/2006">
                    <mc:Choice xmlns:v="urn:schemas-microsoft-com:vml" Requires="v">
                      <p:oleObj spid="_x0000_s73621" name="Equation" r:id="rId28" imgW="152280" imgH="228600" progId="Equation.3">
                        <p:embed/>
                      </p:oleObj>
                    </mc:Choice>
                    <mc:Fallback>
                      <p:oleObj name="Equation" r:id="rId28" imgW="152280" imgH="22860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957762" y="3243262"/>
                              <a:ext cx="496888" cy="603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8" name="Object 9"/>
                <p:cNvGraphicFramePr>
                  <a:graphicFrameLocks noChangeAspect="1"/>
                </p:cNvGraphicFramePr>
                <p:nvPr>
                  <p:extLst>
                    <p:ext uri="{D42A27DB-BD31-4B8C-83A1-F6EECF244321}">
                      <p14:modId xmlns:p14="http://schemas.microsoft.com/office/powerpoint/2010/main" val="2317165896"/>
                    </p:ext>
                  </p:extLst>
                </p:nvPr>
              </p:nvGraphicFramePr>
              <p:xfrm>
                <a:off x="4841874" y="4919662"/>
                <a:ext cx="496888" cy="603250"/>
              </p:xfrm>
              <a:graphic>
                <a:graphicData uri="http://schemas.openxmlformats.org/presentationml/2006/ole">
                  <mc:AlternateContent xmlns:mc="http://schemas.openxmlformats.org/markup-compatibility/2006">
                    <mc:Choice xmlns:v="urn:schemas-microsoft-com:vml" Requires="v">
                      <p:oleObj spid="_x0000_s73622" name="Equation" r:id="rId29" imgW="152280" imgH="228600" progId="Equation.3">
                        <p:embed/>
                      </p:oleObj>
                    </mc:Choice>
                    <mc:Fallback>
                      <p:oleObj name="Equation" r:id="rId29" imgW="152280" imgH="228600"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841874" y="4919662"/>
                              <a:ext cx="496888" cy="603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49" name="Straight Connector 48"/>
                <p:cNvCxnSpPr/>
                <p:nvPr/>
              </p:nvCxnSpPr>
              <p:spPr>
                <a:xfrm>
                  <a:off x="3509962" y="4560448"/>
                  <a:ext cx="1981200" cy="1588"/>
                </a:xfrm>
                <a:prstGeom prst="line">
                  <a:avLst/>
                </a:prstGeom>
              </p:spPr>
              <p:style>
                <a:lnRef idx="3">
                  <a:schemeClr val="dk1"/>
                </a:lnRef>
                <a:fillRef idx="0">
                  <a:schemeClr val="dk1"/>
                </a:fillRef>
                <a:effectRef idx="2">
                  <a:schemeClr val="dk1"/>
                </a:effectRef>
                <a:fontRef idx="minor">
                  <a:schemeClr val="tx1"/>
                </a:fontRef>
              </p:style>
            </p:cxnSp>
            <p:sp>
              <p:nvSpPr>
                <p:cNvPr id="50" name="Arc 49"/>
                <p:cNvSpPr/>
                <p:nvPr/>
              </p:nvSpPr>
              <p:spPr>
                <a:xfrm flipV="1">
                  <a:off x="3509962" y="4075112"/>
                  <a:ext cx="1981200" cy="990600"/>
                </a:xfrm>
                <a:prstGeom prst="arc">
                  <a:avLst>
                    <a:gd name="adj1" fmla="val 10940560"/>
                    <a:gd name="adj2" fmla="val 0"/>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grpSp>
        </p:grpSp>
      </p:grpSp>
      <p:grpSp>
        <p:nvGrpSpPr>
          <p:cNvPr id="57" name="Group 56"/>
          <p:cNvGrpSpPr/>
          <p:nvPr/>
        </p:nvGrpSpPr>
        <p:grpSpPr>
          <a:xfrm>
            <a:off x="6344353" y="2651143"/>
            <a:ext cx="2593196" cy="3084512"/>
            <a:chOff x="6052579" y="2057400"/>
            <a:chExt cx="3128962" cy="3389312"/>
          </a:xfrm>
        </p:grpSpPr>
        <p:grpSp>
          <p:nvGrpSpPr>
            <p:cNvPr id="58" name="Group 57"/>
            <p:cNvGrpSpPr/>
            <p:nvPr/>
          </p:nvGrpSpPr>
          <p:grpSpPr>
            <a:xfrm>
              <a:off x="6553200" y="2966818"/>
              <a:ext cx="2133600" cy="1676400"/>
              <a:chOff x="6553200" y="2966818"/>
              <a:chExt cx="2133600" cy="1676400"/>
            </a:xfrm>
          </p:grpSpPr>
          <p:sp>
            <p:nvSpPr>
              <p:cNvPr id="77" name="Oval 76"/>
              <p:cNvSpPr/>
              <p:nvPr/>
            </p:nvSpPr>
            <p:spPr>
              <a:xfrm>
                <a:off x="6553200" y="2980886"/>
                <a:ext cx="152400" cy="1524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8" name="Oval 77"/>
              <p:cNvSpPr/>
              <p:nvPr/>
            </p:nvSpPr>
            <p:spPr>
              <a:xfrm>
                <a:off x="8534400" y="2966818"/>
                <a:ext cx="152400" cy="1524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79" name="Straight Connector 78"/>
              <p:cNvCxnSpPr/>
              <p:nvPr/>
            </p:nvCxnSpPr>
            <p:spPr>
              <a:xfrm rot="5400000">
                <a:off x="7885906" y="3800120"/>
                <a:ext cx="1419664" cy="1588"/>
              </a:xfrm>
              <a:prstGeom prst="line">
                <a:avLst/>
              </a:prstGeom>
            </p:spPr>
            <p:style>
              <a:lnRef idx="3">
                <a:schemeClr val="dk1"/>
              </a:lnRef>
              <a:fillRef idx="0">
                <a:schemeClr val="dk1"/>
              </a:fillRef>
              <a:effectRef idx="2">
                <a:schemeClr val="dk1"/>
              </a:effectRef>
              <a:fontRef idx="minor">
                <a:schemeClr val="tx1"/>
              </a:fontRef>
            </p:style>
          </p:cxnSp>
          <p:sp>
            <p:nvSpPr>
              <p:cNvPr id="80" name="Oval 79"/>
              <p:cNvSpPr/>
              <p:nvPr/>
            </p:nvSpPr>
            <p:spPr>
              <a:xfrm>
                <a:off x="8534400" y="4476750"/>
                <a:ext cx="152400" cy="1524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1" name="Oval 80"/>
              <p:cNvSpPr/>
              <p:nvPr/>
            </p:nvSpPr>
            <p:spPr>
              <a:xfrm>
                <a:off x="6561408" y="4490818"/>
                <a:ext cx="152400" cy="1524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59" name="Group 58"/>
            <p:cNvGrpSpPr/>
            <p:nvPr/>
          </p:nvGrpSpPr>
          <p:grpSpPr>
            <a:xfrm>
              <a:off x="6052579" y="2057400"/>
              <a:ext cx="3128962" cy="3389312"/>
              <a:chOff x="6091238" y="2057400"/>
              <a:chExt cx="3128962" cy="3389312"/>
            </a:xfrm>
          </p:grpSpPr>
          <p:cxnSp>
            <p:nvCxnSpPr>
              <p:cNvPr id="60" name="Straight Connector 59"/>
              <p:cNvCxnSpPr/>
              <p:nvPr/>
            </p:nvCxnSpPr>
            <p:spPr>
              <a:xfrm>
                <a:off x="6629400" y="3028950"/>
                <a:ext cx="1981200" cy="1588"/>
              </a:xfrm>
              <a:prstGeom prst="line">
                <a:avLst/>
              </a:prstGeom>
            </p:spPr>
            <p:style>
              <a:lnRef idx="3">
                <a:schemeClr val="dk1"/>
              </a:lnRef>
              <a:fillRef idx="0">
                <a:schemeClr val="dk1"/>
              </a:fillRef>
              <a:effectRef idx="2">
                <a:schemeClr val="dk1"/>
              </a:effectRef>
              <a:fontRef idx="minor">
                <a:schemeClr val="tx1"/>
              </a:fontRef>
            </p:style>
          </p:cxnSp>
          <p:cxnSp>
            <p:nvCxnSpPr>
              <p:cNvPr id="61" name="Straight Connector 60"/>
              <p:cNvCxnSpPr>
                <a:stCxn id="77" idx="4"/>
              </p:cNvCxnSpPr>
              <p:nvPr/>
            </p:nvCxnSpPr>
            <p:spPr>
              <a:xfrm rot="5400000">
                <a:off x="5919568" y="3843118"/>
                <a:ext cx="1419664" cy="1588"/>
              </a:xfrm>
              <a:prstGeom prst="line">
                <a:avLst/>
              </a:prstGeom>
            </p:spPr>
            <p:style>
              <a:lnRef idx="3">
                <a:schemeClr val="dk1"/>
              </a:lnRef>
              <a:fillRef idx="0">
                <a:schemeClr val="dk1"/>
              </a:fillRef>
              <a:effectRef idx="2">
                <a:schemeClr val="dk1"/>
              </a:effectRef>
              <a:fontRef idx="minor">
                <a:schemeClr val="tx1"/>
              </a:fontRef>
            </p:style>
          </p:cxnSp>
          <p:cxnSp>
            <p:nvCxnSpPr>
              <p:cNvPr id="62" name="Straight Connector 61"/>
              <p:cNvCxnSpPr>
                <a:endCxn id="78" idx="7"/>
              </p:cNvCxnSpPr>
              <p:nvPr/>
            </p:nvCxnSpPr>
            <p:spPr>
              <a:xfrm flipV="1">
                <a:off x="6629400" y="2989136"/>
                <a:ext cx="2035082" cy="1563814"/>
              </a:xfrm>
              <a:prstGeom prst="line">
                <a:avLst/>
              </a:prstGeom>
            </p:spPr>
            <p:style>
              <a:lnRef idx="3">
                <a:schemeClr val="dk1"/>
              </a:lnRef>
              <a:fillRef idx="0">
                <a:schemeClr val="dk1"/>
              </a:fillRef>
              <a:effectRef idx="2">
                <a:schemeClr val="dk1"/>
              </a:effectRef>
              <a:fontRef idx="minor">
                <a:schemeClr val="tx1"/>
              </a:fontRef>
            </p:style>
          </p:cxnSp>
          <p:graphicFrame>
            <p:nvGraphicFramePr>
              <p:cNvPr id="63" name="Object 1"/>
              <p:cNvGraphicFramePr>
                <a:graphicFrameLocks noChangeAspect="1"/>
              </p:cNvGraphicFramePr>
              <p:nvPr>
                <p:extLst>
                  <p:ext uri="{D42A27DB-BD31-4B8C-83A1-F6EECF244321}">
                    <p14:modId xmlns:p14="http://schemas.microsoft.com/office/powerpoint/2010/main" val="1111122629"/>
                  </p:ext>
                </p:extLst>
              </p:nvPr>
            </p:nvGraphicFramePr>
            <p:xfrm>
              <a:off x="6096000" y="2800350"/>
              <a:ext cx="496888" cy="436562"/>
            </p:xfrm>
            <a:graphic>
              <a:graphicData uri="http://schemas.openxmlformats.org/presentationml/2006/ole">
                <mc:AlternateContent xmlns:mc="http://schemas.openxmlformats.org/markup-compatibility/2006">
                  <mc:Choice xmlns:v="urn:schemas-microsoft-com:vml" Requires="v">
                    <p:oleObj spid="_x0000_s73623" name="Equation" r:id="rId30" imgW="152280" imgH="164880" progId="Equation.3">
                      <p:embed/>
                    </p:oleObj>
                  </mc:Choice>
                  <mc:Fallback>
                    <p:oleObj name="Equation" r:id="rId30" imgW="152280" imgH="1648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2800350"/>
                            <a:ext cx="496888" cy="4365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4" name="Object 2"/>
              <p:cNvGraphicFramePr>
                <a:graphicFrameLocks noChangeAspect="1"/>
              </p:cNvGraphicFramePr>
              <p:nvPr>
                <p:extLst>
                  <p:ext uri="{D42A27DB-BD31-4B8C-83A1-F6EECF244321}">
                    <p14:modId xmlns:p14="http://schemas.microsoft.com/office/powerpoint/2010/main" val="4126445581"/>
                  </p:ext>
                </p:extLst>
              </p:nvPr>
            </p:nvGraphicFramePr>
            <p:xfrm>
              <a:off x="8686800" y="2876549"/>
              <a:ext cx="496888" cy="436563"/>
            </p:xfrm>
            <a:graphic>
              <a:graphicData uri="http://schemas.openxmlformats.org/presentationml/2006/ole">
                <mc:AlternateContent xmlns:mc="http://schemas.openxmlformats.org/markup-compatibility/2006">
                  <mc:Choice xmlns:v="urn:schemas-microsoft-com:vml" Requires="v">
                    <p:oleObj spid="_x0000_s73624" name="Equation" r:id="rId31" imgW="152280" imgH="164880" progId="Equation.3">
                      <p:embed/>
                    </p:oleObj>
                  </mc:Choice>
                  <mc:Fallback>
                    <p:oleObj name="Equation" r:id="rId31" imgW="152280" imgH="16488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686800" y="2876549"/>
                            <a:ext cx="496888" cy="4365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5" name="Object 3"/>
              <p:cNvGraphicFramePr>
                <a:graphicFrameLocks noChangeAspect="1"/>
              </p:cNvGraphicFramePr>
              <p:nvPr>
                <p:extLst>
                  <p:ext uri="{D42A27DB-BD31-4B8C-83A1-F6EECF244321}">
                    <p14:modId xmlns:p14="http://schemas.microsoft.com/office/powerpoint/2010/main" val="583809148"/>
                  </p:ext>
                </p:extLst>
              </p:nvPr>
            </p:nvGraphicFramePr>
            <p:xfrm>
              <a:off x="8723313" y="4233862"/>
              <a:ext cx="496887" cy="471488"/>
            </p:xfrm>
            <a:graphic>
              <a:graphicData uri="http://schemas.openxmlformats.org/presentationml/2006/ole">
                <mc:AlternateContent xmlns:mc="http://schemas.openxmlformats.org/markup-compatibility/2006">
                  <mc:Choice xmlns:v="urn:schemas-microsoft-com:vml" Requires="v">
                    <p:oleObj spid="_x0000_s73625" name="Equation" r:id="rId32" imgW="152280" imgH="177480" progId="Equation.3">
                      <p:embed/>
                    </p:oleObj>
                  </mc:Choice>
                  <mc:Fallback>
                    <p:oleObj name="Equation" r:id="rId32" imgW="152280" imgH="17748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723313" y="4233862"/>
                            <a:ext cx="496887" cy="471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6" name="Object 4"/>
              <p:cNvGraphicFramePr>
                <a:graphicFrameLocks noChangeAspect="1"/>
              </p:cNvGraphicFramePr>
              <p:nvPr>
                <p:extLst>
                  <p:ext uri="{D42A27DB-BD31-4B8C-83A1-F6EECF244321}">
                    <p14:modId xmlns:p14="http://schemas.microsoft.com/office/powerpoint/2010/main" val="1751368962"/>
                  </p:ext>
                </p:extLst>
              </p:nvPr>
            </p:nvGraphicFramePr>
            <p:xfrm>
              <a:off x="6091238" y="4324350"/>
              <a:ext cx="538162" cy="436562"/>
            </p:xfrm>
            <a:graphic>
              <a:graphicData uri="http://schemas.openxmlformats.org/presentationml/2006/ole">
                <mc:AlternateContent xmlns:mc="http://schemas.openxmlformats.org/markup-compatibility/2006">
                  <mc:Choice xmlns:v="urn:schemas-microsoft-com:vml" Requires="v">
                    <p:oleObj spid="_x0000_s73626" name="Equation" r:id="rId33" imgW="164880" imgH="164880" progId="Equation.3">
                      <p:embed/>
                    </p:oleObj>
                  </mc:Choice>
                  <mc:Fallback>
                    <p:oleObj name="Equation" r:id="rId33" imgW="164880" imgH="16488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091238" y="4324350"/>
                            <a:ext cx="538162" cy="4365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7" name="Object 5"/>
              <p:cNvGraphicFramePr>
                <a:graphicFrameLocks noChangeAspect="1"/>
              </p:cNvGraphicFramePr>
              <p:nvPr>
                <p:extLst>
                  <p:ext uri="{D42A27DB-BD31-4B8C-83A1-F6EECF244321}">
                    <p14:modId xmlns:p14="http://schemas.microsoft.com/office/powerpoint/2010/main" val="950010884"/>
                  </p:ext>
                </p:extLst>
              </p:nvPr>
            </p:nvGraphicFramePr>
            <p:xfrm>
              <a:off x="7162800" y="2474912"/>
              <a:ext cx="455613" cy="569913"/>
            </p:xfrm>
            <a:graphic>
              <a:graphicData uri="http://schemas.openxmlformats.org/presentationml/2006/ole">
                <mc:AlternateContent xmlns:mc="http://schemas.openxmlformats.org/markup-compatibility/2006">
                  <mc:Choice xmlns:v="urn:schemas-microsoft-com:vml" Requires="v">
                    <p:oleObj spid="_x0000_s73627" name="Equation" r:id="rId34" imgW="139680" imgH="215640" progId="Equation.3">
                      <p:embed/>
                    </p:oleObj>
                  </mc:Choice>
                  <mc:Fallback>
                    <p:oleObj name="Equation" r:id="rId34" imgW="139680" imgH="21564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162800" y="2474912"/>
                            <a:ext cx="455613" cy="569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8" name="Object 6"/>
              <p:cNvGraphicFramePr>
                <a:graphicFrameLocks noChangeAspect="1"/>
              </p:cNvGraphicFramePr>
              <p:nvPr>
                <p:extLst>
                  <p:ext uri="{D42A27DB-BD31-4B8C-83A1-F6EECF244321}">
                    <p14:modId xmlns:p14="http://schemas.microsoft.com/office/powerpoint/2010/main" val="35359542"/>
                  </p:ext>
                </p:extLst>
              </p:nvPr>
            </p:nvGraphicFramePr>
            <p:xfrm>
              <a:off x="8534400" y="2057400"/>
              <a:ext cx="496887" cy="569912"/>
            </p:xfrm>
            <a:graphic>
              <a:graphicData uri="http://schemas.openxmlformats.org/presentationml/2006/ole">
                <mc:AlternateContent xmlns:mc="http://schemas.openxmlformats.org/markup-compatibility/2006">
                  <mc:Choice xmlns:v="urn:schemas-microsoft-com:vml" Requires="v">
                    <p:oleObj spid="_x0000_s73628" name="Equation" r:id="rId35" imgW="152280" imgH="215640" progId="Equation.3">
                      <p:embed/>
                    </p:oleObj>
                  </mc:Choice>
                  <mc:Fallback>
                    <p:oleObj name="Equation" r:id="rId35" imgW="152280" imgH="21564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534400" y="2057400"/>
                            <a:ext cx="496887" cy="5699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9" name="Object 7"/>
              <p:cNvGraphicFramePr>
                <a:graphicFrameLocks noChangeAspect="1"/>
              </p:cNvGraphicFramePr>
              <p:nvPr>
                <p:extLst>
                  <p:ext uri="{D42A27DB-BD31-4B8C-83A1-F6EECF244321}">
                    <p14:modId xmlns:p14="http://schemas.microsoft.com/office/powerpoint/2010/main" val="2555042850"/>
                  </p:ext>
                </p:extLst>
              </p:nvPr>
            </p:nvGraphicFramePr>
            <p:xfrm>
              <a:off x="8610600" y="3394075"/>
              <a:ext cx="496888" cy="603250"/>
            </p:xfrm>
            <a:graphic>
              <a:graphicData uri="http://schemas.openxmlformats.org/presentationml/2006/ole">
                <mc:AlternateContent xmlns:mc="http://schemas.openxmlformats.org/markup-compatibility/2006">
                  <mc:Choice xmlns:v="urn:schemas-microsoft-com:vml" Requires="v">
                    <p:oleObj spid="_x0000_s73629" name="Equation" r:id="rId36" imgW="152280" imgH="228600" progId="Equation.3">
                      <p:embed/>
                    </p:oleObj>
                  </mc:Choice>
                  <mc:Fallback>
                    <p:oleObj name="Equation" r:id="rId36" imgW="152280" imgH="22860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610600" y="3394075"/>
                            <a:ext cx="496888" cy="603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0" name="Object 8"/>
              <p:cNvGraphicFramePr>
                <a:graphicFrameLocks noChangeAspect="1"/>
              </p:cNvGraphicFramePr>
              <p:nvPr>
                <p:extLst>
                  <p:ext uri="{D42A27DB-BD31-4B8C-83A1-F6EECF244321}">
                    <p14:modId xmlns:p14="http://schemas.microsoft.com/office/powerpoint/2010/main" val="2469289781"/>
                  </p:ext>
                </p:extLst>
              </p:nvPr>
            </p:nvGraphicFramePr>
            <p:xfrm>
              <a:off x="7924800" y="4876799"/>
              <a:ext cx="496887" cy="569913"/>
            </p:xfrm>
            <a:graphic>
              <a:graphicData uri="http://schemas.openxmlformats.org/presentationml/2006/ole">
                <mc:AlternateContent xmlns:mc="http://schemas.openxmlformats.org/markup-compatibility/2006">
                  <mc:Choice xmlns:v="urn:schemas-microsoft-com:vml" Requires="v">
                    <p:oleObj spid="_x0000_s73630" name="Equation" r:id="rId37" imgW="152280" imgH="215640" progId="Equation.3">
                      <p:embed/>
                    </p:oleObj>
                  </mc:Choice>
                  <mc:Fallback>
                    <p:oleObj name="Equation" r:id="rId37" imgW="152280" imgH="215640"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924800" y="4876799"/>
                            <a:ext cx="496887" cy="569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 name="Object 9"/>
              <p:cNvGraphicFramePr>
                <a:graphicFrameLocks noChangeAspect="1"/>
              </p:cNvGraphicFramePr>
              <p:nvPr>
                <p:extLst>
                  <p:ext uri="{D42A27DB-BD31-4B8C-83A1-F6EECF244321}">
                    <p14:modId xmlns:p14="http://schemas.microsoft.com/office/powerpoint/2010/main" val="914421952"/>
                  </p:ext>
                </p:extLst>
              </p:nvPr>
            </p:nvGraphicFramePr>
            <p:xfrm>
              <a:off x="7732712" y="4005262"/>
              <a:ext cx="496888" cy="603250"/>
            </p:xfrm>
            <a:graphic>
              <a:graphicData uri="http://schemas.openxmlformats.org/presentationml/2006/ole">
                <mc:AlternateContent xmlns:mc="http://schemas.openxmlformats.org/markup-compatibility/2006">
                  <mc:Choice xmlns:v="urn:schemas-microsoft-com:vml" Requires="v">
                    <p:oleObj spid="_x0000_s73631" name="Equation" r:id="rId38" imgW="152280" imgH="228600" progId="Equation.3">
                      <p:embed/>
                    </p:oleObj>
                  </mc:Choice>
                  <mc:Fallback>
                    <p:oleObj name="Equation" r:id="rId38" imgW="152280" imgH="228600"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732712" y="4005262"/>
                            <a:ext cx="496888" cy="603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72" name="Straight Connector 71"/>
              <p:cNvCxnSpPr/>
              <p:nvPr/>
            </p:nvCxnSpPr>
            <p:spPr>
              <a:xfrm>
                <a:off x="6629400" y="4560448"/>
                <a:ext cx="1981200" cy="1588"/>
              </a:xfrm>
              <a:prstGeom prst="line">
                <a:avLst/>
              </a:prstGeom>
            </p:spPr>
            <p:style>
              <a:lnRef idx="3">
                <a:schemeClr val="dk1"/>
              </a:lnRef>
              <a:fillRef idx="0">
                <a:schemeClr val="dk1"/>
              </a:fillRef>
              <a:effectRef idx="2">
                <a:schemeClr val="dk1"/>
              </a:effectRef>
              <a:fontRef idx="minor">
                <a:schemeClr val="tx1"/>
              </a:fontRef>
            </p:style>
          </p:cxnSp>
          <p:sp>
            <p:nvSpPr>
              <p:cNvPr id="73" name="Arc 72"/>
              <p:cNvSpPr/>
              <p:nvPr/>
            </p:nvSpPr>
            <p:spPr>
              <a:xfrm flipV="1">
                <a:off x="6629400" y="4075112"/>
                <a:ext cx="1981200" cy="990600"/>
              </a:xfrm>
              <a:prstGeom prst="arc">
                <a:avLst>
                  <a:gd name="adj1" fmla="val 10940560"/>
                  <a:gd name="adj2" fmla="val 0"/>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graphicFrame>
            <p:nvGraphicFramePr>
              <p:cNvPr id="74" name="Object 37"/>
              <p:cNvGraphicFramePr>
                <a:graphicFrameLocks noChangeAspect="1"/>
              </p:cNvGraphicFramePr>
              <p:nvPr>
                <p:extLst>
                  <p:ext uri="{D42A27DB-BD31-4B8C-83A1-F6EECF244321}">
                    <p14:modId xmlns:p14="http://schemas.microsoft.com/office/powerpoint/2010/main" val="49785100"/>
                  </p:ext>
                </p:extLst>
              </p:nvPr>
            </p:nvGraphicFramePr>
            <p:xfrm>
              <a:off x="7123113" y="3313112"/>
              <a:ext cx="496887" cy="603250"/>
            </p:xfrm>
            <a:graphic>
              <a:graphicData uri="http://schemas.openxmlformats.org/presentationml/2006/ole">
                <mc:AlternateContent xmlns:mc="http://schemas.openxmlformats.org/markup-compatibility/2006">
                  <mc:Choice xmlns:v="urn:schemas-microsoft-com:vml" Requires="v">
                    <p:oleObj spid="_x0000_s73632" name="Equation" r:id="rId39" imgW="152280" imgH="228600" progId="Equation.3">
                      <p:embed/>
                    </p:oleObj>
                  </mc:Choice>
                  <mc:Fallback>
                    <p:oleObj name="Equation" r:id="rId39" imgW="152280" imgH="228600" progId="Equation.3">
                      <p:embed/>
                      <p:pic>
                        <p:nvPicPr>
                          <p:cNvPr id="0" name=""/>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7123113" y="3313112"/>
                            <a:ext cx="496887" cy="603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5" name="Object 38"/>
              <p:cNvGraphicFramePr>
                <a:graphicFrameLocks noChangeAspect="1"/>
              </p:cNvGraphicFramePr>
              <p:nvPr>
                <p:extLst>
                  <p:ext uri="{D42A27DB-BD31-4B8C-83A1-F6EECF244321}">
                    <p14:modId xmlns:p14="http://schemas.microsoft.com/office/powerpoint/2010/main" val="2962454984"/>
                  </p:ext>
                </p:extLst>
              </p:nvPr>
            </p:nvGraphicFramePr>
            <p:xfrm>
              <a:off x="6172200" y="3471862"/>
              <a:ext cx="496887" cy="603250"/>
            </p:xfrm>
            <a:graphic>
              <a:graphicData uri="http://schemas.openxmlformats.org/presentationml/2006/ole">
                <mc:AlternateContent xmlns:mc="http://schemas.openxmlformats.org/markup-compatibility/2006">
                  <mc:Choice xmlns:v="urn:schemas-microsoft-com:vml" Requires="v">
                    <p:oleObj spid="_x0000_s73633" name="Equation" r:id="rId41" imgW="152280" imgH="228600" progId="Equation.3">
                      <p:embed/>
                    </p:oleObj>
                  </mc:Choice>
                  <mc:Fallback>
                    <p:oleObj name="Equation" r:id="rId41" imgW="152280" imgH="228600" progId="Equation.3">
                      <p:embed/>
                      <p:pic>
                        <p:nvPicPr>
                          <p:cNvPr id="0" name=""/>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6172200" y="3471862"/>
                            <a:ext cx="496887" cy="603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6" name="Oval 75"/>
              <p:cNvSpPr/>
              <p:nvPr/>
            </p:nvSpPr>
            <p:spPr>
              <a:xfrm>
                <a:off x="8333936" y="2508908"/>
                <a:ext cx="533400" cy="533400"/>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sp>
        <p:nvSpPr>
          <p:cNvPr id="82" name="TextBox 81"/>
          <p:cNvSpPr txBox="1"/>
          <p:nvPr/>
        </p:nvSpPr>
        <p:spPr>
          <a:xfrm>
            <a:off x="907549" y="5530310"/>
            <a:ext cx="2170383" cy="646331"/>
          </a:xfrm>
          <a:prstGeom prst="rect">
            <a:avLst/>
          </a:prstGeom>
          <a:noFill/>
        </p:spPr>
        <p:txBody>
          <a:bodyPr wrap="square" rtlCol="0">
            <a:spAutoFit/>
          </a:bodyPr>
          <a:lstStyle/>
          <a:p>
            <a:r>
              <a:rPr lang="en-US" dirty="0" smtClean="0"/>
              <a:t>Fig. (</a:t>
            </a:r>
            <a:r>
              <a:rPr lang="en-US" dirty="0" err="1" smtClean="0"/>
              <a:t>i</a:t>
            </a:r>
            <a:r>
              <a:rPr lang="en-US" dirty="0" smtClean="0"/>
              <a:t>)</a:t>
            </a:r>
          </a:p>
          <a:p>
            <a:r>
              <a:rPr lang="en-US" dirty="0" smtClean="0"/>
              <a:t>Simple Graph</a:t>
            </a:r>
            <a:endParaRPr lang="en-US" sz="1200" dirty="0"/>
          </a:p>
        </p:txBody>
      </p:sp>
      <p:sp>
        <p:nvSpPr>
          <p:cNvPr id="83" name="TextBox 82"/>
          <p:cNvSpPr txBox="1"/>
          <p:nvPr/>
        </p:nvSpPr>
        <p:spPr>
          <a:xfrm>
            <a:off x="3407211" y="5537195"/>
            <a:ext cx="1828800" cy="646331"/>
          </a:xfrm>
          <a:prstGeom prst="rect">
            <a:avLst/>
          </a:prstGeom>
          <a:noFill/>
        </p:spPr>
        <p:txBody>
          <a:bodyPr wrap="square" rtlCol="0">
            <a:spAutoFit/>
          </a:bodyPr>
          <a:lstStyle/>
          <a:p>
            <a:pPr algn="ctr"/>
            <a:r>
              <a:rPr lang="en-US" dirty="0" smtClean="0"/>
              <a:t>Fig. (ii)</a:t>
            </a:r>
          </a:p>
          <a:p>
            <a:r>
              <a:rPr lang="en-US" dirty="0" err="1" smtClean="0"/>
              <a:t>Multigraph</a:t>
            </a:r>
            <a:endParaRPr lang="en-US" sz="1200" dirty="0"/>
          </a:p>
        </p:txBody>
      </p:sp>
      <p:sp>
        <p:nvSpPr>
          <p:cNvPr id="84" name="TextBox 83"/>
          <p:cNvSpPr txBox="1"/>
          <p:nvPr/>
        </p:nvSpPr>
        <p:spPr>
          <a:xfrm>
            <a:off x="6241594" y="5517752"/>
            <a:ext cx="2209800" cy="646331"/>
          </a:xfrm>
          <a:prstGeom prst="rect">
            <a:avLst/>
          </a:prstGeom>
          <a:noFill/>
        </p:spPr>
        <p:txBody>
          <a:bodyPr wrap="square" rtlCol="0">
            <a:spAutoFit/>
          </a:bodyPr>
          <a:lstStyle/>
          <a:p>
            <a:pPr algn="ctr"/>
            <a:r>
              <a:rPr lang="en-US" dirty="0" smtClean="0"/>
              <a:t>Fig. (iii)</a:t>
            </a:r>
          </a:p>
          <a:p>
            <a:r>
              <a:rPr lang="en-US" dirty="0" err="1" smtClean="0"/>
              <a:t>Pseudograph</a:t>
            </a:r>
            <a:endParaRPr lang="en-US" sz="1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8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P spid="11" grpId="0"/>
      <p:bldP spid="12" grpId="0"/>
      <p:bldP spid="13" grpId="0"/>
      <p:bldP spid="14" grpId="0"/>
      <p:bldP spid="15" grpId="0"/>
      <p:bldP spid="82" grpId="0"/>
      <p:bldP spid="83" grpId="0"/>
      <p:bldP spid="8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p:cNvGrpSpPr/>
          <p:nvPr/>
        </p:nvGrpSpPr>
        <p:grpSpPr>
          <a:xfrm>
            <a:off x="3585840" y="476160"/>
            <a:ext cx="2595162" cy="1816137"/>
            <a:chOff x="4241800" y="2867025"/>
            <a:chExt cx="2387600" cy="2771775"/>
          </a:xfrm>
        </p:grpSpPr>
        <p:grpSp>
          <p:nvGrpSpPr>
            <p:cNvPr id="70" name="Group 69"/>
            <p:cNvGrpSpPr/>
            <p:nvPr/>
          </p:nvGrpSpPr>
          <p:grpSpPr>
            <a:xfrm>
              <a:off x="4403886" y="3256475"/>
              <a:ext cx="1876425" cy="1828801"/>
              <a:chOff x="4419600" y="3267074"/>
              <a:chExt cx="1876425" cy="1828801"/>
            </a:xfrm>
          </p:grpSpPr>
          <p:cxnSp>
            <p:nvCxnSpPr>
              <p:cNvPr id="41" name="Straight Connector 40"/>
              <p:cNvCxnSpPr/>
              <p:nvPr/>
            </p:nvCxnSpPr>
            <p:spPr>
              <a:xfrm rot="10800000" flipH="1" flipV="1">
                <a:off x="5838825" y="3267074"/>
                <a:ext cx="457200" cy="10001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4419600" y="3276600"/>
                <a:ext cx="13716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35" idx="6"/>
              </p:cNvCxnSpPr>
              <p:nvPr/>
            </p:nvCxnSpPr>
            <p:spPr>
              <a:xfrm flipH="1">
                <a:off x="4419600" y="3267075"/>
                <a:ext cx="1447800" cy="16859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V="1">
                <a:off x="5276850" y="4257675"/>
                <a:ext cx="990600" cy="838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 name="Group 14"/>
            <p:cNvGrpSpPr/>
            <p:nvPr/>
          </p:nvGrpSpPr>
          <p:grpSpPr>
            <a:xfrm>
              <a:off x="4241800" y="2867025"/>
              <a:ext cx="2387600" cy="2771775"/>
              <a:chOff x="4241800" y="2867025"/>
              <a:chExt cx="2387600" cy="2771775"/>
            </a:xfrm>
          </p:grpSpPr>
          <p:sp>
            <p:nvSpPr>
              <p:cNvPr id="35" name="Oval 34"/>
              <p:cNvSpPr/>
              <p:nvPr/>
            </p:nvSpPr>
            <p:spPr>
              <a:xfrm>
                <a:off x="5791200" y="3228975"/>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4391025" y="32385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4410075" y="4867275"/>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6229350" y="4200525"/>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a:off x="5248275" y="5038725"/>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8445" name="Object 13"/>
              <p:cNvGraphicFramePr>
                <a:graphicFrameLocks noChangeAspect="1"/>
              </p:cNvGraphicFramePr>
              <p:nvPr>
                <p:extLst>
                  <p:ext uri="{D42A27DB-BD31-4B8C-83A1-F6EECF244321}">
                    <p14:modId xmlns:p14="http://schemas.microsoft.com/office/powerpoint/2010/main" val="1930154312"/>
                  </p:ext>
                </p:extLst>
              </p:nvPr>
            </p:nvGraphicFramePr>
            <p:xfrm>
              <a:off x="4800600" y="5218372"/>
              <a:ext cx="428625" cy="420428"/>
            </p:xfrm>
            <a:graphic>
              <a:graphicData uri="http://schemas.openxmlformats.org/presentationml/2006/ole">
                <mc:AlternateContent xmlns:mc="http://schemas.openxmlformats.org/markup-compatibility/2006">
                  <mc:Choice xmlns:v="urn:schemas-microsoft-com:vml" Requires="v">
                    <p:oleObj spid="_x0000_s78070" name="Equation" r:id="rId4" imgW="177480" imgH="215640" progId="Equation.3">
                      <p:embed/>
                    </p:oleObj>
                  </mc:Choice>
                  <mc:Fallback>
                    <p:oleObj name="Equation" r:id="rId4" imgW="177480" imgH="215640" progId="Equation.3">
                      <p:embed/>
                      <p:pic>
                        <p:nvPicPr>
                          <p:cNvPr id="0" name="Picture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00600" y="5218372"/>
                            <a:ext cx="428625" cy="42042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449" name="Object 17"/>
              <p:cNvGraphicFramePr>
                <a:graphicFrameLocks noChangeAspect="1"/>
              </p:cNvGraphicFramePr>
              <p:nvPr>
                <p:extLst>
                  <p:ext uri="{D42A27DB-BD31-4B8C-83A1-F6EECF244321}">
                    <p14:modId xmlns:p14="http://schemas.microsoft.com/office/powerpoint/2010/main" val="3840480675"/>
                  </p:ext>
                </p:extLst>
              </p:nvPr>
            </p:nvGraphicFramePr>
            <p:xfrm>
              <a:off x="4343400" y="2867025"/>
              <a:ext cx="304800" cy="330200"/>
            </p:xfrm>
            <a:graphic>
              <a:graphicData uri="http://schemas.openxmlformats.org/presentationml/2006/ole">
                <mc:AlternateContent xmlns:mc="http://schemas.openxmlformats.org/markup-compatibility/2006">
                  <mc:Choice xmlns:v="urn:schemas-microsoft-com:vml" Requires="v">
                    <p:oleObj spid="_x0000_s78071" name="Equation" r:id="rId6" imgW="152280" imgH="164880" progId="Equation.3">
                      <p:embed/>
                    </p:oleObj>
                  </mc:Choice>
                  <mc:Fallback>
                    <p:oleObj name="Equation" r:id="rId6" imgW="152280" imgH="164880" progId="Equation.3">
                      <p:embed/>
                      <p:pic>
                        <p:nvPicPr>
                          <p:cNvPr id="0" name="Picture 1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43400" y="2867025"/>
                            <a:ext cx="304800" cy="330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450" name="Object 18"/>
              <p:cNvGraphicFramePr>
                <a:graphicFrameLocks noChangeAspect="1"/>
              </p:cNvGraphicFramePr>
              <p:nvPr>
                <p:extLst>
                  <p:ext uri="{D42A27DB-BD31-4B8C-83A1-F6EECF244321}">
                    <p14:modId xmlns:p14="http://schemas.microsoft.com/office/powerpoint/2010/main" val="2881101927"/>
                  </p:ext>
                </p:extLst>
              </p:nvPr>
            </p:nvGraphicFramePr>
            <p:xfrm>
              <a:off x="5638800" y="2867025"/>
              <a:ext cx="304800" cy="330200"/>
            </p:xfrm>
            <a:graphic>
              <a:graphicData uri="http://schemas.openxmlformats.org/presentationml/2006/ole">
                <mc:AlternateContent xmlns:mc="http://schemas.openxmlformats.org/markup-compatibility/2006">
                  <mc:Choice xmlns:v="urn:schemas-microsoft-com:vml" Requires="v">
                    <p:oleObj spid="_x0000_s78072" name="Equation" r:id="rId8" imgW="152280" imgH="164880" progId="Equation.3">
                      <p:embed/>
                    </p:oleObj>
                  </mc:Choice>
                  <mc:Fallback>
                    <p:oleObj name="Equation" r:id="rId8" imgW="152280" imgH="164880" progId="Equation.3">
                      <p:embed/>
                      <p:pic>
                        <p:nvPicPr>
                          <p:cNvPr id="0" name="Picture 1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638800" y="2867025"/>
                            <a:ext cx="304800" cy="330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451" name="Object 19"/>
              <p:cNvGraphicFramePr>
                <a:graphicFrameLocks noChangeAspect="1"/>
              </p:cNvGraphicFramePr>
              <p:nvPr>
                <p:extLst>
                  <p:ext uri="{D42A27DB-BD31-4B8C-83A1-F6EECF244321}">
                    <p14:modId xmlns:p14="http://schemas.microsoft.com/office/powerpoint/2010/main" val="1978880100"/>
                  </p:ext>
                </p:extLst>
              </p:nvPr>
            </p:nvGraphicFramePr>
            <p:xfrm>
              <a:off x="5308600" y="5029200"/>
              <a:ext cx="330200" cy="330200"/>
            </p:xfrm>
            <a:graphic>
              <a:graphicData uri="http://schemas.openxmlformats.org/presentationml/2006/ole">
                <mc:AlternateContent xmlns:mc="http://schemas.openxmlformats.org/markup-compatibility/2006">
                  <mc:Choice xmlns:v="urn:schemas-microsoft-com:vml" Requires="v">
                    <p:oleObj spid="_x0000_s78073" name="Equation" r:id="rId10" imgW="164880" imgH="164880" progId="Equation.3">
                      <p:embed/>
                    </p:oleObj>
                  </mc:Choice>
                  <mc:Fallback>
                    <p:oleObj name="Equation" r:id="rId10" imgW="164880" imgH="164880" progId="Equation.3">
                      <p:embed/>
                      <p:pic>
                        <p:nvPicPr>
                          <p:cNvPr id="0" name="Picture 1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308600" y="5029200"/>
                            <a:ext cx="330200" cy="330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452" name="Object 20"/>
              <p:cNvGraphicFramePr>
                <a:graphicFrameLocks noChangeAspect="1"/>
              </p:cNvGraphicFramePr>
              <p:nvPr>
                <p:extLst>
                  <p:ext uri="{D42A27DB-BD31-4B8C-83A1-F6EECF244321}">
                    <p14:modId xmlns:p14="http://schemas.microsoft.com/office/powerpoint/2010/main" val="2207663188"/>
                  </p:ext>
                </p:extLst>
              </p:nvPr>
            </p:nvGraphicFramePr>
            <p:xfrm>
              <a:off x="4241800" y="4927600"/>
              <a:ext cx="304800" cy="330200"/>
            </p:xfrm>
            <a:graphic>
              <a:graphicData uri="http://schemas.openxmlformats.org/presentationml/2006/ole">
                <mc:AlternateContent xmlns:mc="http://schemas.openxmlformats.org/markup-compatibility/2006">
                  <mc:Choice xmlns:v="urn:schemas-microsoft-com:vml" Requires="v">
                    <p:oleObj spid="_x0000_s78074" name="Equation" r:id="rId12" imgW="152280" imgH="164880" progId="Equation.3">
                      <p:embed/>
                    </p:oleObj>
                  </mc:Choice>
                  <mc:Fallback>
                    <p:oleObj name="Equation" r:id="rId12" imgW="152280" imgH="164880" progId="Equation.3">
                      <p:embed/>
                      <p:pic>
                        <p:nvPicPr>
                          <p:cNvPr id="0" name="Picture 1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241800" y="4927600"/>
                            <a:ext cx="304800" cy="330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453" name="Object 21"/>
              <p:cNvGraphicFramePr>
                <a:graphicFrameLocks noChangeAspect="1"/>
              </p:cNvGraphicFramePr>
              <p:nvPr>
                <p:extLst>
                  <p:ext uri="{D42A27DB-BD31-4B8C-83A1-F6EECF244321}">
                    <p14:modId xmlns:p14="http://schemas.microsoft.com/office/powerpoint/2010/main" val="197382678"/>
                  </p:ext>
                </p:extLst>
              </p:nvPr>
            </p:nvGraphicFramePr>
            <p:xfrm>
              <a:off x="6324600" y="4038600"/>
              <a:ext cx="304800" cy="355600"/>
            </p:xfrm>
            <a:graphic>
              <a:graphicData uri="http://schemas.openxmlformats.org/presentationml/2006/ole">
                <mc:AlternateContent xmlns:mc="http://schemas.openxmlformats.org/markup-compatibility/2006">
                  <mc:Choice xmlns:v="urn:schemas-microsoft-com:vml" Requires="v">
                    <p:oleObj spid="_x0000_s78075" name="Equation" r:id="rId14" imgW="152280" imgH="177480" progId="Equation.3">
                      <p:embed/>
                    </p:oleObj>
                  </mc:Choice>
                  <mc:Fallback>
                    <p:oleObj name="Equation" r:id="rId14" imgW="152280" imgH="177480" progId="Equation.3">
                      <p:embed/>
                      <p:pic>
                        <p:nvPicPr>
                          <p:cNvPr id="0" name="Picture 2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324600" y="4038600"/>
                            <a:ext cx="304800" cy="355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sp>
        <p:nvSpPr>
          <p:cNvPr id="59" name="Date Placeholder 58"/>
          <p:cNvSpPr>
            <a:spLocks noGrp="1"/>
          </p:cNvSpPr>
          <p:nvPr>
            <p:ph type="dt" sz="half" idx="10"/>
          </p:nvPr>
        </p:nvSpPr>
        <p:spPr/>
        <p:txBody>
          <a:bodyPr/>
          <a:lstStyle/>
          <a:p>
            <a:fld id="{0690BD87-303C-4449-AD77-E475319296E1}" type="datetime1">
              <a:rPr lang="en-US" smtClean="0"/>
              <a:pPr/>
              <a:t>6/24/2023</a:t>
            </a:fld>
            <a:endParaRPr lang="en-US" dirty="0"/>
          </a:p>
        </p:txBody>
      </p:sp>
      <p:sp>
        <p:nvSpPr>
          <p:cNvPr id="65" name="Slide Number Placeholder 64"/>
          <p:cNvSpPr>
            <a:spLocks noGrp="1"/>
          </p:cNvSpPr>
          <p:nvPr>
            <p:ph type="sldNum" sz="quarter" idx="12"/>
          </p:nvPr>
        </p:nvSpPr>
        <p:spPr/>
        <p:txBody>
          <a:bodyPr/>
          <a:lstStyle/>
          <a:p>
            <a:fld id="{68D024D8-7F54-4838-AA7B-E00348C32656}" type="slidenum">
              <a:rPr lang="en-US" smtClean="0"/>
              <a:pPr/>
              <a:t>20</a:t>
            </a:fld>
            <a:endParaRPr lang="en-US" dirty="0"/>
          </a:p>
        </p:txBody>
      </p:sp>
      <p:sp>
        <p:nvSpPr>
          <p:cNvPr id="66" name="Footer Placeholder 65"/>
          <p:cNvSpPr>
            <a:spLocks noGrp="1"/>
          </p:cNvSpPr>
          <p:nvPr>
            <p:ph type="ftr" sz="quarter" idx="11"/>
          </p:nvPr>
        </p:nvSpPr>
        <p:spPr/>
        <p:txBody>
          <a:bodyPr/>
          <a:lstStyle/>
          <a:p>
            <a:r>
              <a:rPr lang="en-US" smtClean="0"/>
              <a:t>Basic concepts of graph theory</a:t>
            </a:r>
            <a:endParaRPr lang="en-US" dirty="0"/>
          </a:p>
        </p:txBody>
      </p:sp>
      <p:grpSp>
        <p:nvGrpSpPr>
          <p:cNvPr id="8" name="Group 7"/>
          <p:cNvGrpSpPr/>
          <p:nvPr/>
        </p:nvGrpSpPr>
        <p:grpSpPr>
          <a:xfrm>
            <a:off x="457200" y="574827"/>
            <a:ext cx="2939879" cy="1783988"/>
            <a:chOff x="355600" y="381000"/>
            <a:chExt cx="3530600" cy="2743200"/>
          </a:xfrm>
        </p:grpSpPr>
        <p:grpSp>
          <p:nvGrpSpPr>
            <p:cNvPr id="3" name="Group 2"/>
            <p:cNvGrpSpPr/>
            <p:nvPr/>
          </p:nvGrpSpPr>
          <p:grpSpPr>
            <a:xfrm>
              <a:off x="355600" y="381000"/>
              <a:ext cx="3530600" cy="2743200"/>
              <a:chOff x="355600" y="2971800"/>
              <a:chExt cx="3530600" cy="2743200"/>
            </a:xfrm>
          </p:grpSpPr>
          <p:grpSp>
            <p:nvGrpSpPr>
              <p:cNvPr id="67" name="Group 66"/>
              <p:cNvGrpSpPr/>
              <p:nvPr/>
            </p:nvGrpSpPr>
            <p:grpSpPr>
              <a:xfrm>
                <a:off x="689610" y="3351852"/>
                <a:ext cx="2819399" cy="1600200"/>
                <a:chOff x="685800" y="3352800"/>
                <a:chExt cx="2819399" cy="1600200"/>
              </a:xfrm>
            </p:grpSpPr>
            <p:sp>
              <p:nvSpPr>
                <p:cNvPr id="5" name="Isosceles Triangle 4"/>
                <p:cNvSpPr/>
                <p:nvPr/>
              </p:nvSpPr>
              <p:spPr>
                <a:xfrm rot="5400000">
                  <a:off x="2362199" y="3810000"/>
                  <a:ext cx="1600200" cy="685800"/>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a:stCxn id="5" idx="2"/>
                </p:cNvCxnSpPr>
                <p:nvPr/>
              </p:nvCxnSpPr>
              <p:spPr>
                <a:xfrm rot="10800000">
                  <a:off x="1523999" y="3352800"/>
                  <a:ext cx="12954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1523999" y="4946870"/>
                  <a:ext cx="12954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685800" y="3352800"/>
                  <a:ext cx="8382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6200000" flipV="1">
                  <a:off x="685801" y="4105495"/>
                  <a:ext cx="838200" cy="83819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5" idx="4"/>
                </p:cNvCxnSpPr>
                <p:nvPr/>
              </p:nvCxnSpPr>
              <p:spPr>
                <a:xfrm rot="10800000">
                  <a:off x="1524001" y="3352800"/>
                  <a:ext cx="1295399" cy="1600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 name="Group 1"/>
              <p:cNvGrpSpPr/>
              <p:nvPr/>
            </p:nvGrpSpPr>
            <p:grpSpPr>
              <a:xfrm>
                <a:off x="355600" y="2971800"/>
                <a:ext cx="3530600" cy="2743200"/>
                <a:chOff x="355600" y="2971800"/>
                <a:chExt cx="3530600" cy="2743200"/>
              </a:xfrm>
            </p:grpSpPr>
            <p:sp>
              <p:nvSpPr>
                <p:cNvPr id="20" name="Oval 19"/>
                <p:cNvSpPr/>
                <p:nvPr/>
              </p:nvSpPr>
              <p:spPr>
                <a:xfrm>
                  <a:off x="2800348" y="3328993"/>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2805111" y="4914896"/>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3481385" y="4126229"/>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1502096" y="3338511"/>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685800" y="4078607"/>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1487807" y="4912044"/>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7" name="Object 26"/>
                <p:cNvGraphicFramePr>
                  <a:graphicFrameLocks noChangeAspect="1"/>
                </p:cNvGraphicFramePr>
                <p:nvPr>
                  <p:extLst>
                    <p:ext uri="{D42A27DB-BD31-4B8C-83A1-F6EECF244321}">
                      <p14:modId xmlns:p14="http://schemas.microsoft.com/office/powerpoint/2010/main" val="3445564791"/>
                    </p:ext>
                  </p:extLst>
                </p:nvPr>
              </p:nvGraphicFramePr>
              <p:xfrm>
                <a:off x="1371600" y="2971800"/>
                <a:ext cx="304800" cy="330200"/>
              </p:xfrm>
              <a:graphic>
                <a:graphicData uri="http://schemas.openxmlformats.org/presentationml/2006/ole">
                  <mc:AlternateContent xmlns:mc="http://schemas.openxmlformats.org/markup-compatibility/2006">
                    <mc:Choice xmlns:v="urn:schemas-microsoft-com:vml" Requires="v">
                      <p:oleObj spid="_x0000_s78076" name="Equation" r:id="rId16" imgW="152280" imgH="164880" progId="Equation.3">
                        <p:embed/>
                      </p:oleObj>
                    </mc:Choice>
                    <mc:Fallback>
                      <p:oleObj name="Equation" r:id="rId16" imgW="152280" imgH="164880" progId="Equation.3">
                        <p:embed/>
                        <p:pic>
                          <p:nvPicPr>
                            <p:cNvPr id="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71600" y="2971800"/>
                              <a:ext cx="304800" cy="330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435" name="Object 3"/>
                <p:cNvGraphicFramePr>
                  <a:graphicFrameLocks noChangeAspect="1"/>
                </p:cNvGraphicFramePr>
                <p:nvPr>
                  <p:extLst>
                    <p:ext uri="{D42A27DB-BD31-4B8C-83A1-F6EECF244321}">
                      <p14:modId xmlns:p14="http://schemas.microsoft.com/office/powerpoint/2010/main" val="3058707036"/>
                    </p:ext>
                  </p:extLst>
                </p:nvPr>
              </p:nvGraphicFramePr>
              <p:xfrm>
                <a:off x="2667000" y="2971800"/>
                <a:ext cx="304800" cy="330200"/>
              </p:xfrm>
              <a:graphic>
                <a:graphicData uri="http://schemas.openxmlformats.org/presentationml/2006/ole">
                  <mc:AlternateContent xmlns:mc="http://schemas.openxmlformats.org/markup-compatibility/2006">
                    <mc:Choice xmlns:v="urn:schemas-microsoft-com:vml" Requires="v">
                      <p:oleObj spid="_x0000_s78077" name="Equation" r:id="rId17" imgW="152280" imgH="164880" progId="Equation.3">
                        <p:embed/>
                      </p:oleObj>
                    </mc:Choice>
                    <mc:Fallback>
                      <p:oleObj name="Equation" r:id="rId17" imgW="152280" imgH="164880" progId="Equation.3">
                        <p:embed/>
                        <p:pic>
                          <p:nvPicPr>
                            <p:cNvPr id="0"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67000" y="2971800"/>
                              <a:ext cx="304800" cy="330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436" name="Object 4"/>
                <p:cNvGraphicFramePr>
                  <a:graphicFrameLocks noChangeAspect="1"/>
                </p:cNvGraphicFramePr>
                <p:nvPr>
                  <p:extLst>
                    <p:ext uri="{D42A27DB-BD31-4B8C-83A1-F6EECF244321}">
                      <p14:modId xmlns:p14="http://schemas.microsoft.com/office/powerpoint/2010/main" val="1378709556"/>
                    </p:ext>
                  </p:extLst>
                </p:nvPr>
              </p:nvGraphicFramePr>
              <p:xfrm>
                <a:off x="3581400" y="3987800"/>
                <a:ext cx="304800" cy="355600"/>
              </p:xfrm>
              <a:graphic>
                <a:graphicData uri="http://schemas.openxmlformats.org/presentationml/2006/ole">
                  <mc:AlternateContent xmlns:mc="http://schemas.openxmlformats.org/markup-compatibility/2006">
                    <mc:Choice xmlns:v="urn:schemas-microsoft-com:vml" Requires="v">
                      <p:oleObj spid="_x0000_s78078" name="Equation" r:id="rId18" imgW="152280" imgH="177480" progId="Equation.3">
                        <p:embed/>
                      </p:oleObj>
                    </mc:Choice>
                    <mc:Fallback>
                      <p:oleObj name="Equation" r:id="rId18" imgW="152280" imgH="177480" progId="Equation.3">
                        <p:embed/>
                        <p:pic>
                          <p:nvPicPr>
                            <p:cNvPr id="0" name="Picture 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581400" y="3987800"/>
                              <a:ext cx="304800" cy="355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437" name="Object 5"/>
                <p:cNvGraphicFramePr>
                  <a:graphicFrameLocks noChangeAspect="1"/>
                </p:cNvGraphicFramePr>
                <p:nvPr>
                  <p:extLst>
                    <p:ext uri="{D42A27DB-BD31-4B8C-83A1-F6EECF244321}">
                      <p14:modId xmlns:p14="http://schemas.microsoft.com/office/powerpoint/2010/main" val="1252174481"/>
                    </p:ext>
                  </p:extLst>
                </p:nvPr>
              </p:nvGraphicFramePr>
              <p:xfrm>
                <a:off x="2667000" y="5003800"/>
                <a:ext cx="330200" cy="330200"/>
              </p:xfrm>
              <a:graphic>
                <a:graphicData uri="http://schemas.openxmlformats.org/presentationml/2006/ole">
                  <mc:AlternateContent xmlns:mc="http://schemas.openxmlformats.org/markup-compatibility/2006">
                    <mc:Choice xmlns:v="urn:schemas-microsoft-com:vml" Requires="v">
                      <p:oleObj spid="_x0000_s78079" name="Equation" r:id="rId19" imgW="164880" imgH="164880" progId="Equation.3">
                        <p:embed/>
                      </p:oleObj>
                    </mc:Choice>
                    <mc:Fallback>
                      <p:oleObj name="Equation" r:id="rId19" imgW="164880" imgH="164880" progId="Equation.3">
                        <p:embed/>
                        <p:pic>
                          <p:nvPicPr>
                            <p:cNvPr id="0"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667000" y="5003800"/>
                              <a:ext cx="330200" cy="330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438" name="Object 6"/>
                <p:cNvGraphicFramePr>
                  <a:graphicFrameLocks noChangeAspect="1"/>
                </p:cNvGraphicFramePr>
                <p:nvPr>
                  <p:extLst>
                    <p:ext uri="{D42A27DB-BD31-4B8C-83A1-F6EECF244321}">
                      <p14:modId xmlns:p14="http://schemas.microsoft.com/office/powerpoint/2010/main" val="44421449"/>
                    </p:ext>
                  </p:extLst>
                </p:nvPr>
              </p:nvGraphicFramePr>
              <p:xfrm>
                <a:off x="1295400" y="5029200"/>
                <a:ext cx="304800" cy="330200"/>
              </p:xfrm>
              <a:graphic>
                <a:graphicData uri="http://schemas.openxmlformats.org/presentationml/2006/ole">
                  <mc:AlternateContent xmlns:mc="http://schemas.openxmlformats.org/markup-compatibility/2006">
                    <mc:Choice xmlns:v="urn:schemas-microsoft-com:vml" Requires="v">
                      <p:oleObj spid="_x0000_s78080" name="Equation" r:id="rId20" imgW="152280" imgH="164880" progId="Equation.3">
                        <p:embed/>
                      </p:oleObj>
                    </mc:Choice>
                    <mc:Fallback>
                      <p:oleObj name="Equation" r:id="rId20" imgW="152280" imgH="164880" progId="Equation.3">
                        <p:embed/>
                        <p:pic>
                          <p:nvPicPr>
                            <p:cNvPr id="0" name="Picture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295400" y="5029200"/>
                              <a:ext cx="304800" cy="330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439" name="Object 7"/>
                <p:cNvGraphicFramePr>
                  <a:graphicFrameLocks noChangeAspect="1"/>
                </p:cNvGraphicFramePr>
                <p:nvPr>
                  <p:extLst>
                    <p:ext uri="{D42A27DB-BD31-4B8C-83A1-F6EECF244321}">
                      <p14:modId xmlns:p14="http://schemas.microsoft.com/office/powerpoint/2010/main" val="535771294"/>
                    </p:ext>
                  </p:extLst>
                </p:nvPr>
              </p:nvGraphicFramePr>
              <p:xfrm>
                <a:off x="355600" y="3886200"/>
                <a:ext cx="330200" cy="330200"/>
              </p:xfrm>
              <a:graphic>
                <a:graphicData uri="http://schemas.openxmlformats.org/presentationml/2006/ole">
                  <mc:AlternateContent xmlns:mc="http://schemas.openxmlformats.org/markup-compatibility/2006">
                    <mc:Choice xmlns:v="urn:schemas-microsoft-com:vml" Requires="v">
                      <p:oleObj spid="_x0000_s78081" name="Equation" r:id="rId21" imgW="164880" imgH="164880" progId="Equation.3">
                        <p:embed/>
                      </p:oleObj>
                    </mc:Choice>
                    <mc:Fallback>
                      <p:oleObj name="Equation" r:id="rId21" imgW="164880" imgH="164880" progId="Equation.3">
                        <p:embed/>
                        <p:pic>
                          <p:nvPicPr>
                            <p:cNvPr id="0" name="Picture 7"/>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55600" y="3886200"/>
                              <a:ext cx="330200" cy="330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444" name="Object 12"/>
                <p:cNvGraphicFramePr>
                  <a:graphicFrameLocks noChangeAspect="1"/>
                </p:cNvGraphicFramePr>
                <p:nvPr>
                  <p:extLst>
                    <p:ext uri="{D42A27DB-BD31-4B8C-83A1-F6EECF244321}">
                      <p14:modId xmlns:p14="http://schemas.microsoft.com/office/powerpoint/2010/main" val="3896028360"/>
                    </p:ext>
                  </p:extLst>
                </p:nvPr>
              </p:nvGraphicFramePr>
              <p:xfrm>
                <a:off x="1898650" y="5334000"/>
                <a:ext cx="437635" cy="381000"/>
              </p:xfrm>
              <a:graphic>
                <a:graphicData uri="http://schemas.openxmlformats.org/presentationml/2006/ole">
                  <mc:AlternateContent xmlns:mc="http://schemas.openxmlformats.org/markup-compatibility/2006">
                    <mc:Choice xmlns:v="urn:schemas-microsoft-com:vml" Requires="v">
                      <p:oleObj spid="_x0000_s78082" name="Equation" r:id="rId23" imgW="164880" imgH="177480" progId="Equation.3">
                        <p:embed/>
                      </p:oleObj>
                    </mc:Choice>
                    <mc:Fallback>
                      <p:oleObj name="Equation" r:id="rId23" imgW="164880" imgH="177480" progId="Equation.3">
                        <p:embed/>
                        <p:pic>
                          <p:nvPicPr>
                            <p:cNvPr id="0" name="Picture 12"/>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898650" y="5334000"/>
                              <a:ext cx="437635"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cxnSp>
          <p:nvCxnSpPr>
            <p:cNvPr id="72" name="Straight Connector 71"/>
            <p:cNvCxnSpPr>
              <a:endCxn id="25" idx="6"/>
            </p:cNvCxnSpPr>
            <p:nvPr/>
          </p:nvCxnSpPr>
          <p:spPr>
            <a:xfrm flipH="1">
              <a:off x="1533526" y="754385"/>
              <a:ext cx="1278726" cy="158971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9" name="Group 18"/>
          <p:cNvGrpSpPr/>
          <p:nvPr/>
        </p:nvGrpSpPr>
        <p:grpSpPr>
          <a:xfrm>
            <a:off x="6661831" y="284275"/>
            <a:ext cx="1701440" cy="2074540"/>
            <a:chOff x="6791326" y="2895600"/>
            <a:chExt cx="1692274" cy="2830312"/>
          </a:xfrm>
        </p:grpSpPr>
        <p:grpSp>
          <p:nvGrpSpPr>
            <p:cNvPr id="18" name="Group 17"/>
            <p:cNvGrpSpPr/>
            <p:nvPr/>
          </p:nvGrpSpPr>
          <p:grpSpPr>
            <a:xfrm>
              <a:off x="6791326" y="2895600"/>
              <a:ext cx="1692274" cy="2830312"/>
              <a:chOff x="6791326" y="2895600"/>
              <a:chExt cx="1692274" cy="2830312"/>
            </a:xfrm>
          </p:grpSpPr>
          <p:sp>
            <p:nvSpPr>
              <p:cNvPr id="54" name="Oval 53"/>
              <p:cNvSpPr/>
              <p:nvPr/>
            </p:nvSpPr>
            <p:spPr>
              <a:xfrm>
                <a:off x="6988496" y="3262311"/>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5" name="Object 54"/>
              <p:cNvGraphicFramePr>
                <a:graphicFrameLocks noChangeAspect="1"/>
              </p:cNvGraphicFramePr>
              <p:nvPr>
                <p:extLst>
                  <p:ext uri="{D42A27DB-BD31-4B8C-83A1-F6EECF244321}">
                    <p14:modId xmlns:p14="http://schemas.microsoft.com/office/powerpoint/2010/main" val="1873550561"/>
                  </p:ext>
                </p:extLst>
              </p:nvPr>
            </p:nvGraphicFramePr>
            <p:xfrm>
              <a:off x="6858000" y="2895600"/>
              <a:ext cx="304800" cy="330200"/>
            </p:xfrm>
            <a:graphic>
              <a:graphicData uri="http://schemas.openxmlformats.org/presentationml/2006/ole">
                <mc:AlternateContent xmlns:mc="http://schemas.openxmlformats.org/markup-compatibility/2006">
                  <mc:Choice xmlns:v="urn:schemas-microsoft-com:vml" Requires="v">
                    <p:oleObj spid="_x0000_s78083" name="Equation" r:id="rId25" imgW="152280" imgH="164880" progId="Equation.3">
                      <p:embed/>
                    </p:oleObj>
                  </mc:Choice>
                  <mc:Fallback>
                    <p:oleObj name="Equation" r:id="rId25" imgW="152280" imgH="164880" progId="Equation.3">
                      <p:embed/>
                      <p:pic>
                        <p:nvPicPr>
                          <p:cNvPr id="0" name="Picture 8"/>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6858000" y="2895600"/>
                            <a:ext cx="304800" cy="330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6" name="Object 3"/>
              <p:cNvGraphicFramePr>
                <a:graphicFrameLocks noChangeAspect="1"/>
              </p:cNvGraphicFramePr>
              <p:nvPr>
                <p:extLst>
                  <p:ext uri="{D42A27DB-BD31-4B8C-83A1-F6EECF244321}">
                    <p14:modId xmlns:p14="http://schemas.microsoft.com/office/powerpoint/2010/main" val="3550755568"/>
                  </p:ext>
                </p:extLst>
              </p:nvPr>
            </p:nvGraphicFramePr>
            <p:xfrm>
              <a:off x="8153400" y="2895600"/>
              <a:ext cx="304800" cy="330200"/>
            </p:xfrm>
            <a:graphic>
              <a:graphicData uri="http://schemas.openxmlformats.org/presentationml/2006/ole">
                <mc:AlternateContent xmlns:mc="http://schemas.openxmlformats.org/markup-compatibility/2006">
                  <mc:Choice xmlns:v="urn:schemas-microsoft-com:vml" Requires="v">
                    <p:oleObj spid="_x0000_s78084" name="Equation" r:id="rId27" imgW="152280" imgH="164880" progId="Equation.3">
                      <p:embed/>
                    </p:oleObj>
                  </mc:Choice>
                  <mc:Fallback>
                    <p:oleObj name="Equation" r:id="rId27" imgW="152280" imgH="164880" progId="Equation.3">
                      <p:embed/>
                      <p:pic>
                        <p:nvPicPr>
                          <p:cNvPr id="0" name="Picture 9"/>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8153400" y="2895600"/>
                            <a:ext cx="304800" cy="330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8" name="Object 5"/>
              <p:cNvGraphicFramePr>
                <a:graphicFrameLocks noChangeAspect="1"/>
              </p:cNvGraphicFramePr>
              <p:nvPr>
                <p:extLst>
                  <p:ext uri="{D42A27DB-BD31-4B8C-83A1-F6EECF244321}">
                    <p14:modId xmlns:p14="http://schemas.microsoft.com/office/powerpoint/2010/main" val="3653651542"/>
                  </p:ext>
                </p:extLst>
              </p:nvPr>
            </p:nvGraphicFramePr>
            <p:xfrm>
              <a:off x="8153400" y="5003800"/>
              <a:ext cx="330200" cy="330200"/>
            </p:xfrm>
            <a:graphic>
              <a:graphicData uri="http://schemas.openxmlformats.org/presentationml/2006/ole">
                <mc:AlternateContent xmlns:mc="http://schemas.openxmlformats.org/markup-compatibility/2006">
                  <mc:Choice xmlns:v="urn:schemas-microsoft-com:vml" Requires="v">
                    <p:oleObj spid="_x0000_s78085" name="Equation" r:id="rId29" imgW="164880" imgH="164880" progId="Equation.3">
                      <p:embed/>
                    </p:oleObj>
                  </mc:Choice>
                  <mc:Fallback>
                    <p:oleObj name="Equation" r:id="rId29" imgW="164880" imgH="164880" progId="Equation.3">
                      <p:embed/>
                      <p:pic>
                        <p:nvPicPr>
                          <p:cNvPr id="0" name="Picture 10"/>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8153400" y="5003800"/>
                            <a:ext cx="330200" cy="330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3" name="Oval 52"/>
              <p:cNvSpPr/>
              <p:nvPr/>
            </p:nvSpPr>
            <p:spPr>
              <a:xfrm>
                <a:off x="8286748" y="3252793"/>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p:nvPr/>
            </p:nvSpPr>
            <p:spPr>
              <a:xfrm>
                <a:off x="8320086" y="4924421"/>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p:cNvSpPr/>
              <p:nvPr/>
            </p:nvSpPr>
            <p:spPr>
              <a:xfrm>
                <a:off x="6983733" y="4914900"/>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4" name="Object 6"/>
              <p:cNvGraphicFramePr>
                <a:graphicFrameLocks noChangeAspect="1"/>
              </p:cNvGraphicFramePr>
              <p:nvPr>
                <p:extLst>
                  <p:ext uri="{D42A27DB-BD31-4B8C-83A1-F6EECF244321}">
                    <p14:modId xmlns:p14="http://schemas.microsoft.com/office/powerpoint/2010/main" val="3197928907"/>
                  </p:ext>
                </p:extLst>
              </p:nvPr>
            </p:nvGraphicFramePr>
            <p:xfrm>
              <a:off x="6791326" y="5013006"/>
              <a:ext cx="304800" cy="330200"/>
            </p:xfrm>
            <a:graphic>
              <a:graphicData uri="http://schemas.openxmlformats.org/presentationml/2006/ole">
                <mc:AlternateContent xmlns:mc="http://schemas.openxmlformats.org/markup-compatibility/2006">
                  <mc:Choice xmlns:v="urn:schemas-microsoft-com:vml" Requires="v">
                    <p:oleObj spid="_x0000_s78086" name="Equation" r:id="rId31" imgW="152280" imgH="164880" progId="Equation.3">
                      <p:embed/>
                    </p:oleObj>
                  </mc:Choice>
                  <mc:Fallback>
                    <p:oleObj name="Equation" r:id="rId31" imgW="152280" imgH="164880" progId="Equation.3">
                      <p:embed/>
                      <p:pic>
                        <p:nvPicPr>
                          <p:cNvPr id="0" name="Picture 11"/>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6791326" y="5013006"/>
                            <a:ext cx="304800" cy="330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446" name="Object 14"/>
              <p:cNvGraphicFramePr>
                <a:graphicFrameLocks noChangeAspect="1"/>
              </p:cNvGraphicFramePr>
              <p:nvPr>
                <p:extLst>
                  <p:ext uri="{D42A27DB-BD31-4B8C-83A1-F6EECF244321}">
                    <p14:modId xmlns:p14="http://schemas.microsoft.com/office/powerpoint/2010/main" val="1274188670"/>
                  </p:ext>
                </p:extLst>
              </p:nvPr>
            </p:nvGraphicFramePr>
            <p:xfrm>
              <a:off x="7543588" y="5334000"/>
              <a:ext cx="457412" cy="391912"/>
            </p:xfrm>
            <a:graphic>
              <a:graphicData uri="http://schemas.openxmlformats.org/presentationml/2006/ole">
                <mc:AlternateContent xmlns:mc="http://schemas.openxmlformats.org/markup-compatibility/2006">
                  <mc:Choice xmlns:v="urn:schemas-microsoft-com:vml" Requires="v">
                    <p:oleObj spid="_x0000_s78087" name="Equation" r:id="rId33" imgW="203040" imgH="215640" progId="Equation.3">
                      <p:embed/>
                    </p:oleObj>
                  </mc:Choice>
                  <mc:Fallback>
                    <p:oleObj name="Equation" r:id="rId33" imgW="203040" imgH="215640" progId="Equation.3">
                      <p:embed/>
                      <p:pic>
                        <p:nvPicPr>
                          <p:cNvPr id="0" name="Picture 14"/>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7543588" y="5334000"/>
                            <a:ext cx="457412" cy="3919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0" name="Group 9"/>
            <p:cNvGrpSpPr/>
            <p:nvPr/>
          </p:nvGrpSpPr>
          <p:grpSpPr>
            <a:xfrm>
              <a:off x="7005638" y="3264080"/>
              <a:ext cx="1337307" cy="1706060"/>
              <a:chOff x="7006593" y="3265027"/>
              <a:chExt cx="1337307" cy="1706060"/>
            </a:xfrm>
          </p:grpSpPr>
          <p:grpSp>
            <p:nvGrpSpPr>
              <p:cNvPr id="71" name="Group 70"/>
              <p:cNvGrpSpPr/>
              <p:nvPr/>
            </p:nvGrpSpPr>
            <p:grpSpPr>
              <a:xfrm>
                <a:off x="7010399" y="3276600"/>
                <a:ext cx="1333501" cy="1694487"/>
                <a:chOff x="7010399" y="3276600"/>
                <a:chExt cx="1333501" cy="1694487"/>
              </a:xfrm>
            </p:grpSpPr>
            <p:cxnSp>
              <p:nvCxnSpPr>
                <p:cNvPr id="62" name="Straight Connector 61"/>
                <p:cNvCxnSpPr/>
                <p:nvPr/>
              </p:nvCxnSpPr>
              <p:spPr>
                <a:xfrm rot="10800000">
                  <a:off x="7019925" y="4940201"/>
                  <a:ext cx="12954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10800000">
                  <a:off x="7010399" y="3276600"/>
                  <a:ext cx="12954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rot="10800000" flipH="1" flipV="1">
                  <a:off x="8316277" y="3286125"/>
                  <a:ext cx="27623" cy="16849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rot="10800000">
                  <a:off x="7029451" y="3314700"/>
                  <a:ext cx="1295399" cy="1600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73" name="Straight Connector 72"/>
              <p:cNvCxnSpPr>
                <a:endCxn id="63" idx="0"/>
              </p:cNvCxnSpPr>
              <p:nvPr/>
            </p:nvCxnSpPr>
            <p:spPr>
              <a:xfrm flipH="1">
                <a:off x="7006593" y="3265027"/>
                <a:ext cx="1277072" cy="16498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29" name="Group 28"/>
          <p:cNvGrpSpPr/>
          <p:nvPr/>
        </p:nvGrpSpPr>
        <p:grpSpPr>
          <a:xfrm>
            <a:off x="1057634" y="2344266"/>
            <a:ext cx="5604197" cy="554250"/>
            <a:chOff x="1899039" y="3143788"/>
            <a:chExt cx="5297471" cy="383049"/>
          </a:xfrm>
        </p:grpSpPr>
        <p:graphicFrame>
          <p:nvGraphicFramePr>
            <p:cNvPr id="69" name="Object 68"/>
            <p:cNvGraphicFramePr>
              <a:graphicFrameLocks noChangeAspect="1"/>
            </p:cNvGraphicFramePr>
            <p:nvPr>
              <p:extLst>
                <p:ext uri="{D42A27DB-BD31-4B8C-83A1-F6EECF244321}">
                  <p14:modId xmlns:p14="http://schemas.microsoft.com/office/powerpoint/2010/main" val="2671410795"/>
                </p:ext>
              </p:extLst>
            </p:nvPr>
          </p:nvGraphicFramePr>
          <p:xfrm>
            <a:off x="1899039" y="3143788"/>
            <a:ext cx="307340" cy="279400"/>
          </p:xfrm>
          <a:graphic>
            <a:graphicData uri="http://schemas.openxmlformats.org/presentationml/2006/ole">
              <mc:AlternateContent xmlns:mc="http://schemas.openxmlformats.org/markup-compatibility/2006">
                <mc:Choice xmlns:v="urn:schemas-microsoft-com:vml" Requires="v">
                  <p:oleObj spid="_x0000_s78088" name="Equation" r:id="rId35" imgW="139680" imgH="126720" progId="Equation.3">
                    <p:embed/>
                  </p:oleObj>
                </mc:Choice>
                <mc:Fallback>
                  <p:oleObj name="Equation" r:id="rId35" imgW="139680" imgH="126720" progId="Equation.3">
                    <p:embed/>
                    <p:pic>
                      <p:nvPicPr>
                        <p:cNvPr id="0" name="Picture 15"/>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1899039" y="3143788"/>
                          <a:ext cx="307340" cy="279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 name="Rectangle 25"/>
            <p:cNvSpPr/>
            <p:nvPr/>
          </p:nvSpPr>
          <p:spPr>
            <a:xfrm>
              <a:off x="2211651" y="3157505"/>
              <a:ext cx="4984859" cy="369332"/>
            </a:xfrm>
            <a:prstGeom prst="rect">
              <a:avLst/>
            </a:prstGeom>
          </p:spPr>
          <p:txBody>
            <a:bodyPr wrap="square">
              <a:spAutoFit/>
            </a:bodyPr>
            <a:lstStyle/>
            <a:p>
              <a:r>
                <a:rPr lang="en-US" dirty="0"/>
                <a:t>G</a:t>
              </a:r>
              <a:r>
                <a:rPr lang="en-US" baseline="-25000" dirty="0"/>
                <a:t>1</a:t>
              </a:r>
              <a:r>
                <a:rPr lang="en-US" dirty="0"/>
                <a:t> is a sub graph of G, G</a:t>
              </a:r>
              <a:r>
                <a:rPr lang="en-US" baseline="-25000" dirty="0"/>
                <a:t>2</a:t>
              </a:r>
              <a:r>
                <a:rPr lang="en-US" dirty="0"/>
                <a:t> is induced sub graph of G.</a:t>
              </a:r>
            </a:p>
          </p:txBody>
        </p:sp>
      </p:grpSp>
      <p:sp>
        <p:nvSpPr>
          <p:cNvPr id="30" name="Rectangle 29"/>
          <p:cNvSpPr/>
          <p:nvPr/>
        </p:nvSpPr>
        <p:spPr>
          <a:xfrm>
            <a:off x="190805" y="2675461"/>
            <a:ext cx="2492221" cy="369332"/>
          </a:xfrm>
          <a:prstGeom prst="rect">
            <a:avLst/>
          </a:prstGeom>
        </p:spPr>
        <p:txBody>
          <a:bodyPr wrap="none">
            <a:spAutoFit/>
          </a:bodyPr>
          <a:lstStyle/>
          <a:p>
            <a:r>
              <a:rPr lang="en-US" b="1" u="sng" dirty="0"/>
              <a:t>Complement of Graph :-</a:t>
            </a:r>
            <a:endParaRPr lang="en-US" dirty="0"/>
          </a:p>
        </p:txBody>
      </p:sp>
      <p:sp>
        <p:nvSpPr>
          <p:cNvPr id="32" name="Rectangle 31"/>
          <p:cNvSpPr/>
          <p:nvPr/>
        </p:nvSpPr>
        <p:spPr>
          <a:xfrm>
            <a:off x="190805" y="157798"/>
            <a:ext cx="1112420" cy="369332"/>
          </a:xfrm>
          <a:prstGeom prst="rect">
            <a:avLst/>
          </a:prstGeom>
        </p:spPr>
        <p:txBody>
          <a:bodyPr wrap="none">
            <a:spAutoFit/>
          </a:bodyPr>
          <a:lstStyle/>
          <a:p>
            <a:r>
              <a:rPr lang="en-US" b="1" dirty="0"/>
              <a:t>Example: </a:t>
            </a:r>
            <a:endParaRPr lang="en-US" dirty="0"/>
          </a:p>
        </p:txBody>
      </p:sp>
      <p:grpSp>
        <p:nvGrpSpPr>
          <p:cNvPr id="33" name="Group 32"/>
          <p:cNvGrpSpPr/>
          <p:nvPr/>
        </p:nvGrpSpPr>
        <p:grpSpPr>
          <a:xfrm>
            <a:off x="220021" y="3004531"/>
            <a:ext cx="8703957" cy="985988"/>
            <a:chOff x="423862" y="3880350"/>
            <a:chExt cx="8470900" cy="985988"/>
          </a:xfrm>
        </p:grpSpPr>
        <p:sp>
          <p:nvSpPr>
            <p:cNvPr id="31" name="Rectangle 30"/>
            <p:cNvSpPr/>
            <p:nvPr/>
          </p:nvSpPr>
          <p:spPr>
            <a:xfrm>
              <a:off x="423862" y="3887609"/>
              <a:ext cx="8470900" cy="978729"/>
            </a:xfrm>
            <a:prstGeom prst="rect">
              <a:avLst/>
            </a:prstGeom>
          </p:spPr>
          <p:txBody>
            <a:bodyPr wrap="square">
              <a:spAutoFit/>
            </a:bodyPr>
            <a:lstStyle/>
            <a:p>
              <a:pPr marL="342900" lvl="0" indent="-342900" algn="just">
                <a:spcBef>
                  <a:spcPct val="20000"/>
                </a:spcBef>
                <a:defRPr/>
              </a:pPr>
              <a:r>
                <a:rPr lang="en-US" dirty="0"/>
                <a:t>The complement of a graph G is denoted </a:t>
              </a:r>
              <a:r>
                <a:rPr lang="en-US" dirty="0" smtClean="0"/>
                <a:t>by           is </a:t>
              </a:r>
              <a:r>
                <a:rPr lang="en-US" dirty="0"/>
                <a:t>defined as a simple graph with </a:t>
              </a:r>
              <a:r>
                <a:rPr lang="en-US" dirty="0" smtClean="0"/>
                <a:t>the</a:t>
              </a:r>
            </a:p>
            <a:p>
              <a:pPr marL="342900" lvl="0" indent="-342900" algn="just">
                <a:spcBef>
                  <a:spcPct val="20000"/>
                </a:spcBef>
                <a:defRPr/>
              </a:pPr>
              <a:r>
                <a:rPr lang="en-US" dirty="0" smtClean="0"/>
                <a:t>same </a:t>
              </a:r>
              <a:r>
                <a:rPr lang="en-US" dirty="0"/>
                <a:t>vertex set as G. Two vertices are adjacent in  if and only if they are not adjacent in G. </a:t>
              </a:r>
            </a:p>
          </p:txBody>
        </p:sp>
        <p:graphicFrame>
          <p:nvGraphicFramePr>
            <p:cNvPr id="77" name="Object 76"/>
            <p:cNvGraphicFramePr>
              <a:graphicFrameLocks noChangeAspect="1"/>
            </p:cNvGraphicFramePr>
            <p:nvPr>
              <p:extLst>
                <p:ext uri="{D42A27DB-BD31-4B8C-83A1-F6EECF244321}">
                  <p14:modId xmlns:p14="http://schemas.microsoft.com/office/powerpoint/2010/main" val="4266608555"/>
                </p:ext>
              </p:extLst>
            </p:nvPr>
          </p:nvGraphicFramePr>
          <p:xfrm>
            <a:off x="4571422" y="3880350"/>
            <a:ext cx="311150" cy="406888"/>
          </p:xfrm>
          <a:graphic>
            <a:graphicData uri="http://schemas.openxmlformats.org/presentationml/2006/ole">
              <mc:AlternateContent xmlns:mc="http://schemas.openxmlformats.org/markup-compatibility/2006">
                <mc:Choice xmlns:v="urn:schemas-microsoft-com:vml" Requires="v">
                  <p:oleObj spid="_x0000_s78089" name="Equation" r:id="rId37" imgW="164880" imgH="215640" progId="Equation.3">
                    <p:embed/>
                  </p:oleObj>
                </mc:Choice>
                <mc:Fallback>
                  <p:oleObj name="Equation" r:id="rId37" imgW="164880" imgH="215640" progId="Equation.3">
                    <p:embed/>
                    <p:pic>
                      <p:nvPicPr>
                        <p:cNvPr id="0" name=""/>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4571422" y="3880350"/>
                          <a:ext cx="311150" cy="4068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79" name="Group 78"/>
          <p:cNvGrpSpPr/>
          <p:nvPr/>
        </p:nvGrpSpPr>
        <p:grpSpPr>
          <a:xfrm>
            <a:off x="4193218" y="3824178"/>
            <a:ext cx="1992227" cy="2393950"/>
            <a:chOff x="4800600" y="2286000"/>
            <a:chExt cx="2362200" cy="3276600"/>
          </a:xfrm>
        </p:grpSpPr>
        <p:grpSp>
          <p:nvGrpSpPr>
            <p:cNvPr id="80" name="Group 45"/>
            <p:cNvGrpSpPr/>
            <p:nvPr/>
          </p:nvGrpSpPr>
          <p:grpSpPr>
            <a:xfrm>
              <a:off x="5105400" y="2514600"/>
              <a:ext cx="1752600" cy="2667000"/>
              <a:chOff x="5334000" y="3276600"/>
              <a:chExt cx="1449388" cy="2439194"/>
            </a:xfrm>
          </p:grpSpPr>
          <p:grpSp>
            <p:nvGrpSpPr>
              <p:cNvPr id="93" name="Group 34"/>
              <p:cNvGrpSpPr/>
              <p:nvPr/>
            </p:nvGrpSpPr>
            <p:grpSpPr>
              <a:xfrm>
                <a:off x="5334000" y="3276600"/>
                <a:ext cx="1449388" cy="2438399"/>
                <a:chOff x="5714206" y="3276600"/>
                <a:chExt cx="1069182" cy="2438399"/>
              </a:xfrm>
            </p:grpSpPr>
            <p:grpSp>
              <p:nvGrpSpPr>
                <p:cNvPr id="97" name="Group 26"/>
                <p:cNvGrpSpPr/>
                <p:nvPr/>
              </p:nvGrpSpPr>
              <p:grpSpPr>
                <a:xfrm>
                  <a:off x="5715000" y="3276600"/>
                  <a:ext cx="1066800" cy="762001"/>
                  <a:chOff x="5715000" y="3276600"/>
                  <a:chExt cx="1066800" cy="762001"/>
                </a:xfrm>
              </p:grpSpPr>
              <p:cxnSp>
                <p:nvCxnSpPr>
                  <p:cNvPr id="103" name="Straight Connector 102"/>
                  <p:cNvCxnSpPr/>
                  <p:nvPr/>
                </p:nvCxnSpPr>
                <p:spPr>
                  <a:xfrm rot="5400000">
                    <a:off x="5600700" y="3390900"/>
                    <a:ext cx="762000" cy="533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rot="16200000" flipH="1">
                    <a:off x="6134100" y="3390901"/>
                    <a:ext cx="762000" cy="533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8" name="Group 28"/>
                <p:cNvGrpSpPr/>
                <p:nvPr/>
              </p:nvGrpSpPr>
              <p:grpSpPr>
                <a:xfrm rot="10800000">
                  <a:off x="5715000" y="4952998"/>
                  <a:ext cx="1066800" cy="762001"/>
                  <a:chOff x="5715000" y="3276600"/>
                  <a:chExt cx="1066800" cy="762001"/>
                </a:xfrm>
              </p:grpSpPr>
              <p:cxnSp>
                <p:nvCxnSpPr>
                  <p:cNvPr id="101" name="Straight Connector 100"/>
                  <p:cNvCxnSpPr/>
                  <p:nvPr/>
                </p:nvCxnSpPr>
                <p:spPr>
                  <a:xfrm rot="5400000">
                    <a:off x="5600700" y="3390900"/>
                    <a:ext cx="762000" cy="533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rot="16200000" flipH="1">
                    <a:off x="6134100" y="3390901"/>
                    <a:ext cx="762000" cy="533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99" name="Straight Connector 98"/>
                <p:cNvCxnSpPr/>
                <p:nvPr/>
              </p:nvCxnSpPr>
              <p:spPr>
                <a:xfrm rot="5400000">
                  <a:off x="5257800" y="4495800"/>
                  <a:ext cx="9144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rot="5400000">
                  <a:off x="6325394" y="4495006"/>
                  <a:ext cx="9144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94" name="Straight Connector 93"/>
              <p:cNvCxnSpPr/>
              <p:nvPr/>
            </p:nvCxnSpPr>
            <p:spPr>
              <a:xfrm rot="10800000" flipV="1">
                <a:off x="5334000" y="4038600"/>
                <a:ext cx="1447800" cy="914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a:off x="5334001" y="4038600"/>
                <a:ext cx="1447799" cy="914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rot="5400000">
                <a:off x="4837906" y="4495800"/>
                <a:ext cx="24384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aphicFrame>
          <p:nvGraphicFramePr>
            <p:cNvPr id="81" name="Object 10"/>
            <p:cNvGraphicFramePr>
              <a:graphicFrameLocks noChangeAspect="1"/>
            </p:cNvGraphicFramePr>
            <p:nvPr>
              <p:extLst>
                <p:ext uri="{D42A27DB-BD31-4B8C-83A1-F6EECF244321}">
                  <p14:modId xmlns:p14="http://schemas.microsoft.com/office/powerpoint/2010/main" val="1600205998"/>
                </p:ext>
              </p:extLst>
            </p:nvPr>
          </p:nvGraphicFramePr>
          <p:xfrm>
            <a:off x="5638800" y="2286000"/>
            <a:ext cx="254000" cy="279400"/>
          </p:xfrm>
          <a:graphic>
            <a:graphicData uri="http://schemas.openxmlformats.org/presentationml/2006/ole">
              <mc:AlternateContent xmlns:mc="http://schemas.openxmlformats.org/markup-compatibility/2006">
                <mc:Choice xmlns:v="urn:schemas-microsoft-com:vml" Requires="v">
                  <p:oleObj spid="_x0000_s78090" name="Equation" r:id="rId39" imgW="126720" imgH="139680" progId="Equation.3">
                    <p:embed/>
                  </p:oleObj>
                </mc:Choice>
                <mc:Fallback>
                  <p:oleObj name="Equation" r:id="rId39" imgW="126720" imgH="139680" progId="Equation.3">
                    <p:embed/>
                    <p:pic>
                      <p:nvPicPr>
                        <p:cNvPr id="0" name=""/>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5638800" y="2286000"/>
                          <a:ext cx="254000" cy="279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2" name="Object 11"/>
            <p:cNvGraphicFramePr>
              <a:graphicFrameLocks noChangeAspect="1"/>
            </p:cNvGraphicFramePr>
            <p:nvPr>
              <p:extLst>
                <p:ext uri="{D42A27DB-BD31-4B8C-83A1-F6EECF244321}">
                  <p14:modId xmlns:p14="http://schemas.microsoft.com/office/powerpoint/2010/main" val="747810882"/>
                </p:ext>
              </p:extLst>
            </p:nvPr>
          </p:nvGraphicFramePr>
          <p:xfrm>
            <a:off x="6908800" y="3276600"/>
            <a:ext cx="254000" cy="355600"/>
          </p:xfrm>
          <a:graphic>
            <a:graphicData uri="http://schemas.openxmlformats.org/presentationml/2006/ole">
              <mc:AlternateContent xmlns:mc="http://schemas.openxmlformats.org/markup-compatibility/2006">
                <mc:Choice xmlns:v="urn:schemas-microsoft-com:vml" Requires="v">
                  <p:oleObj spid="_x0000_s78091" name="Equation" r:id="rId41" imgW="126720" imgH="177480" progId="Equation.3">
                    <p:embed/>
                  </p:oleObj>
                </mc:Choice>
                <mc:Fallback>
                  <p:oleObj name="Equation" r:id="rId41" imgW="126720" imgH="177480" progId="Equation.3">
                    <p:embed/>
                    <p:pic>
                      <p:nvPicPr>
                        <p:cNvPr id="0" name=""/>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6908800" y="3276600"/>
                          <a:ext cx="254000" cy="355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3" name="Object 12"/>
            <p:cNvGraphicFramePr>
              <a:graphicFrameLocks noChangeAspect="1"/>
            </p:cNvGraphicFramePr>
            <p:nvPr>
              <p:extLst>
                <p:ext uri="{D42A27DB-BD31-4B8C-83A1-F6EECF244321}">
                  <p14:modId xmlns:p14="http://schemas.microsoft.com/office/powerpoint/2010/main" val="438067307"/>
                </p:ext>
              </p:extLst>
            </p:nvPr>
          </p:nvGraphicFramePr>
          <p:xfrm>
            <a:off x="6921500" y="4343400"/>
            <a:ext cx="228600" cy="279400"/>
          </p:xfrm>
          <a:graphic>
            <a:graphicData uri="http://schemas.openxmlformats.org/presentationml/2006/ole">
              <mc:AlternateContent xmlns:mc="http://schemas.openxmlformats.org/markup-compatibility/2006">
                <mc:Choice xmlns:v="urn:schemas-microsoft-com:vml" Requires="v">
                  <p:oleObj spid="_x0000_s78092" name="Equation" r:id="rId43" imgW="114120" imgH="139680" progId="Equation.3">
                    <p:embed/>
                  </p:oleObj>
                </mc:Choice>
                <mc:Fallback>
                  <p:oleObj name="Equation" r:id="rId43" imgW="114120" imgH="139680" progId="Equation.3">
                    <p:embed/>
                    <p:pic>
                      <p:nvPicPr>
                        <p:cNvPr id="0" name=""/>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6921500" y="4343400"/>
                          <a:ext cx="228600" cy="279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4" name="Object 13"/>
            <p:cNvGraphicFramePr>
              <a:graphicFrameLocks noChangeAspect="1"/>
            </p:cNvGraphicFramePr>
            <p:nvPr>
              <p:extLst>
                <p:ext uri="{D42A27DB-BD31-4B8C-83A1-F6EECF244321}">
                  <p14:modId xmlns:p14="http://schemas.microsoft.com/office/powerpoint/2010/main" val="2716121792"/>
                </p:ext>
              </p:extLst>
            </p:nvPr>
          </p:nvGraphicFramePr>
          <p:xfrm>
            <a:off x="5803900" y="5207000"/>
            <a:ext cx="279400" cy="355600"/>
          </p:xfrm>
          <a:graphic>
            <a:graphicData uri="http://schemas.openxmlformats.org/presentationml/2006/ole">
              <mc:AlternateContent xmlns:mc="http://schemas.openxmlformats.org/markup-compatibility/2006">
                <mc:Choice xmlns:v="urn:schemas-microsoft-com:vml" Requires="v">
                  <p:oleObj spid="_x0000_s78093" name="Equation" r:id="rId45" imgW="139680" imgH="177480" progId="Equation.3">
                    <p:embed/>
                  </p:oleObj>
                </mc:Choice>
                <mc:Fallback>
                  <p:oleObj name="Equation" r:id="rId45" imgW="139680" imgH="177480" progId="Equation.3">
                    <p:embed/>
                    <p:pic>
                      <p:nvPicPr>
                        <p:cNvPr id="0" name=""/>
                        <p:cNvPicPr>
                          <a:picLocks noChangeAspect="1" noChangeArrowheads="1"/>
                        </p:cNvPicPr>
                        <p:nvPr/>
                      </p:nvPicPr>
                      <p:blipFill>
                        <a:blip r:embed="rId46">
                          <a:extLst>
                            <a:ext uri="{28A0092B-C50C-407E-A947-70E740481C1C}">
                              <a14:useLocalDpi xmlns:a14="http://schemas.microsoft.com/office/drawing/2010/main" val="0"/>
                            </a:ext>
                          </a:extLst>
                        </a:blip>
                        <a:srcRect/>
                        <a:stretch>
                          <a:fillRect/>
                        </a:stretch>
                      </p:blipFill>
                      <p:spPr bwMode="auto">
                        <a:xfrm>
                          <a:off x="5803900" y="5207000"/>
                          <a:ext cx="279400" cy="355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5" name="Object 14"/>
            <p:cNvGraphicFramePr>
              <a:graphicFrameLocks noChangeAspect="1"/>
            </p:cNvGraphicFramePr>
            <p:nvPr>
              <p:extLst>
                <p:ext uri="{D42A27DB-BD31-4B8C-83A1-F6EECF244321}">
                  <p14:modId xmlns:p14="http://schemas.microsoft.com/office/powerpoint/2010/main" val="2094093212"/>
                </p:ext>
              </p:extLst>
            </p:nvPr>
          </p:nvGraphicFramePr>
          <p:xfrm>
            <a:off x="4800600" y="3048000"/>
            <a:ext cx="304800" cy="406400"/>
          </p:xfrm>
          <a:graphic>
            <a:graphicData uri="http://schemas.openxmlformats.org/presentationml/2006/ole">
              <mc:AlternateContent xmlns:mc="http://schemas.openxmlformats.org/markup-compatibility/2006">
                <mc:Choice xmlns:v="urn:schemas-microsoft-com:vml" Requires="v">
                  <p:oleObj spid="_x0000_s78094" name="Equation" r:id="rId47" imgW="152280" imgH="203040" progId="Equation.3">
                    <p:embed/>
                  </p:oleObj>
                </mc:Choice>
                <mc:Fallback>
                  <p:oleObj name="Equation" r:id="rId47" imgW="152280" imgH="203040" progId="Equation.3">
                    <p:embed/>
                    <p:pic>
                      <p:nvPicPr>
                        <p:cNvPr id="0" name=""/>
                        <p:cNvPicPr>
                          <a:picLocks noChangeAspect="1" noChangeArrowheads="1"/>
                        </p:cNvPicPr>
                        <p:nvPr/>
                      </p:nvPicPr>
                      <p:blipFill>
                        <a:blip r:embed="rId48">
                          <a:extLst>
                            <a:ext uri="{28A0092B-C50C-407E-A947-70E740481C1C}">
                              <a14:useLocalDpi xmlns:a14="http://schemas.microsoft.com/office/drawing/2010/main" val="0"/>
                            </a:ext>
                          </a:extLst>
                        </a:blip>
                        <a:srcRect/>
                        <a:stretch>
                          <a:fillRect/>
                        </a:stretch>
                      </p:blipFill>
                      <p:spPr bwMode="auto">
                        <a:xfrm>
                          <a:off x="4800600" y="3048000"/>
                          <a:ext cx="304800" cy="40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6" name="Object 15"/>
            <p:cNvGraphicFramePr>
              <a:graphicFrameLocks noChangeAspect="1"/>
            </p:cNvGraphicFramePr>
            <p:nvPr>
              <p:extLst>
                <p:ext uri="{D42A27DB-BD31-4B8C-83A1-F6EECF244321}">
                  <p14:modId xmlns:p14="http://schemas.microsoft.com/office/powerpoint/2010/main" val="1788956363"/>
                </p:ext>
              </p:extLst>
            </p:nvPr>
          </p:nvGraphicFramePr>
          <p:xfrm>
            <a:off x="4838700" y="4495800"/>
            <a:ext cx="228600" cy="279400"/>
          </p:xfrm>
          <a:graphic>
            <a:graphicData uri="http://schemas.openxmlformats.org/presentationml/2006/ole">
              <mc:AlternateContent xmlns:mc="http://schemas.openxmlformats.org/markup-compatibility/2006">
                <mc:Choice xmlns:v="urn:schemas-microsoft-com:vml" Requires="v">
                  <p:oleObj spid="_x0000_s78095" name="Equation" r:id="rId49" imgW="114120" imgH="139680" progId="Equation.3">
                    <p:embed/>
                  </p:oleObj>
                </mc:Choice>
                <mc:Fallback>
                  <p:oleObj name="Equation" r:id="rId49" imgW="114120" imgH="139680" progId="Equation.3">
                    <p:embed/>
                    <p:pic>
                      <p:nvPicPr>
                        <p:cNvPr id="0" name=""/>
                        <p:cNvPicPr>
                          <a:picLocks noChangeAspect="1" noChangeArrowheads="1"/>
                        </p:cNvPicPr>
                        <p:nvPr/>
                      </p:nvPicPr>
                      <p:blipFill>
                        <a:blip r:embed="rId50">
                          <a:extLst>
                            <a:ext uri="{28A0092B-C50C-407E-A947-70E740481C1C}">
                              <a14:useLocalDpi xmlns:a14="http://schemas.microsoft.com/office/drawing/2010/main" val="0"/>
                            </a:ext>
                          </a:extLst>
                        </a:blip>
                        <a:srcRect/>
                        <a:stretch>
                          <a:fillRect/>
                        </a:stretch>
                      </p:blipFill>
                      <p:spPr bwMode="auto">
                        <a:xfrm>
                          <a:off x="4838700" y="4495800"/>
                          <a:ext cx="228600" cy="279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7" name="Oval 86"/>
            <p:cNvSpPr/>
            <p:nvPr/>
          </p:nvSpPr>
          <p:spPr>
            <a:xfrm>
              <a:off x="5964556" y="2514600"/>
              <a:ext cx="45719" cy="45719"/>
            </a:xfrm>
            <a:prstGeom prst="ellipse">
              <a:avLst/>
            </a:prstGeom>
            <a:solidFill>
              <a:schemeClr val="tx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p:cNvSpPr/>
            <p:nvPr/>
          </p:nvSpPr>
          <p:spPr>
            <a:xfrm>
              <a:off x="6821806" y="3307081"/>
              <a:ext cx="45719" cy="45719"/>
            </a:xfrm>
            <a:prstGeom prst="ellipse">
              <a:avLst/>
            </a:prstGeom>
            <a:solidFill>
              <a:schemeClr val="tx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p:cNvSpPr/>
            <p:nvPr/>
          </p:nvSpPr>
          <p:spPr>
            <a:xfrm>
              <a:off x="6821806" y="4343400"/>
              <a:ext cx="45719" cy="76200"/>
            </a:xfrm>
            <a:prstGeom prst="ellipse">
              <a:avLst/>
            </a:prstGeom>
            <a:solidFill>
              <a:schemeClr val="tx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p:cNvSpPr/>
            <p:nvPr/>
          </p:nvSpPr>
          <p:spPr>
            <a:xfrm>
              <a:off x="5078731" y="3352800"/>
              <a:ext cx="45719" cy="45719"/>
            </a:xfrm>
            <a:prstGeom prst="ellipse">
              <a:avLst/>
            </a:prstGeom>
            <a:solidFill>
              <a:schemeClr val="tx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p:cNvSpPr/>
            <p:nvPr/>
          </p:nvSpPr>
          <p:spPr>
            <a:xfrm>
              <a:off x="5095875" y="4343400"/>
              <a:ext cx="45719" cy="45719"/>
            </a:xfrm>
            <a:prstGeom prst="ellipse">
              <a:avLst/>
            </a:prstGeom>
            <a:solidFill>
              <a:schemeClr val="tx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5964556" y="5105400"/>
              <a:ext cx="45719" cy="45719"/>
            </a:xfrm>
            <a:prstGeom prst="ellipse">
              <a:avLst/>
            </a:prstGeom>
            <a:solidFill>
              <a:schemeClr val="tx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5" name="Group 104"/>
          <p:cNvGrpSpPr/>
          <p:nvPr/>
        </p:nvGrpSpPr>
        <p:grpSpPr>
          <a:xfrm>
            <a:off x="808908" y="3856062"/>
            <a:ext cx="2334368" cy="2299913"/>
            <a:chOff x="609600" y="3263900"/>
            <a:chExt cx="2514600" cy="3060700"/>
          </a:xfrm>
        </p:grpSpPr>
        <p:graphicFrame>
          <p:nvGraphicFramePr>
            <p:cNvPr id="106" name="Object 4"/>
            <p:cNvGraphicFramePr>
              <a:graphicFrameLocks noChangeAspect="1"/>
            </p:cNvGraphicFramePr>
            <p:nvPr>
              <p:extLst>
                <p:ext uri="{D42A27DB-BD31-4B8C-83A1-F6EECF244321}">
                  <p14:modId xmlns:p14="http://schemas.microsoft.com/office/powerpoint/2010/main" val="3278305110"/>
                </p:ext>
              </p:extLst>
            </p:nvPr>
          </p:nvGraphicFramePr>
          <p:xfrm>
            <a:off x="1828800" y="3263900"/>
            <a:ext cx="254000" cy="279400"/>
          </p:xfrm>
          <a:graphic>
            <a:graphicData uri="http://schemas.openxmlformats.org/presentationml/2006/ole">
              <mc:AlternateContent xmlns:mc="http://schemas.openxmlformats.org/markup-compatibility/2006">
                <mc:Choice xmlns:v="urn:schemas-microsoft-com:vml" Requires="v">
                  <p:oleObj spid="_x0000_s78096" name="Equation" r:id="rId51" imgW="126720" imgH="139680" progId="Equation.3">
                    <p:embed/>
                  </p:oleObj>
                </mc:Choice>
                <mc:Fallback>
                  <p:oleObj name="Equation" r:id="rId51" imgW="126720" imgH="139680" progId="Equation.3">
                    <p:embed/>
                    <p:pic>
                      <p:nvPicPr>
                        <p:cNvPr id="0" name=""/>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1828800" y="3263900"/>
                          <a:ext cx="254000" cy="279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7" name="Object 5"/>
            <p:cNvGraphicFramePr>
              <a:graphicFrameLocks noChangeAspect="1"/>
            </p:cNvGraphicFramePr>
            <p:nvPr>
              <p:extLst>
                <p:ext uri="{D42A27DB-BD31-4B8C-83A1-F6EECF244321}">
                  <p14:modId xmlns:p14="http://schemas.microsoft.com/office/powerpoint/2010/main" val="2911650665"/>
                </p:ext>
              </p:extLst>
            </p:nvPr>
          </p:nvGraphicFramePr>
          <p:xfrm>
            <a:off x="2870200" y="3835400"/>
            <a:ext cx="254000" cy="355600"/>
          </p:xfrm>
          <a:graphic>
            <a:graphicData uri="http://schemas.openxmlformats.org/presentationml/2006/ole">
              <mc:AlternateContent xmlns:mc="http://schemas.openxmlformats.org/markup-compatibility/2006">
                <mc:Choice xmlns:v="urn:schemas-microsoft-com:vml" Requires="v">
                  <p:oleObj spid="_x0000_s78097" name="Equation" r:id="rId52" imgW="126720" imgH="177480" progId="Equation.3">
                    <p:embed/>
                  </p:oleObj>
                </mc:Choice>
                <mc:Fallback>
                  <p:oleObj name="Equation" r:id="rId52" imgW="126720" imgH="177480" progId="Equation.3">
                    <p:embed/>
                    <p:pic>
                      <p:nvPicPr>
                        <p:cNvPr id="0" name=""/>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2870200" y="3835400"/>
                          <a:ext cx="254000" cy="355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8" name="Object 6"/>
            <p:cNvGraphicFramePr>
              <a:graphicFrameLocks noChangeAspect="1"/>
            </p:cNvGraphicFramePr>
            <p:nvPr>
              <p:extLst>
                <p:ext uri="{D42A27DB-BD31-4B8C-83A1-F6EECF244321}">
                  <p14:modId xmlns:p14="http://schemas.microsoft.com/office/powerpoint/2010/main" val="221761582"/>
                </p:ext>
              </p:extLst>
            </p:nvPr>
          </p:nvGraphicFramePr>
          <p:xfrm>
            <a:off x="2882900" y="4940300"/>
            <a:ext cx="228600" cy="279400"/>
          </p:xfrm>
          <a:graphic>
            <a:graphicData uri="http://schemas.openxmlformats.org/presentationml/2006/ole">
              <mc:AlternateContent xmlns:mc="http://schemas.openxmlformats.org/markup-compatibility/2006">
                <mc:Choice xmlns:v="urn:schemas-microsoft-com:vml" Requires="v">
                  <p:oleObj spid="_x0000_s78098" name="Equation" r:id="rId53" imgW="114120" imgH="139680" progId="Equation.3">
                    <p:embed/>
                  </p:oleObj>
                </mc:Choice>
                <mc:Fallback>
                  <p:oleObj name="Equation" r:id="rId53" imgW="114120" imgH="139680" progId="Equation.3">
                    <p:embed/>
                    <p:pic>
                      <p:nvPicPr>
                        <p:cNvPr id="0" name=""/>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2882900" y="4940300"/>
                          <a:ext cx="228600" cy="279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9" name="Object 7"/>
            <p:cNvGraphicFramePr>
              <a:graphicFrameLocks noChangeAspect="1"/>
            </p:cNvGraphicFramePr>
            <p:nvPr>
              <p:extLst>
                <p:ext uri="{D42A27DB-BD31-4B8C-83A1-F6EECF244321}">
                  <p14:modId xmlns:p14="http://schemas.microsoft.com/office/powerpoint/2010/main" val="2253607203"/>
                </p:ext>
              </p:extLst>
            </p:nvPr>
          </p:nvGraphicFramePr>
          <p:xfrm>
            <a:off x="1765300" y="5511800"/>
            <a:ext cx="279400" cy="355600"/>
          </p:xfrm>
          <a:graphic>
            <a:graphicData uri="http://schemas.openxmlformats.org/presentationml/2006/ole">
              <mc:AlternateContent xmlns:mc="http://schemas.openxmlformats.org/markup-compatibility/2006">
                <mc:Choice xmlns:v="urn:schemas-microsoft-com:vml" Requires="v">
                  <p:oleObj spid="_x0000_s78099" name="Equation" r:id="rId54" imgW="139680" imgH="177480" progId="Equation.3">
                    <p:embed/>
                  </p:oleObj>
                </mc:Choice>
                <mc:Fallback>
                  <p:oleObj name="Equation" r:id="rId54" imgW="139680" imgH="177480" progId="Equation.3">
                    <p:embed/>
                    <p:pic>
                      <p:nvPicPr>
                        <p:cNvPr id="0" name=""/>
                        <p:cNvPicPr>
                          <a:picLocks noChangeAspect="1" noChangeArrowheads="1"/>
                        </p:cNvPicPr>
                        <p:nvPr/>
                      </p:nvPicPr>
                      <p:blipFill>
                        <a:blip r:embed="rId46">
                          <a:extLst>
                            <a:ext uri="{28A0092B-C50C-407E-A947-70E740481C1C}">
                              <a14:useLocalDpi xmlns:a14="http://schemas.microsoft.com/office/drawing/2010/main" val="0"/>
                            </a:ext>
                          </a:extLst>
                        </a:blip>
                        <a:srcRect/>
                        <a:stretch>
                          <a:fillRect/>
                        </a:stretch>
                      </p:blipFill>
                      <p:spPr bwMode="auto">
                        <a:xfrm>
                          <a:off x="1765300" y="5511800"/>
                          <a:ext cx="279400" cy="355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0" name="Object 8"/>
            <p:cNvGraphicFramePr>
              <a:graphicFrameLocks noChangeAspect="1"/>
            </p:cNvGraphicFramePr>
            <p:nvPr>
              <p:extLst>
                <p:ext uri="{D42A27DB-BD31-4B8C-83A1-F6EECF244321}">
                  <p14:modId xmlns:p14="http://schemas.microsoft.com/office/powerpoint/2010/main" val="3663695600"/>
                </p:ext>
              </p:extLst>
            </p:nvPr>
          </p:nvGraphicFramePr>
          <p:xfrm>
            <a:off x="609600" y="3848100"/>
            <a:ext cx="304800" cy="406400"/>
          </p:xfrm>
          <a:graphic>
            <a:graphicData uri="http://schemas.openxmlformats.org/presentationml/2006/ole">
              <mc:AlternateContent xmlns:mc="http://schemas.openxmlformats.org/markup-compatibility/2006">
                <mc:Choice xmlns:v="urn:schemas-microsoft-com:vml" Requires="v">
                  <p:oleObj spid="_x0000_s78100" name="Equation" r:id="rId55" imgW="152280" imgH="203040" progId="Equation.3">
                    <p:embed/>
                  </p:oleObj>
                </mc:Choice>
                <mc:Fallback>
                  <p:oleObj name="Equation" r:id="rId55" imgW="152280" imgH="203040" progId="Equation.3">
                    <p:embed/>
                    <p:pic>
                      <p:nvPicPr>
                        <p:cNvPr id="0" name=""/>
                        <p:cNvPicPr>
                          <a:picLocks noChangeAspect="1" noChangeArrowheads="1"/>
                        </p:cNvPicPr>
                        <p:nvPr/>
                      </p:nvPicPr>
                      <p:blipFill>
                        <a:blip r:embed="rId48">
                          <a:extLst>
                            <a:ext uri="{28A0092B-C50C-407E-A947-70E740481C1C}">
                              <a14:useLocalDpi xmlns:a14="http://schemas.microsoft.com/office/drawing/2010/main" val="0"/>
                            </a:ext>
                          </a:extLst>
                        </a:blip>
                        <a:srcRect/>
                        <a:stretch>
                          <a:fillRect/>
                        </a:stretch>
                      </p:blipFill>
                      <p:spPr bwMode="auto">
                        <a:xfrm>
                          <a:off x="609600" y="3848100"/>
                          <a:ext cx="304800" cy="40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1" name="Object 9"/>
            <p:cNvGraphicFramePr>
              <a:graphicFrameLocks noChangeAspect="1"/>
            </p:cNvGraphicFramePr>
            <p:nvPr>
              <p:extLst>
                <p:ext uri="{D42A27DB-BD31-4B8C-83A1-F6EECF244321}">
                  <p14:modId xmlns:p14="http://schemas.microsoft.com/office/powerpoint/2010/main" val="4283310794"/>
                </p:ext>
              </p:extLst>
            </p:nvPr>
          </p:nvGraphicFramePr>
          <p:xfrm>
            <a:off x="762000" y="4914900"/>
            <a:ext cx="228600" cy="279400"/>
          </p:xfrm>
          <a:graphic>
            <a:graphicData uri="http://schemas.openxmlformats.org/presentationml/2006/ole">
              <mc:AlternateContent xmlns:mc="http://schemas.openxmlformats.org/markup-compatibility/2006">
                <mc:Choice xmlns:v="urn:schemas-microsoft-com:vml" Requires="v">
                  <p:oleObj spid="_x0000_s78101" name="Equation" r:id="rId56" imgW="114120" imgH="139680" progId="Equation.3">
                    <p:embed/>
                  </p:oleObj>
                </mc:Choice>
                <mc:Fallback>
                  <p:oleObj name="Equation" r:id="rId56" imgW="114120" imgH="139680" progId="Equation.3">
                    <p:embed/>
                    <p:pic>
                      <p:nvPicPr>
                        <p:cNvPr id="0" name=""/>
                        <p:cNvPicPr>
                          <a:picLocks noChangeAspect="1" noChangeArrowheads="1"/>
                        </p:cNvPicPr>
                        <p:nvPr/>
                      </p:nvPicPr>
                      <p:blipFill>
                        <a:blip r:embed="rId50">
                          <a:extLst>
                            <a:ext uri="{28A0092B-C50C-407E-A947-70E740481C1C}">
                              <a14:useLocalDpi xmlns:a14="http://schemas.microsoft.com/office/drawing/2010/main" val="0"/>
                            </a:ext>
                          </a:extLst>
                        </a:blip>
                        <a:srcRect/>
                        <a:stretch>
                          <a:fillRect/>
                        </a:stretch>
                      </p:blipFill>
                      <p:spPr bwMode="auto">
                        <a:xfrm>
                          <a:off x="762000" y="4914900"/>
                          <a:ext cx="228600" cy="279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 name="Object 16"/>
            <p:cNvGraphicFramePr>
              <a:graphicFrameLocks noChangeAspect="1"/>
            </p:cNvGraphicFramePr>
            <p:nvPr>
              <p:extLst>
                <p:ext uri="{D42A27DB-BD31-4B8C-83A1-F6EECF244321}">
                  <p14:modId xmlns:p14="http://schemas.microsoft.com/office/powerpoint/2010/main" val="60645014"/>
                </p:ext>
              </p:extLst>
            </p:nvPr>
          </p:nvGraphicFramePr>
          <p:xfrm>
            <a:off x="1600200" y="5943600"/>
            <a:ext cx="438150" cy="381000"/>
          </p:xfrm>
          <a:graphic>
            <a:graphicData uri="http://schemas.openxmlformats.org/presentationml/2006/ole">
              <mc:AlternateContent xmlns:mc="http://schemas.openxmlformats.org/markup-compatibility/2006">
                <mc:Choice xmlns:v="urn:schemas-microsoft-com:vml" Requires="v">
                  <p:oleObj spid="_x0000_s78102" name="Equation" r:id="rId57" imgW="164880" imgH="177480" progId="Equation.3">
                    <p:embed/>
                  </p:oleObj>
                </mc:Choice>
                <mc:Fallback>
                  <p:oleObj name="Equation" r:id="rId57" imgW="164880" imgH="177480" progId="Equation.3">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600200" y="5943600"/>
                          <a:ext cx="438150"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13" name="Group 112"/>
            <p:cNvGrpSpPr/>
            <p:nvPr/>
          </p:nvGrpSpPr>
          <p:grpSpPr>
            <a:xfrm>
              <a:off x="1069385" y="3567090"/>
              <a:ext cx="1774114" cy="1906610"/>
              <a:chOff x="2796540" y="2330048"/>
              <a:chExt cx="1774114" cy="1906610"/>
            </a:xfrm>
          </p:grpSpPr>
          <p:grpSp>
            <p:nvGrpSpPr>
              <p:cNvPr id="114" name="Group 8"/>
              <p:cNvGrpSpPr/>
              <p:nvPr/>
            </p:nvGrpSpPr>
            <p:grpSpPr>
              <a:xfrm>
                <a:off x="2807297" y="2330048"/>
                <a:ext cx="1752600" cy="1905000"/>
                <a:chOff x="685800" y="3276600"/>
                <a:chExt cx="1447800" cy="1905000"/>
              </a:xfrm>
            </p:grpSpPr>
            <p:sp>
              <p:nvSpPr>
                <p:cNvPr id="121" name="Isosceles Triangle 120"/>
                <p:cNvSpPr/>
                <p:nvPr/>
              </p:nvSpPr>
              <p:spPr>
                <a:xfrm>
                  <a:off x="685800" y="3276600"/>
                  <a:ext cx="1447800" cy="1447800"/>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Isosceles Triangle 121"/>
                <p:cNvSpPr/>
                <p:nvPr/>
              </p:nvSpPr>
              <p:spPr>
                <a:xfrm rot="10800000">
                  <a:off x="685800" y="3733800"/>
                  <a:ext cx="1447800" cy="1447800"/>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5" name="Oval 114"/>
              <p:cNvSpPr/>
              <p:nvPr/>
            </p:nvSpPr>
            <p:spPr>
              <a:xfrm flipH="1">
                <a:off x="3660736" y="2330048"/>
                <a:ext cx="45719" cy="76200"/>
              </a:xfrm>
              <a:prstGeom prst="ellipse">
                <a:avLst/>
              </a:prstGeom>
              <a:solidFill>
                <a:schemeClr val="tx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6" name="Oval 115"/>
              <p:cNvSpPr/>
              <p:nvPr/>
            </p:nvSpPr>
            <p:spPr>
              <a:xfrm flipH="1">
                <a:off x="2796540" y="2732607"/>
                <a:ext cx="45719" cy="76200"/>
              </a:xfrm>
              <a:prstGeom prst="ellipse">
                <a:avLst/>
              </a:prstGeom>
              <a:solidFill>
                <a:schemeClr val="tx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p:cNvSpPr/>
              <p:nvPr/>
            </p:nvSpPr>
            <p:spPr>
              <a:xfrm flipH="1">
                <a:off x="2805375" y="3724074"/>
                <a:ext cx="45719" cy="76200"/>
              </a:xfrm>
              <a:prstGeom prst="ellipse">
                <a:avLst/>
              </a:prstGeom>
              <a:solidFill>
                <a:schemeClr val="tx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Oval 117"/>
              <p:cNvSpPr/>
              <p:nvPr/>
            </p:nvSpPr>
            <p:spPr>
              <a:xfrm flipH="1">
                <a:off x="3643309" y="4160458"/>
                <a:ext cx="45719" cy="76200"/>
              </a:xfrm>
              <a:prstGeom prst="ellipse">
                <a:avLst/>
              </a:prstGeom>
              <a:solidFill>
                <a:schemeClr val="tx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p:cNvSpPr/>
              <p:nvPr/>
            </p:nvSpPr>
            <p:spPr>
              <a:xfrm flipH="1">
                <a:off x="4516099" y="3724074"/>
                <a:ext cx="45719" cy="76200"/>
              </a:xfrm>
              <a:prstGeom prst="ellipse">
                <a:avLst/>
              </a:prstGeom>
              <a:solidFill>
                <a:schemeClr val="tx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p:cNvSpPr/>
              <p:nvPr/>
            </p:nvSpPr>
            <p:spPr>
              <a:xfrm flipH="1">
                <a:off x="4524935" y="2770613"/>
                <a:ext cx="45719" cy="76200"/>
              </a:xfrm>
              <a:prstGeom prst="ellipse">
                <a:avLst/>
              </a:prstGeom>
              <a:solidFill>
                <a:schemeClr val="tx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23" name="Title 60"/>
          <p:cNvSpPr>
            <a:spLocks noGrp="1"/>
          </p:cNvSpPr>
          <p:nvPr>
            <p:ph type="title"/>
          </p:nvPr>
        </p:nvSpPr>
        <p:spPr>
          <a:xfrm>
            <a:off x="5633131" y="5804880"/>
            <a:ext cx="2057400" cy="533400"/>
          </a:xfrm>
        </p:spPr>
        <p:txBody>
          <a:bodyPr>
            <a:normAutofit/>
          </a:bodyPr>
          <a:lstStyle/>
          <a:p>
            <a:r>
              <a:rPr lang="en-US" sz="2000" dirty="0" smtClean="0"/>
              <a:t>Complement of G</a:t>
            </a:r>
            <a:endParaRPr lang="en-US" sz="20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2DF9A933-645F-470C-B181-FBF01D0FB992}" type="datetime1">
              <a:rPr lang="en-US" smtClean="0"/>
              <a:pPr/>
              <a:t>6/24/2023</a:t>
            </a:fld>
            <a:endParaRPr lang="en-US" dirty="0"/>
          </a:p>
        </p:txBody>
      </p:sp>
      <p:sp>
        <p:nvSpPr>
          <p:cNvPr id="7" name="Slide Number Placeholder 6"/>
          <p:cNvSpPr>
            <a:spLocks noGrp="1"/>
          </p:cNvSpPr>
          <p:nvPr>
            <p:ph type="sldNum" sz="quarter" idx="12"/>
          </p:nvPr>
        </p:nvSpPr>
        <p:spPr>
          <a:xfrm>
            <a:off x="6538912" y="6404409"/>
            <a:ext cx="2133600" cy="365125"/>
          </a:xfrm>
        </p:spPr>
        <p:txBody>
          <a:bodyPr/>
          <a:lstStyle/>
          <a:p>
            <a:fld id="{68D024D8-7F54-4838-AA7B-E00348C32656}" type="slidenum">
              <a:rPr lang="en-US" smtClean="0"/>
              <a:pPr/>
              <a:t>21</a:t>
            </a:fld>
            <a:endParaRPr lang="en-US" dirty="0"/>
          </a:p>
        </p:txBody>
      </p:sp>
      <p:sp>
        <p:nvSpPr>
          <p:cNvPr id="8" name="Footer Placeholder 7"/>
          <p:cNvSpPr>
            <a:spLocks noGrp="1"/>
          </p:cNvSpPr>
          <p:nvPr>
            <p:ph type="ftr" sz="quarter" idx="11"/>
          </p:nvPr>
        </p:nvSpPr>
        <p:spPr/>
        <p:txBody>
          <a:bodyPr/>
          <a:lstStyle/>
          <a:p>
            <a:r>
              <a:rPr lang="en-US" smtClean="0"/>
              <a:t>Basic concepts of graph theory</a:t>
            </a:r>
            <a:endParaRPr lang="en-US" dirty="0"/>
          </a:p>
        </p:txBody>
      </p:sp>
      <p:sp>
        <p:nvSpPr>
          <p:cNvPr id="2" name="Rectangle 1"/>
          <p:cNvSpPr/>
          <p:nvPr/>
        </p:nvSpPr>
        <p:spPr>
          <a:xfrm>
            <a:off x="304800" y="521732"/>
            <a:ext cx="8267700" cy="1034129"/>
          </a:xfrm>
          <a:prstGeom prst="rect">
            <a:avLst/>
          </a:prstGeom>
        </p:spPr>
        <p:txBody>
          <a:bodyPr wrap="square">
            <a:spAutoFit/>
          </a:bodyPr>
          <a:lstStyle/>
          <a:p>
            <a:pPr marL="342900" lvl="0" indent="-342900">
              <a:spcBef>
                <a:spcPct val="20000"/>
              </a:spcBef>
              <a:defRPr/>
            </a:pPr>
            <a:r>
              <a:rPr lang="en-US" dirty="0" smtClean="0"/>
              <a:t>let </a:t>
            </a:r>
            <a:r>
              <a:rPr lang="en-US" dirty="0"/>
              <a:t>G be a graph with vertices V</a:t>
            </a:r>
            <a:r>
              <a:rPr lang="en-US" baseline="-25000" dirty="0"/>
              <a:t>1</a:t>
            </a:r>
            <a:r>
              <a:rPr lang="en-US" dirty="0"/>
              <a:t> , V</a:t>
            </a:r>
            <a:r>
              <a:rPr lang="en-US" baseline="-25000" dirty="0"/>
              <a:t>2</a:t>
            </a:r>
            <a:r>
              <a:rPr lang="en-US" dirty="0"/>
              <a:t> … </a:t>
            </a:r>
            <a:r>
              <a:rPr lang="en-US" dirty="0" err="1"/>
              <a:t>V</a:t>
            </a:r>
            <a:r>
              <a:rPr lang="en-US" baseline="-25000" dirty="0" err="1"/>
              <a:t>m</a:t>
            </a:r>
            <a:r>
              <a:rPr lang="en-US" dirty="0"/>
              <a:t> and edges e</a:t>
            </a:r>
            <a:r>
              <a:rPr lang="en-US" baseline="-25000" dirty="0"/>
              <a:t>1</a:t>
            </a:r>
            <a:r>
              <a:rPr lang="en-US" dirty="0"/>
              <a:t> , e</a:t>
            </a:r>
            <a:r>
              <a:rPr lang="en-US" baseline="-25000" dirty="0"/>
              <a:t>2</a:t>
            </a:r>
            <a:r>
              <a:rPr lang="en-US" dirty="0"/>
              <a:t> … e</a:t>
            </a:r>
            <a:r>
              <a:rPr lang="en-US" baseline="-25000" dirty="0"/>
              <a:t>n</a:t>
            </a:r>
            <a:r>
              <a:rPr lang="en-US" dirty="0"/>
              <a:t> . The incidence </a:t>
            </a:r>
            <a:r>
              <a:rPr lang="en-US" dirty="0" smtClean="0"/>
              <a:t>matrix</a:t>
            </a:r>
          </a:p>
          <a:p>
            <a:pPr marL="342900" lvl="0" indent="-342900">
              <a:spcBef>
                <a:spcPct val="20000"/>
              </a:spcBef>
              <a:defRPr/>
            </a:pPr>
            <a:r>
              <a:rPr lang="en-US" dirty="0" smtClean="0"/>
              <a:t>of </a:t>
            </a:r>
            <a:r>
              <a:rPr lang="en-US" dirty="0"/>
              <a:t>G, define by m(G</a:t>
            </a:r>
            <a:r>
              <a:rPr lang="en-US" dirty="0" smtClean="0"/>
              <a:t>) = (</a:t>
            </a:r>
            <a:r>
              <a:rPr lang="en-US" dirty="0" err="1"/>
              <a:t>m</a:t>
            </a:r>
            <a:r>
              <a:rPr lang="en-US" baseline="-25000" dirty="0" err="1"/>
              <a:t>iJ</a:t>
            </a:r>
            <a:r>
              <a:rPr lang="en-US" dirty="0"/>
              <a:t> )</a:t>
            </a:r>
            <a:r>
              <a:rPr lang="en-US" baseline="-25000" dirty="0" err="1"/>
              <a:t>mxn</a:t>
            </a:r>
            <a:r>
              <a:rPr lang="en-US" dirty="0"/>
              <a:t> where </a:t>
            </a:r>
            <a:r>
              <a:rPr lang="en-US" dirty="0" err="1"/>
              <a:t>m</a:t>
            </a:r>
            <a:r>
              <a:rPr lang="en-US" baseline="-25000" dirty="0" err="1"/>
              <a:t>iJ</a:t>
            </a:r>
            <a:r>
              <a:rPr lang="en-US" dirty="0"/>
              <a:t> is the number of times that the vertex v</a:t>
            </a:r>
            <a:r>
              <a:rPr lang="en-US" baseline="-25000" dirty="0"/>
              <a:t>i</a:t>
            </a:r>
            <a:r>
              <a:rPr lang="en-US" dirty="0"/>
              <a:t> </a:t>
            </a:r>
            <a:r>
              <a:rPr lang="en-US" dirty="0" smtClean="0"/>
              <a:t>is</a:t>
            </a:r>
          </a:p>
          <a:p>
            <a:pPr marL="342900" lvl="0" indent="-342900">
              <a:spcBef>
                <a:spcPct val="20000"/>
              </a:spcBef>
              <a:defRPr/>
            </a:pPr>
            <a:r>
              <a:rPr lang="en-US" dirty="0" smtClean="0"/>
              <a:t>incident </a:t>
            </a:r>
            <a:r>
              <a:rPr lang="en-US" dirty="0"/>
              <a:t>on the edge </a:t>
            </a:r>
            <a:r>
              <a:rPr lang="en-US" dirty="0" err="1"/>
              <a:t>e</a:t>
            </a:r>
            <a:r>
              <a:rPr lang="en-US" baseline="-25000" dirty="0" err="1"/>
              <a:t>J</a:t>
            </a:r>
            <a:r>
              <a:rPr lang="en-US" dirty="0"/>
              <a:t> </a:t>
            </a:r>
            <a:r>
              <a:rPr lang="en-US" dirty="0" smtClean="0"/>
              <a:t>.</a:t>
            </a:r>
            <a:endParaRPr lang="en-US" dirty="0"/>
          </a:p>
        </p:txBody>
      </p:sp>
      <p:sp>
        <p:nvSpPr>
          <p:cNvPr id="9" name="Rectangle 8"/>
          <p:cNvSpPr/>
          <p:nvPr/>
        </p:nvSpPr>
        <p:spPr>
          <a:xfrm>
            <a:off x="76200" y="152400"/>
            <a:ext cx="2026004" cy="369332"/>
          </a:xfrm>
          <a:prstGeom prst="rect">
            <a:avLst/>
          </a:prstGeom>
        </p:spPr>
        <p:txBody>
          <a:bodyPr wrap="none">
            <a:spAutoFit/>
          </a:bodyPr>
          <a:lstStyle/>
          <a:p>
            <a:r>
              <a:rPr lang="en-US" b="1" u="sng" dirty="0"/>
              <a:t>Incidence Matrix :-</a:t>
            </a:r>
            <a:r>
              <a:rPr lang="en-US" dirty="0"/>
              <a:t> </a:t>
            </a:r>
          </a:p>
        </p:txBody>
      </p:sp>
      <mc:AlternateContent xmlns:mc="http://schemas.openxmlformats.org/markup-compatibility/2006" xmlns:a14="http://schemas.microsoft.com/office/drawing/2010/main">
        <mc:Choice Requires="a14">
          <p:sp>
            <p:nvSpPr>
              <p:cNvPr id="10" name="Rectangle 9"/>
              <p:cNvSpPr/>
              <p:nvPr/>
            </p:nvSpPr>
            <p:spPr>
              <a:xfrm>
                <a:off x="1847075" y="1289474"/>
                <a:ext cx="5183150" cy="1271438"/>
              </a:xfrm>
              <a:prstGeom prst="rect">
                <a:avLst/>
              </a:prstGeom>
            </p:spPr>
            <p:txBody>
              <a:bodyPr wrap="none">
                <a:spAutoFit/>
              </a:bodyPr>
              <a:lstStyle/>
              <a:p>
                <a:pPr marL="342900" lvl="0" indent="-342900">
                  <a:spcBef>
                    <a:spcPct val="20000"/>
                  </a:spcBef>
                  <a:defRPr/>
                </a:pPr>
                <a:r>
                  <a:rPr lang="en-US" sz="2400" dirty="0"/>
                  <a:t>i.e</a:t>
                </a:r>
                <a:r>
                  <a:rPr lang="en-US" sz="2400" dirty="0" smtClean="0"/>
                  <a:t>. </a:t>
                </a:r>
                <a:r>
                  <a:rPr lang="en-US" sz="2400" dirty="0" err="1" smtClean="0"/>
                  <a:t>M</a:t>
                </a:r>
                <a:r>
                  <a:rPr lang="en-US" sz="2400" baseline="-25000" dirty="0" err="1" smtClean="0"/>
                  <a:t>ij</a:t>
                </a:r>
                <a:r>
                  <a:rPr lang="en-US" sz="2400" dirty="0" smtClean="0"/>
                  <a:t> = </a:t>
                </a:r>
                <a14:m>
                  <m:oMath xmlns:m="http://schemas.openxmlformats.org/officeDocument/2006/math">
                    <m:d>
                      <m:dPr>
                        <m:begChr m:val="{"/>
                        <m:endChr m:val=""/>
                        <m:ctrlPr>
                          <a:rPr lang="en-US" sz="2400" i="1" smtClean="0">
                            <a:latin typeface="Cambria Math" panose="02040503050406030204" pitchFamily="18" charset="0"/>
                          </a:rPr>
                        </m:ctrlPr>
                      </m:dPr>
                      <m:e>
                        <m:m>
                          <m:mPr>
                            <m:mcs>
                              <m:mc>
                                <m:mcPr>
                                  <m:count m:val="1"/>
                                  <m:mcJc m:val="center"/>
                                </m:mcPr>
                              </m:mc>
                            </m:mcs>
                            <m:ctrlPr>
                              <a:rPr lang="en-US" sz="2400" i="1" smtClean="0">
                                <a:latin typeface="Cambria Math" panose="02040503050406030204" pitchFamily="18" charset="0"/>
                              </a:rPr>
                            </m:ctrlPr>
                          </m:mPr>
                          <m:mr>
                            <m:e>
                              <m:r>
                                <m:rPr>
                                  <m:nor/>
                                </m:rPr>
                                <a:rPr lang="en-US" sz="2400" dirty="0"/>
                                <m:t>0 </m:t>
                              </m:r>
                              <m:r>
                                <m:rPr>
                                  <m:nor/>
                                </m:rPr>
                                <a:rPr lang="en-US" sz="2400" b="0" i="0" dirty="0" smtClean="0"/>
                                <m:t> </m:t>
                              </m:r>
                              <m:r>
                                <m:rPr>
                                  <m:nor/>
                                </m:rPr>
                                <a:rPr lang="en-US" sz="2400" dirty="0"/>
                                <m:t>if</m:t>
                              </m:r>
                              <m:r>
                                <m:rPr>
                                  <m:nor/>
                                </m:rPr>
                                <a:rPr lang="en-US" sz="2400" dirty="0"/>
                                <m:t> </m:t>
                              </m:r>
                              <m:r>
                                <m:rPr>
                                  <m:nor/>
                                </m:rPr>
                                <a:rPr lang="en-US" sz="2400" dirty="0"/>
                                <m:t>Vi</m:t>
                              </m:r>
                              <m:r>
                                <m:rPr>
                                  <m:nor/>
                                </m:rPr>
                                <a:rPr lang="en-US" sz="2400" dirty="0"/>
                                <m:t> </m:t>
                              </m:r>
                              <m:r>
                                <m:rPr>
                                  <m:nor/>
                                </m:rPr>
                                <a:rPr lang="en-US" sz="2400" dirty="0"/>
                                <m:t>is</m:t>
                              </m:r>
                              <m:r>
                                <m:rPr>
                                  <m:nor/>
                                </m:rPr>
                                <a:rPr lang="en-US" sz="2400" dirty="0"/>
                                <m:t> </m:t>
                              </m:r>
                              <m:r>
                                <m:rPr>
                                  <m:nor/>
                                </m:rPr>
                                <a:rPr lang="en-US" sz="2400" dirty="0"/>
                                <m:t>not</m:t>
                              </m:r>
                              <m:r>
                                <m:rPr>
                                  <m:nor/>
                                </m:rPr>
                                <a:rPr lang="en-US" sz="2400" dirty="0"/>
                                <m:t> </m:t>
                              </m:r>
                              <m:r>
                                <m:rPr>
                                  <m:nor/>
                                </m:rPr>
                                <a:rPr lang="en-US" sz="2400" dirty="0"/>
                                <m:t>incident</m:t>
                              </m:r>
                              <m:r>
                                <m:rPr>
                                  <m:nor/>
                                </m:rPr>
                                <a:rPr lang="en-US" sz="2400" dirty="0"/>
                                <m:t> </m:t>
                              </m:r>
                              <m:r>
                                <m:rPr>
                                  <m:nor/>
                                </m:rPr>
                                <a:rPr lang="en-US" sz="2400" dirty="0"/>
                                <m:t>on</m:t>
                              </m:r>
                              <m:r>
                                <m:rPr>
                                  <m:nor/>
                                </m:rPr>
                                <a:rPr lang="en-US" sz="2400" dirty="0"/>
                                <m:t> </m:t>
                              </m:r>
                              <m:r>
                                <m:rPr>
                                  <m:nor/>
                                </m:rPr>
                                <a:rPr lang="en-US" sz="2400" dirty="0"/>
                                <m:t>ej</m:t>
                              </m:r>
                              <m:r>
                                <m:rPr>
                                  <m:nor/>
                                </m:rPr>
                                <a:rPr lang="en-US" sz="2400" dirty="0"/>
                                <m:t>      </m:t>
                              </m:r>
                            </m:e>
                          </m:mr>
                          <m:mr>
                            <m:e>
                              <m:r>
                                <m:rPr>
                                  <m:nor/>
                                </m:rPr>
                                <a:rPr lang="en-US" sz="2400" dirty="0"/>
                                <m:t>1 </m:t>
                              </m:r>
                              <m:r>
                                <m:rPr>
                                  <m:nor/>
                                </m:rPr>
                                <a:rPr lang="en-US" sz="2400" b="0" i="0" dirty="0" smtClean="0"/>
                                <m:t>  </m:t>
                              </m:r>
                              <m:r>
                                <m:rPr>
                                  <m:nor/>
                                </m:rPr>
                                <a:rPr lang="en-US" sz="2400" dirty="0"/>
                                <m:t>if</m:t>
                              </m:r>
                              <m:r>
                                <m:rPr>
                                  <m:nor/>
                                </m:rPr>
                                <a:rPr lang="en-US" sz="2400" dirty="0"/>
                                <m:t> </m:t>
                              </m:r>
                              <m:r>
                                <m:rPr>
                                  <m:nor/>
                                </m:rPr>
                                <a:rPr lang="en-US" sz="2400" dirty="0"/>
                                <m:t>Vi</m:t>
                              </m:r>
                              <m:r>
                                <m:rPr>
                                  <m:nor/>
                                </m:rPr>
                                <a:rPr lang="en-US" sz="2400" dirty="0"/>
                                <m:t> </m:t>
                              </m:r>
                              <m:r>
                                <m:rPr>
                                  <m:nor/>
                                </m:rPr>
                                <a:rPr lang="en-US" sz="2400" dirty="0"/>
                                <m:t>is</m:t>
                              </m:r>
                              <m:r>
                                <m:rPr>
                                  <m:nor/>
                                </m:rPr>
                                <a:rPr lang="en-US" sz="2400" dirty="0"/>
                                <m:t> </m:t>
                              </m:r>
                              <m:r>
                                <m:rPr>
                                  <m:nor/>
                                </m:rPr>
                                <a:rPr lang="en-US" sz="2400" dirty="0"/>
                                <m:t>incident</m:t>
                              </m:r>
                              <m:r>
                                <m:rPr>
                                  <m:nor/>
                                </m:rPr>
                                <a:rPr lang="en-US" sz="2400" dirty="0"/>
                                <m:t> </m:t>
                              </m:r>
                              <m:r>
                                <m:rPr>
                                  <m:nor/>
                                </m:rPr>
                                <a:rPr lang="en-US" sz="2400" dirty="0"/>
                                <m:t>on</m:t>
                              </m:r>
                              <m:r>
                                <m:rPr>
                                  <m:nor/>
                                </m:rPr>
                                <a:rPr lang="en-US" sz="2400" dirty="0"/>
                                <m:t> </m:t>
                              </m:r>
                              <m:r>
                                <m:rPr>
                                  <m:nor/>
                                </m:rPr>
                                <a:rPr lang="en-US" sz="2400" dirty="0"/>
                                <m:t>ej</m:t>
                              </m:r>
                              <m:r>
                                <m:rPr>
                                  <m:nor/>
                                </m:rPr>
                                <a:rPr lang="en-US" sz="2400" dirty="0"/>
                                <m:t>             </m:t>
                              </m:r>
                            </m:e>
                          </m:mr>
                          <m:mr>
                            <m:e>
                              <m:r>
                                <m:rPr>
                                  <m:nor/>
                                </m:rPr>
                                <a:rPr lang="en-US" sz="2400" dirty="0"/>
                                <m:t>2</m:t>
                              </m:r>
                              <m:r>
                                <m:rPr>
                                  <m:nor/>
                                </m:rPr>
                                <a:rPr lang="en-US" sz="2400" b="0" i="0" dirty="0" smtClean="0"/>
                                <m:t> </m:t>
                              </m:r>
                              <m:r>
                                <m:rPr>
                                  <m:nor/>
                                </m:rPr>
                                <a:rPr lang="en-US" sz="2400" dirty="0"/>
                                <m:t> </m:t>
                              </m:r>
                              <m:r>
                                <m:rPr>
                                  <m:nor/>
                                </m:rPr>
                                <a:rPr lang="en-US" sz="2400" dirty="0"/>
                                <m:t>if</m:t>
                              </m:r>
                              <m:r>
                                <m:rPr>
                                  <m:nor/>
                                </m:rPr>
                                <a:rPr lang="en-US" sz="2400" dirty="0"/>
                                <m:t> </m:t>
                              </m:r>
                              <m:r>
                                <m:rPr>
                                  <m:nor/>
                                </m:rPr>
                                <a:rPr lang="en-US" sz="2400" dirty="0"/>
                                <m:t>Vi</m:t>
                              </m:r>
                              <m:r>
                                <m:rPr>
                                  <m:nor/>
                                </m:rPr>
                                <a:rPr lang="en-US" sz="2400" dirty="0"/>
                                <m:t> </m:t>
                              </m:r>
                              <m:r>
                                <m:rPr>
                                  <m:nor/>
                                </m:rPr>
                                <a:rPr lang="en-US" sz="2400" dirty="0"/>
                                <m:t>is</m:t>
                              </m:r>
                              <m:r>
                                <m:rPr>
                                  <m:nor/>
                                </m:rPr>
                                <a:rPr lang="en-US" sz="2400" dirty="0"/>
                                <m:t> </m:t>
                              </m:r>
                              <m:r>
                                <m:rPr>
                                  <m:nor/>
                                </m:rPr>
                                <a:rPr lang="en-US" sz="2400" dirty="0"/>
                                <m:t>an</m:t>
                              </m:r>
                              <m:r>
                                <m:rPr>
                                  <m:nor/>
                                </m:rPr>
                                <a:rPr lang="en-US" sz="2400" dirty="0"/>
                                <m:t> </m:t>
                              </m:r>
                              <m:r>
                                <m:rPr>
                                  <m:nor/>
                                </m:rPr>
                                <a:rPr lang="en-US" sz="2400" dirty="0"/>
                                <m:t>end</m:t>
                              </m:r>
                              <m:r>
                                <m:rPr>
                                  <m:nor/>
                                </m:rPr>
                                <a:rPr lang="en-US" sz="2400" dirty="0"/>
                                <m:t> </m:t>
                              </m:r>
                              <m:r>
                                <m:rPr>
                                  <m:nor/>
                                </m:rPr>
                                <a:rPr lang="en-US" sz="2400" dirty="0"/>
                                <m:t>of</m:t>
                              </m:r>
                              <m:r>
                                <m:rPr>
                                  <m:nor/>
                                </m:rPr>
                                <a:rPr lang="en-US" sz="2400" dirty="0"/>
                                <m:t> </m:t>
                              </m:r>
                              <m:r>
                                <m:rPr>
                                  <m:nor/>
                                </m:rPr>
                                <a:rPr lang="en-US" sz="2400" dirty="0"/>
                                <m:t>the</m:t>
                              </m:r>
                              <m:r>
                                <m:rPr>
                                  <m:nor/>
                                </m:rPr>
                                <a:rPr lang="en-US" sz="2400" dirty="0"/>
                                <m:t> </m:t>
                              </m:r>
                              <m:r>
                                <m:rPr>
                                  <m:nor/>
                                </m:rPr>
                                <a:rPr lang="en-US" sz="2400" dirty="0"/>
                                <m:t>loop</m:t>
                              </m:r>
                              <m:r>
                                <m:rPr>
                                  <m:nor/>
                                </m:rPr>
                                <a:rPr lang="en-US" sz="2400" dirty="0"/>
                                <m:t> </m:t>
                              </m:r>
                              <m:r>
                                <m:rPr>
                                  <m:nor/>
                                </m:rPr>
                                <a:rPr lang="en-US" sz="2400" dirty="0"/>
                                <m:t>ej</m:t>
                              </m:r>
                              <m:r>
                                <m:rPr>
                                  <m:nor/>
                                </m:rPr>
                                <a:rPr lang="en-US" sz="2400" dirty="0"/>
                                <m:t> </m:t>
                              </m:r>
                            </m:e>
                          </m:mr>
                        </m:m>
                      </m:e>
                    </m:d>
                  </m:oMath>
                </a14:m>
                <a:endParaRPr lang="en-US" sz="2400" dirty="0"/>
              </a:p>
            </p:txBody>
          </p:sp>
        </mc:Choice>
        <mc:Fallback xmlns="">
          <p:sp>
            <p:nvSpPr>
              <p:cNvPr id="10" name="Rectangle 9"/>
              <p:cNvSpPr>
                <a:spLocks noRot="1" noChangeAspect="1" noMove="1" noResize="1" noEditPoints="1" noAdjustHandles="1" noChangeArrowheads="1" noChangeShapeType="1" noTextEdit="1"/>
              </p:cNvSpPr>
              <p:nvPr/>
            </p:nvSpPr>
            <p:spPr>
              <a:xfrm>
                <a:off x="1847075" y="1289474"/>
                <a:ext cx="5183150" cy="1271438"/>
              </a:xfrm>
              <a:prstGeom prst="rect">
                <a:avLst/>
              </a:prstGeom>
              <a:blipFill rotWithShape="0">
                <a:blip r:embed="rId3"/>
                <a:stretch>
                  <a:fillRect l="-1882"/>
                </a:stretch>
              </a:blipFill>
            </p:spPr>
            <p:txBody>
              <a:bodyPr/>
              <a:lstStyle/>
              <a:p>
                <a:r>
                  <a:rPr lang="en-US">
                    <a:noFill/>
                  </a:rPr>
                  <a:t> </a:t>
                </a:r>
              </a:p>
            </p:txBody>
          </p:sp>
        </mc:Fallback>
      </mc:AlternateContent>
      <p:sp>
        <p:nvSpPr>
          <p:cNvPr id="15" name="Rectangle 14"/>
          <p:cNvSpPr/>
          <p:nvPr/>
        </p:nvSpPr>
        <p:spPr>
          <a:xfrm>
            <a:off x="304800" y="2514600"/>
            <a:ext cx="6539248" cy="369332"/>
          </a:xfrm>
          <a:prstGeom prst="rect">
            <a:avLst/>
          </a:prstGeom>
        </p:spPr>
        <p:txBody>
          <a:bodyPr wrap="square">
            <a:spAutoFit/>
          </a:bodyPr>
          <a:lstStyle/>
          <a:p>
            <a:pPr>
              <a:buNone/>
            </a:pPr>
            <a:r>
              <a:rPr lang="en-US" b="1" dirty="0"/>
              <a:t>Example</a:t>
            </a:r>
            <a:r>
              <a:rPr lang="en-US" dirty="0"/>
              <a:t> </a:t>
            </a:r>
            <a:r>
              <a:rPr lang="en-US" dirty="0" smtClean="0"/>
              <a:t>: find the </a:t>
            </a:r>
            <a:r>
              <a:rPr lang="en-US" dirty="0"/>
              <a:t>incidence matrix of the given </a:t>
            </a:r>
            <a:r>
              <a:rPr lang="en-US" dirty="0" smtClean="0"/>
              <a:t>graph G.</a:t>
            </a:r>
            <a:endParaRPr lang="en-US" dirty="0"/>
          </a:p>
        </p:txBody>
      </p:sp>
      <p:grpSp>
        <p:nvGrpSpPr>
          <p:cNvPr id="16" name="Group 15"/>
          <p:cNvGrpSpPr/>
          <p:nvPr/>
        </p:nvGrpSpPr>
        <p:grpSpPr>
          <a:xfrm>
            <a:off x="685800" y="2909732"/>
            <a:ext cx="3313113" cy="2714625"/>
            <a:chOff x="2286000" y="1400175"/>
            <a:chExt cx="3313113" cy="2714625"/>
          </a:xfrm>
        </p:grpSpPr>
        <p:grpSp>
          <p:nvGrpSpPr>
            <p:cNvPr id="17" name="Group 22"/>
            <p:cNvGrpSpPr/>
            <p:nvPr/>
          </p:nvGrpSpPr>
          <p:grpSpPr>
            <a:xfrm>
              <a:off x="2286000" y="1400175"/>
              <a:ext cx="3313113" cy="2562225"/>
              <a:chOff x="2187575" y="1181100"/>
              <a:chExt cx="3313113" cy="2562225"/>
            </a:xfrm>
          </p:grpSpPr>
          <p:sp>
            <p:nvSpPr>
              <p:cNvPr id="19" name="Rectangle 18"/>
              <p:cNvSpPr/>
              <p:nvPr/>
            </p:nvSpPr>
            <p:spPr>
              <a:xfrm>
                <a:off x="2438400" y="1524000"/>
                <a:ext cx="2133600" cy="1600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0" name="Arc 19"/>
              <p:cNvSpPr/>
              <p:nvPr/>
            </p:nvSpPr>
            <p:spPr>
              <a:xfrm rot="10800000">
                <a:off x="2419350" y="2638422"/>
                <a:ext cx="2171700" cy="819151"/>
              </a:xfrm>
              <a:prstGeom prst="arc">
                <a:avLst>
                  <a:gd name="adj1" fmla="val 11031893"/>
                  <a:gd name="adj2" fmla="val 21337429"/>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US" dirty="0"/>
              </a:p>
            </p:txBody>
          </p:sp>
          <p:graphicFrame>
            <p:nvGraphicFramePr>
              <p:cNvPr id="21" name="Object 20"/>
              <p:cNvGraphicFramePr>
                <a:graphicFrameLocks noChangeAspect="1"/>
              </p:cNvGraphicFramePr>
              <p:nvPr/>
            </p:nvGraphicFramePr>
            <p:xfrm>
              <a:off x="2206625" y="1256723"/>
              <a:ext cx="222250" cy="343477"/>
            </p:xfrm>
            <a:graphic>
              <a:graphicData uri="http://schemas.openxmlformats.org/presentationml/2006/ole">
                <mc:AlternateContent xmlns:mc="http://schemas.openxmlformats.org/markup-compatibility/2006">
                  <mc:Choice xmlns:v="urn:schemas-microsoft-com:vml" Requires="v">
                    <p:oleObj spid="_x0000_s74029" name="Equation" r:id="rId4" imgW="139680" imgH="215640" progId="Equation.3">
                      <p:embed/>
                    </p:oleObj>
                  </mc:Choice>
                  <mc:Fallback>
                    <p:oleObj name="Equation" r:id="rId4" imgW="139680" imgH="2156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6625" y="1256723"/>
                            <a:ext cx="222250" cy="34347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 name="Object 3"/>
              <p:cNvGraphicFramePr>
                <a:graphicFrameLocks noChangeAspect="1"/>
              </p:cNvGraphicFramePr>
              <p:nvPr/>
            </p:nvGraphicFramePr>
            <p:xfrm>
              <a:off x="2187575" y="2933700"/>
              <a:ext cx="261938" cy="342900"/>
            </p:xfrm>
            <a:graphic>
              <a:graphicData uri="http://schemas.openxmlformats.org/presentationml/2006/ole">
                <mc:AlternateContent xmlns:mc="http://schemas.openxmlformats.org/markup-compatibility/2006">
                  <mc:Choice xmlns:v="urn:schemas-microsoft-com:vml" Requires="v">
                    <p:oleObj spid="_x0000_s74030" name="Equation" r:id="rId6" imgW="164880" imgH="215640" progId="Equation.3">
                      <p:embed/>
                    </p:oleObj>
                  </mc:Choice>
                  <mc:Fallback>
                    <p:oleObj name="Equation" r:id="rId6" imgW="164880" imgH="21564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87575" y="2933700"/>
                            <a:ext cx="261938" cy="342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 name="Object 4"/>
              <p:cNvGraphicFramePr>
                <a:graphicFrameLocks noChangeAspect="1"/>
              </p:cNvGraphicFramePr>
              <p:nvPr/>
            </p:nvGraphicFramePr>
            <p:xfrm>
              <a:off x="2195513" y="2133600"/>
              <a:ext cx="222250" cy="342900"/>
            </p:xfrm>
            <a:graphic>
              <a:graphicData uri="http://schemas.openxmlformats.org/presentationml/2006/ole">
                <mc:AlternateContent xmlns:mc="http://schemas.openxmlformats.org/markup-compatibility/2006">
                  <mc:Choice xmlns:v="urn:schemas-microsoft-com:vml" Requires="v">
                    <p:oleObj spid="_x0000_s74031" name="Equation" r:id="rId8" imgW="139680" imgH="215640" progId="Equation.3">
                      <p:embed/>
                    </p:oleObj>
                  </mc:Choice>
                  <mc:Fallback>
                    <p:oleObj name="Equation" r:id="rId8" imgW="139680" imgH="21564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95513" y="2133600"/>
                            <a:ext cx="222250" cy="342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 name="Object 5"/>
              <p:cNvGraphicFramePr>
                <a:graphicFrameLocks noChangeAspect="1"/>
              </p:cNvGraphicFramePr>
              <p:nvPr/>
            </p:nvGraphicFramePr>
            <p:xfrm>
              <a:off x="4581525" y="2133600"/>
              <a:ext cx="242888" cy="342900"/>
            </p:xfrm>
            <a:graphic>
              <a:graphicData uri="http://schemas.openxmlformats.org/presentationml/2006/ole">
                <mc:AlternateContent xmlns:mc="http://schemas.openxmlformats.org/markup-compatibility/2006">
                  <mc:Choice xmlns:v="urn:schemas-microsoft-com:vml" Requires="v">
                    <p:oleObj spid="_x0000_s74032" name="Equation" r:id="rId10" imgW="152280" imgH="215640" progId="Equation.3">
                      <p:embed/>
                    </p:oleObj>
                  </mc:Choice>
                  <mc:Fallback>
                    <p:oleObj name="Equation" r:id="rId10" imgW="152280" imgH="21564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581525" y="2133600"/>
                            <a:ext cx="242888" cy="342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 name="Object 6"/>
              <p:cNvGraphicFramePr>
                <a:graphicFrameLocks noChangeAspect="1"/>
              </p:cNvGraphicFramePr>
              <p:nvPr/>
            </p:nvGraphicFramePr>
            <p:xfrm>
              <a:off x="3425825" y="2771775"/>
              <a:ext cx="241300" cy="363538"/>
            </p:xfrm>
            <a:graphic>
              <a:graphicData uri="http://schemas.openxmlformats.org/presentationml/2006/ole">
                <mc:AlternateContent xmlns:mc="http://schemas.openxmlformats.org/markup-compatibility/2006">
                  <mc:Choice xmlns:v="urn:schemas-microsoft-com:vml" Requires="v">
                    <p:oleObj spid="_x0000_s74033" name="Equation" r:id="rId12" imgW="152280" imgH="228600" progId="Equation.3">
                      <p:embed/>
                    </p:oleObj>
                  </mc:Choice>
                  <mc:Fallback>
                    <p:oleObj name="Equation" r:id="rId12" imgW="152280" imgH="22860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425825" y="2771775"/>
                            <a:ext cx="241300" cy="363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 name="Object 7"/>
              <p:cNvGraphicFramePr>
                <a:graphicFrameLocks noChangeAspect="1"/>
              </p:cNvGraphicFramePr>
              <p:nvPr/>
            </p:nvGraphicFramePr>
            <p:xfrm>
              <a:off x="3419475" y="1181100"/>
              <a:ext cx="242888" cy="342900"/>
            </p:xfrm>
            <a:graphic>
              <a:graphicData uri="http://schemas.openxmlformats.org/presentationml/2006/ole">
                <mc:AlternateContent xmlns:mc="http://schemas.openxmlformats.org/markup-compatibility/2006">
                  <mc:Choice xmlns:v="urn:schemas-microsoft-com:vml" Requires="v">
                    <p:oleObj spid="_x0000_s74034" name="Equation" r:id="rId14" imgW="152280" imgH="215640" progId="Equation.3">
                      <p:embed/>
                    </p:oleObj>
                  </mc:Choice>
                  <mc:Fallback>
                    <p:oleObj name="Equation" r:id="rId14" imgW="152280" imgH="215640"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419475" y="1181100"/>
                            <a:ext cx="242888" cy="342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 name="Object 8"/>
              <p:cNvGraphicFramePr>
                <a:graphicFrameLocks noChangeAspect="1"/>
              </p:cNvGraphicFramePr>
              <p:nvPr/>
            </p:nvGraphicFramePr>
            <p:xfrm>
              <a:off x="3425825" y="3381375"/>
              <a:ext cx="241300" cy="361950"/>
            </p:xfrm>
            <a:graphic>
              <a:graphicData uri="http://schemas.openxmlformats.org/presentationml/2006/ole">
                <mc:AlternateContent xmlns:mc="http://schemas.openxmlformats.org/markup-compatibility/2006">
                  <mc:Choice xmlns:v="urn:schemas-microsoft-com:vml" Requires="v">
                    <p:oleObj spid="_x0000_s74035" name="Equation" r:id="rId16" imgW="152280" imgH="228600" progId="Equation.3">
                      <p:embed/>
                    </p:oleObj>
                  </mc:Choice>
                  <mc:Fallback>
                    <p:oleObj name="Equation" r:id="rId16" imgW="152280" imgH="228600" progId="Equation.3">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425825" y="3381375"/>
                            <a:ext cx="241300" cy="361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 name="Object 9"/>
              <p:cNvGraphicFramePr>
                <a:graphicFrameLocks noChangeAspect="1"/>
              </p:cNvGraphicFramePr>
              <p:nvPr/>
            </p:nvGraphicFramePr>
            <p:xfrm>
              <a:off x="4767262" y="1257300"/>
              <a:ext cx="261938" cy="342900"/>
            </p:xfrm>
            <a:graphic>
              <a:graphicData uri="http://schemas.openxmlformats.org/presentationml/2006/ole">
                <mc:AlternateContent xmlns:mc="http://schemas.openxmlformats.org/markup-compatibility/2006">
                  <mc:Choice xmlns:v="urn:schemas-microsoft-com:vml" Requires="v">
                    <p:oleObj spid="_x0000_s74036" name="Equation" r:id="rId18" imgW="164880" imgH="215640" progId="Equation.3">
                      <p:embed/>
                    </p:oleObj>
                  </mc:Choice>
                  <mc:Fallback>
                    <p:oleObj name="Equation" r:id="rId18" imgW="164880" imgH="215640" progId="Equation.3">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767262" y="1257300"/>
                            <a:ext cx="261938" cy="342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9" name="Object 10"/>
              <p:cNvGraphicFramePr>
                <a:graphicFrameLocks noChangeAspect="1"/>
              </p:cNvGraphicFramePr>
              <p:nvPr/>
            </p:nvGraphicFramePr>
            <p:xfrm>
              <a:off x="4624388" y="2924175"/>
              <a:ext cx="242887" cy="361950"/>
            </p:xfrm>
            <a:graphic>
              <a:graphicData uri="http://schemas.openxmlformats.org/presentationml/2006/ole">
                <mc:AlternateContent xmlns:mc="http://schemas.openxmlformats.org/markup-compatibility/2006">
                  <mc:Choice xmlns:v="urn:schemas-microsoft-com:vml" Requires="v">
                    <p:oleObj spid="_x0000_s74037" name="Equation" r:id="rId20" imgW="152280" imgH="228600" progId="Equation.3">
                      <p:embed/>
                    </p:oleObj>
                  </mc:Choice>
                  <mc:Fallback>
                    <p:oleObj name="Equation" r:id="rId20" imgW="152280" imgH="228600" progId="Equation.3">
                      <p:embed/>
                      <p:pic>
                        <p:nvPicPr>
                          <p:cNvPr id="0" name=""/>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624388" y="2924175"/>
                            <a:ext cx="242887" cy="361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 name="Oval 29"/>
              <p:cNvSpPr/>
              <p:nvPr/>
            </p:nvSpPr>
            <p:spPr>
              <a:xfrm>
                <a:off x="4572000" y="1219200"/>
                <a:ext cx="685800" cy="533400"/>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aphicFrame>
            <p:nvGraphicFramePr>
              <p:cNvPr id="31" name="Object 11"/>
              <p:cNvGraphicFramePr>
                <a:graphicFrameLocks noChangeAspect="1"/>
              </p:cNvGraphicFramePr>
              <p:nvPr/>
            </p:nvGraphicFramePr>
            <p:xfrm>
              <a:off x="5257800" y="1285875"/>
              <a:ext cx="242888" cy="363538"/>
            </p:xfrm>
            <a:graphic>
              <a:graphicData uri="http://schemas.openxmlformats.org/presentationml/2006/ole">
                <mc:AlternateContent xmlns:mc="http://schemas.openxmlformats.org/markup-compatibility/2006">
                  <mc:Choice xmlns:v="urn:schemas-microsoft-com:vml" Requires="v">
                    <p:oleObj spid="_x0000_s74038" name="Equation" r:id="rId22" imgW="152280" imgH="228600" progId="Equation.3">
                      <p:embed/>
                    </p:oleObj>
                  </mc:Choice>
                  <mc:Fallback>
                    <p:oleObj name="Equation" r:id="rId22" imgW="152280" imgH="228600" progId="Equation.3">
                      <p:embed/>
                      <p:pic>
                        <p:nvPicPr>
                          <p:cNvPr id="0" name=""/>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5257800" y="1285875"/>
                            <a:ext cx="242888" cy="363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18" name="Object 12"/>
            <p:cNvGraphicFramePr>
              <a:graphicFrameLocks noChangeAspect="1"/>
            </p:cNvGraphicFramePr>
            <p:nvPr>
              <p:extLst>
                <p:ext uri="{D42A27DB-BD31-4B8C-83A1-F6EECF244321}">
                  <p14:modId xmlns:p14="http://schemas.microsoft.com/office/powerpoint/2010/main" val="2258922384"/>
                </p:ext>
              </p:extLst>
            </p:nvPr>
          </p:nvGraphicFramePr>
          <p:xfrm>
            <a:off x="4057650" y="3733800"/>
            <a:ext cx="438150" cy="381000"/>
          </p:xfrm>
          <a:graphic>
            <a:graphicData uri="http://schemas.openxmlformats.org/presentationml/2006/ole">
              <mc:AlternateContent xmlns:mc="http://schemas.openxmlformats.org/markup-compatibility/2006">
                <mc:Choice xmlns:v="urn:schemas-microsoft-com:vml" Requires="v">
                  <p:oleObj spid="_x0000_s74039" name="Equation" r:id="rId24" imgW="164880" imgH="177480" progId="Equation.3">
                    <p:embed/>
                  </p:oleObj>
                </mc:Choice>
                <mc:Fallback>
                  <p:oleObj name="Equation" r:id="rId24" imgW="164880" imgH="177480" progId="Equation.3">
                    <p:embed/>
                    <p:pic>
                      <p:nvPicPr>
                        <p:cNvPr id="0" name=""/>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4057650" y="3733800"/>
                          <a:ext cx="438150"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cxnSp>
        <p:nvCxnSpPr>
          <p:cNvPr id="33" name="Elbow Connector 32"/>
          <p:cNvCxnSpPr/>
          <p:nvPr/>
        </p:nvCxnSpPr>
        <p:spPr>
          <a:xfrm rot="10800000" flipV="1">
            <a:off x="3979862" y="2883932"/>
            <a:ext cx="4692650" cy="3179409"/>
          </a:xfrm>
          <a:prstGeom prst="bentConnector3">
            <a:avLst>
              <a:gd name="adj1" fmla="val 99401"/>
            </a:avLst>
          </a:prstGeom>
          <a:ln w="12700">
            <a:solidFill>
              <a:srgbClr val="FF0000"/>
            </a:solidFill>
          </a:ln>
        </p:spPr>
        <p:style>
          <a:lnRef idx="3">
            <a:schemeClr val="dk1"/>
          </a:lnRef>
          <a:fillRef idx="0">
            <a:schemeClr val="dk1"/>
          </a:fillRef>
          <a:effectRef idx="2">
            <a:schemeClr val="dk1"/>
          </a:effectRef>
          <a:fontRef idx="minor">
            <a:schemeClr val="tx1"/>
          </a:fontRef>
        </p:style>
      </p:cxnSp>
      <p:sp>
        <p:nvSpPr>
          <p:cNvPr id="37" name="Rectangle 36"/>
          <p:cNvSpPr/>
          <p:nvPr/>
        </p:nvSpPr>
        <p:spPr>
          <a:xfrm>
            <a:off x="4974758" y="2921338"/>
            <a:ext cx="4110934" cy="369332"/>
          </a:xfrm>
          <a:prstGeom prst="rect">
            <a:avLst/>
          </a:prstGeom>
        </p:spPr>
        <p:txBody>
          <a:bodyPr wrap="none">
            <a:spAutoFit/>
          </a:bodyPr>
          <a:lstStyle/>
          <a:p>
            <a:r>
              <a:rPr lang="en-US" dirty="0"/>
              <a:t>the incidence matrix of the given </a:t>
            </a:r>
            <a:r>
              <a:rPr lang="en-US" dirty="0" smtClean="0"/>
              <a:t>graph is </a:t>
            </a:r>
            <a:endParaRPr lang="en-US" dirty="0"/>
          </a:p>
        </p:txBody>
      </p:sp>
      <p:sp>
        <p:nvSpPr>
          <p:cNvPr id="38" name="TextBox 37"/>
          <p:cNvSpPr txBox="1"/>
          <p:nvPr/>
        </p:nvSpPr>
        <p:spPr>
          <a:xfrm>
            <a:off x="4060825" y="2959500"/>
            <a:ext cx="1023037" cy="369332"/>
          </a:xfrm>
          <a:prstGeom prst="rect">
            <a:avLst/>
          </a:prstGeom>
          <a:noFill/>
        </p:spPr>
        <p:txBody>
          <a:bodyPr wrap="none" rtlCol="0">
            <a:spAutoFit/>
          </a:bodyPr>
          <a:lstStyle/>
          <a:p>
            <a:r>
              <a:rPr lang="en-US" dirty="0" smtClean="0"/>
              <a:t>Solution:</a:t>
            </a:r>
            <a:endParaRPr lang="en-US" dirty="0"/>
          </a:p>
        </p:txBody>
      </p:sp>
      <p:graphicFrame>
        <p:nvGraphicFramePr>
          <p:cNvPr id="43" name="Object 42"/>
          <p:cNvGraphicFramePr>
            <a:graphicFrameLocks noChangeAspect="1"/>
          </p:cNvGraphicFramePr>
          <p:nvPr>
            <p:extLst>
              <p:ext uri="{D42A27DB-BD31-4B8C-83A1-F6EECF244321}">
                <p14:modId xmlns:p14="http://schemas.microsoft.com/office/powerpoint/2010/main" val="2034018143"/>
              </p:ext>
            </p:extLst>
          </p:nvPr>
        </p:nvGraphicFramePr>
        <p:xfrm>
          <a:off x="4310189" y="3317547"/>
          <a:ext cx="4459286" cy="2686843"/>
        </p:xfrm>
        <a:graphic>
          <a:graphicData uri="http://schemas.openxmlformats.org/presentationml/2006/ole">
            <mc:AlternateContent xmlns:mc="http://schemas.openxmlformats.org/markup-compatibility/2006">
              <mc:Choice xmlns:v="urn:schemas-microsoft-com:vml" Requires="v">
                <p:oleObj spid="_x0000_s74040" name="Equation" r:id="rId26" imgW="1498320" imgH="1041120" progId="Equation.3">
                  <p:embed/>
                </p:oleObj>
              </mc:Choice>
              <mc:Fallback>
                <p:oleObj name="Equation" r:id="rId26" imgW="1498320" imgH="1041120" progId="Equation.3">
                  <p:embed/>
                  <p:pic>
                    <p:nvPicPr>
                      <p:cNvPr id="0" name=""/>
                      <p:cNvPicPr>
                        <a:picLocks noChangeAspect="1" noChangeArrowheads="1"/>
                      </p:cNvPicPr>
                      <p:nvPr/>
                    </p:nvPicPr>
                    <p:blipFill>
                      <a:blip r:embed="rId27"/>
                      <a:srcRect/>
                      <a:stretch>
                        <a:fillRect/>
                      </a:stretch>
                    </p:blipFill>
                    <p:spPr bwMode="auto">
                      <a:xfrm>
                        <a:off x="4310189" y="3317547"/>
                        <a:ext cx="4459286" cy="2686843"/>
                      </a:xfrm>
                      <a:prstGeom prst="rect">
                        <a:avLst/>
                      </a:prstGeom>
                      <a:noFill/>
                      <a:extLst/>
                    </p:spPr>
                  </p:pic>
                </p:oleObj>
              </mc:Fallback>
            </mc:AlternateContent>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Date Placeholder 13"/>
          <p:cNvSpPr>
            <a:spLocks noGrp="1"/>
          </p:cNvSpPr>
          <p:nvPr>
            <p:ph type="dt" sz="half" idx="10"/>
          </p:nvPr>
        </p:nvSpPr>
        <p:spPr/>
        <p:txBody>
          <a:bodyPr/>
          <a:lstStyle/>
          <a:p>
            <a:fld id="{A2277409-5E21-46E8-90D1-0C297E78D438}" type="datetime1">
              <a:rPr lang="en-US" smtClean="0"/>
              <a:pPr/>
              <a:t>6/24/2023</a:t>
            </a:fld>
            <a:endParaRPr lang="en-US" dirty="0"/>
          </a:p>
        </p:txBody>
      </p:sp>
      <p:sp>
        <p:nvSpPr>
          <p:cNvPr id="19" name="Slide Number Placeholder 18"/>
          <p:cNvSpPr>
            <a:spLocks noGrp="1"/>
          </p:cNvSpPr>
          <p:nvPr>
            <p:ph type="sldNum" sz="quarter" idx="12"/>
          </p:nvPr>
        </p:nvSpPr>
        <p:spPr/>
        <p:txBody>
          <a:bodyPr/>
          <a:lstStyle/>
          <a:p>
            <a:fld id="{68D024D8-7F54-4838-AA7B-E00348C32656}" type="slidenum">
              <a:rPr lang="en-US" smtClean="0"/>
              <a:pPr/>
              <a:t>22</a:t>
            </a:fld>
            <a:endParaRPr lang="en-US" dirty="0"/>
          </a:p>
        </p:txBody>
      </p:sp>
      <p:sp>
        <p:nvSpPr>
          <p:cNvPr id="20" name="Footer Placeholder 19"/>
          <p:cNvSpPr>
            <a:spLocks noGrp="1"/>
          </p:cNvSpPr>
          <p:nvPr>
            <p:ph type="ftr" sz="quarter" idx="11"/>
          </p:nvPr>
        </p:nvSpPr>
        <p:spPr/>
        <p:txBody>
          <a:bodyPr/>
          <a:lstStyle/>
          <a:p>
            <a:r>
              <a:rPr lang="en-US" smtClean="0"/>
              <a:t>Basic concepts of graph theory</a:t>
            </a:r>
            <a:endParaRPr lang="en-US" dirty="0"/>
          </a:p>
        </p:txBody>
      </p:sp>
      <p:sp>
        <p:nvSpPr>
          <p:cNvPr id="2" name="Rectangle 1"/>
          <p:cNvSpPr/>
          <p:nvPr/>
        </p:nvSpPr>
        <p:spPr>
          <a:xfrm>
            <a:off x="427149" y="441463"/>
            <a:ext cx="8281115" cy="646331"/>
          </a:xfrm>
          <a:prstGeom prst="rect">
            <a:avLst/>
          </a:prstGeom>
        </p:spPr>
        <p:txBody>
          <a:bodyPr wrap="square">
            <a:spAutoFit/>
          </a:bodyPr>
          <a:lstStyle/>
          <a:p>
            <a:pPr algn="just">
              <a:buNone/>
            </a:pPr>
            <a:r>
              <a:rPr lang="en-US" dirty="0" smtClean="0"/>
              <a:t>Let </a:t>
            </a:r>
            <a:r>
              <a:rPr lang="en-US" dirty="0"/>
              <a:t>G be a graph with n vertices. The adjacency matrix of G defined by A(G) = [</a:t>
            </a:r>
            <a:r>
              <a:rPr lang="en-US" dirty="0" err="1"/>
              <a:t>a</a:t>
            </a:r>
            <a:r>
              <a:rPr lang="en-US" baseline="-25000" dirty="0" err="1"/>
              <a:t>iJ</a:t>
            </a:r>
            <a:r>
              <a:rPr lang="en-US" dirty="0"/>
              <a:t> ]</a:t>
            </a:r>
            <a:r>
              <a:rPr lang="en-US" baseline="-25000" dirty="0" err="1"/>
              <a:t>nxn</a:t>
            </a:r>
            <a:r>
              <a:rPr lang="en-US" dirty="0"/>
              <a:t> such that</a:t>
            </a:r>
          </a:p>
        </p:txBody>
      </p:sp>
      <p:sp>
        <p:nvSpPr>
          <p:cNvPr id="4" name="Rectangle 3"/>
          <p:cNvSpPr/>
          <p:nvPr/>
        </p:nvSpPr>
        <p:spPr>
          <a:xfrm>
            <a:off x="173337" y="48428"/>
            <a:ext cx="2091726" cy="369332"/>
          </a:xfrm>
          <a:prstGeom prst="rect">
            <a:avLst/>
          </a:prstGeom>
        </p:spPr>
        <p:txBody>
          <a:bodyPr wrap="none">
            <a:spAutoFit/>
          </a:bodyPr>
          <a:lstStyle/>
          <a:p>
            <a:r>
              <a:rPr lang="en-US" b="1" u="sng" dirty="0"/>
              <a:t>Adjacency Matrix :-</a:t>
            </a:r>
            <a:r>
              <a:rPr lang="en-US" dirty="0"/>
              <a:t> </a:t>
            </a:r>
          </a:p>
        </p:txBody>
      </p:sp>
      <mc:AlternateContent xmlns:mc="http://schemas.openxmlformats.org/markup-compatibility/2006" xmlns:a14="http://schemas.microsoft.com/office/drawing/2010/main">
        <mc:Choice Requires="a14">
          <p:sp>
            <p:nvSpPr>
              <p:cNvPr id="40" name="Rectangle 39"/>
              <p:cNvSpPr/>
              <p:nvPr/>
            </p:nvSpPr>
            <p:spPr>
              <a:xfrm>
                <a:off x="173337" y="1099107"/>
                <a:ext cx="8836009" cy="1117998"/>
              </a:xfrm>
              <a:prstGeom prst="rect">
                <a:avLst/>
              </a:prstGeom>
            </p:spPr>
            <p:txBody>
              <a:bodyPr wrap="none">
                <a:spAutoFit/>
              </a:bodyPr>
              <a:lstStyle/>
              <a:p>
                <a:pPr marL="342900" lvl="0" indent="-342900">
                  <a:spcBef>
                    <a:spcPct val="20000"/>
                  </a:spcBef>
                  <a:defRPr/>
                </a:pPr>
                <a:r>
                  <a:rPr lang="en-US" dirty="0" smtClean="0"/>
                  <a:t>i.e. </a:t>
                </a:r>
                <a:r>
                  <a:rPr lang="en-US" dirty="0" err="1" smtClean="0"/>
                  <a:t>a</a:t>
                </a:r>
                <a:r>
                  <a:rPr lang="en-US" baseline="-25000" dirty="0" err="1" smtClean="0"/>
                  <a:t>ij</a:t>
                </a:r>
                <a:r>
                  <a:rPr lang="en-US" dirty="0" smtClean="0"/>
                  <a:t> = </a:t>
                </a:r>
                <a14:m>
                  <m:oMath xmlns:m="http://schemas.openxmlformats.org/officeDocument/2006/math">
                    <m:d>
                      <m:dPr>
                        <m:begChr m:val="{"/>
                        <m:endChr m:val=""/>
                        <m:ctrlPr>
                          <a:rPr lang="en-US" i="1" smtClean="0">
                            <a:latin typeface="Cambria Math" panose="02040503050406030204" pitchFamily="18" charset="0"/>
                          </a:rPr>
                        </m:ctrlPr>
                      </m:dPr>
                      <m:e>
                        <m:m>
                          <m:mPr>
                            <m:mcs>
                              <m:mc>
                                <m:mcPr>
                                  <m:count m:val="1"/>
                                  <m:mcJc m:val="center"/>
                                </m:mcPr>
                              </m:mc>
                            </m:mcs>
                            <m:ctrlPr>
                              <a:rPr lang="en-US" i="1" smtClean="0">
                                <a:latin typeface="Cambria Math" panose="02040503050406030204" pitchFamily="18" charset="0"/>
                              </a:rPr>
                            </m:ctrlPr>
                          </m:mPr>
                          <m:mr>
                            <m:e>
                              <m:r>
                                <m:rPr>
                                  <m:nor/>
                                </m:rPr>
                                <a:rPr lang="en-US" dirty="0"/>
                                <m:t>0</m:t>
                              </m:r>
                              <m:r>
                                <m:rPr>
                                  <m:nor/>
                                </m:rPr>
                                <a:rPr lang="en-US" b="0" i="0" dirty="0" smtClean="0"/>
                                <m:t> </m:t>
                              </m:r>
                              <m:r>
                                <m:rPr>
                                  <m:nor/>
                                </m:rPr>
                                <a:rPr lang="en-US" dirty="0"/>
                                <m:t> </m:t>
                              </m:r>
                              <m:r>
                                <m:rPr>
                                  <m:nor/>
                                </m:rPr>
                                <a:rPr lang="en-US" dirty="0"/>
                                <m:t>if</m:t>
                              </m:r>
                              <m:r>
                                <m:rPr>
                                  <m:nor/>
                                </m:rPr>
                                <a:rPr lang="en-US" dirty="0"/>
                                <m:t> </m:t>
                              </m:r>
                              <m:r>
                                <m:rPr>
                                  <m:nor/>
                                </m:rPr>
                                <a:rPr lang="en-US" dirty="0"/>
                                <m:t>there</m:t>
                              </m:r>
                              <m:r>
                                <m:rPr>
                                  <m:nor/>
                                </m:rPr>
                                <a:rPr lang="en-US" dirty="0"/>
                                <m:t> </m:t>
                              </m:r>
                              <m:r>
                                <m:rPr>
                                  <m:nor/>
                                </m:rPr>
                                <a:rPr lang="en-US" dirty="0"/>
                                <m:t>is</m:t>
                              </m:r>
                              <m:r>
                                <m:rPr>
                                  <m:nor/>
                                </m:rPr>
                                <a:rPr lang="en-US" dirty="0"/>
                                <m:t> </m:t>
                              </m:r>
                              <m:r>
                                <m:rPr>
                                  <m:nor/>
                                </m:rPr>
                                <a:rPr lang="en-US" dirty="0"/>
                                <m:t>no</m:t>
                              </m:r>
                              <m:r>
                                <m:rPr>
                                  <m:nor/>
                                </m:rPr>
                                <a:rPr lang="en-US" dirty="0"/>
                                <m:t> </m:t>
                              </m:r>
                              <m:r>
                                <m:rPr>
                                  <m:nor/>
                                </m:rPr>
                                <a:rPr lang="en-US" dirty="0"/>
                                <m:t>edge</m:t>
                              </m:r>
                              <m:r>
                                <m:rPr>
                                  <m:nor/>
                                </m:rPr>
                                <a:rPr lang="en-US" dirty="0"/>
                                <m:t> </m:t>
                              </m:r>
                              <m:r>
                                <m:rPr>
                                  <m:nor/>
                                </m:rPr>
                                <a:rPr lang="en-US" dirty="0"/>
                                <m:t>between</m:t>
                              </m:r>
                              <m:r>
                                <m:rPr>
                                  <m:nor/>
                                </m:rPr>
                                <a:rPr lang="en-US" dirty="0"/>
                                <m:t> </m:t>
                              </m:r>
                              <m:r>
                                <m:rPr>
                                  <m:nor/>
                                </m:rPr>
                                <a:rPr lang="en-US" dirty="0"/>
                                <m:t>the</m:t>
                              </m:r>
                              <m:r>
                                <m:rPr>
                                  <m:nor/>
                                </m:rPr>
                                <a:rPr lang="en-US" dirty="0"/>
                                <m:t> </m:t>
                              </m:r>
                              <m:r>
                                <m:rPr>
                                  <m:nor/>
                                </m:rPr>
                                <a:rPr lang="en-US" dirty="0"/>
                                <m:t>vertices</m:t>
                              </m:r>
                              <m:r>
                                <m:rPr>
                                  <m:nor/>
                                </m:rPr>
                                <a:rPr lang="en-US" dirty="0"/>
                                <m:t> </m:t>
                              </m:r>
                              <m:r>
                                <m:rPr>
                                  <m:nor/>
                                </m:rPr>
                                <a:rPr lang="en-US" dirty="0"/>
                                <m:t>Vi</m:t>
                              </m:r>
                              <m:r>
                                <m:rPr>
                                  <m:nor/>
                                </m:rPr>
                                <a:rPr lang="en-US" dirty="0"/>
                                <m:t> </m:t>
                              </m:r>
                              <m:r>
                                <m:rPr>
                                  <m:nor/>
                                </m:rPr>
                                <a:rPr lang="en-US" dirty="0"/>
                                <m:t>and</m:t>
                              </m:r>
                              <m:r>
                                <m:rPr>
                                  <m:nor/>
                                </m:rPr>
                                <a:rPr lang="en-US" dirty="0"/>
                                <m:t> </m:t>
                              </m:r>
                              <m:r>
                                <m:rPr>
                                  <m:nor/>
                                </m:rPr>
                                <a:rPr lang="en-US" dirty="0"/>
                                <m:t>Vj</m:t>
                              </m:r>
                              <m:r>
                                <m:rPr>
                                  <m:nor/>
                                </m:rPr>
                                <a:rPr lang="en-US" b="0" i="0" baseline="-25000" dirty="0" smtClean="0"/>
                                <m:t>                                                                              </m:t>
                              </m:r>
                            </m:e>
                          </m:mr>
                          <m:mr>
                            <m:e>
                              <m:r>
                                <m:rPr>
                                  <m:nor/>
                                </m:rPr>
                                <a:rPr lang="en-US" dirty="0"/>
                                <m:t>1 </m:t>
                              </m:r>
                              <m:r>
                                <m:rPr>
                                  <m:nor/>
                                </m:rPr>
                                <a:rPr lang="en-US" b="0" i="0" dirty="0" smtClean="0"/>
                                <m:t> </m:t>
                              </m:r>
                              <m:r>
                                <m:rPr>
                                  <m:nor/>
                                </m:rPr>
                                <a:rPr lang="en-US" dirty="0"/>
                                <m:t>if</m:t>
                              </m:r>
                              <m:r>
                                <m:rPr>
                                  <m:nor/>
                                </m:rPr>
                                <a:rPr lang="en-US" dirty="0"/>
                                <m:t> </m:t>
                              </m:r>
                              <m:r>
                                <m:rPr>
                                  <m:nor/>
                                </m:rPr>
                                <a:rPr lang="en-US" dirty="0"/>
                                <m:t>there</m:t>
                              </m:r>
                              <m:r>
                                <m:rPr>
                                  <m:nor/>
                                </m:rPr>
                                <a:rPr lang="en-US" dirty="0"/>
                                <m:t> </m:t>
                              </m:r>
                              <m:r>
                                <m:rPr>
                                  <m:nor/>
                                </m:rPr>
                                <a:rPr lang="en-US" dirty="0"/>
                                <m:t>is</m:t>
                              </m:r>
                              <m:r>
                                <m:rPr>
                                  <m:nor/>
                                </m:rPr>
                                <a:rPr lang="en-US" dirty="0"/>
                                <m:t> </m:t>
                              </m:r>
                              <m:r>
                                <m:rPr>
                                  <m:nor/>
                                </m:rPr>
                                <a:rPr lang="en-US" dirty="0"/>
                                <m:t>an</m:t>
                              </m:r>
                              <m:r>
                                <m:rPr>
                                  <m:nor/>
                                </m:rPr>
                                <a:rPr lang="en-US" dirty="0"/>
                                <m:t> </m:t>
                              </m:r>
                              <m:r>
                                <m:rPr>
                                  <m:nor/>
                                </m:rPr>
                                <a:rPr lang="en-US" dirty="0"/>
                                <m:t>edge</m:t>
                              </m:r>
                              <m:r>
                                <m:rPr>
                                  <m:nor/>
                                </m:rPr>
                                <a:rPr lang="en-US" dirty="0"/>
                                <m:t> </m:t>
                              </m:r>
                              <m:r>
                                <m:rPr>
                                  <m:nor/>
                                </m:rPr>
                                <a:rPr lang="en-US" dirty="0"/>
                                <m:t>between</m:t>
                              </m:r>
                              <m:r>
                                <m:rPr>
                                  <m:nor/>
                                </m:rPr>
                                <a:rPr lang="en-US" dirty="0"/>
                                <m:t> </m:t>
                              </m:r>
                              <m:r>
                                <m:rPr>
                                  <m:nor/>
                                </m:rPr>
                                <a:rPr lang="en-US" dirty="0"/>
                                <m:t>the</m:t>
                              </m:r>
                              <m:r>
                                <m:rPr>
                                  <m:nor/>
                                </m:rPr>
                                <a:rPr lang="en-US" dirty="0"/>
                                <m:t> </m:t>
                              </m:r>
                              <m:r>
                                <m:rPr>
                                  <m:nor/>
                                </m:rPr>
                                <a:rPr lang="en-US" dirty="0"/>
                                <m:t>vertices</m:t>
                              </m:r>
                              <m:r>
                                <m:rPr>
                                  <m:nor/>
                                </m:rPr>
                                <a:rPr lang="en-US" dirty="0"/>
                                <m:t> </m:t>
                              </m:r>
                              <m:r>
                                <m:rPr>
                                  <m:nor/>
                                </m:rPr>
                                <a:rPr lang="en-US" dirty="0"/>
                                <m:t>Vi</m:t>
                              </m:r>
                              <m:r>
                                <m:rPr>
                                  <m:nor/>
                                </m:rPr>
                                <a:rPr lang="en-US" dirty="0"/>
                                <m:t> 	</m:t>
                              </m:r>
                              <m:r>
                                <m:rPr>
                                  <m:nor/>
                                </m:rPr>
                                <a:rPr lang="en-US" dirty="0"/>
                                <m:t>and</m:t>
                              </m:r>
                              <m:r>
                                <m:rPr>
                                  <m:nor/>
                                </m:rPr>
                                <a:rPr lang="en-US" dirty="0"/>
                                <m:t> </m:t>
                              </m:r>
                              <m:r>
                                <m:rPr>
                                  <m:nor/>
                                </m:rPr>
                                <a:rPr lang="en-US" dirty="0"/>
                                <m:t>Vj</m:t>
                              </m:r>
                              <m:r>
                                <m:rPr>
                                  <m:nor/>
                                </m:rPr>
                                <a:rPr lang="en-US" dirty="0"/>
                                <m:t>  </m:t>
                              </m:r>
                              <m:r>
                                <a:rPr lang="en-US" b="0" i="1" dirty="0" smtClean="0">
                                  <a:latin typeface="Cambria Math" panose="02040503050406030204" pitchFamily="18" charset="0"/>
                                </a:rPr>
                                <m:t>                                                    </m:t>
                              </m:r>
                            </m:e>
                          </m:mr>
                          <m:mr>
                            <m:e>
                              <m:r>
                                <m:rPr>
                                  <m:nor/>
                                </m:rPr>
                                <a:rPr lang="en-US" dirty="0"/>
                                <m:t>k</m:t>
                              </m:r>
                              <m:r>
                                <m:rPr>
                                  <m:nor/>
                                </m:rPr>
                                <a:rPr lang="en-US" b="0" i="0" dirty="0" smtClean="0"/>
                                <m:t> </m:t>
                              </m:r>
                              <m:r>
                                <m:rPr>
                                  <m:nor/>
                                </m:rPr>
                                <a:rPr lang="en-US" dirty="0"/>
                                <m:t> </m:t>
                              </m:r>
                              <m:r>
                                <m:rPr>
                                  <m:nor/>
                                </m:rPr>
                                <a:rPr lang="en-US" dirty="0"/>
                                <m:t>if</m:t>
                              </m:r>
                              <m:r>
                                <m:rPr>
                                  <m:nor/>
                                </m:rPr>
                                <a:rPr lang="en-US" dirty="0"/>
                                <m:t> </m:t>
                              </m:r>
                              <m:r>
                                <m:rPr>
                                  <m:nor/>
                                </m:rPr>
                                <a:rPr lang="en-US" dirty="0"/>
                                <m:t>there</m:t>
                              </m:r>
                              <m:r>
                                <m:rPr>
                                  <m:nor/>
                                </m:rPr>
                                <a:rPr lang="en-US" dirty="0"/>
                                <m:t> </m:t>
                              </m:r>
                              <m:r>
                                <m:rPr>
                                  <m:nor/>
                                </m:rPr>
                                <a:rPr lang="en-US" dirty="0"/>
                                <m:t>is</m:t>
                              </m:r>
                              <m:r>
                                <m:rPr>
                                  <m:nor/>
                                </m:rPr>
                                <a:rPr lang="en-US" dirty="0"/>
                                <m:t> </m:t>
                              </m:r>
                              <m:r>
                                <m:rPr>
                                  <m:nor/>
                                </m:rPr>
                                <a:rPr lang="en-US" dirty="0"/>
                                <m:t>an</m:t>
                              </m:r>
                              <m:r>
                                <m:rPr>
                                  <m:nor/>
                                </m:rPr>
                                <a:rPr lang="en-US" dirty="0"/>
                                <m:t> </m:t>
                              </m:r>
                              <m:r>
                                <m:rPr>
                                  <m:nor/>
                                </m:rPr>
                                <a:rPr lang="en-US" dirty="0"/>
                                <m:t>finite</m:t>
                              </m:r>
                              <m:r>
                                <m:rPr>
                                  <m:nor/>
                                </m:rPr>
                                <a:rPr lang="en-US" dirty="0"/>
                                <m:t> </m:t>
                              </m:r>
                              <m:r>
                                <m:rPr>
                                  <m:nor/>
                                </m:rPr>
                                <a:rPr lang="en-US" dirty="0"/>
                                <m:t>number</m:t>
                              </m:r>
                              <m:r>
                                <m:rPr>
                                  <m:nor/>
                                </m:rPr>
                                <a:rPr lang="en-US" dirty="0"/>
                                <m:t> </m:t>
                              </m:r>
                              <m:r>
                                <m:rPr>
                                  <m:nor/>
                                </m:rPr>
                                <a:rPr lang="en-US" dirty="0"/>
                                <m:t>of</m:t>
                              </m:r>
                              <m:r>
                                <m:rPr>
                                  <m:nor/>
                                </m:rPr>
                                <a:rPr lang="en-US" dirty="0"/>
                                <m:t> </m:t>
                              </m:r>
                              <m:r>
                                <m:rPr>
                                  <m:nor/>
                                </m:rPr>
                                <a:rPr lang="en-US" dirty="0"/>
                                <m:t>edges</m:t>
                              </m:r>
                              <m:r>
                                <m:rPr>
                                  <m:nor/>
                                </m:rPr>
                                <a:rPr lang="en-US" dirty="0"/>
                                <m:t> </m:t>
                              </m:r>
                              <m:r>
                                <m:rPr>
                                  <m:nor/>
                                </m:rPr>
                                <a:rPr lang="en-US" dirty="0"/>
                                <m:t>between</m:t>
                              </m:r>
                              <m:r>
                                <m:rPr>
                                  <m:nor/>
                                </m:rPr>
                                <a:rPr lang="en-US" dirty="0"/>
                                <m:t> 	</m:t>
                              </m:r>
                              <m:r>
                                <m:rPr>
                                  <m:nor/>
                                </m:rPr>
                                <a:rPr lang="en-US" dirty="0"/>
                                <m:t>the</m:t>
                              </m:r>
                              <m:r>
                                <m:rPr>
                                  <m:nor/>
                                </m:rPr>
                                <a:rPr lang="en-US" dirty="0"/>
                                <m:t> </m:t>
                              </m:r>
                              <m:r>
                                <m:rPr>
                                  <m:nor/>
                                </m:rPr>
                                <a:rPr lang="en-US" dirty="0"/>
                                <m:t>vertices</m:t>
                              </m:r>
                              <m:r>
                                <m:rPr>
                                  <m:nor/>
                                </m:rPr>
                                <a:rPr lang="en-US" dirty="0"/>
                                <m:t> </m:t>
                              </m:r>
                              <m:r>
                                <m:rPr>
                                  <m:nor/>
                                </m:rPr>
                                <a:rPr lang="en-US" dirty="0"/>
                                <m:t>Vi</m:t>
                              </m:r>
                              <m:r>
                                <m:rPr>
                                  <m:nor/>
                                </m:rPr>
                                <a:rPr lang="en-US" dirty="0"/>
                                <m:t> </m:t>
                              </m:r>
                              <m:r>
                                <m:rPr>
                                  <m:nor/>
                                </m:rPr>
                                <a:rPr lang="en-US" dirty="0"/>
                                <m:t>and</m:t>
                              </m:r>
                              <m:r>
                                <m:rPr>
                                  <m:nor/>
                                </m:rPr>
                                <a:rPr lang="en-US" dirty="0"/>
                                <m:t> </m:t>
                              </m:r>
                              <m:r>
                                <m:rPr>
                                  <m:nor/>
                                </m:rPr>
                                <a:rPr lang="en-US" dirty="0"/>
                                <m:t>Vj</m:t>
                              </m:r>
                              <m:r>
                                <m:rPr>
                                  <m:nor/>
                                </m:rPr>
                                <a:rPr lang="en-US" dirty="0"/>
                                <m:t> </m:t>
                              </m:r>
                              <m:r>
                                <m:rPr>
                                  <m:nor/>
                                </m:rPr>
                                <a:rPr lang="en-US" dirty="0"/>
                                <m:t>with</m:t>
                              </m:r>
                              <m:r>
                                <m:rPr>
                                  <m:nor/>
                                </m:rPr>
                                <a:rPr lang="en-US" dirty="0"/>
                                <m:t> </m:t>
                              </m:r>
                              <m:r>
                                <m:rPr>
                                  <m:nor/>
                                </m:rPr>
                                <a:rPr lang="en-US" dirty="0"/>
                                <m:t>k</m:t>
                              </m:r>
                              <m:r>
                                <m:rPr>
                                  <m:nor/>
                                </m:rPr>
                                <a:rPr lang="en-US" dirty="0"/>
                                <m:t> &gt; 2. </m:t>
                              </m:r>
                            </m:e>
                          </m:mr>
                        </m:m>
                      </m:e>
                    </m:d>
                  </m:oMath>
                </a14:m>
                <a:r>
                  <a:rPr lang="en-US" dirty="0" smtClean="0"/>
                  <a:t>  </a:t>
                </a:r>
                <a:endParaRPr lang="en-US" dirty="0"/>
              </a:p>
            </p:txBody>
          </p:sp>
        </mc:Choice>
        <mc:Fallback xmlns="">
          <p:sp>
            <p:nvSpPr>
              <p:cNvPr id="40" name="Rectangle 39"/>
              <p:cNvSpPr>
                <a:spLocks noRot="1" noChangeAspect="1" noMove="1" noResize="1" noEditPoints="1" noAdjustHandles="1" noChangeArrowheads="1" noChangeShapeType="1" noTextEdit="1"/>
              </p:cNvSpPr>
              <p:nvPr/>
            </p:nvSpPr>
            <p:spPr>
              <a:xfrm>
                <a:off x="173337" y="1099107"/>
                <a:ext cx="8836009" cy="1117998"/>
              </a:xfrm>
              <a:prstGeom prst="rect">
                <a:avLst/>
              </a:prstGeom>
              <a:blipFill rotWithShape="0">
                <a:blip r:embed="rId3"/>
                <a:stretch>
                  <a:fillRect l="-552"/>
                </a:stretch>
              </a:blipFill>
            </p:spPr>
            <p:txBody>
              <a:bodyPr/>
              <a:lstStyle/>
              <a:p>
                <a:r>
                  <a:rPr lang="en-US">
                    <a:noFill/>
                  </a:rPr>
                  <a:t> </a:t>
                </a:r>
              </a:p>
            </p:txBody>
          </p:sp>
        </mc:Fallback>
      </mc:AlternateContent>
      <p:sp>
        <p:nvSpPr>
          <p:cNvPr id="5" name="Rectangle 4"/>
          <p:cNvSpPr/>
          <p:nvPr/>
        </p:nvSpPr>
        <p:spPr>
          <a:xfrm>
            <a:off x="173337" y="2296895"/>
            <a:ext cx="6309820" cy="646331"/>
          </a:xfrm>
          <a:prstGeom prst="rect">
            <a:avLst/>
          </a:prstGeom>
        </p:spPr>
        <p:txBody>
          <a:bodyPr wrap="square">
            <a:spAutoFit/>
          </a:bodyPr>
          <a:lstStyle/>
          <a:p>
            <a:r>
              <a:rPr lang="en-US" sz="2000" b="1" dirty="0"/>
              <a:t>Example :</a:t>
            </a:r>
            <a:r>
              <a:rPr lang="en-US" b="1" dirty="0"/>
              <a:t>   </a:t>
            </a:r>
            <a:r>
              <a:rPr lang="en-US" dirty="0" smtClean="0"/>
              <a:t>Find the </a:t>
            </a:r>
            <a:r>
              <a:rPr lang="en-US" dirty="0"/>
              <a:t>adjacency matrix of the given graph </a:t>
            </a:r>
            <a:r>
              <a:rPr lang="en-US" dirty="0" smtClean="0"/>
              <a:t>G,</a:t>
            </a:r>
            <a:r>
              <a:rPr lang="en-US" dirty="0"/>
              <a:t/>
            </a:r>
            <a:br>
              <a:rPr lang="en-US" dirty="0"/>
            </a:br>
            <a:endParaRPr lang="en-US" sz="1600" dirty="0"/>
          </a:p>
        </p:txBody>
      </p:sp>
      <p:grpSp>
        <p:nvGrpSpPr>
          <p:cNvPr id="7" name="Group 6"/>
          <p:cNvGrpSpPr/>
          <p:nvPr/>
        </p:nvGrpSpPr>
        <p:grpSpPr>
          <a:xfrm>
            <a:off x="385762" y="2926054"/>
            <a:ext cx="3313113" cy="3013588"/>
            <a:chOff x="427149" y="2712717"/>
            <a:chExt cx="3313113" cy="3013588"/>
          </a:xfrm>
        </p:grpSpPr>
        <p:grpSp>
          <p:nvGrpSpPr>
            <p:cNvPr id="22" name="Group 22"/>
            <p:cNvGrpSpPr/>
            <p:nvPr/>
          </p:nvGrpSpPr>
          <p:grpSpPr>
            <a:xfrm>
              <a:off x="427149" y="2712717"/>
              <a:ext cx="3313113" cy="2562225"/>
              <a:chOff x="2187575" y="1181100"/>
              <a:chExt cx="3313113" cy="2562225"/>
            </a:xfrm>
          </p:grpSpPr>
          <p:sp>
            <p:nvSpPr>
              <p:cNvPr id="23" name="Rectangle 22"/>
              <p:cNvSpPr/>
              <p:nvPr/>
            </p:nvSpPr>
            <p:spPr>
              <a:xfrm>
                <a:off x="2438400" y="1524000"/>
                <a:ext cx="2133600" cy="1600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4" name="Arc 23"/>
              <p:cNvSpPr/>
              <p:nvPr/>
            </p:nvSpPr>
            <p:spPr>
              <a:xfrm rot="10800000">
                <a:off x="2419350" y="2638422"/>
                <a:ext cx="2171700" cy="819151"/>
              </a:xfrm>
              <a:prstGeom prst="arc">
                <a:avLst>
                  <a:gd name="adj1" fmla="val 11031893"/>
                  <a:gd name="adj2" fmla="val 21337429"/>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graphicFrame>
            <p:nvGraphicFramePr>
              <p:cNvPr id="25" name="Object 24"/>
              <p:cNvGraphicFramePr>
                <a:graphicFrameLocks noChangeAspect="1"/>
              </p:cNvGraphicFramePr>
              <p:nvPr/>
            </p:nvGraphicFramePr>
            <p:xfrm>
              <a:off x="2206625" y="1256723"/>
              <a:ext cx="222250" cy="343477"/>
            </p:xfrm>
            <a:graphic>
              <a:graphicData uri="http://schemas.openxmlformats.org/presentationml/2006/ole">
                <mc:AlternateContent xmlns:mc="http://schemas.openxmlformats.org/markup-compatibility/2006">
                  <mc:Choice xmlns:v="urn:schemas-microsoft-com:vml" Requires="v">
                    <p:oleObj spid="_x0000_s6651" name="Equation" r:id="rId4" imgW="139680" imgH="215640" progId="Equation.3">
                      <p:embed/>
                    </p:oleObj>
                  </mc:Choice>
                  <mc:Fallback>
                    <p:oleObj name="Equation" r:id="rId4" imgW="139680" imgH="215640" progId="Equation.3">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6625" y="1256723"/>
                            <a:ext cx="222250" cy="34347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 name="Object 3"/>
              <p:cNvGraphicFramePr>
                <a:graphicFrameLocks noChangeAspect="1"/>
              </p:cNvGraphicFramePr>
              <p:nvPr/>
            </p:nvGraphicFramePr>
            <p:xfrm>
              <a:off x="2187575" y="2933700"/>
              <a:ext cx="261938" cy="342900"/>
            </p:xfrm>
            <a:graphic>
              <a:graphicData uri="http://schemas.openxmlformats.org/presentationml/2006/ole">
                <mc:AlternateContent xmlns:mc="http://schemas.openxmlformats.org/markup-compatibility/2006">
                  <mc:Choice xmlns:v="urn:schemas-microsoft-com:vml" Requires="v">
                    <p:oleObj spid="_x0000_s6652" name="Equation" r:id="rId6" imgW="164880" imgH="215640" progId="Equation.3">
                      <p:embed/>
                    </p:oleObj>
                  </mc:Choice>
                  <mc:Fallback>
                    <p:oleObj name="Equation" r:id="rId6" imgW="164880" imgH="215640" progId="Equation.3">
                      <p:embed/>
                      <p:pic>
                        <p:nvPicPr>
                          <p:cNvPr id="0"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87575" y="2933700"/>
                            <a:ext cx="261938" cy="342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 name="Object 4"/>
              <p:cNvGraphicFramePr>
                <a:graphicFrameLocks noChangeAspect="1"/>
              </p:cNvGraphicFramePr>
              <p:nvPr/>
            </p:nvGraphicFramePr>
            <p:xfrm>
              <a:off x="2195513" y="2133600"/>
              <a:ext cx="222250" cy="342900"/>
            </p:xfrm>
            <a:graphic>
              <a:graphicData uri="http://schemas.openxmlformats.org/presentationml/2006/ole">
                <mc:AlternateContent xmlns:mc="http://schemas.openxmlformats.org/markup-compatibility/2006">
                  <mc:Choice xmlns:v="urn:schemas-microsoft-com:vml" Requires="v">
                    <p:oleObj spid="_x0000_s6653" name="Equation" r:id="rId8" imgW="139680" imgH="215640" progId="Equation.3">
                      <p:embed/>
                    </p:oleObj>
                  </mc:Choice>
                  <mc:Fallback>
                    <p:oleObj name="Equation" r:id="rId8" imgW="139680" imgH="215640" progId="Equation.3">
                      <p:embed/>
                      <p:pic>
                        <p:nvPicPr>
                          <p:cNvPr id="0" name="Picture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95513" y="2133600"/>
                            <a:ext cx="222250" cy="342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 name="Object 5"/>
              <p:cNvGraphicFramePr>
                <a:graphicFrameLocks noChangeAspect="1"/>
              </p:cNvGraphicFramePr>
              <p:nvPr/>
            </p:nvGraphicFramePr>
            <p:xfrm>
              <a:off x="4581525" y="2133600"/>
              <a:ext cx="242888" cy="342900"/>
            </p:xfrm>
            <a:graphic>
              <a:graphicData uri="http://schemas.openxmlformats.org/presentationml/2006/ole">
                <mc:AlternateContent xmlns:mc="http://schemas.openxmlformats.org/markup-compatibility/2006">
                  <mc:Choice xmlns:v="urn:schemas-microsoft-com:vml" Requires="v">
                    <p:oleObj spid="_x0000_s6654" name="Equation" r:id="rId10" imgW="152280" imgH="215640" progId="Equation.3">
                      <p:embed/>
                    </p:oleObj>
                  </mc:Choice>
                  <mc:Fallback>
                    <p:oleObj name="Equation" r:id="rId10" imgW="152280" imgH="215640" progId="Equation.3">
                      <p:embed/>
                      <p:pic>
                        <p:nvPicPr>
                          <p:cNvPr id="0" name="Picture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581525" y="2133600"/>
                            <a:ext cx="242888" cy="342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9" name="Object 6"/>
              <p:cNvGraphicFramePr>
                <a:graphicFrameLocks noChangeAspect="1"/>
              </p:cNvGraphicFramePr>
              <p:nvPr/>
            </p:nvGraphicFramePr>
            <p:xfrm>
              <a:off x="3425825" y="2771775"/>
              <a:ext cx="241300" cy="363538"/>
            </p:xfrm>
            <a:graphic>
              <a:graphicData uri="http://schemas.openxmlformats.org/presentationml/2006/ole">
                <mc:AlternateContent xmlns:mc="http://schemas.openxmlformats.org/markup-compatibility/2006">
                  <mc:Choice xmlns:v="urn:schemas-microsoft-com:vml" Requires="v">
                    <p:oleObj spid="_x0000_s6655" name="Equation" r:id="rId12" imgW="152280" imgH="228600" progId="Equation.3">
                      <p:embed/>
                    </p:oleObj>
                  </mc:Choice>
                  <mc:Fallback>
                    <p:oleObj name="Equation" r:id="rId12" imgW="152280" imgH="228600" progId="Equation.3">
                      <p:embed/>
                      <p:pic>
                        <p:nvPicPr>
                          <p:cNvPr id="0" name="Picture 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425825" y="2771775"/>
                            <a:ext cx="241300" cy="363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 name="Object 7"/>
              <p:cNvGraphicFramePr>
                <a:graphicFrameLocks noChangeAspect="1"/>
              </p:cNvGraphicFramePr>
              <p:nvPr/>
            </p:nvGraphicFramePr>
            <p:xfrm>
              <a:off x="3419475" y="1181100"/>
              <a:ext cx="242888" cy="342900"/>
            </p:xfrm>
            <a:graphic>
              <a:graphicData uri="http://schemas.openxmlformats.org/presentationml/2006/ole">
                <mc:AlternateContent xmlns:mc="http://schemas.openxmlformats.org/markup-compatibility/2006">
                  <mc:Choice xmlns:v="urn:schemas-microsoft-com:vml" Requires="v">
                    <p:oleObj spid="_x0000_s6656" name="Equation" r:id="rId14" imgW="152280" imgH="215640" progId="Equation.3">
                      <p:embed/>
                    </p:oleObj>
                  </mc:Choice>
                  <mc:Fallback>
                    <p:oleObj name="Equation" r:id="rId14" imgW="152280" imgH="215640" progId="Equation.3">
                      <p:embed/>
                      <p:pic>
                        <p:nvPicPr>
                          <p:cNvPr id="0" name="Picture 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419475" y="1181100"/>
                            <a:ext cx="242888" cy="342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 name="Object 8"/>
              <p:cNvGraphicFramePr>
                <a:graphicFrameLocks noChangeAspect="1"/>
              </p:cNvGraphicFramePr>
              <p:nvPr/>
            </p:nvGraphicFramePr>
            <p:xfrm>
              <a:off x="3425825" y="3381375"/>
              <a:ext cx="241300" cy="361950"/>
            </p:xfrm>
            <a:graphic>
              <a:graphicData uri="http://schemas.openxmlformats.org/presentationml/2006/ole">
                <mc:AlternateContent xmlns:mc="http://schemas.openxmlformats.org/markup-compatibility/2006">
                  <mc:Choice xmlns:v="urn:schemas-microsoft-com:vml" Requires="v">
                    <p:oleObj spid="_x0000_s6657" name="Equation" r:id="rId16" imgW="152280" imgH="228600" progId="Equation.3">
                      <p:embed/>
                    </p:oleObj>
                  </mc:Choice>
                  <mc:Fallback>
                    <p:oleObj name="Equation" r:id="rId16" imgW="152280" imgH="228600" progId="Equation.3">
                      <p:embed/>
                      <p:pic>
                        <p:nvPicPr>
                          <p:cNvPr id="0" name="Picture 9"/>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425825" y="3381375"/>
                            <a:ext cx="241300" cy="361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 name="Object 9"/>
              <p:cNvGraphicFramePr>
                <a:graphicFrameLocks noChangeAspect="1"/>
              </p:cNvGraphicFramePr>
              <p:nvPr/>
            </p:nvGraphicFramePr>
            <p:xfrm>
              <a:off x="4767262" y="1257300"/>
              <a:ext cx="261938" cy="342900"/>
            </p:xfrm>
            <a:graphic>
              <a:graphicData uri="http://schemas.openxmlformats.org/presentationml/2006/ole">
                <mc:AlternateContent xmlns:mc="http://schemas.openxmlformats.org/markup-compatibility/2006">
                  <mc:Choice xmlns:v="urn:schemas-microsoft-com:vml" Requires="v">
                    <p:oleObj spid="_x0000_s6658" name="Equation" r:id="rId18" imgW="164880" imgH="215640" progId="Equation.3">
                      <p:embed/>
                    </p:oleObj>
                  </mc:Choice>
                  <mc:Fallback>
                    <p:oleObj name="Equation" r:id="rId18" imgW="164880" imgH="215640" progId="Equation.3">
                      <p:embed/>
                      <p:pic>
                        <p:nvPicPr>
                          <p:cNvPr id="0" name="Picture 10"/>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767262" y="1257300"/>
                            <a:ext cx="261938" cy="342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 name="Object 10"/>
              <p:cNvGraphicFramePr>
                <a:graphicFrameLocks noChangeAspect="1"/>
              </p:cNvGraphicFramePr>
              <p:nvPr/>
            </p:nvGraphicFramePr>
            <p:xfrm>
              <a:off x="4624388" y="2924175"/>
              <a:ext cx="242887" cy="361950"/>
            </p:xfrm>
            <a:graphic>
              <a:graphicData uri="http://schemas.openxmlformats.org/presentationml/2006/ole">
                <mc:AlternateContent xmlns:mc="http://schemas.openxmlformats.org/markup-compatibility/2006">
                  <mc:Choice xmlns:v="urn:schemas-microsoft-com:vml" Requires="v">
                    <p:oleObj spid="_x0000_s6659" name="Equation" r:id="rId20" imgW="152280" imgH="228600" progId="Equation.3">
                      <p:embed/>
                    </p:oleObj>
                  </mc:Choice>
                  <mc:Fallback>
                    <p:oleObj name="Equation" r:id="rId20" imgW="152280" imgH="228600" progId="Equation.3">
                      <p:embed/>
                      <p:pic>
                        <p:nvPicPr>
                          <p:cNvPr id="0" name="Picture 11"/>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624388" y="2924175"/>
                            <a:ext cx="242887" cy="361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4" name="Oval 33"/>
              <p:cNvSpPr/>
              <p:nvPr/>
            </p:nvSpPr>
            <p:spPr>
              <a:xfrm>
                <a:off x="4572000" y="1219200"/>
                <a:ext cx="685800" cy="533400"/>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aphicFrame>
            <p:nvGraphicFramePr>
              <p:cNvPr id="35" name="Object 11"/>
              <p:cNvGraphicFramePr>
                <a:graphicFrameLocks noChangeAspect="1"/>
              </p:cNvGraphicFramePr>
              <p:nvPr/>
            </p:nvGraphicFramePr>
            <p:xfrm>
              <a:off x="5257800" y="1285875"/>
              <a:ext cx="242888" cy="363538"/>
            </p:xfrm>
            <a:graphic>
              <a:graphicData uri="http://schemas.openxmlformats.org/presentationml/2006/ole">
                <mc:AlternateContent xmlns:mc="http://schemas.openxmlformats.org/markup-compatibility/2006">
                  <mc:Choice xmlns:v="urn:schemas-microsoft-com:vml" Requires="v">
                    <p:oleObj spid="_x0000_s6660" name="Equation" r:id="rId22" imgW="152280" imgH="228600" progId="Equation.3">
                      <p:embed/>
                    </p:oleObj>
                  </mc:Choice>
                  <mc:Fallback>
                    <p:oleObj name="Equation" r:id="rId22" imgW="152280" imgH="228600" progId="Equation.3">
                      <p:embed/>
                      <p:pic>
                        <p:nvPicPr>
                          <p:cNvPr id="0" name="Picture 12"/>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5257800" y="1285875"/>
                            <a:ext cx="242888" cy="363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6" name="TextBox 5"/>
            <p:cNvSpPr txBox="1"/>
            <p:nvPr/>
          </p:nvSpPr>
          <p:spPr>
            <a:xfrm>
              <a:off x="1383940" y="5356973"/>
              <a:ext cx="330540" cy="369332"/>
            </a:xfrm>
            <a:prstGeom prst="rect">
              <a:avLst/>
            </a:prstGeom>
            <a:noFill/>
          </p:spPr>
          <p:txBody>
            <a:bodyPr wrap="none" rtlCol="0">
              <a:spAutoFit/>
            </a:bodyPr>
            <a:lstStyle/>
            <a:p>
              <a:r>
                <a:rPr lang="en-US" dirty="0" smtClean="0"/>
                <a:t>G</a:t>
              </a:r>
              <a:endParaRPr lang="en-US" dirty="0"/>
            </a:p>
          </p:txBody>
        </p:sp>
      </p:grpSp>
      <p:cxnSp>
        <p:nvCxnSpPr>
          <p:cNvPr id="47" name="Elbow Connector 46"/>
          <p:cNvCxnSpPr/>
          <p:nvPr/>
        </p:nvCxnSpPr>
        <p:spPr>
          <a:xfrm rot="10800000" flipV="1">
            <a:off x="3733800" y="2743200"/>
            <a:ext cx="4692650" cy="3179409"/>
          </a:xfrm>
          <a:prstGeom prst="bentConnector3">
            <a:avLst>
              <a:gd name="adj1" fmla="val 99401"/>
            </a:avLst>
          </a:prstGeom>
          <a:ln w="12700">
            <a:solidFill>
              <a:srgbClr val="FF0000"/>
            </a:solidFill>
          </a:ln>
        </p:spPr>
        <p:style>
          <a:lnRef idx="3">
            <a:schemeClr val="dk1"/>
          </a:lnRef>
          <a:fillRef idx="0">
            <a:schemeClr val="dk1"/>
          </a:fillRef>
          <a:effectRef idx="2">
            <a:schemeClr val="dk1"/>
          </a:effectRef>
          <a:fontRef idx="minor">
            <a:schemeClr val="tx1"/>
          </a:fontRef>
        </p:style>
      </p:cxnSp>
      <p:sp>
        <p:nvSpPr>
          <p:cNvPr id="48" name="Rectangle 47"/>
          <p:cNvSpPr/>
          <p:nvPr/>
        </p:nvSpPr>
        <p:spPr>
          <a:xfrm>
            <a:off x="4728696" y="2704406"/>
            <a:ext cx="4110934" cy="369332"/>
          </a:xfrm>
          <a:prstGeom prst="rect">
            <a:avLst/>
          </a:prstGeom>
        </p:spPr>
        <p:txBody>
          <a:bodyPr wrap="none">
            <a:spAutoFit/>
          </a:bodyPr>
          <a:lstStyle/>
          <a:p>
            <a:r>
              <a:rPr lang="en-US" dirty="0"/>
              <a:t>the adjacency</a:t>
            </a:r>
            <a:r>
              <a:rPr lang="en-US" dirty="0" smtClean="0"/>
              <a:t> </a:t>
            </a:r>
            <a:r>
              <a:rPr lang="en-US" dirty="0"/>
              <a:t>matrix of the given </a:t>
            </a:r>
            <a:r>
              <a:rPr lang="en-US" dirty="0" smtClean="0"/>
              <a:t>graph is </a:t>
            </a:r>
            <a:endParaRPr lang="en-US" dirty="0"/>
          </a:p>
        </p:txBody>
      </p:sp>
      <p:sp>
        <p:nvSpPr>
          <p:cNvPr id="49" name="TextBox 48"/>
          <p:cNvSpPr txBox="1"/>
          <p:nvPr/>
        </p:nvSpPr>
        <p:spPr>
          <a:xfrm>
            <a:off x="3814763" y="2742568"/>
            <a:ext cx="1023037" cy="369332"/>
          </a:xfrm>
          <a:prstGeom prst="rect">
            <a:avLst/>
          </a:prstGeom>
          <a:noFill/>
        </p:spPr>
        <p:txBody>
          <a:bodyPr wrap="none" rtlCol="0">
            <a:spAutoFit/>
          </a:bodyPr>
          <a:lstStyle/>
          <a:p>
            <a:r>
              <a:rPr lang="en-US" dirty="0" smtClean="0"/>
              <a:t>Solution:</a:t>
            </a:r>
            <a:endParaRPr lang="en-US" dirty="0"/>
          </a:p>
        </p:txBody>
      </p:sp>
      <p:graphicFrame>
        <p:nvGraphicFramePr>
          <p:cNvPr id="50" name="Object 49"/>
          <p:cNvGraphicFramePr>
            <a:graphicFrameLocks noChangeAspect="1"/>
          </p:cNvGraphicFramePr>
          <p:nvPr>
            <p:extLst>
              <p:ext uri="{D42A27DB-BD31-4B8C-83A1-F6EECF244321}">
                <p14:modId xmlns:p14="http://schemas.microsoft.com/office/powerpoint/2010/main" val="1244770148"/>
              </p:ext>
            </p:extLst>
          </p:nvPr>
        </p:nvGraphicFramePr>
        <p:xfrm>
          <a:off x="4194175" y="3048000"/>
          <a:ext cx="4270375" cy="2949575"/>
        </p:xfrm>
        <a:graphic>
          <a:graphicData uri="http://schemas.openxmlformats.org/presentationml/2006/ole">
            <mc:AlternateContent xmlns:mc="http://schemas.openxmlformats.org/markup-compatibility/2006">
              <mc:Choice xmlns:v="urn:schemas-microsoft-com:vml" Requires="v">
                <p:oleObj spid="_x0000_s6661" name="Equation" r:id="rId24" imgW="1434960" imgH="1143000" progId="Equation.3">
                  <p:embed/>
                </p:oleObj>
              </mc:Choice>
              <mc:Fallback>
                <p:oleObj name="Equation" r:id="rId24" imgW="1434960" imgH="1143000" progId="Equation.3">
                  <p:embed/>
                  <p:pic>
                    <p:nvPicPr>
                      <p:cNvPr id="0" name=""/>
                      <p:cNvPicPr>
                        <a:picLocks noChangeAspect="1" noChangeArrowheads="1"/>
                      </p:cNvPicPr>
                      <p:nvPr/>
                    </p:nvPicPr>
                    <p:blipFill>
                      <a:blip r:embed="rId25"/>
                      <a:srcRect/>
                      <a:stretch>
                        <a:fillRect/>
                      </a:stretch>
                    </p:blipFill>
                    <p:spPr bwMode="auto">
                      <a:xfrm>
                        <a:off x="4194175" y="3048000"/>
                        <a:ext cx="4270375" cy="2949575"/>
                      </a:xfrm>
                      <a:prstGeom prst="rect">
                        <a:avLst/>
                      </a:prstGeom>
                      <a:noFill/>
                      <a:extLst/>
                    </p:spPr>
                  </p:pic>
                </p:oleObj>
              </mc:Fallback>
            </mc:AlternateContent>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777394" y="2009965"/>
            <a:ext cx="1844675" cy="1703182"/>
            <a:chOff x="1809449" y="3362325"/>
            <a:chExt cx="1844675" cy="2895600"/>
          </a:xfrm>
        </p:grpSpPr>
        <p:grpSp>
          <p:nvGrpSpPr>
            <p:cNvPr id="2" name="Group 1"/>
            <p:cNvGrpSpPr/>
            <p:nvPr/>
          </p:nvGrpSpPr>
          <p:grpSpPr>
            <a:xfrm>
              <a:off x="1809449" y="3362325"/>
              <a:ext cx="1844675" cy="2895600"/>
              <a:chOff x="1905000" y="3581400"/>
              <a:chExt cx="1844675" cy="2895600"/>
            </a:xfrm>
          </p:grpSpPr>
          <p:cxnSp>
            <p:nvCxnSpPr>
              <p:cNvPr id="13" name="Straight Connector 12"/>
              <p:cNvCxnSpPr/>
              <p:nvPr/>
            </p:nvCxnSpPr>
            <p:spPr>
              <a:xfrm rot="5400000">
                <a:off x="2209800" y="3810000"/>
                <a:ext cx="914400" cy="914400"/>
              </a:xfrm>
              <a:prstGeom prst="line">
                <a:avLst/>
              </a:prstGeom>
              <a:ln/>
            </p:spPr>
            <p:style>
              <a:lnRef idx="2">
                <a:schemeClr val="dk1"/>
              </a:lnRef>
              <a:fillRef idx="0">
                <a:schemeClr val="dk1"/>
              </a:fillRef>
              <a:effectRef idx="1">
                <a:schemeClr val="dk1"/>
              </a:effectRef>
              <a:fontRef idx="minor">
                <a:schemeClr val="tx1"/>
              </a:fontRef>
            </p:style>
          </p:cxnSp>
          <p:cxnSp>
            <p:nvCxnSpPr>
              <p:cNvPr id="14" name="Straight Connector 13"/>
              <p:cNvCxnSpPr/>
              <p:nvPr/>
            </p:nvCxnSpPr>
            <p:spPr>
              <a:xfrm rot="5400000">
                <a:off x="2514600" y="5334000"/>
                <a:ext cx="914400" cy="914400"/>
              </a:xfrm>
              <a:prstGeom prst="line">
                <a:avLst/>
              </a:prstGeom>
              <a:ln/>
            </p:spPr>
            <p:style>
              <a:lnRef idx="2">
                <a:schemeClr val="dk1"/>
              </a:lnRef>
              <a:fillRef idx="0">
                <a:schemeClr val="dk1"/>
              </a:fillRef>
              <a:effectRef idx="1">
                <a:schemeClr val="dk1"/>
              </a:effectRef>
              <a:fontRef idx="minor">
                <a:schemeClr val="tx1"/>
              </a:fontRef>
            </p:style>
          </p:cxnSp>
          <p:cxnSp>
            <p:nvCxnSpPr>
              <p:cNvPr id="16" name="Straight Connector 15"/>
              <p:cNvCxnSpPr/>
              <p:nvPr/>
            </p:nvCxnSpPr>
            <p:spPr>
              <a:xfrm>
                <a:off x="2209800" y="4724400"/>
                <a:ext cx="1219200" cy="609600"/>
              </a:xfrm>
              <a:prstGeom prst="line">
                <a:avLst/>
              </a:prstGeom>
              <a:ln/>
            </p:spPr>
            <p:style>
              <a:lnRef idx="2">
                <a:schemeClr val="dk1"/>
              </a:lnRef>
              <a:fillRef idx="0">
                <a:schemeClr val="dk1"/>
              </a:fillRef>
              <a:effectRef idx="1">
                <a:schemeClr val="dk1"/>
              </a:effectRef>
              <a:fontRef idx="minor">
                <a:schemeClr val="tx1"/>
              </a:fontRef>
            </p:style>
          </p:cxnSp>
          <p:sp>
            <p:nvSpPr>
              <p:cNvPr id="17" name="Oval 16"/>
              <p:cNvSpPr/>
              <p:nvPr/>
            </p:nvSpPr>
            <p:spPr>
              <a:xfrm>
                <a:off x="2181225" y="4629150"/>
                <a:ext cx="152400"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3086100" y="3714750"/>
                <a:ext cx="152400"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3352800" y="5257800"/>
                <a:ext cx="152400"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2438400" y="6172200"/>
                <a:ext cx="152400"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4582" name="Object 6"/>
              <p:cNvGraphicFramePr>
                <a:graphicFrameLocks noChangeAspect="1"/>
              </p:cNvGraphicFramePr>
              <p:nvPr>
                <p:extLst>
                  <p:ext uri="{D42A27DB-BD31-4B8C-83A1-F6EECF244321}">
                    <p14:modId xmlns:p14="http://schemas.microsoft.com/office/powerpoint/2010/main" val="3317061112"/>
                  </p:ext>
                </p:extLst>
              </p:nvPr>
            </p:nvGraphicFramePr>
            <p:xfrm>
              <a:off x="3276600" y="3581400"/>
              <a:ext cx="190500" cy="352425"/>
            </p:xfrm>
            <a:graphic>
              <a:graphicData uri="http://schemas.openxmlformats.org/presentationml/2006/ole">
                <mc:AlternateContent xmlns:mc="http://schemas.openxmlformats.org/markup-compatibility/2006">
                  <mc:Choice xmlns:v="urn:schemas-microsoft-com:vml" Requires="v">
                    <p:oleObj spid="_x0000_s7741" name="Equation" r:id="rId3" imgW="88560" imgH="164880" progId="Equation.3">
                      <p:embed/>
                    </p:oleObj>
                  </mc:Choice>
                  <mc:Fallback>
                    <p:oleObj name="Equation" r:id="rId3" imgW="88560" imgH="164880" progId="Equation.3">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6600" y="3581400"/>
                            <a:ext cx="190500" cy="352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583" name="Object 7"/>
              <p:cNvGraphicFramePr>
                <a:graphicFrameLocks noChangeAspect="1"/>
              </p:cNvGraphicFramePr>
              <p:nvPr>
                <p:extLst>
                  <p:ext uri="{D42A27DB-BD31-4B8C-83A1-F6EECF244321}">
                    <p14:modId xmlns:p14="http://schemas.microsoft.com/office/powerpoint/2010/main" val="3708193725"/>
                  </p:ext>
                </p:extLst>
              </p:nvPr>
            </p:nvGraphicFramePr>
            <p:xfrm>
              <a:off x="1905000" y="4489450"/>
              <a:ext cx="271463" cy="352425"/>
            </p:xfrm>
            <a:graphic>
              <a:graphicData uri="http://schemas.openxmlformats.org/presentationml/2006/ole">
                <mc:AlternateContent xmlns:mc="http://schemas.openxmlformats.org/markup-compatibility/2006">
                  <mc:Choice xmlns:v="urn:schemas-microsoft-com:vml" Requires="v">
                    <p:oleObj spid="_x0000_s7742" name="Equation" r:id="rId5" imgW="126720" imgH="164880" progId="Equation.3">
                      <p:embed/>
                    </p:oleObj>
                  </mc:Choice>
                  <mc:Fallback>
                    <p:oleObj name="Equation" r:id="rId5" imgW="126720" imgH="164880" progId="Equation.3">
                      <p:embed/>
                      <p:pic>
                        <p:nvPicPr>
                          <p:cNvPr id="0"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5000" y="4489450"/>
                            <a:ext cx="271463" cy="352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584" name="Object 8"/>
              <p:cNvGraphicFramePr>
                <a:graphicFrameLocks noChangeAspect="1"/>
              </p:cNvGraphicFramePr>
              <p:nvPr>
                <p:extLst>
                  <p:ext uri="{D42A27DB-BD31-4B8C-83A1-F6EECF244321}">
                    <p14:modId xmlns:p14="http://schemas.microsoft.com/office/powerpoint/2010/main" val="401488525"/>
                  </p:ext>
                </p:extLst>
              </p:nvPr>
            </p:nvGraphicFramePr>
            <p:xfrm>
              <a:off x="3505200" y="5181600"/>
              <a:ext cx="244475" cy="381000"/>
            </p:xfrm>
            <a:graphic>
              <a:graphicData uri="http://schemas.openxmlformats.org/presentationml/2006/ole">
                <mc:AlternateContent xmlns:mc="http://schemas.openxmlformats.org/markup-compatibility/2006">
                  <mc:Choice xmlns:v="urn:schemas-microsoft-com:vml" Requires="v">
                    <p:oleObj spid="_x0000_s7743" name="Equation" r:id="rId7" imgW="114120" imgH="177480" progId="Equation.3">
                      <p:embed/>
                    </p:oleObj>
                  </mc:Choice>
                  <mc:Fallback>
                    <p:oleObj name="Equation" r:id="rId7" imgW="114120" imgH="177480" progId="Equation.3">
                      <p:embed/>
                      <p:pic>
                        <p:nvPicPr>
                          <p:cNvPr id="0"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05200" y="5181600"/>
                            <a:ext cx="244475"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585" name="Object 9"/>
              <p:cNvGraphicFramePr>
                <a:graphicFrameLocks noChangeAspect="1"/>
              </p:cNvGraphicFramePr>
              <p:nvPr>
                <p:extLst>
                  <p:ext uri="{D42A27DB-BD31-4B8C-83A1-F6EECF244321}">
                    <p14:modId xmlns:p14="http://schemas.microsoft.com/office/powerpoint/2010/main" val="2497599610"/>
                  </p:ext>
                </p:extLst>
              </p:nvPr>
            </p:nvGraphicFramePr>
            <p:xfrm>
              <a:off x="2209800" y="6124575"/>
              <a:ext cx="269875" cy="352425"/>
            </p:xfrm>
            <a:graphic>
              <a:graphicData uri="http://schemas.openxmlformats.org/presentationml/2006/ole">
                <mc:AlternateContent xmlns:mc="http://schemas.openxmlformats.org/markup-compatibility/2006">
                  <mc:Choice xmlns:v="urn:schemas-microsoft-com:vml" Requires="v">
                    <p:oleObj spid="_x0000_s7744" name="Equation" r:id="rId9" imgW="126720" imgH="164880" progId="Equation.3">
                      <p:embed/>
                    </p:oleObj>
                  </mc:Choice>
                  <mc:Fallback>
                    <p:oleObj name="Equation" r:id="rId9" imgW="126720" imgH="164880" progId="Equation.3">
                      <p:embed/>
                      <p:pic>
                        <p:nvPicPr>
                          <p:cNvPr id="0" name="Picture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09800" y="6124575"/>
                            <a:ext cx="269875" cy="352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24586" name="Object 10"/>
            <p:cNvGraphicFramePr>
              <a:graphicFrameLocks noChangeAspect="1"/>
            </p:cNvGraphicFramePr>
            <p:nvPr>
              <p:extLst>
                <p:ext uri="{D42A27DB-BD31-4B8C-83A1-F6EECF244321}">
                  <p14:modId xmlns:p14="http://schemas.microsoft.com/office/powerpoint/2010/main" val="951022232"/>
                </p:ext>
              </p:extLst>
            </p:nvPr>
          </p:nvGraphicFramePr>
          <p:xfrm>
            <a:off x="2990549" y="5597525"/>
            <a:ext cx="471488" cy="463550"/>
          </p:xfrm>
          <a:graphic>
            <a:graphicData uri="http://schemas.openxmlformats.org/presentationml/2006/ole">
              <mc:AlternateContent xmlns:mc="http://schemas.openxmlformats.org/markup-compatibility/2006">
                <mc:Choice xmlns:v="urn:schemas-microsoft-com:vml" Requires="v">
                  <p:oleObj spid="_x0000_s7745" name="Equation" r:id="rId11" imgW="177480" imgH="215640" progId="Equation.3">
                    <p:embed/>
                  </p:oleObj>
                </mc:Choice>
                <mc:Fallback>
                  <p:oleObj name="Equation" r:id="rId11" imgW="177480" imgH="215640" progId="Equation.3">
                    <p:embed/>
                    <p:pic>
                      <p:nvPicPr>
                        <p:cNvPr id="0" name="Picture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990549" y="5597525"/>
                          <a:ext cx="471488" cy="463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3" name="Group 2"/>
          <p:cNvGrpSpPr/>
          <p:nvPr/>
        </p:nvGrpSpPr>
        <p:grpSpPr>
          <a:xfrm>
            <a:off x="3795712" y="2045222"/>
            <a:ext cx="2224088" cy="1731246"/>
            <a:chOff x="5410200" y="3657600"/>
            <a:chExt cx="2224088" cy="2362200"/>
          </a:xfrm>
        </p:grpSpPr>
        <p:cxnSp>
          <p:nvCxnSpPr>
            <p:cNvPr id="27" name="Straight Connector 26"/>
            <p:cNvCxnSpPr/>
            <p:nvPr/>
          </p:nvCxnSpPr>
          <p:spPr>
            <a:xfrm>
              <a:off x="5791200" y="3808412"/>
              <a:ext cx="1447800" cy="1588"/>
            </a:xfrm>
            <a:prstGeom prst="line">
              <a:avLst/>
            </a:prstGeom>
            <a:ln/>
          </p:spPr>
          <p:style>
            <a:lnRef idx="2">
              <a:schemeClr val="dk1"/>
            </a:lnRef>
            <a:fillRef idx="0">
              <a:schemeClr val="dk1"/>
            </a:fillRef>
            <a:effectRef idx="1">
              <a:schemeClr val="dk1"/>
            </a:effectRef>
            <a:fontRef idx="minor">
              <a:schemeClr val="tx1"/>
            </a:fontRef>
          </p:style>
        </p:cxnSp>
        <p:cxnSp>
          <p:nvCxnSpPr>
            <p:cNvPr id="29" name="Straight Connector 28"/>
            <p:cNvCxnSpPr/>
            <p:nvPr/>
          </p:nvCxnSpPr>
          <p:spPr>
            <a:xfrm>
              <a:off x="5791200" y="5256212"/>
              <a:ext cx="1447800" cy="1588"/>
            </a:xfrm>
            <a:prstGeom prst="line">
              <a:avLst/>
            </a:prstGeom>
            <a:ln/>
          </p:spPr>
          <p:style>
            <a:lnRef idx="2">
              <a:schemeClr val="dk1"/>
            </a:lnRef>
            <a:fillRef idx="0">
              <a:schemeClr val="dk1"/>
            </a:fillRef>
            <a:effectRef idx="1">
              <a:schemeClr val="dk1"/>
            </a:effectRef>
            <a:fontRef idx="minor">
              <a:schemeClr val="tx1"/>
            </a:fontRef>
          </p:style>
        </p:cxnSp>
        <p:cxnSp>
          <p:nvCxnSpPr>
            <p:cNvPr id="31" name="Straight Connector 30"/>
            <p:cNvCxnSpPr/>
            <p:nvPr/>
          </p:nvCxnSpPr>
          <p:spPr>
            <a:xfrm rot="5400000">
              <a:off x="6505575" y="4533900"/>
              <a:ext cx="1447800" cy="1588"/>
            </a:xfrm>
            <a:prstGeom prst="line">
              <a:avLst/>
            </a:prstGeom>
            <a:ln/>
          </p:spPr>
          <p:style>
            <a:lnRef idx="2">
              <a:schemeClr val="dk1"/>
            </a:lnRef>
            <a:fillRef idx="0">
              <a:schemeClr val="dk1"/>
            </a:fillRef>
            <a:effectRef idx="1">
              <a:schemeClr val="dk1"/>
            </a:effectRef>
            <a:fontRef idx="minor">
              <a:schemeClr val="tx1"/>
            </a:fontRef>
          </p:style>
        </p:cxnSp>
        <p:sp>
          <p:nvSpPr>
            <p:cNvPr id="33" name="Oval 32"/>
            <p:cNvSpPr/>
            <p:nvPr/>
          </p:nvSpPr>
          <p:spPr>
            <a:xfrm>
              <a:off x="5715000" y="3733800"/>
              <a:ext cx="152400"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5715000" y="5181600"/>
              <a:ext cx="152400"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7162800" y="3733800"/>
              <a:ext cx="152400"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7162800" y="5181600"/>
              <a:ext cx="152400"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4587" name="Object 11"/>
            <p:cNvGraphicFramePr>
              <a:graphicFrameLocks noChangeAspect="1"/>
            </p:cNvGraphicFramePr>
            <p:nvPr>
              <p:extLst>
                <p:ext uri="{D42A27DB-BD31-4B8C-83A1-F6EECF244321}">
                  <p14:modId xmlns:p14="http://schemas.microsoft.com/office/powerpoint/2010/main" val="189338259"/>
                </p:ext>
              </p:extLst>
            </p:nvPr>
          </p:nvGraphicFramePr>
          <p:xfrm>
            <a:off x="5410200" y="3663950"/>
            <a:ext cx="271462" cy="298450"/>
          </p:xfrm>
          <a:graphic>
            <a:graphicData uri="http://schemas.openxmlformats.org/presentationml/2006/ole">
              <mc:AlternateContent xmlns:mc="http://schemas.openxmlformats.org/markup-compatibility/2006">
                <mc:Choice xmlns:v="urn:schemas-microsoft-com:vml" Requires="v">
                  <p:oleObj spid="_x0000_s7746" name="Equation" r:id="rId13" imgW="126720" imgH="139680" progId="Equation.3">
                    <p:embed/>
                  </p:oleObj>
                </mc:Choice>
                <mc:Fallback>
                  <p:oleObj name="Equation" r:id="rId13" imgW="126720" imgH="139680" progId="Equation.3">
                    <p:embed/>
                    <p:pic>
                      <p:nvPicPr>
                        <p:cNvPr id="0" name="Picture 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410200" y="3663950"/>
                          <a:ext cx="271462" cy="298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588" name="Object 12"/>
            <p:cNvGraphicFramePr>
              <a:graphicFrameLocks noChangeAspect="1"/>
            </p:cNvGraphicFramePr>
            <p:nvPr>
              <p:extLst>
                <p:ext uri="{D42A27DB-BD31-4B8C-83A1-F6EECF244321}">
                  <p14:modId xmlns:p14="http://schemas.microsoft.com/office/powerpoint/2010/main" val="1201433316"/>
                </p:ext>
              </p:extLst>
            </p:nvPr>
          </p:nvGraphicFramePr>
          <p:xfrm>
            <a:off x="5443538" y="5072063"/>
            <a:ext cx="271462" cy="379412"/>
          </p:xfrm>
          <a:graphic>
            <a:graphicData uri="http://schemas.openxmlformats.org/presentationml/2006/ole">
              <mc:AlternateContent xmlns:mc="http://schemas.openxmlformats.org/markup-compatibility/2006">
                <mc:Choice xmlns:v="urn:schemas-microsoft-com:vml" Requires="v">
                  <p:oleObj spid="_x0000_s7747" name="Equation" r:id="rId15" imgW="126720" imgH="177480" progId="Equation.3">
                    <p:embed/>
                  </p:oleObj>
                </mc:Choice>
                <mc:Fallback>
                  <p:oleObj name="Equation" r:id="rId15" imgW="126720" imgH="177480" progId="Equation.3">
                    <p:embed/>
                    <p:pic>
                      <p:nvPicPr>
                        <p:cNvPr id="0" name="Picture 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443538" y="5072063"/>
                          <a:ext cx="271462" cy="3794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589" name="Object 13"/>
            <p:cNvGraphicFramePr>
              <a:graphicFrameLocks noChangeAspect="1"/>
            </p:cNvGraphicFramePr>
            <p:nvPr>
              <p:extLst>
                <p:ext uri="{D42A27DB-BD31-4B8C-83A1-F6EECF244321}">
                  <p14:modId xmlns:p14="http://schemas.microsoft.com/office/powerpoint/2010/main" val="51063471"/>
                </p:ext>
              </p:extLst>
            </p:nvPr>
          </p:nvGraphicFramePr>
          <p:xfrm>
            <a:off x="7327900" y="3657600"/>
            <a:ext cx="244475" cy="298450"/>
          </p:xfrm>
          <a:graphic>
            <a:graphicData uri="http://schemas.openxmlformats.org/presentationml/2006/ole">
              <mc:AlternateContent xmlns:mc="http://schemas.openxmlformats.org/markup-compatibility/2006">
                <mc:Choice xmlns:v="urn:schemas-microsoft-com:vml" Requires="v">
                  <p:oleObj spid="_x0000_s7748" name="Equation" r:id="rId17" imgW="114120" imgH="139680" progId="Equation.3">
                    <p:embed/>
                  </p:oleObj>
                </mc:Choice>
                <mc:Fallback>
                  <p:oleObj name="Equation" r:id="rId17" imgW="114120" imgH="139680" progId="Equation.3">
                    <p:embed/>
                    <p:pic>
                      <p:nvPicPr>
                        <p:cNvPr id="0" name="Picture 1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327900" y="3657600"/>
                          <a:ext cx="244475" cy="298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590" name="Object 14"/>
            <p:cNvGraphicFramePr>
              <a:graphicFrameLocks noChangeAspect="1"/>
            </p:cNvGraphicFramePr>
            <p:nvPr>
              <p:extLst>
                <p:ext uri="{D42A27DB-BD31-4B8C-83A1-F6EECF244321}">
                  <p14:modId xmlns:p14="http://schemas.microsoft.com/office/powerpoint/2010/main" val="2582345793"/>
                </p:ext>
              </p:extLst>
            </p:nvPr>
          </p:nvGraphicFramePr>
          <p:xfrm>
            <a:off x="7335838" y="5065713"/>
            <a:ext cx="298450" cy="379412"/>
          </p:xfrm>
          <a:graphic>
            <a:graphicData uri="http://schemas.openxmlformats.org/presentationml/2006/ole">
              <mc:AlternateContent xmlns:mc="http://schemas.openxmlformats.org/markup-compatibility/2006">
                <mc:Choice xmlns:v="urn:schemas-microsoft-com:vml" Requires="v">
                  <p:oleObj spid="_x0000_s7749" name="Equation" r:id="rId19" imgW="139680" imgH="177480" progId="Equation.3">
                    <p:embed/>
                  </p:oleObj>
                </mc:Choice>
                <mc:Fallback>
                  <p:oleObj name="Equation" r:id="rId19" imgW="139680" imgH="177480" progId="Equation.3">
                    <p:embed/>
                    <p:pic>
                      <p:nvPicPr>
                        <p:cNvPr id="0" name="Picture 1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335838" y="5065713"/>
                          <a:ext cx="298450" cy="3794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591" name="Object 15"/>
            <p:cNvGraphicFramePr>
              <a:graphicFrameLocks noChangeAspect="1"/>
            </p:cNvGraphicFramePr>
            <p:nvPr>
              <p:extLst>
                <p:ext uri="{D42A27DB-BD31-4B8C-83A1-F6EECF244321}">
                  <p14:modId xmlns:p14="http://schemas.microsoft.com/office/powerpoint/2010/main" val="3344608135"/>
                </p:ext>
              </p:extLst>
            </p:nvPr>
          </p:nvGraphicFramePr>
          <p:xfrm>
            <a:off x="6276975" y="5556250"/>
            <a:ext cx="538163" cy="463550"/>
          </p:xfrm>
          <a:graphic>
            <a:graphicData uri="http://schemas.openxmlformats.org/presentationml/2006/ole">
              <mc:AlternateContent xmlns:mc="http://schemas.openxmlformats.org/markup-compatibility/2006">
                <mc:Choice xmlns:v="urn:schemas-microsoft-com:vml" Requires="v">
                  <p:oleObj spid="_x0000_s7750" name="Equation" r:id="rId21" imgW="203040" imgH="215640" progId="Equation.3">
                    <p:embed/>
                  </p:oleObj>
                </mc:Choice>
                <mc:Fallback>
                  <p:oleObj name="Equation" r:id="rId21" imgW="203040" imgH="215640" progId="Equation.3">
                    <p:embed/>
                    <p:pic>
                      <p:nvPicPr>
                        <p:cNvPr id="0" name="Picture 12"/>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6276975" y="5556250"/>
                          <a:ext cx="538163" cy="463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32" name="Date Placeholder 31"/>
          <p:cNvSpPr>
            <a:spLocks noGrp="1"/>
          </p:cNvSpPr>
          <p:nvPr>
            <p:ph type="dt" sz="half" idx="10"/>
          </p:nvPr>
        </p:nvSpPr>
        <p:spPr/>
        <p:txBody>
          <a:bodyPr/>
          <a:lstStyle/>
          <a:p>
            <a:fld id="{93CB7579-9E3A-462A-8199-4F6E0EA36B01}" type="datetime1">
              <a:rPr lang="en-US" smtClean="0"/>
              <a:pPr/>
              <a:t>6/24/2023</a:t>
            </a:fld>
            <a:endParaRPr lang="en-US" dirty="0"/>
          </a:p>
        </p:txBody>
      </p:sp>
      <p:sp>
        <p:nvSpPr>
          <p:cNvPr id="37" name="Slide Number Placeholder 36"/>
          <p:cNvSpPr>
            <a:spLocks noGrp="1"/>
          </p:cNvSpPr>
          <p:nvPr>
            <p:ph type="sldNum" sz="quarter" idx="12"/>
          </p:nvPr>
        </p:nvSpPr>
        <p:spPr/>
        <p:txBody>
          <a:bodyPr/>
          <a:lstStyle/>
          <a:p>
            <a:fld id="{68D024D8-7F54-4838-AA7B-E00348C32656}" type="slidenum">
              <a:rPr lang="en-US" smtClean="0"/>
              <a:pPr/>
              <a:t>23</a:t>
            </a:fld>
            <a:endParaRPr lang="en-US" dirty="0"/>
          </a:p>
        </p:txBody>
      </p:sp>
      <p:sp>
        <p:nvSpPr>
          <p:cNvPr id="38" name="Footer Placeholder 37"/>
          <p:cNvSpPr>
            <a:spLocks noGrp="1"/>
          </p:cNvSpPr>
          <p:nvPr>
            <p:ph type="ftr" sz="quarter" idx="11"/>
          </p:nvPr>
        </p:nvSpPr>
        <p:spPr/>
        <p:txBody>
          <a:bodyPr/>
          <a:lstStyle/>
          <a:p>
            <a:r>
              <a:rPr lang="en-US" smtClean="0"/>
              <a:t>Basic concepts of graph theory</a:t>
            </a:r>
            <a:endParaRPr lang="en-US" dirty="0"/>
          </a:p>
        </p:txBody>
      </p:sp>
      <p:sp>
        <p:nvSpPr>
          <p:cNvPr id="8" name="Rectangle 7"/>
          <p:cNvSpPr/>
          <p:nvPr/>
        </p:nvSpPr>
        <p:spPr>
          <a:xfrm>
            <a:off x="304800" y="1557022"/>
            <a:ext cx="6858000" cy="369332"/>
          </a:xfrm>
          <a:prstGeom prst="rect">
            <a:avLst/>
          </a:prstGeom>
        </p:spPr>
        <p:txBody>
          <a:bodyPr wrap="square">
            <a:spAutoFit/>
          </a:bodyPr>
          <a:lstStyle/>
          <a:p>
            <a:pPr marL="342900" lvl="0" indent="-342900">
              <a:spcBef>
                <a:spcPct val="20000"/>
              </a:spcBef>
              <a:defRPr/>
            </a:pPr>
            <a:r>
              <a:rPr lang="en-US" dirty="0"/>
              <a:t>Example : Show that  the two graphs shown in figure are isomorphic.</a:t>
            </a:r>
          </a:p>
        </p:txBody>
      </p:sp>
      <p:sp>
        <p:nvSpPr>
          <p:cNvPr id="6" name="Rectangle 5"/>
          <p:cNvSpPr/>
          <p:nvPr/>
        </p:nvSpPr>
        <p:spPr>
          <a:xfrm>
            <a:off x="389965" y="363402"/>
            <a:ext cx="8449235" cy="1200329"/>
          </a:xfrm>
          <a:prstGeom prst="rect">
            <a:avLst/>
          </a:prstGeom>
        </p:spPr>
        <p:txBody>
          <a:bodyPr wrap="square">
            <a:spAutoFit/>
          </a:bodyPr>
          <a:lstStyle/>
          <a:p>
            <a:pPr algn="just">
              <a:buNone/>
            </a:pPr>
            <a:r>
              <a:rPr lang="en-US" dirty="0" smtClean="0"/>
              <a:t>Let </a:t>
            </a:r>
            <a:r>
              <a:rPr lang="en-US" dirty="0"/>
              <a:t>G</a:t>
            </a:r>
            <a:r>
              <a:rPr lang="en-US" baseline="-25000" dirty="0"/>
              <a:t>1</a:t>
            </a:r>
            <a:r>
              <a:rPr lang="en-US" dirty="0"/>
              <a:t> = (V</a:t>
            </a:r>
            <a:r>
              <a:rPr lang="en-US" baseline="-25000" dirty="0"/>
              <a:t>1</a:t>
            </a:r>
            <a:r>
              <a:rPr lang="en-US" dirty="0"/>
              <a:t> , E</a:t>
            </a:r>
            <a:r>
              <a:rPr lang="en-US" baseline="-25000" dirty="0"/>
              <a:t>1</a:t>
            </a:r>
            <a:r>
              <a:rPr lang="en-US" dirty="0"/>
              <a:t> ) and G</a:t>
            </a:r>
            <a:r>
              <a:rPr lang="en-US" baseline="-25000" dirty="0"/>
              <a:t>2</a:t>
            </a:r>
            <a:r>
              <a:rPr lang="en-US" dirty="0"/>
              <a:t> = (V</a:t>
            </a:r>
            <a:r>
              <a:rPr lang="en-US" baseline="-25000" dirty="0"/>
              <a:t>2</a:t>
            </a:r>
            <a:r>
              <a:rPr lang="en-US" dirty="0"/>
              <a:t> , E</a:t>
            </a:r>
            <a:r>
              <a:rPr lang="en-US" baseline="-25000" dirty="0"/>
              <a:t>2</a:t>
            </a:r>
            <a:r>
              <a:rPr lang="en-US" dirty="0"/>
              <a:t> ) be two graphs. A function f: V</a:t>
            </a:r>
            <a:r>
              <a:rPr lang="en-US" baseline="-25000" dirty="0"/>
              <a:t>1</a:t>
            </a:r>
            <a:r>
              <a:rPr lang="en-US" dirty="0"/>
              <a:t> → V</a:t>
            </a:r>
            <a:r>
              <a:rPr lang="en-US" baseline="-25000" dirty="0"/>
              <a:t>2</a:t>
            </a:r>
            <a:r>
              <a:rPr lang="en-US" dirty="0"/>
              <a:t> is called a isomorphism graphs. If (a) f is one to one and (b) for all </a:t>
            </a:r>
            <a:r>
              <a:rPr lang="en-US" dirty="0" err="1"/>
              <a:t>a,b</a:t>
            </a:r>
            <a:r>
              <a:rPr lang="en-US" dirty="0"/>
              <a:t> </a:t>
            </a:r>
            <a:r>
              <a:rPr lang="en-US" dirty="0" smtClean="0">
                <a:latin typeface="Cambria Math" panose="02040503050406030204" pitchFamily="18" charset="0"/>
                <a:ea typeface="Cambria Math" panose="02040503050406030204" pitchFamily="18" charset="0"/>
              </a:rPr>
              <a:t>∈</a:t>
            </a:r>
            <a:r>
              <a:rPr lang="en-US" dirty="0" smtClean="0"/>
              <a:t>  </a:t>
            </a:r>
            <a:r>
              <a:rPr lang="en-US" dirty="0"/>
              <a:t>V</a:t>
            </a:r>
            <a:r>
              <a:rPr lang="en-US" baseline="-25000" dirty="0"/>
              <a:t>1</a:t>
            </a:r>
            <a:r>
              <a:rPr lang="en-US" dirty="0"/>
              <a:t> , {</a:t>
            </a:r>
            <a:r>
              <a:rPr lang="en-US" dirty="0" err="1"/>
              <a:t>a,b</a:t>
            </a:r>
            <a:r>
              <a:rPr lang="en-US" dirty="0" smtClean="0"/>
              <a:t>}</a:t>
            </a:r>
            <a:r>
              <a:rPr lang="en-US" dirty="0">
                <a:latin typeface="Cambria Math" panose="02040503050406030204" pitchFamily="18" charset="0"/>
                <a:ea typeface="Cambria Math" panose="02040503050406030204" pitchFamily="18" charset="0"/>
              </a:rPr>
              <a:t> </a:t>
            </a:r>
            <a:r>
              <a:rPr lang="en-US" dirty="0" smtClean="0">
                <a:latin typeface="Cambria Math" panose="02040503050406030204" pitchFamily="18" charset="0"/>
                <a:ea typeface="Cambria Math" panose="02040503050406030204" pitchFamily="18" charset="0"/>
              </a:rPr>
              <a:t>∈</a:t>
            </a:r>
            <a:r>
              <a:rPr lang="en-US" dirty="0" smtClean="0"/>
              <a:t> </a:t>
            </a:r>
            <a:r>
              <a:rPr lang="en-US" dirty="0"/>
              <a:t>E</a:t>
            </a:r>
            <a:r>
              <a:rPr lang="en-US" baseline="-25000" dirty="0"/>
              <a:t>1</a:t>
            </a:r>
            <a:r>
              <a:rPr lang="en-US" dirty="0"/>
              <a:t> if and only if {f(a), f(b)} </a:t>
            </a:r>
            <a:r>
              <a:rPr lang="en-US" dirty="0">
                <a:latin typeface="Cambria Math" panose="02040503050406030204" pitchFamily="18" charset="0"/>
                <a:ea typeface="Cambria Math" panose="02040503050406030204" pitchFamily="18" charset="0"/>
              </a:rPr>
              <a:t>∈</a:t>
            </a:r>
            <a:r>
              <a:rPr lang="en-US" dirty="0" smtClean="0"/>
              <a:t> E</a:t>
            </a:r>
            <a:r>
              <a:rPr lang="en-US" baseline="-25000" dirty="0" smtClean="0"/>
              <a:t>2</a:t>
            </a:r>
            <a:r>
              <a:rPr lang="en-US" dirty="0" smtClean="0"/>
              <a:t> </a:t>
            </a:r>
            <a:r>
              <a:rPr lang="en-US" dirty="0"/>
              <a:t>when such a function exists, G</a:t>
            </a:r>
            <a:r>
              <a:rPr lang="en-US" baseline="-25000" dirty="0"/>
              <a:t>1</a:t>
            </a:r>
            <a:r>
              <a:rPr lang="en-US" dirty="0"/>
              <a:t> and G</a:t>
            </a:r>
            <a:r>
              <a:rPr lang="en-US" baseline="-25000" dirty="0"/>
              <a:t>2</a:t>
            </a:r>
            <a:r>
              <a:rPr lang="en-US" dirty="0"/>
              <a:t> are called isomorphic graphs and is written as G</a:t>
            </a:r>
            <a:r>
              <a:rPr lang="en-US" baseline="-25000" dirty="0"/>
              <a:t>1</a:t>
            </a:r>
            <a:r>
              <a:rPr lang="en-US" dirty="0"/>
              <a:t> </a:t>
            </a:r>
            <a:r>
              <a:rPr lang="en-US" dirty="0" smtClean="0">
                <a:latin typeface="Cambria Math" panose="02040503050406030204" pitchFamily="18" charset="0"/>
                <a:ea typeface="Cambria Math" panose="02040503050406030204" pitchFamily="18" charset="0"/>
              </a:rPr>
              <a:t>≅</a:t>
            </a:r>
            <a:r>
              <a:rPr lang="en-US" dirty="0" smtClean="0"/>
              <a:t> </a:t>
            </a:r>
            <a:r>
              <a:rPr lang="en-US" dirty="0"/>
              <a:t>G</a:t>
            </a:r>
            <a:r>
              <a:rPr lang="en-US" baseline="-25000" dirty="0"/>
              <a:t>2</a:t>
            </a:r>
            <a:r>
              <a:rPr lang="en-US" dirty="0"/>
              <a:t> .</a:t>
            </a:r>
          </a:p>
        </p:txBody>
      </p:sp>
      <p:sp>
        <p:nvSpPr>
          <p:cNvPr id="10" name="Rectangle 9"/>
          <p:cNvSpPr/>
          <p:nvPr/>
        </p:nvSpPr>
        <p:spPr>
          <a:xfrm>
            <a:off x="185193" y="97393"/>
            <a:ext cx="2130455" cy="369332"/>
          </a:xfrm>
          <a:prstGeom prst="rect">
            <a:avLst/>
          </a:prstGeom>
        </p:spPr>
        <p:txBody>
          <a:bodyPr wrap="none">
            <a:spAutoFit/>
          </a:bodyPr>
          <a:lstStyle/>
          <a:p>
            <a:r>
              <a:rPr lang="en-US" b="1" u="sng" dirty="0"/>
              <a:t>Isomorphic Graph :-</a:t>
            </a:r>
            <a:r>
              <a:rPr lang="en-US" dirty="0"/>
              <a:t> </a:t>
            </a:r>
          </a:p>
        </p:txBody>
      </p:sp>
      <p:sp>
        <p:nvSpPr>
          <p:cNvPr id="15" name="Rectangle 14"/>
          <p:cNvSpPr/>
          <p:nvPr/>
        </p:nvSpPr>
        <p:spPr>
          <a:xfrm>
            <a:off x="205601" y="3864030"/>
            <a:ext cx="1167307" cy="369332"/>
          </a:xfrm>
          <a:prstGeom prst="rect">
            <a:avLst/>
          </a:prstGeom>
        </p:spPr>
        <p:txBody>
          <a:bodyPr wrap="none">
            <a:spAutoFit/>
          </a:bodyPr>
          <a:lstStyle/>
          <a:p>
            <a:pPr>
              <a:buNone/>
            </a:pPr>
            <a:r>
              <a:rPr lang="en-US" b="1" dirty="0"/>
              <a:t>Solution:- </a:t>
            </a:r>
          </a:p>
        </p:txBody>
      </p:sp>
      <p:sp>
        <p:nvSpPr>
          <p:cNvPr id="21" name="Rectangle 20"/>
          <p:cNvSpPr/>
          <p:nvPr/>
        </p:nvSpPr>
        <p:spPr>
          <a:xfrm>
            <a:off x="1310794" y="3887046"/>
            <a:ext cx="4113818" cy="369332"/>
          </a:xfrm>
          <a:prstGeom prst="rect">
            <a:avLst/>
          </a:prstGeom>
        </p:spPr>
        <p:txBody>
          <a:bodyPr wrap="none">
            <a:spAutoFit/>
          </a:bodyPr>
          <a:lstStyle/>
          <a:p>
            <a:pPr>
              <a:buNone/>
            </a:pPr>
            <a:r>
              <a:rPr lang="en-US" dirty="0"/>
              <a:t>Here, V(G</a:t>
            </a:r>
            <a:r>
              <a:rPr lang="en-US" baseline="-25000" dirty="0"/>
              <a:t>1</a:t>
            </a:r>
            <a:r>
              <a:rPr lang="en-US" dirty="0"/>
              <a:t> )={1, 2, 3, 4},  V(G</a:t>
            </a:r>
            <a:r>
              <a:rPr lang="en-US" baseline="-25000" dirty="0"/>
              <a:t>2</a:t>
            </a:r>
            <a:r>
              <a:rPr lang="en-US" dirty="0"/>
              <a:t> )={a, b, c, d}</a:t>
            </a:r>
          </a:p>
        </p:txBody>
      </p:sp>
      <p:sp>
        <p:nvSpPr>
          <p:cNvPr id="22" name="Rectangle 21"/>
          <p:cNvSpPr/>
          <p:nvPr/>
        </p:nvSpPr>
        <p:spPr>
          <a:xfrm>
            <a:off x="1206019" y="4220643"/>
            <a:ext cx="5591142" cy="369332"/>
          </a:xfrm>
          <a:prstGeom prst="rect">
            <a:avLst/>
          </a:prstGeom>
        </p:spPr>
        <p:txBody>
          <a:bodyPr wrap="square">
            <a:spAutoFit/>
          </a:bodyPr>
          <a:lstStyle/>
          <a:p>
            <a:pPr>
              <a:buNone/>
            </a:pPr>
            <a:r>
              <a:rPr lang="en-US" dirty="0"/>
              <a:t>E(G</a:t>
            </a:r>
            <a:r>
              <a:rPr lang="en-US" baseline="-25000" dirty="0"/>
              <a:t>1</a:t>
            </a:r>
            <a:r>
              <a:rPr lang="en-US" dirty="0"/>
              <a:t> )={{1,2}, {2,3}, {3,4}} and E(G</a:t>
            </a:r>
            <a:r>
              <a:rPr lang="en-US" baseline="-25000" dirty="0"/>
              <a:t>2</a:t>
            </a:r>
            <a:r>
              <a:rPr lang="en-US" dirty="0"/>
              <a:t> )={{a, b}, {b, d}, {d, c}}</a:t>
            </a:r>
          </a:p>
        </p:txBody>
      </p:sp>
      <p:sp>
        <p:nvSpPr>
          <p:cNvPr id="23" name="Rectangle 22"/>
          <p:cNvSpPr/>
          <p:nvPr/>
        </p:nvSpPr>
        <p:spPr>
          <a:xfrm>
            <a:off x="913125" y="4626389"/>
            <a:ext cx="7104543" cy="369332"/>
          </a:xfrm>
          <a:prstGeom prst="rect">
            <a:avLst/>
          </a:prstGeom>
        </p:spPr>
        <p:txBody>
          <a:bodyPr wrap="square">
            <a:spAutoFit/>
          </a:bodyPr>
          <a:lstStyle/>
          <a:p>
            <a:pPr>
              <a:buNone/>
            </a:pPr>
            <a:r>
              <a:rPr lang="en-US" dirty="0"/>
              <a:t>Define a function f : V(G</a:t>
            </a:r>
            <a:r>
              <a:rPr lang="en-US" baseline="-25000" dirty="0"/>
              <a:t>1</a:t>
            </a:r>
            <a:r>
              <a:rPr lang="en-US" dirty="0"/>
              <a:t> ) → V(G</a:t>
            </a:r>
            <a:r>
              <a:rPr lang="en-US" baseline="-25000" dirty="0"/>
              <a:t>2</a:t>
            </a:r>
            <a:r>
              <a:rPr lang="en-US" dirty="0"/>
              <a:t> ) as f(1) = a, f(2) = b, f(3) = c, f(4) = d</a:t>
            </a:r>
          </a:p>
        </p:txBody>
      </p:sp>
      <p:sp>
        <p:nvSpPr>
          <p:cNvPr id="24" name="Rectangle 23"/>
          <p:cNvSpPr/>
          <p:nvPr/>
        </p:nvSpPr>
        <p:spPr>
          <a:xfrm>
            <a:off x="794620" y="5037286"/>
            <a:ext cx="7558088" cy="369332"/>
          </a:xfrm>
          <a:prstGeom prst="rect">
            <a:avLst/>
          </a:prstGeom>
        </p:spPr>
        <p:txBody>
          <a:bodyPr wrap="square">
            <a:spAutoFit/>
          </a:bodyPr>
          <a:lstStyle/>
          <a:p>
            <a:pPr>
              <a:buNone/>
            </a:pPr>
            <a:r>
              <a:rPr lang="en-US" dirty="0" smtClean="0"/>
              <a:t>Therefore, f </a:t>
            </a:r>
            <a:r>
              <a:rPr lang="en-US" dirty="0"/>
              <a:t>is clear one to one and onto, hence G</a:t>
            </a:r>
            <a:r>
              <a:rPr lang="en-US" baseline="-25000" dirty="0"/>
              <a:t>1</a:t>
            </a:r>
            <a:r>
              <a:rPr lang="en-US" dirty="0"/>
              <a:t> and G</a:t>
            </a:r>
            <a:r>
              <a:rPr lang="en-US" baseline="-25000" dirty="0"/>
              <a:t>2</a:t>
            </a:r>
            <a:r>
              <a:rPr lang="en-US" dirty="0"/>
              <a:t> are isomorphic.</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Date Placeholder 9"/>
          <p:cNvSpPr>
            <a:spLocks noGrp="1"/>
          </p:cNvSpPr>
          <p:nvPr>
            <p:ph type="dt" sz="half" idx="10"/>
          </p:nvPr>
        </p:nvSpPr>
        <p:spPr/>
        <p:txBody>
          <a:bodyPr/>
          <a:lstStyle/>
          <a:p>
            <a:fld id="{97A6B911-10FC-45C8-8CDF-271AD21CFFFA}" type="datetime1">
              <a:rPr lang="en-US" smtClean="0"/>
              <a:pPr/>
              <a:t>6/24/2023</a:t>
            </a:fld>
            <a:endParaRPr lang="en-US" dirty="0"/>
          </a:p>
        </p:txBody>
      </p:sp>
      <p:sp>
        <p:nvSpPr>
          <p:cNvPr id="11" name="Slide Number Placeholder 10"/>
          <p:cNvSpPr>
            <a:spLocks noGrp="1"/>
          </p:cNvSpPr>
          <p:nvPr>
            <p:ph type="sldNum" sz="quarter" idx="12"/>
          </p:nvPr>
        </p:nvSpPr>
        <p:spPr/>
        <p:txBody>
          <a:bodyPr/>
          <a:lstStyle/>
          <a:p>
            <a:fld id="{68D024D8-7F54-4838-AA7B-E00348C32656}" type="slidenum">
              <a:rPr lang="en-US" smtClean="0"/>
              <a:pPr/>
              <a:t>24</a:t>
            </a:fld>
            <a:endParaRPr lang="en-US" dirty="0"/>
          </a:p>
        </p:txBody>
      </p:sp>
      <p:sp>
        <p:nvSpPr>
          <p:cNvPr id="12" name="Footer Placeholder 11"/>
          <p:cNvSpPr>
            <a:spLocks noGrp="1"/>
          </p:cNvSpPr>
          <p:nvPr>
            <p:ph type="ftr" sz="quarter" idx="11"/>
          </p:nvPr>
        </p:nvSpPr>
        <p:spPr/>
        <p:txBody>
          <a:bodyPr/>
          <a:lstStyle/>
          <a:p>
            <a:r>
              <a:rPr lang="en-US" smtClean="0"/>
              <a:t>Basic concepts of graph theory</a:t>
            </a:r>
            <a:endParaRPr lang="en-US" dirty="0"/>
          </a:p>
        </p:txBody>
      </p:sp>
      <p:sp>
        <p:nvSpPr>
          <p:cNvPr id="7" name="Rectangle 6"/>
          <p:cNvSpPr/>
          <p:nvPr/>
        </p:nvSpPr>
        <p:spPr>
          <a:xfrm>
            <a:off x="479738" y="1144533"/>
            <a:ext cx="6781800" cy="1200329"/>
          </a:xfrm>
          <a:prstGeom prst="rect">
            <a:avLst/>
          </a:prstGeom>
        </p:spPr>
        <p:txBody>
          <a:bodyPr wrap="square">
            <a:spAutoFit/>
          </a:bodyPr>
          <a:lstStyle/>
          <a:p>
            <a:pPr>
              <a:buNone/>
            </a:pPr>
            <a:r>
              <a:rPr lang="en-US" dirty="0" smtClean="0"/>
              <a:t>Note </a:t>
            </a:r>
            <a:r>
              <a:rPr lang="en-US" dirty="0"/>
              <a:t>:- If G</a:t>
            </a:r>
            <a:r>
              <a:rPr lang="en-US" baseline="-25000" dirty="0"/>
              <a:t>1</a:t>
            </a:r>
            <a:r>
              <a:rPr lang="en-US" dirty="0"/>
              <a:t> and G</a:t>
            </a:r>
            <a:r>
              <a:rPr lang="en-US" baseline="-25000" dirty="0"/>
              <a:t>2</a:t>
            </a:r>
            <a:r>
              <a:rPr lang="en-US" dirty="0"/>
              <a:t> are isomorphic  graphs, Then G</a:t>
            </a:r>
            <a:r>
              <a:rPr lang="en-US" baseline="-25000" dirty="0"/>
              <a:t>1</a:t>
            </a:r>
            <a:r>
              <a:rPr lang="en-US" dirty="0"/>
              <a:t> and G</a:t>
            </a:r>
            <a:r>
              <a:rPr lang="en-US" baseline="-25000" dirty="0"/>
              <a:t>2</a:t>
            </a:r>
            <a:r>
              <a:rPr lang="en-US" dirty="0"/>
              <a:t> have the </a:t>
            </a:r>
          </a:p>
          <a:p>
            <a:pPr marL="514350" indent="-514350">
              <a:buAutoNum type="romanLcParenR"/>
            </a:pPr>
            <a:r>
              <a:rPr lang="en-US" dirty="0"/>
              <a:t>Same number of vertices </a:t>
            </a:r>
          </a:p>
          <a:p>
            <a:pPr marL="514350" indent="-514350">
              <a:buAutoNum type="romanLcParenR"/>
            </a:pPr>
            <a:r>
              <a:rPr lang="en-US" dirty="0"/>
              <a:t>Same number of edges</a:t>
            </a:r>
          </a:p>
          <a:p>
            <a:pPr marL="514350" indent="-514350">
              <a:buAutoNum type="romanLcParenR"/>
            </a:pPr>
            <a:r>
              <a:rPr lang="en-US" dirty="0"/>
              <a:t>Same degree sequences </a:t>
            </a:r>
          </a:p>
        </p:txBody>
      </p:sp>
      <p:sp>
        <p:nvSpPr>
          <p:cNvPr id="8" name="Rectangle 7"/>
          <p:cNvSpPr/>
          <p:nvPr/>
        </p:nvSpPr>
        <p:spPr>
          <a:xfrm>
            <a:off x="304800" y="198665"/>
            <a:ext cx="6248400" cy="923330"/>
          </a:xfrm>
          <a:prstGeom prst="rect">
            <a:avLst/>
          </a:prstGeom>
        </p:spPr>
        <p:txBody>
          <a:bodyPr wrap="square">
            <a:spAutoFit/>
          </a:bodyPr>
          <a:lstStyle/>
          <a:p>
            <a:pPr>
              <a:buNone/>
            </a:pPr>
            <a:r>
              <a:rPr lang="en-US" dirty="0"/>
              <a:t>Further, </a:t>
            </a:r>
            <a:r>
              <a:rPr lang="en-US" dirty="0" smtClean="0"/>
              <a:t>  {</a:t>
            </a:r>
            <a:r>
              <a:rPr lang="en-US" dirty="0"/>
              <a:t>1,2</a:t>
            </a:r>
            <a:r>
              <a:rPr lang="en-US" dirty="0" smtClean="0"/>
              <a:t>} </a:t>
            </a:r>
            <a:r>
              <a:rPr lang="en-US" dirty="0" smtClean="0">
                <a:latin typeface="Cambria Math" panose="02040503050406030204" pitchFamily="18" charset="0"/>
                <a:ea typeface="Cambria Math" panose="02040503050406030204" pitchFamily="18" charset="0"/>
              </a:rPr>
              <a:t>∈</a:t>
            </a:r>
            <a:r>
              <a:rPr lang="en-US" dirty="0" smtClean="0"/>
              <a:t> </a:t>
            </a:r>
            <a:r>
              <a:rPr lang="en-US" dirty="0"/>
              <a:t>E(G</a:t>
            </a:r>
            <a:r>
              <a:rPr lang="en-US" baseline="-25000" dirty="0"/>
              <a:t>1</a:t>
            </a:r>
            <a:r>
              <a:rPr lang="en-US" dirty="0"/>
              <a:t> ) and {f(1), f(2)}  =  {</a:t>
            </a:r>
            <a:r>
              <a:rPr lang="en-US" dirty="0" err="1"/>
              <a:t>a,b</a:t>
            </a:r>
            <a:r>
              <a:rPr lang="en-US" dirty="0"/>
              <a:t>} </a:t>
            </a:r>
            <a:r>
              <a:rPr lang="en-US" dirty="0">
                <a:latin typeface="Cambria Math" panose="02040503050406030204" pitchFamily="18" charset="0"/>
                <a:ea typeface="Cambria Math" panose="02040503050406030204" pitchFamily="18" charset="0"/>
              </a:rPr>
              <a:t>∈</a:t>
            </a:r>
            <a:r>
              <a:rPr lang="en-US" dirty="0"/>
              <a:t> E(G</a:t>
            </a:r>
            <a:r>
              <a:rPr lang="en-US" baseline="-25000" dirty="0"/>
              <a:t>2</a:t>
            </a:r>
            <a:r>
              <a:rPr lang="en-US" dirty="0"/>
              <a:t> ) </a:t>
            </a:r>
          </a:p>
          <a:p>
            <a:pPr>
              <a:buNone/>
            </a:pPr>
            <a:r>
              <a:rPr lang="en-US" dirty="0"/>
              <a:t>	{2,3} </a:t>
            </a:r>
            <a:r>
              <a:rPr lang="en-US" dirty="0">
                <a:latin typeface="Cambria Math" panose="02040503050406030204" pitchFamily="18" charset="0"/>
                <a:ea typeface="Cambria Math" panose="02040503050406030204" pitchFamily="18" charset="0"/>
              </a:rPr>
              <a:t>∈</a:t>
            </a:r>
            <a:r>
              <a:rPr lang="en-US" dirty="0"/>
              <a:t> E(G</a:t>
            </a:r>
            <a:r>
              <a:rPr lang="en-US" baseline="-25000" dirty="0"/>
              <a:t>1</a:t>
            </a:r>
            <a:r>
              <a:rPr lang="en-US" dirty="0"/>
              <a:t> ) and {f(2), f(3)}  =  {</a:t>
            </a:r>
            <a:r>
              <a:rPr lang="en-US" dirty="0" err="1"/>
              <a:t>b,d</a:t>
            </a:r>
            <a:r>
              <a:rPr lang="en-US" dirty="0"/>
              <a:t>} </a:t>
            </a:r>
            <a:r>
              <a:rPr lang="en-US" dirty="0">
                <a:latin typeface="Cambria Math" panose="02040503050406030204" pitchFamily="18" charset="0"/>
                <a:ea typeface="Cambria Math" panose="02040503050406030204" pitchFamily="18" charset="0"/>
              </a:rPr>
              <a:t>∈</a:t>
            </a:r>
            <a:r>
              <a:rPr lang="en-US" dirty="0"/>
              <a:t> E(G</a:t>
            </a:r>
            <a:r>
              <a:rPr lang="en-US" baseline="-25000" dirty="0"/>
              <a:t>2</a:t>
            </a:r>
            <a:r>
              <a:rPr lang="en-US" dirty="0"/>
              <a:t> )</a:t>
            </a:r>
          </a:p>
          <a:p>
            <a:pPr>
              <a:buNone/>
            </a:pPr>
            <a:r>
              <a:rPr lang="en-US" dirty="0"/>
              <a:t>	{3,4} </a:t>
            </a:r>
            <a:r>
              <a:rPr lang="en-US" dirty="0">
                <a:latin typeface="Cambria Math" panose="02040503050406030204" pitchFamily="18" charset="0"/>
                <a:ea typeface="Cambria Math" panose="02040503050406030204" pitchFamily="18" charset="0"/>
              </a:rPr>
              <a:t>∈</a:t>
            </a:r>
            <a:r>
              <a:rPr lang="en-US" dirty="0"/>
              <a:t> E(G</a:t>
            </a:r>
            <a:r>
              <a:rPr lang="en-US" baseline="-25000" dirty="0"/>
              <a:t>1</a:t>
            </a:r>
            <a:r>
              <a:rPr lang="en-US" dirty="0"/>
              <a:t> ) and {f(3), f(4)}  =  {</a:t>
            </a:r>
            <a:r>
              <a:rPr lang="en-US" dirty="0" err="1"/>
              <a:t>d,c</a:t>
            </a:r>
            <a:r>
              <a:rPr lang="en-US" dirty="0"/>
              <a:t>} </a:t>
            </a:r>
            <a:r>
              <a:rPr lang="en-US" dirty="0">
                <a:latin typeface="Cambria Math" panose="02040503050406030204" pitchFamily="18" charset="0"/>
                <a:ea typeface="Cambria Math" panose="02040503050406030204" pitchFamily="18" charset="0"/>
              </a:rPr>
              <a:t>∈</a:t>
            </a:r>
            <a:r>
              <a:rPr lang="en-US" dirty="0"/>
              <a:t> E(G</a:t>
            </a:r>
            <a:r>
              <a:rPr lang="en-US" baseline="-25000" dirty="0"/>
              <a:t>2</a:t>
            </a:r>
            <a:r>
              <a:rPr lang="en-US" dirty="0"/>
              <a:t> )</a:t>
            </a:r>
          </a:p>
        </p:txBody>
      </p:sp>
      <p:sp>
        <p:nvSpPr>
          <p:cNvPr id="9" name="Rectangle 8"/>
          <p:cNvSpPr/>
          <p:nvPr/>
        </p:nvSpPr>
        <p:spPr>
          <a:xfrm>
            <a:off x="562377" y="2731366"/>
            <a:ext cx="7772400" cy="369332"/>
          </a:xfrm>
          <a:prstGeom prst="rect">
            <a:avLst/>
          </a:prstGeom>
        </p:spPr>
        <p:txBody>
          <a:bodyPr wrap="square">
            <a:spAutoFit/>
          </a:bodyPr>
          <a:lstStyle/>
          <a:p>
            <a:pPr>
              <a:buNone/>
            </a:pPr>
            <a:r>
              <a:rPr lang="en-US" dirty="0" smtClean="0"/>
              <a:t> </a:t>
            </a:r>
            <a:r>
              <a:rPr lang="en-US" dirty="0"/>
              <a:t>A simple graph G is called self-complementary if G and </a:t>
            </a:r>
            <a:r>
              <a:rPr lang="en-US" dirty="0" smtClean="0">
                <a:latin typeface="Cambria Math" panose="02040503050406030204" pitchFamily="18" charset="0"/>
                <a:ea typeface="Cambria Math" panose="02040503050406030204" pitchFamily="18" charset="0"/>
              </a:rPr>
              <a:t>Ĝ</a:t>
            </a:r>
            <a:r>
              <a:rPr lang="en-US" dirty="0"/>
              <a:t> </a:t>
            </a:r>
            <a:r>
              <a:rPr lang="en-US" dirty="0" smtClean="0"/>
              <a:t>are </a:t>
            </a:r>
            <a:r>
              <a:rPr lang="en-US" dirty="0"/>
              <a:t>isomorphic.</a:t>
            </a:r>
          </a:p>
        </p:txBody>
      </p:sp>
      <p:sp>
        <p:nvSpPr>
          <p:cNvPr id="13" name="Rectangle 12"/>
          <p:cNvSpPr/>
          <p:nvPr/>
        </p:nvSpPr>
        <p:spPr>
          <a:xfrm>
            <a:off x="218679" y="2367400"/>
            <a:ext cx="2367828" cy="369332"/>
          </a:xfrm>
          <a:prstGeom prst="rect">
            <a:avLst/>
          </a:prstGeom>
        </p:spPr>
        <p:txBody>
          <a:bodyPr wrap="none">
            <a:spAutoFit/>
          </a:bodyPr>
          <a:lstStyle/>
          <a:p>
            <a:r>
              <a:rPr lang="en-US" b="1" u="sng" dirty="0"/>
              <a:t>Self Complementary :-</a:t>
            </a:r>
            <a:r>
              <a:rPr lang="en-US" dirty="0"/>
              <a:t> </a:t>
            </a:r>
          </a:p>
        </p:txBody>
      </p:sp>
      <p:sp>
        <p:nvSpPr>
          <p:cNvPr id="14" name="Rectangle 13"/>
          <p:cNvSpPr/>
          <p:nvPr/>
        </p:nvSpPr>
        <p:spPr>
          <a:xfrm>
            <a:off x="239085" y="3123236"/>
            <a:ext cx="1059521" cy="369332"/>
          </a:xfrm>
          <a:prstGeom prst="rect">
            <a:avLst/>
          </a:prstGeom>
        </p:spPr>
        <p:txBody>
          <a:bodyPr wrap="none">
            <a:spAutoFit/>
          </a:bodyPr>
          <a:lstStyle/>
          <a:p>
            <a:pPr algn="just">
              <a:buNone/>
            </a:pPr>
            <a:r>
              <a:rPr lang="en-US" b="1" dirty="0"/>
              <a:t>Example:</a:t>
            </a:r>
          </a:p>
        </p:txBody>
      </p:sp>
      <p:grpSp>
        <p:nvGrpSpPr>
          <p:cNvPr id="20" name="Group 19"/>
          <p:cNvGrpSpPr/>
          <p:nvPr/>
        </p:nvGrpSpPr>
        <p:grpSpPr>
          <a:xfrm>
            <a:off x="768845" y="3535681"/>
            <a:ext cx="1828800" cy="1947706"/>
            <a:chOff x="1130470" y="1670206"/>
            <a:chExt cx="1828800" cy="1947706"/>
          </a:xfrm>
        </p:grpSpPr>
        <p:graphicFrame>
          <p:nvGraphicFramePr>
            <p:cNvPr id="21" name="Object 4"/>
            <p:cNvGraphicFramePr>
              <a:graphicFrameLocks noChangeAspect="1"/>
            </p:cNvGraphicFramePr>
            <p:nvPr>
              <p:extLst>
                <p:ext uri="{D42A27DB-BD31-4B8C-83A1-F6EECF244321}">
                  <p14:modId xmlns:p14="http://schemas.microsoft.com/office/powerpoint/2010/main" val="3066351715"/>
                </p:ext>
              </p:extLst>
            </p:nvPr>
          </p:nvGraphicFramePr>
          <p:xfrm>
            <a:off x="1752600" y="3276600"/>
            <a:ext cx="317500" cy="341312"/>
          </p:xfrm>
          <a:graphic>
            <a:graphicData uri="http://schemas.openxmlformats.org/presentationml/2006/ole">
              <mc:AlternateContent xmlns:mc="http://schemas.openxmlformats.org/markup-compatibility/2006">
                <mc:Choice xmlns:v="urn:schemas-microsoft-com:vml" Requires="v">
                  <p:oleObj spid="_x0000_s8384" name="Equation" r:id="rId3" imgW="164880" imgH="177480" progId="Equation.3">
                    <p:embed/>
                  </p:oleObj>
                </mc:Choice>
                <mc:Fallback>
                  <p:oleObj name="Equation" r:id="rId3" imgW="164880" imgH="1774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3276600"/>
                          <a:ext cx="317500" cy="341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2" name="Group 21"/>
            <p:cNvGrpSpPr/>
            <p:nvPr/>
          </p:nvGrpSpPr>
          <p:grpSpPr>
            <a:xfrm>
              <a:off x="1130470" y="1670206"/>
              <a:ext cx="1828800" cy="1506961"/>
              <a:chOff x="5181600" y="4136106"/>
              <a:chExt cx="1828800" cy="1506961"/>
            </a:xfrm>
          </p:grpSpPr>
          <p:sp>
            <p:nvSpPr>
              <p:cNvPr id="23" name="Flowchart: Connector 22"/>
              <p:cNvSpPr/>
              <p:nvPr/>
            </p:nvSpPr>
            <p:spPr>
              <a:xfrm>
                <a:off x="5181600" y="4724400"/>
                <a:ext cx="76200" cy="76200"/>
              </a:xfrm>
              <a:prstGeom prst="flowChartConnector">
                <a:avLst/>
              </a:prstGeom>
              <a:ln w="762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6000"/>
              </a:p>
            </p:txBody>
          </p:sp>
          <p:sp>
            <p:nvSpPr>
              <p:cNvPr id="24" name="Flowchart: Connector 23"/>
              <p:cNvSpPr/>
              <p:nvPr/>
            </p:nvSpPr>
            <p:spPr>
              <a:xfrm>
                <a:off x="6012955" y="4136106"/>
                <a:ext cx="103823" cy="45719"/>
              </a:xfrm>
              <a:prstGeom prst="flowChartConnector">
                <a:avLst/>
              </a:prstGeom>
              <a:ln w="762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6000"/>
              </a:p>
            </p:txBody>
          </p:sp>
          <p:sp>
            <p:nvSpPr>
              <p:cNvPr id="25" name="Flowchart: Connector 24"/>
              <p:cNvSpPr/>
              <p:nvPr/>
            </p:nvSpPr>
            <p:spPr>
              <a:xfrm>
                <a:off x="6934200" y="4724400"/>
                <a:ext cx="76200" cy="76200"/>
              </a:xfrm>
              <a:prstGeom prst="flowChartConnector">
                <a:avLst/>
              </a:prstGeom>
              <a:ln w="762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6000"/>
              </a:p>
            </p:txBody>
          </p:sp>
          <p:sp>
            <p:nvSpPr>
              <p:cNvPr id="26" name="Flowchart: Connector 25"/>
              <p:cNvSpPr/>
              <p:nvPr/>
            </p:nvSpPr>
            <p:spPr>
              <a:xfrm>
                <a:off x="5486400" y="5562600"/>
                <a:ext cx="76200" cy="76200"/>
              </a:xfrm>
              <a:prstGeom prst="flowChartConnector">
                <a:avLst/>
              </a:prstGeom>
              <a:ln w="762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6000"/>
              </a:p>
            </p:txBody>
          </p:sp>
          <p:sp>
            <p:nvSpPr>
              <p:cNvPr id="27" name="Flowchart: Connector 26"/>
              <p:cNvSpPr/>
              <p:nvPr/>
            </p:nvSpPr>
            <p:spPr>
              <a:xfrm>
                <a:off x="6629400" y="5562600"/>
                <a:ext cx="76200" cy="76200"/>
              </a:xfrm>
              <a:prstGeom prst="flowChartConnector">
                <a:avLst/>
              </a:prstGeom>
              <a:ln w="762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6000"/>
              </a:p>
            </p:txBody>
          </p:sp>
          <p:sp>
            <p:nvSpPr>
              <p:cNvPr id="28" name="Regular Pentagon 27"/>
              <p:cNvSpPr/>
              <p:nvPr/>
            </p:nvSpPr>
            <p:spPr>
              <a:xfrm>
                <a:off x="5201737" y="4182216"/>
                <a:ext cx="1779882" cy="1460851"/>
              </a:xfrm>
              <a:prstGeom prst="pentagon">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grpSp>
        <p:nvGrpSpPr>
          <p:cNvPr id="16" name="Group 15"/>
          <p:cNvGrpSpPr/>
          <p:nvPr/>
        </p:nvGrpSpPr>
        <p:grpSpPr>
          <a:xfrm>
            <a:off x="4245264" y="3048000"/>
            <a:ext cx="2142173" cy="2424069"/>
            <a:chOff x="4245264" y="3165612"/>
            <a:chExt cx="2142173" cy="2424069"/>
          </a:xfrm>
        </p:grpSpPr>
        <p:grpSp>
          <p:nvGrpSpPr>
            <p:cNvPr id="29" name="Group 28"/>
            <p:cNvGrpSpPr/>
            <p:nvPr/>
          </p:nvGrpSpPr>
          <p:grpSpPr>
            <a:xfrm rot="10800000">
              <a:off x="4245264" y="3165612"/>
              <a:ext cx="2142173" cy="2424069"/>
              <a:chOff x="4782502" y="1295400"/>
              <a:chExt cx="2142173" cy="2424069"/>
            </a:xfrm>
          </p:grpSpPr>
          <p:cxnSp>
            <p:nvCxnSpPr>
              <p:cNvPr id="30" name="Straight Connector 29"/>
              <p:cNvCxnSpPr/>
              <p:nvPr/>
            </p:nvCxnSpPr>
            <p:spPr>
              <a:xfrm flipH="1">
                <a:off x="5825490" y="1707218"/>
                <a:ext cx="575310" cy="1660415"/>
              </a:xfrm>
              <a:prstGeom prst="line">
                <a:avLst/>
              </a:prstGeom>
              <a:ln/>
            </p:spPr>
            <p:style>
              <a:lnRef idx="1">
                <a:schemeClr val="dk1"/>
              </a:lnRef>
              <a:fillRef idx="0">
                <a:schemeClr val="dk1"/>
              </a:fillRef>
              <a:effectRef idx="0">
                <a:schemeClr val="dk1"/>
              </a:effectRef>
              <a:fontRef idx="minor">
                <a:schemeClr val="tx1"/>
              </a:fontRef>
            </p:style>
          </p:cxnSp>
          <p:grpSp>
            <p:nvGrpSpPr>
              <p:cNvPr id="31" name="Group 30"/>
              <p:cNvGrpSpPr/>
              <p:nvPr/>
            </p:nvGrpSpPr>
            <p:grpSpPr>
              <a:xfrm>
                <a:off x="4782502" y="1295400"/>
                <a:ext cx="2142173" cy="2424069"/>
                <a:chOff x="4782502" y="1317172"/>
                <a:chExt cx="2142173" cy="2424069"/>
              </a:xfrm>
            </p:grpSpPr>
            <p:sp>
              <p:nvSpPr>
                <p:cNvPr id="32" name="TextBox 31"/>
                <p:cNvSpPr txBox="1"/>
                <p:nvPr/>
              </p:nvSpPr>
              <p:spPr>
                <a:xfrm>
                  <a:off x="6218833" y="1317172"/>
                  <a:ext cx="304800" cy="769441"/>
                </a:xfrm>
                <a:prstGeom prst="rect">
                  <a:avLst/>
                </a:prstGeom>
                <a:noFill/>
              </p:spPr>
              <p:txBody>
                <a:bodyPr wrap="square" rtlCol="0">
                  <a:spAutoFit/>
                </a:bodyPr>
                <a:lstStyle/>
                <a:p>
                  <a:r>
                    <a:rPr lang="en-US" sz="4400" dirty="0" smtClean="0">
                      <a:latin typeface="Times New Roman"/>
                      <a:cs typeface="Times New Roman"/>
                    </a:rPr>
                    <a:t>•</a:t>
                  </a:r>
                  <a:endParaRPr lang="en-US" sz="4400" dirty="0"/>
                </a:p>
              </p:txBody>
            </p:sp>
            <p:sp>
              <p:nvSpPr>
                <p:cNvPr id="33" name="TextBox 32"/>
                <p:cNvSpPr txBox="1"/>
                <p:nvPr/>
              </p:nvSpPr>
              <p:spPr>
                <a:xfrm>
                  <a:off x="4941392" y="1352550"/>
                  <a:ext cx="304800" cy="769441"/>
                </a:xfrm>
                <a:prstGeom prst="rect">
                  <a:avLst/>
                </a:prstGeom>
                <a:noFill/>
              </p:spPr>
              <p:txBody>
                <a:bodyPr wrap="square" rtlCol="0">
                  <a:spAutoFit/>
                </a:bodyPr>
                <a:lstStyle/>
                <a:p>
                  <a:r>
                    <a:rPr lang="en-US" sz="4400" dirty="0" smtClean="0">
                      <a:latin typeface="Times New Roman"/>
                      <a:cs typeface="Times New Roman"/>
                    </a:rPr>
                    <a:t>•</a:t>
                  </a:r>
                  <a:endParaRPr lang="en-US" sz="4400" dirty="0"/>
                </a:p>
              </p:txBody>
            </p:sp>
            <p:sp>
              <p:nvSpPr>
                <p:cNvPr id="34" name="TextBox 33"/>
                <p:cNvSpPr txBox="1"/>
                <p:nvPr/>
              </p:nvSpPr>
              <p:spPr>
                <a:xfrm>
                  <a:off x="5638800" y="2971800"/>
                  <a:ext cx="304800" cy="769441"/>
                </a:xfrm>
                <a:prstGeom prst="rect">
                  <a:avLst/>
                </a:prstGeom>
                <a:noFill/>
              </p:spPr>
              <p:txBody>
                <a:bodyPr wrap="square" rtlCol="0">
                  <a:spAutoFit/>
                </a:bodyPr>
                <a:lstStyle/>
                <a:p>
                  <a:r>
                    <a:rPr lang="en-US" sz="4400" dirty="0" smtClean="0">
                      <a:latin typeface="Times New Roman"/>
                      <a:cs typeface="Times New Roman"/>
                    </a:rPr>
                    <a:t>•</a:t>
                  </a:r>
                  <a:endParaRPr lang="en-US" sz="4400" dirty="0"/>
                </a:p>
              </p:txBody>
            </p:sp>
            <p:sp>
              <p:nvSpPr>
                <p:cNvPr id="35" name="TextBox 34"/>
                <p:cNvSpPr txBox="1"/>
                <p:nvPr/>
              </p:nvSpPr>
              <p:spPr>
                <a:xfrm>
                  <a:off x="4782502" y="2474685"/>
                  <a:ext cx="371475" cy="769441"/>
                </a:xfrm>
                <a:prstGeom prst="rect">
                  <a:avLst/>
                </a:prstGeom>
                <a:noFill/>
              </p:spPr>
              <p:txBody>
                <a:bodyPr wrap="square" rtlCol="0">
                  <a:spAutoFit/>
                </a:bodyPr>
                <a:lstStyle/>
                <a:p>
                  <a:r>
                    <a:rPr lang="en-US" sz="4400" dirty="0" smtClean="0">
                      <a:latin typeface="Times New Roman"/>
                      <a:cs typeface="Times New Roman"/>
                    </a:rPr>
                    <a:t>•</a:t>
                  </a:r>
                  <a:endParaRPr lang="en-US" sz="4400" dirty="0"/>
                </a:p>
              </p:txBody>
            </p:sp>
            <p:sp>
              <p:nvSpPr>
                <p:cNvPr id="36" name="TextBox 35"/>
                <p:cNvSpPr txBox="1"/>
                <p:nvPr/>
              </p:nvSpPr>
              <p:spPr>
                <a:xfrm>
                  <a:off x="6553200" y="2377618"/>
                  <a:ext cx="371475" cy="769441"/>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4400" dirty="0" smtClean="0">
                      <a:latin typeface="Times New Roman"/>
                      <a:cs typeface="Times New Roman"/>
                    </a:rPr>
                    <a:t>•</a:t>
                  </a:r>
                  <a:endParaRPr lang="en-US" sz="4400" dirty="0"/>
                </a:p>
              </p:txBody>
            </p:sp>
            <p:cxnSp>
              <p:nvCxnSpPr>
                <p:cNvPr id="37" name="Straight Connector 36"/>
                <p:cNvCxnSpPr/>
                <p:nvPr/>
              </p:nvCxnSpPr>
              <p:spPr>
                <a:xfrm flipH="1">
                  <a:off x="4968756" y="1676400"/>
                  <a:ext cx="1432044" cy="1168693"/>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p:cNvCxnSpPr/>
                <p:nvPr/>
              </p:nvCxnSpPr>
              <p:spPr>
                <a:xfrm>
                  <a:off x="5105400" y="1737270"/>
                  <a:ext cx="1643130" cy="1031688"/>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p:cNvCxnSpPr/>
                <p:nvPr/>
              </p:nvCxnSpPr>
              <p:spPr>
                <a:xfrm flipV="1">
                  <a:off x="4954958" y="2801232"/>
                  <a:ext cx="1779686" cy="68520"/>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p:cNvCxnSpPr/>
                <p:nvPr/>
              </p:nvCxnSpPr>
              <p:spPr>
                <a:xfrm>
                  <a:off x="5058858" y="1706264"/>
                  <a:ext cx="756239" cy="1661369"/>
                </a:xfrm>
                <a:prstGeom prst="line">
                  <a:avLst/>
                </a:prstGeom>
              </p:spPr>
              <p:style>
                <a:lnRef idx="1">
                  <a:schemeClr val="dk1"/>
                </a:lnRef>
                <a:fillRef idx="0">
                  <a:schemeClr val="dk1"/>
                </a:fillRef>
                <a:effectRef idx="0">
                  <a:schemeClr val="dk1"/>
                </a:effectRef>
                <a:fontRef idx="minor">
                  <a:schemeClr val="tx1"/>
                </a:fontRef>
              </p:style>
            </p:cxnSp>
          </p:grpSp>
        </p:grpSp>
        <p:sp>
          <p:nvSpPr>
            <p:cNvPr id="15" name="Rectangle 14"/>
            <p:cNvSpPr/>
            <p:nvPr/>
          </p:nvSpPr>
          <p:spPr>
            <a:xfrm>
              <a:off x="5261117" y="5214275"/>
              <a:ext cx="325730" cy="369332"/>
            </a:xfrm>
            <a:prstGeom prst="rect">
              <a:avLst/>
            </a:prstGeom>
          </p:spPr>
          <p:txBody>
            <a:bodyPr wrap="none">
              <a:spAutoFit/>
            </a:bodyPr>
            <a:lstStyle/>
            <a:p>
              <a:r>
                <a:rPr lang="en-US" dirty="0">
                  <a:latin typeface="Cambria Math" panose="02040503050406030204" pitchFamily="18" charset="0"/>
                  <a:ea typeface="Cambria Math" panose="02040503050406030204" pitchFamily="18" charset="0"/>
                </a:rPr>
                <a:t>Ĝ</a:t>
              </a:r>
              <a:endParaRPr lang="en-US" dirty="0"/>
            </a:p>
          </p:txBody>
        </p:sp>
      </p:gr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534400" cy="5867400"/>
          </a:xfrm>
        </p:spPr>
        <p:txBody>
          <a:bodyPr>
            <a:normAutofit/>
          </a:bodyPr>
          <a:lstStyle/>
          <a:p>
            <a:pPr marL="571500" indent="-571500" algn="l"/>
            <a:r>
              <a:rPr lang="en-US" sz="3200" b="1" u="sng" dirty="0" smtClean="0"/>
              <a:t>Problem set 1</a:t>
            </a:r>
            <a:br>
              <a:rPr lang="en-US" sz="3200" b="1" u="sng" dirty="0" smtClean="0"/>
            </a:br>
            <a:r>
              <a:rPr lang="en-US" sz="2400" dirty="0" smtClean="0"/>
              <a:t>1) Draw the following graph: </a:t>
            </a:r>
            <a:br>
              <a:rPr lang="en-US" sz="2400" dirty="0" smtClean="0"/>
            </a:br>
            <a:r>
              <a:rPr lang="en-US" sz="2400" dirty="0" err="1" smtClean="0"/>
              <a:t>i</a:t>
            </a:r>
            <a:r>
              <a:rPr lang="en-US" sz="2400" dirty="0" smtClean="0"/>
              <a:t>) The complete graphs K</a:t>
            </a:r>
            <a:r>
              <a:rPr lang="en-US" sz="2400" baseline="-25000" dirty="0" smtClean="0"/>
              <a:t>6</a:t>
            </a:r>
            <a:r>
              <a:rPr lang="en-US" sz="2400" dirty="0" smtClean="0"/>
              <a:t>,K</a:t>
            </a:r>
            <a:r>
              <a:rPr lang="en-US" sz="2400" baseline="-25000" dirty="0" smtClean="0"/>
              <a:t>7</a:t>
            </a:r>
            <a:r>
              <a:rPr lang="en-US" sz="2400" dirty="0" smtClean="0"/>
              <a:t> and K</a:t>
            </a:r>
            <a:r>
              <a:rPr lang="en-US" sz="2400" baseline="-25000" dirty="0" smtClean="0"/>
              <a:t>8</a:t>
            </a:r>
            <a:r>
              <a:rPr lang="en-US" sz="2400" dirty="0" smtClean="0"/>
              <a:t/>
            </a:r>
            <a:br>
              <a:rPr lang="en-US" sz="2400" dirty="0" smtClean="0"/>
            </a:br>
            <a:r>
              <a:rPr lang="en-US" sz="2400" dirty="0" smtClean="0"/>
              <a:t>ii) The complete bipartite graph K</a:t>
            </a:r>
            <a:r>
              <a:rPr lang="en-US" sz="2400" baseline="-25000" dirty="0" smtClean="0"/>
              <a:t>2,4</a:t>
            </a:r>
            <a:r>
              <a:rPr lang="en-US" sz="2400" dirty="0" smtClean="0"/>
              <a:t> and K</a:t>
            </a:r>
            <a:r>
              <a:rPr lang="en-US" sz="2400" baseline="-25000" dirty="0" smtClean="0"/>
              <a:t>4,5</a:t>
            </a:r>
            <a:r>
              <a:rPr lang="en-US" sz="2400" dirty="0" smtClean="0"/>
              <a:t/>
            </a:r>
            <a:br>
              <a:rPr lang="en-US" sz="2400" dirty="0" smtClean="0"/>
            </a:br>
            <a:r>
              <a:rPr lang="en-US" sz="2400" dirty="0" smtClean="0"/>
              <a:t>iii)Two 3- regular graph with six vertices.</a:t>
            </a:r>
            <a:br>
              <a:rPr lang="en-US" sz="2400" dirty="0" smtClean="0"/>
            </a:br>
            <a:r>
              <a:rPr lang="en-US" sz="2400" dirty="0" smtClean="0"/>
              <a:t>Iv) Two 3- regular graph with five vertices.</a:t>
            </a:r>
            <a:br>
              <a:rPr lang="en-US" sz="2400" dirty="0" smtClean="0"/>
            </a:br>
            <a:r>
              <a:rPr lang="en-US" sz="2400" dirty="0" smtClean="0"/>
              <a:t>2) How many edges has each of the following graph ?</a:t>
            </a:r>
            <a:br>
              <a:rPr lang="en-US" sz="2400" dirty="0" smtClean="0"/>
            </a:br>
            <a:r>
              <a:rPr lang="en-US" sz="2400" dirty="0" smtClean="0"/>
              <a:t>   </a:t>
            </a:r>
            <a:r>
              <a:rPr lang="en-US" sz="2400" dirty="0" err="1" smtClean="0"/>
              <a:t>i</a:t>
            </a:r>
            <a:r>
              <a:rPr lang="en-US" sz="2400" dirty="0" smtClean="0"/>
              <a:t>) K</a:t>
            </a:r>
            <a:r>
              <a:rPr lang="en-US" sz="2400" baseline="-25000" dirty="0" smtClean="0"/>
              <a:t>24</a:t>
            </a:r>
            <a:r>
              <a:rPr lang="en-US" sz="2400" dirty="0" smtClean="0"/>
              <a:t> , ii) K</a:t>
            </a:r>
            <a:r>
              <a:rPr lang="en-US" sz="2400" baseline="-25000" dirty="0" smtClean="0"/>
              <a:t>5,8</a:t>
            </a:r>
            <a:r>
              <a:rPr lang="en-US" sz="2400" dirty="0" smtClean="0"/>
              <a:t> , iii) K</a:t>
            </a:r>
            <a:r>
              <a:rPr lang="en-US" sz="2400" baseline="-25000" dirty="0" smtClean="0"/>
              <a:t>13</a:t>
            </a:r>
            <a:r>
              <a:rPr lang="en-US" sz="2400" dirty="0" smtClean="0"/>
              <a:t> , iv) K</a:t>
            </a:r>
            <a:r>
              <a:rPr lang="en-US" sz="2400" baseline="-25000" dirty="0" smtClean="0"/>
              <a:t>3,3</a:t>
            </a:r>
            <a:r>
              <a:rPr lang="en-US" sz="2400" dirty="0" smtClean="0"/>
              <a:t/>
            </a:r>
            <a:br>
              <a:rPr lang="en-US" sz="2400" dirty="0" smtClean="0"/>
            </a:br>
            <a:r>
              <a:rPr lang="en-US" sz="2400" dirty="0" smtClean="0"/>
              <a:t>3) Consider the graph G shown in figure.</a:t>
            </a:r>
            <a:br>
              <a:rPr lang="en-US" sz="2400" dirty="0" smtClean="0"/>
            </a:br>
            <a:r>
              <a:rPr lang="en-US" sz="2400" dirty="0" smtClean="0"/>
              <a:t> Find all trails from V</a:t>
            </a:r>
            <a:r>
              <a:rPr lang="en-US" sz="2400" baseline="-25000" dirty="0" smtClean="0"/>
              <a:t>1</a:t>
            </a:r>
            <a:r>
              <a:rPr lang="en-US" sz="2400" dirty="0" smtClean="0"/>
              <a:t> to V</a:t>
            </a:r>
            <a:r>
              <a:rPr lang="en-US" sz="2400" baseline="-25000" dirty="0" smtClean="0"/>
              <a:t>6</a:t>
            </a:r>
            <a:r>
              <a:rPr lang="en-US" sz="2800" dirty="0" smtClean="0"/>
              <a:t/>
            </a:r>
            <a:br>
              <a:rPr lang="en-US" sz="2800" dirty="0" smtClean="0"/>
            </a:br>
            <a:r>
              <a:rPr lang="en-US" sz="2800" dirty="0" smtClean="0"/>
              <a:t/>
            </a:r>
            <a:br>
              <a:rPr lang="en-US" sz="2800" dirty="0" smtClean="0"/>
            </a:br>
            <a:endParaRPr lang="en-US" sz="3200" b="1" u="sng" dirty="0"/>
          </a:p>
        </p:txBody>
      </p:sp>
      <p:sp>
        <p:nvSpPr>
          <p:cNvPr id="3" name="Date Placeholder 2"/>
          <p:cNvSpPr>
            <a:spLocks noGrp="1"/>
          </p:cNvSpPr>
          <p:nvPr>
            <p:ph type="dt" sz="half" idx="10"/>
          </p:nvPr>
        </p:nvSpPr>
        <p:spPr/>
        <p:txBody>
          <a:bodyPr/>
          <a:lstStyle/>
          <a:p>
            <a:fld id="{CF8FAA90-66D3-4190-B5F2-7B6599542C7D}" type="datetime1">
              <a:rPr lang="en-US" smtClean="0"/>
              <a:pPr/>
              <a:t>6/24/2023</a:t>
            </a:fld>
            <a:endParaRPr lang="en-US" dirty="0"/>
          </a:p>
        </p:txBody>
      </p:sp>
      <p:sp>
        <p:nvSpPr>
          <p:cNvPr id="4" name="Footer Placeholder 3"/>
          <p:cNvSpPr>
            <a:spLocks noGrp="1"/>
          </p:cNvSpPr>
          <p:nvPr>
            <p:ph type="ftr" sz="quarter" idx="11"/>
          </p:nvPr>
        </p:nvSpPr>
        <p:spPr/>
        <p:txBody>
          <a:bodyPr/>
          <a:lstStyle/>
          <a:p>
            <a:r>
              <a:rPr lang="en-US" smtClean="0"/>
              <a:t>Basic concepts of graph theory</a:t>
            </a:r>
            <a:endParaRPr lang="en-US" dirty="0"/>
          </a:p>
        </p:txBody>
      </p:sp>
      <p:sp>
        <p:nvSpPr>
          <p:cNvPr id="5" name="Slide Number Placeholder 4"/>
          <p:cNvSpPr>
            <a:spLocks noGrp="1"/>
          </p:cNvSpPr>
          <p:nvPr>
            <p:ph type="sldNum" sz="quarter" idx="12"/>
          </p:nvPr>
        </p:nvSpPr>
        <p:spPr/>
        <p:txBody>
          <a:bodyPr/>
          <a:lstStyle/>
          <a:p>
            <a:fld id="{68D024D8-7F54-4838-AA7B-E00348C32656}" type="slidenum">
              <a:rPr lang="en-US" smtClean="0"/>
              <a:pPr/>
              <a:t>25</a:t>
            </a:fld>
            <a:endParaRPr lang="en-US" dirty="0"/>
          </a:p>
        </p:txBody>
      </p:sp>
      <p:cxnSp>
        <p:nvCxnSpPr>
          <p:cNvPr id="7" name="Straight Connector 6"/>
          <p:cNvCxnSpPr/>
          <p:nvPr/>
        </p:nvCxnSpPr>
        <p:spPr>
          <a:xfrm>
            <a:off x="7086600" y="4343400"/>
            <a:ext cx="1447800" cy="1588"/>
          </a:xfrm>
          <a:prstGeom prst="line">
            <a:avLst/>
          </a:prstGeom>
        </p:spPr>
        <p:style>
          <a:lnRef idx="3">
            <a:schemeClr val="dk1"/>
          </a:lnRef>
          <a:fillRef idx="0">
            <a:schemeClr val="dk1"/>
          </a:fillRef>
          <a:effectRef idx="2">
            <a:schemeClr val="dk1"/>
          </a:effectRef>
          <a:fontRef idx="minor">
            <a:schemeClr val="tx1"/>
          </a:fontRef>
        </p:style>
      </p:cxnSp>
      <p:cxnSp>
        <p:nvCxnSpPr>
          <p:cNvPr id="8" name="Straight Connector 7"/>
          <p:cNvCxnSpPr/>
          <p:nvPr/>
        </p:nvCxnSpPr>
        <p:spPr>
          <a:xfrm rot="16200000" flipH="1">
            <a:off x="6362700" y="5067300"/>
            <a:ext cx="1524000" cy="76200"/>
          </a:xfrm>
          <a:prstGeom prst="line">
            <a:avLst/>
          </a:prstGeom>
        </p:spPr>
        <p:style>
          <a:lnRef idx="3">
            <a:schemeClr val="dk1"/>
          </a:lnRef>
          <a:fillRef idx="0">
            <a:schemeClr val="dk1"/>
          </a:fillRef>
          <a:effectRef idx="2">
            <a:schemeClr val="dk1"/>
          </a:effectRef>
          <a:fontRef idx="minor">
            <a:schemeClr val="tx1"/>
          </a:fontRef>
        </p:style>
      </p:cxnSp>
      <p:cxnSp>
        <p:nvCxnSpPr>
          <p:cNvPr id="9" name="Straight Connector 8"/>
          <p:cNvCxnSpPr/>
          <p:nvPr/>
        </p:nvCxnSpPr>
        <p:spPr>
          <a:xfrm rot="16200000" flipH="1">
            <a:off x="7848600" y="5029200"/>
            <a:ext cx="1447800" cy="76200"/>
          </a:xfrm>
          <a:prstGeom prst="line">
            <a:avLst/>
          </a:prstGeom>
        </p:spPr>
        <p:style>
          <a:lnRef idx="3">
            <a:schemeClr val="dk1"/>
          </a:lnRef>
          <a:fillRef idx="0">
            <a:schemeClr val="dk1"/>
          </a:fillRef>
          <a:effectRef idx="2">
            <a:schemeClr val="dk1"/>
          </a:effectRef>
          <a:fontRef idx="minor">
            <a:schemeClr val="tx1"/>
          </a:fontRef>
        </p:style>
      </p:cxnSp>
      <p:cxnSp>
        <p:nvCxnSpPr>
          <p:cNvPr id="19" name="Straight Connector 18"/>
          <p:cNvCxnSpPr/>
          <p:nvPr/>
        </p:nvCxnSpPr>
        <p:spPr>
          <a:xfrm flipV="1">
            <a:off x="7162800" y="5791200"/>
            <a:ext cx="1447800" cy="76200"/>
          </a:xfrm>
          <a:prstGeom prst="line">
            <a:avLst/>
          </a:prstGeom>
        </p:spPr>
        <p:style>
          <a:lnRef idx="3">
            <a:schemeClr val="dk1"/>
          </a:lnRef>
          <a:fillRef idx="0">
            <a:schemeClr val="dk1"/>
          </a:fillRef>
          <a:effectRef idx="2">
            <a:schemeClr val="dk1"/>
          </a:effectRef>
          <a:fontRef idx="minor">
            <a:schemeClr val="tx1"/>
          </a:fontRef>
        </p:style>
      </p:cxnSp>
      <p:sp>
        <p:nvSpPr>
          <p:cNvPr id="23" name="Arc 22"/>
          <p:cNvSpPr/>
          <p:nvPr/>
        </p:nvSpPr>
        <p:spPr>
          <a:xfrm rot="17290924">
            <a:off x="7124592" y="3864963"/>
            <a:ext cx="1434844" cy="1600200"/>
          </a:xfrm>
          <a:prstGeom prst="arc">
            <a:avLst>
              <a:gd name="adj1" fmla="val 16200000"/>
              <a:gd name="adj2" fmla="val 3219481"/>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cxnSp>
        <p:nvCxnSpPr>
          <p:cNvPr id="24" name="Straight Connector 23"/>
          <p:cNvCxnSpPr/>
          <p:nvPr/>
        </p:nvCxnSpPr>
        <p:spPr>
          <a:xfrm rot="5400000">
            <a:off x="6705600" y="4800600"/>
            <a:ext cx="1524000" cy="609600"/>
          </a:xfrm>
          <a:prstGeom prst="line">
            <a:avLst/>
          </a:prstGeom>
        </p:spPr>
        <p:style>
          <a:lnRef idx="3">
            <a:schemeClr val="dk1"/>
          </a:lnRef>
          <a:fillRef idx="0">
            <a:schemeClr val="dk1"/>
          </a:fillRef>
          <a:effectRef idx="2">
            <a:schemeClr val="dk1"/>
          </a:effectRef>
          <a:fontRef idx="minor">
            <a:schemeClr val="tx1"/>
          </a:fontRef>
        </p:style>
      </p:cxnSp>
      <p:sp>
        <p:nvSpPr>
          <p:cNvPr id="89090" name="Text Box 2"/>
          <p:cNvSpPr txBox="1">
            <a:spLocks noChangeArrowheads="1"/>
          </p:cNvSpPr>
          <p:nvPr/>
        </p:nvSpPr>
        <p:spPr bwMode="auto">
          <a:xfrm>
            <a:off x="3228974" y="5581650"/>
            <a:ext cx="504826" cy="4381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9092" name="Rectangle 4"/>
          <p:cNvSpPr>
            <a:spLocks noChangeArrowheads="1"/>
          </p:cNvSpPr>
          <p:nvPr/>
        </p:nvSpPr>
        <p:spPr bwMode="auto">
          <a:xfrm>
            <a:off x="7620001" y="5417403"/>
            <a:ext cx="457199" cy="8309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4800" dirty="0" smtClean="0">
                <a:latin typeface="Calibri"/>
                <a:cs typeface="Times New Roman" pitchFamily="18" charset="0"/>
              </a:rPr>
              <a:t>•</a:t>
            </a:r>
            <a:endParaRPr kumimoji="0" lang="en-US" sz="700" b="0" i="0" u="none" strike="noStrike" cap="none" normalizeH="0" baseline="0" dirty="0" smtClean="0">
              <a:ln>
                <a:noFill/>
              </a:ln>
              <a:solidFill>
                <a:schemeClr val="tx1"/>
              </a:solidFill>
              <a:effectLst/>
              <a:latin typeface="Arial" pitchFamily="34" charset="0"/>
              <a:cs typeface="Arial" pitchFamily="34" charset="0"/>
            </a:endParaRPr>
          </a:p>
        </p:txBody>
      </p:sp>
      <p:sp>
        <p:nvSpPr>
          <p:cNvPr id="32" name="Rectangle 4"/>
          <p:cNvSpPr>
            <a:spLocks noChangeArrowheads="1"/>
          </p:cNvSpPr>
          <p:nvPr/>
        </p:nvSpPr>
        <p:spPr bwMode="auto">
          <a:xfrm>
            <a:off x="8305801" y="3962400"/>
            <a:ext cx="457199" cy="8309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4800" dirty="0" smtClean="0">
                <a:latin typeface="Calibri"/>
                <a:cs typeface="Times New Roman" pitchFamily="18" charset="0"/>
              </a:rPr>
              <a:t>•</a:t>
            </a:r>
            <a:endParaRPr kumimoji="0" lang="en-US" sz="700" b="0" i="0" u="none" strike="noStrike" cap="none" normalizeH="0" baseline="0" dirty="0" smtClean="0">
              <a:ln>
                <a:noFill/>
              </a:ln>
              <a:solidFill>
                <a:schemeClr val="tx1"/>
              </a:solidFill>
              <a:effectLst/>
              <a:latin typeface="Arial" pitchFamily="34" charset="0"/>
              <a:cs typeface="Arial" pitchFamily="34" charset="0"/>
            </a:endParaRPr>
          </a:p>
        </p:txBody>
      </p:sp>
      <p:sp>
        <p:nvSpPr>
          <p:cNvPr id="33" name="Rectangle 4"/>
          <p:cNvSpPr>
            <a:spLocks noChangeArrowheads="1"/>
          </p:cNvSpPr>
          <p:nvPr/>
        </p:nvSpPr>
        <p:spPr bwMode="auto">
          <a:xfrm>
            <a:off x="6858001" y="3962400"/>
            <a:ext cx="457199" cy="8309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4800" dirty="0" smtClean="0">
                <a:latin typeface="Calibri"/>
                <a:cs typeface="Times New Roman" pitchFamily="18" charset="0"/>
              </a:rPr>
              <a:t>•</a:t>
            </a:r>
            <a:endParaRPr kumimoji="0" lang="en-US" sz="700" b="0" i="0" u="none" strike="noStrike" cap="none" normalizeH="0" baseline="0" dirty="0" smtClean="0">
              <a:ln>
                <a:noFill/>
              </a:ln>
              <a:solidFill>
                <a:schemeClr val="tx1"/>
              </a:solidFill>
              <a:effectLst/>
              <a:latin typeface="Arial" pitchFamily="34" charset="0"/>
              <a:cs typeface="Arial" pitchFamily="34" charset="0"/>
            </a:endParaRPr>
          </a:p>
        </p:txBody>
      </p:sp>
      <p:sp>
        <p:nvSpPr>
          <p:cNvPr id="34" name="Rectangle 4"/>
          <p:cNvSpPr>
            <a:spLocks noChangeArrowheads="1"/>
          </p:cNvSpPr>
          <p:nvPr/>
        </p:nvSpPr>
        <p:spPr bwMode="auto">
          <a:xfrm>
            <a:off x="7543801" y="3962400"/>
            <a:ext cx="457199" cy="8309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4800" dirty="0" smtClean="0">
                <a:latin typeface="Calibri"/>
                <a:cs typeface="Times New Roman" pitchFamily="18" charset="0"/>
              </a:rPr>
              <a:t>•</a:t>
            </a:r>
            <a:endParaRPr kumimoji="0" lang="en-US" sz="700" b="0" i="0" u="none" strike="noStrike" cap="none" normalizeH="0" baseline="0" dirty="0" smtClean="0">
              <a:ln>
                <a:noFill/>
              </a:ln>
              <a:solidFill>
                <a:schemeClr val="tx1"/>
              </a:solidFill>
              <a:effectLst/>
              <a:latin typeface="Arial" pitchFamily="34" charset="0"/>
              <a:cs typeface="Arial" pitchFamily="34" charset="0"/>
            </a:endParaRPr>
          </a:p>
        </p:txBody>
      </p:sp>
      <p:sp>
        <p:nvSpPr>
          <p:cNvPr id="35" name="Rectangle 4"/>
          <p:cNvSpPr>
            <a:spLocks noChangeArrowheads="1"/>
          </p:cNvSpPr>
          <p:nvPr/>
        </p:nvSpPr>
        <p:spPr bwMode="auto">
          <a:xfrm>
            <a:off x="8382001" y="5341203"/>
            <a:ext cx="457199" cy="8309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4800" dirty="0" smtClean="0">
                <a:latin typeface="Calibri"/>
                <a:cs typeface="Times New Roman" pitchFamily="18" charset="0"/>
              </a:rPr>
              <a:t>•</a:t>
            </a:r>
            <a:endParaRPr kumimoji="0" lang="en-US" sz="700" b="0" i="0" u="none" strike="noStrike" cap="none" normalizeH="0" baseline="0" dirty="0" smtClean="0">
              <a:ln>
                <a:noFill/>
              </a:ln>
              <a:solidFill>
                <a:schemeClr val="tx1"/>
              </a:solidFill>
              <a:effectLst/>
              <a:latin typeface="Arial" pitchFamily="34" charset="0"/>
              <a:cs typeface="Arial" pitchFamily="34" charset="0"/>
            </a:endParaRPr>
          </a:p>
        </p:txBody>
      </p:sp>
      <p:sp>
        <p:nvSpPr>
          <p:cNvPr id="36" name="Rectangle 4"/>
          <p:cNvSpPr>
            <a:spLocks noChangeArrowheads="1"/>
          </p:cNvSpPr>
          <p:nvPr/>
        </p:nvSpPr>
        <p:spPr bwMode="auto">
          <a:xfrm>
            <a:off x="6934201" y="5417403"/>
            <a:ext cx="457199" cy="8309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4800" dirty="0" smtClean="0">
                <a:latin typeface="Calibri"/>
                <a:cs typeface="Times New Roman" pitchFamily="18" charset="0"/>
              </a:rPr>
              <a:t>•</a:t>
            </a:r>
            <a:endParaRPr kumimoji="0" lang="en-US" sz="700" b="0" i="0" u="none" strike="noStrike" cap="none" normalizeH="0" baseline="0" dirty="0" smtClean="0">
              <a:ln>
                <a:noFill/>
              </a:ln>
              <a:solidFill>
                <a:schemeClr val="tx1"/>
              </a:solidFill>
              <a:effectLst/>
              <a:latin typeface="Arial" pitchFamily="34" charset="0"/>
              <a:cs typeface="Arial" pitchFamily="34" charset="0"/>
            </a:endParaRPr>
          </a:p>
        </p:txBody>
      </p:sp>
      <p:sp>
        <p:nvSpPr>
          <p:cNvPr id="41" name="Rectangle 4"/>
          <p:cNvSpPr>
            <a:spLocks noChangeArrowheads="1"/>
          </p:cNvSpPr>
          <p:nvPr/>
        </p:nvSpPr>
        <p:spPr bwMode="auto">
          <a:xfrm>
            <a:off x="7772401" y="4215825"/>
            <a:ext cx="914399"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smtClean="0">
                <a:ln>
                  <a:noFill/>
                </a:ln>
                <a:solidFill>
                  <a:schemeClr val="tx1"/>
                </a:solidFill>
                <a:effectLst/>
                <a:latin typeface="Calibri"/>
                <a:cs typeface="Times New Roman" pitchFamily="18" charset="0"/>
              </a:rPr>
              <a:t>v</a:t>
            </a:r>
            <a:r>
              <a:rPr kumimoji="0" lang="en-US" sz="3200" b="0" i="0" u="none" strike="noStrike" cap="none" normalizeH="0" baseline="-25000" dirty="0" smtClean="0">
                <a:ln>
                  <a:noFill/>
                </a:ln>
                <a:solidFill>
                  <a:schemeClr val="tx1"/>
                </a:solidFill>
                <a:effectLst/>
                <a:latin typeface="Calibri"/>
                <a:cs typeface="Times New Roman" pitchFamily="18" charset="0"/>
              </a:rPr>
              <a:t>2</a:t>
            </a:r>
            <a:endParaRPr kumimoji="0" lang="en-US" sz="300" b="0" i="0" u="none" strike="noStrike" cap="none" normalizeH="0" baseline="-25000" dirty="0" smtClean="0">
              <a:ln>
                <a:noFill/>
              </a:ln>
              <a:solidFill>
                <a:schemeClr val="tx1"/>
              </a:solidFill>
              <a:effectLst/>
              <a:latin typeface="Arial" pitchFamily="34" charset="0"/>
              <a:cs typeface="Arial" pitchFamily="34" charset="0"/>
            </a:endParaRPr>
          </a:p>
        </p:txBody>
      </p:sp>
      <p:sp>
        <p:nvSpPr>
          <p:cNvPr id="42" name="Rectangle 4"/>
          <p:cNvSpPr>
            <a:spLocks noChangeArrowheads="1"/>
          </p:cNvSpPr>
          <p:nvPr/>
        </p:nvSpPr>
        <p:spPr bwMode="auto">
          <a:xfrm>
            <a:off x="6629401" y="4063425"/>
            <a:ext cx="609599"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smtClean="0">
                <a:ln>
                  <a:noFill/>
                </a:ln>
                <a:solidFill>
                  <a:schemeClr val="tx1"/>
                </a:solidFill>
                <a:effectLst/>
                <a:latin typeface="Calibri"/>
                <a:cs typeface="Times New Roman" pitchFamily="18" charset="0"/>
              </a:rPr>
              <a:t>v</a:t>
            </a:r>
            <a:r>
              <a:rPr kumimoji="0" lang="en-US" sz="3200" b="0" i="0" u="none" strike="noStrike" cap="none" normalizeH="0" baseline="-25000" dirty="0" smtClean="0">
                <a:ln>
                  <a:noFill/>
                </a:ln>
                <a:solidFill>
                  <a:schemeClr val="tx1"/>
                </a:solidFill>
                <a:effectLst/>
                <a:latin typeface="Calibri"/>
                <a:cs typeface="Times New Roman" pitchFamily="18" charset="0"/>
              </a:rPr>
              <a:t>1</a:t>
            </a:r>
            <a:endParaRPr kumimoji="0" lang="en-US" sz="300" b="0" i="0" u="none" strike="noStrike" cap="none" normalizeH="0" baseline="-25000" dirty="0" smtClean="0">
              <a:ln>
                <a:noFill/>
              </a:ln>
              <a:solidFill>
                <a:schemeClr val="tx1"/>
              </a:solidFill>
              <a:effectLst/>
              <a:latin typeface="Arial" pitchFamily="34" charset="0"/>
              <a:cs typeface="Arial" pitchFamily="34" charset="0"/>
            </a:endParaRPr>
          </a:p>
        </p:txBody>
      </p:sp>
      <p:sp>
        <p:nvSpPr>
          <p:cNvPr id="43" name="Rectangle 4"/>
          <p:cNvSpPr>
            <a:spLocks noChangeArrowheads="1"/>
          </p:cNvSpPr>
          <p:nvPr/>
        </p:nvSpPr>
        <p:spPr bwMode="auto">
          <a:xfrm>
            <a:off x="8534401" y="4215825"/>
            <a:ext cx="609599"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smtClean="0">
                <a:ln>
                  <a:noFill/>
                </a:ln>
                <a:solidFill>
                  <a:schemeClr val="tx1"/>
                </a:solidFill>
                <a:effectLst/>
                <a:latin typeface="Calibri"/>
                <a:cs typeface="Times New Roman" pitchFamily="18" charset="0"/>
              </a:rPr>
              <a:t>v</a:t>
            </a:r>
            <a:r>
              <a:rPr kumimoji="0" lang="en-US" sz="3200" b="0" i="0" u="none" strike="noStrike" cap="none" normalizeH="0" baseline="-25000" dirty="0" smtClean="0">
                <a:ln>
                  <a:noFill/>
                </a:ln>
                <a:solidFill>
                  <a:schemeClr val="tx1"/>
                </a:solidFill>
                <a:effectLst/>
                <a:latin typeface="Calibri"/>
                <a:cs typeface="Times New Roman" pitchFamily="18" charset="0"/>
              </a:rPr>
              <a:t>3</a:t>
            </a:r>
            <a:endParaRPr kumimoji="0" lang="en-US" sz="300" b="0" i="0" u="none" strike="noStrike" cap="none" normalizeH="0" baseline="-25000" dirty="0" smtClean="0">
              <a:ln>
                <a:noFill/>
              </a:ln>
              <a:solidFill>
                <a:schemeClr val="tx1"/>
              </a:solidFill>
              <a:effectLst/>
              <a:latin typeface="Arial" pitchFamily="34" charset="0"/>
              <a:cs typeface="Arial" pitchFamily="34" charset="0"/>
            </a:endParaRPr>
          </a:p>
        </p:txBody>
      </p:sp>
      <p:sp>
        <p:nvSpPr>
          <p:cNvPr id="44" name="Rectangle 4"/>
          <p:cNvSpPr>
            <a:spLocks noChangeArrowheads="1"/>
          </p:cNvSpPr>
          <p:nvPr/>
        </p:nvSpPr>
        <p:spPr bwMode="auto">
          <a:xfrm>
            <a:off x="8229601" y="5663625"/>
            <a:ext cx="609599"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smtClean="0">
                <a:ln>
                  <a:noFill/>
                </a:ln>
                <a:solidFill>
                  <a:schemeClr val="tx1"/>
                </a:solidFill>
                <a:effectLst/>
                <a:latin typeface="Calibri"/>
                <a:cs typeface="Times New Roman" pitchFamily="18" charset="0"/>
              </a:rPr>
              <a:t>v</a:t>
            </a:r>
            <a:r>
              <a:rPr kumimoji="0" lang="en-US" sz="3200" b="0" i="0" u="none" strike="noStrike" cap="none" normalizeH="0" baseline="-25000" dirty="0" smtClean="0">
                <a:ln>
                  <a:noFill/>
                </a:ln>
                <a:solidFill>
                  <a:schemeClr val="tx1"/>
                </a:solidFill>
                <a:effectLst/>
                <a:latin typeface="Calibri"/>
                <a:cs typeface="Times New Roman" pitchFamily="18" charset="0"/>
              </a:rPr>
              <a:t>6</a:t>
            </a:r>
            <a:endParaRPr kumimoji="0" lang="en-US" sz="300" b="0" i="0" u="none" strike="noStrike" cap="none" normalizeH="0" baseline="-25000" dirty="0" smtClean="0">
              <a:ln>
                <a:noFill/>
              </a:ln>
              <a:solidFill>
                <a:schemeClr val="tx1"/>
              </a:solidFill>
              <a:effectLst/>
              <a:latin typeface="Arial" pitchFamily="34" charset="0"/>
              <a:cs typeface="Arial" pitchFamily="34" charset="0"/>
            </a:endParaRPr>
          </a:p>
        </p:txBody>
      </p:sp>
      <p:sp>
        <p:nvSpPr>
          <p:cNvPr id="45" name="Rectangle 4"/>
          <p:cNvSpPr>
            <a:spLocks noChangeArrowheads="1"/>
          </p:cNvSpPr>
          <p:nvPr/>
        </p:nvSpPr>
        <p:spPr bwMode="auto">
          <a:xfrm>
            <a:off x="7543801" y="5739825"/>
            <a:ext cx="609599"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smtClean="0">
                <a:ln>
                  <a:noFill/>
                </a:ln>
                <a:solidFill>
                  <a:schemeClr val="tx1"/>
                </a:solidFill>
                <a:effectLst/>
                <a:latin typeface="Calibri"/>
                <a:cs typeface="Times New Roman" pitchFamily="18" charset="0"/>
              </a:rPr>
              <a:t>v</a:t>
            </a:r>
            <a:r>
              <a:rPr kumimoji="0" lang="en-US" sz="3200" b="0" i="0" u="none" strike="noStrike" cap="none" normalizeH="0" baseline="-25000" dirty="0" smtClean="0">
                <a:ln>
                  <a:noFill/>
                </a:ln>
                <a:solidFill>
                  <a:schemeClr val="tx1"/>
                </a:solidFill>
                <a:effectLst/>
                <a:latin typeface="Calibri"/>
                <a:cs typeface="Times New Roman" pitchFamily="18" charset="0"/>
              </a:rPr>
              <a:t>5</a:t>
            </a:r>
            <a:endParaRPr kumimoji="0" lang="en-US" sz="300" b="0" i="0" u="none" strike="noStrike" cap="none" normalizeH="0" baseline="-25000" dirty="0" smtClean="0">
              <a:ln>
                <a:noFill/>
              </a:ln>
              <a:solidFill>
                <a:schemeClr val="tx1"/>
              </a:solidFill>
              <a:effectLst/>
              <a:latin typeface="Arial" pitchFamily="34" charset="0"/>
              <a:cs typeface="Arial" pitchFamily="34" charset="0"/>
            </a:endParaRPr>
          </a:p>
        </p:txBody>
      </p:sp>
      <p:sp>
        <p:nvSpPr>
          <p:cNvPr id="46" name="Rectangle 4"/>
          <p:cNvSpPr>
            <a:spLocks noChangeArrowheads="1"/>
          </p:cNvSpPr>
          <p:nvPr/>
        </p:nvSpPr>
        <p:spPr bwMode="auto">
          <a:xfrm>
            <a:off x="6705600" y="5562600"/>
            <a:ext cx="609599"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smtClean="0">
                <a:ln>
                  <a:noFill/>
                </a:ln>
                <a:solidFill>
                  <a:schemeClr val="tx1"/>
                </a:solidFill>
                <a:effectLst/>
                <a:latin typeface="Calibri"/>
                <a:cs typeface="Times New Roman" pitchFamily="18" charset="0"/>
              </a:rPr>
              <a:t>v</a:t>
            </a:r>
            <a:r>
              <a:rPr kumimoji="0" lang="en-US" sz="3200" b="0" i="0" u="none" strike="noStrike" cap="none" normalizeH="0" baseline="-25000" dirty="0" smtClean="0">
                <a:ln>
                  <a:noFill/>
                </a:ln>
                <a:solidFill>
                  <a:schemeClr val="tx1"/>
                </a:solidFill>
                <a:effectLst/>
                <a:latin typeface="Calibri"/>
                <a:cs typeface="Times New Roman" pitchFamily="18" charset="0"/>
              </a:rPr>
              <a:t>4</a:t>
            </a:r>
            <a:endParaRPr kumimoji="0" lang="en-US" sz="300" b="0" i="0" u="none" strike="noStrike" cap="none" normalizeH="0" baseline="-2500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82000" cy="5973762"/>
          </a:xfrm>
        </p:spPr>
        <p:txBody>
          <a:bodyPr>
            <a:normAutofit fontScale="90000"/>
          </a:bodyPr>
          <a:lstStyle/>
          <a:p>
            <a:pPr algn="l"/>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r>
              <a:rPr lang="en-US" sz="2800" dirty="0" smtClean="0"/>
              <a:t>4) Consider the graph G shown in figure. Find all path and cycle.</a:t>
            </a:r>
            <a:br>
              <a:rPr lang="en-US" sz="2800" dirty="0" smtClean="0"/>
            </a:b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r>
              <a:rPr lang="en-US" sz="2800" dirty="0" smtClean="0"/>
              <a:t>6) Find the incidence matrix and</a:t>
            </a:r>
            <a:br>
              <a:rPr lang="en-US" sz="2800" dirty="0" smtClean="0"/>
            </a:br>
            <a:r>
              <a:rPr lang="en-US" sz="2800" dirty="0" smtClean="0"/>
              <a:t> adjacency matrix of the given graph.</a:t>
            </a:r>
            <a:br>
              <a:rPr lang="en-US" sz="2800" dirty="0" smtClean="0"/>
            </a:b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endParaRPr lang="en-US" sz="2800" dirty="0"/>
          </a:p>
        </p:txBody>
      </p:sp>
      <p:sp>
        <p:nvSpPr>
          <p:cNvPr id="3" name="Date Placeholder 2"/>
          <p:cNvSpPr>
            <a:spLocks noGrp="1"/>
          </p:cNvSpPr>
          <p:nvPr>
            <p:ph type="dt" sz="half" idx="10"/>
          </p:nvPr>
        </p:nvSpPr>
        <p:spPr/>
        <p:txBody>
          <a:bodyPr/>
          <a:lstStyle/>
          <a:p>
            <a:fld id="{CF8FAA90-66D3-4190-B5F2-7B6599542C7D}" type="datetime1">
              <a:rPr lang="en-US" smtClean="0"/>
              <a:pPr/>
              <a:t>6/24/2023</a:t>
            </a:fld>
            <a:endParaRPr lang="en-US" dirty="0"/>
          </a:p>
        </p:txBody>
      </p:sp>
      <p:sp>
        <p:nvSpPr>
          <p:cNvPr id="4" name="Footer Placeholder 3"/>
          <p:cNvSpPr>
            <a:spLocks noGrp="1"/>
          </p:cNvSpPr>
          <p:nvPr>
            <p:ph type="ftr" sz="quarter" idx="11"/>
          </p:nvPr>
        </p:nvSpPr>
        <p:spPr/>
        <p:txBody>
          <a:bodyPr/>
          <a:lstStyle/>
          <a:p>
            <a:r>
              <a:rPr lang="en-US" smtClean="0"/>
              <a:t>Basic concepts of graph theory</a:t>
            </a:r>
            <a:endParaRPr lang="en-US" dirty="0"/>
          </a:p>
        </p:txBody>
      </p:sp>
      <p:sp>
        <p:nvSpPr>
          <p:cNvPr id="5" name="Slide Number Placeholder 4"/>
          <p:cNvSpPr>
            <a:spLocks noGrp="1"/>
          </p:cNvSpPr>
          <p:nvPr>
            <p:ph type="sldNum" sz="quarter" idx="12"/>
          </p:nvPr>
        </p:nvSpPr>
        <p:spPr/>
        <p:txBody>
          <a:bodyPr/>
          <a:lstStyle/>
          <a:p>
            <a:fld id="{68D024D8-7F54-4838-AA7B-E00348C32656}" type="slidenum">
              <a:rPr lang="en-US" smtClean="0"/>
              <a:pPr/>
              <a:t>26</a:t>
            </a:fld>
            <a:endParaRPr lang="en-US" dirty="0"/>
          </a:p>
        </p:txBody>
      </p:sp>
      <p:grpSp>
        <p:nvGrpSpPr>
          <p:cNvPr id="46" name="Group 45"/>
          <p:cNvGrpSpPr/>
          <p:nvPr/>
        </p:nvGrpSpPr>
        <p:grpSpPr>
          <a:xfrm>
            <a:off x="2971800" y="1066800"/>
            <a:ext cx="2286000" cy="2057400"/>
            <a:chOff x="2971800" y="1066800"/>
            <a:chExt cx="2286000" cy="2057400"/>
          </a:xfrm>
        </p:grpSpPr>
        <p:cxnSp>
          <p:nvCxnSpPr>
            <p:cNvPr id="7" name="Straight Connector 6"/>
            <p:cNvCxnSpPr/>
            <p:nvPr/>
          </p:nvCxnSpPr>
          <p:spPr>
            <a:xfrm>
              <a:off x="2971800" y="1752600"/>
              <a:ext cx="1752600" cy="1371600"/>
            </a:xfrm>
            <a:prstGeom prst="line">
              <a:avLst/>
            </a:prstGeom>
          </p:spPr>
          <p:style>
            <a:lnRef idx="3">
              <a:schemeClr val="dk1"/>
            </a:lnRef>
            <a:fillRef idx="0">
              <a:schemeClr val="dk1"/>
            </a:fillRef>
            <a:effectRef idx="2">
              <a:schemeClr val="dk1"/>
            </a:effectRef>
            <a:fontRef idx="minor">
              <a:schemeClr val="tx1"/>
            </a:fontRef>
          </p:style>
        </p:cxnSp>
        <p:cxnSp>
          <p:nvCxnSpPr>
            <p:cNvPr id="8" name="Straight Connector 7"/>
            <p:cNvCxnSpPr/>
            <p:nvPr/>
          </p:nvCxnSpPr>
          <p:spPr>
            <a:xfrm rot="10800000" flipV="1">
              <a:off x="3124200" y="2362200"/>
              <a:ext cx="2133600" cy="685800"/>
            </a:xfrm>
            <a:prstGeom prst="line">
              <a:avLst/>
            </a:prstGeom>
          </p:spPr>
          <p:style>
            <a:lnRef idx="2">
              <a:schemeClr val="dk1"/>
            </a:lnRef>
            <a:fillRef idx="0">
              <a:schemeClr val="dk1"/>
            </a:fillRef>
            <a:effectRef idx="1">
              <a:schemeClr val="dk1"/>
            </a:effectRef>
            <a:fontRef idx="minor">
              <a:schemeClr val="tx1"/>
            </a:fontRef>
          </p:style>
        </p:cxnSp>
        <p:cxnSp>
          <p:nvCxnSpPr>
            <p:cNvPr id="9" name="Straight Connector 8"/>
            <p:cNvCxnSpPr/>
            <p:nvPr/>
          </p:nvCxnSpPr>
          <p:spPr>
            <a:xfrm rot="10800000">
              <a:off x="2971800" y="1752600"/>
              <a:ext cx="2286000" cy="609600"/>
            </a:xfrm>
            <a:prstGeom prst="line">
              <a:avLst/>
            </a:prstGeom>
          </p:spPr>
          <p:style>
            <a:lnRef idx="2">
              <a:schemeClr val="dk1"/>
            </a:lnRef>
            <a:fillRef idx="0">
              <a:schemeClr val="dk1"/>
            </a:fillRef>
            <a:effectRef idx="1">
              <a:schemeClr val="dk1"/>
            </a:effectRef>
            <a:fontRef idx="minor">
              <a:schemeClr val="tx1"/>
            </a:fontRef>
          </p:style>
        </p:cxnSp>
        <p:cxnSp>
          <p:nvCxnSpPr>
            <p:cNvPr id="10" name="Straight Connector 9"/>
            <p:cNvCxnSpPr/>
            <p:nvPr/>
          </p:nvCxnSpPr>
          <p:spPr>
            <a:xfrm rot="5400000">
              <a:off x="3124200" y="1066800"/>
              <a:ext cx="1981200" cy="1981200"/>
            </a:xfrm>
            <a:prstGeom prst="line">
              <a:avLst/>
            </a:prstGeom>
          </p:spPr>
          <p:style>
            <a:lnRef idx="2">
              <a:schemeClr val="dk1"/>
            </a:lnRef>
            <a:fillRef idx="0">
              <a:schemeClr val="dk1"/>
            </a:fillRef>
            <a:effectRef idx="1">
              <a:schemeClr val="dk1"/>
            </a:effectRef>
            <a:fontRef idx="minor">
              <a:schemeClr val="tx1"/>
            </a:fontRef>
          </p:style>
        </p:cxnSp>
        <p:cxnSp>
          <p:nvCxnSpPr>
            <p:cNvPr id="11" name="Straight Connector 10"/>
            <p:cNvCxnSpPr/>
            <p:nvPr/>
          </p:nvCxnSpPr>
          <p:spPr>
            <a:xfrm rot="16200000" flipH="1">
              <a:off x="2400300" y="2324100"/>
              <a:ext cx="1295400" cy="152400"/>
            </a:xfrm>
            <a:prstGeom prst="line">
              <a:avLst/>
            </a:prstGeom>
          </p:spPr>
          <p:style>
            <a:lnRef idx="2">
              <a:schemeClr val="dk1"/>
            </a:lnRef>
            <a:fillRef idx="0">
              <a:schemeClr val="dk1"/>
            </a:fillRef>
            <a:effectRef idx="1">
              <a:schemeClr val="dk1"/>
            </a:effectRef>
            <a:fontRef idx="minor">
              <a:schemeClr val="tx1"/>
            </a:fontRef>
          </p:style>
        </p:cxnSp>
        <p:cxnSp>
          <p:nvCxnSpPr>
            <p:cNvPr id="12" name="Straight Connector 11"/>
            <p:cNvCxnSpPr/>
            <p:nvPr/>
          </p:nvCxnSpPr>
          <p:spPr>
            <a:xfrm rot="10800000" flipV="1">
              <a:off x="2971802" y="1066800"/>
              <a:ext cx="2133598" cy="685800"/>
            </a:xfrm>
            <a:prstGeom prst="line">
              <a:avLst/>
            </a:prstGeom>
          </p:spPr>
          <p:style>
            <a:lnRef idx="2">
              <a:schemeClr val="dk1"/>
            </a:lnRef>
            <a:fillRef idx="0">
              <a:schemeClr val="dk1"/>
            </a:fillRef>
            <a:effectRef idx="1">
              <a:schemeClr val="dk1"/>
            </a:effectRef>
            <a:fontRef idx="minor">
              <a:schemeClr val="tx1"/>
            </a:fontRef>
          </p:style>
        </p:cxnSp>
      </p:grpSp>
      <p:sp>
        <p:nvSpPr>
          <p:cNvPr id="25" name="Rectangle 4"/>
          <p:cNvSpPr>
            <a:spLocks noChangeArrowheads="1"/>
          </p:cNvSpPr>
          <p:nvPr/>
        </p:nvSpPr>
        <p:spPr bwMode="auto">
          <a:xfrm>
            <a:off x="2819400" y="1425714"/>
            <a:ext cx="609600" cy="70788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4000" dirty="0" smtClean="0">
                <a:latin typeface="Calibri"/>
                <a:cs typeface="Times New Roman" pitchFamily="18" charset="0"/>
              </a:rPr>
              <a:t>•</a:t>
            </a:r>
            <a:endParaRPr kumimoji="0" lang="en-US" sz="500" b="0" i="0" u="none" strike="noStrike" cap="none" normalizeH="0" baseline="-25000" dirty="0" smtClean="0">
              <a:ln>
                <a:noFill/>
              </a:ln>
              <a:solidFill>
                <a:schemeClr val="tx1"/>
              </a:solidFill>
              <a:effectLst/>
              <a:latin typeface="Arial" pitchFamily="34" charset="0"/>
              <a:cs typeface="Arial" pitchFamily="34" charset="0"/>
            </a:endParaRPr>
          </a:p>
        </p:txBody>
      </p:sp>
      <p:sp>
        <p:nvSpPr>
          <p:cNvPr id="29" name="Rectangle 4"/>
          <p:cNvSpPr>
            <a:spLocks noChangeArrowheads="1"/>
          </p:cNvSpPr>
          <p:nvPr/>
        </p:nvSpPr>
        <p:spPr bwMode="auto">
          <a:xfrm>
            <a:off x="2514600" y="1472625"/>
            <a:ext cx="609599"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smtClean="0">
                <a:ln>
                  <a:noFill/>
                </a:ln>
                <a:solidFill>
                  <a:schemeClr val="tx1"/>
                </a:solidFill>
                <a:effectLst/>
                <a:latin typeface="Calibri"/>
                <a:cs typeface="Times New Roman" pitchFamily="18" charset="0"/>
              </a:rPr>
              <a:t>v</a:t>
            </a:r>
            <a:r>
              <a:rPr lang="en-US" sz="3200" baseline="-25000" dirty="0" smtClean="0">
                <a:latin typeface="Calibri"/>
                <a:cs typeface="Times New Roman" pitchFamily="18" charset="0"/>
              </a:rPr>
              <a:t>2</a:t>
            </a:r>
            <a:endParaRPr kumimoji="0" lang="en-US" sz="300" b="0" i="0" u="none" strike="noStrike" cap="none" normalizeH="0" baseline="-25000" dirty="0" smtClean="0">
              <a:ln>
                <a:noFill/>
              </a:ln>
              <a:solidFill>
                <a:schemeClr val="tx1"/>
              </a:solidFill>
              <a:effectLst/>
              <a:latin typeface="Arial" pitchFamily="34" charset="0"/>
              <a:cs typeface="Arial" pitchFamily="34" charset="0"/>
            </a:endParaRPr>
          </a:p>
        </p:txBody>
      </p:sp>
      <p:sp>
        <p:nvSpPr>
          <p:cNvPr id="30" name="Rectangle 4"/>
          <p:cNvSpPr>
            <a:spLocks noChangeArrowheads="1"/>
          </p:cNvSpPr>
          <p:nvPr/>
        </p:nvSpPr>
        <p:spPr bwMode="auto">
          <a:xfrm>
            <a:off x="2819400" y="2895600"/>
            <a:ext cx="609599"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smtClean="0">
                <a:ln>
                  <a:noFill/>
                </a:ln>
                <a:solidFill>
                  <a:schemeClr val="tx1"/>
                </a:solidFill>
                <a:effectLst/>
                <a:latin typeface="Calibri"/>
                <a:cs typeface="Times New Roman" pitchFamily="18" charset="0"/>
              </a:rPr>
              <a:t>v</a:t>
            </a:r>
            <a:r>
              <a:rPr lang="en-US" sz="3200" baseline="-25000" dirty="0" smtClean="0">
                <a:latin typeface="Calibri"/>
                <a:cs typeface="Times New Roman" pitchFamily="18" charset="0"/>
              </a:rPr>
              <a:t>4</a:t>
            </a:r>
            <a:endParaRPr kumimoji="0" lang="en-US" sz="300" b="0" i="0" u="none" strike="noStrike" cap="none" normalizeH="0" baseline="-25000" dirty="0" smtClean="0">
              <a:ln>
                <a:noFill/>
              </a:ln>
              <a:solidFill>
                <a:schemeClr val="tx1"/>
              </a:solidFill>
              <a:effectLst/>
              <a:latin typeface="Arial" pitchFamily="34" charset="0"/>
              <a:cs typeface="Arial" pitchFamily="34" charset="0"/>
            </a:endParaRPr>
          </a:p>
        </p:txBody>
      </p:sp>
      <p:sp>
        <p:nvSpPr>
          <p:cNvPr id="31" name="Rectangle 4"/>
          <p:cNvSpPr>
            <a:spLocks noChangeArrowheads="1"/>
          </p:cNvSpPr>
          <p:nvPr/>
        </p:nvSpPr>
        <p:spPr bwMode="auto">
          <a:xfrm>
            <a:off x="4800601" y="2743200"/>
            <a:ext cx="609599"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smtClean="0">
                <a:ln>
                  <a:noFill/>
                </a:ln>
                <a:solidFill>
                  <a:schemeClr val="tx1"/>
                </a:solidFill>
                <a:effectLst/>
                <a:latin typeface="Calibri"/>
                <a:cs typeface="Times New Roman" pitchFamily="18" charset="0"/>
              </a:rPr>
              <a:t>v</a:t>
            </a:r>
            <a:r>
              <a:rPr lang="en-US" sz="3200" baseline="-25000" dirty="0" smtClean="0">
                <a:latin typeface="Calibri"/>
                <a:cs typeface="Times New Roman" pitchFamily="18" charset="0"/>
              </a:rPr>
              <a:t>5</a:t>
            </a:r>
            <a:endParaRPr kumimoji="0" lang="en-US" sz="300" b="0" i="0" u="none" strike="noStrike" cap="none" normalizeH="0" baseline="-25000" dirty="0" smtClean="0">
              <a:ln>
                <a:noFill/>
              </a:ln>
              <a:solidFill>
                <a:schemeClr val="tx1"/>
              </a:solidFill>
              <a:effectLst/>
              <a:latin typeface="Arial" pitchFamily="34" charset="0"/>
              <a:cs typeface="Arial" pitchFamily="34" charset="0"/>
            </a:endParaRPr>
          </a:p>
        </p:txBody>
      </p:sp>
      <p:sp>
        <p:nvSpPr>
          <p:cNvPr id="32" name="Rectangle 4"/>
          <p:cNvSpPr>
            <a:spLocks noChangeArrowheads="1"/>
          </p:cNvSpPr>
          <p:nvPr/>
        </p:nvSpPr>
        <p:spPr bwMode="auto">
          <a:xfrm>
            <a:off x="5257801" y="2057400"/>
            <a:ext cx="609599"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smtClean="0">
                <a:ln>
                  <a:noFill/>
                </a:ln>
                <a:solidFill>
                  <a:schemeClr val="tx1"/>
                </a:solidFill>
                <a:effectLst/>
                <a:latin typeface="Calibri"/>
                <a:cs typeface="Times New Roman" pitchFamily="18" charset="0"/>
              </a:rPr>
              <a:t>v</a:t>
            </a:r>
            <a:r>
              <a:rPr lang="en-US" sz="3200" baseline="-25000" dirty="0" smtClean="0">
                <a:latin typeface="Calibri"/>
                <a:cs typeface="Times New Roman" pitchFamily="18" charset="0"/>
              </a:rPr>
              <a:t>3</a:t>
            </a:r>
            <a:endParaRPr kumimoji="0" lang="en-US" sz="300" b="0" i="0" u="none" strike="noStrike" cap="none" normalizeH="0" baseline="-25000" dirty="0" smtClean="0">
              <a:ln>
                <a:noFill/>
              </a:ln>
              <a:solidFill>
                <a:schemeClr val="tx1"/>
              </a:solidFill>
              <a:effectLst/>
              <a:latin typeface="Arial" pitchFamily="34" charset="0"/>
              <a:cs typeface="Arial" pitchFamily="34" charset="0"/>
            </a:endParaRPr>
          </a:p>
        </p:txBody>
      </p:sp>
      <p:sp>
        <p:nvSpPr>
          <p:cNvPr id="33" name="Rectangle 4"/>
          <p:cNvSpPr>
            <a:spLocks noChangeArrowheads="1"/>
          </p:cNvSpPr>
          <p:nvPr/>
        </p:nvSpPr>
        <p:spPr bwMode="auto">
          <a:xfrm>
            <a:off x="5105400" y="838200"/>
            <a:ext cx="609599"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smtClean="0">
                <a:ln>
                  <a:noFill/>
                </a:ln>
                <a:solidFill>
                  <a:schemeClr val="tx1"/>
                </a:solidFill>
                <a:effectLst/>
                <a:latin typeface="Calibri"/>
                <a:cs typeface="Times New Roman" pitchFamily="18" charset="0"/>
              </a:rPr>
              <a:t>v</a:t>
            </a:r>
            <a:r>
              <a:rPr kumimoji="0" lang="en-US" sz="3200" b="0" i="0" u="none" strike="noStrike" cap="none" normalizeH="0" baseline="-25000" dirty="0" smtClean="0">
                <a:ln>
                  <a:noFill/>
                </a:ln>
                <a:solidFill>
                  <a:schemeClr val="tx1"/>
                </a:solidFill>
                <a:effectLst/>
                <a:latin typeface="Calibri"/>
                <a:cs typeface="Times New Roman" pitchFamily="18" charset="0"/>
              </a:rPr>
              <a:t>1</a:t>
            </a:r>
            <a:endParaRPr kumimoji="0" lang="en-US" sz="300" b="0" i="0" u="none" strike="noStrike" cap="none" normalizeH="0" baseline="-25000" dirty="0" smtClean="0">
              <a:ln>
                <a:noFill/>
              </a:ln>
              <a:solidFill>
                <a:schemeClr val="tx1"/>
              </a:solidFill>
              <a:effectLst/>
              <a:latin typeface="Arial" pitchFamily="34" charset="0"/>
              <a:cs typeface="Arial" pitchFamily="34" charset="0"/>
            </a:endParaRPr>
          </a:p>
        </p:txBody>
      </p:sp>
      <p:sp>
        <p:nvSpPr>
          <p:cNvPr id="34" name="Rectangle 4"/>
          <p:cNvSpPr>
            <a:spLocks noChangeArrowheads="1"/>
          </p:cNvSpPr>
          <p:nvPr/>
        </p:nvSpPr>
        <p:spPr bwMode="auto">
          <a:xfrm>
            <a:off x="2971801" y="2743200"/>
            <a:ext cx="609599"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3200" dirty="0" smtClean="0">
                <a:latin typeface="Calibri"/>
                <a:cs typeface="Times New Roman" pitchFamily="18" charset="0"/>
              </a:rPr>
              <a:t>•</a:t>
            </a:r>
            <a:endParaRPr kumimoji="0" lang="en-US" sz="300" b="0" i="0" u="none" strike="noStrike" cap="none" normalizeH="0" baseline="-25000" dirty="0" smtClean="0">
              <a:ln>
                <a:noFill/>
              </a:ln>
              <a:solidFill>
                <a:schemeClr val="tx1"/>
              </a:solidFill>
              <a:effectLst/>
              <a:latin typeface="Arial" pitchFamily="34" charset="0"/>
              <a:cs typeface="Arial" pitchFamily="34" charset="0"/>
            </a:endParaRPr>
          </a:p>
        </p:txBody>
      </p:sp>
      <p:sp>
        <p:nvSpPr>
          <p:cNvPr id="35" name="Rectangle 4"/>
          <p:cNvSpPr>
            <a:spLocks noChangeArrowheads="1"/>
          </p:cNvSpPr>
          <p:nvPr/>
        </p:nvSpPr>
        <p:spPr bwMode="auto">
          <a:xfrm>
            <a:off x="4876800" y="786825"/>
            <a:ext cx="609599"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3200" dirty="0" smtClean="0">
                <a:latin typeface="Calibri"/>
                <a:cs typeface="Times New Roman" pitchFamily="18" charset="0"/>
              </a:rPr>
              <a:t>•</a:t>
            </a:r>
            <a:endParaRPr kumimoji="0" lang="en-US" sz="300" b="0" i="0" u="none" strike="noStrike" cap="none" normalizeH="0" baseline="-25000" dirty="0" smtClean="0">
              <a:ln>
                <a:noFill/>
              </a:ln>
              <a:solidFill>
                <a:schemeClr val="tx1"/>
              </a:solidFill>
              <a:effectLst/>
              <a:latin typeface="Arial" pitchFamily="34" charset="0"/>
              <a:cs typeface="Arial" pitchFamily="34" charset="0"/>
            </a:endParaRPr>
          </a:p>
        </p:txBody>
      </p:sp>
      <p:sp>
        <p:nvSpPr>
          <p:cNvPr id="36" name="Rectangle 4"/>
          <p:cNvSpPr>
            <a:spLocks noChangeArrowheads="1"/>
          </p:cNvSpPr>
          <p:nvPr/>
        </p:nvSpPr>
        <p:spPr bwMode="auto">
          <a:xfrm>
            <a:off x="5105400" y="2057400"/>
            <a:ext cx="609599"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3200" dirty="0" smtClean="0">
                <a:latin typeface="Calibri"/>
                <a:cs typeface="Times New Roman" pitchFamily="18" charset="0"/>
              </a:rPr>
              <a:t>•</a:t>
            </a:r>
            <a:endParaRPr kumimoji="0" lang="en-US" sz="300" b="0" i="0" u="none" strike="noStrike" cap="none" normalizeH="0" baseline="-25000" dirty="0" smtClean="0">
              <a:ln>
                <a:noFill/>
              </a:ln>
              <a:solidFill>
                <a:schemeClr val="tx1"/>
              </a:solidFill>
              <a:effectLst/>
              <a:latin typeface="Arial" pitchFamily="34" charset="0"/>
              <a:cs typeface="Arial" pitchFamily="34" charset="0"/>
            </a:endParaRPr>
          </a:p>
        </p:txBody>
      </p:sp>
      <p:sp>
        <p:nvSpPr>
          <p:cNvPr id="37" name="Rectangle 4"/>
          <p:cNvSpPr>
            <a:spLocks noChangeArrowheads="1"/>
          </p:cNvSpPr>
          <p:nvPr/>
        </p:nvSpPr>
        <p:spPr bwMode="auto">
          <a:xfrm>
            <a:off x="4495800" y="2768025"/>
            <a:ext cx="609599"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3200" dirty="0" smtClean="0">
                <a:latin typeface="Calibri"/>
                <a:cs typeface="Times New Roman" pitchFamily="18" charset="0"/>
              </a:rPr>
              <a:t>•</a:t>
            </a:r>
            <a:endParaRPr kumimoji="0" lang="en-US" sz="300" b="0" i="0" u="none" strike="noStrike" cap="none" normalizeH="0" baseline="-25000" dirty="0" smtClean="0">
              <a:ln>
                <a:noFill/>
              </a:ln>
              <a:solidFill>
                <a:schemeClr val="tx1"/>
              </a:solidFill>
              <a:effectLst/>
              <a:latin typeface="Arial" pitchFamily="34" charset="0"/>
              <a:cs typeface="Arial" pitchFamily="34" charset="0"/>
            </a:endParaRPr>
          </a:p>
        </p:txBody>
      </p:sp>
      <p:cxnSp>
        <p:nvCxnSpPr>
          <p:cNvPr id="27" name="Straight Connector 26"/>
          <p:cNvCxnSpPr>
            <a:endCxn id="39" idx="0"/>
          </p:cNvCxnSpPr>
          <p:nvPr/>
        </p:nvCxnSpPr>
        <p:spPr>
          <a:xfrm>
            <a:off x="6172200" y="5105400"/>
            <a:ext cx="1710205" cy="6773"/>
          </a:xfrm>
          <a:prstGeom prst="line">
            <a:avLst/>
          </a:prstGeom>
        </p:spPr>
        <p:style>
          <a:lnRef idx="2">
            <a:schemeClr val="dk1"/>
          </a:lnRef>
          <a:fillRef idx="0">
            <a:schemeClr val="dk1"/>
          </a:fillRef>
          <a:effectRef idx="1">
            <a:schemeClr val="dk1"/>
          </a:effectRef>
          <a:fontRef idx="minor">
            <a:schemeClr val="tx1"/>
          </a:fontRef>
        </p:style>
      </p:cxnSp>
      <p:grpSp>
        <p:nvGrpSpPr>
          <p:cNvPr id="40" name="Group 39"/>
          <p:cNvGrpSpPr/>
          <p:nvPr/>
        </p:nvGrpSpPr>
        <p:grpSpPr>
          <a:xfrm>
            <a:off x="6096000" y="2743200"/>
            <a:ext cx="2438400" cy="2577569"/>
            <a:chOff x="6096000" y="2743200"/>
            <a:chExt cx="2438400" cy="2577569"/>
          </a:xfrm>
        </p:grpSpPr>
        <p:sp>
          <p:nvSpPr>
            <p:cNvPr id="49" name="Oval 48"/>
            <p:cNvSpPr/>
            <p:nvPr/>
          </p:nvSpPr>
          <p:spPr>
            <a:xfrm>
              <a:off x="7848600" y="2743200"/>
              <a:ext cx="685800" cy="533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nvGrpSpPr>
            <p:cNvPr id="38" name="Group 37"/>
            <p:cNvGrpSpPr/>
            <p:nvPr/>
          </p:nvGrpSpPr>
          <p:grpSpPr>
            <a:xfrm>
              <a:off x="6096000" y="3200400"/>
              <a:ext cx="1905000" cy="2120369"/>
              <a:chOff x="6096000" y="3200400"/>
              <a:chExt cx="1905000" cy="2120369"/>
            </a:xfrm>
          </p:grpSpPr>
          <p:sp>
            <p:nvSpPr>
              <p:cNvPr id="48" name="Isosceles Triangle 47"/>
              <p:cNvSpPr/>
              <p:nvPr/>
            </p:nvSpPr>
            <p:spPr>
              <a:xfrm rot="10480393">
                <a:off x="6096000" y="3200400"/>
                <a:ext cx="1905000" cy="1828800"/>
              </a:xfrm>
              <a:prstGeom prst="triangle">
                <a:avLst>
                  <a:gd name="adj" fmla="val 100000"/>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9" name="Arc 38"/>
              <p:cNvSpPr/>
              <p:nvPr/>
            </p:nvSpPr>
            <p:spPr>
              <a:xfrm rot="5400000">
                <a:off x="6793529" y="4215159"/>
                <a:ext cx="520168" cy="1691051"/>
              </a:xfrm>
              <a:prstGeom prst="arc">
                <a:avLst>
                  <a:gd name="adj1" fmla="val 16413290"/>
                  <a:gd name="adj2" fmla="val 5255496"/>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grpSp>
      </p:grpSp>
      <p:sp>
        <p:nvSpPr>
          <p:cNvPr id="89090" name="Text Box 2"/>
          <p:cNvSpPr txBox="1">
            <a:spLocks noChangeArrowheads="1"/>
          </p:cNvSpPr>
          <p:nvPr/>
        </p:nvSpPr>
        <p:spPr bwMode="auto">
          <a:xfrm>
            <a:off x="5638800" y="3054350"/>
            <a:ext cx="415925" cy="6032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b="1" i="0" u="none" strike="noStrike" cap="none" normalizeH="0" baseline="0" dirty="0" smtClean="0">
                <a:ln>
                  <a:noFill/>
                </a:ln>
                <a:solidFill>
                  <a:schemeClr val="tx1"/>
                </a:solidFill>
                <a:effectLst/>
                <a:latin typeface="Calibri" pitchFamily="34" charset="0"/>
                <a:cs typeface="Arial" pitchFamily="34" charset="0"/>
              </a:rPr>
              <a:t>V</a:t>
            </a:r>
            <a:r>
              <a:rPr kumimoji="0" lang="en-US" b="1" i="0" u="none" strike="noStrike" cap="none" normalizeH="0" baseline="-25000" dirty="0" smtClean="0">
                <a:ln>
                  <a:noFill/>
                </a:ln>
                <a:solidFill>
                  <a:schemeClr val="tx1"/>
                </a:solidFill>
                <a:effectLst/>
                <a:latin typeface="Calibri" pitchFamily="34" charset="0"/>
                <a:cs typeface="Arial" pitchFamily="34" charset="0"/>
              </a:rPr>
              <a:t>1</a:t>
            </a:r>
            <a:endParaRPr kumimoji="0" lang="en-US" sz="2400" b="1" i="0" u="none" strike="noStrike" cap="none" normalizeH="0" baseline="0" dirty="0" smtClean="0">
              <a:ln>
                <a:noFill/>
              </a:ln>
              <a:solidFill>
                <a:schemeClr val="tx1"/>
              </a:solidFill>
              <a:effectLst/>
              <a:latin typeface="Arial" pitchFamily="34" charset="0"/>
              <a:cs typeface="Arial" pitchFamily="34" charset="0"/>
            </a:endParaRPr>
          </a:p>
        </p:txBody>
      </p:sp>
      <p:sp>
        <p:nvSpPr>
          <p:cNvPr id="41" name="Rectangle 4"/>
          <p:cNvSpPr>
            <a:spLocks noChangeArrowheads="1"/>
          </p:cNvSpPr>
          <p:nvPr/>
        </p:nvSpPr>
        <p:spPr bwMode="auto">
          <a:xfrm>
            <a:off x="7772401" y="3072825"/>
            <a:ext cx="609599"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smtClean="0">
                <a:ln>
                  <a:noFill/>
                </a:ln>
                <a:solidFill>
                  <a:schemeClr val="tx1"/>
                </a:solidFill>
                <a:effectLst/>
                <a:latin typeface="Calibri"/>
                <a:cs typeface="Times New Roman" pitchFamily="18" charset="0"/>
              </a:rPr>
              <a:t>v</a:t>
            </a:r>
            <a:r>
              <a:rPr lang="en-US" sz="3200" baseline="-25000" dirty="0" smtClean="0">
                <a:latin typeface="Calibri"/>
                <a:cs typeface="Times New Roman" pitchFamily="18" charset="0"/>
              </a:rPr>
              <a:t>2</a:t>
            </a:r>
            <a:endParaRPr kumimoji="0" lang="en-US" sz="300" b="0" i="0" u="none" strike="noStrike" cap="none" normalizeH="0" baseline="-25000" dirty="0" smtClean="0">
              <a:ln>
                <a:noFill/>
              </a:ln>
              <a:solidFill>
                <a:schemeClr val="tx1"/>
              </a:solidFill>
              <a:effectLst/>
              <a:latin typeface="Arial" pitchFamily="34" charset="0"/>
              <a:cs typeface="Arial" pitchFamily="34" charset="0"/>
            </a:endParaRPr>
          </a:p>
        </p:txBody>
      </p:sp>
      <p:sp>
        <p:nvSpPr>
          <p:cNvPr id="42" name="Rectangle 4"/>
          <p:cNvSpPr>
            <a:spLocks noChangeArrowheads="1"/>
          </p:cNvSpPr>
          <p:nvPr/>
        </p:nvSpPr>
        <p:spPr bwMode="auto">
          <a:xfrm>
            <a:off x="5791201" y="4901625"/>
            <a:ext cx="609599"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smtClean="0">
                <a:ln>
                  <a:noFill/>
                </a:ln>
                <a:solidFill>
                  <a:schemeClr val="tx1"/>
                </a:solidFill>
                <a:effectLst/>
                <a:latin typeface="Calibri"/>
                <a:cs typeface="Times New Roman" pitchFamily="18" charset="0"/>
              </a:rPr>
              <a:t>v</a:t>
            </a:r>
            <a:r>
              <a:rPr lang="en-US" sz="3200" baseline="-25000" dirty="0" smtClean="0">
                <a:latin typeface="Calibri"/>
                <a:cs typeface="Times New Roman" pitchFamily="18" charset="0"/>
              </a:rPr>
              <a:t>3</a:t>
            </a:r>
            <a:endParaRPr kumimoji="0" lang="en-US" sz="300" b="0" i="0" u="none" strike="noStrike" cap="none" normalizeH="0" baseline="-25000" dirty="0" smtClean="0">
              <a:ln>
                <a:noFill/>
              </a:ln>
              <a:solidFill>
                <a:schemeClr val="tx1"/>
              </a:solidFill>
              <a:effectLst/>
              <a:latin typeface="Arial" pitchFamily="34" charset="0"/>
              <a:cs typeface="Arial" pitchFamily="34" charset="0"/>
            </a:endParaRPr>
          </a:p>
        </p:txBody>
      </p:sp>
      <p:sp>
        <p:nvSpPr>
          <p:cNvPr id="43" name="Rectangle 4"/>
          <p:cNvSpPr>
            <a:spLocks noChangeArrowheads="1"/>
          </p:cNvSpPr>
          <p:nvPr/>
        </p:nvSpPr>
        <p:spPr bwMode="auto">
          <a:xfrm>
            <a:off x="7848601" y="5029200"/>
            <a:ext cx="609599"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smtClean="0">
                <a:ln>
                  <a:noFill/>
                </a:ln>
                <a:solidFill>
                  <a:schemeClr val="tx1"/>
                </a:solidFill>
                <a:effectLst/>
                <a:latin typeface="Calibri"/>
                <a:cs typeface="Times New Roman" pitchFamily="18" charset="0"/>
              </a:rPr>
              <a:t>v</a:t>
            </a:r>
            <a:r>
              <a:rPr lang="en-US" sz="3200" baseline="-25000" dirty="0" smtClean="0">
                <a:latin typeface="Calibri"/>
                <a:cs typeface="Times New Roman" pitchFamily="18" charset="0"/>
              </a:rPr>
              <a:t>4</a:t>
            </a:r>
            <a:endParaRPr kumimoji="0" lang="en-US" sz="300" b="0" i="0" u="none" strike="noStrike" cap="none" normalizeH="0" baseline="-25000" dirty="0" smtClean="0">
              <a:ln>
                <a:noFill/>
              </a:ln>
              <a:solidFill>
                <a:schemeClr val="tx1"/>
              </a:solidFill>
              <a:effectLst/>
              <a:latin typeface="Arial" pitchFamily="34" charset="0"/>
              <a:cs typeface="Arial" pitchFamily="34" charset="0"/>
            </a:endParaRPr>
          </a:p>
        </p:txBody>
      </p:sp>
      <p:sp>
        <p:nvSpPr>
          <p:cNvPr id="44" name="Rectangle 4"/>
          <p:cNvSpPr>
            <a:spLocks noChangeArrowheads="1"/>
          </p:cNvSpPr>
          <p:nvPr/>
        </p:nvSpPr>
        <p:spPr bwMode="auto">
          <a:xfrm>
            <a:off x="7010400" y="3911025"/>
            <a:ext cx="609599"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smtClean="0">
                <a:ln>
                  <a:noFill/>
                </a:ln>
                <a:solidFill>
                  <a:schemeClr val="tx1"/>
                </a:solidFill>
                <a:effectLst/>
                <a:latin typeface="Calibri"/>
                <a:cs typeface="Times New Roman" pitchFamily="18" charset="0"/>
              </a:rPr>
              <a:t>e</a:t>
            </a:r>
            <a:r>
              <a:rPr lang="en-US" sz="3200" baseline="-25000" dirty="0" smtClean="0">
                <a:latin typeface="Calibri"/>
                <a:cs typeface="Times New Roman" pitchFamily="18" charset="0"/>
              </a:rPr>
              <a:t>4</a:t>
            </a:r>
            <a:endParaRPr kumimoji="0" lang="en-US" sz="300" b="0" i="0" u="none" strike="noStrike" cap="none" normalizeH="0" baseline="-25000" dirty="0" smtClean="0">
              <a:ln>
                <a:noFill/>
              </a:ln>
              <a:solidFill>
                <a:schemeClr val="tx1"/>
              </a:solidFill>
              <a:effectLst/>
              <a:latin typeface="Arial" pitchFamily="34" charset="0"/>
              <a:cs typeface="Arial" pitchFamily="34" charset="0"/>
            </a:endParaRPr>
          </a:p>
        </p:txBody>
      </p:sp>
      <p:sp>
        <p:nvSpPr>
          <p:cNvPr id="45" name="Rectangle 4"/>
          <p:cNvSpPr>
            <a:spLocks noChangeArrowheads="1"/>
          </p:cNvSpPr>
          <p:nvPr/>
        </p:nvSpPr>
        <p:spPr bwMode="auto">
          <a:xfrm>
            <a:off x="5638801" y="3834825"/>
            <a:ext cx="609599"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smtClean="0">
                <a:ln>
                  <a:noFill/>
                </a:ln>
                <a:solidFill>
                  <a:schemeClr val="tx1"/>
                </a:solidFill>
                <a:effectLst/>
                <a:latin typeface="Calibri"/>
                <a:cs typeface="Times New Roman" pitchFamily="18" charset="0"/>
              </a:rPr>
              <a:t>e</a:t>
            </a:r>
            <a:r>
              <a:rPr kumimoji="0" lang="en-US" sz="3200" b="0" i="0" u="none" strike="noStrike" cap="none" normalizeH="0" baseline="-25000" dirty="0" smtClean="0">
                <a:ln>
                  <a:noFill/>
                </a:ln>
                <a:solidFill>
                  <a:schemeClr val="tx1"/>
                </a:solidFill>
                <a:effectLst/>
                <a:latin typeface="Calibri"/>
                <a:cs typeface="Times New Roman" pitchFamily="18" charset="0"/>
              </a:rPr>
              <a:t>1</a:t>
            </a:r>
            <a:endParaRPr kumimoji="0" lang="en-US" sz="300" b="0" i="0" u="none" strike="noStrike" cap="none" normalizeH="0" baseline="-25000" dirty="0" smtClean="0">
              <a:ln>
                <a:noFill/>
              </a:ln>
              <a:solidFill>
                <a:schemeClr val="tx1"/>
              </a:solidFill>
              <a:effectLst/>
              <a:latin typeface="Arial" pitchFamily="34" charset="0"/>
              <a:cs typeface="Arial" pitchFamily="34" charset="0"/>
            </a:endParaRPr>
          </a:p>
        </p:txBody>
      </p:sp>
      <p:sp>
        <p:nvSpPr>
          <p:cNvPr id="47" name="Rectangle 4"/>
          <p:cNvSpPr>
            <a:spLocks noChangeArrowheads="1"/>
          </p:cNvSpPr>
          <p:nvPr/>
        </p:nvSpPr>
        <p:spPr bwMode="auto">
          <a:xfrm>
            <a:off x="8458201" y="2514600"/>
            <a:ext cx="609599"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smtClean="0">
                <a:ln>
                  <a:noFill/>
                </a:ln>
                <a:solidFill>
                  <a:schemeClr val="tx1"/>
                </a:solidFill>
                <a:effectLst/>
                <a:latin typeface="Calibri"/>
                <a:cs typeface="Times New Roman" pitchFamily="18" charset="0"/>
              </a:rPr>
              <a:t>e</a:t>
            </a:r>
            <a:r>
              <a:rPr kumimoji="0" lang="en-US" sz="3200" b="0" i="0" u="none" strike="noStrike" cap="none" normalizeH="0" baseline="-25000" dirty="0" smtClean="0">
                <a:ln>
                  <a:noFill/>
                </a:ln>
                <a:solidFill>
                  <a:schemeClr val="tx1"/>
                </a:solidFill>
                <a:effectLst/>
                <a:latin typeface="Calibri"/>
                <a:cs typeface="Times New Roman" pitchFamily="18" charset="0"/>
              </a:rPr>
              <a:t>3</a:t>
            </a:r>
            <a:endParaRPr kumimoji="0" lang="en-US" sz="300" b="0" i="0" u="none" strike="noStrike" cap="none" normalizeH="0" baseline="-25000" dirty="0" smtClean="0">
              <a:ln>
                <a:noFill/>
              </a:ln>
              <a:solidFill>
                <a:schemeClr val="tx1"/>
              </a:solidFill>
              <a:effectLst/>
              <a:latin typeface="Arial" pitchFamily="34" charset="0"/>
              <a:cs typeface="Arial" pitchFamily="34" charset="0"/>
            </a:endParaRPr>
          </a:p>
        </p:txBody>
      </p:sp>
      <p:sp>
        <p:nvSpPr>
          <p:cNvPr id="50" name="Rectangle 4"/>
          <p:cNvSpPr>
            <a:spLocks noChangeArrowheads="1"/>
          </p:cNvSpPr>
          <p:nvPr/>
        </p:nvSpPr>
        <p:spPr bwMode="auto">
          <a:xfrm>
            <a:off x="6781801" y="4495800"/>
            <a:ext cx="609599"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smtClean="0">
                <a:ln>
                  <a:noFill/>
                </a:ln>
                <a:solidFill>
                  <a:schemeClr val="tx1"/>
                </a:solidFill>
                <a:effectLst/>
                <a:latin typeface="Calibri"/>
                <a:cs typeface="Times New Roman" pitchFamily="18" charset="0"/>
              </a:rPr>
              <a:t>e</a:t>
            </a:r>
            <a:r>
              <a:rPr kumimoji="0" lang="en-US" sz="3200" b="0" i="0" u="none" strike="noStrike" cap="none" normalizeH="0" baseline="-25000" dirty="0" smtClean="0">
                <a:ln>
                  <a:noFill/>
                </a:ln>
                <a:solidFill>
                  <a:schemeClr val="tx1"/>
                </a:solidFill>
                <a:effectLst/>
                <a:latin typeface="Calibri"/>
                <a:cs typeface="Times New Roman" pitchFamily="18" charset="0"/>
              </a:rPr>
              <a:t>5</a:t>
            </a:r>
            <a:endParaRPr kumimoji="0" lang="en-US" sz="300" b="0" i="0" u="none" strike="noStrike" cap="none" normalizeH="0" baseline="-25000" dirty="0" smtClean="0">
              <a:ln>
                <a:noFill/>
              </a:ln>
              <a:solidFill>
                <a:schemeClr val="tx1"/>
              </a:solidFill>
              <a:effectLst/>
              <a:latin typeface="Arial" pitchFamily="34" charset="0"/>
              <a:cs typeface="Arial" pitchFamily="34" charset="0"/>
            </a:endParaRPr>
          </a:p>
        </p:txBody>
      </p:sp>
      <p:sp>
        <p:nvSpPr>
          <p:cNvPr id="51" name="Rectangle 4"/>
          <p:cNvSpPr>
            <a:spLocks noChangeArrowheads="1"/>
          </p:cNvSpPr>
          <p:nvPr/>
        </p:nvSpPr>
        <p:spPr bwMode="auto">
          <a:xfrm>
            <a:off x="6629401" y="5130225"/>
            <a:ext cx="609599"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smtClean="0">
                <a:ln>
                  <a:noFill/>
                </a:ln>
                <a:solidFill>
                  <a:schemeClr val="tx1"/>
                </a:solidFill>
                <a:effectLst/>
                <a:latin typeface="Calibri"/>
                <a:cs typeface="Times New Roman" pitchFamily="18" charset="0"/>
              </a:rPr>
              <a:t>e</a:t>
            </a:r>
            <a:r>
              <a:rPr kumimoji="0" lang="en-US" sz="3200" b="0" i="0" u="none" strike="noStrike" cap="none" normalizeH="0" baseline="-25000" dirty="0" smtClean="0">
                <a:ln>
                  <a:noFill/>
                </a:ln>
                <a:solidFill>
                  <a:schemeClr val="tx1"/>
                </a:solidFill>
                <a:effectLst/>
                <a:latin typeface="Calibri"/>
                <a:cs typeface="Times New Roman" pitchFamily="18" charset="0"/>
              </a:rPr>
              <a:t>6</a:t>
            </a:r>
            <a:endParaRPr kumimoji="0" lang="en-US" sz="300" b="0" i="0" u="none" strike="noStrike" cap="none" normalizeH="0" baseline="-25000" dirty="0" smtClean="0">
              <a:ln>
                <a:noFill/>
              </a:ln>
              <a:solidFill>
                <a:schemeClr val="tx1"/>
              </a:solidFill>
              <a:effectLst/>
              <a:latin typeface="Arial" pitchFamily="34" charset="0"/>
              <a:cs typeface="Arial" pitchFamily="34" charset="0"/>
            </a:endParaRPr>
          </a:p>
        </p:txBody>
      </p:sp>
      <p:sp>
        <p:nvSpPr>
          <p:cNvPr id="53" name="Rectangle 4"/>
          <p:cNvSpPr>
            <a:spLocks noChangeArrowheads="1"/>
          </p:cNvSpPr>
          <p:nvPr/>
        </p:nvSpPr>
        <p:spPr bwMode="auto">
          <a:xfrm>
            <a:off x="6324601" y="2667000"/>
            <a:ext cx="609599"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smtClean="0">
                <a:ln>
                  <a:noFill/>
                </a:ln>
                <a:solidFill>
                  <a:schemeClr val="tx1"/>
                </a:solidFill>
                <a:effectLst/>
                <a:latin typeface="Calibri"/>
                <a:cs typeface="Times New Roman" pitchFamily="18" charset="0"/>
              </a:rPr>
              <a:t>e</a:t>
            </a:r>
            <a:r>
              <a:rPr kumimoji="0" lang="en-US" sz="3200" b="0" i="0" u="none" strike="noStrike" cap="none" normalizeH="0" baseline="-25000" dirty="0" smtClean="0">
                <a:ln>
                  <a:noFill/>
                </a:ln>
                <a:solidFill>
                  <a:schemeClr val="tx1"/>
                </a:solidFill>
                <a:effectLst/>
                <a:latin typeface="Calibri"/>
                <a:cs typeface="Times New Roman" pitchFamily="18" charset="0"/>
              </a:rPr>
              <a:t>2</a:t>
            </a:r>
            <a:endParaRPr kumimoji="0" lang="en-US" sz="300" b="0" i="0" u="none" strike="noStrike" cap="none" normalizeH="0" baseline="-2500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8534400" cy="5943600"/>
          </a:xfrm>
        </p:spPr>
        <p:txBody>
          <a:bodyPr>
            <a:normAutofit fontScale="90000"/>
          </a:bodyPr>
          <a:lstStyle/>
          <a:p>
            <a:pPr algn="l"/>
            <a:r>
              <a:rPr lang="en-US" sz="2800" dirty="0" smtClean="0"/>
              <a:t>7) Draw the graph G whose adjacency matrix A(G) is </a:t>
            </a:r>
            <a:br>
              <a:rPr lang="en-US" sz="2800" dirty="0" smtClean="0"/>
            </a:br>
            <a:r>
              <a:rPr lang="en-US" sz="2800" dirty="0" smtClean="0"/>
              <a:t>                        </a:t>
            </a:r>
            <a:br>
              <a:rPr lang="en-US" sz="2800" dirty="0" smtClean="0"/>
            </a:br>
            <a:r>
              <a:rPr lang="en-US" sz="2800" dirty="0" smtClean="0"/>
              <a:t>                              Also find number of loops and parallel               </a:t>
            </a:r>
            <a:br>
              <a:rPr lang="en-US" sz="2800" dirty="0" smtClean="0"/>
            </a:br>
            <a:r>
              <a:rPr lang="en-US" sz="2800" dirty="0" smtClean="0"/>
              <a:t>                                edges.</a:t>
            </a:r>
            <a:br>
              <a:rPr lang="en-US" sz="2800" dirty="0" smtClean="0"/>
            </a:br>
            <a:r>
              <a:rPr lang="en-US" sz="2800" dirty="0" smtClean="0"/>
              <a:t/>
            </a:r>
            <a:br>
              <a:rPr lang="en-US" sz="2800" dirty="0" smtClean="0"/>
            </a:br>
            <a:r>
              <a:rPr lang="en-US" sz="2800" dirty="0" smtClean="0"/>
              <a:t>8) Show  that the following graphs are isomorphic.</a:t>
            </a:r>
            <a:br>
              <a:rPr lang="en-US" sz="2800" dirty="0" smtClean="0"/>
            </a:br>
            <a:r>
              <a:rPr lang="en-US" sz="2800" dirty="0"/>
              <a:t>a</a:t>
            </a:r>
            <a:r>
              <a:rPr lang="en-US" sz="2800" dirty="0" smtClean="0"/>
              <a:t>)</a:t>
            </a:r>
            <a:br>
              <a:rPr lang="en-US" sz="2800" dirty="0" smtClean="0"/>
            </a:b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r>
              <a:rPr lang="en-US" sz="2800" dirty="0" smtClean="0"/>
              <a:t> </a:t>
            </a:r>
            <a:endParaRPr lang="en-US" sz="2800" dirty="0"/>
          </a:p>
        </p:txBody>
      </p:sp>
      <p:sp>
        <p:nvSpPr>
          <p:cNvPr id="3" name="Date Placeholder 2"/>
          <p:cNvSpPr>
            <a:spLocks noGrp="1"/>
          </p:cNvSpPr>
          <p:nvPr>
            <p:ph type="dt" sz="half" idx="10"/>
          </p:nvPr>
        </p:nvSpPr>
        <p:spPr/>
        <p:txBody>
          <a:bodyPr/>
          <a:lstStyle/>
          <a:p>
            <a:fld id="{CF8FAA90-66D3-4190-B5F2-7B6599542C7D}" type="datetime1">
              <a:rPr lang="en-US" smtClean="0"/>
              <a:pPr/>
              <a:t>6/24/2023</a:t>
            </a:fld>
            <a:endParaRPr lang="en-US" dirty="0"/>
          </a:p>
        </p:txBody>
      </p:sp>
      <p:sp>
        <p:nvSpPr>
          <p:cNvPr id="4" name="Footer Placeholder 3"/>
          <p:cNvSpPr>
            <a:spLocks noGrp="1"/>
          </p:cNvSpPr>
          <p:nvPr>
            <p:ph type="ftr" sz="quarter" idx="11"/>
          </p:nvPr>
        </p:nvSpPr>
        <p:spPr/>
        <p:txBody>
          <a:bodyPr/>
          <a:lstStyle/>
          <a:p>
            <a:r>
              <a:rPr lang="en-US" smtClean="0"/>
              <a:t>Basic concepts of graph theory</a:t>
            </a:r>
            <a:endParaRPr lang="en-US" dirty="0"/>
          </a:p>
        </p:txBody>
      </p:sp>
      <p:sp>
        <p:nvSpPr>
          <p:cNvPr id="5" name="Slide Number Placeholder 4"/>
          <p:cNvSpPr>
            <a:spLocks noGrp="1"/>
          </p:cNvSpPr>
          <p:nvPr>
            <p:ph type="sldNum" sz="quarter" idx="12"/>
          </p:nvPr>
        </p:nvSpPr>
        <p:spPr/>
        <p:txBody>
          <a:bodyPr/>
          <a:lstStyle/>
          <a:p>
            <a:fld id="{68D024D8-7F54-4838-AA7B-E00348C32656}" type="slidenum">
              <a:rPr lang="en-US" smtClean="0"/>
              <a:pPr/>
              <a:t>27</a:t>
            </a:fld>
            <a:endParaRPr lang="en-US" dirty="0"/>
          </a:p>
        </p:txBody>
      </p:sp>
      <p:sp>
        <p:nvSpPr>
          <p:cNvPr id="9011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90113"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762000" y="838200"/>
            <a:ext cx="1630680" cy="1219200"/>
          </a:xfrm>
          <a:prstGeom prst="rect">
            <a:avLst/>
          </a:prstGeom>
          <a:noFill/>
        </p:spPr>
      </p:pic>
      <p:grpSp>
        <p:nvGrpSpPr>
          <p:cNvPr id="89090" name="Group 2"/>
          <p:cNvGrpSpPr>
            <a:grpSpLocks/>
          </p:cNvGrpSpPr>
          <p:nvPr/>
        </p:nvGrpSpPr>
        <p:grpSpPr bwMode="auto">
          <a:xfrm>
            <a:off x="4648200" y="2895600"/>
            <a:ext cx="2819400" cy="2590800"/>
            <a:chOff x="5559" y="3527"/>
            <a:chExt cx="2432" cy="2227"/>
          </a:xfrm>
        </p:grpSpPr>
        <p:cxnSp>
          <p:nvCxnSpPr>
            <p:cNvPr id="89091" name="AutoShape 3"/>
            <p:cNvCxnSpPr>
              <a:cxnSpLocks noChangeShapeType="1"/>
            </p:cNvCxnSpPr>
            <p:nvPr/>
          </p:nvCxnSpPr>
          <p:spPr bwMode="auto">
            <a:xfrm flipH="1" flipV="1">
              <a:off x="5756" y="4036"/>
              <a:ext cx="276" cy="1718"/>
            </a:xfrm>
            <a:prstGeom prst="straightConnector1">
              <a:avLst/>
            </a:prstGeom>
            <a:noFill/>
            <a:ln w="9525">
              <a:solidFill>
                <a:srgbClr val="000000"/>
              </a:solidFill>
              <a:round/>
              <a:headEnd/>
              <a:tailEnd/>
            </a:ln>
          </p:spPr>
        </p:cxnSp>
        <p:grpSp>
          <p:nvGrpSpPr>
            <p:cNvPr id="89092" name="Group 4"/>
            <p:cNvGrpSpPr>
              <a:grpSpLocks/>
            </p:cNvGrpSpPr>
            <p:nvPr/>
          </p:nvGrpSpPr>
          <p:grpSpPr bwMode="auto">
            <a:xfrm>
              <a:off x="5559" y="3527"/>
              <a:ext cx="2432" cy="2227"/>
              <a:chOff x="5576" y="3527"/>
              <a:chExt cx="2432" cy="2227"/>
            </a:xfrm>
          </p:grpSpPr>
          <p:cxnSp>
            <p:nvCxnSpPr>
              <p:cNvPr id="89093" name="AutoShape 5"/>
              <p:cNvCxnSpPr>
                <a:cxnSpLocks noChangeShapeType="1"/>
              </p:cNvCxnSpPr>
              <p:nvPr/>
            </p:nvCxnSpPr>
            <p:spPr bwMode="auto">
              <a:xfrm flipV="1">
                <a:off x="5576" y="3527"/>
                <a:ext cx="1249" cy="1431"/>
              </a:xfrm>
              <a:prstGeom prst="straightConnector1">
                <a:avLst/>
              </a:prstGeom>
              <a:noFill/>
              <a:ln w="9525">
                <a:solidFill>
                  <a:srgbClr val="000000"/>
                </a:solidFill>
                <a:round/>
                <a:headEnd/>
                <a:tailEnd/>
              </a:ln>
            </p:spPr>
          </p:cxnSp>
          <p:grpSp>
            <p:nvGrpSpPr>
              <p:cNvPr id="89094" name="Group 6"/>
              <p:cNvGrpSpPr>
                <a:grpSpLocks/>
              </p:cNvGrpSpPr>
              <p:nvPr/>
            </p:nvGrpSpPr>
            <p:grpSpPr bwMode="auto">
              <a:xfrm>
                <a:off x="5576" y="3527"/>
                <a:ext cx="2432" cy="2227"/>
                <a:chOff x="5944" y="3502"/>
                <a:chExt cx="2110" cy="2393"/>
              </a:xfrm>
            </p:grpSpPr>
            <p:cxnSp>
              <p:nvCxnSpPr>
                <p:cNvPr id="89095" name="AutoShape 7"/>
                <p:cNvCxnSpPr>
                  <a:cxnSpLocks noChangeShapeType="1"/>
                </p:cNvCxnSpPr>
                <p:nvPr/>
              </p:nvCxnSpPr>
              <p:spPr bwMode="auto">
                <a:xfrm>
                  <a:off x="6340" y="5894"/>
                  <a:ext cx="1362" cy="1"/>
                </a:xfrm>
                <a:prstGeom prst="straightConnector1">
                  <a:avLst/>
                </a:prstGeom>
                <a:noFill/>
                <a:ln w="9525">
                  <a:solidFill>
                    <a:srgbClr val="000000"/>
                  </a:solidFill>
                  <a:round/>
                  <a:headEnd/>
                  <a:tailEnd/>
                </a:ln>
              </p:spPr>
            </p:cxnSp>
            <p:cxnSp>
              <p:nvCxnSpPr>
                <p:cNvPr id="89096" name="AutoShape 8"/>
                <p:cNvCxnSpPr>
                  <a:cxnSpLocks noChangeShapeType="1"/>
                </p:cNvCxnSpPr>
                <p:nvPr/>
              </p:nvCxnSpPr>
              <p:spPr bwMode="auto">
                <a:xfrm flipH="1" flipV="1">
                  <a:off x="7903" y="4049"/>
                  <a:ext cx="151" cy="991"/>
                </a:xfrm>
                <a:prstGeom prst="straightConnector1">
                  <a:avLst/>
                </a:prstGeom>
                <a:noFill/>
                <a:ln w="9525">
                  <a:solidFill>
                    <a:srgbClr val="000000"/>
                  </a:solidFill>
                  <a:round/>
                  <a:headEnd/>
                  <a:tailEnd/>
                </a:ln>
              </p:spPr>
            </p:cxnSp>
            <p:cxnSp>
              <p:nvCxnSpPr>
                <p:cNvPr id="89097" name="AutoShape 9"/>
                <p:cNvCxnSpPr>
                  <a:cxnSpLocks noChangeShapeType="1"/>
                </p:cNvCxnSpPr>
                <p:nvPr/>
              </p:nvCxnSpPr>
              <p:spPr bwMode="auto">
                <a:xfrm flipH="1">
                  <a:off x="5944" y="4070"/>
                  <a:ext cx="156" cy="970"/>
                </a:xfrm>
                <a:prstGeom prst="straightConnector1">
                  <a:avLst/>
                </a:prstGeom>
                <a:noFill/>
                <a:ln w="9525">
                  <a:solidFill>
                    <a:srgbClr val="000000"/>
                  </a:solidFill>
                  <a:round/>
                  <a:headEnd/>
                  <a:tailEnd/>
                </a:ln>
              </p:spPr>
            </p:cxnSp>
            <p:cxnSp>
              <p:nvCxnSpPr>
                <p:cNvPr id="89098" name="AutoShape 10"/>
                <p:cNvCxnSpPr>
                  <a:cxnSpLocks noChangeShapeType="1"/>
                </p:cNvCxnSpPr>
                <p:nvPr/>
              </p:nvCxnSpPr>
              <p:spPr bwMode="auto">
                <a:xfrm flipV="1">
                  <a:off x="7702" y="5038"/>
                  <a:ext cx="352" cy="855"/>
                </a:xfrm>
                <a:prstGeom prst="straightConnector1">
                  <a:avLst/>
                </a:prstGeom>
                <a:noFill/>
                <a:ln w="9525">
                  <a:solidFill>
                    <a:srgbClr val="000000"/>
                  </a:solidFill>
                  <a:round/>
                  <a:headEnd/>
                  <a:tailEnd/>
                </a:ln>
              </p:spPr>
            </p:cxnSp>
            <p:cxnSp>
              <p:nvCxnSpPr>
                <p:cNvPr id="89099" name="AutoShape 11"/>
                <p:cNvCxnSpPr>
                  <a:cxnSpLocks noChangeShapeType="1"/>
                </p:cNvCxnSpPr>
                <p:nvPr/>
              </p:nvCxnSpPr>
              <p:spPr bwMode="auto">
                <a:xfrm flipH="1" flipV="1">
                  <a:off x="5944" y="5040"/>
                  <a:ext cx="396" cy="853"/>
                </a:xfrm>
                <a:prstGeom prst="straightConnector1">
                  <a:avLst/>
                </a:prstGeom>
                <a:noFill/>
                <a:ln w="9525">
                  <a:solidFill>
                    <a:srgbClr val="000000"/>
                  </a:solidFill>
                  <a:round/>
                  <a:headEnd/>
                  <a:tailEnd/>
                </a:ln>
              </p:spPr>
            </p:cxnSp>
            <p:cxnSp>
              <p:nvCxnSpPr>
                <p:cNvPr id="89100" name="AutoShape 12"/>
                <p:cNvCxnSpPr>
                  <a:cxnSpLocks noChangeShapeType="1"/>
                </p:cNvCxnSpPr>
                <p:nvPr/>
              </p:nvCxnSpPr>
              <p:spPr bwMode="auto">
                <a:xfrm flipH="1" flipV="1">
                  <a:off x="7027" y="3529"/>
                  <a:ext cx="876" cy="520"/>
                </a:xfrm>
                <a:prstGeom prst="straightConnector1">
                  <a:avLst/>
                </a:prstGeom>
                <a:noFill/>
                <a:ln w="9525">
                  <a:solidFill>
                    <a:srgbClr val="000000"/>
                  </a:solidFill>
                  <a:round/>
                  <a:headEnd/>
                  <a:tailEnd/>
                </a:ln>
              </p:spPr>
            </p:cxnSp>
            <p:cxnSp>
              <p:nvCxnSpPr>
                <p:cNvPr id="89101" name="AutoShape 13"/>
                <p:cNvCxnSpPr>
                  <a:cxnSpLocks noChangeShapeType="1"/>
                </p:cNvCxnSpPr>
                <p:nvPr/>
              </p:nvCxnSpPr>
              <p:spPr bwMode="auto">
                <a:xfrm flipV="1">
                  <a:off x="6134" y="3502"/>
                  <a:ext cx="893" cy="564"/>
                </a:xfrm>
                <a:prstGeom prst="straightConnector1">
                  <a:avLst/>
                </a:prstGeom>
                <a:noFill/>
                <a:ln w="9525">
                  <a:solidFill>
                    <a:srgbClr val="000000"/>
                  </a:solidFill>
                  <a:round/>
                  <a:headEnd/>
                  <a:tailEnd/>
                </a:ln>
              </p:spPr>
            </p:cxnSp>
          </p:grpSp>
          <p:cxnSp>
            <p:nvCxnSpPr>
              <p:cNvPr id="89102" name="AutoShape 14"/>
              <p:cNvCxnSpPr>
                <a:cxnSpLocks noChangeShapeType="1"/>
              </p:cNvCxnSpPr>
              <p:nvPr/>
            </p:nvCxnSpPr>
            <p:spPr bwMode="auto">
              <a:xfrm flipH="1" flipV="1">
                <a:off x="6825" y="3552"/>
                <a:ext cx="1183" cy="1404"/>
              </a:xfrm>
              <a:prstGeom prst="straightConnector1">
                <a:avLst/>
              </a:prstGeom>
              <a:noFill/>
              <a:ln w="9525">
                <a:solidFill>
                  <a:srgbClr val="000000"/>
                </a:solidFill>
                <a:round/>
                <a:headEnd/>
                <a:tailEnd/>
              </a:ln>
            </p:spPr>
          </p:cxnSp>
          <p:cxnSp>
            <p:nvCxnSpPr>
              <p:cNvPr id="89103" name="AutoShape 15"/>
              <p:cNvCxnSpPr>
                <a:cxnSpLocks noChangeShapeType="1"/>
              </p:cNvCxnSpPr>
              <p:nvPr/>
            </p:nvCxnSpPr>
            <p:spPr bwMode="auto">
              <a:xfrm flipV="1">
                <a:off x="7602" y="4034"/>
                <a:ext cx="232" cy="1718"/>
              </a:xfrm>
              <a:prstGeom prst="straightConnector1">
                <a:avLst/>
              </a:prstGeom>
              <a:noFill/>
              <a:ln w="9525">
                <a:solidFill>
                  <a:srgbClr val="000000"/>
                </a:solidFill>
                <a:round/>
                <a:headEnd/>
                <a:tailEnd/>
              </a:ln>
            </p:spPr>
          </p:cxnSp>
          <p:cxnSp>
            <p:nvCxnSpPr>
              <p:cNvPr id="89104" name="AutoShape 16"/>
              <p:cNvCxnSpPr>
                <a:cxnSpLocks noChangeShapeType="1"/>
              </p:cNvCxnSpPr>
              <p:nvPr/>
            </p:nvCxnSpPr>
            <p:spPr bwMode="auto">
              <a:xfrm flipH="1" flipV="1">
                <a:off x="5795" y="4034"/>
                <a:ext cx="2039" cy="22"/>
              </a:xfrm>
              <a:prstGeom prst="straightConnector1">
                <a:avLst/>
              </a:prstGeom>
              <a:noFill/>
              <a:ln w="9525">
                <a:solidFill>
                  <a:srgbClr val="000000"/>
                </a:solidFill>
                <a:round/>
                <a:headEnd/>
                <a:tailEnd/>
              </a:ln>
            </p:spPr>
          </p:cxnSp>
          <p:cxnSp>
            <p:nvCxnSpPr>
              <p:cNvPr id="89105" name="AutoShape 17"/>
              <p:cNvCxnSpPr>
                <a:cxnSpLocks noChangeShapeType="1"/>
              </p:cNvCxnSpPr>
              <p:nvPr/>
            </p:nvCxnSpPr>
            <p:spPr bwMode="auto">
              <a:xfrm flipH="1">
                <a:off x="6032" y="4958"/>
                <a:ext cx="1976" cy="772"/>
              </a:xfrm>
              <a:prstGeom prst="straightConnector1">
                <a:avLst/>
              </a:prstGeom>
              <a:noFill/>
              <a:ln w="9525">
                <a:solidFill>
                  <a:srgbClr val="000000"/>
                </a:solidFill>
                <a:round/>
                <a:headEnd/>
                <a:tailEnd/>
              </a:ln>
            </p:spPr>
          </p:cxnSp>
          <p:cxnSp>
            <p:nvCxnSpPr>
              <p:cNvPr id="89106" name="AutoShape 18"/>
              <p:cNvCxnSpPr>
                <a:cxnSpLocks noChangeShapeType="1"/>
              </p:cNvCxnSpPr>
              <p:nvPr/>
            </p:nvCxnSpPr>
            <p:spPr bwMode="auto">
              <a:xfrm flipH="1" flipV="1">
                <a:off x="5576" y="4958"/>
                <a:ext cx="2039" cy="772"/>
              </a:xfrm>
              <a:prstGeom prst="straightConnector1">
                <a:avLst/>
              </a:prstGeom>
              <a:noFill/>
              <a:ln w="9525">
                <a:solidFill>
                  <a:srgbClr val="000000"/>
                </a:solidFill>
                <a:round/>
                <a:headEnd/>
                <a:tailEnd/>
              </a:ln>
            </p:spPr>
          </p:cxnSp>
        </p:grpSp>
      </p:grpSp>
      <p:grpSp>
        <p:nvGrpSpPr>
          <p:cNvPr id="89107" name="Group 19"/>
          <p:cNvGrpSpPr>
            <a:grpSpLocks/>
          </p:cNvGrpSpPr>
          <p:nvPr/>
        </p:nvGrpSpPr>
        <p:grpSpPr bwMode="auto">
          <a:xfrm>
            <a:off x="1066800" y="3048000"/>
            <a:ext cx="2667000" cy="2438399"/>
            <a:chOff x="5576" y="2159"/>
            <a:chExt cx="2432" cy="2227"/>
          </a:xfrm>
        </p:grpSpPr>
        <p:cxnSp>
          <p:nvCxnSpPr>
            <p:cNvPr id="89108" name="AutoShape 20"/>
            <p:cNvCxnSpPr>
              <a:cxnSpLocks noChangeShapeType="1"/>
            </p:cNvCxnSpPr>
            <p:nvPr/>
          </p:nvCxnSpPr>
          <p:spPr bwMode="auto">
            <a:xfrm flipV="1">
              <a:off x="6032" y="2159"/>
              <a:ext cx="793" cy="2227"/>
            </a:xfrm>
            <a:prstGeom prst="straightConnector1">
              <a:avLst/>
            </a:prstGeom>
            <a:noFill/>
            <a:ln w="9525">
              <a:solidFill>
                <a:srgbClr val="000000"/>
              </a:solidFill>
              <a:round/>
              <a:headEnd/>
              <a:tailEnd/>
            </a:ln>
          </p:spPr>
        </p:cxnSp>
        <p:grpSp>
          <p:nvGrpSpPr>
            <p:cNvPr id="89109" name="Group 21"/>
            <p:cNvGrpSpPr>
              <a:grpSpLocks/>
            </p:cNvGrpSpPr>
            <p:nvPr/>
          </p:nvGrpSpPr>
          <p:grpSpPr bwMode="auto">
            <a:xfrm>
              <a:off x="5576" y="2159"/>
              <a:ext cx="2432" cy="2227"/>
              <a:chOff x="5944" y="3502"/>
              <a:chExt cx="2110" cy="2393"/>
            </a:xfrm>
          </p:grpSpPr>
          <p:cxnSp>
            <p:nvCxnSpPr>
              <p:cNvPr id="89110" name="AutoShape 22"/>
              <p:cNvCxnSpPr>
                <a:cxnSpLocks noChangeShapeType="1"/>
              </p:cNvCxnSpPr>
              <p:nvPr/>
            </p:nvCxnSpPr>
            <p:spPr bwMode="auto">
              <a:xfrm>
                <a:off x="6340" y="5894"/>
                <a:ext cx="1362" cy="1"/>
              </a:xfrm>
              <a:prstGeom prst="straightConnector1">
                <a:avLst/>
              </a:prstGeom>
              <a:noFill/>
              <a:ln w="9525">
                <a:solidFill>
                  <a:srgbClr val="000000"/>
                </a:solidFill>
                <a:round/>
                <a:headEnd/>
                <a:tailEnd/>
              </a:ln>
            </p:spPr>
          </p:cxnSp>
          <p:cxnSp>
            <p:nvCxnSpPr>
              <p:cNvPr id="89111" name="AutoShape 23"/>
              <p:cNvCxnSpPr>
                <a:cxnSpLocks noChangeShapeType="1"/>
              </p:cNvCxnSpPr>
              <p:nvPr/>
            </p:nvCxnSpPr>
            <p:spPr bwMode="auto">
              <a:xfrm flipH="1" flipV="1">
                <a:off x="7903" y="4049"/>
                <a:ext cx="151" cy="991"/>
              </a:xfrm>
              <a:prstGeom prst="straightConnector1">
                <a:avLst/>
              </a:prstGeom>
              <a:noFill/>
              <a:ln w="9525">
                <a:solidFill>
                  <a:srgbClr val="000000"/>
                </a:solidFill>
                <a:round/>
                <a:headEnd/>
                <a:tailEnd/>
              </a:ln>
            </p:spPr>
          </p:cxnSp>
          <p:cxnSp>
            <p:nvCxnSpPr>
              <p:cNvPr id="89112" name="AutoShape 24"/>
              <p:cNvCxnSpPr>
                <a:cxnSpLocks noChangeShapeType="1"/>
              </p:cNvCxnSpPr>
              <p:nvPr/>
            </p:nvCxnSpPr>
            <p:spPr bwMode="auto">
              <a:xfrm flipH="1">
                <a:off x="5944" y="4070"/>
                <a:ext cx="156" cy="970"/>
              </a:xfrm>
              <a:prstGeom prst="straightConnector1">
                <a:avLst/>
              </a:prstGeom>
              <a:noFill/>
              <a:ln w="9525">
                <a:solidFill>
                  <a:srgbClr val="000000"/>
                </a:solidFill>
                <a:round/>
                <a:headEnd/>
                <a:tailEnd/>
              </a:ln>
            </p:spPr>
          </p:cxnSp>
          <p:cxnSp>
            <p:nvCxnSpPr>
              <p:cNvPr id="89113" name="AutoShape 25"/>
              <p:cNvCxnSpPr>
                <a:cxnSpLocks noChangeShapeType="1"/>
              </p:cNvCxnSpPr>
              <p:nvPr/>
            </p:nvCxnSpPr>
            <p:spPr bwMode="auto">
              <a:xfrm flipV="1">
                <a:off x="7702" y="5038"/>
                <a:ext cx="352" cy="855"/>
              </a:xfrm>
              <a:prstGeom prst="straightConnector1">
                <a:avLst/>
              </a:prstGeom>
              <a:noFill/>
              <a:ln w="9525">
                <a:solidFill>
                  <a:srgbClr val="000000"/>
                </a:solidFill>
                <a:round/>
                <a:headEnd/>
                <a:tailEnd/>
              </a:ln>
            </p:spPr>
          </p:cxnSp>
          <p:cxnSp>
            <p:nvCxnSpPr>
              <p:cNvPr id="89114" name="AutoShape 26"/>
              <p:cNvCxnSpPr>
                <a:cxnSpLocks noChangeShapeType="1"/>
              </p:cNvCxnSpPr>
              <p:nvPr/>
            </p:nvCxnSpPr>
            <p:spPr bwMode="auto">
              <a:xfrm flipH="1" flipV="1">
                <a:off x="5944" y="5040"/>
                <a:ext cx="396" cy="853"/>
              </a:xfrm>
              <a:prstGeom prst="straightConnector1">
                <a:avLst/>
              </a:prstGeom>
              <a:noFill/>
              <a:ln w="9525">
                <a:solidFill>
                  <a:srgbClr val="000000"/>
                </a:solidFill>
                <a:round/>
                <a:headEnd/>
                <a:tailEnd/>
              </a:ln>
            </p:spPr>
          </p:cxnSp>
          <p:cxnSp>
            <p:nvCxnSpPr>
              <p:cNvPr id="89115" name="AutoShape 27"/>
              <p:cNvCxnSpPr>
                <a:cxnSpLocks noChangeShapeType="1"/>
              </p:cNvCxnSpPr>
              <p:nvPr/>
            </p:nvCxnSpPr>
            <p:spPr bwMode="auto">
              <a:xfrm flipH="1" flipV="1">
                <a:off x="7027" y="3529"/>
                <a:ext cx="876" cy="520"/>
              </a:xfrm>
              <a:prstGeom prst="straightConnector1">
                <a:avLst/>
              </a:prstGeom>
              <a:noFill/>
              <a:ln w="9525">
                <a:solidFill>
                  <a:srgbClr val="000000"/>
                </a:solidFill>
                <a:round/>
                <a:headEnd/>
                <a:tailEnd/>
              </a:ln>
            </p:spPr>
          </p:cxnSp>
          <p:cxnSp>
            <p:nvCxnSpPr>
              <p:cNvPr id="89116" name="AutoShape 28"/>
              <p:cNvCxnSpPr>
                <a:cxnSpLocks noChangeShapeType="1"/>
              </p:cNvCxnSpPr>
              <p:nvPr/>
            </p:nvCxnSpPr>
            <p:spPr bwMode="auto">
              <a:xfrm flipV="1">
                <a:off x="6134" y="3502"/>
                <a:ext cx="893" cy="564"/>
              </a:xfrm>
              <a:prstGeom prst="straightConnector1">
                <a:avLst/>
              </a:prstGeom>
              <a:noFill/>
              <a:ln w="9525">
                <a:solidFill>
                  <a:srgbClr val="000000"/>
                </a:solidFill>
                <a:round/>
                <a:headEnd/>
                <a:tailEnd/>
              </a:ln>
            </p:spPr>
          </p:cxnSp>
        </p:grpSp>
        <p:cxnSp>
          <p:nvCxnSpPr>
            <p:cNvPr id="89117" name="AutoShape 29"/>
            <p:cNvCxnSpPr>
              <a:cxnSpLocks noChangeShapeType="1"/>
            </p:cNvCxnSpPr>
            <p:nvPr/>
          </p:nvCxnSpPr>
          <p:spPr bwMode="auto">
            <a:xfrm flipH="1" flipV="1">
              <a:off x="6824" y="2184"/>
              <a:ext cx="778" cy="2202"/>
            </a:xfrm>
            <a:prstGeom prst="straightConnector1">
              <a:avLst/>
            </a:prstGeom>
            <a:noFill/>
            <a:ln w="9525">
              <a:solidFill>
                <a:srgbClr val="000000"/>
              </a:solidFill>
              <a:round/>
              <a:headEnd/>
              <a:tailEnd/>
            </a:ln>
          </p:spPr>
        </p:cxnSp>
        <p:cxnSp>
          <p:nvCxnSpPr>
            <p:cNvPr id="89118" name="AutoShape 30"/>
            <p:cNvCxnSpPr>
              <a:cxnSpLocks noChangeShapeType="1"/>
            </p:cNvCxnSpPr>
            <p:nvPr/>
          </p:nvCxnSpPr>
          <p:spPr bwMode="auto">
            <a:xfrm flipH="1" flipV="1">
              <a:off x="5756" y="2668"/>
              <a:ext cx="2252" cy="920"/>
            </a:xfrm>
            <a:prstGeom prst="straightConnector1">
              <a:avLst/>
            </a:prstGeom>
            <a:noFill/>
            <a:ln w="9525">
              <a:solidFill>
                <a:srgbClr val="000000"/>
              </a:solidFill>
              <a:round/>
              <a:headEnd/>
              <a:tailEnd/>
            </a:ln>
          </p:spPr>
        </p:cxnSp>
        <p:cxnSp>
          <p:nvCxnSpPr>
            <p:cNvPr id="89119" name="AutoShape 31"/>
            <p:cNvCxnSpPr>
              <a:cxnSpLocks noChangeShapeType="1"/>
            </p:cNvCxnSpPr>
            <p:nvPr/>
          </p:nvCxnSpPr>
          <p:spPr bwMode="auto">
            <a:xfrm flipH="1" flipV="1">
              <a:off x="5756" y="2688"/>
              <a:ext cx="1846" cy="1696"/>
            </a:xfrm>
            <a:prstGeom prst="straightConnector1">
              <a:avLst/>
            </a:prstGeom>
            <a:noFill/>
            <a:ln w="9525">
              <a:solidFill>
                <a:srgbClr val="000000"/>
              </a:solidFill>
              <a:round/>
              <a:headEnd/>
              <a:tailEnd/>
            </a:ln>
          </p:spPr>
        </p:cxnSp>
        <p:cxnSp>
          <p:nvCxnSpPr>
            <p:cNvPr id="89120" name="AutoShape 32"/>
            <p:cNvCxnSpPr>
              <a:cxnSpLocks noChangeShapeType="1"/>
            </p:cNvCxnSpPr>
            <p:nvPr/>
          </p:nvCxnSpPr>
          <p:spPr bwMode="auto">
            <a:xfrm flipV="1">
              <a:off x="5576" y="2668"/>
              <a:ext cx="2258" cy="920"/>
            </a:xfrm>
            <a:prstGeom prst="straightConnector1">
              <a:avLst/>
            </a:prstGeom>
            <a:noFill/>
            <a:ln w="9525">
              <a:solidFill>
                <a:srgbClr val="000000"/>
              </a:solidFill>
              <a:round/>
              <a:headEnd/>
              <a:tailEnd/>
            </a:ln>
          </p:spPr>
        </p:cxnSp>
        <p:cxnSp>
          <p:nvCxnSpPr>
            <p:cNvPr id="89121" name="AutoShape 33"/>
            <p:cNvCxnSpPr>
              <a:cxnSpLocks noChangeShapeType="1"/>
            </p:cNvCxnSpPr>
            <p:nvPr/>
          </p:nvCxnSpPr>
          <p:spPr bwMode="auto">
            <a:xfrm flipV="1">
              <a:off x="6032" y="2688"/>
              <a:ext cx="1802" cy="1696"/>
            </a:xfrm>
            <a:prstGeom prst="straightConnector1">
              <a:avLst/>
            </a:prstGeom>
            <a:noFill/>
            <a:ln w="9525">
              <a:solidFill>
                <a:srgbClr val="000000"/>
              </a:solidFill>
              <a:round/>
              <a:headEnd/>
              <a:tailEnd/>
            </a:ln>
          </p:spPr>
        </p:cxnSp>
        <p:cxnSp>
          <p:nvCxnSpPr>
            <p:cNvPr id="89122" name="AutoShape 34"/>
            <p:cNvCxnSpPr>
              <a:cxnSpLocks noChangeShapeType="1"/>
            </p:cNvCxnSpPr>
            <p:nvPr/>
          </p:nvCxnSpPr>
          <p:spPr bwMode="auto">
            <a:xfrm flipV="1">
              <a:off x="5576" y="3588"/>
              <a:ext cx="2432" cy="2"/>
            </a:xfrm>
            <a:prstGeom prst="straightConnector1">
              <a:avLst/>
            </a:prstGeom>
            <a:noFill/>
            <a:ln w="9525">
              <a:solidFill>
                <a:srgbClr val="000000"/>
              </a:solidFill>
              <a:round/>
              <a:headEnd/>
              <a:tailEnd/>
            </a:ln>
          </p:spPr>
        </p:cxnSp>
      </p:grpSp>
      <p:sp>
        <p:nvSpPr>
          <p:cNvPr id="41" name="Rectangle 4"/>
          <p:cNvSpPr>
            <a:spLocks noChangeArrowheads="1"/>
          </p:cNvSpPr>
          <p:nvPr/>
        </p:nvSpPr>
        <p:spPr bwMode="auto">
          <a:xfrm>
            <a:off x="1066800" y="3301425"/>
            <a:ext cx="609599"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3200" dirty="0" smtClean="0">
                <a:latin typeface="Calibri"/>
                <a:cs typeface="Times New Roman" pitchFamily="18" charset="0"/>
              </a:rPr>
              <a:t>•</a:t>
            </a:r>
            <a:endParaRPr kumimoji="0" lang="en-US" sz="300" b="0" i="0" u="none" strike="noStrike" cap="none" normalizeH="0" baseline="-25000" dirty="0" smtClean="0">
              <a:ln>
                <a:noFill/>
              </a:ln>
              <a:solidFill>
                <a:schemeClr val="tx1"/>
              </a:solidFill>
              <a:effectLst/>
              <a:latin typeface="Arial" pitchFamily="34" charset="0"/>
              <a:cs typeface="Arial" pitchFamily="34" charset="0"/>
            </a:endParaRPr>
          </a:p>
        </p:txBody>
      </p:sp>
      <p:sp>
        <p:nvSpPr>
          <p:cNvPr id="42" name="Rectangle 4"/>
          <p:cNvSpPr>
            <a:spLocks noChangeArrowheads="1"/>
          </p:cNvSpPr>
          <p:nvPr/>
        </p:nvSpPr>
        <p:spPr bwMode="auto">
          <a:xfrm>
            <a:off x="2286001" y="2743200"/>
            <a:ext cx="609599"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3200" dirty="0" smtClean="0">
                <a:latin typeface="Calibri"/>
                <a:cs typeface="Times New Roman" pitchFamily="18" charset="0"/>
              </a:rPr>
              <a:t>•</a:t>
            </a:r>
            <a:endParaRPr kumimoji="0" lang="en-US" sz="300" b="0" i="0" u="none" strike="noStrike" cap="none" normalizeH="0" baseline="-25000" dirty="0" smtClean="0">
              <a:ln>
                <a:noFill/>
              </a:ln>
              <a:solidFill>
                <a:schemeClr val="tx1"/>
              </a:solidFill>
              <a:effectLst/>
              <a:latin typeface="Arial" pitchFamily="34" charset="0"/>
              <a:cs typeface="Arial" pitchFamily="34" charset="0"/>
            </a:endParaRPr>
          </a:p>
        </p:txBody>
      </p:sp>
      <p:sp>
        <p:nvSpPr>
          <p:cNvPr id="44" name="Rectangle 4"/>
          <p:cNvSpPr>
            <a:spLocks noChangeArrowheads="1"/>
          </p:cNvSpPr>
          <p:nvPr/>
        </p:nvSpPr>
        <p:spPr bwMode="auto">
          <a:xfrm>
            <a:off x="3352800" y="3352800"/>
            <a:ext cx="609599"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3200" dirty="0" smtClean="0">
                <a:latin typeface="Calibri"/>
                <a:cs typeface="Times New Roman" pitchFamily="18" charset="0"/>
              </a:rPr>
              <a:t>•</a:t>
            </a:r>
            <a:endParaRPr kumimoji="0" lang="en-US" sz="300" b="0" i="0" u="none" strike="noStrike" cap="none" normalizeH="0" baseline="-25000" dirty="0" smtClean="0">
              <a:ln>
                <a:noFill/>
              </a:ln>
              <a:solidFill>
                <a:schemeClr val="tx1"/>
              </a:solidFill>
              <a:effectLst/>
              <a:latin typeface="Arial" pitchFamily="34" charset="0"/>
              <a:cs typeface="Arial" pitchFamily="34" charset="0"/>
            </a:endParaRPr>
          </a:p>
        </p:txBody>
      </p:sp>
      <p:sp>
        <p:nvSpPr>
          <p:cNvPr id="46" name="Rectangle 4"/>
          <p:cNvSpPr>
            <a:spLocks noChangeArrowheads="1"/>
          </p:cNvSpPr>
          <p:nvPr/>
        </p:nvSpPr>
        <p:spPr bwMode="auto">
          <a:xfrm>
            <a:off x="2209800" y="5435025"/>
            <a:ext cx="609599" cy="42062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25000" dirty="0" smtClean="0">
                <a:ln>
                  <a:noFill/>
                </a:ln>
                <a:solidFill>
                  <a:schemeClr val="tx1"/>
                </a:solidFill>
                <a:effectLst/>
                <a:latin typeface="Calibri"/>
                <a:cs typeface="Times New Roman" pitchFamily="18" charset="0"/>
              </a:rPr>
              <a:t>H</a:t>
            </a:r>
            <a:endParaRPr kumimoji="0" lang="en-US" sz="300" b="0" i="0" u="none" strike="noStrike" cap="none" normalizeH="0" baseline="-25000" dirty="0" smtClean="0">
              <a:ln>
                <a:noFill/>
              </a:ln>
              <a:solidFill>
                <a:schemeClr val="tx1"/>
              </a:solidFill>
              <a:effectLst/>
              <a:latin typeface="Arial" pitchFamily="34" charset="0"/>
              <a:cs typeface="Arial" pitchFamily="34" charset="0"/>
            </a:endParaRPr>
          </a:p>
        </p:txBody>
      </p:sp>
      <p:sp>
        <p:nvSpPr>
          <p:cNvPr id="51" name="Rectangle 4"/>
          <p:cNvSpPr>
            <a:spLocks noChangeArrowheads="1"/>
          </p:cNvSpPr>
          <p:nvPr/>
        </p:nvSpPr>
        <p:spPr bwMode="auto">
          <a:xfrm>
            <a:off x="4495801" y="4267200"/>
            <a:ext cx="609599"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3200" dirty="0" smtClean="0">
                <a:latin typeface="Calibri"/>
                <a:cs typeface="Times New Roman" pitchFamily="18" charset="0"/>
              </a:rPr>
              <a:t>•</a:t>
            </a:r>
            <a:endParaRPr kumimoji="0" lang="en-US" sz="300" b="0" i="0" u="none" strike="noStrike" cap="none" normalizeH="0" baseline="-25000" dirty="0" smtClean="0">
              <a:ln>
                <a:noFill/>
              </a:ln>
              <a:solidFill>
                <a:schemeClr val="tx1"/>
              </a:solidFill>
              <a:effectLst/>
              <a:latin typeface="Arial" pitchFamily="34" charset="0"/>
              <a:cs typeface="Arial" pitchFamily="34" charset="0"/>
            </a:endParaRPr>
          </a:p>
        </p:txBody>
      </p:sp>
      <p:sp>
        <p:nvSpPr>
          <p:cNvPr id="52" name="Rectangle 4"/>
          <p:cNvSpPr>
            <a:spLocks noChangeArrowheads="1"/>
          </p:cNvSpPr>
          <p:nvPr/>
        </p:nvSpPr>
        <p:spPr bwMode="auto">
          <a:xfrm>
            <a:off x="914400" y="4343400"/>
            <a:ext cx="609599"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3200" dirty="0" smtClean="0">
                <a:latin typeface="Calibri"/>
                <a:cs typeface="Times New Roman" pitchFamily="18" charset="0"/>
              </a:rPr>
              <a:t>•</a:t>
            </a:r>
            <a:endParaRPr kumimoji="0" lang="en-US" sz="300" b="0" i="0" u="none" strike="noStrike" cap="none" normalizeH="0" baseline="-25000" dirty="0" smtClean="0">
              <a:ln>
                <a:noFill/>
              </a:ln>
              <a:solidFill>
                <a:schemeClr val="tx1"/>
              </a:solidFill>
              <a:effectLst/>
              <a:latin typeface="Arial" pitchFamily="34" charset="0"/>
              <a:cs typeface="Arial" pitchFamily="34" charset="0"/>
            </a:endParaRPr>
          </a:p>
        </p:txBody>
      </p:sp>
      <p:sp>
        <p:nvSpPr>
          <p:cNvPr id="53" name="Rectangle 4"/>
          <p:cNvSpPr>
            <a:spLocks noChangeArrowheads="1"/>
          </p:cNvSpPr>
          <p:nvPr/>
        </p:nvSpPr>
        <p:spPr bwMode="auto">
          <a:xfrm>
            <a:off x="1371600" y="5206425"/>
            <a:ext cx="609599"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3200" dirty="0" smtClean="0">
                <a:latin typeface="Calibri"/>
                <a:cs typeface="Times New Roman" pitchFamily="18" charset="0"/>
              </a:rPr>
              <a:t>•</a:t>
            </a:r>
            <a:endParaRPr kumimoji="0" lang="en-US" sz="300" b="0" i="0" u="none" strike="noStrike" cap="none" normalizeH="0" baseline="-25000" dirty="0" smtClean="0">
              <a:ln>
                <a:noFill/>
              </a:ln>
              <a:solidFill>
                <a:schemeClr val="tx1"/>
              </a:solidFill>
              <a:effectLst/>
              <a:latin typeface="Arial" pitchFamily="34" charset="0"/>
              <a:cs typeface="Arial" pitchFamily="34" charset="0"/>
            </a:endParaRPr>
          </a:p>
        </p:txBody>
      </p:sp>
      <p:sp>
        <p:nvSpPr>
          <p:cNvPr id="54" name="Rectangle 4"/>
          <p:cNvSpPr>
            <a:spLocks noChangeArrowheads="1"/>
          </p:cNvSpPr>
          <p:nvPr/>
        </p:nvSpPr>
        <p:spPr bwMode="auto">
          <a:xfrm>
            <a:off x="3581400" y="4343400"/>
            <a:ext cx="609599"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3200" dirty="0" smtClean="0">
                <a:latin typeface="Calibri"/>
                <a:cs typeface="Times New Roman" pitchFamily="18" charset="0"/>
              </a:rPr>
              <a:t>•</a:t>
            </a:r>
            <a:endParaRPr kumimoji="0" lang="en-US" sz="300" b="0" i="0" u="none" strike="noStrike" cap="none" normalizeH="0" baseline="-25000" dirty="0" smtClean="0">
              <a:ln>
                <a:noFill/>
              </a:ln>
              <a:solidFill>
                <a:schemeClr val="tx1"/>
              </a:solidFill>
              <a:effectLst/>
              <a:latin typeface="Arial" pitchFamily="34" charset="0"/>
              <a:cs typeface="Arial" pitchFamily="34" charset="0"/>
            </a:endParaRPr>
          </a:p>
        </p:txBody>
      </p:sp>
      <p:sp>
        <p:nvSpPr>
          <p:cNvPr id="55" name="Rectangle 4"/>
          <p:cNvSpPr>
            <a:spLocks noChangeArrowheads="1"/>
          </p:cNvSpPr>
          <p:nvPr/>
        </p:nvSpPr>
        <p:spPr bwMode="auto">
          <a:xfrm>
            <a:off x="3124201" y="5206425"/>
            <a:ext cx="609599"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3200" dirty="0" smtClean="0">
                <a:latin typeface="Calibri"/>
                <a:cs typeface="Times New Roman" pitchFamily="18" charset="0"/>
              </a:rPr>
              <a:t>•</a:t>
            </a:r>
            <a:endParaRPr kumimoji="0" lang="en-US" sz="300" b="0" i="0" u="none" strike="noStrike" cap="none" normalizeH="0" baseline="-25000" dirty="0" smtClean="0">
              <a:ln>
                <a:noFill/>
              </a:ln>
              <a:solidFill>
                <a:schemeClr val="tx1"/>
              </a:solidFill>
              <a:effectLst/>
              <a:latin typeface="Arial" pitchFamily="34" charset="0"/>
              <a:cs typeface="Arial" pitchFamily="34" charset="0"/>
            </a:endParaRPr>
          </a:p>
        </p:txBody>
      </p:sp>
      <p:sp>
        <p:nvSpPr>
          <p:cNvPr id="56" name="Rectangle 4"/>
          <p:cNvSpPr>
            <a:spLocks noChangeArrowheads="1"/>
          </p:cNvSpPr>
          <p:nvPr/>
        </p:nvSpPr>
        <p:spPr bwMode="auto">
          <a:xfrm>
            <a:off x="5029201" y="5206425"/>
            <a:ext cx="609599"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3200" dirty="0" smtClean="0">
                <a:latin typeface="Calibri"/>
                <a:cs typeface="Times New Roman" pitchFamily="18" charset="0"/>
              </a:rPr>
              <a:t>•</a:t>
            </a:r>
            <a:endParaRPr kumimoji="0" lang="en-US" sz="300" b="0" i="0" u="none" strike="noStrike" cap="none" normalizeH="0" baseline="-25000" dirty="0" smtClean="0">
              <a:ln>
                <a:noFill/>
              </a:ln>
              <a:solidFill>
                <a:schemeClr val="tx1"/>
              </a:solidFill>
              <a:effectLst/>
              <a:latin typeface="Arial" pitchFamily="34" charset="0"/>
              <a:cs typeface="Arial" pitchFamily="34" charset="0"/>
            </a:endParaRPr>
          </a:p>
        </p:txBody>
      </p:sp>
      <p:sp>
        <p:nvSpPr>
          <p:cNvPr id="57" name="Rectangle 4"/>
          <p:cNvSpPr>
            <a:spLocks noChangeArrowheads="1"/>
          </p:cNvSpPr>
          <p:nvPr/>
        </p:nvSpPr>
        <p:spPr bwMode="auto">
          <a:xfrm>
            <a:off x="4724400" y="3200400"/>
            <a:ext cx="609599"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3200" dirty="0" smtClean="0">
                <a:latin typeface="Calibri"/>
                <a:cs typeface="Times New Roman" pitchFamily="18" charset="0"/>
              </a:rPr>
              <a:t>•</a:t>
            </a:r>
            <a:endParaRPr kumimoji="0" lang="en-US" sz="300" b="0" i="0" u="none" strike="noStrike" cap="none" normalizeH="0" baseline="-25000" dirty="0" smtClean="0">
              <a:ln>
                <a:noFill/>
              </a:ln>
              <a:solidFill>
                <a:schemeClr val="tx1"/>
              </a:solidFill>
              <a:effectLst/>
              <a:latin typeface="Arial" pitchFamily="34" charset="0"/>
              <a:cs typeface="Arial" pitchFamily="34" charset="0"/>
            </a:endParaRPr>
          </a:p>
        </p:txBody>
      </p:sp>
      <p:sp>
        <p:nvSpPr>
          <p:cNvPr id="58" name="Rectangle 4"/>
          <p:cNvSpPr>
            <a:spLocks noChangeArrowheads="1"/>
          </p:cNvSpPr>
          <p:nvPr/>
        </p:nvSpPr>
        <p:spPr bwMode="auto">
          <a:xfrm>
            <a:off x="5867400" y="2615625"/>
            <a:ext cx="609599"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3200" dirty="0" smtClean="0">
                <a:latin typeface="Calibri"/>
                <a:cs typeface="Times New Roman" pitchFamily="18" charset="0"/>
              </a:rPr>
              <a:t>•</a:t>
            </a:r>
            <a:endParaRPr kumimoji="0" lang="en-US" sz="300" b="0" i="0" u="none" strike="noStrike" cap="none" normalizeH="0" baseline="-25000" dirty="0" smtClean="0">
              <a:ln>
                <a:noFill/>
              </a:ln>
              <a:solidFill>
                <a:schemeClr val="tx1"/>
              </a:solidFill>
              <a:effectLst/>
              <a:latin typeface="Arial" pitchFamily="34" charset="0"/>
              <a:cs typeface="Arial" pitchFamily="34" charset="0"/>
            </a:endParaRPr>
          </a:p>
        </p:txBody>
      </p:sp>
      <p:sp>
        <p:nvSpPr>
          <p:cNvPr id="59" name="Rectangle 4"/>
          <p:cNvSpPr>
            <a:spLocks noChangeArrowheads="1"/>
          </p:cNvSpPr>
          <p:nvPr/>
        </p:nvSpPr>
        <p:spPr bwMode="auto">
          <a:xfrm>
            <a:off x="7086601" y="3200400"/>
            <a:ext cx="609599"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3200" dirty="0" smtClean="0">
                <a:latin typeface="Calibri"/>
                <a:cs typeface="Times New Roman" pitchFamily="18" charset="0"/>
              </a:rPr>
              <a:t>•</a:t>
            </a:r>
            <a:endParaRPr kumimoji="0" lang="en-US" sz="300" b="0" i="0" u="none" strike="noStrike" cap="none" normalizeH="0" baseline="-25000" dirty="0" smtClean="0">
              <a:ln>
                <a:noFill/>
              </a:ln>
              <a:solidFill>
                <a:schemeClr val="tx1"/>
              </a:solidFill>
              <a:effectLst/>
              <a:latin typeface="Arial" pitchFamily="34" charset="0"/>
              <a:cs typeface="Arial" pitchFamily="34" charset="0"/>
            </a:endParaRPr>
          </a:p>
        </p:txBody>
      </p:sp>
      <p:sp>
        <p:nvSpPr>
          <p:cNvPr id="60" name="Rectangle 4"/>
          <p:cNvSpPr>
            <a:spLocks noChangeArrowheads="1"/>
          </p:cNvSpPr>
          <p:nvPr/>
        </p:nvSpPr>
        <p:spPr bwMode="auto">
          <a:xfrm>
            <a:off x="7315201" y="4267200"/>
            <a:ext cx="609599"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3200" dirty="0" smtClean="0">
                <a:latin typeface="Calibri"/>
                <a:cs typeface="Times New Roman" pitchFamily="18" charset="0"/>
              </a:rPr>
              <a:t>•</a:t>
            </a:r>
            <a:endParaRPr kumimoji="0" lang="en-US" sz="300" b="0" i="0" u="none" strike="noStrike" cap="none" normalizeH="0" baseline="-25000" dirty="0" smtClean="0">
              <a:ln>
                <a:noFill/>
              </a:ln>
              <a:solidFill>
                <a:schemeClr val="tx1"/>
              </a:solidFill>
              <a:effectLst/>
              <a:latin typeface="Arial" pitchFamily="34" charset="0"/>
              <a:cs typeface="Arial" pitchFamily="34" charset="0"/>
            </a:endParaRPr>
          </a:p>
        </p:txBody>
      </p:sp>
      <p:sp>
        <p:nvSpPr>
          <p:cNvPr id="61" name="Rectangle 4"/>
          <p:cNvSpPr>
            <a:spLocks noChangeArrowheads="1"/>
          </p:cNvSpPr>
          <p:nvPr/>
        </p:nvSpPr>
        <p:spPr bwMode="auto">
          <a:xfrm>
            <a:off x="6858001" y="5181600"/>
            <a:ext cx="609599"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3200" dirty="0" smtClean="0">
                <a:latin typeface="Calibri"/>
                <a:cs typeface="Times New Roman" pitchFamily="18" charset="0"/>
              </a:rPr>
              <a:t>•</a:t>
            </a:r>
            <a:endParaRPr kumimoji="0" lang="en-US" sz="300" b="0" i="0" u="none" strike="noStrike" cap="none" normalizeH="0" baseline="-25000" dirty="0" smtClean="0">
              <a:ln>
                <a:noFill/>
              </a:ln>
              <a:solidFill>
                <a:schemeClr val="tx1"/>
              </a:solidFill>
              <a:effectLst/>
              <a:latin typeface="Arial" pitchFamily="34" charset="0"/>
              <a:cs typeface="Arial" pitchFamily="34" charset="0"/>
            </a:endParaRPr>
          </a:p>
        </p:txBody>
      </p:sp>
      <p:sp>
        <p:nvSpPr>
          <p:cNvPr id="62" name="Rectangle 4"/>
          <p:cNvSpPr>
            <a:spLocks noChangeArrowheads="1"/>
          </p:cNvSpPr>
          <p:nvPr/>
        </p:nvSpPr>
        <p:spPr bwMode="auto">
          <a:xfrm>
            <a:off x="5791200" y="5410200"/>
            <a:ext cx="609599" cy="42062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25000" dirty="0" smtClean="0">
                <a:ln>
                  <a:noFill/>
                </a:ln>
                <a:solidFill>
                  <a:schemeClr val="tx1"/>
                </a:solidFill>
                <a:effectLst/>
                <a:latin typeface="Calibri"/>
                <a:cs typeface="Times New Roman" pitchFamily="18" charset="0"/>
              </a:rPr>
              <a:t>G</a:t>
            </a:r>
            <a:endParaRPr kumimoji="0" lang="en-US" sz="300" b="0" i="0" u="none" strike="noStrike" cap="none" normalizeH="0" baseline="-2500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364162"/>
          </a:xfrm>
        </p:spPr>
        <p:txBody>
          <a:bodyPr>
            <a:normAutofit/>
          </a:bodyPr>
          <a:lstStyle/>
          <a:p>
            <a:r>
              <a:rPr lang="en-US" dirty="0" smtClean="0"/>
              <a:t>                                                                            </a:t>
            </a:r>
            <a:br>
              <a:rPr lang="en-US" dirty="0" smtClean="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endParaRPr lang="en-US" dirty="0"/>
          </a:p>
        </p:txBody>
      </p:sp>
      <p:sp>
        <p:nvSpPr>
          <p:cNvPr id="3" name="Date Placeholder 2"/>
          <p:cNvSpPr>
            <a:spLocks noGrp="1"/>
          </p:cNvSpPr>
          <p:nvPr>
            <p:ph type="dt" sz="half" idx="10"/>
          </p:nvPr>
        </p:nvSpPr>
        <p:spPr/>
        <p:txBody>
          <a:bodyPr/>
          <a:lstStyle/>
          <a:p>
            <a:fld id="{CF8FAA90-66D3-4190-B5F2-7B6599542C7D}" type="datetime1">
              <a:rPr lang="en-US" smtClean="0"/>
              <a:pPr/>
              <a:t>6/24/2023</a:t>
            </a:fld>
            <a:endParaRPr lang="en-US" dirty="0"/>
          </a:p>
        </p:txBody>
      </p:sp>
      <p:sp>
        <p:nvSpPr>
          <p:cNvPr id="4" name="Footer Placeholder 3"/>
          <p:cNvSpPr>
            <a:spLocks noGrp="1"/>
          </p:cNvSpPr>
          <p:nvPr>
            <p:ph type="ftr" sz="quarter" idx="11"/>
          </p:nvPr>
        </p:nvSpPr>
        <p:spPr/>
        <p:txBody>
          <a:bodyPr/>
          <a:lstStyle/>
          <a:p>
            <a:r>
              <a:rPr lang="en-US" smtClean="0"/>
              <a:t>Basic concepts of graph theory</a:t>
            </a:r>
            <a:endParaRPr lang="en-US" dirty="0"/>
          </a:p>
        </p:txBody>
      </p:sp>
      <p:sp>
        <p:nvSpPr>
          <p:cNvPr id="5" name="Slide Number Placeholder 4"/>
          <p:cNvSpPr>
            <a:spLocks noGrp="1"/>
          </p:cNvSpPr>
          <p:nvPr>
            <p:ph type="sldNum" sz="quarter" idx="12"/>
          </p:nvPr>
        </p:nvSpPr>
        <p:spPr/>
        <p:txBody>
          <a:bodyPr/>
          <a:lstStyle/>
          <a:p>
            <a:fld id="{68D024D8-7F54-4838-AA7B-E00348C32656}" type="slidenum">
              <a:rPr lang="en-US" smtClean="0"/>
              <a:pPr/>
              <a:t>28</a:t>
            </a:fld>
            <a:endParaRPr lang="en-US" dirty="0"/>
          </a:p>
        </p:txBody>
      </p:sp>
      <p:grpSp>
        <p:nvGrpSpPr>
          <p:cNvPr id="182" name="Group 181"/>
          <p:cNvGrpSpPr/>
          <p:nvPr/>
        </p:nvGrpSpPr>
        <p:grpSpPr>
          <a:xfrm>
            <a:off x="185311" y="218316"/>
            <a:ext cx="8044289" cy="2677284"/>
            <a:chOff x="185311" y="218316"/>
            <a:chExt cx="8044289" cy="2677284"/>
          </a:xfrm>
        </p:grpSpPr>
        <p:grpSp>
          <p:nvGrpSpPr>
            <p:cNvPr id="90" name="Group 89"/>
            <p:cNvGrpSpPr/>
            <p:nvPr/>
          </p:nvGrpSpPr>
          <p:grpSpPr>
            <a:xfrm>
              <a:off x="1485117" y="381000"/>
              <a:ext cx="6744483" cy="2514600"/>
              <a:chOff x="1180317" y="533400"/>
              <a:chExt cx="6744483" cy="2514600"/>
            </a:xfrm>
          </p:grpSpPr>
          <p:cxnSp>
            <p:nvCxnSpPr>
              <p:cNvPr id="56" name="Straight Connector 55"/>
              <p:cNvCxnSpPr>
                <a:stCxn id="19" idx="0"/>
                <a:endCxn id="17" idx="4"/>
              </p:cNvCxnSpPr>
              <p:nvPr/>
            </p:nvCxnSpPr>
            <p:spPr>
              <a:xfrm>
                <a:off x="3322982" y="1375465"/>
                <a:ext cx="39757" cy="1009053"/>
              </a:xfrm>
              <a:prstGeom prst="line">
                <a:avLst/>
              </a:prstGeom>
            </p:spPr>
            <p:style>
              <a:lnRef idx="1">
                <a:schemeClr val="dk1"/>
              </a:lnRef>
              <a:fillRef idx="0">
                <a:schemeClr val="dk1"/>
              </a:fillRef>
              <a:effectRef idx="0">
                <a:schemeClr val="dk1"/>
              </a:effectRef>
              <a:fontRef idx="minor">
                <a:schemeClr val="tx1"/>
              </a:fontRef>
            </p:style>
          </p:cxnSp>
          <p:cxnSp>
            <p:nvCxnSpPr>
              <p:cNvPr id="57" name="Straight Connector 56"/>
              <p:cNvCxnSpPr>
                <a:stCxn id="17" idx="5"/>
              </p:cNvCxnSpPr>
              <p:nvPr/>
            </p:nvCxnSpPr>
            <p:spPr>
              <a:xfrm flipH="1" flipV="1">
                <a:off x="1246578" y="1286700"/>
                <a:ext cx="2062279" cy="1120136"/>
              </a:xfrm>
              <a:prstGeom prst="line">
                <a:avLst/>
              </a:prstGeom>
            </p:spPr>
            <p:style>
              <a:lnRef idx="1">
                <a:schemeClr val="dk1"/>
              </a:lnRef>
              <a:fillRef idx="0">
                <a:schemeClr val="dk1"/>
              </a:fillRef>
              <a:effectRef idx="0">
                <a:schemeClr val="dk1"/>
              </a:effectRef>
              <a:fontRef idx="minor">
                <a:schemeClr val="tx1"/>
              </a:fontRef>
            </p:style>
          </p:cxnSp>
          <p:grpSp>
            <p:nvGrpSpPr>
              <p:cNvPr id="81" name="Group 80"/>
              <p:cNvGrpSpPr/>
              <p:nvPr/>
            </p:nvGrpSpPr>
            <p:grpSpPr>
              <a:xfrm rot="10800000">
                <a:off x="1180317" y="533400"/>
                <a:ext cx="6744483" cy="2514600"/>
                <a:chOff x="894958" y="442119"/>
                <a:chExt cx="6744483" cy="2514600"/>
              </a:xfrm>
            </p:grpSpPr>
            <p:sp>
              <p:nvSpPr>
                <p:cNvPr id="16" name="Oval 15"/>
                <p:cNvSpPr/>
                <p:nvPr/>
              </p:nvSpPr>
              <p:spPr>
                <a:xfrm>
                  <a:off x="6433147" y="442119"/>
                  <a:ext cx="152400" cy="1524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nvGrpSpPr>
                <p:cNvPr id="80" name="Group 79"/>
                <p:cNvGrpSpPr/>
                <p:nvPr/>
              </p:nvGrpSpPr>
              <p:grpSpPr>
                <a:xfrm>
                  <a:off x="894958" y="442119"/>
                  <a:ext cx="6744483" cy="2514600"/>
                  <a:chOff x="875517" y="1066800"/>
                  <a:chExt cx="6744483" cy="2514600"/>
                </a:xfrm>
              </p:grpSpPr>
              <p:cxnSp>
                <p:nvCxnSpPr>
                  <p:cNvPr id="53" name="Straight Connector 52"/>
                  <p:cNvCxnSpPr/>
                  <p:nvPr/>
                </p:nvCxnSpPr>
                <p:spPr>
                  <a:xfrm>
                    <a:off x="6477000" y="1219200"/>
                    <a:ext cx="37317" cy="2362200"/>
                  </a:xfrm>
                  <a:prstGeom prst="line">
                    <a:avLst/>
                  </a:prstGeom>
                </p:spPr>
                <p:style>
                  <a:lnRef idx="1">
                    <a:schemeClr val="dk1"/>
                  </a:lnRef>
                  <a:fillRef idx="0">
                    <a:schemeClr val="dk1"/>
                  </a:fillRef>
                  <a:effectRef idx="0">
                    <a:schemeClr val="dk1"/>
                  </a:effectRef>
                  <a:fontRef idx="minor">
                    <a:schemeClr val="tx1"/>
                  </a:fontRef>
                </p:style>
              </p:cxnSp>
              <p:grpSp>
                <p:nvGrpSpPr>
                  <p:cNvPr id="76" name="Group 75"/>
                  <p:cNvGrpSpPr/>
                  <p:nvPr/>
                </p:nvGrpSpPr>
                <p:grpSpPr>
                  <a:xfrm>
                    <a:off x="875517" y="1066800"/>
                    <a:ext cx="6744483" cy="2514600"/>
                    <a:chOff x="838200" y="304800"/>
                    <a:chExt cx="6744483" cy="2514600"/>
                  </a:xfrm>
                </p:grpSpPr>
                <p:sp>
                  <p:nvSpPr>
                    <p:cNvPr id="17" name="Oval 16"/>
                    <p:cNvSpPr/>
                    <p:nvPr/>
                  </p:nvSpPr>
                  <p:spPr>
                    <a:xfrm>
                      <a:off x="5324061" y="815882"/>
                      <a:ext cx="152400" cy="1524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 name="Oval 17"/>
                    <p:cNvSpPr/>
                    <p:nvPr/>
                  </p:nvSpPr>
                  <p:spPr>
                    <a:xfrm>
                      <a:off x="7403779" y="815882"/>
                      <a:ext cx="152400" cy="1524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 name="Oval 18"/>
                    <p:cNvSpPr/>
                    <p:nvPr/>
                  </p:nvSpPr>
                  <p:spPr>
                    <a:xfrm>
                      <a:off x="5363818" y="1977335"/>
                      <a:ext cx="152400" cy="1524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0" name="Oval 19"/>
                    <p:cNvSpPr/>
                    <p:nvPr/>
                  </p:nvSpPr>
                  <p:spPr>
                    <a:xfrm>
                      <a:off x="7430283" y="1999146"/>
                      <a:ext cx="152400" cy="1524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1" name="Oval 20"/>
                    <p:cNvSpPr/>
                    <p:nvPr/>
                  </p:nvSpPr>
                  <p:spPr>
                    <a:xfrm>
                      <a:off x="6400800" y="2667000"/>
                      <a:ext cx="152400" cy="1524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nvGrpSpPr>
                    <p:cNvPr id="75" name="Group 74"/>
                    <p:cNvGrpSpPr/>
                    <p:nvPr/>
                  </p:nvGrpSpPr>
                  <p:grpSpPr>
                    <a:xfrm>
                      <a:off x="838200" y="762000"/>
                      <a:ext cx="2438400" cy="1765852"/>
                      <a:chOff x="838200" y="762000"/>
                      <a:chExt cx="2438400" cy="1765852"/>
                    </a:xfrm>
                  </p:grpSpPr>
                  <p:cxnSp>
                    <p:nvCxnSpPr>
                      <p:cNvPr id="9" name="Straight Connector 8"/>
                      <p:cNvCxnSpPr>
                        <a:endCxn id="14" idx="1"/>
                      </p:cNvCxnSpPr>
                      <p:nvPr/>
                    </p:nvCxnSpPr>
                    <p:spPr>
                      <a:xfrm>
                        <a:off x="914400" y="867845"/>
                        <a:ext cx="1165318" cy="1516673"/>
                      </a:xfrm>
                      <a:prstGeom prst="line">
                        <a:avLst/>
                      </a:prstGeom>
                    </p:spPr>
                    <p:style>
                      <a:lnRef idx="1">
                        <a:schemeClr val="dk1"/>
                      </a:lnRef>
                      <a:fillRef idx="0">
                        <a:schemeClr val="dk1"/>
                      </a:fillRef>
                      <a:effectRef idx="0">
                        <a:schemeClr val="dk1"/>
                      </a:effectRef>
                      <a:fontRef idx="minor">
                        <a:schemeClr val="tx1"/>
                      </a:fontRef>
                    </p:style>
                  </p:cxnSp>
                  <p:sp>
                    <p:nvSpPr>
                      <p:cNvPr id="10" name="Oval 9"/>
                      <p:cNvSpPr/>
                      <p:nvPr/>
                    </p:nvSpPr>
                    <p:spPr>
                      <a:xfrm>
                        <a:off x="838200" y="762000"/>
                        <a:ext cx="152400" cy="1524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Oval 10"/>
                      <p:cNvSpPr/>
                      <p:nvPr/>
                    </p:nvSpPr>
                    <p:spPr>
                      <a:xfrm>
                        <a:off x="1981200" y="762000"/>
                        <a:ext cx="152400" cy="1524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Oval 11"/>
                      <p:cNvSpPr/>
                      <p:nvPr/>
                    </p:nvSpPr>
                    <p:spPr>
                      <a:xfrm>
                        <a:off x="3114261" y="762000"/>
                        <a:ext cx="152400" cy="1524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 name="Oval 12"/>
                      <p:cNvSpPr/>
                      <p:nvPr/>
                    </p:nvSpPr>
                    <p:spPr>
                      <a:xfrm>
                        <a:off x="864704" y="2375452"/>
                        <a:ext cx="152400" cy="1524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 name="Oval 13"/>
                      <p:cNvSpPr/>
                      <p:nvPr/>
                    </p:nvSpPr>
                    <p:spPr>
                      <a:xfrm>
                        <a:off x="2057400" y="2362200"/>
                        <a:ext cx="152400" cy="1524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5" name="Oval 14"/>
                      <p:cNvSpPr/>
                      <p:nvPr/>
                    </p:nvSpPr>
                    <p:spPr>
                      <a:xfrm>
                        <a:off x="3124200" y="2330450"/>
                        <a:ext cx="152400" cy="1524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33" name="Straight Connector 32"/>
                      <p:cNvCxnSpPr>
                        <a:endCxn id="11" idx="4"/>
                      </p:cNvCxnSpPr>
                      <p:nvPr/>
                    </p:nvCxnSpPr>
                    <p:spPr>
                      <a:xfrm flipH="1" flipV="1">
                        <a:off x="2057400" y="914400"/>
                        <a:ext cx="53882" cy="1496786"/>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p:cNvCxnSpPr>
                        <a:endCxn id="14" idx="0"/>
                      </p:cNvCxnSpPr>
                      <p:nvPr/>
                    </p:nvCxnSpPr>
                    <p:spPr>
                      <a:xfrm flipH="1">
                        <a:off x="2133600" y="845527"/>
                        <a:ext cx="1087206" cy="1516673"/>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p:cNvCxnSpPr>
                        <a:endCxn id="10" idx="5"/>
                      </p:cNvCxnSpPr>
                      <p:nvPr/>
                    </p:nvCxnSpPr>
                    <p:spPr>
                      <a:xfrm flipH="1" flipV="1">
                        <a:off x="968282" y="892082"/>
                        <a:ext cx="2198641" cy="1499062"/>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p:cNvCxnSpPr>
                        <a:stCxn id="10" idx="4"/>
                        <a:endCxn id="13" idx="0"/>
                      </p:cNvCxnSpPr>
                      <p:nvPr/>
                    </p:nvCxnSpPr>
                    <p:spPr>
                      <a:xfrm>
                        <a:off x="914400" y="914400"/>
                        <a:ext cx="26504" cy="1461052"/>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p:cNvCxnSpPr>
                        <a:stCxn id="12" idx="0"/>
                        <a:endCxn id="15" idx="4"/>
                      </p:cNvCxnSpPr>
                      <p:nvPr/>
                    </p:nvCxnSpPr>
                    <p:spPr>
                      <a:xfrm rot="10800000" flipH="1" flipV="1">
                        <a:off x="3190461" y="762000"/>
                        <a:ext cx="9939" cy="1720850"/>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p:cNvCxnSpPr/>
                      <p:nvPr/>
                    </p:nvCxnSpPr>
                    <p:spPr>
                      <a:xfrm>
                        <a:off x="1987389" y="801062"/>
                        <a:ext cx="1165318" cy="1516673"/>
                      </a:xfrm>
                      <a:prstGeom prst="line">
                        <a:avLst/>
                      </a:prstGeom>
                    </p:spPr>
                    <p:style>
                      <a:lnRef idx="1">
                        <a:schemeClr val="dk1"/>
                      </a:lnRef>
                      <a:fillRef idx="0">
                        <a:schemeClr val="dk1"/>
                      </a:fillRef>
                      <a:effectRef idx="0">
                        <a:schemeClr val="dk1"/>
                      </a:effectRef>
                      <a:fontRef idx="minor">
                        <a:schemeClr val="tx1"/>
                      </a:fontRef>
                    </p:style>
                  </p:cxnSp>
                  <p:cxnSp>
                    <p:nvCxnSpPr>
                      <p:cNvPr id="49" name="Straight Connector 48"/>
                      <p:cNvCxnSpPr>
                        <a:endCxn id="11" idx="3"/>
                      </p:cNvCxnSpPr>
                      <p:nvPr/>
                    </p:nvCxnSpPr>
                    <p:spPr>
                      <a:xfrm flipV="1">
                        <a:off x="936371" y="892082"/>
                        <a:ext cx="1067147" cy="1553645"/>
                      </a:xfrm>
                      <a:prstGeom prst="line">
                        <a:avLst/>
                      </a:prstGeom>
                    </p:spPr>
                    <p:style>
                      <a:lnRef idx="1">
                        <a:schemeClr val="dk1"/>
                      </a:lnRef>
                      <a:fillRef idx="0">
                        <a:schemeClr val="dk1"/>
                      </a:fillRef>
                      <a:effectRef idx="0">
                        <a:schemeClr val="dk1"/>
                      </a:effectRef>
                      <a:fontRef idx="minor">
                        <a:schemeClr val="tx1"/>
                      </a:fontRef>
                    </p:style>
                  </p:cxnSp>
                  <p:cxnSp>
                    <p:nvCxnSpPr>
                      <p:cNvPr id="50" name="Straight Connector 49"/>
                      <p:cNvCxnSpPr>
                        <a:endCxn id="12" idx="7"/>
                      </p:cNvCxnSpPr>
                      <p:nvPr/>
                    </p:nvCxnSpPr>
                    <p:spPr>
                      <a:xfrm flipV="1">
                        <a:off x="940904" y="784318"/>
                        <a:ext cx="2303439" cy="1673423"/>
                      </a:xfrm>
                      <a:prstGeom prst="line">
                        <a:avLst/>
                      </a:prstGeom>
                    </p:spPr>
                    <p:style>
                      <a:lnRef idx="1">
                        <a:schemeClr val="dk1"/>
                      </a:lnRef>
                      <a:fillRef idx="0">
                        <a:schemeClr val="dk1"/>
                      </a:fillRef>
                      <a:effectRef idx="0">
                        <a:schemeClr val="dk1"/>
                      </a:effectRef>
                      <a:fontRef idx="minor">
                        <a:schemeClr val="tx1"/>
                      </a:fontRef>
                    </p:style>
                  </p:cxnSp>
                </p:grpSp>
                <p:cxnSp>
                  <p:nvCxnSpPr>
                    <p:cNvPr id="58" name="Straight Connector 57"/>
                    <p:cNvCxnSpPr>
                      <a:endCxn id="20" idx="4"/>
                    </p:cNvCxnSpPr>
                    <p:nvPr/>
                  </p:nvCxnSpPr>
                  <p:spPr>
                    <a:xfrm>
                      <a:off x="7479979" y="838200"/>
                      <a:ext cx="26504" cy="1313346"/>
                    </a:xfrm>
                    <a:prstGeom prst="line">
                      <a:avLst/>
                    </a:prstGeom>
                  </p:spPr>
                  <p:style>
                    <a:lnRef idx="1">
                      <a:schemeClr val="dk1"/>
                    </a:lnRef>
                    <a:fillRef idx="0">
                      <a:schemeClr val="dk1"/>
                    </a:fillRef>
                    <a:effectRef idx="0">
                      <a:schemeClr val="dk1"/>
                    </a:effectRef>
                    <a:fontRef idx="minor">
                      <a:schemeClr val="tx1"/>
                    </a:fontRef>
                  </p:style>
                </p:cxnSp>
                <p:cxnSp>
                  <p:nvCxnSpPr>
                    <p:cNvPr id="64" name="Straight Connector 63"/>
                    <p:cNvCxnSpPr/>
                    <p:nvPr/>
                  </p:nvCxnSpPr>
                  <p:spPr>
                    <a:xfrm flipH="1" flipV="1">
                      <a:off x="6465494" y="373763"/>
                      <a:ext cx="949097" cy="456671"/>
                    </a:xfrm>
                    <a:prstGeom prst="line">
                      <a:avLst/>
                    </a:prstGeom>
                  </p:spPr>
                  <p:style>
                    <a:lnRef idx="1">
                      <a:schemeClr val="dk1"/>
                    </a:lnRef>
                    <a:fillRef idx="0">
                      <a:schemeClr val="dk1"/>
                    </a:fillRef>
                    <a:effectRef idx="0">
                      <a:schemeClr val="dk1"/>
                    </a:effectRef>
                    <a:fontRef idx="minor">
                      <a:schemeClr val="tx1"/>
                    </a:fontRef>
                  </p:style>
                </p:cxnSp>
                <p:cxnSp>
                  <p:nvCxnSpPr>
                    <p:cNvPr id="65" name="Straight Connector 64"/>
                    <p:cNvCxnSpPr/>
                    <p:nvPr/>
                  </p:nvCxnSpPr>
                  <p:spPr>
                    <a:xfrm flipV="1">
                      <a:off x="5426766" y="304800"/>
                      <a:ext cx="1050234" cy="564435"/>
                    </a:xfrm>
                    <a:prstGeom prst="line">
                      <a:avLst/>
                    </a:prstGeom>
                  </p:spPr>
                  <p:style>
                    <a:lnRef idx="1">
                      <a:schemeClr val="dk1"/>
                    </a:lnRef>
                    <a:fillRef idx="0">
                      <a:schemeClr val="dk1"/>
                    </a:fillRef>
                    <a:effectRef idx="0">
                      <a:schemeClr val="dk1"/>
                    </a:effectRef>
                    <a:fontRef idx="minor">
                      <a:schemeClr val="tx1"/>
                    </a:fontRef>
                  </p:style>
                </p:cxnSp>
                <p:cxnSp>
                  <p:nvCxnSpPr>
                    <p:cNvPr id="66" name="Straight Connector 65"/>
                    <p:cNvCxnSpPr>
                      <a:endCxn id="19" idx="6"/>
                    </p:cNvCxnSpPr>
                    <p:nvPr/>
                  </p:nvCxnSpPr>
                  <p:spPr>
                    <a:xfrm flipH="1">
                      <a:off x="5516218" y="892082"/>
                      <a:ext cx="1963761" cy="1161453"/>
                    </a:xfrm>
                    <a:prstGeom prst="line">
                      <a:avLst/>
                    </a:prstGeom>
                  </p:spPr>
                  <p:style>
                    <a:lnRef idx="1">
                      <a:schemeClr val="dk1"/>
                    </a:lnRef>
                    <a:fillRef idx="0">
                      <a:schemeClr val="dk1"/>
                    </a:fillRef>
                    <a:effectRef idx="0">
                      <a:schemeClr val="dk1"/>
                    </a:effectRef>
                    <a:fontRef idx="minor">
                      <a:schemeClr val="tx1"/>
                    </a:fontRef>
                  </p:style>
                </p:cxnSp>
                <p:cxnSp>
                  <p:nvCxnSpPr>
                    <p:cNvPr id="70" name="Straight Connector 69"/>
                    <p:cNvCxnSpPr>
                      <a:endCxn id="21" idx="2"/>
                    </p:cNvCxnSpPr>
                    <p:nvPr/>
                  </p:nvCxnSpPr>
                  <p:spPr>
                    <a:xfrm flipH="1">
                      <a:off x="6400800" y="2080247"/>
                      <a:ext cx="1108996" cy="662953"/>
                    </a:xfrm>
                    <a:prstGeom prst="line">
                      <a:avLst/>
                    </a:prstGeom>
                  </p:spPr>
                  <p:style>
                    <a:lnRef idx="1">
                      <a:schemeClr val="dk1"/>
                    </a:lnRef>
                    <a:fillRef idx="0">
                      <a:schemeClr val="dk1"/>
                    </a:fillRef>
                    <a:effectRef idx="0">
                      <a:schemeClr val="dk1"/>
                    </a:effectRef>
                    <a:fontRef idx="minor">
                      <a:schemeClr val="tx1"/>
                    </a:fontRef>
                  </p:style>
                </p:cxnSp>
                <p:cxnSp>
                  <p:nvCxnSpPr>
                    <p:cNvPr id="71" name="Straight Connector 70"/>
                    <p:cNvCxnSpPr>
                      <a:endCxn id="21" idx="1"/>
                    </p:cNvCxnSpPr>
                    <p:nvPr/>
                  </p:nvCxnSpPr>
                  <p:spPr>
                    <a:xfrm>
                      <a:off x="5440018" y="2053535"/>
                      <a:ext cx="983100" cy="635783"/>
                    </a:xfrm>
                    <a:prstGeom prst="line">
                      <a:avLst/>
                    </a:prstGeom>
                  </p:spPr>
                  <p:style>
                    <a:lnRef idx="1">
                      <a:schemeClr val="dk1"/>
                    </a:lnRef>
                    <a:fillRef idx="0">
                      <a:schemeClr val="dk1"/>
                    </a:fillRef>
                    <a:effectRef idx="0">
                      <a:schemeClr val="dk1"/>
                    </a:effectRef>
                    <a:fontRef idx="minor">
                      <a:schemeClr val="tx1"/>
                    </a:fontRef>
                  </p:style>
                </p:cxnSp>
              </p:grpSp>
            </p:grpSp>
          </p:grpSp>
        </p:grpSp>
        <p:sp>
          <p:nvSpPr>
            <p:cNvPr id="83" name="TextBox 82"/>
            <p:cNvSpPr txBox="1"/>
            <p:nvPr/>
          </p:nvSpPr>
          <p:spPr>
            <a:xfrm>
              <a:off x="185311" y="218316"/>
              <a:ext cx="543777" cy="584775"/>
            </a:xfrm>
            <a:prstGeom prst="rect">
              <a:avLst/>
            </a:prstGeom>
            <a:noFill/>
          </p:spPr>
          <p:txBody>
            <a:bodyPr wrap="square" rtlCol="0">
              <a:spAutoFit/>
            </a:bodyPr>
            <a:lstStyle/>
            <a:p>
              <a:r>
                <a:rPr lang="en-US" sz="3200" dirty="0" smtClean="0"/>
                <a:t>b)</a:t>
              </a:r>
              <a:endParaRPr lang="en-US" sz="3200" dirty="0"/>
            </a:p>
          </p:txBody>
        </p:sp>
      </p:grpSp>
      <p:cxnSp>
        <p:nvCxnSpPr>
          <p:cNvPr id="113" name="Straight Connector 112"/>
          <p:cNvCxnSpPr>
            <a:endCxn id="102" idx="0"/>
          </p:cNvCxnSpPr>
          <p:nvPr/>
        </p:nvCxnSpPr>
        <p:spPr>
          <a:xfrm>
            <a:off x="5546561" y="4243041"/>
            <a:ext cx="31821" cy="1792910"/>
          </a:xfrm>
          <a:prstGeom prst="line">
            <a:avLst/>
          </a:prstGeom>
        </p:spPr>
        <p:style>
          <a:lnRef idx="1">
            <a:schemeClr val="dk1"/>
          </a:lnRef>
          <a:fillRef idx="0">
            <a:schemeClr val="dk1"/>
          </a:fillRef>
          <a:effectRef idx="0">
            <a:schemeClr val="dk1"/>
          </a:effectRef>
          <a:fontRef idx="minor">
            <a:schemeClr val="tx1"/>
          </a:fontRef>
        </p:style>
      </p:cxnSp>
      <p:cxnSp>
        <p:nvCxnSpPr>
          <p:cNvPr id="119" name="Straight Connector 118"/>
          <p:cNvCxnSpPr>
            <a:endCxn id="29" idx="0"/>
          </p:cNvCxnSpPr>
          <p:nvPr/>
        </p:nvCxnSpPr>
        <p:spPr>
          <a:xfrm>
            <a:off x="3234449" y="4007216"/>
            <a:ext cx="14426" cy="1257210"/>
          </a:xfrm>
          <a:prstGeom prst="line">
            <a:avLst/>
          </a:prstGeom>
        </p:spPr>
        <p:style>
          <a:lnRef idx="1">
            <a:schemeClr val="dk1"/>
          </a:lnRef>
          <a:fillRef idx="0">
            <a:schemeClr val="dk1"/>
          </a:fillRef>
          <a:effectRef idx="0">
            <a:schemeClr val="dk1"/>
          </a:effectRef>
          <a:fontRef idx="minor">
            <a:schemeClr val="tx1"/>
          </a:fontRef>
        </p:style>
      </p:cxnSp>
      <p:cxnSp>
        <p:nvCxnSpPr>
          <p:cNvPr id="144" name="Straight Connector 143"/>
          <p:cNvCxnSpPr>
            <a:stCxn id="27" idx="2"/>
          </p:cNvCxnSpPr>
          <p:nvPr/>
        </p:nvCxnSpPr>
        <p:spPr>
          <a:xfrm flipV="1">
            <a:off x="3172675" y="3476256"/>
            <a:ext cx="848749" cy="486144"/>
          </a:xfrm>
          <a:prstGeom prst="line">
            <a:avLst/>
          </a:prstGeom>
        </p:spPr>
        <p:style>
          <a:lnRef idx="1">
            <a:schemeClr val="dk1"/>
          </a:lnRef>
          <a:fillRef idx="0">
            <a:schemeClr val="dk1"/>
          </a:fillRef>
          <a:effectRef idx="0">
            <a:schemeClr val="dk1"/>
          </a:effectRef>
          <a:fontRef idx="minor">
            <a:schemeClr val="tx1"/>
          </a:fontRef>
        </p:style>
      </p:cxnSp>
      <p:cxnSp>
        <p:nvCxnSpPr>
          <p:cNvPr id="166" name="Straight Connector 165"/>
          <p:cNvCxnSpPr>
            <a:stCxn id="103" idx="6"/>
          </p:cNvCxnSpPr>
          <p:nvPr/>
        </p:nvCxnSpPr>
        <p:spPr>
          <a:xfrm>
            <a:off x="5638800" y="4267200"/>
            <a:ext cx="1723789" cy="15692"/>
          </a:xfrm>
          <a:prstGeom prst="line">
            <a:avLst/>
          </a:prstGeom>
        </p:spPr>
        <p:style>
          <a:lnRef idx="1">
            <a:schemeClr val="dk1"/>
          </a:lnRef>
          <a:fillRef idx="0">
            <a:schemeClr val="dk1"/>
          </a:fillRef>
          <a:effectRef idx="0">
            <a:schemeClr val="dk1"/>
          </a:effectRef>
          <a:fontRef idx="minor">
            <a:schemeClr val="tx1"/>
          </a:fontRef>
        </p:style>
      </p:cxnSp>
      <p:cxnSp>
        <p:nvCxnSpPr>
          <p:cNvPr id="169" name="Straight Connector 168"/>
          <p:cNvCxnSpPr>
            <a:endCxn id="31" idx="3"/>
          </p:cNvCxnSpPr>
          <p:nvPr/>
        </p:nvCxnSpPr>
        <p:spPr>
          <a:xfrm flipH="1">
            <a:off x="7261318" y="3419061"/>
            <a:ext cx="903679" cy="902021"/>
          </a:xfrm>
          <a:prstGeom prst="line">
            <a:avLst/>
          </a:prstGeom>
        </p:spPr>
        <p:style>
          <a:lnRef idx="1">
            <a:schemeClr val="dk1"/>
          </a:lnRef>
          <a:fillRef idx="0">
            <a:schemeClr val="dk1"/>
          </a:fillRef>
          <a:effectRef idx="0">
            <a:schemeClr val="dk1"/>
          </a:effectRef>
          <a:fontRef idx="minor">
            <a:schemeClr val="tx1"/>
          </a:fontRef>
        </p:style>
      </p:cxnSp>
      <p:grpSp>
        <p:nvGrpSpPr>
          <p:cNvPr id="181" name="Group 180"/>
          <p:cNvGrpSpPr/>
          <p:nvPr/>
        </p:nvGrpSpPr>
        <p:grpSpPr>
          <a:xfrm>
            <a:off x="214909" y="3060412"/>
            <a:ext cx="8064387" cy="3134565"/>
            <a:chOff x="214909" y="3060412"/>
            <a:chExt cx="8064387" cy="3134565"/>
          </a:xfrm>
        </p:grpSpPr>
        <p:grpSp>
          <p:nvGrpSpPr>
            <p:cNvPr id="179" name="Group 178"/>
            <p:cNvGrpSpPr/>
            <p:nvPr/>
          </p:nvGrpSpPr>
          <p:grpSpPr>
            <a:xfrm>
              <a:off x="1219200" y="3352800"/>
              <a:ext cx="7060096" cy="2842177"/>
              <a:chOff x="1219200" y="3352800"/>
              <a:chExt cx="7060096" cy="2842177"/>
            </a:xfrm>
          </p:grpSpPr>
          <p:grpSp>
            <p:nvGrpSpPr>
              <p:cNvPr id="176" name="Group 175"/>
              <p:cNvGrpSpPr/>
              <p:nvPr/>
            </p:nvGrpSpPr>
            <p:grpSpPr>
              <a:xfrm>
                <a:off x="1219200" y="3352800"/>
                <a:ext cx="2895600" cy="2803801"/>
                <a:chOff x="1219200" y="3276600"/>
                <a:chExt cx="2895600" cy="2803801"/>
              </a:xfrm>
            </p:grpSpPr>
            <p:sp>
              <p:nvSpPr>
                <p:cNvPr id="23" name="Oval 22"/>
                <p:cNvSpPr/>
                <p:nvPr/>
              </p:nvSpPr>
              <p:spPr>
                <a:xfrm>
                  <a:off x="1219200" y="5928001"/>
                  <a:ext cx="152400" cy="1524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4" name="Oval 23"/>
                <p:cNvSpPr/>
                <p:nvPr/>
              </p:nvSpPr>
              <p:spPr>
                <a:xfrm>
                  <a:off x="3962400" y="5928001"/>
                  <a:ext cx="152400" cy="1524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nvGrpSpPr>
                <p:cNvPr id="174" name="Group 173"/>
                <p:cNvGrpSpPr/>
                <p:nvPr/>
              </p:nvGrpSpPr>
              <p:grpSpPr>
                <a:xfrm>
                  <a:off x="1219200" y="3276600"/>
                  <a:ext cx="2895600" cy="2803801"/>
                  <a:chOff x="1219200" y="3276600"/>
                  <a:chExt cx="2895600" cy="2803801"/>
                </a:xfrm>
              </p:grpSpPr>
              <p:sp>
                <p:nvSpPr>
                  <p:cNvPr id="26" name="Oval 25"/>
                  <p:cNvSpPr/>
                  <p:nvPr/>
                </p:nvSpPr>
                <p:spPr>
                  <a:xfrm>
                    <a:off x="1960102" y="3810000"/>
                    <a:ext cx="152400" cy="1524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nvGrpSpPr>
                  <p:cNvPr id="173" name="Group 172"/>
                  <p:cNvGrpSpPr/>
                  <p:nvPr/>
                </p:nvGrpSpPr>
                <p:grpSpPr>
                  <a:xfrm>
                    <a:off x="1219200" y="3276600"/>
                    <a:ext cx="2895600" cy="2803801"/>
                    <a:chOff x="1219200" y="3276600"/>
                    <a:chExt cx="2895600" cy="2803801"/>
                  </a:xfrm>
                </p:grpSpPr>
                <p:sp>
                  <p:nvSpPr>
                    <p:cNvPr id="22" name="Oval 21"/>
                    <p:cNvSpPr/>
                    <p:nvPr/>
                  </p:nvSpPr>
                  <p:spPr>
                    <a:xfrm>
                      <a:off x="1219200" y="3276600"/>
                      <a:ext cx="152400" cy="1524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5" name="Oval 24"/>
                    <p:cNvSpPr/>
                    <p:nvPr/>
                  </p:nvSpPr>
                  <p:spPr>
                    <a:xfrm>
                      <a:off x="3962400" y="3314424"/>
                      <a:ext cx="152400" cy="1524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7" name="Oval 26"/>
                    <p:cNvSpPr/>
                    <p:nvPr/>
                  </p:nvSpPr>
                  <p:spPr>
                    <a:xfrm>
                      <a:off x="3172675" y="3810000"/>
                      <a:ext cx="152400" cy="1524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8" name="Oval 27"/>
                    <p:cNvSpPr/>
                    <p:nvPr/>
                  </p:nvSpPr>
                  <p:spPr>
                    <a:xfrm>
                      <a:off x="1960102" y="5191539"/>
                      <a:ext cx="152400" cy="1524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9" name="Oval 28"/>
                    <p:cNvSpPr/>
                    <p:nvPr/>
                  </p:nvSpPr>
                  <p:spPr>
                    <a:xfrm>
                      <a:off x="3172675" y="5188226"/>
                      <a:ext cx="152400" cy="1524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20" name="Straight Connector 119"/>
                    <p:cNvCxnSpPr/>
                    <p:nvPr/>
                  </p:nvCxnSpPr>
                  <p:spPr>
                    <a:xfrm>
                      <a:off x="4038600" y="3429000"/>
                      <a:ext cx="0" cy="2613577"/>
                    </a:xfrm>
                    <a:prstGeom prst="line">
                      <a:avLst/>
                    </a:prstGeom>
                  </p:spPr>
                  <p:style>
                    <a:lnRef idx="1">
                      <a:schemeClr val="dk1"/>
                    </a:lnRef>
                    <a:fillRef idx="0">
                      <a:schemeClr val="dk1"/>
                    </a:fillRef>
                    <a:effectRef idx="0">
                      <a:schemeClr val="dk1"/>
                    </a:effectRef>
                    <a:fontRef idx="minor">
                      <a:schemeClr val="tx1"/>
                    </a:fontRef>
                  </p:style>
                </p:cxnSp>
                <p:cxnSp>
                  <p:nvCxnSpPr>
                    <p:cNvPr id="123" name="Straight Connector 122"/>
                    <p:cNvCxnSpPr>
                      <a:stCxn id="25" idx="7"/>
                      <a:endCxn id="22" idx="6"/>
                    </p:cNvCxnSpPr>
                    <p:nvPr/>
                  </p:nvCxnSpPr>
                  <p:spPr>
                    <a:xfrm flipH="1">
                      <a:off x="1371600" y="3336742"/>
                      <a:ext cx="2720882" cy="16058"/>
                    </a:xfrm>
                    <a:prstGeom prst="line">
                      <a:avLst/>
                    </a:prstGeom>
                  </p:spPr>
                  <p:style>
                    <a:lnRef idx="1">
                      <a:schemeClr val="dk1"/>
                    </a:lnRef>
                    <a:fillRef idx="0">
                      <a:schemeClr val="dk1"/>
                    </a:fillRef>
                    <a:effectRef idx="0">
                      <a:schemeClr val="dk1"/>
                    </a:effectRef>
                    <a:fontRef idx="minor">
                      <a:schemeClr val="tx1"/>
                    </a:fontRef>
                  </p:style>
                </p:cxnSp>
                <p:cxnSp>
                  <p:nvCxnSpPr>
                    <p:cNvPr id="124" name="Straight Connector 123"/>
                    <p:cNvCxnSpPr>
                      <a:endCxn id="23" idx="4"/>
                    </p:cNvCxnSpPr>
                    <p:nvPr/>
                  </p:nvCxnSpPr>
                  <p:spPr>
                    <a:xfrm>
                      <a:off x="1278835" y="3390624"/>
                      <a:ext cx="16565" cy="2689777"/>
                    </a:xfrm>
                    <a:prstGeom prst="line">
                      <a:avLst/>
                    </a:prstGeom>
                  </p:spPr>
                  <p:style>
                    <a:lnRef idx="1">
                      <a:schemeClr val="dk1"/>
                    </a:lnRef>
                    <a:fillRef idx="0">
                      <a:schemeClr val="dk1"/>
                    </a:fillRef>
                    <a:effectRef idx="0">
                      <a:schemeClr val="dk1"/>
                    </a:effectRef>
                    <a:fontRef idx="minor">
                      <a:schemeClr val="tx1"/>
                    </a:fontRef>
                  </p:style>
                </p:cxnSp>
                <p:cxnSp>
                  <p:nvCxnSpPr>
                    <p:cNvPr id="127" name="Straight Connector 126"/>
                    <p:cNvCxnSpPr/>
                    <p:nvPr/>
                  </p:nvCxnSpPr>
                  <p:spPr>
                    <a:xfrm flipH="1">
                      <a:off x="1317718" y="6006135"/>
                      <a:ext cx="2720882" cy="16058"/>
                    </a:xfrm>
                    <a:prstGeom prst="line">
                      <a:avLst/>
                    </a:prstGeom>
                  </p:spPr>
                  <p:style>
                    <a:lnRef idx="1">
                      <a:schemeClr val="dk1"/>
                    </a:lnRef>
                    <a:fillRef idx="0">
                      <a:schemeClr val="dk1"/>
                    </a:fillRef>
                    <a:effectRef idx="0">
                      <a:schemeClr val="dk1"/>
                    </a:effectRef>
                    <a:fontRef idx="minor">
                      <a:schemeClr val="tx1"/>
                    </a:fontRef>
                  </p:style>
                </p:cxnSp>
                <p:cxnSp>
                  <p:nvCxnSpPr>
                    <p:cNvPr id="133" name="Straight Connector 132"/>
                    <p:cNvCxnSpPr/>
                    <p:nvPr/>
                  </p:nvCxnSpPr>
                  <p:spPr>
                    <a:xfrm>
                      <a:off x="2007358" y="3920271"/>
                      <a:ext cx="14426" cy="1257210"/>
                    </a:xfrm>
                    <a:prstGeom prst="line">
                      <a:avLst/>
                    </a:prstGeom>
                  </p:spPr>
                  <p:style>
                    <a:lnRef idx="1">
                      <a:schemeClr val="dk1"/>
                    </a:lnRef>
                    <a:fillRef idx="0">
                      <a:schemeClr val="dk1"/>
                    </a:fillRef>
                    <a:effectRef idx="0">
                      <a:schemeClr val="dk1"/>
                    </a:effectRef>
                    <a:fontRef idx="minor">
                      <a:schemeClr val="tx1"/>
                    </a:fontRef>
                  </p:style>
                </p:cxnSp>
                <p:cxnSp>
                  <p:nvCxnSpPr>
                    <p:cNvPr id="134" name="Straight Connector 133"/>
                    <p:cNvCxnSpPr>
                      <a:stCxn id="27" idx="2"/>
                    </p:cNvCxnSpPr>
                    <p:nvPr/>
                  </p:nvCxnSpPr>
                  <p:spPr>
                    <a:xfrm flipH="1" flipV="1">
                      <a:off x="2021785" y="3870593"/>
                      <a:ext cx="1150890" cy="15607"/>
                    </a:xfrm>
                    <a:prstGeom prst="line">
                      <a:avLst/>
                    </a:prstGeom>
                  </p:spPr>
                  <p:style>
                    <a:lnRef idx="1">
                      <a:schemeClr val="dk1"/>
                    </a:lnRef>
                    <a:fillRef idx="0">
                      <a:schemeClr val="dk1"/>
                    </a:fillRef>
                    <a:effectRef idx="0">
                      <a:schemeClr val="dk1"/>
                    </a:effectRef>
                    <a:fontRef idx="minor">
                      <a:schemeClr val="tx1"/>
                    </a:fontRef>
                  </p:style>
                </p:cxnSp>
                <p:cxnSp>
                  <p:nvCxnSpPr>
                    <p:cNvPr id="137" name="Straight Connector 136"/>
                    <p:cNvCxnSpPr/>
                    <p:nvPr/>
                  </p:nvCxnSpPr>
                  <p:spPr>
                    <a:xfrm flipH="1" flipV="1">
                      <a:off x="2083273" y="5256622"/>
                      <a:ext cx="1150890" cy="15607"/>
                    </a:xfrm>
                    <a:prstGeom prst="line">
                      <a:avLst/>
                    </a:prstGeom>
                  </p:spPr>
                  <p:style>
                    <a:lnRef idx="1">
                      <a:schemeClr val="dk1"/>
                    </a:lnRef>
                    <a:fillRef idx="0">
                      <a:schemeClr val="dk1"/>
                    </a:fillRef>
                    <a:effectRef idx="0">
                      <a:schemeClr val="dk1"/>
                    </a:effectRef>
                    <a:fontRef idx="minor">
                      <a:schemeClr val="tx1"/>
                    </a:fontRef>
                  </p:style>
                </p:cxnSp>
                <p:cxnSp>
                  <p:nvCxnSpPr>
                    <p:cNvPr id="138" name="Straight Connector 137"/>
                    <p:cNvCxnSpPr>
                      <a:stCxn id="26" idx="5"/>
                      <a:endCxn id="22" idx="5"/>
                    </p:cNvCxnSpPr>
                    <p:nvPr/>
                  </p:nvCxnSpPr>
                  <p:spPr>
                    <a:xfrm flipH="1" flipV="1">
                      <a:off x="1349282" y="3406682"/>
                      <a:ext cx="740902" cy="533400"/>
                    </a:xfrm>
                    <a:prstGeom prst="line">
                      <a:avLst/>
                    </a:prstGeom>
                  </p:spPr>
                  <p:style>
                    <a:lnRef idx="1">
                      <a:schemeClr val="dk1"/>
                    </a:lnRef>
                    <a:fillRef idx="0">
                      <a:schemeClr val="dk1"/>
                    </a:fillRef>
                    <a:effectRef idx="0">
                      <a:schemeClr val="dk1"/>
                    </a:effectRef>
                    <a:fontRef idx="minor">
                      <a:schemeClr val="tx1"/>
                    </a:fontRef>
                  </p:style>
                </p:cxnSp>
                <p:cxnSp>
                  <p:nvCxnSpPr>
                    <p:cNvPr id="145" name="Straight Connector 144"/>
                    <p:cNvCxnSpPr>
                      <a:stCxn id="24" idx="5"/>
                    </p:cNvCxnSpPr>
                    <p:nvPr/>
                  </p:nvCxnSpPr>
                  <p:spPr>
                    <a:xfrm flipH="1" flipV="1">
                      <a:off x="3204934" y="5235481"/>
                      <a:ext cx="887548" cy="822602"/>
                    </a:xfrm>
                    <a:prstGeom prst="line">
                      <a:avLst/>
                    </a:prstGeom>
                  </p:spPr>
                  <p:style>
                    <a:lnRef idx="1">
                      <a:schemeClr val="dk1"/>
                    </a:lnRef>
                    <a:fillRef idx="0">
                      <a:schemeClr val="dk1"/>
                    </a:fillRef>
                    <a:effectRef idx="0">
                      <a:schemeClr val="dk1"/>
                    </a:effectRef>
                    <a:fontRef idx="minor">
                      <a:schemeClr val="tx1"/>
                    </a:fontRef>
                  </p:style>
                </p:cxnSp>
                <p:cxnSp>
                  <p:nvCxnSpPr>
                    <p:cNvPr id="146" name="Straight Connector 145"/>
                    <p:cNvCxnSpPr>
                      <a:stCxn id="28" idx="3"/>
                      <a:endCxn id="23" idx="3"/>
                    </p:cNvCxnSpPr>
                    <p:nvPr/>
                  </p:nvCxnSpPr>
                  <p:spPr>
                    <a:xfrm flipH="1">
                      <a:off x="1241518" y="5321621"/>
                      <a:ext cx="740902" cy="736462"/>
                    </a:xfrm>
                    <a:prstGeom prst="line">
                      <a:avLst/>
                    </a:prstGeom>
                  </p:spPr>
                  <p:style>
                    <a:lnRef idx="1">
                      <a:schemeClr val="dk1"/>
                    </a:lnRef>
                    <a:fillRef idx="0">
                      <a:schemeClr val="dk1"/>
                    </a:fillRef>
                    <a:effectRef idx="0">
                      <a:schemeClr val="dk1"/>
                    </a:effectRef>
                    <a:fontRef idx="minor">
                      <a:schemeClr val="tx1"/>
                    </a:fontRef>
                  </p:style>
                </p:cxnSp>
              </p:grpSp>
            </p:grpSp>
          </p:grpSp>
          <p:grpSp>
            <p:nvGrpSpPr>
              <p:cNvPr id="178" name="Group 177"/>
              <p:cNvGrpSpPr/>
              <p:nvPr/>
            </p:nvGrpSpPr>
            <p:grpSpPr>
              <a:xfrm>
                <a:off x="5486400" y="3352800"/>
                <a:ext cx="2792896" cy="2842177"/>
                <a:chOff x="5486400" y="3276600"/>
                <a:chExt cx="2792896" cy="2842177"/>
              </a:xfrm>
            </p:grpSpPr>
            <p:grpSp>
              <p:nvGrpSpPr>
                <p:cNvPr id="177" name="Group 176"/>
                <p:cNvGrpSpPr/>
                <p:nvPr/>
              </p:nvGrpSpPr>
              <p:grpSpPr>
                <a:xfrm>
                  <a:off x="5486400" y="3276600"/>
                  <a:ext cx="2792896" cy="2842177"/>
                  <a:chOff x="5486400" y="3238224"/>
                  <a:chExt cx="2792896" cy="2842177"/>
                </a:xfrm>
              </p:grpSpPr>
              <p:sp>
                <p:nvSpPr>
                  <p:cNvPr id="30" name="Oval 29"/>
                  <p:cNvSpPr/>
                  <p:nvPr/>
                </p:nvSpPr>
                <p:spPr>
                  <a:xfrm>
                    <a:off x="8126896" y="3238224"/>
                    <a:ext cx="152400" cy="1524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1" name="Oval 30"/>
                  <p:cNvSpPr/>
                  <p:nvPr/>
                </p:nvSpPr>
                <p:spPr>
                  <a:xfrm>
                    <a:off x="7239000" y="4076424"/>
                    <a:ext cx="152400" cy="1524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8" name="Oval 97"/>
                  <p:cNvSpPr/>
                  <p:nvPr/>
                </p:nvSpPr>
                <p:spPr>
                  <a:xfrm>
                    <a:off x="6345352" y="3238224"/>
                    <a:ext cx="152400" cy="1524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9" name="Oval 98"/>
                  <p:cNvSpPr/>
                  <p:nvPr/>
                </p:nvSpPr>
                <p:spPr>
                  <a:xfrm>
                    <a:off x="8126896" y="4948720"/>
                    <a:ext cx="152400" cy="1524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0" name="Oval 99"/>
                  <p:cNvSpPr/>
                  <p:nvPr/>
                </p:nvSpPr>
                <p:spPr>
                  <a:xfrm>
                    <a:off x="6340383" y="4953000"/>
                    <a:ext cx="152400" cy="1524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1" name="Oval 100"/>
                  <p:cNvSpPr/>
                  <p:nvPr/>
                </p:nvSpPr>
                <p:spPr>
                  <a:xfrm>
                    <a:off x="7239000" y="5928001"/>
                    <a:ext cx="152400" cy="1524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2" name="Oval 101"/>
                  <p:cNvSpPr/>
                  <p:nvPr/>
                </p:nvSpPr>
                <p:spPr>
                  <a:xfrm>
                    <a:off x="5502182" y="5921375"/>
                    <a:ext cx="152400" cy="1524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3" name="Oval 102"/>
                  <p:cNvSpPr/>
                  <p:nvPr/>
                </p:nvSpPr>
                <p:spPr>
                  <a:xfrm>
                    <a:off x="5486400" y="4076424"/>
                    <a:ext cx="152400" cy="1524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14" name="Straight Connector 113"/>
                  <p:cNvCxnSpPr>
                    <a:endCxn id="101" idx="7"/>
                  </p:cNvCxnSpPr>
                  <p:nvPr/>
                </p:nvCxnSpPr>
                <p:spPr>
                  <a:xfrm flipH="1">
                    <a:off x="7369082" y="5006975"/>
                    <a:ext cx="816663" cy="943344"/>
                  </a:xfrm>
                  <a:prstGeom prst="line">
                    <a:avLst/>
                  </a:prstGeom>
                </p:spPr>
                <p:style>
                  <a:lnRef idx="1">
                    <a:schemeClr val="dk1"/>
                  </a:lnRef>
                  <a:fillRef idx="0">
                    <a:schemeClr val="dk1"/>
                  </a:fillRef>
                  <a:effectRef idx="0">
                    <a:schemeClr val="dk1"/>
                  </a:effectRef>
                  <a:fontRef idx="minor">
                    <a:schemeClr val="tx1"/>
                  </a:fontRef>
                </p:style>
              </p:cxnSp>
              <p:cxnSp>
                <p:nvCxnSpPr>
                  <p:cNvPr id="116" name="Straight Connector 115"/>
                  <p:cNvCxnSpPr>
                    <a:endCxn id="30" idx="2"/>
                  </p:cNvCxnSpPr>
                  <p:nvPr/>
                </p:nvCxnSpPr>
                <p:spPr>
                  <a:xfrm>
                    <a:off x="6387284" y="3269974"/>
                    <a:ext cx="1739612" cy="44450"/>
                  </a:xfrm>
                  <a:prstGeom prst="line">
                    <a:avLst/>
                  </a:prstGeom>
                </p:spPr>
                <p:style>
                  <a:lnRef idx="1">
                    <a:schemeClr val="dk1"/>
                  </a:lnRef>
                  <a:fillRef idx="0">
                    <a:schemeClr val="dk1"/>
                  </a:fillRef>
                  <a:effectRef idx="0">
                    <a:schemeClr val="dk1"/>
                  </a:effectRef>
                  <a:fontRef idx="minor">
                    <a:schemeClr val="tx1"/>
                  </a:fontRef>
                </p:style>
              </p:cxnSp>
              <p:cxnSp>
                <p:nvCxnSpPr>
                  <p:cNvPr id="117" name="Straight Connector 116"/>
                  <p:cNvCxnSpPr/>
                  <p:nvPr/>
                </p:nvCxnSpPr>
                <p:spPr>
                  <a:xfrm flipV="1">
                    <a:off x="5522363" y="3314424"/>
                    <a:ext cx="823160" cy="867676"/>
                  </a:xfrm>
                  <a:prstGeom prst="line">
                    <a:avLst/>
                  </a:prstGeom>
                </p:spPr>
                <p:style>
                  <a:lnRef idx="1">
                    <a:schemeClr val="dk1"/>
                  </a:lnRef>
                  <a:fillRef idx="0">
                    <a:schemeClr val="dk1"/>
                  </a:fillRef>
                  <a:effectRef idx="0">
                    <a:schemeClr val="dk1"/>
                  </a:effectRef>
                  <a:fontRef idx="minor">
                    <a:schemeClr val="tx1"/>
                  </a:fontRef>
                </p:style>
              </p:cxnSp>
              <p:cxnSp>
                <p:nvCxnSpPr>
                  <p:cNvPr id="118" name="Straight Connector 117"/>
                  <p:cNvCxnSpPr>
                    <a:stCxn id="31" idx="4"/>
                  </p:cNvCxnSpPr>
                  <p:nvPr/>
                </p:nvCxnSpPr>
                <p:spPr>
                  <a:xfrm>
                    <a:off x="7315200" y="4228824"/>
                    <a:ext cx="0" cy="1759474"/>
                  </a:xfrm>
                  <a:prstGeom prst="line">
                    <a:avLst/>
                  </a:prstGeom>
                </p:spPr>
                <p:style>
                  <a:lnRef idx="1">
                    <a:schemeClr val="dk1"/>
                  </a:lnRef>
                  <a:fillRef idx="0">
                    <a:schemeClr val="dk1"/>
                  </a:fillRef>
                  <a:effectRef idx="0">
                    <a:schemeClr val="dk1"/>
                  </a:effectRef>
                  <a:fontRef idx="minor">
                    <a:schemeClr val="tx1"/>
                  </a:fontRef>
                </p:style>
              </p:cxnSp>
              <p:cxnSp>
                <p:nvCxnSpPr>
                  <p:cNvPr id="156" name="Straight Connector 155"/>
                  <p:cNvCxnSpPr>
                    <a:stCxn id="102" idx="6"/>
                  </p:cNvCxnSpPr>
                  <p:nvPr/>
                </p:nvCxnSpPr>
                <p:spPr>
                  <a:xfrm flipV="1">
                    <a:off x="5654582" y="5961755"/>
                    <a:ext cx="1622518" cy="35820"/>
                  </a:xfrm>
                  <a:prstGeom prst="line">
                    <a:avLst/>
                  </a:prstGeom>
                </p:spPr>
                <p:style>
                  <a:lnRef idx="1">
                    <a:schemeClr val="dk1"/>
                  </a:lnRef>
                  <a:fillRef idx="0">
                    <a:schemeClr val="dk1"/>
                  </a:fillRef>
                  <a:effectRef idx="0">
                    <a:schemeClr val="dk1"/>
                  </a:effectRef>
                  <a:fontRef idx="minor">
                    <a:schemeClr val="tx1"/>
                  </a:fontRef>
                </p:style>
              </p:cxnSp>
              <p:cxnSp>
                <p:nvCxnSpPr>
                  <p:cNvPr id="161" name="Straight Connector 160"/>
                  <p:cNvCxnSpPr/>
                  <p:nvPr/>
                </p:nvCxnSpPr>
                <p:spPr>
                  <a:xfrm>
                    <a:off x="6415142" y="3312677"/>
                    <a:ext cx="31821" cy="1792910"/>
                  </a:xfrm>
                  <a:prstGeom prst="line">
                    <a:avLst/>
                  </a:prstGeom>
                </p:spPr>
                <p:style>
                  <a:lnRef idx="1">
                    <a:schemeClr val="dk1"/>
                  </a:lnRef>
                  <a:fillRef idx="0">
                    <a:schemeClr val="dk1"/>
                  </a:fillRef>
                  <a:effectRef idx="0">
                    <a:schemeClr val="dk1"/>
                  </a:effectRef>
                  <a:fontRef idx="minor">
                    <a:schemeClr val="tx1"/>
                  </a:fontRef>
                </p:style>
              </p:cxnSp>
              <p:cxnSp>
                <p:nvCxnSpPr>
                  <p:cNvPr id="162" name="Straight Connector 161"/>
                  <p:cNvCxnSpPr/>
                  <p:nvPr/>
                </p:nvCxnSpPr>
                <p:spPr>
                  <a:xfrm>
                    <a:off x="8185744" y="3285645"/>
                    <a:ext cx="31821" cy="1792910"/>
                  </a:xfrm>
                  <a:prstGeom prst="line">
                    <a:avLst/>
                  </a:prstGeom>
                </p:spPr>
                <p:style>
                  <a:lnRef idx="1">
                    <a:schemeClr val="dk1"/>
                  </a:lnRef>
                  <a:fillRef idx="0">
                    <a:schemeClr val="dk1"/>
                  </a:fillRef>
                  <a:effectRef idx="0">
                    <a:schemeClr val="dk1"/>
                  </a:effectRef>
                  <a:fontRef idx="minor">
                    <a:schemeClr val="tx1"/>
                  </a:fontRef>
                </p:style>
              </p:cxnSp>
              <p:cxnSp>
                <p:nvCxnSpPr>
                  <p:cNvPr id="163" name="Straight Connector 162"/>
                  <p:cNvCxnSpPr>
                    <a:endCxn id="99" idx="2"/>
                  </p:cNvCxnSpPr>
                  <p:nvPr/>
                </p:nvCxnSpPr>
                <p:spPr>
                  <a:xfrm>
                    <a:off x="6433104" y="5024920"/>
                    <a:ext cx="1693792" cy="0"/>
                  </a:xfrm>
                  <a:prstGeom prst="line">
                    <a:avLst/>
                  </a:prstGeom>
                </p:spPr>
                <p:style>
                  <a:lnRef idx="1">
                    <a:schemeClr val="dk1"/>
                  </a:lnRef>
                  <a:fillRef idx="0">
                    <a:schemeClr val="dk1"/>
                  </a:fillRef>
                  <a:effectRef idx="0">
                    <a:schemeClr val="dk1"/>
                  </a:effectRef>
                  <a:fontRef idx="minor">
                    <a:schemeClr val="tx1"/>
                  </a:fontRef>
                </p:style>
              </p:cxnSp>
            </p:grpSp>
            <p:cxnSp>
              <p:nvCxnSpPr>
                <p:cNvPr id="170" name="Straight Connector 169"/>
                <p:cNvCxnSpPr/>
                <p:nvPr/>
              </p:nvCxnSpPr>
              <p:spPr>
                <a:xfrm flipH="1">
                  <a:off x="5537973" y="5082787"/>
                  <a:ext cx="816663" cy="943344"/>
                </a:xfrm>
                <a:prstGeom prst="line">
                  <a:avLst/>
                </a:prstGeom>
              </p:spPr>
              <p:style>
                <a:lnRef idx="1">
                  <a:schemeClr val="dk1"/>
                </a:lnRef>
                <a:fillRef idx="0">
                  <a:schemeClr val="dk1"/>
                </a:fillRef>
                <a:effectRef idx="0">
                  <a:schemeClr val="dk1"/>
                </a:effectRef>
                <a:fontRef idx="minor">
                  <a:schemeClr val="tx1"/>
                </a:fontRef>
              </p:style>
            </p:cxnSp>
          </p:grpSp>
        </p:grpSp>
        <p:sp>
          <p:nvSpPr>
            <p:cNvPr id="180" name="TextBox 179"/>
            <p:cNvSpPr txBox="1"/>
            <p:nvPr/>
          </p:nvSpPr>
          <p:spPr>
            <a:xfrm>
              <a:off x="214909" y="3060412"/>
              <a:ext cx="543777" cy="584775"/>
            </a:xfrm>
            <a:prstGeom prst="rect">
              <a:avLst/>
            </a:prstGeom>
            <a:noFill/>
          </p:spPr>
          <p:txBody>
            <a:bodyPr wrap="square" rtlCol="0">
              <a:spAutoFit/>
            </a:bodyPr>
            <a:lstStyle/>
            <a:p>
              <a:r>
                <a:rPr lang="en-US" sz="3200" dirty="0"/>
                <a:t>c</a:t>
              </a:r>
              <a:r>
                <a:rPr lang="en-US" sz="3200" dirty="0" smtClean="0"/>
                <a:t>)</a:t>
              </a:r>
              <a:endParaRPr lang="en-US" sz="3200" dirty="0"/>
            </a:p>
          </p:txBody>
        </p:sp>
      </p:grpSp>
    </p:spTree>
    <p:extLst>
      <p:ext uri="{BB962C8B-B14F-4D97-AF65-F5344CB8AC3E}">
        <p14:creationId xmlns:p14="http://schemas.microsoft.com/office/powerpoint/2010/main" val="401742580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82000" cy="6081712"/>
          </a:xfrm>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endParaRPr lang="en-US" dirty="0"/>
          </a:p>
        </p:txBody>
      </p:sp>
      <p:sp>
        <p:nvSpPr>
          <p:cNvPr id="3" name="Date Placeholder 2"/>
          <p:cNvSpPr>
            <a:spLocks noGrp="1"/>
          </p:cNvSpPr>
          <p:nvPr>
            <p:ph type="dt" sz="half" idx="10"/>
          </p:nvPr>
        </p:nvSpPr>
        <p:spPr/>
        <p:txBody>
          <a:bodyPr/>
          <a:lstStyle/>
          <a:p>
            <a:fld id="{CF8FAA90-66D3-4190-B5F2-7B6599542C7D}" type="datetime1">
              <a:rPr lang="en-US" smtClean="0"/>
              <a:pPr/>
              <a:t>6/24/2023</a:t>
            </a:fld>
            <a:endParaRPr lang="en-US" dirty="0"/>
          </a:p>
        </p:txBody>
      </p:sp>
      <p:sp>
        <p:nvSpPr>
          <p:cNvPr id="4" name="Footer Placeholder 3"/>
          <p:cNvSpPr>
            <a:spLocks noGrp="1"/>
          </p:cNvSpPr>
          <p:nvPr>
            <p:ph type="ftr" sz="quarter" idx="11"/>
          </p:nvPr>
        </p:nvSpPr>
        <p:spPr/>
        <p:txBody>
          <a:bodyPr/>
          <a:lstStyle/>
          <a:p>
            <a:r>
              <a:rPr lang="en-US" smtClean="0"/>
              <a:t>Basic concepts of graph theory</a:t>
            </a:r>
            <a:endParaRPr lang="en-US" dirty="0"/>
          </a:p>
        </p:txBody>
      </p:sp>
      <p:sp>
        <p:nvSpPr>
          <p:cNvPr id="5" name="Slide Number Placeholder 4"/>
          <p:cNvSpPr>
            <a:spLocks noGrp="1"/>
          </p:cNvSpPr>
          <p:nvPr>
            <p:ph type="sldNum" sz="quarter" idx="12"/>
          </p:nvPr>
        </p:nvSpPr>
        <p:spPr/>
        <p:txBody>
          <a:bodyPr/>
          <a:lstStyle/>
          <a:p>
            <a:fld id="{68D024D8-7F54-4838-AA7B-E00348C32656}" type="slidenum">
              <a:rPr lang="en-US" smtClean="0"/>
              <a:pPr/>
              <a:t>29</a:t>
            </a:fld>
            <a:endParaRPr lang="en-US" dirty="0"/>
          </a:p>
        </p:txBody>
      </p:sp>
      <p:grpSp>
        <p:nvGrpSpPr>
          <p:cNvPr id="22" name="Group 21"/>
          <p:cNvGrpSpPr/>
          <p:nvPr/>
        </p:nvGrpSpPr>
        <p:grpSpPr>
          <a:xfrm>
            <a:off x="914400" y="381000"/>
            <a:ext cx="2506551" cy="1879243"/>
            <a:chOff x="914400" y="381000"/>
            <a:chExt cx="2506551" cy="1879243"/>
          </a:xfrm>
        </p:grpSpPr>
        <p:sp>
          <p:nvSpPr>
            <p:cNvPr id="6" name="Oval 5"/>
            <p:cNvSpPr/>
            <p:nvPr/>
          </p:nvSpPr>
          <p:spPr>
            <a:xfrm>
              <a:off x="914400" y="3810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Oval 6"/>
            <p:cNvSpPr/>
            <p:nvPr/>
          </p:nvSpPr>
          <p:spPr>
            <a:xfrm>
              <a:off x="3344751" y="3810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Oval 7"/>
            <p:cNvSpPr/>
            <p:nvPr/>
          </p:nvSpPr>
          <p:spPr>
            <a:xfrm>
              <a:off x="914400" y="2184043"/>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Oval 8"/>
            <p:cNvSpPr/>
            <p:nvPr/>
          </p:nvSpPr>
          <p:spPr>
            <a:xfrm>
              <a:off x="3344751" y="2184043"/>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Oval 9"/>
            <p:cNvSpPr/>
            <p:nvPr/>
          </p:nvSpPr>
          <p:spPr>
            <a:xfrm>
              <a:off x="2591873" y="9906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Oval 10"/>
            <p:cNvSpPr/>
            <p:nvPr/>
          </p:nvSpPr>
          <p:spPr>
            <a:xfrm>
              <a:off x="1600200" y="12954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66" name="Group 65"/>
          <p:cNvGrpSpPr/>
          <p:nvPr/>
        </p:nvGrpSpPr>
        <p:grpSpPr>
          <a:xfrm>
            <a:off x="4790298" y="381000"/>
            <a:ext cx="2819937" cy="1879243"/>
            <a:chOff x="4800600" y="381000"/>
            <a:chExt cx="2819937" cy="1879243"/>
          </a:xfrm>
        </p:grpSpPr>
        <p:sp>
          <p:nvSpPr>
            <p:cNvPr id="12" name="Oval 11"/>
            <p:cNvSpPr/>
            <p:nvPr/>
          </p:nvSpPr>
          <p:spPr>
            <a:xfrm>
              <a:off x="4800600" y="3810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 name="Oval 12"/>
            <p:cNvSpPr/>
            <p:nvPr/>
          </p:nvSpPr>
          <p:spPr>
            <a:xfrm>
              <a:off x="4800600" y="2184043"/>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 name="Oval 13"/>
            <p:cNvSpPr/>
            <p:nvPr/>
          </p:nvSpPr>
          <p:spPr>
            <a:xfrm>
              <a:off x="7543800" y="2184043"/>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5" name="Oval 14"/>
            <p:cNvSpPr/>
            <p:nvPr/>
          </p:nvSpPr>
          <p:spPr>
            <a:xfrm>
              <a:off x="7544337" y="3810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6" name="Oval 15"/>
            <p:cNvSpPr/>
            <p:nvPr/>
          </p:nvSpPr>
          <p:spPr>
            <a:xfrm>
              <a:off x="5513768" y="914400"/>
              <a:ext cx="67078" cy="5318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 name="Oval 16"/>
            <p:cNvSpPr/>
            <p:nvPr/>
          </p:nvSpPr>
          <p:spPr>
            <a:xfrm>
              <a:off x="6801168" y="1512988"/>
              <a:ext cx="103137"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cxnSp>
        <p:nvCxnSpPr>
          <p:cNvPr id="57" name="Straight Connector 56"/>
          <p:cNvCxnSpPr/>
          <p:nvPr/>
        </p:nvCxnSpPr>
        <p:spPr>
          <a:xfrm flipH="1">
            <a:off x="2603304" y="433162"/>
            <a:ext cx="725937" cy="620759"/>
          </a:xfrm>
          <a:prstGeom prst="line">
            <a:avLst/>
          </a:prstGeom>
        </p:spPr>
        <p:style>
          <a:lnRef idx="1">
            <a:schemeClr val="dk1"/>
          </a:lnRef>
          <a:fillRef idx="0">
            <a:schemeClr val="dk1"/>
          </a:fillRef>
          <a:effectRef idx="0">
            <a:schemeClr val="dk1"/>
          </a:effectRef>
          <a:fontRef idx="minor">
            <a:schemeClr val="tx1"/>
          </a:fontRef>
        </p:style>
      </p:cxnSp>
      <p:grpSp>
        <p:nvGrpSpPr>
          <p:cNvPr id="65" name="Group 64"/>
          <p:cNvGrpSpPr/>
          <p:nvPr/>
        </p:nvGrpSpPr>
        <p:grpSpPr>
          <a:xfrm>
            <a:off x="944451" y="368121"/>
            <a:ext cx="2476500" cy="1868084"/>
            <a:chOff x="944451" y="381000"/>
            <a:chExt cx="2476500" cy="1868084"/>
          </a:xfrm>
        </p:grpSpPr>
        <p:cxnSp>
          <p:nvCxnSpPr>
            <p:cNvPr id="24" name="Straight Connector 23"/>
            <p:cNvCxnSpPr/>
            <p:nvPr/>
          </p:nvCxnSpPr>
          <p:spPr>
            <a:xfrm>
              <a:off x="944451" y="2215167"/>
              <a:ext cx="2476500" cy="6976"/>
            </a:xfrm>
            <a:prstGeom prst="line">
              <a:avLst/>
            </a:prstGeom>
          </p:spPr>
          <p:style>
            <a:lnRef idx="1">
              <a:schemeClr val="dk1"/>
            </a:lnRef>
            <a:fillRef idx="0">
              <a:schemeClr val="dk1"/>
            </a:fillRef>
            <a:effectRef idx="0">
              <a:schemeClr val="dk1"/>
            </a:effectRef>
            <a:fontRef idx="minor">
              <a:schemeClr val="tx1"/>
            </a:fontRef>
          </p:style>
        </p:cxnSp>
        <p:cxnSp>
          <p:nvCxnSpPr>
            <p:cNvPr id="27" name="Straight Connector 26"/>
            <p:cNvCxnSpPr/>
            <p:nvPr/>
          </p:nvCxnSpPr>
          <p:spPr>
            <a:xfrm>
              <a:off x="3355910" y="446041"/>
              <a:ext cx="0" cy="1803043"/>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p:cNvCxnSpPr/>
            <p:nvPr/>
          </p:nvCxnSpPr>
          <p:spPr>
            <a:xfrm>
              <a:off x="944878" y="431978"/>
              <a:ext cx="0" cy="1803043"/>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p:cNvCxnSpPr/>
            <p:nvPr/>
          </p:nvCxnSpPr>
          <p:spPr>
            <a:xfrm>
              <a:off x="952500" y="381000"/>
              <a:ext cx="2403410" cy="11159"/>
            </a:xfrm>
            <a:prstGeom prst="line">
              <a:avLst/>
            </a:prstGeom>
          </p:spPr>
          <p:style>
            <a:lnRef idx="1">
              <a:schemeClr val="dk1"/>
            </a:lnRef>
            <a:fillRef idx="0">
              <a:schemeClr val="dk1"/>
            </a:fillRef>
            <a:effectRef idx="0">
              <a:schemeClr val="dk1"/>
            </a:effectRef>
            <a:fontRef idx="minor">
              <a:schemeClr val="tx1"/>
            </a:fontRef>
          </p:style>
        </p:cxnSp>
        <p:cxnSp>
          <p:nvCxnSpPr>
            <p:cNvPr id="58" name="Straight Connector 57"/>
            <p:cNvCxnSpPr/>
            <p:nvPr/>
          </p:nvCxnSpPr>
          <p:spPr>
            <a:xfrm flipH="1">
              <a:off x="980624" y="1360441"/>
              <a:ext cx="630735" cy="812120"/>
            </a:xfrm>
            <a:prstGeom prst="line">
              <a:avLst/>
            </a:prstGeom>
          </p:spPr>
          <p:style>
            <a:lnRef idx="1">
              <a:schemeClr val="dk1"/>
            </a:lnRef>
            <a:fillRef idx="0">
              <a:schemeClr val="dk1"/>
            </a:fillRef>
            <a:effectRef idx="0">
              <a:schemeClr val="dk1"/>
            </a:effectRef>
            <a:fontRef idx="minor">
              <a:schemeClr val="tx1"/>
            </a:fontRef>
          </p:style>
        </p:cxnSp>
        <p:cxnSp>
          <p:nvCxnSpPr>
            <p:cNvPr id="60" name="Straight Connector 59"/>
            <p:cNvCxnSpPr/>
            <p:nvPr/>
          </p:nvCxnSpPr>
          <p:spPr>
            <a:xfrm flipH="1">
              <a:off x="1665241" y="1066800"/>
              <a:ext cx="964732" cy="239759"/>
            </a:xfrm>
            <a:prstGeom prst="line">
              <a:avLst/>
            </a:prstGeom>
          </p:spPr>
          <p:style>
            <a:lnRef idx="1">
              <a:schemeClr val="dk1"/>
            </a:lnRef>
            <a:fillRef idx="0">
              <a:schemeClr val="dk1"/>
            </a:fillRef>
            <a:effectRef idx="0">
              <a:schemeClr val="dk1"/>
            </a:effectRef>
            <a:fontRef idx="minor">
              <a:schemeClr val="tx1"/>
            </a:fontRef>
          </p:style>
        </p:cxnSp>
      </p:grpSp>
      <p:cxnSp>
        <p:nvCxnSpPr>
          <p:cNvPr id="80" name="Straight Connector 79"/>
          <p:cNvCxnSpPr>
            <a:stCxn id="15" idx="0"/>
          </p:cNvCxnSpPr>
          <p:nvPr/>
        </p:nvCxnSpPr>
        <p:spPr>
          <a:xfrm flipH="1">
            <a:off x="6790866" y="381000"/>
            <a:ext cx="781269" cy="1173824"/>
          </a:xfrm>
          <a:prstGeom prst="line">
            <a:avLst/>
          </a:prstGeom>
        </p:spPr>
        <p:style>
          <a:lnRef idx="2">
            <a:schemeClr val="dk1"/>
          </a:lnRef>
          <a:fillRef idx="0">
            <a:schemeClr val="dk1"/>
          </a:fillRef>
          <a:effectRef idx="1">
            <a:schemeClr val="dk1"/>
          </a:effectRef>
          <a:fontRef idx="minor">
            <a:schemeClr val="tx1"/>
          </a:fontRef>
        </p:style>
      </p:cxnSp>
      <p:grpSp>
        <p:nvGrpSpPr>
          <p:cNvPr id="87" name="Group 86"/>
          <p:cNvGrpSpPr/>
          <p:nvPr/>
        </p:nvGrpSpPr>
        <p:grpSpPr>
          <a:xfrm>
            <a:off x="4800600" y="381000"/>
            <a:ext cx="2781300" cy="1905000"/>
            <a:chOff x="4828398" y="355243"/>
            <a:chExt cx="2781300" cy="1905000"/>
          </a:xfrm>
        </p:grpSpPr>
        <p:cxnSp>
          <p:nvCxnSpPr>
            <p:cNvPr id="67" name="Straight Connector 66"/>
            <p:cNvCxnSpPr/>
            <p:nvPr/>
          </p:nvCxnSpPr>
          <p:spPr>
            <a:xfrm>
              <a:off x="4831078" y="457200"/>
              <a:ext cx="0" cy="1803043"/>
            </a:xfrm>
            <a:prstGeom prst="line">
              <a:avLst/>
            </a:prstGeom>
          </p:spPr>
          <p:style>
            <a:lnRef idx="1">
              <a:schemeClr val="dk1"/>
            </a:lnRef>
            <a:fillRef idx="0">
              <a:schemeClr val="dk1"/>
            </a:fillRef>
            <a:effectRef idx="0">
              <a:schemeClr val="dk1"/>
            </a:effectRef>
            <a:fontRef idx="minor">
              <a:schemeClr val="tx1"/>
            </a:fontRef>
          </p:style>
        </p:cxnSp>
        <p:cxnSp>
          <p:nvCxnSpPr>
            <p:cNvPr id="68" name="Straight Connector 67"/>
            <p:cNvCxnSpPr>
              <a:stCxn id="16" idx="6"/>
              <a:endCxn id="15" idx="0"/>
            </p:cNvCxnSpPr>
            <p:nvPr/>
          </p:nvCxnSpPr>
          <p:spPr>
            <a:xfrm flipV="1">
              <a:off x="5598342" y="355243"/>
              <a:ext cx="2001591" cy="559991"/>
            </a:xfrm>
            <a:prstGeom prst="line">
              <a:avLst/>
            </a:prstGeom>
          </p:spPr>
          <p:style>
            <a:lnRef idx="1">
              <a:schemeClr val="dk1"/>
            </a:lnRef>
            <a:fillRef idx="0">
              <a:schemeClr val="dk1"/>
            </a:fillRef>
            <a:effectRef idx="0">
              <a:schemeClr val="dk1"/>
            </a:effectRef>
            <a:fontRef idx="minor">
              <a:schemeClr val="tx1"/>
            </a:fontRef>
          </p:style>
        </p:cxnSp>
        <p:cxnSp>
          <p:nvCxnSpPr>
            <p:cNvPr id="69" name="Straight Connector 68"/>
            <p:cNvCxnSpPr>
              <a:endCxn id="14" idx="6"/>
            </p:cNvCxnSpPr>
            <p:nvPr/>
          </p:nvCxnSpPr>
          <p:spPr>
            <a:xfrm flipV="1">
              <a:off x="4828398" y="2222143"/>
              <a:ext cx="2781300" cy="14062"/>
            </a:xfrm>
            <a:prstGeom prst="line">
              <a:avLst/>
            </a:prstGeom>
          </p:spPr>
          <p:style>
            <a:lnRef idx="1">
              <a:schemeClr val="dk1"/>
            </a:lnRef>
            <a:fillRef idx="0">
              <a:schemeClr val="dk1"/>
            </a:fillRef>
            <a:effectRef idx="0">
              <a:schemeClr val="dk1"/>
            </a:effectRef>
            <a:fontRef idx="minor">
              <a:schemeClr val="tx1"/>
            </a:fontRef>
          </p:style>
        </p:cxnSp>
        <p:cxnSp>
          <p:nvCxnSpPr>
            <p:cNvPr id="70" name="Straight Connector 69"/>
            <p:cNvCxnSpPr/>
            <p:nvPr/>
          </p:nvCxnSpPr>
          <p:spPr>
            <a:xfrm>
              <a:off x="7581900" y="419099"/>
              <a:ext cx="0" cy="1803043"/>
            </a:xfrm>
            <a:prstGeom prst="line">
              <a:avLst/>
            </a:prstGeom>
          </p:spPr>
          <p:style>
            <a:lnRef idx="1">
              <a:schemeClr val="dk1"/>
            </a:lnRef>
            <a:fillRef idx="0">
              <a:schemeClr val="dk1"/>
            </a:fillRef>
            <a:effectRef idx="0">
              <a:schemeClr val="dk1"/>
            </a:effectRef>
            <a:fontRef idx="minor">
              <a:schemeClr val="tx1"/>
            </a:fontRef>
          </p:style>
        </p:cxnSp>
        <p:cxnSp>
          <p:nvCxnSpPr>
            <p:cNvPr id="78" name="Straight Connector 77"/>
            <p:cNvCxnSpPr>
              <a:stCxn id="13" idx="7"/>
              <a:endCxn id="17" idx="0"/>
            </p:cNvCxnSpPr>
            <p:nvPr/>
          </p:nvCxnSpPr>
          <p:spPr>
            <a:xfrm flipV="1">
              <a:off x="4855339" y="1512988"/>
              <a:ext cx="1987096" cy="682214"/>
            </a:xfrm>
            <a:prstGeom prst="line">
              <a:avLst/>
            </a:prstGeom>
          </p:spPr>
          <p:style>
            <a:lnRef idx="1">
              <a:schemeClr val="dk1"/>
            </a:lnRef>
            <a:fillRef idx="0">
              <a:schemeClr val="dk1"/>
            </a:fillRef>
            <a:effectRef idx="0">
              <a:schemeClr val="dk1"/>
            </a:effectRef>
            <a:fontRef idx="minor">
              <a:schemeClr val="tx1"/>
            </a:fontRef>
          </p:style>
        </p:cxnSp>
        <p:cxnSp>
          <p:nvCxnSpPr>
            <p:cNvPr id="82" name="Straight Connector 81"/>
            <p:cNvCxnSpPr>
              <a:endCxn id="12" idx="6"/>
            </p:cNvCxnSpPr>
            <p:nvPr/>
          </p:nvCxnSpPr>
          <p:spPr>
            <a:xfrm flipH="1" flipV="1">
              <a:off x="4866498" y="419100"/>
              <a:ext cx="664763" cy="495300"/>
            </a:xfrm>
            <a:prstGeom prst="line">
              <a:avLst/>
            </a:prstGeom>
          </p:spPr>
          <p:style>
            <a:lnRef idx="1">
              <a:schemeClr val="dk1"/>
            </a:lnRef>
            <a:fillRef idx="0">
              <a:schemeClr val="dk1"/>
            </a:fillRef>
            <a:effectRef idx="0">
              <a:schemeClr val="dk1"/>
            </a:effectRef>
            <a:fontRef idx="minor">
              <a:schemeClr val="tx1"/>
            </a:fontRef>
          </p:style>
        </p:cxnSp>
      </p:grpSp>
      <p:grpSp>
        <p:nvGrpSpPr>
          <p:cNvPr id="23" name="Group 22"/>
          <p:cNvGrpSpPr/>
          <p:nvPr/>
        </p:nvGrpSpPr>
        <p:grpSpPr>
          <a:xfrm>
            <a:off x="214909" y="304800"/>
            <a:ext cx="7366991" cy="1968321"/>
            <a:chOff x="214909" y="304800"/>
            <a:chExt cx="7366991" cy="1968321"/>
          </a:xfrm>
        </p:grpSpPr>
        <p:sp>
          <p:nvSpPr>
            <p:cNvPr id="40" name="TextBox 39"/>
            <p:cNvSpPr txBox="1"/>
            <p:nvPr/>
          </p:nvSpPr>
          <p:spPr>
            <a:xfrm>
              <a:off x="214909" y="304800"/>
              <a:ext cx="543777" cy="584775"/>
            </a:xfrm>
            <a:prstGeom prst="rect">
              <a:avLst/>
            </a:prstGeom>
            <a:noFill/>
          </p:spPr>
          <p:txBody>
            <a:bodyPr wrap="square" rtlCol="0">
              <a:spAutoFit/>
            </a:bodyPr>
            <a:lstStyle/>
            <a:p>
              <a:r>
                <a:rPr lang="en-US" sz="3200" dirty="0"/>
                <a:t>d</a:t>
              </a:r>
              <a:r>
                <a:rPr lang="en-US" sz="3200" dirty="0" smtClean="0"/>
                <a:t>)</a:t>
              </a:r>
              <a:endParaRPr lang="en-US" sz="3200" dirty="0"/>
            </a:p>
          </p:txBody>
        </p:sp>
        <p:grpSp>
          <p:nvGrpSpPr>
            <p:cNvPr id="41" name="Group 40"/>
            <p:cNvGrpSpPr/>
            <p:nvPr/>
          </p:nvGrpSpPr>
          <p:grpSpPr>
            <a:xfrm>
              <a:off x="944451" y="355242"/>
              <a:ext cx="2476500" cy="1868084"/>
              <a:chOff x="944451" y="381000"/>
              <a:chExt cx="2476500" cy="1868084"/>
            </a:xfrm>
          </p:grpSpPr>
          <p:cxnSp>
            <p:nvCxnSpPr>
              <p:cNvPr id="42" name="Straight Connector 41"/>
              <p:cNvCxnSpPr/>
              <p:nvPr/>
            </p:nvCxnSpPr>
            <p:spPr>
              <a:xfrm>
                <a:off x="944451" y="2215167"/>
                <a:ext cx="2476500" cy="6976"/>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p:cNvCxnSpPr/>
              <p:nvPr/>
            </p:nvCxnSpPr>
            <p:spPr>
              <a:xfrm>
                <a:off x="3355910" y="446041"/>
                <a:ext cx="0" cy="1803043"/>
              </a:xfrm>
              <a:prstGeom prst="line">
                <a:avLst/>
              </a:prstGeom>
              <a:ln/>
            </p:spPr>
            <p:style>
              <a:lnRef idx="2">
                <a:schemeClr val="dk1"/>
              </a:lnRef>
              <a:fillRef idx="0">
                <a:schemeClr val="dk1"/>
              </a:fillRef>
              <a:effectRef idx="1">
                <a:schemeClr val="dk1"/>
              </a:effectRef>
              <a:fontRef idx="minor">
                <a:schemeClr val="tx1"/>
              </a:fontRef>
            </p:style>
          </p:cxnSp>
          <p:cxnSp>
            <p:nvCxnSpPr>
              <p:cNvPr id="44" name="Straight Connector 43"/>
              <p:cNvCxnSpPr/>
              <p:nvPr/>
            </p:nvCxnSpPr>
            <p:spPr>
              <a:xfrm>
                <a:off x="944878" y="431978"/>
                <a:ext cx="0" cy="1803043"/>
              </a:xfrm>
              <a:prstGeom prst="line">
                <a:avLst/>
              </a:prstGeom>
            </p:spPr>
            <p:style>
              <a:lnRef idx="2">
                <a:schemeClr val="dk1"/>
              </a:lnRef>
              <a:fillRef idx="0">
                <a:schemeClr val="dk1"/>
              </a:fillRef>
              <a:effectRef idx="1">
                <a:schemeClr val="dk1"/>
              </a:effectRef>
              <a:fontRef idx="minor">
                <a:schemeClr val="tx1"/>
              </a:fontRef>
            </p:style>
          </p:cxnSp>
          <p:cxnSp>
            <p:nvCxnSpPr>
              <p:cNvPr id="45" name="Straight Connector 44"/>
              <p:cNvCxnSpPr/>
              <p:nvPr/>
            </p:nvCxnSpPr>
            <p:spPr>
              <a:xfrm>
                <a:off x="952500" y="381000"/>
                <a:ext cx="2403410" cy="11159"/>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p:cNvCxnSpPr/>
              <p:nvPr/>
            </p:nvCxnSpPr>
            <p:spPr>
              <a:xfrm flipH="1">
                <a:off x="980624" y="1360441"/>
                <a:ext cx="630735" cy="812120"/>
              </a:xfrm>
              <a:prstGeom prst="line">
                <a:avLst/>
              </a:prstGeom>
            </p:spPr>
            <p:style>
              <a:lnRef idx="1">
                <a:schemeClr val="dk1"/>
              </a:lnRef>
              <a:fillRef idx="0">
                <a:schemeClr val="dk1"/>
              </a:fillRef>
              <a:effectRef idx="0">
                <a:schemeClr val="dk1"/>
              </a:effectRef>
              <a:fontRef idx="minor">
                <a:schemeClr val="tx1"/>
              </a:fontRef>
            </p:style>
          </p:cxnSp>
          <p:cxnSp>
            <p:nvCxnSpPr>
              <p:cNvPr id="47" name="Straight Connector 46"/>
              <p:cNvCxnSpPr/>
              <p:nvPr/>
            </p:nvCxnSpPr>
            <p:spPr>
              <a:xfrm flipH="1">
                <a:off x="1665241" y="1066800"/>
                <a:ext cx="964732" cy="239759"/>
              </a:xfrm>
              <a:prstGeom prst="line">
                <a:avLst/>
              </a:prstGeom>
            </p:spPr>
            <p:style>
              <a:lnRef idx="1">
                <a:schemeClr val="dk1"/>
              </a:lnRef>
              <a:fillRef idx="0">
                <a:schemeClr val="dk1"/>
              </a:fillRef>
              <a:effectRef idx="0">
                <a:schemeClr val="dk1"/>
              </a:effectRef>
              <a:fontRef idx="minor">
                <a:schemeClr val="tx1"/>
              </a:fontRef>
            </p:style>
          </p:cxnSp>
        </p:grpSp>
        <p:grpSp>
          <p:nvGrpSpPr>
            <p:cNvPr id="48" name="Group 47"/>
            <p:cNvGrpSpPr/>
            <p:nvPr/>
          </p:nvGrpSpPr>
          <p:grpSpPr>
            <a:xfrm>
              <a:off x="4800600" y="368121"/>
              <a:ext cx="2781300" cy="1905000"/>
              <a:chOff x="4828398" y="355243"/>
              <a:chExt cx="2781300" cy="1905000"/>
            </a:xfrm>
          </p:grpSpPr>
          <p:cxnSp>
            <p:nvCxnSpPr>
              <p:cNvPr id="49" name="Straight Connector 48"/>
              <p:cNvCxnSpPr/>
              <p:nvPr/>
            </p:nvCxnSpPr>
            <p:spPr>
              <a:xfrm>
                <a:off x="4831078" y="457200"/>
                <a:ext cx="0" cy="1803043"/>
              </a:xfrm>
              <a:prstGeom prst="line">
                <a:avLst/>
              </a:prstGeom>
            </p:spPr>
            <p:style>
              <a:lnRef idx="2">
                <a:schemeClr val="dk1"/>
              </a:lnRef>
              <a:fillRef idx="0">
                <a:schemeClr val="dk1"/>
              </a:fillRef>
              <a:effectRef idx="1">
                <a:schemeClr val="dk1"/>
              </a:effectRef>
              <a:fontRef idx="minor">
                <a:schemeClr val="tx1"/>
              </a:fontRef>
            </p:style>
          </p:cxnSp>
          <p:cxnSp>
            <p:nvCxnSpPr>
              <p:cNvPr id="50" name="Straight Connector 49"/>
              <p:cNvCxnSpPr/>
              <p:nvPr/>
            </p:nvCxnSpPr>
            <p:spPr>
              <a:xfrm flipV="1">
                <a:off x="5598342" y="355243"/>
                <a:ext cx="2001591" cy="559991"/>
              </a:xfrm>
              <a:prstGeom prst="line">
                <a:avLst/>
              </a:prstGeom>
            </p:spPr>
            <p:style>
              <a:lnRef idx="1">
                <a:schemeClr val="dk1"/>
              </a:lnRef>
              <a:fillRef idx="0">
                <a:schemeClr val="dk1"/>
              </a:fillRef>
              <a:effectRef idx="0">
                <a:schemeClr val="dk1"/>
              </a:effectRef>
              <a:fontRef idx="minor">
                <a:schemeClr val="tx1"/>
              </a:fontRef>
            </p:style>
          </p:cxnSp>
          <p:cxnSp>
            <p:nvCxnSpPr>
              <p:cNvPr id="51" name="Straight Connector 50"/>
              <p:cNvCxnSpPr/>
              <p:nvPr/>
            </p:nvCxnSpPr>
            <p:spPr>
              <a:xfrm flipV="1">
                <a:off x="4828398" y="2222143"/>
                <a:ext cx="2781300" cy="14062"/>
              </a:xfrm>
              <a:prstGeom prst="line">
                <a:avLst/>
              </a:prstGeom>
            </p:spPr>
            <p:style>
              <a:lnRef idx="1">
                <a:schemeClr val="dk1"/>
              </a:lnRef>
              <a:fillRef idx="0">
                <a:schemeClr val="dk1"/>
              </a:fillRef>
              <a:effectRef idx="0">
                <a:schemeClr val="dk1"/>
              </a:effectRef>
              <a:fontRef idx="minor">
                <a:schemeClr val="tx1"/>
              </a:fontRef>
            </p:style>
          </p:cxnSp>
          <p:cxnSp>
            <p:nvCxnSpPr>
              <p:cNvPr id="52" name="Straight Connector 51"/>
              <p:cNvCxnSpPr/>
              <p:nvPr/>
            </p:nvCxnSpPr>
            <p:spPr>
              <a:xfrm>
                <a:off x="7581900" y="419099"/>
                <a:ext cx="0" cy="1803043"/>
              </a:xfrm>
              <a:prstGeom prst="line">
                <a:avLst/>
              </a:prstGeom>
            </p:spPr>
            <p:style>
              <a:lnRef idx="2">
                <a:schemeClr val="dk1"/>
              </a:lnRef>
              <a:fillRef idx="0">
                <a:schemeClr val="dk1"/>
              </a:fillRef>
              <a:effectRef idx="1">
                <a:schemeClr val="dk1"/>
              </a:effectRef>
              <a:fontRef idx="minor">
                <a:schemeClr val="tx1"/>
              </a:fontRef>
            </p:style>
          </p:cxnSp>
          <p:cxnSp>
            <p:nvCxnSpPr>
              <p:cNvPr id="53" name="Straight Connector 52"/>
              <p:cNvCxnSpPr/>
              <p:nvPr/>
            </p:nvCxnSpPr>
            <p:spPr>
              <a:xfrm flipV="1">
                <a:off x="4855339" y="1512988"/>
                <a:ext cx="1987096" cy="682214"/>
              </a:xfrm>
              <a:prstGeom prst="line">
                <a:avLst/>
              </a:prstGeom>
            </p:spPr>
            <p:style>
              <a:lnRef idx="1">
                <a:schemeClr val="dk1"/>
              </a:lnRef>
              <a:fillRef idx="0">
                <a:schemeClr val="dk1"/>
              </a:fillRef>
              <a:effectRef idx="0">
                <a:schemeClr val="dk1"/>
              </a:effectRef>
              <a:fontRef idx="minor">
                <a:schemeClr val="tx1"/>
              </a:fontRef>
            </p:style>
          </p:cxnSp>
          <p:cxnSp>
            <p:nvCxnSpPr>
              <p:cNvPr id="54" name="Straight Connector 53"/>
              <p:cNvCxnSpPr/>
              <p:nvPr/>
            </p:nvCxnSpPr>
            <p:spPr>
              <a:xfrm flipH="1" flipV="1">
                <a:off x="4866498" y="419100"/>
                <a:ext cx="664763" cy="495300"/>
              </a:xfrm>
              <a:prstGeom prst="line">
                <a:avLst/>
              </a:prstGeom>
            </p:spPr>
            <p:style>
              <a:lnRef idx="1">
                <a:schemeClr val="dk1"/>
              </a:lnRef>
              <a:fillRef idx="0">
                <a:schemeClr val="dk1"/>
              </a:fillRef>
              <a:effectRef idx="0">
                <a:schemeClr val="dk1"/>
              </a:effectRef>
              <a:fontRef idx="minor">
                <a:schemeClr val="tx1"/>
              </a:fontRef>
            </p:style>
          </p:cxnSp>
        </p:grpSp>
      </p:grpSp>
      <p:sp>
        <p:nvSpPr>
          <p:cNvPr id="28" name="TextBox 27"/>
          <p:cNvSpPr txBox="1"/>
          <p:nvPr/>
        </p:nvSpPr>
        <p:spPr>
          <a:xfrm>
            <a:off x="381000" y="2667000"/>
            <a:ext cx="5055038" cy="369332"/>
          </a:xfrm>
          <a:prstGeom prst="rect">
            <a:avLst/>
          </a:prstGeom>
          <a:noFill/>
        </p:spPr>
        <p:txBody>
          <a:bodyPr wrap="none" rtlCol="0">
            <a:spAutoFit/>
          </a:bodyPr>
          <a:lstStyle/>
          <a:p>
            <a:r>
              <a:rPr lang="en-US" dirty="0" smtClean="0"/>
              <a:t>9) Show that the graphs G and H are not isomorphic</a:t>
            </a:r>
            <a:endParaRPr lang="en-US" dirty="0"/>
          </a:p>
        </p:txBody>
      </p:sp>
      <p:grpSp>
        <p:nvGrpSpPr>
          <p:cNvPr id="34" name="Group 33"/>
          <p:cNvGrpSpPr/>
          <p:nvPr/>
        </p:nvGrpSpPr>
        <p:grpSpPr>
          <a:xfrm>
            <a:off x="800100" y="3186805"/>
            <a:ext cx="7525232" cy="2179125"/>
            <a:chOff x="800100" y="3186805"/>
            <a:chExt cx="7525232" cy="2179125"/>
          </a:xfrm>
          <a:solidFill>
            <a:schemeClr val="tx1"/>
          </a:solidFill>
        </p:grpSpPr>
        <p:sp>
          <p:nvSpPr>
            <p:cNvPr id="62" name="Flowchart: Connector 61"/>
            <p:cNvSpPr/>
            <p:nvPr/>
          </p:nvSpPr>
          <p:spPr>
            <a:xfrm>
              <a:off x="800100" y="3186805"/>
              <a:ext cx="152400" cy="120314"/>
            </a:xfrm>
            <a:prstGeom prst="flowChartConnector">
              <a:avLst/>
            </a:prstGeom>
            <a:grp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3" name="Flowchart: Connector 62"/>
            <p:cNvSpPr/>
            <p:nvPr/>
          </p:nvSpPr>
          <p:spPr>
            <a:xfrm>
              <a:off x="3382851" y="3217887"/>
              <a:ext cx="152400" cy="120314"/>
            </a:xfrm>
            <a:prstGeom prst="flowChartConnector">
              <a:avLst/>
            </a:prstGeom>
            <a:grp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4" name="Flowchart: Connector 63"/>
            <p:cNvSpPr/>
            <p:nvPr/>
          </p:nvSpPr>
          <p:spPr>
            <a:xfrm>
              <a:off x="828224" y="5245616"/>
              <a:ext cx="152400" cy="120314"/>
            </a:xfrm>
            <a:prstGeom prst="flowChartConnector">
              <a:avLst/>
            </a:prstGeom>
            <a:grp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1" name="Flowchart: Connector 70"/>
            <p:cNvSpPr/>
            <p:nvPr/>
          </p:nvSpPr>
          <p:spPr>
            <a:xfrm>
              <a:off x="1299211" y="3686419"/>
              <a:ext cx="152400" cy="120314"/>
            </a:xfrm>
            <a:prstGeom prst="flowChartConnector">
              <a:avLst/>
            </a:prstGeom>
            <a:grp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2" name="Flowchart: Connector 71"/>
            <p:cNvSpPr/>
            <p:nvPr/>
          </p:nvSpPr>
          <p:spPr>
            <a:xfrm>
              <a:off x="2733004" y="3710103"/>
              <a:ext cx="152400" cy="120314"/>
            </a:xfrm>
            <a:prstGeom prst="flowChartConnector">
              <a:avLst/>
            </a:prstGeom>
            <a:grp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3" name="Flowchart: Connector 72"/>
            <p:cNvSpPr/>
            <p:nvPr/>
          </p:nvSpPr>
          <p:spPr>
            <a:xfrm>
              <a:off x="2733004" y="4693443"/>
              <a:ext cx="152400" cy="120314"/>
            </a:xfrm>
            <a:prstGeom prst="flowChartConnector">
              <a:avLst/>
            </a:prstGeom>
            <a:grp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4" name="Flowchart: Connector 73"/>
            <p:cNvSpPr/>
            <p:nvPr/>
          </p:nvSpPr>
          <p:spPr>
            <a:xfrm>
              <a:off x="1303342" y="4693443"/>
              <a:ext cx="152400" cy="120314"/>
            </a:xfrm>
            <a:prstGeom prst="flowChartConnector">
              <a:avLst/>
            </a:prstGeom>
            <a:grp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5" name="Flowchart: Connector 74"/>
            <p:cNvSpPr/>
            <p:nvPr/>
          </p:nvSpPr>
          <p:spPr>
            <a:xfrm>
              <a:off x="3382851" y="5245616"/>
              <a:ext cx="152400" cy="120314"/>
            </a:xfrm>
            <a:prstGeom prst="flowChartConnector">
              <a:avLst/>
            </a:prstGeom>
            <a:grp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6" name="Flowchart: Connector 75"/>
            <p:cNvSpPr/>
            <p:nvPr/>
          </p:nvSpPr>
          <p:spPr>
            <a:xfrm>
              <a:off x="5176661" y="5245616"/>
              <a:ext cx="152400" cy="120314"/>
            </a:xfrm>
            <a:prstGeom prst="flowChartConnector">
              <a:avLst/>
            </a:prstGeom>
            <a:grp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7" name="Flowchart: Connector 76"/>
            <p:cNvSpPr/>
            <p:nvPr/>
          </p:nvSpPr>
          <p:spPr>
            <a:xfrm>
              <a:off x="8172932" y="5245616"/>
              <a:ext cx="152400" cy="120314"/>
            </a:xfrm>
            <a:prstGeom prst="flowChartConnector">
              <a:avLst/>
            </a:prstGeom>
            <a:grp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9" name="Flowchart: Connector 78"/>
            <p:cNvSpPr/>
            <p:nvPr/>
          </p:nvSpPr>
          <p:spPr>
            <a:xfrm>
              <a:off x="5171081" y="3192746"/>
              <a:ext cx="152400" cy="120314"/>
            </a:xfrm>
            <a:prstGeom prst="flowChartConnector">
              <a:avLst/>
            </a:prstGeom>
            <a:grp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1" name="Flowchart: Connector 80"/>
            <p:cNvSpPr/>
            <p:nvPr/>
          </p:nvSpPr>
          <p:spPr>
            <a:xfrm>
              <a:off x="8172932" y="3187723"/>
              <a:ext cx="152400" cy="120314"/>
            </a:xfrm>
            <a:prstGeom prst="flowChartConnector">
              <a:avLst/>
            </a:prstGeom>
            <a:grp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3" name="Flowchart: Connector 82"/>
            <p:cNvSpPr/>
            <p:nvPr/>
          </p:nvSpPr>
          <p:spPr>
            <a:xfrm>
              <a:off x="7519546" y="4698769"/>
              <a:ext cx="152400" cy="120314"/>
            </a:xfrm>
            <a:prstGeom prst="flowChartConnector">
              <a:avLst/>
            </a:prstGeom>
            <a:grp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4" name="Flowchart: Connector 83"/>
            <p:cNvSpPr/>
            <p:nvPr/>
          </p:nvSpPr>
          <p:spPr>
            <a:xfrm>
              <a:off x="6016580" y="4693443"/>
              <a:ext cx="152400" cy="120314"/>
            </a:xfrm>
            <a:prstGeom prst="flowChartConnector">
              <a:avLst/>
            </a:prstGeom>
            <a:grp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5" name="Flowchart: Connector 84"/>
            <p:cNvSpPr/>
            <p:nvPr/>
          </p:nvSpPr>
          <p:spPr>
            <a:xfrm>
              <a:off x="7554102" y="3686419"/>
              <a:ext cx="152400" cy="120314"/>
            </a:xfrm>
            <a:prstGeom prst="flowChartConnector">
              <a:avLst/>
            </a:prstGeom>
            <a:grp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6" name="Flowchart: Connector 85"/>
            <p:cNvSpPr/>
            <p:nvPr/>
          </p:nvSpPr>
          <p:spPr>
            <a:xfrm>
              <a:off x="5967909" y="3687407"/>
              <a:ext cx="152400" cy="120314"/>
            </a:xfrm>
            <a:prstGeom prst="flowChartConnector">
              <a:avLst/>
            </a:prstGeom>
            <a:grp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cxnSp>
        <p:nvCxnSpPr>
          <p:cNvPr id="95" name="Straight Connector 94"/>
          <p:cNvCxnSpPr>
            <a:stCxn id="64" idx="3"/>
          </p:cNvCxnSpPr>
          <p:nvPr/>
        </p:nvCxnSpPr>
        <p:spPr>
          <a:xfrm flipV="1">
            <a:off x="850542" y="4718784"/>
            <a:ext cx="567736" cy="629526"/>
          </a:xfrm>
          <a:prstGeom prst="line">
            <a:avLst/>
          </a:prstGeom>
        </p:spPr>
        <p:style>
          <a:lnRef idx="2">
            <a:schemeClr val="dk1"/>
          </a:lnRef>
          <a:fillRef idx="0">
            <a:schemeClr val="dk1"/>
          </a:fillRef>
          <a:effectRef idx="1">
            <a:schemeClr val="dk1"/>
          </a:effectRef>
          <a:fontRef idx="minor">
            <a:schemeClr val="tx1"/>
          </a:fontRef>
        </p:style>
      </p:cxnSp>
      <p:cxnSp>
        <p:nvCxnSpPr>
          <p:cNvPr id="102" name="Straight Connector 101"/>
          <p:cNvCxnSpPr/>
          <p:nvPr/>
        </p:nvCxnSpPr>
        <p:spPr>
          <a:xfrm flipH="1">
            <a:off x="1382017" y="4749743"/>
            <a:ext cx="1349694" cy="7713"/>
          </a:xfrm>
          <a:prstGeom prst="line">
            <a:avLst/>
          </a:prstGeom>
        </p:spPr>
        <p:style>
          <a:lnRef idx="2">
            <a:schemeClr val="dk1"/>
          </a:lnRef>
          <a:fillRef idx="0">
            <a:schemeClr val="dk1"/>
          </a:fillRef>
          <a:effectRef idx="1">
            <a:schemeClr val="dk1"/>
          </a:effectRef>
          <a:fontRef idx="minor">
            <a:schemeClr val="tx1"/>
          </a:fontRef>
        </p:style>
      </p:cxnSp>
      <p:cxnSp>
        <p:nvCxnSpPr>
          <p:cNvPr id="106" name="Straight Connector 105"/>
          <p:cNvCxnSpPr>
            <a:stCxn id="84" idx="0"/>
          </p:cNvCxnSpPr>
          <p:nvPr/>
        </p:nvCxnSpPr>
        <p:spPr>
          <a:xfrm flipH="1" flipV="1">
            <a:off x="6049659" y="3700568"/>
            <a:ext cx="43121" cy="992875"/>
          </a:xfrm>
          <a:prstGeom prst="line">
            <a:avLst/>
          </a:prstGeom>
        </p:spPr>
        <p:style>
          <a:lnRef idx="2">
            <a:schemeClr val="dk1"/>
          </a:lnRef>
          <a:fillRef idx="0">
            <a:schemeClr val="dk1"/>
          </a:fillRef>
          <a:effectRef idx="1">
            <a:schemeClr val="dk1"/>
          </a:effectRef>
          <a:fontRef idx="minor">
            <a:schemeClr val="tx1"/>
          </a:fontRef>
        </p:style>
      </p:cxnSp>
      <p:grpSp>
        <p:nvGrpSpPr>
          <p:cNvPr id="122" name="Group 121"/>
          <p:cNvGrpSpPr/>
          <p:nvPr/>
        </p:nvGrpSpPr>
        <p:grpSpPr>
          <a:xfrm>
            <a:off x="870125" y="3200400"/>
            <a:ext cx="7421016" cy="2145981"/>
            <a:chOff x="870125" y="3238667"/>
            <a:chExt cx="7421016" cy="2145981"/>
          </a:xfrm>
        </p:grpSpPr>
        <p:cxnSp>
          <p:nvCxnSpPr>
            <p:cNvPr id="36" name="Straight Connector 35"/>
            <p:cNvCxnSpPr/>
            <p:nvPr/>
          </p:nvCxnSpPr>
          <p:spPr>
            <a:xfrm flipV="1">
              <a:off x="918266" y="3262413"/>
              <a:ext cx="2528869" cy="1584"/>
            </a:xfrm>
            <a:prstGeom prst="line">
              <a:avLst/>
            </a:prstGeom>
          </p:spPr>
          <p:style>
            <a:lnRef idx="2">
              <a:schemeClr val="dk1"/>
            </a:lnRef>
            <a:fillRef idx="0">
              <a:schemeClr val="dk1"/>
            </a:fillRef>
            <a:effectRef idx="1">
              <a:schemeClr val="dk1"/>
            </a:effectRef>
            <a:fontRef idx="minor">
              <a:schemeClr val="tx1"/>
            </a:fontRef>
          </p:style>
        </p:cxnSp>
        <p:cxnSp>
          <p:nvCxnSpPr>
            <p:cNvPr id="88" name="Straight Connector 87"/>
            <p:cNvCxnSpPr>
              <a:endCxn id="81" idx="3"/>
            </p:cNvCxnSpPr>
            <p:nvPr/>
          </p:nvCxnSpPr>
          <p:spPr>
            <a:xfrm>
              <a:off x="5323481" y="3260857"/>
              <a:ext cx="2871769" cy="29560"/>
            </a:xfrm>
            <a:prstGeom prst="line">
              <a:avLst/>
            </a:prstGeom>
          </p:spPr>
          <p:style>
            <a:lnRef idx="2">
              <a:schemeClr val="dk1"/>
            </a:lnRef>
            <a:fillRef idx="0">
              <a:schemeClr val="dk1"/>
            </a:fillRef>
            <a:effectRef idx="1">
              <a:schemeClr val="dk1"/>
            </a:effectRef>
            <a:fontRef idx="minor">
              <a:schemeClr val="tx1"/>
            </a:fontRef>
          </p:style>
        </p:cxnSp>
        <p:cxnSp>
          <p:nvCxnSpPr>
            <p:cNvPr id="89" name="Straight Connector 88"/>
            <p:cNvCxnSpPr/>
            <p:nvPr/>
          </p:nvCxnSpPr>
          <p:spPr>
            <a:xfrm flipV="1">
              <a:off x="889770" y="5344576"/>
              <a:ext cx="2528869" cy="1584"/>
            </a:xfrm>
            <a:prstGeom prst="line">
              <a:avLst/>
            </a:prstGeom>
          </p:spPr>
          <p:style>
            <a:lnRef idx="2">
              <a:schemeClr val="dk1"/>
            </a:lnRef>
            <a:fillRef idx="0">
              <a:schemeClr val="dk1"/>
            </a:fillRef>
            <a:effectRef idx="1">
              <a:schemeClr val="dk1"/>
            </a:effectRef>
            <a:fontRef idx="minor">
              <a:schemeClr val="tx1"/>
            </a:fontRef>
          </p:style>
        </p:cxnSp>
        <p:cxnSp>
          <p:nvCxnSpPr>
            <p:cNvPr id="90" name="Straight Connector 89"/>
            <p:cNvCxnSpPr/>
            <p:nvPr/>
          </p:nvCxnSpPr>
          <p:spPr>
            <a:xfrm>
              <a:off x="5335958" y="5293776"/>
              <a:ext cx="2871769" cy="29560"/>
            </a:xfrm>
            <a:prstGeom prst="line">
              <a:avLst/>
            </a:prstGeom>
          </p:spPr>
          <p:style>
            <a:lnRef idx="2">
              <a:schemeClr val="dk1"/>
            </a:lnRef>
            <a:fillRef idx="0">
              <a:schemeClr val="dk1"/>
            </a:fillRef>
            <a:effectRef idx="1">
              <a:schemeClr val="dk1"/>
            </a:effectRef>
            <a:fontRef idx="minor">
              <a:schemeClr val="tx1"/>
            </a:fontRef>
          </p:style>
        </p:cxnSp>
        <p:cxnSp>
          <p:nvCxnSpPr>
            <p:cNvPr id="91" name="Straight Connector 90"/>
            <p:cNvCxnSpPr/>
            <p:nvPr/>
          </p:nvCxnSpPr>
          <p:spPr>
            <a:xfrm>
              <a:off x="5278130" y="3297033"/>
              <a:ext cx="5580" cy="2055109"/>
            </a:xfrm>
            <a:prstGeom prst="line">
              <a:avLst/>
            </a:prstGeom>
          </p:spPr>
          <p:style>
            <a:lnRef idx="2">
              <a:schemeClr val="dk1"/>
            </a:lnRef>
            <a:fillRef idx="0">
              <a:schemeClr val="dk1"/>
            </a:fillRef>
            <a:effectRef idx="1">
              <a:schemeClr val="dk1"/>
            </a:effectRef>
            <a:fontRef idx="minor">
              <a:schemeClr val="tx1"/>
            </a:fontRef>
          </p:style>
        </p:cxnSp>
        <p:cxnSp>
          <p:nvCxnSpPr>
            <p:cNvPr id="92" name="Straight Connector 91"/>
            <p:cNvCxnSpPr/>
            <p:nvPr/>
          </p:nvCxnSpPr>
          <p:spPr>
            <a:xfrm>
              <a:off x="870125" y="3269984"/>
              <a:ext cx="5580" cy="2055109"/>
            </a:xfrm>
            <a:prstGeom prst="line">
              <a:avLst/>
            </a:prstGeom>
          </p:spPr>
          <p:style>
            <a:lnRef idx="2">
              <a:schemeClr val="dk1"/>
            </a:lnRef>
            <a:fillRef idx="0">
              <a:schemeClr val="dk1"/>
            </a:fillRef>
            <a:effectRef idx="1">
              <a:schemeClr val="dk1"/>
            </a:effectRef>
            <a:fontRef idx="minor">
              <a:schemeClr val="tx1"/>
            </a:fontRef>
          </p:style>
        </p:cxnSp>
        <p:cxnSp>
          <p:nvCxnSpPr>
            <p:cNvPr id="93" name="Straight Connector 92"/>
            <p:cNvCxnSpPr/>
            <p:nvPr/>
          </p:nvCxnSpPr>
          <p:spPr>
            <a:xfrm>
              <a:off x="3445475" y="3329539"/>
              <a:ext cx="5580" cy="2055109"/>
            </a:xfrm>
            <a:prstGeom prst="line">
              <a:avLst/>
            </a:prstGeom>
          </p:spPr>
          <p:style>
            <a:lnRef idx="2">
              <a:schemeClr val="dk1"/>
            </a:lnRef>
            <a:fillRef idx="0">
              <a:schemeClr val="dk1"/>
            </a:fillRef>
            <a:effectRef idx="1">
              <a:schemeClr val="dk1"/>
            </a:effectRef>
            <a:fontRef idx="minor">
              <a:schemeClr val="tx1"/>
            </a:fontRef>
          </p:style>
        </p:cxnSp>
        <p:cxnSp>
          <p:nvCxnSpPr>
            <p:cNvPr id="94" name="Straight Connector 93"/>
            <p:cNvCxnSpPr/>
            <p:nvPr/>
          </p:nvCxnSpPr>
          <p:spPr>
            <a:xfrm>
              <a:off x="8285561" y="3238667"/>
              <a:ext cx="5580" cy="2055109"/>
            </a:xfrm>
            <a:prstGeom prst="line">
              <a:avLst/>
            </a:prstGeom>
          </p:spPr>
          <p:style>
            <a:lnRef idx="2">
              <a:schemeClr val="dk1"/>
            </a:lnRef>
            <a:fillRef idx="0">
              <a:schemeClr val="dk1"/>
            </a:fillRef>
            <a:effectRef idx="1">
              <a:schemeClr val="dk1"/>
            </a:effectRef>
            <a:fontRef idx="minor">
              <a:schemeClr val="tx1"/>
            </a:fontRef>
          </p:style>
        </p:cxnSp>
        <p:cxnSp>
          <p:nvCxnSpPr>
            <p:cNvPr id="96" name="Straight Connector 95"/>
            <p:cNvCxnSpPr/>
            <p:nvPr/>
          </p:nvCxnSpPr>
          <p:spPr>
            <a:xfrm flipV="1">
              <a:off x="2782386" y="3264645"/>
              <a:ext cx="683787" cy="540918"/>
            </a:xfrm>
            <a:prstGeom prst="line">
              <a:avLst/>
            </a:prstGeom>
          </p:spPr>
          <p:style>
            <a:lnRef idx="2">
              <a:schemeClr val="dk1"/>
            </a:lnRef>
            <a:fillRef idx="0">
              <a:schemeClr val="dk1"/>
            </a:fillRef>
            <a:effectRef idx="1">
              <a:schemeClr val="dk1"/>
            </a:effectRef>
            <a:fontRef idx="minor">
              <a:schemeClr val="tx1"/>
            </a:fontRef>
          </p:style>
        </p:cxnSp>
        <p:cxnSp>
          <p:nvCxnSpPr>
            <p:cNvPr id="100" name="Straight Connector 99"/>
            <p:cNvCxnSpPr/>
            <p:nvPr/>
          </p:nvCxnSpPr>
          <p:spPr>
            <a:xfrm flipH="1">
              <a:off x="1407516" y="3772871"/>
              <a:ext cx="1349694" cy="7713"/>
            </a:xfrm>
            <a:prstGeom prst="line">
              <a:avLst/>
            </a:prstGeom>
          </p:spPr>
          <p:style>
            <a:lnRef idx="2">
              <a:schemeClr val="dk1"/>
            </a:lnRef>
            <a:fillRef idx="0">
              <a:schemeClr val="dk1"/>
            </a:fillRef>
            <a:effectRef idx="1">
              <a:schemeClr val="dk1"/>
            </a:effectRef>
            <a:fontRef idx="minor">
              <a:schemeClr val="tx1"/>
            </a:fontRef>
          </p:style>
        </p:cxnSp>
        <p:cxnSp>
          <p:nvCxnSpPr>
            <p:cNvPr id="103" name="Straight Connector 102"/>
            <p:cNvCxnSpPr>
              <a:stCxn id="74" idx="4"/>
            </p:cNvCxnSpPr>
            <p:nvPr/>
          </p:nvCxnSpPr>
          <p:spPr>
            <a:xfrm flipV="1">
              <a:off x="1379542" y="3792014"/>
              <a:ext cx="11101" cy="1021743"/>
            </a:xfrm>
            <a:prstGeom prst="line">
              <a:avLst/>
            </a:prstGeom>
          </p:spPr>
          <p:style>
            <a:lnRef idx="2">
              <a:schemeClr val="dk1"/>
            </a:lnRef>
            <a:fillRef idx="0">
              <a:schemeClr val="dk1"/>
            </a:fillRef>
            <a:effectRef idx="1">
              <a:schemeClr val="dk1"/>
            </a:effectRef>
            <a:fontRef idx="minor">
              <a:schemeClr val="tx1"/>
            </a:fontRef>
          </p:style>
        </p:cxnSp>
        <p:cxnSp>
          <p:nvCxnSpPr>
            <p:cNvPr id="105" name="Straight Connector 104"/>
            <p:cNvCxnSpPr/>
            <p:nvPr/>
          </p:nvCxnSpPr>
          <p:spPr>
            <a:xfrm flipV="1">
              <a:off x="2818602" y="3788008"/>
              <a:ext cx="11101" cy="1021743"/>
            </a:xfrm>
            <a:prstGeom prst="line">
              <a:avLst/>
            </a:prstGeom>
          </p:spPr>
          <p:style>
            <a:lnRef idx="2">
              <a:schemeClr val="dk1"/>
            </a:lnRef>
            <a:fillRef idx="0">
              <a:schemeClr val="dk1"/>
            </a:fillRef>
            <a:effectRef idx="1">
              <a:schemeClr val="dk1"/>
            </a:effectRef>
            <a:fontRef idx="minor">
              <a:schemeClr val="tx1"/>
            </a:fontRef>
          </p:style>
        </p:cxnSp>
        <p:cxnSp>
          <p:nvCxnSpPr>
            <p:cNvPr id="107" name="Straight Connector 106"/>
            <p:cNvCxnSpPr/>
            <p:nvPr/>
          </p:nvCxnSpPr>
          <p:spPr>
            <a:xfrm flipV="1">
              <a:off x="7609698" y="3738103"/>
              <a:ext cx="11101" cy="1021743"/>
            </a:xfrm>
            <a:prstGeom prst="line">
              <a:avLst/>
            </a:prstGeom>
          </p:spPr>
          <p:style>
            <a:lnRef idx="2">
              <a:schemeClr val="dk1"/>
            </a:lnRef>
            <a:fillRef idx="0">
              <a:schemeClr val="dk1"/>
            </a:fillRef>
            <a:effectRef idx="1">
              <a:schemeClr val="dk1"/>
            </a:effectRef>
            <a:fontRef idx="minor">
              <a:schemeClr val="tx1"/>
            </a:fontRef>
          </p:style>
        </p:cxnSp>
        <p:cxnSp>
          <p:nvCxnSpPr>
            <p:cNvPr id="109" name="Straight Connector 108"/>
            <p:cNvCxnSpPr>
              <a:stCxn id="85" idx="6"/>
            </p:cNvCxnSpPr>
            <p:nvPr/>
          </p:nvCxnSpPr>
          <p:spPr>
            <a:xfrm flipH="1">
              <a:off x="6105438" y="3746576"/>
              <a:ext cx="1601064" cy="5785"/>
            </a:xfrm>
            <a:prstGeom prst="line">
              <a:avLst/>
            </a:prstGeom>
          </p:spPr>
          <p:style>
            <a:lnRef idx="2">
              <a:schemeClr val="dk1"/>
            </a:lnRef>
            <a:fillRef idx="0">
              <a:schemeClr val="dk1"/>
            </a:fillRef>
            <a:effectRef idx="1">
              <a:schemeClr val="dk1"/>
            </a:effectRef>
            <a:fontRef idx="minor">
              <a:schemeClr val="tx1"/>
            </a:fontRef>
          </p:style>
        </p:cxnSp>
        <p:cxnSp>
          <p:nvCxnSpPr>
            <p:cNvPr id="115" name="Straight Connector 114"/>
            <p:cNvCxnSpPr/>
            <p:nvPr/>
          </p:nvCxnSpPr>
          <p:spPr>
            <a:xfrm flipH="1">
              <a:off x="6167587" y="4794710"/>
              <a:ext cx="1349694" cy="7713"/>
            </a:xfrm>
            <a:prstGeom prst="line">
              <a:avLst/>
            </a:prstGeom>
          </p:spPr>
          <p:style>
            <a:lnRef idx="2">
              <a:schemeClr val="dk1"/>
            </a:lnRef>
            <a:fillRef idx="0">
              <a:schemeClr val="dk1"/>
            </a:fillRef>
            <a:effectRef idx="1">
              <a:schemeClr val="dk1"/>
            </a:effectRef>
            <a:fontRef idx="minor">
              <a:schemeClr val="tx1"/>
            </a:fontRef>
          </p:style>
        </p:cxnSp>
        <p:cxnSp>
          <p:nvCxnSpPr>
            <p:cNvPr id="117" name="Straight Connector 116"/>
            <p:cNvCxnSpPr>
              <a:stCxn id="86" idx="5"/>
              <a:endCxn id="79" idx="5"/>
            </p:cNvCxnSpPr>
            <p:nvPr/>
          </p:nvCxnSpPr>
          <p:spPr>
            <a:xfrm flipH="1" flipV="1">
              <a:off x="5301163" y="3295440"/>
              <a:ext cx="796828" cy="494661"/>
            </a:xfrm>
            <a:prstGeom prst="line">
              <a:avLst/>
            </a:prstGeom>
          </p:spPr>
          <p:style>
            <a:lnRef idx="2">
              <a:schemeClr val="dk1"/>
            </a:lnRef>
            <a:fillRef idx="0">
              <a:schemeClr val="dk1"/>
            </a:fillRef>
            <a:effectRef idx="1">
              <a:schemeClr val="dk1"/>
            </a:effectRef>
            <a:fontRef idx="minor">
              <a:schemeClr val="tx1"/>
            </a:fontRef>
          </p:style>
        </p:cxnSp>
      </p:grpSp>
      <p:cxnSp>
        <p:nvCxnSpPr>
          <p:cNvPr id="120" name="Straight Connector 119"/>
          <p:cNvCxnSpPr>
            <a:stCxn id="76" idx="7"/>
          </p:cNvCxnSpPr>
          <p:nvPr/>
        </p:nvCxnSpPr>
        <p:spPr>
          <a:xfrm flipV="1">
            <a:off x="5306743" y="4736110"/>
            <a:ext cx="764658" cy="527126"/>
          </a:xfrm>
          <a:prstGeom prst="line">
            <a:avLst/>
          </a:prstGeom>
        </p:spPr>
        <p:style>
          <a:lnRef idx="2">
            <a:schemeClr val="dk1"/>
          </a:lnRef>
          <a:fillRef idx="0">
            <a:schemeClr val="dk1"/>
          </a:fillRef>
          <a:effectRef idx="1">
            <a:schemeClr val="dk1"/>
          </a:effectRef>
          <a:fontRef idx="minor">
            <a:schemeClr val="tx1"/>
          </a:fontRef>
        </p:style>
      </p:cxnSp>
      <p:sp>
        <p:nvSpPr>
          <p:cNvPr id="130" name="TextBox 129"/>
          <p:cNvSpPr txBox="1"/>
          <p:nvPr/>
        </p:nvSpPr>
        <p:spPr>
          <a:xfrm>
            <a:off x="6548029" y="5270289"/>
            <a:ext cx="356134" cy="461665"/>
          </a:xfrm>
          <a:prstGeom prst="rect">
            <a:avLst/>
          </a:prstGeom>
          <a:noFill/>
        </p:spPr>
        <p:txBody>
          <a:bodyPr wrap="square" rtlCol="0">
            <a:spAutoFit/>
          </a:bodyPr>
          <a:lstStyle/>
          <a:p>
            <a:r>
              <a:rPr lang="en-US" sz="2400" dirty="0"/>
              <a:t>H</a:t>
            </a:r>
          </a:p>
        </p:txBody>
      </p:sp>
      <p:sp>
        <p:nvSpPr>
          <p:cNvPr id="131" name="TextBox 130"/>
          <p:cNvSpPr txBox="1"/>
          <p:nvPr/>
        </p:nvSpPr>
        <p:spPr>
          <a:xfrm>
            <a:off x="5967491" y="4742637"/>
            <a:ext cx="393153" cy="461665"/>
          </a:xfrm>
          <a:prstGeom prst="rect">
            <a:avLst/>
          </a:prstGeom>
          <a:noFill/>
        </p:spPr>
        <p:txBody>
          <a:bodyPr wrap="square" rtlCol="0">
            <a:spAutoFit/>
          </a:bodyPr>
          <a:lstStyle/>
          <a:p>
            <a:r>
              <a:rPr lang="en-US" sz="2400" dirty="0" smtClean="0"/>
              <a:t>z</a:t>
            </a:r>
            <a:endParaRPr lang="en-US" sz="2400" dirty="0"/>
          </a:p>
        </p:txBody>
      </p:sp>
      <p:sp>
        <p:nvSpPr>
          <p:cNvPr id="132" name="TextBox 131"/>
          <p:cNvSpPr txBox="1"/>
          <p:nvPr/>
        </p:nvSpPr>
        <p:spPr>
          <a:xfrm>
            <a:off x="5923648" y="3311502"/>
            <a:ext cx="356134" cy="461665"/>
          </a:xfrm>
          <a:prstGeom prst="rect">
            <a:avLst/>
          </a:prstGeom>
          <a:noFill/>
        </p:spPr>
        <p:txBody>
          <a:bodyPr wrap="square" rtlCol="0">
            <a:spAutoFit/>
          </a:bodyPr>
          <a:lstStyle/>
          <a:p>
            <a:r>
              <a:rPr lang="en-US" sz="2400" dirty="0"/>
              <a:t>w</a:t>
            </a:r>
          </a:p>
        </p:txBody>
      </p:sp>
      <p:sp>
        <p:nvSpPr>
          <p:cNvPr id="133" name="TextBox 132"/>
          <p:cNvSpPr txBox="1"/>
          <p:nvPr/>
        </p:nvSpPr>
        <p:spPr>
          <a:xfrm>
            <a:off x="7640184" y="4489036"/>
            <a:ext cx="356134" cy="461665"/>
          </a:xfrm>
          <a:prstGeom prst="rect">
            <a:avLst/>
          </a:prstGeom>
          <a:noFill/>
        </p:spPr>
        <p:txBody>
          <a:bodyPr wrap="square" rtlCol="0">
            <a:spAutoFit/>
          </a:bodyPr>
          <a:lstStyle/>
          <a:p>
            <a:r>
              <a:rPr lang="en-US" sz="2400" dirty="0"/>
              <a:t>y</a:t>
            </a:r>
          </a:p>
        </p:txBody>
      </p:sp>
      <p:sp>
        <p:nvSpPr>
          <p:cNvPr id="134" name="TextBox 133"/>
          <p:cNvSpPr txBox="1"/>
          <p:nvPr/>
        </p:nvSpPr>
        <p:spPr>
          <a:xfrm>
            <a:off x="7658928" y="3450484"/>
            <a:ext cx="356134" cy="461665"/>
          </a:xfrm>
          <a:prstGeom prst="rect">
            <a:avLst/>
          </a:prstGeom>
          <a:noFill/>
        </p:spPr>
        <p:txBody>
          <a:bodyPr wrap="square" rtlCol="0">
            <a:spAutoFit/>
          </a:bodyPr>
          <a:lstStyle/>
          <a:p>
            <a:r>
              <a:rPr lang="en-US" sz="2400" dirty="0"/>
              <a:t>x</a:t>
            </a:r>
          </a:p>
        </p:txBody>
      </p:sp>
      <p:sp>
        <p:nvSpPr>
          <p:cNvPr id="135" name="TextBox 134"/>
          <p:cNvSpPr txBox="1"/>
          <p:nvPr/>
        </p:nvSpPr>
        <p:spPr>
          <a:xfrm>
            <a:off x="8262220" y="5054236"/>
            <a:ext cx="356134" cy="461665"/>
          </a:xfrm>
          <a:prstGeom prst="rect">
            <a:avLst/>
          </a:prstGeom>
          <a:noFill/>
        </p:spPr>
        <p:txBody>
          <a:bodyPr wrap="square" rtlCol="0">
            <a:spAutoFit/>
          </a:bodyPr>
          <a:lstStyle/>
          <a:p>
            <a:r>
              <a:rPr lang="en-US" sz="2400" dirty="0"/>
              <a:t>u</a:t>
            </a:r>
          </a:p>
        </p:txBody>
      </p:sp>
      <p:sp>
        <p:nvSpPr>
          <p:cNvPr id="136" name="TextBox 135"/>
          <p:cNvSpPr txBox="1"/>
          <p:nvPr/>
        </p:nvSpPr>
        <p:spPr>
          <a:xfrm>
            <a:off x="4887805" y="4965687"/>
            <a:ext cx="356134" cy="461665"/>
          </a:xfrm>
          <a:prstGeom prst="rect">
            <a:avLst/>
          </a:prstGeom>
          <a:noFill/>
        </p:spPr>
        <p:txBody>
          <a:bodyPr wrap="square" rtlCol="0">
            <a:spAutoFit/>
          </a:bodyPr>
          <a:lstStyle/>
          <a:p>
            <a:r>
              <a:rPr lang="en-US" sz="2400" dirty="0"/>
              <a:t>v</a:t>
            </a:r>
          </a:p>
        </p:txBody>
      </p:sp>
      <p:sp>
        <p:nvSpPr>
          <p:cNvPr id="137" name="TextBox 136"/>
          <p:cNvSpPr txBox="1"/>
          <p:nvPr/>
        </p:nvSpPr>
        <p:spPr>
          <a:xfrm>
            <a:off x="8313169" y="3042838"/>
            <a:ext cx="356134" cy="461665"/>
          </a:xfrm>
          <a:prstGeom prst="rect">
            <a:avLst/>
          </a:prstGeom>
          <a:noFill/>
        </p:spPr>
        <p:txBody>
          <a:bodyPr wrap="square" rtlCol="0">
            <a:spAutoFit/>
          </a:bodyPr>
          <a:lstStyle/>
          <a:p>
            <a:r>
              <a:rPr lang="en-US" sz="2400" dirty="0"/>
              <a:t>t</a:t>
            </a:r>
          </a:p>
        </p:txBody>
      </p:sp>
      <p:sp>
        <p:nvSpPr>
          <p:cNvPr id="138" name="TextBox 137"/>
          <p:cNvSpPr txBox="1"/>
          <p:nvPr/>
        </p:nvSpPr>
        <p:spPr>
          <a:xfrm>
            <a:off x="4855885" y="3149957"/>
            <a:ext cx="356134" cy="461665"/>
          </a:xfrm>
          <a:prstGeom prst="rect">
            <a:avLst/>
          </a:prstGeom>
          <a:noFill/>
        </p:spPr>
        <p:txBody>
          <a:bodyPr wrap="square" rtlCol="0">
            <a:spAutoFit/>
          </a:bodyPr>
          <a:lstStyle/>
          <a:p>
            <a:r>
              <a:rPr lang="en-US" sz="2400" dirty="0" smtClean="0"/>
              <a:t>s</a:t>
            </a:r>
            <a:endParaRPr lang="en-US" sz="2400" dirty="0"/>
          </a:p>
        </p:txBody>
      </p:sp>
    </p:spTree>
    <p:extLst>
      <p:ext uri="{BB962C8B-B14F-4D97-AF65-F5344CB8AC3E}">
        <p14:creationId xmlns:p14="http://schemas.microsoft.com/office/powerpoint/2010/main" val="33513405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C02BFA7-B822-4EB4-B6B0-953FE2486462}" type="datetime1">
              <a:rPr lang="en-US" smtClean="0"/>
              <a:pPr/>
              <a:t>6/24/2023</a:t>
            </a:fld>
            <a:endParaRPr lang="en-US" dirty="0"/>
          </a:p>
        </p:txBody>
      </p:sp>
      <p:sp>
        <p:nvSpPr>
          <p:cNvPr id="5" name="Footer Placeholder 4"/>
          <p:cNvSpPr>
            <a:spLocks noGrp="1"/>
          </p:cNvSpPr>
          <p:nvPr>
            <p:ph type="ftr" sz="quarter" idx="11"/>
          </p:nvPr>
        </p:nvSpPr>
        <p:spPr/>
        <p:txBody>
          <a:bodyPr/>
          <a:lstStyle/>
          <a:p>
            <a:r>
              <a:rPr lang="en-US" smtClean="0"/>
              <a:t>Basic concepts of graph theory</a:t>
            </a:r>
            <a:endParaRPr lang="en-US" dirty="0"/>
          </a:p>
        </p:txBody>
      </p:sp>
      <p:sp>
        <p:nvSpPr>
          <p:cNvPr id="6" name="Slide Number Placeholder 5"/>
          <p:cNvSpPr>
            <a:spLocks noGrp="1"/>
          </p:cNvSpPr>
          <p:nvPr>
            <p:ph type="sldNum" sz="quarter" idx="12"/>
          </p:nvPr>
        </p:nvSpPr>
        <p:spPr/>
        <p:txBody>
          <a:bodyPr/>
          <a:lstStyle/>
          <a:p>
            <a:fld id="{68D024D8-7F54-4838-AA7B-E00348C32656}" type="slidenum">
              <a:rPr lang="en-US" smtClean="0"/>
              <a:pPr/>
              <a:t>3</a:t>
            </a:fld>
            <a:endParaRPr lang="en-US" dirty="0"/>
          </a:p>
        </p:txBody>
      </p:sp>
      <p:sp>
        <p:nvSpPr>
          <p:cNvPr id="10" name="Rectangle 9"/>
          <p:cNvSpPr/>
          <p:nvPr/>
        </p:nvSpPr>
        <p:spPr>
          <a:xfrm>
            <a:off x="83712" y="40157"/>
            <a:ext cx="842667" cy="400110"/>
          </a:xfrm>
          <a:prstGeom prst="rect">
            <a:avLst/>
          </a:prstGeom>
        </p:spPr>
        <p:txBody>
          <a:bodyPr wrap="none">
            <a:spAutoFit/>
          </a:bodyPr>
          <a:lstStyle/>
          <a:p>
            <a:r>
              <a:rPr lang="en-US" sz="2000" b="1" dirty="0"/>
              <a:t>NOTE:</a:t>
            </a:r>
          </a:p>
        </p:txBody>
      </p:sp>
      <p:sp>
        <p:nvSpPr>
          <p:cNvPr id="11" name="Rectangle 10"/>
          <p:cNvSpPr/>
          <p:nvPr/>
        </p:nvSpPr>
        <p:spPr>
          <a:xfrm>
            <a:off x="386690" y="5552292"/>
            <a:ext cx="8386293" cy="646331"/>
          </a:xfrm>
          <a:prstGeom prst="rect">
            <a:avLst/>
          </a:prstGeom>
        </p:spPr>
        <p:txBody>
          <a:bodyPr wrap="square">
            <a:spAutoFit/>
          </a:bodyPr>
          <a:lstStyle/>
          <a:p>
            <a:pPr>
              <a:buFontTx/>
              <a:buNone/>
            </a:pPr>
            <a:r>
              <a:rPr lang="en-US" dirty="0" smtClean="0"/>
              <a:t>The </a:t>
            </a:r>
            <a:r>
              <a:rPr lang="en-US" dirty="0"/>
              <a:t>degree (or </a:t>
            </a:r>
            <a:r>
              <a:rPr lang="en-US" dirty="0" err="1"/>
              <a:t>valency</a:t>
            </a:r>
            <a:r>
              <a:rPr lang="en-US" dirty="0"/>
              <a:t>) of a vertex V in graph G, written d(v) or </a:t>
            </a:r>
            <a:r>
              <a:rPr lang="en-US" dirty="0" err="1"/>
              <a:t>deg</a:t>
            </a:r>
            <a:r>
              <a:rPr lang="en-US" dirty="0"/>
              <a:t>(v) is equal to the number of edges are incident (contain) on v.</a:t>
            </a:r>
          </a:p>
        </p:txBody>
      </p:sp>
      <p:sp>
        <p:nvSpPr>
          <p:cNvPr id="12" name="Rectangle 11"/>
          <p:cNvSpPr/>
          <p:nvPr/>
        </p:nvSpPr>
        <p:spPr>
          <a:xfrm>
            <a:off x="122348" y="3177377"/>
            <a:ext cx="1819857" cy="369332"/>
          </a:xfrm>
          <a:prstGeom prst="rect">
            <a:avLst/>
          </a:prstGeom>
        </p:spPr>
        <p:txBody>
          <a:bodyPr wrap="none">
            <a:spAutoFit/>
          </a:bodyPr>
          <a:lstStyle/>
          <a:p>
            <a:pPr>
              <a:buFontTx/>
              <a:buNone/>
            </a:pPr>
            <a:r>
              <a:rPr lang="en-US" b="1" u="sng" dirty="0"/>
              <a:t>Order of a graph:</a:t>
            </a:r>
          </a:p>
        </p:txBody>
      </p:sp>
      <p:sp>
        <p:nvSpPr>
          <p:cNvPr id="13" name="Rectangle 12"/>
          <p:cNvSpPr/>
          <p:nvPr/>
        </p:nvSpPr>
        <p:spPr>
          <a:xfrm>
            <a:off x="406983" y="3510175"/>
            <a:ext cx="6934200" cy="369332"/>
          </a:xfrm>
          <a:prstGeom prst="rect">
            <a:avLst/>
          </a:prstGeom>
        </p:spPr>
        <p:txBody>
          <a:bodyPr wrap="square">
            <a:spAutoFit/>
          </a:bodyPr>
          <a:lstStyle/>
          <a:p>
            <a:pPr>
              <a:buNone/>
            </a:pPr>
            <a:r>
              <a:rPr lang="en-US" dirty="0"/>
              <a:t>The number of vertices in G is called the order of a graph G.</a:t>
            </a:r>
          </a:p>
        </p:txBody>
      </p:sp>
      <p:sp>
        <p:nvSpPr>
          <p:cNvPr id="14" name="Rectangle 13"/>
          <p:cNvSpPr/>
          <p:nvPr/>
        </p:nvSpPr>
        <p:spPr>
          <a:xfrm>
            <a:off x="122348" y="3888930"/>
            <a:ext cx="1632435" cy="369332"/>
          </a:xfrm>
          <a:prstGeom prst="rect">
            <a:avLst/>
          </a:prstGeom>
        </p:spPr>
        <p:txBody>
          <a:bodyPr wrap="none">
            <a:spAutoFit/>
          </a:bodyPr>
          <a:lstStyle/>
          <a:p>
            <a:pPr>
              <a:buFontTx/>
              <a:buNone/>
            </a:pPr>
            <a:r>
              <a:rPr lang="en-US" b="1" u="sng" dirty="0"/>
              <a:t>Size of a graph:</a:t>
            </a:r>
          </a:p>
        </p:txBody>
      </p:sp>
      <p:sp>
        <p:nvSpPr>
          <p:cNvPr id="15" name="Rectangle 14"/>
          <p:cNvSpPr/>
          <p:nvPr/>
        </p:nvSpPr>
        <p:spPr>
          <a:xfrm>
            <a:off x="427149" y="4247353"/>
            <a:ext cx="6397542" cy="369332"/>
          </a:xfrm>
          <a:prstGeom prst="rect">
            <a:avLst/>
          </a:prstGeom>
        </p:spPr>
        <p:txBody>
          <a:bodyPr wrap="square">
            <a:spAutoFit/>
          </a:bodyPr>
          <a:lstStyle/>
          <a:p>
            <a:pPr>
              <a:buNone/>
            </a:pPr>
            <a:r>
              <a:rPr lang="en-US" dirty="0"/>
              <a:t>The number of edges in a graph G is called the size of graph G.</a:t>
            </a:r>
          </a:p>
        </p:txBody>
      </p:sp>
      <p:sp>
        <p:nvSpPr>
          <p:cNvPr id="16" name="Rectangle 15"/>
          <p:cNvSpPr/>
          <p:nvPr/>
        </p:nvSpPr>
        <p:spPr>
          <a:xfrm>
            <a:off x="122348" y="4546312"/>
            <a:ext cx="1894045" cy="369332"/>
          </a:xfrm>
          <a:prstGeom prst="rect">
            <a:avLst/>
          </a:prstGeom>
        </p:spPr>
        <p:txBody>
          <a:bodyPr wrap="none">
            <a:spAutoFit/>
          </a:bodyPr>
          <a:lstStyle/>
          <a:p>
            <a:pPr>
              <a:buFontTx/>
              <a:buNone/>
            </a:pPr>
            <a:r>
              <a:rPr lang="en-US" b="1" u="sng" dirty="0"/>
              <a:t>Adjacent vertices:</a:t>
            </a:r>
          </a:p>
        </p:txBody>
      </p:sp>
      <p:sp>
        <p:nvSpPr>
          <p:cNvPr id="17" name="Rectangle 16"/>
          <p:cNvSpPr/>
          <p:nvPr/>
        </p:nvSpPr>
        <p:spPr>
          <a:xfrm>
            <a:off x="406983" y="4914977"/>
            <a:ext cx="8393155" cy="369332"/>
          </a:xfrm>
          <a:prstGeom prst="rect">
            <a:avLst/>
          </a:prstGeom>
        </p:spPr>
        <p:txBody>
          <a:bodyPr wrap="square">
            <a:spAutoFit/>
          </a:bodyPr>
          <a:lstStyle/>
          <a:p>
            <a:pPr>
              <a:buNone/>
            </a:pPr>
            <a:r>
              <a:rPr lang="en-US" dirty="0"/>
              <a:t>Any pair of vertices that is connected by any edge in a graph is called adjacent vertices.</a:t>
            </a:r>
          </a:p>
        </p:txBody>
      </p:sp>
      <p:sp>
        <p:nvSpPr>
          <p:cNvPr id="18" name="Rectangle 17"/>
          <p:cNvSpPr/>
          <p:nvPr/>
        </p:nvSpPr>
        <p:spPr>
          <a:xfrm>
            <a:off x="122348" y="5258037"/>
            <a:ext cx="1975349" cy="369332"/>
          </a:xfrm>
          <a:prstGeom prst="rect">
            <a:avLst/>
          </a:prstGeom>
        </p:spPr>
        <p:txBody>
          <a:bodyPr wrap="none">
            <a:spAutoFit/>
          </a:bodyPr>
          <a:lstStyle/>
          <a:p>
            <a:pPr>
              <a:buFontTx/>
              <a:buNone/>
            </a:pPr>
            <a:r>
              <a:rPr lang="en-US" b="1" u="sng" dirty="0"/>
              <a:t>Degree of vertices:</a:t>
            </a:r>
          </a:p>
        </p:txBody>
      </p:sp>
      <p:sp>
        <p:nvSpPr>
          <p:cNvPr id="2" name="Rectangle 1"/>
          <p:cNvSpPr/>
          <p:nvPr/>
        </p:nvSpPr>
        <p:spPr>
          <a:xfrm>
            <a:off x="268959" y="364633"/>
            <a:ext cx="8179581" cy="369332"/>
          </a:xfrm>
          <a:prstGeom prst="rect">
            <a:avLst/>
          </a:prstGeom>
        </p:spPr>
        <p:txBody>
          <a:bodyPr wrap="square">
            <a:spAutoFit/>
          </a:bodyPr>
          <a:lstStyle/>
          <a:p>
            <a:r>
              <a:rPr lang="en-US" dirty="0" smtClean="0"/>
              <a:t>1. A </a:t>
            </a:r>
            <a:r>
              <a:rPr lang="en-US" dirty="0"/>
              <a:t>graph G consists of a set V called the set of nodes (or points or vertices).</a:t>
            </a:r>
          </a:p>
        </p:txBody>
      </p:sp>
      <p:sp>
        <p:nvSpPr>
          <p:cNvPr id="3" name="Rectangle 2"/>
          <p:cNvSpPr/>
          <p:nvPr/>
        </p:nvSpPr>
        <p:spPr>
          <a:xfrm>
            <a:off x="268959" y="842683"/>
            <a:ext cx="8621756" cy="646331"/>
          </a:xfrm>
          <a:prstGeom prst="rect">
            <a:avLst/>
          </a:prstGeom>
        </p:spPr>
        <p:txBody>
          <a:bodyPr wrap="square">
            <a:spAutoFit/>
          </a:bodyPr>
          <a:lstStyle/>
          <a:p>
            <a:r>
              <a:rPr lang="en-US" dirty="0" smtClean="0"/>
              <a:t>2. A </a:t>
            </a:r>
            <a:r>
              <a:rPr lang="en-US" dirty="0"/>
              <a:t>graph G consists of a set  of edges such that each edges e={u, v} is represented by a </a:t>
            </a:r>
            <a:r>
              <a:rPr lang="en-US" dirty="0" smtClean="0"/>
              <a:t>  </a:t>
            </a:r>
          </a:p>
          <a:p>
            <a:r>
              <a:rPr lang="en-US" dirty="0"/>
              <a:t> </a:t>
            </a:r>
            <a:r>
              <a:rPr lang="en-US" dirty="0" smtClean="0"/>
              <a:t>   curve </a:t>
            </a:r>
            <a:r>
              <a:rPr lang="en-US" dirty="0"/>
              <a:t>or a line segment which connects its endpoints u and v.</a:t>
            </a:r>
          </a:p>
        </p:txBody>
      </p:sp>
      <p:sp>
        <p:nvSpPr>
          <p:cNvPr id="7" name="Rectangle 6"/>
          <p:cNvSpPr/>
          <p:nvPr/>
        </p:nvSpPr>
        <p:spPr>
          <a:xfrm>
            <a:off x="268959" y="1485984"/>
            <a:ext cx="8380276" cy="646331"/>
          </a:xfrm>
          <a:prstGeom prst="rect">
            <a:avLst/>
          </a:prstGeom>
        </p:spPr>
        <p:txBody>
          <a:bodyPr wrap="square">
            <a:spAutoFit/>
          </a:bodyPr>
          <a:lstStyle/>
          <a:p>
            <a:r>
              <a:rPr lang="en-US" dirty="0" smtClean="0"/>
              <a:t>3. An </a:t>
            </a:r>
            <a:r>
              <a:rPr lang="en-US" dirty="0"/>
              <a:t>edge of a graph that joins a node to itself is called a loop or self loop. i.e. Any edge </a:t>
            </a:r>
            <a:endParaRPr lang="en-US" dirty="0" smtClean="0"/>
          </a:p>
          <a:p>
            <a:r>
              <a:rPr lang="en-US" dirty="0"/>
              <a:t> </a:t>
            </a:r>
            <a:r>
              <a:rPr lang="en-US" dirty="0" smtClean="0"/>
              <a:t>   has </a:t>
            </a:r>
            <a:r>
              <a:rPr lang="en-US" dirty="0"/>
              <a:t>initial and final vertex is same  is known as loop.</a:t>
            </a:r>
          </a:p>
        </p:txBody>
      </p:sp>
      <p:sp>
        <p:nvSpPr>
          <p:cNvPr id="9" name="Rectangle 8"/>
          <p:cNvSpPr/>
          <p:nvPr/>
        </p:nvSpPr>
        <p:spPr>
          <a:xfrm>
            <a:off x="293644" y="2194713"/>
            <a:ext cx="8540838" cy="646331"/>
          </a:xfrm>
          <a:prstGeom prst="rect">
            <a:avLst/>
          </a:prstGeom>
        </p:spPr>
        <p:txBody>
          <a:bodyPr wrap="square">
            <a:spAutoFit/>
          </a:bodyPr>
          <a:lstStyle/>
          <a:p>
            <a:r>
              <a:rPr lang="en-US" dirty="0" smtClean="0"/>
              <a:t>4. Pair </a:t>
            </a:r>
            <a:r>
              <a:rPr lang="en-US" dirty="0"/>
              <a:t>of vertices joined by more than one edges, such edges are called multiple </a:t>
            </a:r>
            <a:endParaRPr lang="en-US" dirty="0" smtClean="0"/>
          </a:p>
          <a:p>
            <a:r>
              <a:rPr lang="en-US" dirty="0"/>
              <a:t> </a:t>
            </a:r>
            <a:r>
              <a:rPr lang="en-US" dirty="0" smtClean="0"/>
              <a:t>    or </a:t>
            </a:r>
            <a:r>
              <a:rPr lang="en-US" dirty="0"/>
              <a:t>parallel edges.</a:t>
            </a:r>
          </a:p>
        </p:txBody>
      </p:sp>
      <p:sp>
        <p:nvSpPr>
          <p:cNvPr id="19" name="Rectangle 18"/>
          <p:cNvSpPr/>
          <p:nvPr/>
        </p:nvSpPr>
        <p:spPr>
          <a:xfrm>
            <a:off x="169147" y="2834984"/>
            <a:ext cx="8789832" cy="369332"/>
          </a:xfrm>
          <a:prstGeom prst="rect">
            <a:avLst/>
          </a:prstGeom>
        </p:spPr>
        <p:txBody>
          <a:bodyPr wrap="square">
            <a:spAutoFit/>
          </a:bodyPr>
          <a:lstStyle/>
          <a:p>
            <a:pPr marL="609600" indent="-609600">
              <a:buNone/>
            </a:pPr>
            <a:r>
              <a:rPr lang="en-US" dirty="0"/>
              <a:t>From above figure iii), we see that edge e</a:t>
            </a:r>
            <a:r>
              <a:rPr lang="en-US" baseline="-25000" dirty="0"/>
              <a:t>1</a:t>
            </a:r>
            <a:r>
              <a:rPr lang="en-US" dirty="0"/>
              <a:t>={A,B}, loop e</a:t>
            </a:r>
            <a:r>
              <a:rPr lang="en-US" baseline="-25000" dirty="0"/>
              <a:t>2</a:t>
            </a:r>
            <a:r>
              <a:rPr lang="en-US" dirty="0"/>
              <a:t>={B,B}, e</a:t>
            </a:r>
            <a:r>
              <a:rPr lang="en-US" baseline="-25000" dirty="0"/>
              <a:t>5</a:t>
            </a:r>
            <a:r>
              <a:rPr lang="en-US" dirty="0"/>
              <a:t>= e</a:t>
            </a:r>
            <a:r>
              <a:rPr lang="en-US" baseline="-25000" dirty="0"/>
              <a:t>4 </a:t>
            </a:r>
            <a:r>
              <a:rPr lang="en-US" dirty="0"/>
              <a:t>={D,C} </a:t>
            </a:r>
            <a:r>
              <a:rPr lang="en-US" dirty="0" smtClean="0"/>
              <a:t>parallel edges</a:t>
            </a:r>
            <a:r>
              <a:rPr lang="en-US"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down)">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down)">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down)">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wipe(down)">
                                      <p:cBhvr>
                                        <p:cTn id="32" dur="500"/>
                                        <p:tgtEl>
                                          <p:spTgt spid="1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wipe(down)">
                                      <p:cBhvr>
                                        <p:cTn id="37" dur="5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wipe(down)">
                                      <p:cBhvr>
                                        <p:cTn id="42" dur="500"/>
                                        <p:tgtEl>
                                          <p:spTgt spid="13"/>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wipe(down)">
                                      <p:cBhvr>
                                        <p:cTn id="47" dur="500"/>
                                        <p:tgtEl>
                                          <p:spTgt spid="14"/>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wipe(down)">
                                      <p:cBhvr>
                                        <p:cTn id="52" dur="500"/>
                                        <p:tgtEl>
                                          <p:spTgt spid="15"/>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16"/>
                                        </p:tgtEl>
                                        <p:attrNameLst>
                                          <p:attrName>style.visibility</p:attrName>
                                        </p:attrNameLst>
                                      </p:cBhvr>
                                      <p:to>
                                        <p:strVal val="visible"/>
                                      </p:to>
                                    </p:set>
                                    <p:animEffect transition="in" filter="wipe(down)">
                                      <p:cBhvr>
                                        <p:cTn id="57" dur="500"/>
                                        <p:tgtEl>
                                          <p:spTgt spid="16"/>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17"/>
                                        </p:tgtEl>
                                        <p:attrNameLst>
                                          <p:attrName>style.visibility</p:attrName>
                                        </p:attrNameLst>
                                      </p:cBhvr>
                                      <p:to>
                                        <p:strVal val="visible"/>
                                      </p:to>
                                    </p:set>
                                    <p:animEffect transition="in" filter="wipe(down)">
                                      <p:cBhvr>
                                        <p:cTn id="62" dur="500"/>
                                        <p:tgtEl>
                                          <p:spTgt spid="17"/>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18"/>
                                        </p:tgtEl>
                                        <p:attrNameLst>
                                          <p:attrName>style.visibility</p:attrName>
                                        </p:attrNameLst>
                                      </p:cBhvr>
                                      <p:to>
                                        <p:strVal val="visible"/>
                                      </p:to>
                                    </p:set>
                                    <p:animEffect transition="in" filter="wipe(down)">
                                      <p:cBhvr>
                                        <p:cTn id="67" dur="500"/>
                                        <p:tgtEl>
                                          <p:spTgt spid="18"/>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grpId="0" nodeType="clickEffect">
                                  <p:stCondLst>
                                    <p:cond delay="0"/>
                                  </p:stCondLst>
                                  <p:childTnLst>
                                    <p:set>
                                      <p:cBhvr>
                                        <p:cTn id="71" dur="1" fill="hold">
                                          <p:stCondLst>
                                            <p:cond delay="0"/>
                                          </p:stCondLst>
                                        </p:cTn>
                                        <p:tgtEl>
                                          <p:spTgt spid="11"/>
                                        </p:tgtEl>
                                        <p:attrNameLst>
                                          <p:attrName>style.visibility</p:attrName>
                                        </p:attrNameLst>
                                      </p:cBhvr>
                                      <p:to>
                                        <p:strVal val="visible"/>
                                      </p:to>
                                    </p:set>
                                    <p:animEffect transition="in" filter="wipe(down)">
                                      <p:cBhvr>
                                        <p:cTn id="7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P spid="14" grpId="0"/>
      <p:bldP spid="15" grpId="0"/>
      <p:bldP spid="16" grpId="0"/>
      <p:bldP spid="17" grpId="0"/>
      <p:bldP spid="18" grpId="0"/>
      <p:bldP spid="2" grpId="0"/>
      <p:bldP spid="3" grpId="0"/>
      <p:bldP spid="7" grpId="0"/>
      <p:bldP spid="9" grpId="0"/>
      <p:bldP spid="19"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78980CD-D8D7-43C2-884B-694A597E2DFF}" type="datetime1">
              <a:rPr lang="en-US" smtClean="0"/>
              <a:pPr/>
              <a:t>6/24/2023</a:t>
            </a:fld>
            <a:endParaRPr lang="en-US" dirty="0"/>
          </a:p>
        </p:txBody>
      </p:sp>
      <p:sp>
        <p:nvSpPr>
          <p:cNvPr id="5" name="Slide Number Placeholder 4"/>
          <p:cNvSpPr>
            <a:spLocks noGrp="1"/>
          </p:cNvSpPr>
          <p:nvPr>
            <p:ph type="sldNum" sz="quarter" idx="12"/>
          </p:nvPr>
        </p:nvSpPr>
        <p:spPr/>
        <p:txBody>
          <a:bodyPr/>
          <a:lstStyle/>
          <a:p>
            <a:fld id="{68D024D8-7F54-4838-AA7B-E00348C32656}" type="slidenum">
              <a:rPr lang="en-US" smtClean="0"/>
              <a:pPr/>
              <a:t>30</a:t>
            </a:fld>
            <a:endParaRPr lang="en-US" dirty="0"/>
          </a:p>
        </p:txBody>
      </p:sp>
      <p:sp>
        <p:nvSpPr>
          <p:cNvPr id="6" name="Footer Placeholder 5"/>
          <p:cNvSpPr>
            <a:spLocks noGrp="1"/>
          </p:cNvSpPr>
          <p:nvPr>
            <p:ph type="ftr" sz="quarter" idx="11"/>
          </p:nvPr>
        </p:nvSpPr>
        <p:spPr/>
        <p:txBody>
          <a:bodyPr/>
          <a:lstStyle/>
          <a:p>
            <a:r>
              <a:rPr lang="en-US" smtClean="0"/>
              <a:t>Basic concepts of graph theory</a:t>
            </a:r>
            <a:endParaRPr lang="en-US" dirty="0"/>
          </a:p>
        </p:txBody>
      </p:sp>
      <p:sp>
        <p:nvSpPr>
          <p:cNvPr id="99331" name="Rectangle 3"/>
          <p:cNvSpPr>
            <a:spLocks noChangeArrowheads="1"/>
          </p:cNvSpPr>
          <p:nvPr/>
        </p:nvSpPr>
        <p:spPr bwMode="auto">
          <a:xfrm>
            <a:off x="0" y="9429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9333"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8" name="Rectangle 7"/>
          <p:cNvSpPr/>
          <p:nvPr/>
        </p:nvSpPr>
        <p:spPr>
          <a:xfrm>
            <a:off x="2085304" y="125658"/>
            <a:ext cx="4572000" cy="461665"/>
          </a:xfrm>
          <a:prstGeom prst="rect">
            <a:avLst/>
          </a:prstGeom>
        </p:spPr>
        <p:txBody>
          <a:bodyPr>
            <a:spAutoFit/>
          </a:bodyPr>
          <a:lstStyle/>
          <a:p>
            <a:r>
              <a:rPr lang="en-GB" sz="2400" b="1" dirty="0"/>
              <a:t>Properties of a graph (with Proofs) </a:t>
            </a:r>
            <a:endParaRPr lang="en-US" sz="2400" b="1" dirty="0"/>
          </a:p>
        </p:txBody>
      </p:sp>
      <mc:AlternateContent xmlns:mc="http://schemas.openxmlformats.org/markup-compatibility/2006" xmlns:a14="http://schemas.microsoft.com/office/drawing/2010/main">
        <mc:Choice Requires="a14">
          <p:sp>
            <p:nvSpPr>
              <p:cNvPr id="9" name="Rectangle 8"/>
              <p:cNvSpPr/>
              <p:nvPr/>
            </p:nvSpPr>
            <p:spPr>
              <a:xfrm>
                <a:off x="409560" y="567745"/>
                <a:ext cx="6219840" cy="496354"/>
              </a:xfrm>
              <a:prstGeom prst="rect">
                <a:avLst/>
              </a:prstGeom>
            </p:spPr>
            <p:txBody>
              <a:bodyPr wrap="square">
                <a:spAutoFit/>
              </a:bodyPr>
              <a:lstStyle/>
              <a:p>
                <a:pPr marL="342900" indent="-342900">
                  <a:buFont typeface="+mj-lt"/>
                  <a:buAutoNum type="arabicPeriod"/>
                </a:pPr>
                <a:r>
                  <a:rPr lang="en-GB" b="1" dirty="0" smtClean="0"/>
                  <a:t>Total number of edges in a complete graph </a:t>
                </a:r>
                <a:r>
                  <a:rPr lang="en-GB" b="1" dirty="0" err="1"/>
                  <a:t>K</a:t>
                </a:r>
                <a:r>
                  <a:rPr lang="en-GB" b="1" baseline="-25000" dirty="0" err="1"/>
                  <a:t>n</a:t>
                </a:r>
                <a:r>
                  <a:rPr lang="en-GB" b="1" dirty="0"/>
                  <a:t> is </a:t>
                </a:r>
                <a14:m>
                  <m:oMath xmlns:m="http://schemas.openxmlformats.org/officeDocument/2006/math">
                    <m:f>
                      <m:fPr>
                        <m:ctrlPr>
                          <a:rPr lang="en-GB" b="1" i="1" smtClean="0">
                            <a:latin typeface="Cambria Math" panose="02040503050406030204" pitchFamily="18" charset="0"/>
                          </a:rPr>
                        </m:ctrlPr>
                      </m:fPr>
                      <m:num>
                        <m:r>
                          <a:rPr lang="en-US" b="1" i="1" smtClean="0">
                            <a:latin typeface="Cambria Math" panose="02040503050406030204" pitchFamily="18" charset="0"/>
                          </a:rPr>
                          <m:t>𝒏</m:t>
                        </m:r>
                        <m:r>
                          <a:rPr lang="en-US" b="1" i="1" smtClean="0">
                            <a:latin typeface="Cambria Math" panose="02040503050406030204" pitchFamily="18" charset="0"/>
                          </a:rPr>
                          <m:t>(</m:t>
                        </m:r>
                        <m:r>
                          <a:rPr lang="en-US" b="1" i="1" smtClean="0">
                            <a:latin typeface="Cambria Math" panose="02040503050406030204" pitchFamily="18" charset="0"/>
                          </a:rPr>
                          <m:t>𝒏</m:t>
                        </m:r>
                        <m:r>
                          <a:rPr lang="en-US" b="1" i="1" smtClean="0">
                            <a:latin typeface="Cambria Math" panose="02040503050406030204" pitchFamily="18" charset="0"/>
                          </a:rPr>
                          <m:t>−</m:t>
                        </m:r>
                        <m:r>
                          <a:rPr lang="en-US" b="1" i="1" smtClean="0">
                            <a:latin typeface="Cambria Math" panose="02040503050406030204" pitchFamily="18" charset="0"/>
                          </a:rPr>
                          <m:t>𝟏</m:t>
                        </m:r>
                        <m:r>
                          <a:rPr lang="en-US" b="1" i="1" smtClean="0">
                            <a:latin typeface="Cambria Math" panose="02040503050406030204" pitchFamily="18" charset="0"/>
                          </a:rPr>
                          <m:t>)</m:t>
                        </m:r>
                      </m:num>
                      <m:den>
                        <m:r>
                          <a:rPr lang="en-US" b="1" i="1" smtClean="0">
                            <a:latin typeface="Cambria Math" panose="02040503050406030204" pitchFamily="18" charset="0"/>
                          </a:rPr>
                          <m:t>𝟐</m:t>
                        </m:r>
                      </m:den>
                    </m:f>
                  </m:oMath>
                </a14:m>
                <a:endParaRPr lang="en-US" b="1" dirty="0"/>
              </a:p>
            </p:txBody>
          </p:sp>
        </mc:Choice>
        <mc:Fallback xmlns="">
          <p:sp>
            <p:nvSpPr>
              <p:cNvPr id="9" name="Rectangle 8"/>
              <p:cNvSpPr>
                <a:spLocks noRot="1" noChangeAspect="1" noMove="1" noResize="1" noEditPoints="1" noAdjustHandles="1" noChangeArrowheads="1" noChangeShapeType="1" noTextEdit="1"/>
              </p:cNvSpPr>
              <p:nvPr/>
            </p:nvSpPr>
            <p:spPr>
              <a:xfrm>
                <a:off x="409560" y="567745"/>
                <a:ext cx="6219840" cy="496354"/>
              </a:xfrm>
              <a:prstGeom prst="rect">
                <a:avLst/>
              </a:prstGeom>
              <a:blipFill rotWithShape="0">
                <a:blip r:embed="rId2"/>
                <a:stretch>
                  <a:fillRect l="-784" b="-7317"/>
                </a:stretch>
              </a:blipFill>
            </p:spPr>
            <p:txBody>
              <a:bodyPr/>
              <a:lstStyle/>
              <a:p>
                <a:r>
                  <a:rPr lang="en-US">
                    <a:noFill/>
                  </a:rPr>
                  <a:t> </a:t>
                </a:r>
              </a:p>
            </p:txBody>
          </p:sp>
        </mc:Fallback>
      </mc:AlternateContent>
      <p:sp>
        <p:nvSpPr>
          <p:cNvPr id="10" name="Rectangle 9"/>
          <p:cNvSpPr/>
          <p:nvPr/>
        </p:nvSpPr>
        <p:spPr>
          <a:xfrm>
            <a:off x="527335" y="1449492"/>
            <a:ext cx="8089329" cy="923330"/>
          </a:xfrm>
          <a:prstGeom prst="rect">
            <a:avLst/>
          </a:prstGeom>
        </p:spPr>
        <p:txBody>
          <a:bodyPr wrap="square">
            <a:spAutoFit/>
          </a:bodyPr>
          <a:lstStyle/>
          <a:p>
            <a:r>
              <a:rPr lang="en-GB" dirty="0" smtClean="0"/>
              <a:t>An </a:t>
            </a:r>
            <a:r>
              <a:rPr lang="en-GB" dirty="0"/>
              <a:t>edge in </a:t>
            </a:r>
            <a:r>
              <a:rPr lang="en-GB" dirty="0" err="1"/>
              <a:t>K</a:t>
            </a:r>
            <a:r>
              <a:rPr lang="en-GB" baseline="-25000" dirty="0" err="1"/>
              <a:t>n</a:t>
            </a:r>
            <a:r>
              <a:rPr lang="en-GB" dirty="0"/>
              <a:t> is constructed by choosing any two vertices out of a set of n vertices and joining them. The number of ways of choosing any two vertices out of n vertices is </a:t>
            </a:r>
            <a:r>
              <a:rPr lang="en-GB" dirty="0" smtClean="0"/>
              <a:t>C(n,2). The </a:t>
            </a:r>
            <a:r>
              <a:rPr lang="en-GB" dirty="0"/>
              <a:t>total number of edge in a complete graph </a:t>
            </a:r>
          </a:p>
        </p:txBody>
      </p:sp>
      <p:sp>
        <p:nvSpPr>
          <p:cNvPr id="12" name="Rectangle 11"/>
          <p:cNvSpPr/>
          <p:nvPr/>
        </p:nvSpPr>
        <p:spPr>
          <a:xfrm>
            <a:off x="457200" y="1133540"/>
            <a:ext cx="1194943" cy="369332"/>
          </a:xfrm>
          <a:prstGeom prst="rect">
            <a:avLst/>
          </a:prstGeom>
        </p:spPr>
        <p:txBody>
          <a:bodyPr wrap="none">
            <a:spAutoFit/>
          </a:bodyPr>
          <a:lstStyle/>
          <a:p>
            <a:r>
              <a:rPr lang="en-GB" b="1" dirty="0"/>
              <a:t>Proof:        </a:t>
            </a:r>
          </a:p>
        </p:txBody>
      </p:sp>
      <mc:AlternateContent xmlns:mc="http://schemas.openxmlformats.org/markup-compatibility/2006" xmlns:a14="http://schemas.microsoft.com/office/drawing/2010/main">
        <mc:Choice Requires="a14">
          <p:sp>
            <p:nvSpPr>
              <p:cNvPr id="13" name="TextBox 12"/>
              <p:cNvSpPr txBox="1"/>
              <p:nvPr/>
            </p:nvSpPr>
            <p:spPr>
              <a:xfrm>
                <a:off x="1095310" y="2495981"/>
                <a:ext cx="2791149" cy="671915"/>
              </a:xfrm>
              <a:prstGeom prst="rect">
                <a:avLst/>
              </a:prstGeom>
              <a:noFill/>
            </p:spPr>
            <p:txBody>
              <a:bodyPr wrap="none" rtlCol="0">
                <a:spAutoFit/>
              </a:bodyPr>
              <a:lstStyle/>
              <a:p>
                <a:r>
                  <a:rPr lang="en-US" sz="2400" dirty="0" smtClean="0"/>
                  <a:t>K</a:t>
                </a:r>
                <a:r>
                  <a:rPr lang="en-US" sz="2400" baseline="-25000" dirty="0" smtClean="0"/>
                  <a:t>n</a:t>
                </a:r>
                <a:r>
                  <a:rPr lang="en-US" sz="2400" dirty="0" smtClean="0"/>
                  <a:t> = C(n, 2) = </a:t>
                </a:r>
                <a14:m>
                  <m:oMath xmlns:m="http://schemas.openxmlformats.org/officeDocument/2006/math">
                    <m:f>
                      <m:fPr>
                        <m:ctrlPr>
                          <a:rPr lang="en-GB" sz="2400" b="1" i="1">
                            <a:latin typeface="Cambria Math" panose="02040503050406030204" pitchFamily="18" charset="0"/>
                          </a:rPr>
                        </m:ctrlPr>
                      </m:fPr>
                      <m:num>
                        <m:r>
                          <a:rPr lang="en-US" sz="2400" b="1" i="1" smtClean="0">
                            <a:latin typeface="Cambria Math" panose="02040503050406030204" pitchFamily="18" charset="0"/>
                          </a:rPr>
                          <m:t>𝒏</m:t>
                        </m:r>
                        <m:r>
                          <a:rPr lang="en-US" sz="2400" b="1" i="1" smtClean="0">
                            <a:latin typeface="Cambria Math" panose="02040503050406030204" pitchFamily="18" charset="0"/>
                            <a:ea typeface="Cambria Math" panose="02040503050406030204" pitchFamily="18" charset="0"/>
                          </a:rPr>
                          <m:t>!</m:t>
                        </m:r>
                      </m:num>
                      <m:den>
                        <m:d>
                          <m:dPr>
                            <m:ctrlPr>
                              <a:rPr lang="en-US" sz="2400" b="1" i="1" smtClean="0">
                                <a:latin typeface="Cambria Math" panose="02040503050406030204" pitchFamily="18" charset="0"/>
                              </a:rPr>
                            </m:ctrlPr>
                          </m:dPr>
                          <m:e>
                            <m:r>
                              <a:rPr lang="en-US" sz="2400" b="1" i="1" smtClean="0">
                                <a:latin typeface="Cambria Math" panose="02040503050406030204" pitchFamily="18" charset="0"/>
                              </a:rPr>
                              <m:t>𝒏</m:t>
                            </m:r>
                            <m:r>
                              <a:rPr lang="en-US" sz="2400" b="1" i="1" smtClean="0">
                                <a:latin typeface="Cambria Math" panose="02040503050406030204" pitchFamily="18" charset="0"/>
                              </a:rPr>
                              <m:t>−</m:t>
                            </m:r>
                            <m:r>
                              <a:rPr lang="en-US" sz="2400" b="1" i="1" smtClean="0">
                                <a:latin typeface="Cambria Math" panose="02040503050406030204" pitchFamily="18" charset="0"/>
                              </a:rPr>
                              <m:t>𝟐</m:t>
                            </m:r>
                          </m:e>
                        </m:d>
                        <m:r>
                          <a:rPr lang="en-US" sz="2400" b="1" i="1" smtClean="0">
                            <a:latin typeface="Cambria Math" panose="02040503050406030204" pitchFamily="18" charset="0"/>
                            <a:ea typeface="Cambria Math" panose="02040503050406030204" pitchFamily="18" charset="0"/>
                          </a:rPr>
                          <m:t>! </m:t>
                        </m:r>
                        <m:r>
                          <a:rPr lang="en-US" sz="2400" b="1" i="1" smtClean="0">
                            <a:latin typeface="Cambria Math" panose="02040503050406030204" pitchFamily="18" charset="0"/>
                            <a:ea typeface="Cambria Math" panose="02040503050406030204" pitchFamily="18" charset="0"/>
                          </a:rPr>
                          <m:t>𝟐</m:t>
                        </m:r>
                        <m:r>
                          <a:rPr lang="en-US" sz="2400" b="1" i="1" smtClean="0">
                            <a:latin typeface="Cambria Math" panose="02040503050406030204" pitchFamily="18" charset="0"/>
                            <a:ea typeface="Cambria Math" panose="02040503050406030204" pitchFamily="18" charset="0"/>
                          </a:rPr>
                          <m:t>!</m:t>
                        </m:r>
                      </m:den>
                    </m:f>
                  </m:oMath>
                </a14:m>
                <a:endParaRPr lang="en-US" sz="2400" dirty="0"/>
              </a:p>
            </p:txBody>
          </p:sp>
        </mc:Choice>
        <mc:Fallback xmlns="">
          <p:sp>
            <p:nvSpPr>
              <p:cNvPr id="13" name="TextBox 12"/>
              <p:cNvSpPr txBox="1">
                <a:spLocks noRot="1" noChangeAspect="1" noMove="1" noResize="1" noEditPoints="1" noAdjustHandles="1" noChangeArrowheads="1" noChangeShapeType="1" noTextEdit="1"/>
              </p:cNvSpPr>
              <p:nvPr/>
            </p:nvSpPr>
            <p:spPr>
              <a:xfrm>
                <a:off x="1095310" y="2495981"/>
                <a:ext cx="2791149" cy="671915"/>
              </a:xfrm>
              <a:prstGeom prst="rect">
                <a:avLst/>
              </a:prstGeom>
              <a:blipFill rotWithShape="0">
                <a:blip r:embed="rId3"/>
                <a:stretch>
                  <a:fillRect l="-3493" b="-90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14"/>
              <p:cNvSpPr/>
              <p:nvPr/>
            </p:nvSpPr>
            <p:spPr>
              <a:xfrm>
                <a:off x="3870464" y="2506378"/>
                <a:ext cx="1878463" cy="680699"/>
              </a:xfrm>
              <a:prstGeom prst="rect">
                <a:avLst/>
              </a:prstGeom>
            </p:spPr>
            <p:txBody>
              <a:bodyPr wrap="none">
                <a:spAutoFit/>
              </a:bodyPr>
              <a:lstStyle/>
              <a:p>
                <a:r>
                  <a:rPr lang="en-GB" sz="2400" b="1" dirty="0" smtClean="0"/>
                  <a:t>= </a:t>
                </a:r>
                <a14:m>
                  <m:oMath xmlns:m="http://schemas.openxmlformats.org/officeDocument/2006/math">
                    <m:f>
                      <m:fPr>
                        <m:ctrlPr>
                          <a:rPr lang="en-GB" sz="2400" b="1" i="1">
                            <a:latin typeface="Cambria Math" panose="02040503050406030204" pitchFamily="18" charset="0"/>
                          </a:rPr>
                        </m:ctrlPr>
                      </m:fPr>
                      <m:num>
                        <m:r>
                          <a:rPr lang="en-US" sz="2400" b="1" i="1" smtClean="0">
                            <a:latin typeface="Cambria Math" panose="02040503050406030204" pitchFamily="18" charset="0"/>
                          </a:rPr>
                          <m:t>𝒏</m:t>
                        </m:r>
                        <m:d>
                          <m:dPr>
                            <m:ctrlPr>
                              <a:rPr lang="en-US" sz="2400" b="1" i="1" smtClean="0">
                                <a:latin typeface="Cambria Math" panose="02040503050406030204" pitchFamily="18" charset="0"/>
                              </a:rPr>
                            </m:ctrlPr>
                          </m:dPr>
                          <m:e>
                            <m:r>
                              <a:rPr lang="en-US" sz="2400" b="1" i="1" smtClean="0">
                                <a:latin typeface="Cambria Math" panose="02040503050406030204" pitchFamily="18" charset="0"/>
                              </a:rPr>
                              <m:t>𝒏</m:t>
                            </m:r>
                            <m:r>
                              <a:rPr lang="en-US" sz="2400" b="1" i="1" smtClean="0">
                                <a:latin typeface="Cambria Math" panose="02040503050406030204" pitchFamily="18" charset="0"/>
                              </a:rPr>
                              <m:t>−</m:t>
                            </m:r>
                            <m:r>
                              <a:rPr lang="en-US" sz="2400" b="1" i="1" smtClean="0">
                                <a:latin typeface="Cambria Math" panose="02040503050406030204" pitchFamily="18" charset="0"/>
                              </a:rPr>
                              <m:t>𝟏</m:t>
                            </m:r>
                          </m:e>
                        </m:d>
                        <m:d>
                          <m:dPr>
                            <m:ctrlPr>
                              <a:rPr lang="en-US" sz="2400" b="1" i="1" smtClean="0">
                                <a:latin typeface="Cambria Math" panose="02040503050406030204" pitchFamily="18" charset="0"/>
                              </a:rPr>
                            </m:ctrlPr>
                          </m:dPr>
                          <m:e>
                            <m:r>
                              <a:rPr lang="en-US" sz="2400" b="1" i="1" smtClean="0">
                                <a:latin typeface="Cambria Math" panose="02040503050406030204" pitchFamily="18" charset="0"/>
                              </a:rPr>
                              <m:t>𝒏</m:t>
                            </m:r>
                            <m:r>
                              <a:rPr lang="en-US" sz="2400" b="1" i="1" smtClean="0">
                                <a:latin typeface="Cambria Math" panose="02040503050406030204" pitchFamily="18" charset="0"/>
                              </a:rPr>
                              <m:t>−</m:t>
                            </m:r>
                            <m:r>
                              <a:rPr lang="en-US" sz="2400" b="1" i="1" smtClean="0">
                                <a:latin typeface="Cambria Math" panose="02040503050406030204" pitchFamily="18" charset="0"/>
                              </a:rPr>
                              <m:t>𝟐</m:t>
                            </m:r>
                          </m:e>
                        </m:d>
                        <m:r>
                          <a:rPr lang="en-US" sz="2400" b="1" i="1" smtClean="0">
                            <a:latin typeface="Cambria Math" panose="02040503050406030204" pitchFamily="18" charset="0"/>
                          </a:rPr>
                          <m:t>!</m:t>
                        </m:r>
                      </m:num>
                      <m:den>
                        <m:d>
                          <m:dPr>
                            <m:ctrlPr>
                              <a:rPr lang="en-US" sz="2400" b="1" i="1">
                                <a:latin typeface="Cambria Math" panose="02040503050406030204" pitchFamily="18" charset="0"/>
                              </a:rPr>
                            </m:ctrlPr>
                          </m:dPr>
                          <m:e>
                            <m:r>
                              <a:rPr lang="en-US" sz="2400" b="1" i="1">
                                <a:latin typeface="Cambria Math" panose="02040503050406030204" pitchFamily="18" charset="0"/>
                              </a:rPr>
                              <m:t>𝒏</m:t>
                            </m:r>
                            <m:r>
                              <a:rPr lang="en-US" sz="2400" b="1" i="1">
                                <a:latin typeface="Cambria Math" panose="02040503050406030204" pitchFamily="18" charset="0"/>
                              </a:rPr>
                              <m:t>−</m:t>
                            </m:r>
                            <m:r>
                              <a:rPr lang="en-US" sz="2400" b="1" i="1">
                                <a:latin typeface="Cambria Math" panose="02040503050406030204" pitchFamily="18" charset="0"/>
                              </a:rPr>
                              <m:t>𝟐</m:t>
                            </m:r>
                          </m:e>
                        </m:d>
                        <m:r>
                          <a:rPr lang="en-US" sz="2400" b="1" i="1">
                            <a:latin typeface="Cambria Math" panose="02040503050406030204" pitchFamily="18" charset="0"/>
                            <a:ea typeface="Cambria Math" panose="02040503050406030204" pitchFamily="18" charset="0"/>
                          </a:rPr>
                          <m:t>! </m:t>
                        </m:r>
                        <m:r>
                          <a:rPr lang="en-US" sz="2400" b="1" i="1">
                            <a:latin typeface="Cambria Math" panose="02040503050406030204" pitchFamily="18" charset="0"/>
                            <a:ea typeface="Cambria Math" panose="02040503050406030204" pitchFamily="18" charset="0"/>
                          </a:rPr>
                          <m:t>𝟐</m:t>
                        </m:r>
                        <m:r>
                          <a:rPr lang="en-US" sz="2400" b="1" i="1">
                            <a:latin typeface="Cambria Math" panose="02040503050406030204" pitchFamily="18" charset="0"/>
                            <a:ea typeface="Cambria Math" panose="02040503050406030204" pitchFamily="18" charset="0"/>
                          </a:rPr>
                          <m:t>!</m:t>
                        </m:r>
                      </m:den>
                    </m:f>
                  </m:oMath>
                </a14:m>
                <a:endParaRPr lang="en-US" sz="2400" dirty="0"/>
              </a:p>
            </p:txBody>
          </p:sp>
        </mc:Choice>
        <mc:Fallback xmlns="">
          <p:sp>
            <p:nvSpPr>
              <p:cNvPr id="15" name="Rectangle 14"/>
              <p:cNvSpPr>
                <a:spLocks noRot="1" noChangeAspect="1" noMove="1" noResize="1" noEditPoints="1" noAdjustHandles="1" noChangeArrowheads="1" noChangeShapeType="1" noTextEdit="1"/>
              </p:cNvSpPr>
              <p:nvPr/>
            </p:nvSpPr>
            <p:spPr>
              <a:xfrm>
                <a:off x="3870464" y="2506378"/>
                <a:ext cx="1878463" cy="680699"/>
              </a:xfrm>
              <a:prstGeom prst="rect">
                <a:avLst/>
              </a:prstGeom>
              <a:blipFill rotWithShape="0">
                <a:blip r:embed="rId4"/>
                <a:stretch>
                  <a:fillRect l="-5195" b="-267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p:cNvSpPr/>
              <p:nvPr/>
            </p:nvSpPr>
            <p:spPr>
              <a:xfrm>
                <a:off x="5732931" y="2434884"/>
                <a:ext cx="1183337" cy="631070"/>
              </a:xfrm>
              <a:prstGeom prst="rect">
                <a:avLst/>
              </a:prstGeom>
            </p:spPr>
            <p:txBody>
              <a:bodyPr wrap="none">
                <a:spAutoFit/>
              </a:bodyPr>
              <a:lstStyle/>
              <a:p>
                <a:r>
                  <a:rPr lang="en-GB" sz="2400" b="1" dirty="0" smtClean="0"/>
                  <a:t>= </a:t>
                </a:r>
                <a14:m>
                  <m:oMath xmlns:m="http://schemas.openxmlformats.org/officeDocument/2006/math">
                    <m:f>
                      <m:fPr>
                        <m:ctrlPr>
                          <a:rPr lang="en-GB" sz="2400" b="1" i="1">
                            <a:latin typeface="Cambria Math" panose="02040503050406030204" pitchFamily="18" charset="0"/>
                          </a:rPr>
                        </m:ctrlPr>
                      </m:fPr>
                      <m:num>
                        <m:r>
                          <a:rPr lang="en-US" sz="2400" b="1" i="1">
                            <a:latin typeface="Cambria Math" panose="02040503050406030204" pitchFamily="18" charset="0"/>
                          </a:rPr>
                          <m:t>𝒏</m:t>
                        </m:r>
                        <m:r>
                          <a:rPr lang="en-US" sz="2400" b="1" i="1">
                            <a:latin typeface="Cambria Math" panose="02040503050406030204" pitchFamily="18" charset="0"/>
                          </a:rPr>
                          <m:t>(</m:t>
                        </m:r>
                        <m:r>
                          <a:rPr lang="en-US" sz="2400" b="1" i="1">
                            <a:latin typeface="Cambria Math" panose="02040503050406030204" pitchFamily="18" charset="0"/>
                          </a:rPr>
                          <m:t>𝒏</m:t>
                        </m:r>
                        <m:r>
                          <a:rPr lang="en-US" sz="2400" b="1" i="1">
                            <a:latin typeface="Cambria Math" panose="02040503050406030204" pitchFamily="18" charset="0"/>
                          </a:rPr>
                          <m:t>−</m:t>
                        </m:r>
                        <m:r>
                          <a:rPr lang="en-US" sz="2400" b="1" i="1">
                            <a:latin typeface="Cambria Math" panose="02040503050406030204" pitchFamily="18" charset="0"/>
                          </a:rPr>
                          <m:t>𝟏</m:t>
                        </m:r>
                        <m:r>
                          <a:rPr lang="en-US" sz="2400" b="1" i="1">
                            <a:latin typeface="Cambria Math" panose="02040503050406030204" pitchFamily="18" charset="0"/>
                          </a:rPr>
                          <m:t>)</m:t>
                        </m:r>
                      </m:num>
                      <m:den>
                        <m:r>
                          <a:rPr lang="en-US" sz="2400" b="1" i="1">
                            <a:latin typeface="Cambria Math" panose="02040503050406030204" pitchFamily="18" charset="0"/>
                          </a:rPr>
                          <m:t>𝟐</m:t>
                        </m:r>
                      </m:den>
                    </m:f>
                  </m:oMath>
                </a14:m>
                <a:endParaRPr lang="en-US" sz="2400" dirty="0"/>
              </a:p>
            </p:txBody>
          </p:sp>
        </mc:Choice>
        <mc:Fallback xmlns="">
          <p:sp>
            <p:nvSpPr>
              <p:cNvPr id="17" name="Rectangle 16"/>
              <p:cNvSpPr>
                <a:spLocks noRot="1" noChangeAspect="1" noMove="1" noResize="1" noEditPoints="1" noAdjustHandles="1" noChangeArrowheads="1" noChangeShapeType="1" noTextEdit="1"/>
              </p:cNvSpPr>
              <p:nvPr/>
            </p:nvSpPr>
            <p:spPr>
              <a:xfrm>
                <a:off x="5732931" y="2434884"/>
                <a:ext cx="1183337" cy="631070"/>
              </a:xfrm>
              <a:prstGeom prst="rect">
                <a:avLst/>
              </a:prstGeom>
              <a:blipFill rotWithShape="0">
                <a:blip r:embed="rId5"/>
                <a:stretch>
                  <a:fillRect l="-7692" b="-8654"/>
                </a:stretch>
              </a:blipFill>
            </p:spPr>
            <p:txBody>
              <a:bodyPr/>
              <a:lstStyle/>
              <a:p>
                <a:r>
                  <a:rPr lang="en-US">
                    <a:noFill/>
                  </a:rPr>
                  <a:t> </a:t>
                </a:r>
              </a:p>
            </p:txBody>
          </p:sp>
        </mc:Fallback>
      </mc:AlternateContent>
      <p:grpSp>
        <p:nvGrpSpPr>
          <p:cNvPr id="25" name="Group 24"/>
          <p:cNvGrpSpPr/>
          <p:nvPr/>
        </p:nvGrpSpPr>
        <p:grpSpPr>
          <a:xfrm>
            <a:off x="4436693" y="2555088"/>
            <a:ext cx="897307" cy="600228"/>
            <a:chOff x="4436693" y="2520831"/>
            <a:chExt cx="897307" cy="600228"/>
          </a:xfrm>
        </p:grpSpPr>
        <p:cxnSp>
          <p:nvCxnSpPr>
            <p:cNvPr id="20" name="Straight Connector 19"/>
            <p:cNvCxnSpPr/>
            <p:nvPr/>
          </p:nvCxnSpPr>
          <p:spPr>
            <a:xfrm flipV="1">
              <a:off x="4953000" y="2520831"/>
              <a:ext cx="381000" cy="229151"/>
            </a:xfrm>
            <a:prstGeom prst="line">
              <a:avLst/>
            </a:prstGeom>
            <a:ln w="19050">
              <a:solidFill>
                <a:srgbClr val="FF0000"/>
              </a:solidFill>
            </a:ln>
          </p:spPr>
          <p:style>
            <a:lnRef idx="3">
              <a:schemeClr val="dk1"/>
            </a:lnRef>
            <a:fillRef idx="0">
              <a:schemeClr val="dk1"/>
            </a:fillRef>
            <a:effectRef idx="2">
              <a:schemeClr val="dk1"/>
            </a:effectRef>
            <a:fontRef idx="minor">
              <a:schemeClr val="tx1"/>
            </a:fontRef>
          </p:style>
        </p:cxnSp>
        <p:cxnSp>
          <p:nvCxnSpPr>
            <p:cNvPr id="30" name="Straight Connector 29"/>
            <p:cNvCxnSpPr/>
            <p:nvPr/>
          </p:nvCxnSpPr>
          <p:spPr>
            <a:xfrm flipV="1">
              <a:off x="4436693" y="2891908"/>
              <a:ext cx="381000" cy="229151"/>
            </a:xfrm>
            <a:prstGeom prst="line">
              <a:avLst/>
            </a:prstGeom>
            <a:ln w="19050">
              <a:solidFill>
                <a:srgbClr val="FF0000"/>
              </a:solidFill>
            </a:ln>
          </p:spPr>
          <p:style>
            <a:lnRef idx="3">
              <a:schemeClr val="dk1"/>
            </a:lnRef>
            <a:fillRef idx="0">
              <a:schemeClr val="dk1"/>
            </a:fillRef>
            <a:effectRef idx="2">
              <a:schemeClr val="dk1"/>
            </a:effectRef>
            <a:fontRef idx="minor">
              <a:schemeClr val="tx1"/>
            </a:fontRef>
          </p:style>
        </p:cxnSp>
      </p:grpSp>
      <p:sp>
        <p:nvSpPr>
          <p:cNvPr id="26" name="Rectangle 25"/>
          <p:cNvSpPr/>
          <p:nvPr/>
        </p:nvSpPr>
        <p:spPr>
          <a:xfrm>
            <a:off x="457200" y="3332692"/>
            <a:ext cx="7086600" cy="369332"/>
          </a:xfrm>
          <a:prstGeom prst="rect">
            <a:avLst/>
          </a:prstGeom>
        </p:spPr>
        <p:txBody>
          <a:bodyPr wrap="square">
            <a:spAutoFit/>
          </a:bodyPr>
          <a:lstStyle/>
          <a:p>
            <a:r>
              <a:rPr lang="en-GB" b="1" dirty="0" smtClean="0"/>
              <a:t>2.   The </a:t>
            </a:r>
            <a:r>
              <a:rPr lang="en-GB" b="1" dirty="0"/>
              <a:t>number of vertices in a r-regular graph is even if r is odd</a:t>
            </a:r>
            <a:r>
              <a:rPr lang="en-GB" b="1" dirty="0" smtClean="0"/>
              <a:t>.</a:t>
            </a:r>
            <a:endParaRPr lang="en-US" b="1" dirty="0"/>
          </a:p>
        </p:txBody>
      </p:sp>
      <p:sp>
        <p:nvSpPr>
          <p:cNvPr id="27" name="Rectangle 26"/>
          <p:cNvSpPr/>
          <p:nvPr/>
        </p:nvSpPr>
        <p:spPr>
          <a:xfrm>
            <a:off x="457200" y="3883026"/>
            <a:ext cx="771750" cy="369332"/>
          </a:xfrm>
          <a:prstGeom prst="rect">
            <a:avLst/>
          </a:prstGeom>
        </p:spPr>
        <p:txBody>
          <a:bodyPr wrap="none">
            <a:spAutoFit/>
          </a:bodyPr>
          <a:lstStyle/>
          <a:p>
            <a:r>
              <a:rPr lang="en-GB" b="1" dirty="0"/>
              <a:t>Proof:</a:t>
            </a:r>
          </a:p>
        </p:txBody>
      </p:sp>
      <p:sp>
        <p:nvSpPr>
          <p:cNvPr id="28" name="Rectangle 27"/>
          <p:cNvSpPr/>
          <p:nvPr/>
        </p:nvSpPr>
        <p:spPr>
          <a:xfrm>
            <a:off x="1228950" y="3920196"/>
            <a:ext cx="6843720" cy="923330"/>
          </a:xfrm>
          <a:prstGeom prst="rect">
            <a:avLst/>
          </a:prstGeom>
        </p:spPr>
        <p:txBody>
          <a:bodyPr wrap="square">
            <a:spAutoFit/>
          </a:bodyPr>
          <a:lstStyle/>
          <a:p>
            <a:r>
              <a:rPr lang="en-GB" dirty="0"/>
              <a:t>Let ‘S’ be the sum of the degrees of an r-regular graph with ‘n’ vertices then,</a:t>
            </a:r>
          </a:p>
          <a:p>
            <a:r>
              <a:rPr lang="en-GB" dirty="0"/>
              <a:t>                           S = </a:t>
            </a:r>
            <a:r>
              <a:rPr lang="en-GB" dirty="0" err="1"/>
              <a:t>r.n</a:t>
            </a:r>
            <a:endParaRPr lang="en-GB" dirty="0"/>
          </a:p>
        </p:txBody>
      </p:sp>
      <p:sp>
        <p:nvSpPr>
          <p:cNvPr id="29" name="Rectangle 28"/>
          <p:cNvSpPr/>
          <p:nvPr/>
        </p:nvSpPr>
        <p:spPr>
          <a:xfrm>
            <a:off x="1248188" y="4918386"/>
            <a:ext cx="7591011" cy="646331"/>
          </a:xfrm>
          <a:prstGeom prst="rect">
            <a:avLst/>
          </a:prstGeom>
        </p:spPr>
        <p:txBody>
          <a:bodyPr wrap="square">
            <a:spAutoFit/>
          </a:bodyPr>
          <a:lstStyle/>
          <a:p>
            <a:r>
              <a:rPr lang="en-GB" dirty="0"/>
              <a:t>Since the sum of degree’s is twice the number of edges, the sum ‘S’ must be even, Since r is odd Then n must be even.</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C76EF2C-FF20-4DFB-A617-90784349EA76}" type="datetime1">
              <a:rPr lang="en-US" smtClean="0"/>
              <a:pPr/>
              <a:t>6/24/2023</a:t>
            </a:fld>
            <a:endParaRPr lang="en-US" dirty="0"/>
          </a:p>
        </p:txBody>
      </p:sp>
      <p:sp>
        <p:nvSpPr>
          <p:cNvPr id="5" name="Slide Number Placeholder 4"/>
          <p:cNvSpPr>
            <a:spLocks noGrp="1"/>
          </p:cNvSpPr>
          <p:nvPr>
            <p:ph type="sldNum" sz="quarter" idx="12"/>
          </p:nvPr>
        </p:nvSpPr>
        <p:spPr/>
        <p:txBody>
          <a:bodyPr/>
          <a:lstStyle/>
          <a:p>
            <a:fld id="{68D024D8-7F54-4838-AA7B-E00348C32656}" type="slidenum">
              <a:rPr lang="en-US" smtClean="0"/>
              <a:pPr/>
              <a:t>31</a:t>
            </a:fld>
            <a:endParaRPr lang="en-US" dirty="0"/>
          </a:p>
        </p:txBody>
      </p:sp>
      <p:sp>
        <p:nvSpPr>
          <p:cNvPr id="6" name="Footer Placeholder 5"/>
          <p:cNvSpPr>
            <a:spLocks noGrp="1"/>
          </p:cNvSpPr>
          <p:nvPr>
            <p:ph type="ftr" sz="quarter" idx="11"/>
          </p:nvPr>
        </p:nvSpPr>
        <p:spPr/>
        <p:txBody>
          <a:bodyPr/>
          <a:lstStyle/>
          <a:p>
            <a:r>
              <a:rPr lang="en-US" smtClean="0"/>
              <a:t>Basic concepts of graph theory</a:t>
            </a:r>
            <a:endParaRPr lang="en-US" dirty="0"/>
          </a:p>
        </p:txBody>
      </p:sp>
      <p:sp>
        <p:nvSpPr>
          <p:cNvPr id="8" name="Rectangle 7"/>
          <p:cNvSpPr/>
          <p:nvPr/>
        </p:nvSpPr>
        <p:spPr>
          <a:xfrm>
            <a:off x="304800" y="152400"/>
            <a:ext cx="6553200" cy="369332"/>
          </a:xfrm>
          <a:prstGeom prst="rect">
            <a:avLst/>
          </a:prstGeom>
        </p:spPr>
        <p:txBody>
          <a:bodyPr wrap="square">
            <a:spAutoFit/>
          </a:bodyPr>
          <a:lstStyle/>
          <a:p>
            <a:r>
              <a:rPr lang="en-GB" b="1" dirty="0" smtClean="0"/>
              <a:t>3.   The </a:t>
            </a:r>
            <a:r>
              <a:rPr lang="en-GB" b="1" dirty="0"/>
              <a:t>complete graph </a:t>
            </a:r>
            <a:r>
              <a:rPr lang="en-GB" b="1" dirty="0" err="1"/>
              <a:t>K</a:t>
            </a:r>
            <a:r>
              <a:rPr lang="en-GB" b="1" baseline="-25000" dirty="0" err="1"/>
              <a:t>n</a:t>
            </a:r>
            <a:r>
              <a:rPr lang="en-GB" b="1" dirty="0"/>
              <a:t> is the regular graph of degree </a:t>
            </a:r>
            <a:r>
              <a:rPr lang="en-GB" b="1" dirty="0" smtClean="0"/>
              <a:t>n – 1.</a:t>
            </a:r>
            <a:endParaRPr lang="en-US" b="1" dirty="0"/>
          </a:p>
        </p:txBody>
      </p:sp>
      <p:sp>
        <p:nvSpPr>
          <p:cNvPr id="9" name="Rectangle 8"/>
          <p:cNvSpPr/>
          <p:nvPr/>
        </p:nvSpPr>
        <p:spPr>
          <a:xfrm>
            <a:off x="457200" y="577334"/>
            <a:ext cx="771750" cy="369332"/>
          </a:xfrm>
          <a:prstGeom prst="rect">
            <a:avLst/>
          </a:prstGeom>
        </p:spPr>
        <p:txBody>
          <a:bodyPr wrap="none">
            <a:spAutoFit/>
          </a:bodyPr>
          <a:lstStyle/>
          <a:p>
            <a:pPr>
              <a:buNone/>
            </a:pPr>
            <a:r>
              <a:rPr lang="en-GB" b="1" dirty="0"/>
              <a:t>Proof:</a:t>
            </a:r>
          </a:p>
        </p:txBody>
      </p:sp>
      <p:sp>
        <p:nvSpPr>
          <p:cNvPr id="10" name="Rectangle 9"/>
          <p:cNvSpPr/>
          <p:nvPr/>
        </p:nvSpPr>
        <p:spPr>
          <a:xfrm>
            <a:off x="457200" y="946666"/>
            <a:ext cx="8610600" cy="1200329"/>
          </a:xfrm>
          <a:prstGeom prst="rect">
            <a:avLst/>
          </a:prstGeom>
        </p:spPr>
        <p:txBody>
          <a:bodyPr wrap="square">
            <a:spAutoFit/>
          </a:bodyPr>
          <a:lstStyle/>
          <a:p>
            <a:pPr>
              <a:buNone/>
            </a:pPr>
            <a:r>
              <a:rPr lang="en-GB" dirty="0"/>
              <a:t>In a complete graph </a:t>
            </a:r>
            <a:r>
              <a:rPr lang="en-GB" dirty="0" err="1"/>
              <a:t>K</a:t>
            </a:r>
            <a:r>
              <a:rPr lang="en-GB" baseline="-25000" dirty="0" err="1"/>
              <a:t>n</a:t>
            </a:r>
            <a:r>
              <a:rPr lang="en-GB" dirty="0"/>
              <a:t> there exists exactly one </a:t>
            </a:r>
            <a:r>
              <a:rPr lang="en-GB" dirty="0" smtClean="0"/>
              <a:t>edge between </a:t>
            </a:r>
            <a:r>
              <a:rPr lang="en-GB" dirty="0"/>
              <a:t>any pair of vertices. Since each vertex joined </a:t>
            </a:r>
            <a:r>
              <a:rPr lang="en-GB" dirty="0" smtClean="0"/>
              <a:t>to every </a:t>
            </a:r>
            <a:r>
              <a:rPr lang="en-GB" dirty="0"/>
              <a:t>other </a:t>
            </a:r>
            <a:r>
              <a:rPr lang="en-GB" dirty="0" smtClean="0"/>
              <a:t>n </a:t>
            </a:r>
            <a:r>
              <a:rPr lang="en-GB" dirty="0"/>
              <a:t>–</a:t>
            </a:r>
            <a:r>
              <a:rPr lang="en-GB" b="1" dirty="0"/>
              <a:t> </a:t>
            </a:r>
            <a:r>
              <a:rPr lang="en-GB" dirty="0" smtClean="0"/>
              <a:t>1 </a:t>
            </a:r>
            <a:r>
              <a:rPr lang="en-GB" dirty="0"/>
              <a:t>vertices through an edge, then </a:t>
            </a:r>
            <a:r>
              <a:rPr lang="en-GB" dirty="0" smtClean="0"/>
              <a:t>the degree </a:t>
            </a:r>
            <a:r>
              <a:rPr lang="en-GB" dirty="0"/>
              <a:t>of each vertex is </a:t>
            </a:r>
            <a:r>
              <a:rPr lang="en-GB" dirty="0" smtClean="0"/>
              <a:t>n</a:t>
            </a:r>
            <a:r>
              <a:rPr lang="en-GB" dirty="0"/>
              <a:t> – </a:t>
            </a:r>
            <a:r>
              <a:rPr lang="en-GB" dirty="0" smtClean="0"/>
              <a:t>1 </a:t>
            </a:r>
            <a:r>
              <a:rPr lang="en-GB" dirty="0"/>
              <a:t>in a complete graph of </a:t>
            </a:r>
            <a:r>
              <a:rPr lang="en-GB" dirty="0" smtClean="0"/>
              <a:t>n vertices</a:t>
            </a:r>
            <a:r>
              <a:rPr lang="en-GB" dirty="0"/>
              <a:t>. Hence every vertex in </a:t>
            </a:r>
            <a:r>
              <a:rPr lang="en-GB" dirty="0" err="1"/>
              <a:t>K</a:t>
            </a:r>
            <a:r>
              <a:rPr lang="en-GB" baseline="-25000" dirty="0" err="1"/>
              <a:t>n</a:t>
            </a:r>
            <a:r>
              <a:rPr lang="en-GB" dirty="0"/>
              <a:t>  has degree </a:t>
            </a:r>
            <a:r>
              <a:rPr lang="en-GB" dirty="0" smtClean="0"/>
              <a:t>n – 1</a:t>
            </a:r>
          </a:p>
          <a:p>
            <a:pPr>
              <a:buNone/>
            </a:pPr>
            <a:r>
              <a:rPr lang="en-GB" dirty="0" smtClean="0"/>
              <a:t>Thus </a:t>
            </a:r>
            <a:r>
              <a:rPr lang="en-GB" dirty="0" err="1" smtClean="0"/>
              <a:t>K</a:t>
            </a:r>
            <a:r>
              <a:rPr lang="en-GB" baseline="-25000" dirty="0" err="1" smtClean="0"/>
              <a:t>n</a:t>
            </a:r>
            <a:r>
              <a:rPr lang="en-GB" baseline="-25000" dirty="0" smtClean="0"/>
              <a:t> </a:t>
            </a:r>
            <a:r>
              <a:rPr lang="en-GB" dirty="0" smtClean="0"/>
              <a:t>is </a:t>
            </a:r>
            <a:r>
              <a:rPr lang="en-GB" dirty="0"/>
              <a:t>regular of degree </a:t>
            </a:r>
            <a:r>
              <a:rPr lang="en-GB" dirty="0" smtClean="0"/>
              <a:t>n</a:t>
            </a:r>
            <a:r>
              <a:rPr lang="en-GB" dirty="0"/>
              <a:t> – </a:t>
            </a:r>
            <a:r>
              <a:rPr lang="en-GB" dirty="0" smtClean="0"/>
              <a:t>1</a:t>
            </a:r>
            <a:r>
              <a:rPr lang="en-GB" dirty="0"/>
              <a:t>.</a:t>
            </a:r>
          </a:p>
        </p:txBody>
      </p:sp>
      <p:sp>
        <p:nvSpPr>
          <p:cNvPr id="12" name="Rectangle 11"/>
          <p:cNvSpPr/>
          <p:nvPr/>
        </p:nvSpPr>
        <p:spPr>
          <a:xfrm>
            <a:off x="381000" y="2331661"/>
            <a:ext cx="6172200" cy="369332"/>
          </a:xfrm>
          <a:prstGeom prst="rect">
            <a:avLst/>
          </a:prstGeom>
        </p:spPr>
        <p:txBody>
          <a:bodyPr wrap="square">
            <a:spAutoFit/>
          </a:bodyPr>
          <a:lstStyle/>
          <a:p>
            <a:r>
              <a:rPr lang="en-GB" b="1" dirty="0" smtClean="0"/>
              <a:t>4.   In </a:t>
            </a:r>
            <a:r>
              <a:rPr lang="en-GB" b="1" dirty="0"/>
              <a:t>the cyclic graph </a:t>
            </a:r>
            <a:r>
              <a:rPr lang="en-GB" b="1" dirty="0" err="1"/>
              <a:t>C</a:t>
            </a:r>
            <a:r>
              <a:rPr lang="en-GB" b="1" baseline="-25000" dirty="0" err="1"/>
              <a:t>n</a:t>
            </a:r>
            <a:r>
              <a:rPr lang="en-GB" b="1" dirty="0"/>
              <a:t> Size of  </a:t>
            </a:r>
            <a:r>
              <a:rPr lang="en-GB" b="1" dirty="0" err="1"/>
              <a:t>C</a:t>
            </a:r>
            <a:r>
              <a:rPr lang="en-GB" b="1" baseline="-25000" dirty="0" err="1"/>
              <a:t>n</a:t>
            </a:r>
            <a:r>
              <a:rPr lang="en-GB" b="1" dirty="0"/>
              <a:t> is equal to the order of </a:t>
            </a:r>
            <a:r>
              <a:rPr lang="en-GB" b="1" dirty="0" err="1"/>
              <a:t>C</a:t>
            </a:r>
            <a:r>
              <a:rPr lang="en-GB" b="1" baseline="-25000" dirty="0" err="1"/>
              <a:t>n</a:t>
            </a:r>
            <a:r>
              <a:rPr lang="en-GB" b="1" dirty="0" smtClean="0"/>
              <a:t>.</a:t>
            </a:r>
            <a:endParaRPr lang="en-US" b="1" dirty="0"/>
          </a:p>
        </p:txBody>
      </p:sp>
      <p:sp>
        <p:nvSpPr>
          <p:cNvPr id="13" name="Rectangle 12"/>
          <p:cNvSpPr/>
          <p:nvPr/>
        </p:nvSpPr>
        <p:spPr>
          <a:xfrm>
            <a:off x="381000" y="2866677"/>
            <a:ext cx="771750" cy="369332"/>
          </a:xfrm>
          <a:prstGeom prst="rect">
            <a:avLst/>
          </a:prstGeom>
        </p:spPr>
        <p:txBody>
          <a:bodyPr wrap="none">
            <a:spAutoFit/>
          </a:bodyPr>
          <a:lstStyle/>
          <a:p>
            <a:pPr>
              <a:buNone/>
            </a:pPr>
            <a:r>
              <a:rPr lang="en-GB" b="1" dirty="0"/>
              <a:t>Proof:</a:t>
            </a:r>
          </a:p>
        </p:txBody>
      </p:sp>
      <p:sp>
        <p:nvSpPr>
          <p:cNvPr id="14" name="Rectangle 13"/>
          <p:cNvSpPr/>
          <p:nvPr/>
        </p:nvSpPr>
        <p:spPr>
          <a:xfrm>
            <a:off x="533400" y="3236009"/>
            <a:ext cx="8153400" cy="646331"/>
          </a:xfrm>
          <a:prstGeom prst="rect">
            <a:avLst/>
          </a:prstGeom>
        </p:spPr>
        <p:txBody>
          <a:bodyPr wrap="square">
            <a:spAutoFit/>
          </a:bodyPr>
          <a:lstStyle/>
          <a:p>
            <a:pPr>
              <a:buNone/>
            </a:pPr>
            <a:r>
              <a:rPr lang="en-GB" dirty="0"/>
              <a:t>The cyclic graph </a:t>
            </a:r>
            <a:r>
              <a:rPr lang="en-GB" dirty="0" err="1"/>
              <a:t>C</a:t>
            </a:r>
            <a:r>
              <a:rPr lang="en-GB" baseline="-25000" dirty="0" err="1"/>
              <a:t>n</a:t>
            </a:r>
            <a:r>
              <a:rPr lang="en-GB" baseline="-25000" dirty="0"/>
              <a:t> </a:t>
            </a:r>
            <a:r>
              <a:rPr lang="en-GB" dirty="0"/>
              <a:t>consists of n vertices and n edges i.e. Equal number of vertices and edges. Thus, in the cyclic graph </a:t>
            </a:r>
            <a:r>
              <a:rPr lang="en-GB" dirty="0" err="1"/>
              <a:t>C</a:t>
            </a:r>
            <a:r>
              <a:rPr lang="en-GB" baseline="-25000" dirty="0" err="1"/>
              <a:t>n</a:t>
            </a:r>
            <a:r>
              <a:rPr lang="en-GB" dirty="0"/>
              <a:t> Size of </a:t>
            </a:r>
            <a:r>
              <a:rPr lang="en-GB" dirty="0" err="1"/>
              <a:t>C</a:t>
            </a:r>
            <a:r>
              <a:rPr lang="en-GB" baseline="-25000" dirty="0" err="1"/>
              <a:t>n</a:t>
            </a:r>
            <a:r>
              <a:rPr lang="en-GB" baseline="-25000" dirty="0"/>
              <a:t> </a:t>
            </a:r>
            <a:r>
              <a:rPr lang="en-GB" dirty="0"/>
              <a:t>is equal to order of </a:t>
            </a:r>
            <a:r>
              <a:rPr lang="en-GB" dirty="0" err="1"/>
              <a:t>C</a:t>
            </a:r>
            <a:r>
              <a:rPr lang="en-GB" baseline="-25000" dirty="0" err="1"/>
              <a:t>n</a:t>
            </a:r>
            <a:r>
              <a:rPr lang="en-GB" dirty="0"/>
              <a:t>.</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23BA8DF-FF98-4834-9378-E18E3BFD1D18}" type="datetime1">
              <a:rPr lang="en-US" smtClean="0"/>
              <a:pPr/>
              <a:t>6/24/2023</a:t>
            </a:fld>
            <a:endParaRPr lang="en-US" dirty="0"/>
          </a:p>
        </p:txBody>
      </p:sp>
      <p:sp>
        <p:nvSpPr>
          <p:cNvPr id="5" name="Slide Number Placeholder 4"/>
          <p:cNvSpPr>
            <a:spLocks noGrp="1"/>
          </p:cNvSpPr>
          <p:nvPr>
            <p:ph type="sldNum" sz="quarter" idx="12"/>
          </p:nvPr>
        </p:nvSpPr>
        <p:spPr/>
        <p:txBody>
          <a:bodyPr/>
          <a:lstStyle/>
          <a:p>
            <a:fld id="{68D024D8-7F54-4838-AA7B-E00348C32656}" type="slidenum">
              <a:rPr lang="en-US" smtClean="0"/>
              <a:pPr/>
              <a:t>32</a:t>
            </a:fld>
            <a:endParaRPr lang="en-US" dirty="0"/>
          </a:p>
        </p:txBody>
      </p:sp>
      <p:sp>
        <p:nvSpPr>
          <p:cNvPr id="6" name="Footer Placeholder 5"/>
          <p:cNvSpPr>
            <a:spLocks noGrp="1"/>
          </p:cNvSpPr>
          <p:nvPr>
            <p:ph type="ftr" sz="quarter" idx="11"/>
          </p:nvPr>
        </p:nvSpPr>
        <p:spPr/>
        <p:txBody>
          <a:bodyPr/>
          <a:lstStyle/>
          <a:p>
            <a:r>
              <a:rPr lang="en-US" smtClean="0"/>
              <a:t>Basic concepts of graph theory</a:t>
            </a:r>
            <a:endParaRPr lang="en-US" dirty="0"/>
          </a:p>
        </p:txBody>
      </p:sp>
      <p:sp>
        <p:nvSpPr>
          <p:cNvPr id="8" name="Rectangle 7"/>
          <p:cNvSpPr/>
          <p:nvPr/>
        </p:nvSpPr>
        <p:spPr>
          <a:xfrm>
            <a:off x="609600" y="228600"/>
            <a:ext cx="4572000" cy="369332"/>
          </a:xfrm>
          <a:prstGeom prst="rect">
            <a:avLst/>
          </a:prstGeom>
        </p:spPr>
        <p:txBody>
          <a:bodyPr>
            <a:spAutoFit/>
          </a:bodyPr>
          <a:lstStyle/>
          <a:p>
            <a:r>
              <a:rPr lang="en-GB" b="1" dirty="0" smtClean="0"/>
              <a:t>5.  The </a:t>
            </a:r>
            <a:r>
              <a:rPr lang="en-GB" b="1" dirty="0"/>
              <a:t>size of </a:t>
            </a:r>
            <a:r>
              <a:rPr lang="en-GB" b="1" dirty="0" err="1"/>
              <a:t>W</a:t>
            </a:r>
            <a:r>
              <a:rPr lang="en-GB" b="1" baseline="-25000" dirty="0" err="1"/>
              <a:t>n</a:t>
            </a:r>
            <a:r>
              <a:rPr lang="en-GB" b="1" dirty="0"/>
              <a:t> is twice the size of </a:t>
            </a:r>
            <a:r>
              <a:rPr lang="en-GB" b="1" dirty="0" err="1"/>
              <a:t>C</a:t>
            </a:r>
            <a:r>
              <a:rPr lang="en-GB" b="1" baseline="-25000" dirty="0" err="1"/>
              <a:t>n</a:t>
            </a:r>
            <a:r>
              <a:rPr lang="en-GB" b="1" dirty="0" smtClean="0"/>
              <a:t>.</a:t>
            </a:r>
            <a:endParaRPr lang="en-US" b="1" dirty="0"/>
          </a:p>
        </p:txBody>
      </p:sp>
      <p:sp>
        <p:nvSpPr>
          <p:cNvPr id="9" name="Rectangle 8"/>
          <p:cNvSpPr/>
          <p:nvPr/>
        </p:nvSpPr>
        <p:spPr>
          <a:xfrm>
            <a:off x="573110" y="698708"/>
            <a:ext cx="771750" cy="369332"/>
          </a:xfrm>
          <a:prstGeom prst="rect">
            <a:avLst/>
          </a:prstGeom>
        </p:spPr>
        <p:txBody>
          <a:bodyPr wrap="none">
            <a:spAutoFit/>
          </a:bodyPr>
          <a:lstStyle/>
          <a:p>
            <a:pPr>
              <a:buNone/>
            </a:pPr>
            <a:r>
              <a:rPr lang="en-GB" b="1" dirty="0"/>
              <a:t>Proof:</a:t>
            </a:r>
          </a:p>
        </p:txBody>
      </p:sp>
      <p:sp>
        <p:nvSpPr>
          <p:cNvPr id="10" name="Rectangle 9"/>
          <p:cNvSpPr/>
          <p:nvPr/>
        </p:nvSpPr>
        <p:spPr>
          <a:xfrm>
            <a:off x="685800" y="1068040"/>
            <a:ext cx="8077200" cy="1200329"/>
          </a:xfrm>
          <a:prstGeom prst="rect">
            <a:avLst/>
          </a:prstGeom>
        </p:spPr>
        <p:txBody>
          <a:bodyPr wrap="square">
            <a:spAutoFit/>
          </a:bodyPr>
          <a:lstStyle/>
          <a:p>
            <a:pPr>
              <a:buNone/>
            </a:pPr>
            <a:r>
              <a:rPr lang="en-GB" dirty="0"/>
              <a:t>The wheel graph is obtained from the cycle graph </a:t>
            </a:r>
            <a:r>
              <a:rPr lang="en-GB" dirty="0" err="1"/>
              <a:t>C</a:t>
            </a:r>
            <a:r>
              <a:rPr lang="en-GB" baseline="-25000" dirty="0" err="1"/>
              <a:t>n</a:t>
            </a:r>
            <a:r>
              <a:rPr lang="en-GB" dirty="0"/>
              <a:t> by adding a vertex inside and connecting this new vertex to each of the n vertices in </a:t>
            </a:r>
            <a:r>
              <a:rPr lang="en-GB" dirty="0" err="1"/>
              <a:t>C</a:t>
            </a:r>
            <a:r>
              <a:rPr lang="en-GB" baseline="-25000" dirty="0" err="1"/>
              <a:t>n</a:t>
            </a:r>
            <a:r>
              <a:rPr lang="en-GB" dirty="0"/>
              <a:t> by new edge, we get n new edges. Therefore the total number of edges in </a:t>
            </a:r>
            <a:r>
              <a:rPr lang="en-GB" dirty="0" err="1"/>
              <a:t>W</a:t>
            </a:r>
            <a:r>
              <a:rPr lang="en-GB" baseline="-25000" dirty="0" err="1"/>
              <a:t>n</a:t>
            </a:r>
            <a:r>
              <a:rPr lang="en-GB" dirty="0"/>
              <a:t> is twice the number of edges in </a:t>
            </a:r>
            <a:r>
              <a:rPr lang="en-GB" dirty="0" err="1"/>
              <a:t>C</a:t>
            </a:r>
            <a:r>
              <a:rPr lang="en-GB" baseline="-25000" dirty="0" err="1"/>
              <a:t>n</a:t>
            </a:r>
            <a:r>
              <a:rPr lang="en-GB" dirty="0"/>
              <a:t>. Thus size of </a:t>
            </a:r>
            <a:r>
              <a:rPr lang="en-GB" dirty="0" err="1"/>
              <a:t>W</a:t>
            </a:r>
            <a:r>
              <a:rPr lang="en-GB" baseline="-25000" dirty="0" err="1"/>
              <a:t>n</a:t>
            </a:r>
            <a:r>
              <a:rPr lang="en-GB" dirty="0"/>
              <a:t> = 2(size of </a:t>
            </a:r>
            <a:r>
              <a:rPr lang="en-GB" dirty="0" err="1"/>
              <a:t>C</a:t>
            </a:r>
            <a:r>
              <a:rPr lang="en-GB" baseline="-25000" dirty="0" err="1"/>
              <a:t>n</a:t>
            </a:r>
            <a:r>
              <a:rPr lang="en-GB" dirty="0" smtClean="0"/>
              <a:t>).</a:t>
            </a:r>
            <a:endParaRPr lang="en-GB" dirty="0"/>
          </a:p>
        </p:txBody>
      </p:sp>
      <p:sp>
        <p:nvSpPr>
          <p:cNvPr id="12" name="Rectangle 11"/>
          <p:cNvSpPr/>
          <p:nvPr/>
        </p:nvSpPr>
        <p:spPr>
          <a:xfrm>
            <a:off x="573110" y="2415311"/>
            <a:ext cx="7275490" cy="369332"/>
          </a:xfrm>
          <a:prstGeom prst="rect">
            <a:avLst/>
          </a:prstGeom>
        </p:spPr>
        <p:txBody>
          <a:bodyPr wrap="square">
            <a:spAutoFit/>
          </a:bodyPr>
          <a:lstStyle/>
          <a:p>
            <a:r>
              <a:rPr lang="en-GB" b="1" dirty="0" smtClean="0"/>
              <a:t>6.  The </a:t>
            </a:r>
            <a:r>
              <a:rPr lang="en-GB" b="1" dirty="0"/>
              <a:t>sum of the degree of the vertices in </a:t>
            </a:r>
            <a:r>
              <a:rPr lang="en-GB" b="1" dirty="0" err="1"/>
              <a:t>W</a:t>
            </a:r>
            <a:r>
              <a:rPr lang="en-GB" b="1" baseline="-25000" dirty="0" err="1"/>
              <a:t>n</a:t>
            </a:r>
            <a:r>
              <a:rPr lang="en-GB" b="1" dirty="0"/>
              <a:t> is four times the size of </a:t>
            </a:r>
            <a:r>
              <a:rPr lang="en-GB" b="1" dirty="0" err="1"/>
              <a:t>C</a:t>
            </a:r>
            <a:r>
              <a:rPr lang="en-GB" b="1" baseline="-25000" dirty="0" err="1"/>
              <a:t>n</a:t>
            </a:r>
            <a:r>
              <a:rPr lang="en-GB" b="1" dirty="0" smtClean="0"/>
              <a:t>.</a:t>
            </a:r>
            <a:endParaRPr lang="en-US" b="1" dirty="0"/>
          </a:p>
        </p:txBody>
      </p:sp>
      <p:sp>
        <p:nvSpPr>
          <p:cNvPr id="13" name="Rectangle 12"/>
          <p:cNvSpPr/>
          <p:nvPr/>
        </p:nvSpPr>
        <p:spPr>
          <a:xfrm>
            <a:off x="485104" y="2784643"/>
            <a:ext cx="877548" cy="369332"/>
          </a:xfrm>
          <a:prstGeom prst="rect">
            <a:avLst/>
          </a:prstGeom>
        </p:spPr>
        <p:txBody>
          <a:bodyPr wrap="none">
            <a:spAutoFit/>
          </a:bodyPr>
          <a:lstStyle/>
          <a:p>
            <a:pPr>
              <a:buNone/>
            </a:pPr>
            <a:r>
              <a:rPr lang="en-GB" b="1" dirty="0" smtClean="0"/>
              <a:t>  Proof</a:t>
            </a:r>
            <a:r>
              <a:rPr lang="en-GB" b="1" dirty="0"/>
              <a:t>:</a:t>
            </a:r>
          </a:p>
        </p:txBody>
      </p:sp>
      <p:sp>
        <p:nvSpPr>
          <p:cNvPr id="14" name="Rectangle 13"/>
          <p:cNvSpPr/>
          <p:nvPr/>
        </p:nvSpPr>
        <p:spPr>
          <a:xfrm>
            <a:off x="685800" y="3093789"/>
            <a:ext cx="8153400" cy="646331"/>
          </a:xfrm>
          <a:prstGeom prst="rect">
            <a:avLst/>
          </a:prstGeom>
        </p:spPr>
        <p:txBody>
          <a:bodyPr wrap="square">
            <a:spAutoFit/>
          </a:bodyPr>
          <a:lstStyle/>
          <a:p>
            <a:pPr>
              <a:buNone/>
            </a:pPr>
            <a:r>
              <a:rPr lang="en-GB" dirty="0"/>
              <a:t>We know that the sum of the degrees of vertices in G is twice the number of the edges in G. So, sum of degrees of vertices in </a:t>
            </a:r>
            <a:r>
              <a:rPr lang="en-GB" dirty="0" err="1"/>
              <a:t>W</a:t>
            </a:r>
            <a:r>
              <a:rPr lang="en-GB" baseline="-25000" dirty="0" err="1"/>
              <a:t>n</a:t>
            </a:r>
            <a:r>
              <a:rPr lang="en-GB" dirty="0"/>
              <a:t> is twice the number of edges in </a:t>
            </a:r>
            <a:r>
              <a:rPr lang="en-GB" dirty="0" err="1"/>
              <a:t>W</a:t>
            </a:r>
            <a:r>
              <a:rPr lang="en-GB" baseline="-25000" dirty="0" err="1"/>
              <a:t>n</a:t>
            </a:r>
            <a:r>
              <a:rPr lang="en-GB" dirty="0"/>
              <a:t>.</a:t>
            </a:r>
          </a:p>
        </p:txBody>
      </p:sp>
      <p:sp>
        <p:nvSpPr>
          <p:cNvPr id="15" name="Rectangle 14"/>
          <p:cNvSpPr/>
          <p:nvPr/>
        </p:nvSpPr>
        <p:spPr>
          <a:xfrm>
            <a:off x="625699" y="3854915"/>
            <a:ext cx="4098701" cy="369332"/>
          </a:xfrm>
          <a:prstGeom prst="rect">
            <a:avLst/>
          </a:prstGeom>
        </p:spPr>
        <p:txBody>
          <a:bodyPr wrap="square">
            <a:spAutoFit/>
          </a:bodyPr>
          <a:lstStyle/>
          <a:p>
            <a:pPr>
              <a:buNone/>
            </a:pPr>
            <a:r>
              <a:rPr lang="en-GB" dirty="0"/>
              <a:t>i.e. Sum of degrees of the vertices in </a:t>
            </a:r>
            <a:r>
              <a:rPr lang="en-GB" dirty="0" err="1" smtClean="0"/>
              <a:t>W</a:t>
            </a:r>
            <a:r>
              <a:rPr lang="en-GB" baseline="-25000" dirty="0" err="1" smtClean="0"/>
              <a:t>n</a:t>
            </a:r>
            <a:r>
              <a:rPr lang="en-GB" baseline="-25000" dirty="0" smtClean="0"/>
              <a:t> </a:t>
            </a:r>
            <a:endParaRPr lang="en-US" dirty="0"/>
          </a:p>
        </p:txBody>
      </p:sp>
      <p:sp>
        <p:nvSpPr>
          <p:cNvPr id="16" name="Rectangle 15"/>
          <p:cNvSpPr/>
          <p:nvPr/>
        </p:nvSpPr>
        <p:spPr>
          <a:xfrm>
            <a:off x="4419600" y="3886039"/>
            <a:ext cx="2820965" cy="369332"/>
          </a:xfrm>
          <a:prstGeom prst="rect">
            <a:avLst/>
          </a:prstGeom>
        </p:spPr>
        <p:txBody>
          <a:bodyPr wrap="none">
            <a:spAutoFit/>
          </a:bodyPr>
          <a:lstStyle/>
          <a:p>
            <a:pPr>
              <a:buNone/>
            </a:pPr>
            <a:r>
              <a:rPr lang="en-GB" dirty="0"/>
              <a:t>= 2(number of edges in </a:t>
            </a:r>
            <a:r>
              <a:rPr lang="en-GB" dirty="0" err="1"/>
              <a:t>W</a:t>
            </a:r>
            <a:r>
              <a:rPr lang="en-GB" baseline="-25000" dirty="0" err="1"/>
              <a:t>n</a:t>
            </a:r>
            <a:r>
              <a:rPr lang="en-GB" dirty="0"/>
              <a:t>).</a:t>
            </a:r>
          </a:p>
        </p:txBody>
      </p:sp>
      <p:sp>
        <p:nvSpPr>
          <p:cNvPr id="17" name="Rectangle 16"/>
          <p:cNvSpPr/>
          <p:nvPr/>
        </p:nvSpPr>
        <p:spPr>
          <a:xfrm>
            <a:off x="4389549" y="4380874"/>
            <a:ext cx="2920671" cy="369332"/>
          </a:xfrm>
          <a:prstGeom prst="rect">
            <a:avLst/>
          </a:prstGeom>
        </p:spPr>
        <p:txBody>
          <a:bodyPr wrap="none">
            <a:spAutoFit/>
          </a:bodyPr>
          <a:lstStyle/>
          <a:p>
            <a:pPr>
              <a:buNone/>
            </a:pPr>
            <a:r>
              <a:rPr lang="en-GB" dirty="0"/>
              <a:t>= 2(2×number of edges in </a:t>
            </a:r>
            <a:r>
              <a:rPr lang="en-GB" dirty="0" err="1"/>
              <a:t>C</a:t>
            </a:r>
            <a:r>
              <a:rPr lang="en-GB" baseline="-25000" dirty="0" err="1"/>
              <a:t>n</a:t>
            </a:r>
            <a:r>
              <a:rPr lang="en-GB" dirty="0"/>
              <a:t>)</a:t>
            </a:r>
          </a:p>
        </p:txBody>
      </p:sp>
      <p:sp>
        <p:nvSpPr>
          <p:cNvPr id="18" name="Rectangle 17"/>
          <p:cNvSpPr/>
          <p:nvPr/>
        </p:nvSpPr>
        <p:spPr>
          <a:xfrm>
            <a:off x="4357352" y="4826006"/>
            <a:ext cx="2798843" cy="369332"/>
          </a:xfrm>
          <a:prstGeom prst="rect">
            <a:avLst/>
          </a:prstGeom>
        </p:spPr>
        <p:txBody>
          <a:bodyPr wrap="none">
            <a:spAutoFit/>
          </a:bodyPr>
          <a:lstStyle/>
          <a:p>
            <a:r>
              <a:rPr lang="en-GB" dirty="0"/>
              <a:t> = 4(number of edges in </a:t>
            </a:r>
            <a:r>
              <a:rPr lang="en-GB" dirty="0" err="1"/>
              <a:t>C</a:t>
            </a:r>
            <a:r>
              <a:rPr lang="en-GB" baseline="-25000" dirty="0" err="1"/>
              <a:t>n</a:t>
            </a:r>
            <a:r>
              <a:rPr lang="en-GB" dirty="0"/>
              <a:t>).</a:t>
            </a:r>
            <a:endParaRPr lang="en-US" dirty="0"/>
          </a:p>
        </p:txBody>
      </p:sp>
      <p:sp>
        <p:nvSpPr>
          <p:cNvPr id="19" name="Rectangle 18"/>
          <p:cNvSpPr/>
          <p:nvPr/>
        </p:nvSpPr>
        <p:spPr>
          <a:xfrm>
            <a:off x="485104" y="5346264"/>
            <a:ext cx="7515896" cy="369332"/>
          </a:xfrm>
          <a:prstGeom prst="rect">
            <a:avLst/>
          </a:prstGeom>
        </p:spPr>
        <p:txBody>
          <a:bodyPr wrap="square">
            <a:spAutoFit/>
          </a:bodyPr>
          <a:lstStyle/>
          <a:p>
            <a:pPr>
              <a:buNone/>
            </a:pPr>
            <a:r>
              <a:rPr lang="en-GB" dirty="0"/>
              <a:t>Hence, the sum of degrees of vertices in </a:t>
            </a:r>
            <a:r>
              <a:rPr lang="en-GB" dirty="0" err="1"/>
              <a:t>W</a:t>
            </a:r>
            <a:r>
              <a:rPr lang="en-GB" baseline="-25000" dirty="0" err="1"/>
              <a:t>n</a:t>
            </a:r>
            <a:r>
              <a:rPr lang="en-GB" dirty="0"/>
              <a:t> is four times the size of </a:t>
            </a:r>
            <a:r>
              <a:rPr lang="en-GB" dirty="0" err="1"/>
              <a:t>C</a:t>
            </a:r>
            <a:r>
              <a:rPr lang="en-GB" baseline="-25000" dirty="0" err="1"/>
              <a:t>n</a:t>
            </a:r>
            <a:r>
              <a:rPr lang="en-GB" dirty="0"/>
              <a:t>.</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82FC18-E156-4078-A3EF-EB8F76C00B5B}" type="datetime1">
              <a:rPr lang="en-US" smtClean="0"/>
              <a:pPr/>
              <a:t>6/24/2023</a:t>
            </a:fld>
            <a:endParaRPr lang="en-US" dirty="0"/>
          </a:p>
        </p:txBody>
      </p:sp>
      <p:sp>
        <p:nvSpPr>
          <p:cNvPr id="5" name="Slide Number Placeholder 4"/>
          <p:cNvSpPr>
            <a:spLocks noGrp="1"/>
          </p:cNvSpPr>
          <p:nvPr>
            <p:ph type="sldNum" sz="quarter" idx="12"/>
          </p:nvPr>
        </p:nvSpPr>
        <p:spPr/>
        <p:txBody>
          <a:bodyPr/>
          <a:lstStyle/>
          <a:p>
            <a:fld id="{68D024D8-7F54-4838-AA7B-E00348C32656}" type="slidenum">
              <a:rPr lang="en-US" smtClean="0"/>
              <a:pPr/>
              <a:t>33</a:t>
            </a:fld>
            <a:endParaRPr lang="en-US" dirty="0"/>
          </a:p>
        </p:txBody>
      </p:sp>
      <p:sp>
        <p:nvSpPr>
          <p:cNvPr id="6" name="Footer Placeholder 5"/>
          <p:cNvSpPr>
            <a:spLocks noGrp="1"/>
          </p:cNvSpPr>
          <p:nvPr>
            <p:ph type="ftr" sz="quarter" idx="11"/>
          </p:nvPr>
        </p:nvSpPr>
        <p:spPr/>
        <p:txBody>
          <a:bodyPr/>
          <a:lstStyle/>
          <a:p>
            <a:r>
              <a:rPr lang="en-US" smtClean="0"/>
              <a:t>Basic concepts of graph theory</a:t>
            </a:r>
            <a:endParaRPr lang="en-US" dirty="0"/>
          </a:p>
        </p:txBody>
      </p:sp>
      <p:sp>
        <p:nvSpPr>
          <p:cNvPr id="8" name="Rectangle 7"/>
          <p:cNvSpPr/>
          <p:nvPr/>
        </p:nvSpPr>
        <p:spPr>
          <a:xfrm>
            <a:off x="381000" y="152400"/>
            <a:ext cx="6324600" cy="369332"/>
          </a:xfrm>
          <a:prstGeom prst="rect">
            <a:avLst/>
          </a:prstGeom>
        </p:spPr>
        <p:txBody>
          <a:bodyPr wrap="square">
            <a:spAutoFit/>
          </a:bodyPr>
          <a:lstStyle/>
          <a:p>
            <a:r>
              <a:rPr lang="en-GB" b="1" dirty="0" smtClean="0"/>
              <a:t>7.  A </a:t>
            </a:r>
            <a:r>
              <a:rPr lang="en-GB" b="1" dirty="0"/>
              <a:t>graph G is a bipartite graph if it contain no odd cycle</a:t>
            </a:r>
            <a:r>
              <a:rPr lang="en-GB" b="1" dirty="0" smtClean="0"/>
              <a:t>.</a:t>
            </a:r>
            <a:endParaRPr lang="en-US" b="1" dirty="0"/>
          </a:p>
        </p:txBody>
      </p:sp>
      <p:sp>
        <p:nvSpPr>
          <p:cNvPr id="9" name="Rectangle 8"/>
          <p:cNvSpPr/>
          <p:nvPr/>
        </p:nvSpPr>
        <p:spPr>
          <a:xfrm>
            <a:off x="381000" y="521732"/>
            <a:ext cx="771750" cy="369332"/>
          </a:xfrm>
          <a:prstGeom prst="rect">
            <a:avLst/>
          </a:prstGeom>
        </p:spPr>
        <p:txBody>
          <a:bodyPr wrap="none">
            <a:spAutoFit/>
          </a:bodyPr>
          <a:lstStyle/>
          <a:p>
            <a:pPr>
              <a:buNone/>
            </a:pPr>
            <a:r>
              <a:rPr lang="en-GB" b="1" dirty="0"/>
              <a:t>Proof:</a:t>
            </a:r>
          </a:p>
        </p:txBody>
      </p:sp>
      <p:sp>
        <p:nvSpPr>
          <p:cNvPr id="10" name="Rectangle 9"/>
          <p:cNvSpPr/>
          <p:nvPr/>
        </p:nvSpPr>
        <p:spPr>
          <a:xfrm>
            <a:off x="609600" y="735375"/>
            <a:ext cx="8391556" cy="923330"/>
          </a:xfrm>
          <a:prstGeom prst="rect">
            <a:avLst/>
          </a:prstGeom>
        </p:spPr>
        <p:txBody>
          <a:bodyPr wrap="square">
            <a:spAutoFit/>
          </a:bodyPr>
          <a:lstStyle/>
          <a:p>
            <a:r>
              <a:rPr lang="en-GB" dirty="0"/>
              <a:t> Let G=(X,Y,Z) be a bipartite graph, it is easy to see that if there is a cycle C in G, C should have an even number of vertices (and therefore an even number of edges). Since the vertices of C are alternatively from X and from Y . Thus C is an even cycle.</a:t>
            </a:r>
            <a:endParaRPr lang="en-US" dirty="0"/>
          </a:p>
        </p:txBody>
      </p:sp>
      <p:sp>
        <p:nvSpPr>
          <p:cNvPr id="11" name="Rectangle 10"/>
          <p:cNvSpPr/>
          <p:nvPr/>
        </p:nvSpPr>
        <p:spPr>
          <a:xfrm>
            <a:off x="379927" y="1600200"/>
            <a:ext cx="8585812" cy="1477328"/>
          </a:xfrm>
          <a:prstGeom prst="rect">
            <a:avLst/>
          </a:prstGeom>
        </p:spPr>
        <p:txBody>
          <a:bodyPr wrap="square">
            <a:spAutoFit/>
          </a:bodyPr>
          <a:lstStyle/>
          <a:p>
            <a:pPr>
              <a:buNone/>
            </a:pPr>
            <a:r>
              <a:rPr lang="en-GB" dirty="0"/>
              <a:t>Conversely:</a:t>
            </a:r>
          </a:p>
          <a:p>
            <a:pPr>
              <a:buNone/>
            </a:pPr>
            <a:r>
              <a:rPr lang="en-GB" dirty="0"/>
              <a:t>     Suppose that all cycle have even length. Pick some vertex X</a:t>
            </a:r>
            <a:r>
              <a:rPr lang="en-GB" baseline="-25000" dirty="0"/>
              <a:t>i</a:t>
            </a:r>
            <a:r>
              <a:rPr lang="en-GB" dirty="0"/>
              <a:t> in each connected component </a:t>
            </a:r>
            <a:r>
              <a:rPr lang="en-GB" dirty="0" err="1"/>
              <a:t>C</a:t>
            </a:r>
            <a:r>
              <a:rPr lang="en-GB" baseline="-25000" dirty="0" err="1"/>
              <a:t>i</a:t>
            </a:r>
            <a:r>
              <a:rPr lang="en-GB" dirty="0"/>
              <a:t> of G and let X and Y be the sets of vertices reached from some X</a:t>
            </a:r>
            <a:r>
              <a:rPr lang="en-GB" baseline="-25000" dirty="0"/>
              <a:t>i</a:t>
            </a:r>
            <a:r>
              <a:rPr lang="en-GB" dirty="0"/>
              <a:t> by a path with an even or odd number of edges respectively. Then X and Y are disjoint and form a bipartition of V.</a:t>
            </a:r>
          </a:p>
        </p:txBody>
      </p:sp>
      <p:sp>
        <p:nvSpPr>
          <p:cNvPr id="17" name="Rectangle 16"/>
          <p:cNvSpPr/>
          <p:nvPr/>
        </p:nvSpPr>
        <p:spPr>
          <a:xfrm>
            <a:off x="344510" y="3015218"/>
            <a:ext cx="6178639" cy="369332"/>
          </a:xfrm>
          <a:prstGeom prst="rect">
            <a:avLst/>
          </a:prstGeom>
        </p:spPr>
        <p:txBody>
          <a:bodyPr wrap="square">
            <a:spAutoFit/>
          </a:bodyPr>
          <a:lstStyle/>
          <a:p>
            <a:r>
              <a:rPr lang="en-GB" b="1" dirty="0" smtClean="0"/>
              <a:t>8.  Size </a:t>
            </a:r>
            <a:r>
              <a:rPr lang="en-GB" b="1" dirty="0"/>
              <a:t>of the complete bipartite graph </a:t>
            </a:r>
            <a:r>
              <a:rPr lang="en-GB" b="1" dirty="0" err="1"/>
              <a:t>K</a:t>
            </a:r>
            <a:r>
              <a:rPr lang="en-GB" b="1" baseline="-25000" dirty="0" err="1"/>
              <a:t>m,n</a:t>
            </a:r>
            <a:r>
              <a:rPr lang="en-GB" b="1" dirty="0"/>
              <a:t> is </a:t>
            </a:r>
            <a:r>
              <a:rPr lang="en-GB" b="1" dirty="0" smtClean="0"/>
              <a:t>m × n</a:t>
            </a:r>
            <a:endParaRPr lang="en-US" b="1" dirty="0"/>
          </a:p>
        </p:txBody>
      </p:sp>
      <p:sp>
        <p:nvSpPr>
          <p:cNvPr id="18" name="Rectangle 17"/>
          <p:cNvSpPr/>
          <p:nvPr/>
        </p:nvSpPr>
        <p:spPr>
          <a:xfrm>
            <a:off x="335924" y="3383752"/>
            <a:ext cx="771750" cy="369332"/>
          </a:xfrm>
          <a:prstGeom prst="rect">
            <a:avLst/>
          </a:prstGeom>
        </p:spPr>
        <p:txBody>
          <a:bodyPr wrap="none">
            <a:spAutoFit/>
          </a:bodyPr>
          <a:lstStyle/>
          <a:p>
            <a:pPr>
              <a:buNone/>
            </a:pPr>
            <a:r>
              <a:rPr lang="en-GB" b="1" dirty="0"/>
              <a:t>Proof:</a:t>
            </a:r>
          </a:p>
        </p:txBody>
      </p:sp>
      <p:sp>
        <p:nvSpPr>
          <p:cNvPr id="19" name="Rectangle 18"/>
          <p:cNvSpPr/>
          <p:nvPr/>
        </p:nvSpPr>
        <p:spPr>
          <a:xfrm>
            <a:off x="359044" y="3626545"/>
            <a:ext cx="8627578" cy="1200329"/>
          </a:xfrm>
          <a:prstGeom prst="rect">
            <a:avLst/>
          </a:prstGeom>
        </p:spPr>
        <p:txBody>
          <a:bodyPr wrap="square">
            <a:spAutoFit/>
          </a:bodyPr>
          <a:lstStyle/>
          <a:p>
            <a:pPr>
              <a:buNone/>
            </a:pPr>
            <a:r>
              <a:rPr lang="en-GB" dirty="0"/>
              <a:t>Let the number of edge in </a:t>
            </a:r>
            <a:r>
              <a:rPr lang="en-GB" dirty="0" err="1"/>
              <a:t>K</a:t>
            </a:r>
            <a:r>
              <a:rPr lang="en-GB" baseline="-25000" dirty="0" err="1"/>
              <a:t>m,n</a:t>
            </a:r>
            <a:r>
              <a:rPr lang="en-GB" dirty="0"/>
              <a:t> be P. The degree of each vertex in m is n and the degree of each vertex in n is m. The sum of degrees of the m vertices is </a:t>
            </a:r>
            <a:r>
              <a:rPr lang="en-GB" dirty="0" err="1"/>
              <a:t>m.n</a:t>
            </a:r>
            <a:r>
              <a:rPr lang="en-GB" dirty="0"/>
              <a:t>. </a:t>
            </a:r>
            <a:r>
              <a:rPr lang="en-GB" dirty="0" smtClean="0"/>
              <a:t>The </a:t>
            </a:r>
            <a:r>
              <a:rPr lang="en-GB" dirty="0"/>
              <a:t>sum of degrees of </a:t>
            </a:r>
            <a:r>
              <a:rPr lang="en-GB" dirty="0" smtClean="0"/>
              <a:t>n </a:t>
            </a:r>
            <a:r>
              <a:rPr lang="en-GB" dirty="0"/>
              <a:t>vertices is </a:t>
            </a:r>
            <a:r>
              <a:rPr lang="en-GB" dirty="0" err="1"/>
              <a:t>m.n</a:t>
            </a:r>
            <a:r>
              <a:rPr lang="en-GB" dirty="0"/>
              <a:t>. </a:t>
            </a:r>
            <a:r>
              <a:rPr lang="en-GB" dirty="0" smtClean="0"/>
              <a:t>The </a:t>
            </a:r>
            <a:r>
              <a:rPr lang="en-GB" dirty="0"/>
              <a:t>Sum of the degrees of all the vertices is 2mn =2P(no. of edges)</a:t>
            </a:r>
          </a:p>
          <a:p>
            <a:pPr>
              <a:buNone/>
            </a:pPr>
            <a:r>
              <a:rPr lang="en-GB" dirty="0"/>
              <a:t>  </a:t>
            </a:r>
            <a:r>
              <a:rPr lang="en-GB" dirty="0" smtClean="0"/>
              <a:t>  </a:t>
            </a:r>
            <a:r>
              <a:rPr lang="en-GB" dirty="0"/>
              <a:t>i.e. </a:t>
            </a:r>
            <a:r>
              <a:rPr lang="en-GB" dirty="0" smtClean="0"/>
              <a:t>P = m</a:t>
            </a:r>
            <a:r>
              <a:rPr lang="en-GB" b="1" dirty="0"/>
              <a:t> </a:t>
            </a:r>
            <a:r>
              <a:rPr lang="en-GB" dirty="0"/>
              <a:t>×</a:t>
            </a:r>
            <a:r>
              <a:rPr lang="en-GB" b="1" dirty="0"/>
              <a:t> </a:t>
            </a:r>
            <a:r>
              <a:rPr lang="en-GB" dirty="0" smtClean="0"/>
              <a:t>n</a:t>
            </a:r>
            <a:endParaRPr lang="en-GB" dirty="0"/>
          </a:p>
        </p:txBody>
      </p:sp>
      <p:sp>
        <p:nvSpPr>
          <p:cNvPr id="12" name="Rectangle 11"/>
          <p:cNvSpPr/>
          <p:nvPr/>
        </p:nvSpPr>
        <p:spPr>
          <a:xfrm>
            <a:off x="304800" y="4816112"/>
            <a:ext cx="5562600" cy="369332"/>
          </a:xfrm>
          <a:prstGeom prst="rect">
            <a:avLst/>
          </a:prstGeom>
        </p:spPr>
        <p:txBody>
          <a:bodyPr wrap="square">
            <a:spAutoFit/>
          </a:bodyPr>
          <a:lstStyle/>
          <a:p>
            <a:r>
              <a:rPr lang="en-GB" b="1" dirty="0" smtClean="0"/>
              <a:t>9.  </a:t>
            </a:r>
            <a:r>
              <a:rPr lang="en-GB" b="1" dirty="0" err="1" smtClean="0"/>
              <a:t>K</a:t>
            </a:r>
            <a:r>
              <a:rPr lang="en-GB" b="1" baseline="-25000" dirty="0" err="1" smtClean="0"/>
              <a:t>m,n</a:t>
            </a:r>
            <a:r>
              <a:rPr lang="en-GB" b="1" dirty="0" smtClean="0"/>
              <a:t> </a:t>
            </a:r>
            <a:r>
              <a:rPr lang="en-GB" b="1" dirty="0"/>
              <a:t>graph is a regular graph of degree m when m = n</a:t>
            </a:r>
            <a:r>
              <a:rPr lang="en-GB" b="1" dirty="0" smtClean="0"/>
              <a:t>.</a:t>
            </a:r>
            <a:endParaRPr lang="en-US" b="1" dirty="0"/>
          </a:p>
        </p:txBody>
      </p:sp>
      <p:sp>
        <p:nvSpPr>
          <p:cNvPr id="13" name="Rectangle 12"/>
          <p:cNvSpPr/>
          <p:nvPr/>
        </p:nvSpPr>
        <p:spPr>
          <a:xfrm>
            <a:off x="1036647" y="5227661"/>
            <a:ext cx="7876995" cy="646331"/>
          </a:xfrm>
          <a:prstGeom prst="rect">
            <a:avLst/>
          </a:prstGeom>
        </p:spPr>
        <p:txBody>
          <a:bodyPr wrap="square">
            <a:spAutoFit/>
          </a:bodyPr>
          <a:lstStyle/>
          <a:p>
            <a:pPr>
              <a:buNone/>
            </a:pPr>
            <a:r>
              <a:rPr lang="en-GB" dirty="0" smtClean="0"/>
              <a:t>The </a:t>
            </a:r>
            <a:r>
              <a:rPr lang="en-GB" dirty="0"/>
              <a:t>total number of vertices of </a:t>
            </a:r>
            <a:r>
              <a:rPr lang="en-GB" dirty="0" err="1"/>
              <a:t>K</a:t>
            </a:r>
            <a:r>
              <a:rPr lang="en-GB" baseline="-25000" dirty="0" err="1"/>
              <a:t>m,n</a:t>
            </a:r>
            <a:r>
              <a:rPr lang="en-GB" dirty="0"/>
              <a:t> is </a:t>
            </a:r>
            <a:r>
              <a:rPr lang="en-GB" dirty="0" err="1"/>
              <a:t>m+n</a:t>
            </a:r>
            <a:r>
              <a:rPr lang="en-GB" dirty="0"/>
              <a:t> . The degree of each vertices is m </a:t>
            </a:r>
            <a:endParaRPr lang="en-GB" dirty="0" smtClean="0"/>
          </a:p>
          <a:p>
            <a:pPr>
              <a:buNone/>
            </a:pPr>
            <a:r>
              <a:rPr lang="en-GB" dirty="0" smtClean="0"/>
              <a:t>Since m = n, So </a:t>
            </a:r>
            <a:r>
              <a:rPr lang="en-GB" dirty="0"/>
              <a:t>it is a regular graph.</a:t>
            </a:r>
          </a:p>
        </p:txBody>
      </p:sp>
      <p:sp>
        <p:nvSpPr>
          <p:cNvPr id="14" name="Rectangle 13"/>
          <p:cNvSpPr/>
          <p:nvPr/>
        </p:nvSpPr>
        <p:spPr>
          <a:xfrm>
            <a:off x="344510" y="5227661"/>
            <a:ext cx="771750" cy="369332"/>
          </a:xfrm>
          <a:prstGeom prst="rect">
            <a:avLst/>
          </a:prstGeom>
        </p:spPr>
        <p:txBody>
          <a:bodyPr wrap="none">
            <a:spAutoFit/>
          </a:bodyPr>
          <a:lstStyle/>
          <a:p>
            <a:pPr>
              <a:buNone/>
            </a:pPr>
            <a:r>
              <a:rPr lang="en-GB" b="1" dirty="0"/>
              <a:t>Proof:</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77CA073-5BE3-4AB5-9379-623AA8C21D68}" type="datetime3">
              <a:rPr lang="en-US" smtClean="0"/>
              <a:pPr/>
              <a:t>24 June 2023</a:t>
            </a:fld>
            <a:endParaRPr lang="en-US"/>
          </a:p>
        </p:txBody>
      </p:sp>
      <p:sp>
        <p:nvSpPr>
          <p:cNvPr id="4" name="Slide Number Placeholder 3"/>
          <p:cNvSpPr>
            <a:spLocks noGrp="1"/>
          </p:cNvSpPr>
          <p:nvPr>
            <p:ph type="sldNum" sz="quarter" idx="12"/>
          </p:nvPr>
        </p:nvSpPr>
        <p:spPr/>
        <p:txBody>
          <a:bodyPr/>
          <a:lstStyle/>
          <a:p>
            <a:fld id="{0A2C0850-7645-4178-814D-ABD00664A6BE}" type="slidenum">
              <a:rPr lang="en-US" smtClean="0"/>
              <a:pPr/>
              <a:t>34</a:t>
            </a:fld>
            <a:endParaRPr lang="en-US"/>
          </a:p>
        </p:txBody>
      </p:sp>
      <p:sp>
        <p:nvSpPr>
          <p:cNvPr id="5" name="Footer Placeholder 4"/>
          <p:cNvSpPr>
            <a:spLocks noGrp="1"/>
          </p:cNvSpPr>
          <p:nvPr>
            <p:ph type="ftr" sz="quarter" idx="11"/>
          </p:nvPr>
        </p:nvSpPr>
        <p:spPr/>
        <p:txBody>
          <a:bodyPr/>
          <a:lstStyle/>
          <a:p>
            <a:r>
              <a:rPr lang="en-US" dirty="0" smtClean="0"/>
              <a:t>Traversability Unit 5</a:t>
            </a:r>
            <a:endParaRPr lang="en-US" dirty="0"/>
          </a:p>
        </p:txBody>
      </p:sp>
      <p:pic>
        <p:nvPicPr>
          <p:cNvPr id="6" name="Picture 3" descr="bridge1"/>
          <p:cNvPicPr>
            <a:picLocks noChangeAspect="1" noChangeArrowheads="1"/>
          </p:cNvPicPr>
          <p:nvPr/>
        </p:nvPicPr>
        <p:blipFill>
          <a:blip r:embed="rId2"/>
          <a:srcRect/>
          <a:stretch>
            <a:fillRect/>
          </a:stretch>
        </p:blipFill>
        <p:spPr bwMode="auto">
          <a:xfrm>
            <a:off x="1066800" y="2895600"/>
            <a:ext cx="6934200" cy="2971800"/>
          </a:xfrm>
          <a:prstGeom prst="rect">
            <a:avLst/>
          </a:prstGeom>
          <a:noFill/>
          <a:ln w="9525">
            <a:noFill/>
            <a:miter lim="800000"/>
            <a:headEnd/>
            <a:tailEnd/>
          </a:ln>
        </p:spPr>
      </p:pic>
      <p:sp>
        <p:nvSpPr>
          <p:cNvPr id="7" name="Rectangle 6"/>
          <p:cNvSpPr/>
          <p:nvPr/>
        </p:nvSpPr>
        <p:spPr>
          <a:xfrm>
            <a:off x="1143000" y="2133601"/>
            <a:ext cx="7696200" cy="707886"/>
          </a:xfrm>
          <a:prstGeom prst="rect">
            <a:avLst/>
          </a:prstGeom>
        </p:spPr>
        <p:txBody>
          <a:bodyPr wrap="square">
            <a:spAutoFit/>
          </a:bodyPr>
          <a:lstStyle/>
          <a:p>
            <a:r>
              <a:rPr lang="en-US" sz="4000" dirty="0" smtClean="0">
                <a:latin typeface="Times New Roman" pitchFamily="18" charset="0"/>
              </a:rPr>
              <a:t>Can you cross all seven bridges?</a:t>
            </a:r>
            <a:endParaRPr lang="en-US" sz="4000" dirty="0"/>
          </a:p>
        </p:txBody>
      </p:sp>
      <p:sp>
        <p:nvSpPr>
          <p:cNvPr id="9" name="Rectangle 8"/>
          <p:cNvSpPr/>
          <p:nvPr/>
        </p:nvSpPr>
        <p:spPr>
          <a:xfrm>
            <a:off x="1066800" y="1121431"/>
            <a:ext cx="2181431" cy="523220"/>
          </a:xfrm>
          <a:prstGeom prst="rect">
            <a:avLst/>
          </a:prstGeom>
        </p:spPr>
        <p:txBody>
          <a:bodyPr wrap="none">
            <a:spAutoFit/>
          </a:bodyPr>
          <a:lstStyle/>
          <a:p>
            <a:r>
              <a:rPr lang="en-US" sz="2800" b="1" u="sng" dirty="0" err="1"/>
              <a:t>Traversability</a:t>
            </a:r>
            <a:endParaRPr lang="en-US" sz="2800" b="1" dirty="0"/>
          </a:p>
        </p:txBody>
      </p:sp>
    </p:spTree>
    <p:extLst>
      <p:ext uri="{BB962C8B-B14F-4D97-AF65-F5344CB8AC3E}">
        <p14:creationId xmlns:p14="http://schemas.microsoft.com/office/powerpoint/2010/main" val="205879297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ltLang="zh-TW" sz="4000" dirty="0" smtClean="0"/>
              <a:t>Konigsberg Bridge Problem (Cont.)</a:t>
            </a:r>
          </a:p>
        </p:txBody>
      </p:sp>
      <p:sp>
        <p:nvSpPr>
          <p:cNvPr id="11267" name="Freeform 4"/>
          <p:cNvSpPr>
            <a:spLocks/>
          </p:cNvSpPr>
          <p:nvPr/>
        </p:nvSpPr>
        <p:spPr bwMode="auto">
          <a:xfrm>
            <a:off x="447675" y="2284413"/>
            <a:ext cx="5805488" cy="668337"/>
          </a:xfrm>
          <a:custGeom>
            <a:avLst/>
            <a:gdLst>
              <a:gd name="T0" fmla="*/ 0 w 3657"/>
              <a:gd name="T1" fmla="*/ 252 h 421"/>
              <a:gd name="T2" fmla="*/ 476 w 3657"/>
              <a:gd name="T3" fmla="*/ 380 h 421"/>
              <a:gd name="T4" fmla="*/ 1564 w 3657"/>
              <a:gd name="T5" fmla="*/ 5 h 421"/>
              <a:gd name="T6" fmla="*/ 2743 w 3657"/>
              <a:gd name="T7" fmla="*/ 352 h 421"/>
              <a:gd name="T8" fmla="*/ 3657 w 3657"/>
              <a:gd name="T9" fmla="*/ 124 h 421"/>
              <a:gd name="T10" fmla="*/ 0 60000 65536"/>
              <a:gd name="T11" fmla="*/ 0 60000 65536"/>
              <a:gd name="T12" fmla="*/ 0 60000 65536"/>
              <a:gd name="T13" fmla="*/ 0 60000 65536"/>
              <a:gd name="T14" fmla="*/ 0 60000 65536"/>
              <a:gd name="T15" fmla="*/ 0 w 3657"/>
              <a:gd name="T16" fmla="*/ 0 h 421"/>
              <a:gd name="T17" fmla="*/ 3657 w 3657"/>
              <a:gd name="T18" fmla="*/ 421 h 421"/>
            </a:gdLst>
            <a:ahLst/>
            <a:cxnLst>
              <a:cxn ang="T10">
                <a:pos x="T0" y="T1"/>
              </a:cxn>
              <a:cxn ang="T11">
                <a:pos x="T2" y="T3"/>
              </a:cxn>
              <a:cxn ang="T12">
                <a:pos x="T4" y="T5"/>
              </a:cxn>
              <a:cxn ang="T13">
                <a:pos x="T6" y="T7"/>
              </a:cxn>
              <a:cxn ang="T14">
                <a:pos x="T8" y="T9"/>
              </a:cxn>
            </a:cxnLst>
            <a:rect l="T15" t="T16" r="T17" b="T18"/>
            <a:pathLst>
              <a:path w="3657" h="421">
                <a:moveTo>
                  <a:pt x="0" y="252"/>
                </a:moveTo>
                <a:cubicBezTo>
                  <a:pt x="107" y="336"/>
                  <a:pt x="215" y="421"/>
                  <a:pt x="476" y="380"/>
                </a:cubicBezTo>
                <a:cubicBezTo>
                  <a:pt x="737" y="339"/>
                  <a:pt x="1186" y="10"/>
                  <a:pt x="1564" y="5"/>
                </a:cubicBezTo>
                <a:cubicBezTo>
                  <a:pt x="1942" y="0"/>
                  <a:pt x="2394" y="332"/>
                  <a:pt x="2743" y="352"/>
                </a:cubicBezTo>
                <a:cubicBezTo>
                  <a:pt x="3092" y="372"/>
                  <a:pt x="3496" y="165"/>
                  <a:pt x="3657" y="124"/>
                </a:cubicBezTo>
              </a:path>
            </a:pathLst>
          </a:custGeom>
          <a:noFill/>
          <a:ln w="9525">
            <a:solidFill>
              <a:schemeClr val="tx1"/>
            </a:solidFill>
            <a:round/>
            <a:headEnd/>
            <a:tailEnd/>
          </a:ln>
        </p:spPr>
        <p:txBody>
          <a:bodyPr/>
          <a:lstStyle/>
          <a:p>
            <a:endParaRPr lang="en-US"/>
          </a:p>
        </p:txBody>
      </p:sp>
      <p:sp>
        <p:nvSpPr>
          <p:cNvPr id="11268" name="Oval 5"/>
          <p:cNvSpPr>
            <a:spLocks noChangeArrowheads="1"/>
          </p:cNvSpPr>
          <p:nvPr/>
        </p:nvSpPr>
        <p:spPr bwMode="auto">
          <a:xfrm>
            <a:off x="1624013" y="2974975"/>
            <a:ext cx="2598737" cy="1349375"/>
          </a:xfrm>
          <a:prstGeom prst="ellipse">
            <a:avLst/>
          </a:prstGeom>
          <a:noFill/>
          <a:ln w="9525">
            <a:solidFill>
              <a:schemeClr val="tx1"/>
            </a:solidFill>
            <a:round/>
            <a:headEnd/>
            <a:tailEnd/>
          </a:ln>
        </p:spPr>
        <p:txBody>
          <a:bodyPr wrap="none" anchor="ctr"/>
          <a:lstStyle/>
          <a:p>
            <a:endParaRPr lang="en-US"/>
          </a:p>
        </p:txBody>
      </p:sp>
      <p:sp>
        <p:nvSpPr>
          <p:cNvPr id="11269" name="Freeform 6"/>
          <p:cNvSpPr>
            <a:spLocks/>
          </p:cNvSpPr>
          <p:nvPr/>
        </p:nvSpPr>
        <p:spPr bwMode="auto">
          <a:xfrm>
            <a:off x="4810125" y="3090863"/>
            <a:ext cx="1733550" cy="1304925"/>
          </a:xfrm>
          <a:custGeom>
            <a:avLst/>
            <a:gdLst>
              <a:gd name="T0" fmla="*/ 928 w 1092"/>
              <a:gd name="T1" fmla="*/ 0 h 822"/>
              <a:gd name="T2" fmla="*/ 123 w 1092"/>
              <a:gd name="T3" fmla="*/ 173 h 822"/>
              <a:gd name="T4" fmla="*/ 187 w 1092"/>
              <a:gd name="T5" fmla="*/ 338 h 822"/>
              <a:gd name="T6" fmla="*/ 215 w 1092"/>
              <a:gd name="T7" fmla="*/ 475 h 822"/>
              <a:gd name="T8" fmla="*/ 132 w 1092"/>
              <a:gd name="T9" fmla="*/ 603 h 822"/>
              <a:gd name="T10" fmla="*/ 562 w 1092"/>
              <a:gd name="T11" fmla="*/ 768 h 822"/>
              <a:gd name="T12" fmla="*/ 1092 w 1092"/>
              <a:gd name="T13" fmla="*/ 822 h 822"/>
              <a:gd name="T14" fmla="*/ 0 60000 65536"/>
              <a:gd name="T15" fmla="*/ 0 60000 65536"/>
              <a:gd name="T16" fmla="*/ 0 60000 65536"/>
              <a:gd name="T17" fmla="*/ 0 60000 65536"/>
              <a:gd name="T18" fmla="*/ 0 60000 65536"/>
              <a:gd name="T19" fmla="*/ 0 60000 65536"/>
              <a:gd name="T20" fmla="*/ 0 60000 65536"/>
              <a:gd name="T21" fmla="*/ 0 w 1092"/>
              <a:gd name="T22" fmla="*/ 0 h 822"/>
              <a:gd name="T23" fmla="*/ 1092 w 1092"/>
              <a:gd name="T24" fmla="*/ 822 h 8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92" h="822">
                <a:moveTo>
                  <a:pt x="928" y="0"/>
                </a:moveTo>
                <a:cubicBezTo>
                  <a:pt x="587" y="58"/>
                  <a:pt x="246" y="117"/>
                  <a:pt x="123" y="173"/>
                </a:cubicBezTo>
                <a:cubicBezTo>
                  <a:pt x="0" y="229"/>
                  <a:pt x="172" y="288"/>
                  <a:pt x="187" y="338"/>
                </a:cubicBezTo>
                <a:cubicBezTo>
                  <a:pt x="202" y="388"/>
                  <a:pt x="224" y="431"/>
                  <a:pt x="215" y="475"/>
                </a:cubicBezTo>
                <a:cubicBezTo>
                  <a:pt x="206" y="519"/>
                  <a:pt x="74" y="554"/>
                  <a:pt x="132" y="603"/>
                </a:cubicBezTo>
                <a:cubicBezTo>
                  <a:pt x="190" y="652"/>
                  <a:pt x="402" y="731"/>
                  <a:pt x="562" y="768"/>
                </a:cubicBezTo>
                <a:cubicBezTo>
                  <a:pt x="722" y="805"/>
                  <a:pt x="907" y="813"/>
                  <a:pt x="1092" y="822"/>
                </a:cubicBezTo>
              </a:path>
            </a:pathLst>
          </a:custGeom>
          <a:noFill/>
          <a:ln w="9525">
            <a:solidFill>
              <a:schemeClr val="tx1"/>
            </a:solidFill>
            <a:round/>
            <a:headEnd/>
            <a:tailEnd/>
          </a:ln>
        </p:spPr>
        <p:txBody>
          <a:bodyPr/>
          <a:lstStyle/>
          <a:p>
            <a:endParaRPr lang="en-US"/>
          </a:p>
        </p:txBody>
      </p:sp>
      <p:sp>
        <p:nvSpPr>
          <p:cNvPr id="11270" name="Freeform 7"/>
          <p:cNvSpPr>
            <a:spLocks/>
          </p:cNvSpPr>
          <p:nvPr/>
        </p:nvSpPr>
        <p:spPr bwMode="auto">
          <a:xfrm>
            <a:off x="723900" y="4360863"/>
            <a:ext cx="5718175" cy="712787"/>
          </a:xfrm>
          <a:custGeom>
            <a:avLst/>
            <a:gdLst>
              <a:gd name="T0" fmla="*/ 3602 w 3602"/>
              <a:gd name="T1" fmla="*/ 443 h 449"/>
              <a:gd name="T2" fmla="*/ 3292 w 3602"/>
              <a:gd name="T3" fmla="*/ 389 h 449"/>
              <a:gd name="T4" fmla="*/ 2514 w 3602"/>
              <a:gd name="T5" fmla="*/ 206 h 449"/>
              <a:gd name="T6" fmla="*/ 1326 w 3602"/>
              <a:gd name="T7" fmla="*/ 425 h 449"/>
              <a:gd name="T8" fmla="*/ 366 w 3602"/>
              <a:gd name="T9" fmla="*/ 59 h 449"/>
              <a:gd name="T10" fmla="*/ 0 w 3602"/>
              <a:gd name="T11" fmla="*/ 69 h 449"/>
              <a:gd name="T12" fmla="*/ 0 60000 65536"/>
              <a:gd name="T13" fmla="*/ 0 60000 65536"/>
              <a:gd name="T14" fmla="*/ 0 60000 65536"/>
              <a:gd name="T15" fmla="*/ 0 60000 65536"/>
              <a:gd name="T16" fmla="*/ 0 60000 65536"/>
              <a:gd name="T17" fmla="*/ 0 60000 65536"/>
              <a:gd name="T18" fmla="*/ 0 w 3602"/>
              <a:gd name="T19" fmla="*/ 0 h 449"/>
              <a:gd name="T20" fmla="*/ 3602 w 3602"/>
              <a:gd name="T21" fmla="*/ 449 h 449"/>
            </a:gdLst>
            <a:ahLst/>
            <a:cxnLst>
              <a:cxn ang="T12">
                <a:pos x="T0" y="T1"/>
              </a:cxn>
              <a:cxn ang="T13">
                <a:pos x="T2" y="T3"/>
              </a:cxn>
              <a:cxn ang="T14">
                <a:pos x="T4" y="T5"/>
              </a:cxn>
              <a:cxn ang="T15">
                <a:pos x="T6" y="T7"/>
              </a:cxn>
              <a:cxn ang="T16">
                <a:pos x="T8" y="T9"/>
              </a:cxn>
              <a:cxn ang="T17">
                <a:pos x="T10" y="T11"/>
              </a:cxn>
            </a:cxnLst>
            <a:rect l="T18" t="T19" r="T20" b="T21"/>
            <a:pathLst>
              <a:path w="3602" h="449">
                <a:moveTo>
                  <a:pt x="3602" y="443"/>
                </a:moveTo>
                <a:cubicBezTo>
                  <a:pt x="3537" y="435"/>
                  <a:pt x="3473" y="428"/>
                  <a:pt x="3292" y="389"/>
                </a:cubicBezTo>
                <a:cubicBezTo>
                  <a:pt x="3111" y="350"/>
                  <a:pt x="2842" y="200"/>
                  <a:pt x="2514" y="206"/>
                </a:cubicBezTo>
                <a:cubicBezTo>
                  <a:pt x="2186" y="212"/>
                  <a:pt x="1684" y="449"/>
                  <a:pt x="1326" y="425"/>
                </a:cubicBezTo>
                <a:cubicBezTo>
                  <a:pt x="968" y="401"/>
                  <a:pt x="587" y="118"/>
                  <a:pt x="366" y="59"/>
                </a:cubicBezTo>
                <a:cubicBezTo>
                  <a:pt x="145" y="0"/>
                  <a:pt x="72" y="34"/>
                  <a:pt x="0" y="69"/>
                </a:cubicBezTo>
              </a:path>
            </a:pathLst>
          </a:custGeom>
          <a:noFill/>
          <a:ln w="9525">
            <a:solidFill>
              <a:schemeClr val="tx1"/>
            </a:solidFill>
            <a:round/>
            <a:headEnd/>
            <a:tailEnd/>
          </a:ln>
        </p:spPr>
        <p:txBody>
          <a:bodyPr/>
          <a:lstStyle/>
          <a:p>
            <a:endParaRPr lang="en-US"/>
          </a:p>
        </p:txBody>
      </p:sp>
      <p:sp>
        <p:nvSpPr>
          <p:cNvPr id="11271" name="Text Box 9"/>
          <p:cNvSpPr txBox="1">
            <a:spLocks noChangeArrowheads="1"/>
          </p:cNvSpPr>
          <p:nvPr/>
        </p:nvSpPr>
        <p:spPr bwMode="auto">
          <a:xfrm>
            <a:off x="2306638" y="3222625"/>
            <a:ext cx="1422400" cy="1200329"/>
          </a:xfrm>
          <a:prstGeom prst="rect">
            <a:avLst/>
          </a:prstGeom>
          <a:noFill/>
          <a:ln w="9525">
            <a:noFill/>
            <a:miter lim="800000"/>
            <a:headEnd/>
            <a:tailEnd/>
          </a:ln>
        </p:spPr>
        <p:txBody>
          <a:bodyPr>
            <a:spAutoFit/>
          </a:bodyPr>
          <a:lstStyle/>
          <a:p>
            <a:pPr>
              <a:spcBef>
                <a:spcPct val="50000"/>
              </a:spcBef>
            </a:pPr>
            <a:r>
              <a:rPr lang="en-US" altLang="zh-TW" dirty="0"/>
              <a:t>   </a:t>
            </a:r>
            <a:r>
              <a:rPr lang="en-US" altLang="zh-TW" dirty="0" smtClean="0"/>
              <a:t>A</a:t>
            </a:r>
          </a:p>
          <a:p>
            <a:pPr>
              <a:spcBef>
                <a:spcPct val="50000"/>
              </a:spcBef>
            </a:pPr>
            <a:r>
              <a:rPr lang="en-US" altLang="zh-TW" dirty="0" smtClean="0"/>
              <a:t>island</a:t>
            </a:r>
            <a:endParaRPr lang="en-US" altLang="zh-TW" dirty="0"/>
          </a:p>
          <a:p>
            <a:pPr>
              <a:spcBef>
                <a:spcPct val="50000"/>
              </a:spcBef>
            </a:pPr>
            <a:endParaRPr lang="en-US" altLang="zh-TW" b="0" dirty="0"/>
          </a:p>
        </p:txBody>
      </p:sp>
      <p:sp>
        <p:nvSpPr>
          <p:cNvPr id="11272" name="Freeform 10"/>
          <p:cNvSpPr>
            <a:spLocks/>
          </p:cNvSpPr>
          <p:nvPr/>
        </p:nvSpPr>
        <p:spPr bwMode="auto">
          <a:xfrm>
            <a:off x="1550988" y="3932238"/>
            <a:ext cx="450850" cy="987425"/>
          </a:xfrm>
          <a:custGeom>
            <a:avLst/>
            <a:gdLst>
              <a:gd name="T0" fmla="*/ 284 w 284"/>
              <a:gd name="T1" fmla="*/ 0 h 622"/>
              <a:gd name="T2" fmla="*/ 92 w 284"/>
              <a:gd name="T3" fmla="*/ 274 h 622"/>
              <a:gd name="T4" fmla="*/ 0 w 284"/>
              <a:gd name="T5" fmla="*/ 622 h 622"/>
              <a:gd name="T6" fmla="*/ 0 60000 65536"/>
              <a:gd name="T7" fmla="*/ 0 60000 65536"/>
              <a:gd name="T8" fmla="*/ 0 60000 65536"/>
              <a:gd name="T9" fmla="*/ 0 w 284"/>
              <a:gd name="T10" fmla="*/ 0 h 622"/>
              <a:gd name="T11" fmla="*/ 284 w 284"/>
              <a:gd name="T12" fmla="*/ 622 h 622"/>
            </a:gdLst>
            <a:ahLst/>
            <a:cxnLst>
              <a:cxn ang="T6">
                <a:pos x="T0" y="T1"/>
              </a:cxn>
              <a:cxn ang="T7">
                <a:pos x="T2" y="T3"/>
              </a:cxn>
              <a:cxn ang="T8">
                <a:pos x="T4" y="T5"/>
              </a:cxn>
            </a:cxnLst>
            <a:rect l="T9" t="T10" r="T11" b="T12"/>
            <a:pathLst>
              <a:path w="284" h="622">
                <a:moveTo>
                  <a:pt x="284" y="0"/>
                </a:moveTo>
                <a:cubicBezTo>
                  <a:pt x="211" y="85"/>
                  <a:pt x="139" y="170"/>
                  <a:pt x="92" y="274"/>
                </a:cubicBezTo>
                <a:cubicBezTo>
                  <a:pt x="45" y="378"/>
                  <a:pt x="15" y="569"/>
                  <a:pt x="0" y="622"/>
                </a:cubicBezTo>
              </a:path>
            </a:pathLst>
          </a:custGeom>
          <a:noFill/>
          <a:ln w="9525">
            <a:solidFill>
              <a:schemeClr val="tx1"/>
            </a:solidFill>
            <a:round/>
            <a:headEnd/>
            <a:tailEnd/>
          </a:ln>
        </p:spPr>
        <p:txBody>
          <a:bodyPr/>
          <a:lstStyle/>
          <a:p>
            <a:endParaRPr lang="en-US"/>
          </a:p>
        </p:txBody>
      </p:sp>
      <p:sp>
        <p:nvSpPr>
          <p:cNvPr id="11273" name="Freeform 11"/>
          <p:cNvSpPr>
            <a:spLocks/>
          </p:cNvSpPr>
          <p:nvPr/>
        </p:nvSpPr>
        <p:spPr bwMode="auto">
          <a:xfrm>
            <a:off x="1839913" y="4003675"/>
            <a:ext cx="450850" cy="987425"/>
          </a:xfrm>
          <a:custGeom>
            <a:avLst/>
            <a:gdLst>
              <a:gd name="T0" fmla="*/ 284 w 284"/>
              <a:gd name="T1" fmla="*/ 0 h 622"/>
              <a:gd name="T2" fmla="*/ 92 w 284"/>
              <a:gd name="T3" fmla="*/ 274 h 622"/>
              <a:gd name="T4" fmla="*/ 0 w 284"/>
              <a:gd name="T5" fmla="*/ 622 h 622"/>
              <a:gd name="T6" fmla="*/ 0 60000 65536"/>
              <a:gd name="T7" fmla="*/ 0 60000 65536"/>
              <a:gd name="T8" fmla="*/ 0 60000 65536"/>
              <a:gd name="T9" fmla="*/ 0 w 284"/>
              <a:gd name="T10" fmla="*/ 0 h 622"/>
              <a:gd name="T11" fmla="*/ 284 w 284"/>
              <a:gd name="T12" fmla="*/ 622 h 622"/>
            </a:gdLst>
            <a:ahLst/>
            <a:cxnLst>
              <a:cxn ang="T6">
                <a:pos x="T0" y="T1"/>
              </a:cxn>
              <a:cxn ang="T7">
                <a:pos x="T2" y="T3"/>
              </a:cxn>
              <a:cxn ang="T8">
                <a:pos x="T4" y="T5"/>
              </a:cxn>
            </a:cxnLst>
            <a:rect l="T9" t="T10" r="T11" b="T12"/>
            <a:pathLst>
              <a:path w="284" h="622">
                <a:moveTo>
                  <a:pt x="284" y="0"/>
                </a:moveTo>
                <a:cubicBezTo>
                  <a:pt x="211" y="85"/>
                  <a:pt x="139" y="170"/>
                  <a:pt x="92" y="274"/>
                </a:cubicBezTo>
                <a:cubicBezTo>
                  <a:pt x="45" y="378"/>
                  <a:pt x="15" y="569"/>
                  <a:pt x="0" y="622"/>
                </a:cubicBezTo>
              </a:path>
            </a:pathLst>
          </a:custGeom>
          <a:noFill/>
          <a:ln w="9525">
            <a:solidFill>
              <a:schemeClr val="tx1"/>
            </a:solidFill>
            <a:round/>
            <a:headEnd/>
            <a:tailEnd/>
          </a:ln>
        </p:spPr>
        <p:txBody>
          <a:bodyPr/>
          <a:lstStyle/>
          <a:p>
            <a:endParaRPr lang="en-US"/>
          </a:p>
        </p:txBody>
      </p:sp>
      <p:sp>
        <p:nvSpPr>
          <p:cNvPr id="11274" name="Line 12"/>
          <p:cNvSpPr>
            <a:spLocks noChangeShapeType="1"/>
          </p:cNvSpPr>
          <p:nvPr/>
        </p:nvSpPr>
        <p:spPr bwMode="auto">
          <a:xfrm>
            <a:off x="1827213" y="4149725"/>
            <a:ext cx="231775" cy="130175"/>
          </a:xfrm>
          <a:prstGeom prst="line">
            <a:avLst/>
          </a:prstGeom>
          <a:noFill/>
          <a:ln w="9525">
            <a:solidFill>
              <a:schemeClr val="tx1"/>
            </a:solidFill>
            <a:round/>
            <a:headEnd/>
            <a:tailEnd/>
          </a:ln>
        </p:spPr>
        <p:txBody>
          <a:bodyPr/>
          <a:lstStyle/>
          <a:p>
            <a:endParaRPr lang="en-US"/>
          </a:p>
        </p:txBody>
      </p:sp>
      <p:sp>
        <p:nvSpPr>
          <p:cNvPr id="11275" name="Line 13"/>
          <p:cNvSpPr>
            <a:spLocks noChangeShapeType="1"/>
          </p:cNvSpPr>
          <p:nvPr/>
        </p:nvSpPr>
        <p:spPr bwMode="auto">
          <a:xfrm>
            <a:off x="1768475" y="4249738"/>
            <a:ext cx="231775" cy="130175"/>
          </a:xfrm>
          <a:prstGeom prst="line">
            <a:avLst/>
          </a:prstGeom>
          <a:noFill/>
          <a:ln w="9525">
            <a:solidFill>
              <a:schemeClr val="tx1"/>
            </a:solidFill>
            <a:round/>
            <a:headEnd/>
            <a:tailEnd/>
          </a:ln>
        </p:spPr>
        <p:txBody>
          <a:bodyPr/>
          <a:lstStyle/>
          <a:p>
            <a:endParaRPr lang="en-US"/>
          </a:p>
        </p:txBody>
      </p:sp>
      <p:sp>
        <p:nvSpPr>
          <p:cNvPr id="11276" name="Line 14"/>
          <p:cNvSpPr>
            <a:spLocks noChangeShapeType="1"/>
          </p:cNvSpPr>
          <p:nvPr/>
        </p:nvSpPr>
        <p:spPr bwMode="auto">
          <a:xfrm>
            <a:off x="1722438" y="4349750"/>
            <a:ext cx="231775" cy="130175"/>
          </a:xfrm>
          <a:prstGeom prst="line">
            <a:avLst/>
          </a:prstGeom>
          <a:noFill/>
          <a:ln w="9525">
            <a:solidFill>
              <a:schemeClr val="tx1"/>
            </a:solidFill>
            <a:round/>
            <a:headEnd/>
            <a:tailEnd/>
          </a:ln>
        </p:spPr>
        <p:txBody>
          <a:bodyPr/>
          <a:lstStyle/>
          <a:p>
            <a:endParaRPr lang="en-US"/>
          </a:p>
        </p:txBody>
      </p:sp>
      <p:sp>
        <p:nvSpPr>
          <p:cNvPr id="11277" name="Line 17"/>
          <p:cNvSpPr>
            <a:spLocks noChangeShapeType="1"/>
          </p:cNvSpPr>
          <p:nvPr/>
        </p:nvSpPr>
        <p:spPr bwMode="auto">
          <a:xfrm>
            <a:off x="1676400" y="4464050"/>
            <a:ext cx="231775" cy="130175"/>
          </a:xfrm>
          <a:prstGeom prst="line">
            <a:avLst/>
          </a:prstGeom>
          <a:noFill/>
          <a:ln w="9525">
            <a:solidFill>
              <a:schemeClr val="tx1"/>
            </a:solidFill>
            <a:round/>
            <a:headEnd/>
            <a:tailEnd/>
          </a:ln>
        </p:spPr>
        <p:txBody>
          <a:bodyPr/>
          <a:lstStyle/>
          <a:p>
            <a:endParaRPr lang="en-US"/>
          </a:p>
        </p:txBody>
      </p:sp>
      <p:sp>
        <p:nvSpPr>
          <p:cNvPr id="11278" name="Freeform 18"/>
          <p:cNvSpPr>
            <a:spLocks/>
          </p:cNvSpPr>
          <p:nvPr/>
        </p:nvSpPr>
        <p:spPr bwMode="auto">
          <a:xfrm>
            <a:off x="3221038" y="4121150"/>
            <a:ext cx="258762" cy="1233488"/>
          </a:xfrm>
          <a:custGeom>
            <a:avLst/>
            <a:gdLst>
              <a:gd name="T0" fmla="*/ 0 w 163"/>
              <a:gd name="T1" fmla="*/ 0 h 777"/>
              <a:gd name="T2" fmla="*/ 137 w 163"/>
              <a:gd name="T3" fmla="*/ 347 h 777"/>
              <a:gd name="T4" fmla="*/ 155 w 163"/>
              <a:gd name="T5" fmla="*/ 777 h 777"/>
              <a:gd name="T6" fmla="*/ 0 60000 65536"/>
              <a:gd name="T7" fmla="*/ 0 60000 65536"/>
              <a:gd name="T8" fmla="*/ 0 60000 65536"/>
              <a:gd name="T9" fmla="*/ 0 w 163"/>
              <a:gd name="T10" fmla="*/ 0 h 777"/>
              <a:gd name="T11" fmla="*/ 163 w 163"/>
              <a:gd name="T12" fmla="*/ 777 h 777"/>
            </a:gdLst>
            <a:ahLst/>
            <a:cxnLst>
              <a:cxn ang="T6">
                <a:pos x="T0" y="T1"/>
              </a:cxn>
              <a:cxn ang="T7">
                <a:pos x="T2" y="T3"/>
              </a:cxn>
              <a:cxn ang="T8">
                <a:pos x="T4" y="T5"/>
              </a:cxn>
            </a:cxnLst>
            <a:rect l="T9" t="T10" r="T11" b="T12"/>
            <a:pathLst>
              <a:path w="163" h="777">
                <a:moveTo>
                  <a:pt x="0" y="0"/>
                </a:moveTo>
                <a:cubicBezTo>
                  <a:pt x="55" y="109"/>
                  <a:pt x="111" y="218"/>
                  <a:pt x="137" y="347"/>
                </a:cubicBezTo>
                <a:cubicBezTo>
                  <a:pt x="163" y="476"/>
                  <a:pt x="153" y="710"/>
                  <a:pt x="155" y="777"/>
                </a:cubicBezTo>
              </a:path>
            </a:pathLst>
          </a:custGeom>
          <a:noFill/>
          <a:ln w="9525">
            <a:solidFill>
              <a:schemeClr val="tx1"/>
            </a:solidFill>
            <a:round/>
            <a:headEnd/>
            <a:tailEnd/>
          </a:ln>
        </p:spPr>
        <p:txBody>
          <a:bodyPr/>
          <a:lstStyle/>
          <a:p>
            <a:endParaRPr lang="en-US"/>
          </a:p>
        </p:txBody>
      </p:sp>
      <p:sp>
        <p:nvSpPr>
          <p:cNvPr id="11279" name="Freeform 19"/>
          <p:cNvSpPr>
            <a:spLocks/>
          </p:cNvSpPr>
          <p:nvPr/>
        </p:nvSpPr>
        <p:spPr bwMode="auto">
          <a:xfrm>
            <a:off x="3525838" y="4048125"/>
            <a:ext cx="258762" cy="1306513"/>
          </a:xfrm>
          <a:custGeom>
            <a:avLst/>
            <a:gdLst>
              <a:gd name="T0" fmla="*/ 0 w 163"/>
              <a:gd name="T1" fmla="*/ 0 h 823"/>
              <a:gd name="T2" fmla="*/ 137 w 163"/>
              <a:gd name="T3" fmla="*/ 366 h 823"/>
              <a:gd name="T4" fmla="*/ 155 w 163"/>
              <a:gd name="T5" fmla="*/ 823 h 823"/>
              <a:gd name="T6" fmla="*/ 0 60000 65536"/>
              <a:gd name="T7" fmla="*/ 0 60000 65536"/>
              <a:gd name="T8" fmla="*/ 0 60000 65536"/>
              <a:gd name="T9" fmla="*/ 0 w 163"/>
              <a:gd name="T10" fmla="*/ 0 h 823"/>
              <a:gd name="T11" fmla="*/ 163 w 163"/>
              <a:gd name="T12" fmla="*/ 823 h 823"/>
            </a:gdLst>
            <a:ahLst/>
            <a:cxnLst>
              <a:cxn ang="T6">
                <a:pos x="T0" y="T1"/>
              </a:cxn>
              <a:cxn ang="T7">
                <a:pos x="T2" y="T3"/>
              </a:cxn>
              <a:cxn ang="T8">
                <a:pos x="T4" y="T5"/>
              </a:cxn>
            </a:cxnLst>
            <a:rect l="T9" t="T10" r="T11" b="T12"/>
            <a:pathLst>
              <a:path w="163" h="823">
                <a:moveTo>
                  <a:pt x="0" y="0"/>
                </a:moveTo>
                <a:cubicBezTo>
                  <a:pt x="55" y="114"/>
                  <a:pt x="111" y="229"/>
                  <a:pt x="137" y="366"/>
                </a:cubicBezTo>
                <a:cubicBezTo>
                  <a:pt x="163" y="503"/>
                  <a:pt x="154" y="747"/>
                  <a:pt x="155" y="823"/>
                </a:cubicBezTo>
              </a:path>
            </a:pathLst>
          </a:custGeom>
          <a:noFill/>
          <a:ln w="9525">
            <a:solidFill>
              <a:schemeClr val="tx1"/>
            </a:solidFill>
            <a:round/>
            <a:headEnd/>
            <a:tailEnd/>
          </a:ln>
        </p:spPr>
        <p:txBody>
          <a:bodyPr/>
          <a:lstStyle/>
          <a:p>
            <a:endParaRPr lang="en-US"/>
          </a:p>
        </p:txBody>
      </p:sp>
      <p:sp>
        <p:nvSpPr>
          <p:cNvPr id="11280" name="Line 20"/>
          <p:cNvSpPr>
            <a:spLocks noChangeShapeType="1"/>
          </p:cNvSpPr>
          <p:nvPr/>
        </p:nvSpPr>
        <p:spPr bwMode="auto">
          <a:xfrm flipV="1">
            <a:off x="3365500" y="4310063"/>
            <a:ext cx="304800" cy="73025"/>
          </a:xfrm>
          <a:prstGeom prst="line">
            <a:avLst/>
          </a:prstGeom>
          <a:noFill/>
          <a:ln w="9525">
            <a:solidFill>
              <a:schemeClr val="tx1"/>
            </a:solidFill>
            <a:round/>
            <a:headEnd/>
            <a:tailEnd/>
          </a:ln>
        </p:spPr>
        <p:txBody>
          <a:bodyPr/>
          <a:lstStyle/>
          <a:p>
            <a:endParaRPr lang="en-US"/>
          </a:p>
        </p:txBody>
      </p:sp>
      <p:sp>
        <p:nvSpPr>
          <p:cNvPr id="11281" name="Line 21"/>
          <p:cNvSpPr>
            <a:spLocks noChangeShapeType="1"/>
          </p:cNvSpPr>
          <p:nvPr/>
        </p:nvSpPr>
        <p:spPr bwMode="auto">
          <a:xfrm flipV="1">
            <a:off x="3408363" y="4438650"/>
            <a:ext cx="304800" cy="73025"/>
          </a:xfrm>
          <a:prstGeom prst="line">
            <a:avLst/>
          </a:prstGeom>
          <a:noFill/>
          <a:ln w="9525">
            <a:solidFill>
              <a:schemeClr val="tx1"/>
            </a:solidFill>
            <a:round/>
            <a:headEnd/>
            <a:tailEnd/>
          </a:ln>
        </p:spPr>
        <p:txBody>
          <a:bodyPr/>
          <a:lstStyle/>
          <a:p>
            <a:endParaRPr lang="en-US"/>
          </a:p>
        </p:txBody>
      </p:sp>
      <p:sp>
        <p:nvSpPr>
          <p:cNvPr id="11282" name="Line 22"/>
          <p:cNvSpPr>
            <a:spLocks noChangeShapeType="1"/>
          </p:cNvSpPr>
          <p:nvPr/>
        </p:nvSpPr>
        <p:spPr bwMode="auto">
          <a:xfrm flipV="1">
            <a:off x="3435350" y="4567238"/>
            <a:ext cx="304800" cy="73025"/>
          </a:xfrm>
          <a:prstGeom prst="line">
            <a:avLst/>
          </a:prstGeom>
          <a:noFill/>
          <a:ln w="9525">
            <a:solidFill>
              <a:schemeClr val="tx1"/>
            </a:solidFill>
            <a:round/>
            <a:headEnd/>
            <a:tailEnd/>
          </a:ln>
        </p:spPr>
        <p:txBody>
          <a:bodyPr/>
          <a:lstStyle/>
          <a:p>
            <a:endParaRPr lang="en-US"/>
          </a:p>
        </p:txBody>
      </p:sp>
      <p:sp>
        <p:nvSpPr>
          <p:cNvPr id="11283" name="Line 23"/>
          <p:cNvSpPr>
            <a:spLocks noChangeShapeType="1"/>
          </p:cNvSpPr>
          <p:nvPr/>
        </p:nvSpPr>
        <p:spPr bwMode="auto">
          <a:xfrm flipV="1">
            <a:off x="3449638" y="4697413"/>
            <a:ext cx="304800" cy="73025"/>
          </a:xfrm>
          <a:prstGeom prst="line">
            <a:avLst/>
          </a:prstGeom>
          <a:noFill/>
          <a:ln w="9525">
            <a:solidFill>
              <a:schemeClr val="tx1"/>
            </a:solidFill>
            <a:round/>
            <a:headEnd/>
            <a:tailEnd/>
          </a:ln>
        </p:spPr>
        <p:txBody>
          <a:bodyPr/>
          <a:lstStyle/>
          <a:p>
            <a:endParaRPr lang="en-US"/>
          </a:p>
        </p:txBody>
      </p:sp>
      <p:sp>
        <p:nvSpPr>
          <p:cNvPr id="11284" name="Line 24"/>
          <p:cNvSpPr>
            <a:spLocks noChangeShapeType="1"/>
          </p:cNvSpPr>
          <p:nvPr/>
        </p:nvSpPr>
        <p:spPr bwMode="auto">
          <a:xfrm flipV="1">
            <a:off x="3462338" y="4797425"/>
            <a:ext cx="304800" cy="73025"/>
          </a:xfrm>
          <a:prstGeom prst="line">
            <a:avLst/>
          </a:prstGeom>
          <a:noFill/>
          <a:ln w="9525">
            <a:solidFill>
              <a:schemeClr val="tx1"/>
            </a:solidFill>
            <a:round/>
            <a:headEnd/>
            <a:tailEnd/>
          </a:ln>
        </p:spPr>
        <p:txBody>
          <a:bodyPr/>
          <a:lstStyle/>
          <a:p>
            <a:endParaRPr lang="en-US"/>
          </a:p>
        </p:txBody>
      </p:sp>
      <p:sp>
        <p:nvSpPr>
          <p:cNvPr id="11285" name="Freeform 25"/>
          <p:cNvSpPr>
            <a:spLocks/>
          </p:cNvSpPr>
          <p:nvPr/>
        </p:nvSpPr>
        <p:spPr bwMode="auto">
          <a:xfrm>
            <a:off x="3916363" y="3435350"/>
            <a:ext cx="1481137" cy="163513"/>
          </a:xfrm>
          <a:custGeom>
            <a:avLst/>
            <a:gdLst>
              <a:gd name="T0" fmla="*/ 0 w 933"/>
              <a:gd name="T1" fmla="*/ 39 h 103"/>
              <a:gd name="T2" fmla="*/ 467 w 933"/>
              <a:gd name="T3" fmla="*/ 11 h 103"/>
              <a:gd name="T4" fmla="*/ 933 w 933"/>
              <a:gd name="T5" fmla="*/ 103 h 103"/>
              <a:gd name="T6" fmla="*/ 0 60000 65536"/>
              <a:gd name="T7" fmla="*/ 0 60000 65536"/>
              <a:gd name="T8" fmla="*/ 0 60000 65536"/>
              <a:gd name="T9" fmla="*/ 0 w 933"/>
              <a:gd name="T10" fmla="*/ 0 h 103"/>
              <a:gd name="T11" fmla="*/ 933 w 933"/>
              <a:gd name="T12" fmla="*/ 103 h 103"/>
            </a:gdLst>
            <a:ahLst/>
            <a:cxnLst>
              <a:cxn ang="T6">
                <a:pos x="T0" y="T1"/>
              </a:cxn>
              <a:cxn ang="T7">
                <a:pos x="T2" y="T3"/>
              </a:cxn>
              <a:cxn ang="T8">
                <a:pos x="T4" y="T5"/>
              </a:cxn>
            </a:cxnLst>
            <a:rect l="T9" t="T10" r="T11" b="T12"/>
            <a:pathLst>
              <a:path w="933" h="103">
                <a:moveTo>
                  <a:pt x="0" y="39"/>
                </a:moveTo>
                <a:cubicBezTo>
                  <a:pt x="156" y="19"/>
                  <a:pt x="312" y="0"/>
                  <a:pt x="467" y="11"/>
                </a:cubicBezTo>
                <a:cubicBezTo>
                  <a:pt x="622" y="22"/>
                  <a:pt x="777" y="62"/>
                  <a:pt x="933" y="103"/>
                </a:cubicBezTo>
              </a:path>
            </a:pathLst>
          </a:custGeom>
          <a:noFill/>
          <a:ln w="9525">
            <a:solidFill>
              <a:schemeClr val="tx1"/>
            </a:solidFill>
            <a:round/>
            <a:headEnd/>
            <a:tailEnd/>
          </a:ln>
        </p:spPr>
        <p:txBody>
          <a:bodyPr/>
          <a:lstStyle/>
          <a:p>
            <a:endParaRPr lang="en-US"/>
          </a:p>
        </p:txBody>
      </p:sp>
      <p:sp>
        <p:nvSpPr>
          <p:cNvPr id="11286" name="Freeform 26"/>
          <p:cNvSpPr>
            <a:spLocks/>
          </p:cNvSpPr>
          <p:nvPr/>
        </p:nvSpPr>
        <p:spPr bwMode="auto">
          <a:xfrm>
            <a:off x="3943350" y="3724275"/>
            <a:ext cx="1481138" cy="163513"/>
          </a:xfrm>
          <a:custGeom>
            <a:avLst/>
            <a:gdLst>
              <a:gd name="T0" fmla="*/ 0 w 933"/>
              <a:gd name="T1" fmla="*/ 39 h 103"/>
              <a:gd name="T2" fmla="*/ 467 w 933"/>
              <a:gd name="T3" fmla="*/ 11 h 103"/>
              <a:gd name="T4" fmla="*/ 933 w 933"/>
              <a:gd name="T5" fmla="*/ 103 h 103"/>
              <a:gd name="T6" fmla="*/ 0 60000 65536"/>
              <a:gd name="T7" fmla="*/ 0 60000 65536"/>
              <a:gd name="T8" fmla="*/ 0 60000 65536"/>
              <a:gd name="T9" fmla="*/ 0 w 933"/>
              <a:gd name="T10" fmla="*/ 0 h 103"/>
              <a:gd name="T11" fmla="*/ 933 w 933"/>
              <a:gd name="T12" fmla="*/ 103 h 103"/>
            </a:gdLst>
            <a:ahLst/>
            <a:cxnLst>
              <a:cxn ang="T6">
                <a:pos x="T0" y="T1"/>
              </a:cxn>
              <a:cxn ang="T7">
                <a:pos x="T2" y="T3"/>
              </a:cxn>
              <a:cxn ang="T8">
                <a:pos x="T4" y="T5"/>
              </a:cxn>
            </a:cxnLst>
            <a:rect l="T9" t="T10" r="T11" b="T12"/>
            <a:pathLst>
              <a:path w="933" h="103">
                <a:moveTo>
                  <a:pt x="0" y="39"/>
                </a:moveTo>
                <a:cubicBezTo>
                  <a:pt x="156" y="19"/>
                  <a:pt x="312" y="0"/>
                  <a:pt x="467" y="11"/>
                </a:cubicBezTo>
                <a:cubicBezTo>
                  <a:pt x="622" y="22"/>
                  <a:pt x="777" y="62"/>
                  <a:pt x="933" y="103"/>
                </a:cubicBezTo>
              </a:path>
            </a:pathLst>
          </a:custGeom>
          <a:noFill/>
          <a:ln w="9525">
            <a:solidFill>
              <a:schemeClr val="tx1"/>
            </a:solidFill>
            <a:round/>
            <a:headEnd/>
            <a:tailEnd/>
          </a:ln>
        </p:spPr>
        <p:txBody>
          <a:bodyPr/>
          <a:lstStyle/>
          <a:p>
            <a:endParaRPr lang="en-US"/>
          </a:p>
        </p:txBody>
      </p:sp>
      <p:sp>
        <p:nvSpPr>
          <p:cNvPr id="11287" name="Line 27"/>
          <p:cNvSpPr>
            <a:spLocks noChangeShapeType="1"/>
          </p:cNvSpPr>
          <p:nvPr/>
        </p:nvSpPr>
        <p:spPr bwMode="auto">
          <a:xfrm>
            <a:off x="4308475" y="3438525"/>
            <a:ext cx="30163" cy="290513"/>
          </a:xfrm>
          <a:prstGeom prst="line">
            <a:avLst/>
          </a:prstGeom>
          <a:noFill/>
          <a:ln w="9525">
            <a:solidFill>
              <a:schemeClr val="tx1"/>
            </a:solidFill>
            <a:round/>
            <a:headEnd/>
            <a:tailEnd/>
          </a:ln>
        </p:spPr>
        <p:txBody>
          <a:bodyPr/>
          <a:lstStyle/>
          <a:p>
            <a:endParaRPr lang="en-US"/>
          </a:p>
        </p:txBody>
      </p:sp>
      <p:sp>
        <p:nvSpPr>
          <p:cNvPr id="11288" name="Line 28"/>
          <p:cNvSpPr>
            <a:spLocks noChangeShapeType="1"/>
          </p:cNvSpPr>
          <p:nvPr/>
        </p:nvSpPr>
        <p:spPr bwMode="auto">
          <a:xfrm>
            <a:off x="4440238" y="3438525"/>
            <a:ext cx="14287" cy="290513"/>
          </a:xfrm>
          <a:prstGeom prst="line">
            <a:avLst/>
          </a:prstGeom>
          <a:noFill/>
          <a:ln w="9525">
            <a:solidFill>
              <a:schemeClr val="tx1"/>
            </a:solidFill>
            <a:round/>
            <a:headEnd/>
            <a:tailEnd/>
          </a:ln>
        </p:spPr>
        <p:txBody>
          <a:bodyPr/>
          <a:lstStyle/>
          <a:p>
            <a:endParaRPr lang="en-US"/>
          </a:p>
        </p:txBody>
      </p:sp>
      <p:sp>
        <p:nvSpPr>
          <p:cNvPr id="11289" name="Line 29"/>
          <p:cNvSpPr>
            <a:spLocks noChangeShapeType="1"/>
          </p:cNvSpPr>
          <p:nvPr/>
        </p:nvSpPr>
        <p:spPr bwMode="auto">
          <a:xfrm>
            <a:off x="4556125" y="3452813"/>
            <a:ext cx="0" cy="290512"/>
          </a:xfrm>
          <a:prstGeom prst="line">
            <a:avLst/>
          </a:prstGeom>
          <a:noFill/>
          <a:ln w="9525">
            <a:solidFill>
              <a:schemeClr val="tx1"/>
            </a:solidFill>
            <a:round/>
            <a:headEnd/>
            <a:tailEnd/>
          </a:ln>
        </p:spPr>
        <p:txBody>
          <a:bodyPr/>
          <a:lstStyle/>
          <a:p>
            <a:endParaRPr lang="en-US"/>
          </a:p>
        </p:txBody>
      </p:sp>
      <p:sp>
        <p:nvSpPr>
          <p:cNvPr id="11290" name="Line 30"/>
          <p:cNvSpPr>
            <a:spLocks noChangeShapeType="1"/>
          </p:cNvSpPr>
          <p:nvPr/>
        </p:nvSpPr>
        <p:spPr bwMode="auto">
          <a:xfrm>
            <a:off x="4672013" y="3452813"/>
            <a:ext cx="0" cy="290512"/>
          </a:xfrm>
          <a:prstGeom prst="line">
            <a:avLst/>
          </a:prstGeom>
          <a:noFill/>
          <a:ln w="9525">
            <a:solidFill>
              <a:schemeClr val="tx1"/>
            </a:solidFill>
            <a:round/>
            <a:headEnd/>
            <a:tailEnd/>
          </a:ln>
        </p:spPr>
        <p:txBody>
          <a:bodyPr/>
          <a:lstStyle/>
          <a:p>
            <a:endParaRPr lang="en-US"/>
          </a:p>
        </p:txBody>
      </p:sp>
      <p:sp>
        <p:nvSpPr>
          <p:cNvPr id="11291" name="Line 31"/>
          <p:cNvSpPr>
            <a:spLocks noChangeShapeType="1"/>
          </p:cNvSpPr>
          <p:nvPr/>
        </p:nvSpPr>
        <p:spPr bwMode="auto">
          <a:xfrm>
            <a:off x="4787900" y="3467100"/>
            <a:ext cx="14288" cy="276225"/>
          </a:xfrm>
          <a:prstGeom prst="line">
            <a:avLst/>
          </a:prstGeom>
          <a:noFill/>
          <a:ln w="9525">
            <a:solidFill>
              <a:schemeClr val="tx1"/>
            </a:solidFill>
            <a:round/>
            <a:headEnd/>
            <a:tailEnd/>
          </a:ln>
        </p:spPr>
        <p:txBody>
          <a:bodyPr/>
          <a:lstStyle/>
          <a:p>
            <a:endParaRPr lang="en-US"/>
          </a:p>
        </p:txBody>
      </p:sp>
      <p:sp>
        <p:nvSpPr>
          <p:cNvPr id="11292" name="Line 32"/>
          <p:cNvSpPr>
            <a:spLocks noChangeShapeType="1"/>
          </p:cNvSpPr>
          <p:nvPr/>
        </p:nvSpPr>
        <p:spPr bwMode="auto">
          <a:xfrm>
            <a:off x="4903788" y="3481388"/>
            <a:ext cx="0" cy="290512"/>
          </a:xfrm>
          <a:prstGeom prst="line">
            <a:avLst/>
          </a:prstGeom>
          <a:noFill/>
          <a:ln w="9525">
            <a:solidFill>
              <a:schemeClr val="tx1"/>
            </a:solidFill>
            <a:round/>
            <a:headEnd/>
            <a:tailEnd/>
          </a:ln>
        </p:spPr>
        <p:txBody>
          <a:bodyPr/>
          <a:lstStyle/>
          <a:p>
            <a:endParaRPr lang="en-US"/>
          </a:p>
        </p:txBody>
      </p:sp>
      <p:sp>
        <p:nvSpPr>
          <p:cNvPr id="11293" name="Freeform 33"/>
          <p:cNvSpPr>
            <a:spLocks/>
          </p:cNvSpPr>
          <p:nvPr/>
        </p:nvSpPr>
        <p:spPr bwMode="auto">
          <a:xfrm>
            <a:off x="5383213" y="3989388"/>
            <a:ext cx="319087" cy="1103312"/>
          </a:xfrm>
          <a:custGeom>
            <a:avLst/>
            <a:gdLst>
              <a:gd name="T0" fmla="*/ 201 w 201"/>
              <a:gd name="T1" fmla="*/ 0 h 695"/>
              <a:gd name="T2" fmla="*/ 55 w 201"/>
              <a:gd name="T3" fmla="*/ 403 h 695"/>
              <a:gd name="T4" fmla="*/ 0 w 201"/>
              <a:gd name="T5" fmla="*/ 695 h 695"/>
              <a:gd name="T6" fmla="*/ 0 60000 65536"/>
              <a:gd name="T7" fmla="*/ 0 60000 65536"/>
              <a:gd name="T8" fmla="*/ 0 60000 65536"/>
              <a:gd name="T9" fmla="*/ 0 w 201"/>
              <a:gd name="T10" fmla="*/ 0 h 695"/>
              <a:gd name="T11" fmla="*/ 201 w 201"/>
              <a:gd name="T12" fmla="*/ 695 h 695"/>
            </a:gdLst>
            <a:ahLst/>
            <a:cxnLst>
              <a:cxn ang="T6">
                <a:pos x="T0" y="T1"/>
              </a:cxn>
              <a:cxn ang="T7">
                <a:pos x="T2" y="T3"/>
              </a:cxn>
              <a:cxn ang="T8">
                <a:pos x="T4" y="T5"/>
              </a:cxn>
            </a:cxnLst>
            <a:rect l="T9" t="T10" r="T11" b="T12"/>
            <a:pathLst>
              <a:path w="201" h="695">
                <a:moveTo>
                  <a:pt x="201" y="0"/>
                </a:moveTo>
                <a:cubicBezTo>
                  <a:pt x="144" y="143"/>
                  <a:pt x="88" y="287"/>
                  <a:pt x="55" y="403"/>
                </a:cubicBezTo>
                <a:cubicBezTo>
                  <a:pt x="22" y="519"/>
                  <a:pt x="11" y="607"/>
                  <a:pt x="0" y="695"/>
                </a:cubicBezTo>
              </a:path>
            </a:pathLst>
          </a:custGeom>
          <a:noFill/>
          <a:ln w="9525">
            <a:solidFill>
              <a:schemeClr val="tx1"/>
            </a:solidFill>
            <a:round/>
            <a:headEnd/>
            <a:tailEnd/>
          </a:ln>
        </p:spPr>
        <p:txBody>
          <a:bodyPr/>
          <a:lstStyle/>
          <a:p>
            <a:endParaRPr lang="en-US"/>
          </a:p>
        </p:txBody>
      </p:sp>
      <p:sp>
        <p:nvSpPr>
          <p:cNvPr id="11294" name="Freeform 34"/>
          <p:cNvSpPr>
            <a:spLocks/>
          </p:cNvSpPr>
          <p:nvPr/>
        </p:nvSpPr>
        <p:spPr bwMode="auto">
          <a:xfrm>
            <a:off x="5700713" y="4030663"/>
            <a:ext cx="319087" cy="1103312"/>
          </a:xfrm>
          <a:custGeom>
            <a:avLst/>
            <a:gdLst>
              <a:gd name="T0" fmla="*/ 201 w 201"/>
              <a:gd name="T1" fmla="*/ 0 h 695"/>
              <a:gd name="T2" fmla="*/ 55 w 201"/>
              <a:gd name="T3" fmla="*/ 403 h 695"/>
              <a:gd name="T4" fmla="*/ 0 w 201"/>
              <a:gd name="T5" fmla="*/ 695 h 695"/>
              <a:gd name="T6" fmla="*/ 0 60000 65536"/>
              <a:gd name="T7" fmla="*/ 0 60000 65536"/>
              <a:gd name="T8" fmla="*/ 0 60000 65536"/>
              <a:gd name="T9" fmla="*/ 0 w 201"/>
              <a:gd name="T10" fmla="*/ 0 h 695"/>
              <a:gd name="T11" fmla="*/ 201 w 201"/>
              <a:gd name="T12" fmla="*/ 695 h 695"/>
            </a:gdLst>
            <a:ahLst/>
            <a:cxnLst>
              <a:cxn ang="T6">
                <a:pos x="T0" y="T1"/>
              </a:cxn>
              <a:cxn ang="T7">
                <a:pos x="T2" y="T3"/>
              </a:cxn>
              <a:cxn ang="T8">
                <a:pos x="T4" y="T5"/>
              </a:cxn>
            </a:cxnLst>
            <a:rect l="T9" t="T10" r="T11" b="T12"/>
            <a:pathLst>
              <a:path w="201" h="695">
                <a:moveTo>
                  <a:pt x="201" y="0"/>
                </a:moveTo>
                <a:cubicBezTo>
                  <a:pt x="144" y="143"/>
                  <a:pt x="88" y="287"/>
                  <a:pt x="55" y="403"/>
                </a:cubicBezTo>
                <a:cubicBezTo>
                  <a:pt x="22" y="519"/>
                  <a:pt x="11" y="607"/>
                  <a:pt x="0" y="695"/>
                </a:cubicBezTo>
              </a:path>
            </a:pathLst>
          </a:custGeom>
          <a:noFill/>
          <a:ln w="9525">
            <a:solidFill>
              <a:schemeClr val="tx1"/>
            </a:solidFill>
            <a:round/>
            <a:headEnd/>
            <a:tailEnd/>
          </a:ln>
        </p:spPr>
        <p:txBody>
          <a:bodyPr/>
          <a:lstStyle/>
          <a:p>
            <a:endParaRPr lang="en-US"/>
          </a:p>
        </p:txBody>
      </p:sp>
      <p:sp>
        <p:nvSpPr>
          <p:cNvPr id="11295" name="Line 35"/>
          <p:cNvSpPr>
            <a:spLocks noChangeShapeType="1"/>
          </p:cNvSpPr>
          <p:nvPr/>
        </p:nvSpPr>
        <p:spPr bwMode="auto">
          <a:xfrm>
            <a:off x="5557838" y="4381500"/>
            <a:ext cx="304800" cy="58738"/>
          </a:xfrm>
          <a:prstGeom prst="line">
            <a:avLst/>
          </a:prstGeom>
          <a:noFill/>
          <a:ln w="9525">
            <a:solidFill>
              <a:schemeClr val="tx1"/>
            </a:solidFill>
            <a:round/>
            <a:headEnd/>
            <a:tailEnd/>
          </a:ln>
        </p:spPr>
        <p:txBody>
          <a:bodyPr/>
          <a:lstStyle/>
          <a:p>
            <a:endParaRPr lang="en-US"/>
          </a:p>
        </p:txBody>
      </p:sp>
      <p:sp>
        <p:nvSpPr>
          <p:cNvPr id="11296" name="Line 36"/>
          <p:cNvSpPr>
            <a:spLocks noChangeShapeType="1"/>
          </p:cNvSpPr>
          <p:nvPr/>
        </p:nvSpPr>
        <p:spPr bwMode="auto">
          <a:xfrm>
            <a:off x="5527675" y="4510088"/>
            <a:ext cx="304800" cy="58737"/>
          </a:xfrm>
          <a:prstGeom prst="line">
            <a:avLst/>
          </a:prstGeom>
          <a:noFill/>
          <a:ln w="9525">
            <a:solidFill>
              <a:schemeClr val="tx1"/>
            </a:solidFill>
            <a:round/>
            <a:headEnd/>
            <a:tailEnd/>
          </a:ln>
        </p:spPr>
        <p:txBody>
          <a:bodyPr/>
          <a:lstStyle/>
          <a:p>
            <a:endParaRPr lang="en-US"/>
          </a:p>
        </p:txBody>
      </p:sp>
      <p:sp>
        <p:nvSpPr>
          <p:cNvPr id="11297" name="Line 37"/>
          <p:cNvSpPr>
            <a:spLocks noChangeShapeType="1"/>
          </p:cNvSpPr>
          <p:nvPr/>
        </p:nvSpPr>
        <p:spPr bwMode="auto">
          <a:xfrm>
            <a:off x="5497513" y="4610100"/>
            <a:ext cx="304800" cy="58738"/>
          </a:xfrm>
          <a:prstGeom prst="line">
            <a:avLst/>
          </a:prstGeom>
          <a:noFill/>
          <a:ln w="9525">
            <a:solidFill>
              <a:schemeClr val="tx1"/>
            </a:solidFill>
            <a:round/>
            <a:headEnd/>
            <a:tailEnd/>
          </a:ln>
        </p:spPr>
        <p:txBody>
          <a:bodyPr/>
          <a:lstStyle/>
          <a:p>
            <a:endParaRPr lang="en-US"/>
          </a:p>
        </p:txBody>
      </p:sp>
      <p:sp>
        <p:nvSpPr>
          <p:cNvPr id="11298" name="Line 38"/>
          <p:cNvSpPr>
            <a:spLocks noChangeShapeType="1"/>
          </p:cNvSpPr>
          <p:nvPr/>
        </p:nvSpPr>
        <p:spPr bwMode="auto">
          <a:xfrm>
            <a:off x="5453063" y="4724400"/>
            <a:ext cx="304800" cy="58738"/>
          </a:xfrm>
          <a:prstGeom prst="line">
            <a:avLst/>
          </a:prstGeom>
          <a:noFill/>
          <a:ln w="9525">
            <a:solidFill>
              <a:schemeClr val="tx1"/>
            </a:solidFill>
            <a:round/>
            <a:headEnd/>
            <a:tailEnd/>
          </a:ln>
        </p:spPr>
        <p:txBody>
          <a:bodyPr/>
          <a:lstStyle/>
          <a:p>
            <a:endParaRPr lang="en-US"/>
          </a:p>
        </p:txBody>
      </p:sp>
      <p:sp>
        <p:nvSpPr>
          <p:cNvPr id="11299" name="Freeform 39"/>
          <p:cNvSpPr>
            <a:spLocks/>
          </p:cNvSpPr>
          <p:nvPr/>
        </p:nvSpPr>
        <p:spPr bwMode="auto">
          <a:xfrm>
            <a:off x="1611313" y="2249488"/>
            <a:ext cx="492125" cy="1103312"/>
          </a:xfrm>
          <a:custGeom>
            <a:avLst/>
            <a:gdLst>
              <a:gd name="T0" fmla="*/ 0 w 310"/>
              <a:gd name="T1" fmla="*/ 0 h 695"/>
              <a:gd name="T2" fmla="*/ 246 w 310"/>
              <a:gd name="T3" fmla="*/ 347 h 695"/>
              <a:gd name="T4" fmla="*/ 310 w 310"/>
              <a:gd name="T5" fmla="*/ 695 h 695"/>
              <a:gd name="T6" fmla="*/ 0 60000 65536"/>
              <a:gd name="T7" fmla="*/ 0 60000 65536"/>
              <a:gd name="T8" fmla="*/ 0 60000 65536"/>
              <a:gd name="T9" fmla="*/ 0 w 310"/>
              <a:gd name="T10" fmla="*/ 0 h 695"/>
              <a:gd name="T11" fmla="*/ 310 w 310"/>
              <a:gd name="T12" fmla="*/ 695 h 695"/>
            </a:gdLst>
            <a:ahLst/>
            <a:cxnLst>
              <a:cxn ang="T6">
                <a:pos x="T0" y="T1"/>
              </a:cxn>
              <a:cxn ang="T7">
                <a:pos x="T2" y="T3"/>
              </a:cxn>
              <a:cxn ang="T8">
                <a:pos x="T4" y="T5"/>
              </a:cxn>
            </a:cxnLst>
            <a:rect l="T9" t="T10" r="T11" b="T12"/>
            <a:pathLst>
              <a:path w="310" h="695">
                <a:moveTo>
                  <a:pt x="0" y="0"/>
                </a:moveTo>
                <a:cubicBezTo>
                  <a:pt x="97" y="115"/>
                  <a:pt x="194" y="231"/>
                  <a:pt x="246" y="347"/>
                </a:cubicBezTo>
                <a:cubicBezTo>
                  <a:pt x="298" y="463"/>
                  <a:pt x="304" y="579"/>
                  <a:pt x="310" y="695"/>
                </a:cubicBezTo>
              </a:path>
            </a:pathLst>
          </a:custGeom>
          <a:noFill/>
          <a:ln w="9525">
            <a:solidFill>
              <a:schemeClr val="tx1"/>
            </a:solidFill>
            <a:round/>
            <a:headEnd/>
            <a:tailEnd/>
          </a:ln>
        </p:spPr>
        <p:txBody>
          <a:bodyPr/>
          <a:lstStyle/>
          <a:p>
            <a:endParaRPr lang="en-US"/>
          </a:p>
        </p:txBody>
      </p:sp>
      <p:sp>
        <p:nvSpPr>
          <p:cNvPr id="11300" name="Freeform 40"/>
          <p:cNvSpPr>
            <a:spLocks/>
          </p:cNvSpPr>
          <p:nvPr/>
        </p:nvSpPr>
        <p:spPr bwMode="auto">
          <a:xfrm>
            <a:off x="1885950" y="2160588"/>
            <a:ext cx="492125" cy="1103312"/>
          </a:xfrm>
          <a:custGeom>
            <a:avLst/>
            <a:gdLst>
              <a:gd name="T0" fmla="*/ 0 w 310"/>
              <a:gd name="T1" fmla="*/ 0 h 695"/>
              <a:gd name="T2" fmla="*/ 246 w 310"/>
              <a:gd name="T3" fmla="*/ 347 h 695"/>
              <a:gd name="T4" fmla="*/ 310 w 310"/>
              <a:gd name="T5" fmla="*/ 695 h 695"/>
              <a:gd name="T6" fmla="*/ 0 60000 65536"/>
              <a:gd name="T7" fmla="*/ 0 60000 65536"/>
              <a:gd name="T8" fmla="*/ 0 60000 65536"/>
              <a:gd name="T9" fmla="*/ 0 w 310"/>
              <a:gd name="T10" fmla="*/ 0 h 695"/>
              <a:gd name="T11" fmla="*/ 310 w 310"/>
              <a:gd name="T12" fmla="*/ 695 h 695"/>
            </a:gdLst>
            <a:ahLst/>
            <a:cxnLst>
              <a:cxn ang="T6">
                <a:pos x="T0" y="T1"/>
              </a:cxn>
              <a:cxn ang="T7">
                <a:pos x="T2" y="T3"/>
              </a:cxn>
              <a:cxn ang="T8">
                <a:pos x="T4" y="T5"/>
              </a:cxn>
            </a:cxnLst>
            <a:rect l="T9" t="T10" r="T11" b="T12"/>
            <a:pathLst>
              <a:path w="310" h="695">
                <a:moveTo>
                  <a:pt x="0" y="0"/>
                </a:moveTo>
                <a:cubicBezTo>
                  <a:pt x="97" y="115"/>
                  <a:pt x="194" y="231"/>
                  <a:pt x="246" y="347"/>
                </a:cubicBezTo>
                <a:cubicBezTo>
                  <a:pt x="298" y="463"/>
                  <a:pt x="304" y="579"/>
                  <a:pt x="310" y="695"/>
                </a:cubicBezTo>
              </a:path>
            </a:pathLst>
          </a:custGeom>
          <a:noFill/>
          <a:ln w="9525">
            <a:solidFill>
              <a:schemeClr val="tx1"/>
            </a:solidFill>
            <a:round/>
            <a:headEnd/>
            <a:tailEnd/>
          </a:ln>
        </p:spPr>
        <p:txBody>
          <a:bodyPr/>
          <a:lstStyle/>
          <a:p>
            <a:endParaRPr lang="en-US"/>
          </a:p>
        </p:txBody>
      </p:sp>
      <p:sp>
        <p:nvSpPr>
          <p:cNvPr id="11301" name="Line 41"/>
          <p:cNvSpPr>
            <a:spLocks noChangeShapeType="1"/>
          </p:cNvSpPr>
          <p:nvPr/>
        </p:nvSpPr>
        <p:spPr bwMode="auto">
          <a:xfrm flipV="1">
            <a:off x="1958975" y="2597150"/>
            <a:ext cx="246063" cy="101600"/>
          </a:xfrm>
          <a:prstGeom prst="line">
            <a:avLst/>
          </a:prstGeom>
          <a:noFill/>
          <a:ln w="9525">
            <a:solidFill>
              <a:schemeClr val="tx1"/>
            </a:solidFill>
            <a:round/>
            <a:headEnd/>
            <a:tailEnd/>
          </a:ln>
        </p:spPr>
        <p:txBody>
          <a:bodyPr/>
          <a:lstStyle/>
          <a:p>
            <a:endParaRPr lang="en-US"/>
          </a:p>
        </p:txBody>
      </p:sp>
      <p:sp>
        <p:nvSpPr>
          <p:cNvPr id="11302" name="Line 42"/>
          <p:cNvSpPr>
            <a:spLocks noChangeShapeType="1"/>
          </p:cNvSpPr>
          <p:nvPr/>
        </p:nvSpPr>
        <p:spPr bwMode="auto">
          <a:xfrm flipV="1">
            <a:off x="2028825" y="2711450"/>
            <a:ext cx="246063" cy="101600"/>
          </a:xfrm>
          <a:prstGeom prst="line">
            <a:avLst/>
          </a:prstGeom>
          <a:noFill/>
          <a:ln w="9525">
            <a:solidFill>
              <a:schemeClr val="tx1"/>
            </a:solidFill>
            <a:round/>
            <a:headEnd/>
            <a:tailEnd/>
          </a:ln>
        </p:spPr>
        <p:txBody>
          <a:bodyPr/>
          <a:lstStyle/>
          <a:p>
            <a:endParaRPr lang="en-US"/>
          </a:p>
        </p:txBody>
      </p:sp>
      <p:sp>
        <p:nvSpPr>
          <p:cNvPr id="11303" name="Line 43"/>
          <p:cNvSpPr>
            <a:spLocks noChangeShapeType="1"/>
          </p:cNvSpPr>
          <p:nvPr/>
        </p:nvSpPr>
        <p:spPr bwMode="auto">
          <a:xfrm flipV="1">
            <a:off x="2055813" y="2825750"/>
            <a:ext cx="246062" cy="101600"/>
          </a:xfrm>
          <a:prstGeom prst="line">
            <a:avLst/>
          </a:prstGeom>
          <a:noFill/>
          <a:ln w="9525">
            <a:solidFill>
              <a:schemeClr val="tx1"/>
            </a:solidFill>
            <a:round/>
            <a:headEnd/>
            <a:tailEnd/>
          </a:ln>
        </p:spPr>
        <p:txBody>
          <a:bodyPr/>
          <a:lstStyle/>
          <a:p>
            <a:endParaRPr lang="en-US"/>
          </a:p>
        </p:txBody>
      </p:sp>
      <p:sp>
        <p:nvSpPr>
          <p:cNvPr id="11304" name="Line 44"/>
          <p:cNvSpPr>
            <a:spLocks noChangeShapeType="1"/>
          </p:cNvSpPr>
          <p:nvPr/>
        </p:nvSpPr>
        <p:spPr bwMode="auto">
          <a:xfrm flipV="1">
            <a:off x="2097088" y="2940050"/>
            <a:ext cx="246062" cy="101600"/>
          </a:xfrm>
          <a:prstGeom prst="line">
            <a:avLst/>
          </a:prstGeom>
          <a:noFill/>
          <a:ln w="9525">
            <a:solidFill>
              <a:schemeClr val="tx1"/>
            </a:solidFill>
            <a:round/>
            <a:headEnd/>
            <a:tailEnd/>
          </a:ln>
        </p:spPr>
        <p:txBody>
          <a:bodyPr/>
          <a:lstStyle/>
          <a:p>
            <a:endParaRPr lang="en-US"/>
          </a:p>
        </p:txBody>
      </p:sp>
      <p:sp>
        <p:nvSpPr>
          <p:cNvPr id="11305" name="Freeform 45"/>
          <p:cNvSpPr>
            <a:spLocks/>
          </p:cNvSpPr>
          <p:nvPr/>
        </p:nvSpPr>
        <p:spPr bwMode="auto">
          <a:xfrm>
            <a:off x="3279775" y="2365375"/>
            <a:ext cx="812800" cy="739775"/>
          </a:xfrm>
          <a:custGeom>
            <a:avLst/>
            <a:gdLst>
              <a:gd name="T0" fmla="*/ 0 w 512"/>
              <a:gd name="T1" fmla="*/ 466 h 466"/>
              <a:gd name="T2" fmla="*/ 210 w 512"/>
              <a:gd name="T3" fmla="*/ 229 h 466"/>
              <a:gd name="T4" fmla="*/ 283 w 512"/>
              <a:gd name="T5" fmla="*/ 165 h 466"/>
              <a:gd name="T6" fmla="*/ 512 w 512"/>
              <a:gd name="T7" fmla="*/ 0 h 466"/>
              <a:gd name="T8" fmla="*/ 0 60000 65536"/>
              <a:gd name="T9" fmla="*/ 0 60000 65536"/>
              <a:gd name="T10" fmla="*/ 0 60000 65536"/>
              <a:gd name="T11" fmla="*/ 0 60000 65536"/>
              <a:gd name="T12" fmla="*/ 0 w 512"/>
              <a:gd name="T13" fmla="*/ 0 h 466"/>
              <a:gd name="T14" fmla="*/ 512 w 512"/>
              <a:gd name="T15" fmla="*/ 466 h 466"/>
            </a:gdLst>
            <a:ahLst/>
            <a:cxnLst>
              <a:cxn ang="T8">
                <a:pos x="T0" y="T1"/>
              </a:cxn>
              <a:cxn ang="T9">
                <a:pos x="T2" y="T3"/>
              </a:cxn>
              <a:cxn ang="T10">
                <a:pos x="T4" y="T5"/>
              </a:cxn>
              <a:cxn ang="T11">
                <a:pos x="T6" y="T7"/>
              </a:cxn>
            </a:cxnLst>
            <a:rect l="T12" t="T13" r="T14" b="T15"/>
            <a:pathLst>
              <a:path w="512" h="466">
                <a:moveTo>
                  <a:pt x="0" y="466"/>
                </a:moveTo>
                <a:cubicBezTo>
                  <a:pt x="81" y="372"/>
                  <a:pt x="163" y="279"/>
                  <a:pt x="210" y="229"/>
                </a:cubicBezTo>
                <a:cubicBezTo>
                  <a:pt x="257" y="179"/>
                  <a:pt x="233" y="203"/>
                  <a:pt x="283" y="165"/>
                </a:cubicBezTo>
                <a:cubicBezTo>
                  <a:pt x="333" y="127"/>
                  <a:pt x="472" y="27"/>
                  <a:pt x="512" y="0"/>
                </a:cubicBezTo>
              </a:path>
            </a:pathLst>
          </a:custGeom>
          <a:noFill/>
          <a:ln w="9525">
            <a:solidFill>
              <a:schemeClr val="tx1"/>
            </a:solidFill>
            <a:round/>
            <a:headEnd/>
            <a:tailEnd/>
          </a:ln>
        </p:spPr>
        <p:txBody>
          <a:bodyPr/>
          <a:lstStyle/>
          <a:p>
            <a:endParaRPr lang="en-US"/>
          </a:p>
        </p:txBody>
      </p:sp>
      <p:sp>
        <p:nvSpPr>
          <p:cNvPr id="11306" name="Freeform 46"/>
          <p:cNvSpPr>
            <a:spLocks/>
          </p:cNvSpPr>
          <p:nvPr/>
        </p:nvSpPr>
        <p:spPr bwMode="auto">
          <a:xfrm>
            <a:off x="3540125" y="2465388"/>
            <a:ext cx="812800" cy="739775"/>
          </a:xfrm>
          <a:custGeom>
            <a:avLst/>
            <a:gdLst>
              <a:gd name="T0" fmla="*/ 0 w 512"/>
              <a:gd name="T1" fmla="*/ 466 h 466"/>
              <a:gd name="T2" fmla="*/ 210 w 512"/>
              <a:gd name="T3" fmla="*/ 229 h 466"/>
              <a:gd name="T4" fmla="*/ 283 w 512"/>
              <a:gd name="T5" fmla="*/ 165 h 466"/>
              <a:gd name="T6" fmla="*/ 512 w 512"/>
              <a:gd name="T7" fmla="*/ 0 h 466"/>
              <a:gd name="T8" fmla="*/ 0 60000 65536"/>
              <a:gd name="T9" fmla="*/ 0 60000 65536"/>
              <a:gd name="T10" fmla="*/ 0 60000 65536"/>
              <a:gd name="T11" fmla="*/ 0 60000 65536"/>
              <a:gd name="T12" fmla="*/ 0 w 512"/>
              <a:gd name="T13" fmla="*/ 0 h 466"/>
              <a:gd name="T14" fmla="*/ 512 w 512"/>
              <a:gd name="T15" fmla="*/ 466 h 466"/>
            </a:gdLst>
            <a:ahLst/>
            <a:cxnLst>
              <a:cxn ang="T8">
                <a:pos x="T0" y="T1"/>
              </a:cxn>
              <a:cxn ang="T9">
                <a:pos x="T2" y="T3"/>
              </a:cxn>
              <a:cxn ang="T10">
                <a:pos x="T4" y="T5"/>
              </a:cxn>
              <a:cxn ang="T11">
                <a:pos x="T6" y="T7"/>
              </a:cxn>
            </a:cxnLst>
            <a:rect l="T12" t="T13" r="T14" b="T15"/>
            <a:pathLst>
              <a:path w="512" h="466">
                <a:moveTo>
                  <a:pt x="0" y="466"/>
                </a:moveTo>
                <a:cubicBezTo>
                  <a:pt x="81" y="372"/>
                  <a:pt x="163" y="279"/>
                  <a:pt x="210" y="229"/>
                </a:cubicBezTo>
                <a:cubicBezTo>
                  <a:pt x="257" y="179"/>
                  <a:pt x="233" y="203"/>
                  <a:pt x="283" y="165"/>
                </a:cubicBezTo>
                <a:cubicBezTo>
                  <a:pt x="333" y="127"/>
                  <a:pt x="472" y="27"/>
                  <a:pt x="512" y="0"/>
                </a:cubicBezTo>
              </a:path>
            </a:pathLst>
          </a:custGeom>
          <a:noFill/>
          <a:ln w="9525">
            <a:solidFill>
              <a:schemeClr val="tx1"/>
            </a:solidFill>
            <a:round/>
            <a:headEnd/>
            <a:tailEnd/>
          </a:ln>
        </p:spPr>
        <p:txBody>
          <a:bodyPr/>
          <a:lstStyle/>
          <a:p>
            <a:endParaRPr lang="en-US"/>
          </a:p>
        </p:txBody>
      </p:sp>
      <p:sp>
        <p:nvSpPr>
          <p:cNvPr id="11307" name="Line 47"/>
          <p:cNvSpPr>
            <a:spLocks noChangeShapeType="1"/>
          </p:cNvSpPr>
          <p:nvPr/>
        </p:nvSpPr>
        <p:spPr bwMode="auto">
          <a:xfrm>
            <a:off x="3773488" y="2597150"/>
            <a:ext cx="217487" cy="101600"/>
          </a:xfrm>
          <a:prstGeom prst="line">
            <a:avLst/>
          </a:prstGeom>
          <a:noFill/>
          <a:ln w="9525">
            <a:solidFill>
              <a:schemeClr val="tx1"/>
            </a:solidFill>
            <a:round/>
            <a:headEnd/>
            <a:tailEnd/>
          </a:ln>
        </p:spPr>
        <p:txBody>
          <a:bodyPr/>
          <a:lstStyle/>
          <a:p>
            <a:endParaRPr lang="en-US"/>
          </a:p>
        </p:txBody>
      </p:sp>
      <p:sp>
        <p:nvSpPr>
          <p:cNvPr id="11308" name="Line 48"/>
          <p:cNvSpPr>
            <a:spLocks noChangeShapeType="1"/>
          </p:cNvSpPr>
          <p:nvPr/>
        </p:nvSpPr>
        <p:spPr bwMode="auto">
          <a:xfrm>
            <a:off x="3698875" y="2682875"/>
            <a:ext cx="217488" cy="101600"/>
          </a:xfrm>
          <a:prstGeom prst="line">
            <a:avLst/>
          </a:prstGeom>
          <a:noFill/>
          <a:ln w="9525">
            <a:solidFill>
              <a:schemeClr val="tx1"/>
            </a:solidFill>
            <a:round/>
            <a:headEnd/>
            <a:tailEnd/>
          </a:ln>
        </p:spPr>
        <p:txBody>
          <a:bodyPr/>
          <a:lstStyle/>
          <a:p>
            <a:endParaRPr lang="en-US"/>
          </a:p>
        </p:txBody>
      </p:sp>
      <p:sp>
        <p:nvSpPr>
          <p:cNvPr id="11309" name="Line 49"/>
          <p:cNvSpPr>
            <a:spLocks noChangeShapeType="1"/>
          </p:cNvSpPr>
          <p:nvPr/>
        </p:nvSpPr>
        <p:spPr bwMode="auto">
          <a:xfrm>
            <a:off x="3609975" y="2768600"/>
            <a:ext cx="217488" cy="101600"/>
          </a:xfrm>
          <a:prstGeom prst="line">
            <a:avLst/>
          </a:prstGeom>
          <a:noFill/>
          <a:ln w="9525">
            <a:solidFill>
              <a:schemeClr val="tx1"/>
            </a:solidFill>
            <a:round/>
            <a:headEnd/>
            <a:tailEnd/>
          </a:ln>
        </p:spPr>
        <p:txBody>
          <a:bodyPr/>
          <a:lstStyle/>
          <a:p>
            <a:endParaRPr lang="en-US"/>
          </a:p>
        </p:txBody>
      </p:sp>
      <p:sp>
        <p:nvSpPr>
          <p:cNvPr id="11310" name="Line 50"/>
          <p:cNvSpPr>
            <a:spLocks noChangeShapeType="1"/>
          </p:cNvSpPr>
          <p:nvPr/>
        </p:nvSpPr>
        <p:spPr bwMode="auto">
          <a:xfrm>
            <a:off x="3521075" y="2838450"/>
            <a:ext cx="217488" cy="101600"/>
          </a:xfrm>
          <a:prstGeom prst="line">
            <a:avLst/>
          </a:prstGeom>
          <a:noFill/>
          <a:ln w="9525">
            <a:solidFill>
              <a:schemeClr val="tx1"/>
            </a:solidFill>
            <a:round/>
            <a:headEnd/>
            <a:tailEnd/>
          </a:ln>
        </p:spPr>
        <p:txBody>
          <a:bodyPr/>
          <a:lstStyle/>
          <a:p>
            <a:endParaRPr lang="en-US"/>
          </a:p>
        </p:txBody>
      </p:sp>
      <p:sp>
        <p:nvSpPr>
          <p:cNvPr id="11311" name="Line 51"/>
          <p:cNvSpPr>
            <a:spLocks noChangeShapeType="1"/>
          </p:cNvSpPr>
          <p:nvPr/>
        </p:nvSpPr>
        <p:spPr bwMode="auto">
          <a:xfrm>
            <a:off x="3460750" y="2909888"/>
            <a:ext cx="217488" cy="101600"/>
          </a:xfrm>
          <a:prstGeom prst="line">
            <a:avLst/>
          </a:prstGeom>
          <a:noFill/>
          <a:ln w="9525">
            <a:solidFill>
              <a:schemeClr val="tx1"/>
            </a:solidFill>
            <a:round/>
            <a:headEnd/>
            <a:tailEnd/>
          </a:ln>
        </p:spPr>
        <p:txBody>
          <a:bodyPr/>
          <a:lstStyle/>
          <a:p>
            <a:endParaRPr lang="en-US"/>
          </a:p>
        </p:txBody>
      </p:sp>
      <p:sp>
        <p:nvSpPr>
          <p:cNvPr id="11312" name="Text Box 52"/>
          <p:cNvSpPr txBox="1">
            <a:spLocks noChangeArrowheads="1"/>
          </p:cNvSpPr>
          <p:nvPr/>
        </p:nvSpPr>
        <p:spPr bwMode="auto">
          <a:xfrm>
            <a:off x="1509713" y="5122863"/>
            <a:ext cx="449262" cy="396875"/>
          </a:xfrm>
          <a:prstGeom prst="rect">
            <a:avLst/>
          </a:prstGeom>
          <a:noFill/>
          <a:ln w="9525">
            <a:noFill/>
            <a:miter lim="800000"/>
            <a:headEnd/>
            <a:tailEnd/>
          </a:ln>
        </p:spPr>
        <p:txBody>
          <a:bodyPr>
            <a:spAutoFit/>
          </a:bodyPr>
          <a:lstStyle/>
          <a:p>
            <a:pPr>
              <a:spcBef>
                <a:spcPct val="50000"/>
              </a:spcBef>
            </a:pPr>
            <a:r>
              <a:rPr lang="en-US" altLang="zh-TW" b="0"/>
              <a:t>a</a:t>
            </a:r>
          </a:p>
        </p:txBody>
      </p:sp>
      <p:sp>
        <p:nvSpPr>
          <p:cNvPr id="11313" name="Text Box 53"/>
          <p:cNvSpPr txBox="1">
            <a:spLocks noChangeArrowheads="1"/>
          </p:cNvSpPr>
          <p:nvPr/>
        </p:nvSpPr>
        <p:spPr bwMode="auto">
          <a:xfrm>
            <a:off x="3394075" y="5280025"/>
            <a:ext cx="449263" cy="396875"/>
          </a:xfrm>
          <a:prstGeom prst="rect">
            <a:avLst/>
          </a:prstGeom>
          <a:noFill/>
          <a:ln w="9525">
            <a:noFill/>
            <a:miter lim="800000"/>
            <a:headEnd/>
            <a:tailEnd/>
          </a:ln>
        </p:spPr>
        <p:txBody>
          <a:bodyPr>
            <a:spAutoFit/>
          </a:bodyPr>
          <a:lstStyle/>
          <a:p>
            <a:pPr>
              <a:spcBef>
                <a:spcPct val="50000"/>
              </a:spcBef>
            </a:pPr>
            <a:r>
              <a:rPr lang="en-US" altLang="zh-TW" b="0"/>
              <a:t>b</a:t>
            </a:r>
          </a:p>
        </p:txBody>
      </p:sp>
      <p:sp>
        <p:nvSpPr>
          <p:cNvPr id="11314" name="Text Box 54"/>
          <p:cNvSpPr txBox="1">
            <a:spLocks noChangeArrowheads="1"/>
          </p:cNvSpPr>
          <p:nvPr/>
        </p:nvSpPr>
        <p:spPr bwMode="auto">
          <a:xfrm>
            <a:off x="1563688" y="1968500"/>
            <a:ext cx="449262" cy="396875"/>
          </a:xfrm>
          <a:prstGeom prst="rect">
            <a:avLst/>
          </a:prstGeom>
          <a:noFill/>
          <a:ln w="9525">
            <a:noFill/>
            <a:miter lim="800000"/>
            <a:headEnd/>
            <a:tailEnd/>
          </a:ln>
        </p:spPr>
        <p:txBody>
          <a:bodyPr>
            <a:spAutoFit/>
          </a:bodyPr>
          <a:lstStyle/>
          <a:p>
            <a:pPr>
              <a:spcBef>
                <a:spcPct val="50000"/>
              </a:spcBef>
            </a:pPr>
            <a:r>
              <a:rPr lang="en-US" altLang="zh-TW" b="0"/>
              <a:t>c</a:t>
            </a:r>
          </a:p>
        </p:txBody>
      </p:sp>
      <p:sp>
        <p:nvSpPr>
          <p:cNvPr id="11315" name="Text Box 55"/>
          <p:cNvSpPr txBox="1">
            <a:spLocks noChangeArrowheads="1"/>
          </p:cNvSpPr>
          <p:nvPr/>
        </p:nvSpPr>
        <p:spPr bwMode="auto">
          <a:xfrm>
            <a:off x="4144963" y="2009775"/>
            <a:ext cx="449262" cy="396875"/>
          </a:xfrm>
          <a:prstGeom prst="rect">
            <a:avLst/>
          </a:prstGeom>
          <a:noFill/>
          <a:ln w="9525">
            <a:noFill/>
            <a:miter lim="800000"/>
            <a:headEnd/>
            <a:tailEnd/>
          </a:ln>
        </p:spPr>
        <p:txBody>
          <a:bodyPr>
            <a:spAutoFit/>
          </a:bodyPr>
          <a:lstStyle/>
          <a:p>
            <a:pPr>
              <a:spcBef>
                <a:spcPct val="50000"/>
              </a:spcBef>
            </a:pPr>
            <a:r>
              <a:rPr lang="en-US" altLang="zh-TW" b="0"/>
              <a:t>d</a:t>
            </a:r>
          </a:p>
        </p:txBody>
      </p:sp>
      <p:sp>
        <p:nvSpPr>
          <p:cNvPr id="11316" name="Text Box 56"/>
          <p:cNvSpPr txBox="1">
            <a:spLocks noChangeArrowheads="1"/>
          </p:cNvSpPr>
          <p:nvPr/>
        </p:nvSpPr>
        <p:spPr bwMode="auto">
          <a:xfrm>
            <a:off x="5478463" y="2022475"/>
            <a:ext cx="449262" cy="396875"/>
          </a:xfrm>
          <a:prstGeom prst="rect">
            <a:avLst/>
          </a:prstGeom>
          <a:noFill/>
          <a:ln w="9525">
            <a:noFill/>
            <a:miter lim="800000"/>
            <a:headEnd/>
            <a:tailEnd/>
          </a:ln>
        </p:spPr>
        <p:txBody>
          <a:bodyPr>
            <a:spAutoFit/>
          </a:bodyPr>
          <a:lstStyle/>
          <a:p>
            <a:pPr>
              <a:spcBef>
                <a:spcPct val="50000"/>
              </a:spcBef>
            </a:pPr>
            <a:r>
              <a:rPr lang="en-US" altLang="zh-TW" b="0"/>
              <a:t>g</a:t>
            </a:r>
          </a:p>
        </p:txBody>
      </p:sp>
      <p:sp>
        <p:nvSpPr>
          <p:cNvPr id="11317" name="Freeform 57"/>
          <p:cNvSpPr>
            <a:spLocks/>
          </p:cNvSpPr>
          <p:nvPr/>
        </p:nvSpPr>
        <p:spPr bwMode="auto">
          <a:xfrm>
            <a:off x="5588000" y="2525713"/>
            <a:ext cx="101600" cy="869950"/>
          </a:xfrm>
          <a:custGeom>
            <a:avLst/>
            <a:gdLst>
              <a:gd name="T0" fmla="*/ 0 w 64"/>
              <a:gd name="T1" fmla="*/ 0 h 548"/>
              <a:gd name="T2" fmla="*/ 27 w 64"/>
              <a:gd name="T3" fmla="*/ 338 h 548"/>
              <a:gd name="T4" fmla="*/ 64 w 64"/>
              <a:gd name="T5" fmla="*/ 548 h 548"/>
              <a:gd name="T6" fmla="*/ 0 60000 65536"/>
              <a:gd name="T7" fmla="*/ 0 60000 65536"/>
              <a:gd name="T8" fmla="*/ 0 60000 65536"/>
              <a:gd name="T9" fmla="*/ 0 w 64"/>
              <a:gd name="T10" fmla="*/ 0 h 548"/>
              <a:gd name="T11" fmla="*/ 64 w 64"/>
              <a:gd name="T12" fmla="*/ 548 h 548"/>
            </a:gdLst>
            <a:ahLst/>
            <a:cxnLst>
              <a:cxn ang="T6">
                <a:pos x="T0" y="T1"/>
              </a:cxn>
              <a:cxn ang="T7">
                <a:pos x="T2" y="T3"/>
              </a:cxn>
              <a:cxn ang="T8">
                <a:pos x="T4" y="T5"/>
              </a:cxn>
            </a:cxnLst>
            <a:rect l="T9" t="T10" r="T11" b="T12"/>
            <a:pathLst>
              <a:path w="64" h="548">
                <a:moveTo>
                  <a:pt x="0" y="0"/>
                </a:moveTo>
                <a:cubicBezTo>
                  <a:pt x="8" y="123"/>
                  <a:pt x="16" y="247"/>
                  <a:pt x="27" y="338"/>
                </a:cubicBezTo>
                <a:cubicBezTo>
                  <a:pt x="38" y="429"/>
                  <a:pt x="58" y="515"/>
                  <a:pt x="64" y="548"/>
                </a:cubicBezTo>
              </a:path>
            </a:pathLst>
          </a:custGeom>
          <a:noFill/>
          <a:ln w="9525">
            <a:solidFill>
              <a:schemeClr val="tx1"/>
            </a:solidFill>
            <a:round/>
            <a:headEnd/>
            <a:tailEnd/>
          </a:ln>
        </p:spPr>
        <p:txBody>
          <a:bodyPr/>
          <a:lstStyle/>
          <a:p>
            <a:endParaRPr lang="en-US"/>
          </a:p>
        </p:txBody>
      </p:sp>
      <p:sp>
        <p:nvSpPr>
          <p:cNvPr id="11318" name="Freeform 58"/>
          <p:cNvSpPr>
            <a:spLocks/>
          </p:cNvSpPr>
          <p:nvPr/>
        </p:nvSpPr>
        <p:spPr bwMode="auto">
          <a:xfrm>
            <a:off x="5846763" y="2493963"/>
            <a:ext cx="101600" cy="869950"/>
          </a:xfrm>
          <a:custGeom>
            <a:avLst/>
            <a:gdLst>
              <a:gd name="T0" fmla="*/ 0 w 64"/>
              <a:gd name="T1" fmla="*/ 0 h 548"/>
              <a:gd name="T2" fmla="*/ 27 w 64"/>
              <a:gd name="T3" fmla="*/ 338 h 548"/>
              <a:gd name="T4" fmla="*/ 64 w 64"/>
              <a:gd name="T5" fmla="*/ 548 h 548"/>
              <a:gd name="T6" fmla="*/ 0 60000 65536"/>
              <a:gd name="T7" fmla="*/ 0 60000 65536"/>
              <a:gd name="T8" fmla="*/ 0 60000 65536"/>
              <a:gd name="T9" fmla="*/ 0 w 64"/>
              <a:gd name="T10" fmla="*/ 0 h 548"/>
              <a:gd name="T11" fmla="*/ 64 w 64"/>
              <a:gd name="T12" fmla="*/ 548 h 548"/>
            </a:gdLst>
            <a:ahLst/>
            <a:cxnLst>
              <a:cxn ang="T6">
                <a:pos x="T0" y="T1"/>
              </a:cxn>
              <a:cxn ang="T7">
                <a:pos x="T2" y="T3"/>
              </a:cxn>
              <a:cxn ang="T8">
                <a:pos x="T4" y="T5"/>
              </a:cxn>
            </a:cxnLst>
            <a:rect l="T9" t="T10" r="T11" b="T12"/>
            <a:pathLst>
              <a:path w="64" h="548">
                <a:moveTo>
                  <a:pt x="0" y="0"/>
                </a:moveTo>
                <a:cubicBezTo>
                  <a:pt x="8" y="123"/>
                  <a:pt x="16" y="247"/>
                  <a:pt x="27" y="338"/>
                </a:cubicBezTo>
                <a:cubicBezTo>
                  <a:pt x="38" y="429"/>
                  <a:pt x="58" y="515"/>
                  <a:pt x="64" y="548"/>
                </a:cubicBezTo>
              </a:path>
            </a:pathLst>
          </a:custGeom>
          <a:noFill/>
          <a:ln w="9525">
            <a:solidFill>
              <a:schemeClr val="tx1"/>
            </a:solidFill>
            <a:round/>
            <a:headEnd/>
            <a:tailEnd/>
          </a:ln>
        </p:spPr>
        <p:txBody>
          <a:bodyPr/>
          <a:lstStyle/>
          <a:p>
            <a:endParaRPr lang="en-US"/>
          </a:p>
        </p:txBody>
      </p:sp>
      <p:sp>
        <p:nvSpPr>
          <p:cNvPr id="11319" name="Line 59"/>
          <p:cNvSpPr>
            <a:spLocks noChangeShapeType="1"/>
          </p:cNvSpPr>
          <p:nvPr/>
        </p:nvSpPr>
        <p:spPr bwMode="auto">
          <a:xfrm flipV="1">
            <a:off x="5602288" y="2714625"/>
            <a:ext cx="276225" cy="85725"/>
          </a:xfrm>
          <a:prstGeom prst="line">
            <a:avLst/>
          </a:prstGeom>
          <a:noFill/>
          <a:ln w="9525">
            <a:solidFill>
              <a:schemeClr val="tx1"/>
            </a:solidFill>
            <a:round/>
            <a:headEnd/>
            <a:tailEnd/>
          </a:ln>
        </p:spPr>
        <p:txBody>
          <a:bodyPr/>
          <a:lstStyle/>
          <a:p>
            <a:endParaRPr lang="en-US"/>
          </a:p>
        </p:txBody>
      </p:sp>
      <p:sp>
        <p:nvSpPr>
          <p:cNvPr id="11320" name="Line 60"/>
          <p:cNvSpPr>
            <a:spLocks noChangeShapeType="1"/>
          </p:cNvSpPr>
          <p:nvPr/>
        </p:nvSpPr>
        <p:spPr bwMode="auto">
          <a:xfrm flipV="1">
            <a:off x="5614988" y="2828925"/>
            <a:ext cx="276225" cy="85725"/>
          </a:xfrm>
          <a:prstGeom prst="line">
            <a:avLst/>
          </a:prstGeom>
          <a:noFill/>
          <a:ln w="9525">
            <a:solidFill>
              <a:schemeClr val="tx1"/>
            </a:solidFill>
            <a:round/>
            <a:headEnd/>
            <a:tailEnd/>
          </a:ln>
        </p:spPr>
        <p:txBody>
          <a:bodyPr/>
          <a:lstStyle/>
          <a:p>
            <a:endParaRPr lang="en-US"/>
          </a:p>
        </p:txBody>
      </p:sp>
      <p:sp>
        <p:nvSpPr>
          <p:cNvPr id="11321" name="Line 61"/>
          <p:cNvSpPr>
            <a:spLocks noChangeShapeType="1"/>
          </p:cNvSpPr>
          <p:nvPr/>
        </p:nvSpPr>
        <p:spPr bwMode="auto">
          <a:xfrm flipV="1">
            <a:off x="5627688" y="2943225"/>
            <a:ext cx="276225" cy="85725"/>
          </a:xfrm>
          <a:prstGeom prst="line">
            <a:avLst/>
          </a:prstGeom>
          <a:noFill/>
          <a:ln w="9525">
            <a:solidFill>
              <a:schemeClr val="tx1"/>
            </a:solidFill>
            <a:round/>
            <a:headEnd/>
            <a:tailEnd/>
          </a:ln>
        </p:spPr>
        <p:txBody>
          <a:bodyPr/>
          <a:lstStyle/>
          <a:p>
            <a:endParaRPr lang="en-US"/>
          </a:p>
        </p:txBody>
      </p:sp>
      <p:sp>
        <p:nvSpPr>
          <p:cNvPr id="11322" name="Line 62"/>
          <p:cNvSpPr>
            <a:spLocks noChangeShapeType="1"/>
          </p:cNvSpPr>
          <p:nvPr/>
        </p:nvSpPr>
        <p:spPr bwMode="auto">
          <a:xfrm flipV="1">
            <a:off x="5626100" y="3057525"/>
            <a:ext cx="276225" cy="85725"/>
          </a:xfrm>
          <a:prstGeom prst="line">
            <a:avLst/>
          </a:prstGeom>
          <a:noFill/>
          <a:ln w="9525">
            <a:solidFill>
              <a:schemeClr val="tx1"/>
            </a:solidFill>
            <a:round/>
            <a:headEnd/>
            <a:tailEnd/>
          </a:ln>
        </p:spPr>
        <p:txBody>
          <a:bodyPr/>
          <a:lstStyle/>
          <a:p>
            <a:endParaRPr lang="en-US"/>
          </a:p>
        </p:txBody>
      </p:sp>
      <p:sp>
        <p:nvSpPr>
          <p:cNvPr id="11323" name="Text Box 63"/>
          <p:cNvSpPr txBox="1">
            <a:spLocks noChangeArrowheads="1"/>
          </p:cNvSpPr>
          <p:nvPr/>
        </p:nvSpPr>
        <p:spPr bwMode="auto">
          <a:xfrm>
            <a:off x="2786063" y="1885950"/>
            <a:ext cx="493712" cy="396875"/>
          </a:xfrm>
          <a:prstGeom prst="rect">
            <a:avLst/>
          </a:prstGeom>
          <a:noFill/>
          <a:ln w="9525">
            <a:noFill/>
            <a:miter lim="800000"/>
            <a:headEnd/>
            <a:tailEnd/>
          </a:ln>
        </p:spPr>
        <p:txBody>
          <a:bodyPr>
            <a:spAutoFit/>
          </a:bodyPr>
          <a:lstStyle/>
          <a:p>
            <a:pPr>
              <a:spcBef>
                <a:spcPct val="50000"/>
              </a:spcBef>
            </a:pPr>
            <a:r>
              <a:rPr lang="en-US" altLang="zh-TW"/>
              <a:t>C</a:t>
            </a:r>
          </a:p>
        </p:txBody>
      </p:sp>
      <p:sp>
        <p:nvSpPr>
          <p:cNvPr id="11324" name="Text Box 64"/>
          <p:cNvSpPr txBox="1">
            <a:spLocks noChangeArrowheads="1"/>
          </p:cNvSpPr>
          <p:nvPr/>
        </p:nvSpPr>
        <p:spPr bwMode="auto">
          <a:xfrm>
            <a:off x="5730875" y="3467100"/>
            <a:ext cx="493713" cy="396875"/>
          </a:xfrm>
          <a:prstGeom prst="rect">
            <a:avLst/>
          </a:prstGeom>
          <a:noFill/>
          <a:ln w="9525">
            <a:noFill/>
            <a:miter lim="800000"/>
            <a:headEnd/>
            <a:tailEnd/>
          </a:ln>
        </p:spPr>
        <p:txBody>
          <a:bodyPr>
            <a:spAutoFit/>
          </a:bodyPr>
          <a:lstStyle/>
          <a:p>
            <a:pPr>
              <a:spcBef>
                <a:spcPct val="50000"/>
              </a:spcBef>
            </a:pPr>
            <a:r>
              <a:rPr lang="en-US" altLang="zh-TW"/>
              <a:t>D</a:t>
            </a:r>
          </a:p>
        </p:txBody>
      </p:sp>
      <p:sp>
        <p:nvSpPr>
          <p:cNvPr id="11325" name="Text Box 65"/>
          <p:cNvSpPr txBox="1">
            <a:spLocks noChangeArrowheads="1"/>
          </p:cNvSpPr>
          <p:nvPr/>
        </p:nvSpPr>
        <p:spPr bwMode="auto">
          <a:xfrm>
            <a:off x="2346325" y="5207000"/>
            <a:ext cx="493713" cy="396875"/>
          </a:xfrm>
          <a:prstGeom prst="rect">
            <a:avLst/>
          </a:prstGeom>
          <a:noFill/>
          <a:ln w="9525">
            <a:noFill/>
            <a:miter lim="800000"/>
            <a:headEnd/>
            <a:tailEnd/>
          </a:ln>
        </p:spPr>
        <p:txBody>
          <a:bodyPr>
            <a:spAutoFit/>
          </a:bodyPr>
          <a:lstStyle/>
          <a:p>
            <a:pPr>
              <a:spcBef>
                <a:spcPct val="50000"/>
              </a:spcBef>
            </a:pPr>
            <a:r>
              <a:rPr lang="en-US" altLang="zh-TW" dirty="0"/>
              <a:t>B</a:t>
            </a:r>
          </a:p>
        </p:txBody>
      </p:sp>
      <p:sp>
        <p:nvSpPr>
          <p:cNvPr id="11326" name="Text Box 66"/>
          <p:cNvSpPr txBox="1">
            <a:spLocks noChangeArrowheads="1"/>
          </p:cNvSpPr>
          <p:nvPr/>
        </p:nvSpPr>
        <p:spPr bwMode="auto">
          <a:xfrm>
            <a:off x="5287963" y="5026025"/>
            <a:ext cx="449262" cy="396875"/>
          </a:xfrm>
          <a:prstGeom prst="rect">
            <a:avLst/>
          </a:prstGeom>
          <a:noFill/>
          <a:ln w="9525">
            <a:noFill/>
            <a:miter lim="800000"/>
            <a:headEnd/>
            <a:tailEnd/>
          </a:ln>
        </p:spPr>
        <p:txBody>
          <a:bodyPr>
            <a:spAutoFit/>
          </a:bodyPr>
          <a:lstStyle/>
          <a:p>
            <a:pPr>
              <a:spcBef>
                <a:spcPct val="50000"/>
              </a:spcBef>
            </a:pPr>
            <a:r>
              <a:rPr lang="en-US" altLang="zh-TW" b="0"/>
              <a:t>f</a:t>
            </a:r>
          </a:p>
        </p:txBody>
      </p:sp>
      <p:sp>
        <p:nvSpPr>
          <p:cNvPr id="11327" name="Text Box 67"/>
          <p:cNvSpPr txBox="1">
            <a:spLocks noChangeArrowheads="1"/>
          </p:cNvSpPr>
          <p:nvPr/>
        </p:nvSpPr>
        <p:spPr bwMode="auto">
          <a:xfrm>
            <a:off x="3703638" y="3443288"/>
            <a:ext cx="449262" cy="396875"/>
          </a:xfrm>
          <a:prstGeom prst="rect">
            <a:avLst/>
          </a:prstGeom>
          <a:noFill/>
          <a:ln w="9525">
            <a:noFill/>
            <a:miter lim="800000"/>
            <a:headEnd/>
            <a:tailEnd/>
          </a:ln>
        </p:spPr>
        <p:txBody>
          <a:bodyPr>
            <a:spAutoFit/>
          </a:bodyPr>
          <a:lstStyle/>
          <a:p>
            <a:pPr>
              <a:spcBef>
                <a:spcPct val="50000"/>
              </a:spcBef>
            </a:pPr>
            <a:r>
              <a:rPr lang="en-US" altLang="zh-TW" b="0"/>
              <a:t>e</a:t>
            </a:r>
          </a:p>
        </p:txBody>
      </p:sp>
      <p:grpSp>
        <p:nvGrpSpPr>
          <p:cNvPr id="2" name="Group 72"/>
          <p:cNvGrpSpPr>
            <a:grpSpLocks/>
          </p:cNvGrpSpPr>
          <p:nvPr/>
        </p:nvGrpSpPr>
        <p:grpSpPr bwMode="auto">
          <a:xfrm>
            <a:off x="7342188" y="5051425"/>
            <a:ext cx="190500" cy="592138"/>
            <a:chOff x="4296" y="3191"/>
            <a:chExt cx="175" cy="455"/>
          </a:xfrm>
        </p:grpSpPr>
        <p:sp>
          <p:nvSpPr>
            <p:cNvPr id="11357" name="Arc 70"/>
            <p:cNvSpPr>
              <a:spLocks/>
            </p:cNvSpPr>
            <p:nvPr/>
          </p:nvSpPr>
          <p:spPr bwMode="auto">
            <a:xfrm flipH="1">
              <a:off x="4297" y="3191"/>
              <a:ext cx="174" cy="228"/>
            </a:xfrm>
            <a:custGeom>
              <a:avLst/>
              <a:gdLst>
                <a:gd name="T0" fmla="*/ 0 w 21600"/>
                <a:gd name="T1" fmla="*/ 0 h 21600"/>
                <a:gd name="T2" fmla="*/ 174 w 21600"/>
                <a:gd name="T3" fmla="*/ 228 h 21600"/>
                <a:gd name="T4" fmla="*/ 0 w 21600"/>
                <a:gd name="T5" fmla="*/ 228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a:tailEnd/>
            </a:ln>
          </p:spPr>
          <p:txBody>
            <a:bodyPr wrap="none" anchor="ctr"/>
            <a:lstStyle/>
            <a:p>
              <a:endParaRPr lang="en-US"/>
            </a:p>
          </p:txBody>
        </p:sp>
        <p:sp>
          <p:nvSpPr>
            <p:cNvPr id="11358" name="Arc 71"/>
            <p:cNvSpPr>
              <a:spLocks/>
            </p:cNvSpPr>
            <p:nvPr/>
          </p:nvSpPr>
          <p:spPr bwMode="auto">
            <a:xfrm flipH="1" flipV="1">
              <a:off x="4296" y="3418"/>
              <a:ext cx="174" cy="228"/>
            </a:xfrm>
            <a:custGeom>
              <a:avLst/>
              <a:gdLst>
                <a:gd name="T0" fmla="*/ 0 w 21600"/>
                <a:gd name="T1" fmla="*/ 0 h 21600"/>
                <a:gd name="T2" fmla="*/ 174 w 21600"/>
                <a:gd name="T3" fmla="*/ 228 h 21600"/>
                <a:gd name="T4" fmla="*/ 0 w 21600"/>
                <a:gd name="T5" fmla="*/ 228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a:tailEnd/>
            </a:ln>
          </p:spPr>
          <p:txBody>
            <a:bodyPr wrap="none" anchor="ctr"/>
            <a:lstStyle/>
            <a:p>
              <a:endParaRPr lang="en-US"/>
            </a:p>
          </p:txBody>
        </p:sp>
      </p:grpSp>
      <p:grpSp>
        <p:nvGrpSpPr>
          <p:cNvPr id="3" name="Group 73"/>
          <p:cNvGrpSpPr>
            <a:grpSpLocks/>
          </p:cNvGrpSpPr>
          <p:nvPr/>
        </p:nvGrpSpPr>
        <p:grpSpPr bwMode="auto">
          <a:xfrm flipH="1">
            <a:off x="7562850" y="5045075"/>
            <a:ext cx="190500" cy="592138"/>
            <a:chOff x="4296" y="3191"/>
            <a:chExt cx="175" cy="455"/>
          </a:xfrm>
        </p:grpSpPr>
        <p:sp>
          <p:nvSpPr>
            <p:cNvPr id="11355" name="Arc 74"/>
            <p:cNvSpPr>
              <a:spLocks/>
            </p:cNvSpPr>
            <p:nvPr/>
          </p:nvSpPr>
          <p:spPr bwMode="auto">
            <a:xfrm flipH="1">
              <a:off x="4297" y="3191"/>
              <a:ext cx="174" cy="228"/>
            </a:xfrm>
            <a:custGeom>
              <a:avLst/>
              <a:gdLst>
                <a:gd name="T0" fmla="*/ 0 w 21600"/>
                <a:gd name="T1" fmla="*/ 0 h 21600"/>
                <a:gd name="T2" fmla="*/ 174 w 21600"/>
                <a:gd name="T3" fmla="*/ 228 h 21600"/>
                <a:gd name="T4" fmla="*/ 0 w 21600"/>
                <a:gd name="T5" fmla="*/ 228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a:tailEnd/>
            </a:ln>
          </p:spPr>
          <p:txBody>
            <a:bodyPr wrap="none" anchor="ctr"/>
            <a:lstStyle/>
            <a:p>
              <a:endParaRPr lang="en-US"/>
            </a:p>
          </p:txBody>
        </p:sp>
        <p:sp>
          <p:nvSpPr>
            <p:cNvPr id="11356" name="Arc 75"/>
            <p:cNvSpPr>
              <a:spLocks/>
            </p:cNvSpPr>
            <p:nvPr/>
          </p:nvSpPr>
          <p:spPr bwMode="auto">
            <a:xfrm flipH="1" flipV="1">
              <a:off x="4296" y="3418"/>
              <a:ext cx="174" cy="228"/>
            </a:xfrm>
            <a:custGeom>
              <a:avLst/>
              <a:gdLst>
                <a:gd name="T0" fmla="*/ 0 w 21600"/>
                <a:gd name="T1" fmla="*/ 0 h 21600"/>
                <a:gd name="T2" fmla="*/ 174 w 21600"/>
                <a:gd name="T3" fmla="*/ 228 h 21600"/>
                <a:gd name="T4" fmla="*/ 0 w 21600"/>
                <a:gd name="T5" fmla="*/ 228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a:tailEnd/>
            </a:ln>
          </p:spPr>
          <p:txBody>
            <a:bodyPr wrap="none" anchor="ctr"/>
            <a:lstStyle/>
            <a:p>
              <a:endParaRPr lang="en-US"/>
            </a:p>
          </p:txBody>
        </p:sp>
      </p:grpSp>
      <p:sp>
        <p:nvSpPr>
          <p:cNvPr id="11330" name="Oval 76"/>
          <p:cNvSpPr>
            <a:spLocks noChangeArrowheads="1"/>
          </p:cNvSpPr>
          <p:nvPr/>
        </p:nvSpPr>
        <p:spPr bwMode="auto">
          <a:xfrm>
            <a:off x="7521575" y="5029200"/>
            <a:ext cx="60325" cy="63500"/>
          </a:xfrm>
          <a:prstGeom prst="ellipse">
            <a:avLst/>
          </a:prstGeom>
          <a:solidFill>
            <a:schemeClr val="tx1"/>
          </a:solidFill>
          <a:ln w="9525">
            <a:solidFill>
              <a:schemeClr val="tx1"/>
            </a:solidFill>
            <a:round/>
            <a:headEnd/>
            <a:tailEnd/>
          </a:ln>
        </p:spPr>
        <p:txBody>
          <a:bodyPr wrap="none" anchor="ctr"/>
          <a:lstStyle/>
          <a:p>
            <a:endParaRPr lang="en-US"/>
          </a:p>
        </p:txBody>
      </p:sp>
      <p:sp>
        <p:nvSpPr>
          <p:cNvPr id="11331" name="Oval 77"/>
          <p:cNvSpPr>
            <a:spLocks noChangeArrowheads="1"/>
          </p:cNvSpPr>
          <p:nvPr/>
        </p:nvSpPr>
        <p:spPr bwMode="auto">
          <a:xfrm>
            <a:off x="7518400" y="5611813"/>
            <a:ext cx="60325" cy="63500"/>
          </a:xfrm>
          <a:prstGeom prst="ellipse">
            <a:avLst/>
          </a:prstGeom>
          <a:solidFill>
            <a:schemeClr val="tx1"/>
          </a:solidFill>
          <a:ln w="9525">
            <a:solidFill>
              <a:schemeClr val="tx1"/>
            </a:solidFill>
            <a:round/>
            <a:headEnd/>
            <a:tailEnd/>
          </a:ln>
        </p:spPr>
        <p:txBody>
          <a:bodyPr wrap="none" anchor="ctr"/>
          <a:lstStyle/>
          <a:p>
            <a:endParaRPr lang="en-US"/>
          </a:p>
        </p:txBody>
      </p:sp>
      <p:grpSp>
        <p:nvGrpSpPr>
          <p:cNvPr id="4" name="Group 78"/>
          <p:cNvGrpSpPr>
            <a:grpSpLocks/>
          </p:cNvGrpSpPr>
          <p:nvPr/>
        </p:nvGrpSpPr>
        <p:grpSpPr bwMode="auto">
          <a:xfrm>
            <a:off x="7339013" y="5657850"/>
            <a:ext cx="190500" cy="592138"/>
            <a:chOff x="4296" y="3191"/>
            <a:chExt cx="175" cy="455"/>
          </a:xfrm>
        </p:grpSpPr>
        <p:sp>
          <p:nvSpPr>
            <p:cNvPr id="11353" name="Arc 79"/>
            <p:cNvSpPr>
              <a:spLocks/>
            </p:cNvSpPr>
            <p:nvPr/>
          </p:nvSpPr>
          <p:spPr bwMode="auto">
            <a:xfrm flipH="1">
              <a:off x="4297" y="3191"/>
              <a:ext cx="174" cy="228"/>
            </a:xfrm>
            <a:custGeom>
              <a:avLst/>
              <a:gdLst>
                <a:gd name="T0" fmla="*/ 0 w 21600"/>
                <a:gd name="T1" fmla="*/ 0 h 21600"/>
                <a:gd name="T2" fmla="*/ 174 w 21600"/>
                <a:gd name="T3" fmla="*/ 228 h 21600"/>
                <a:gd name="T4" fmla="*/ 0 w 21600"/>
                <a:gd name="T5" fmla="*/ 228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a:tailEnd/>
            </a:ln>
          </p:spPr>
          <p:txBody>
            <a:bodyPr wrap="none" anchor="ctr"/>
            <a:lstStyle/>
            <a:p>
              <a:endParaRPr lang="en-US"/>
            </a:p>
          </p:txBody>
        </p:sp>
        <p:sp>
          <p:nvSpPr>
            <p:cNvPr id="11354" name="Arc 80"/>
            <p:cNvSpPr>
              <a:spLocks/>
            </p:cNvSpPr>
            <p:nvPr/>
          </p:nvSpPr>
          <p:spPr bwMode="auto">
            <a:xfrm flipH="1" flipV="1">
              <a:off x="4296" y="3418"/>
              <a:ext cx="174" cy="228"/>
            </a:xfrm>
            <a:custGeom>
              <a:avLst/>
              <a:gdLst>
                <a:gd name="T0" fmla="*/ 0 w 21600"/>
                <a:gd name="T1" fmla="*/ 0 h 21600"/>
                <a:gd name="T2" fmla="*/ 174 w 21600"/>
                <a:gd name="T3" fmla="*/ 228 h 21600"/>
                <a:gd name="T4" fmla="*/ 0 w 21600"/>
                <a:gd name="T5" fmla="*/ 228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a:tailEnd/>
            </a:ln>
          </p:spPr>
          <p:txBody>
            <a:bodyPr wrap="none" anchor="ctr"/>
            <a:lstStyle/>
            <a:p>
              <a:endParaRPr lang="en-US"/>
            </a:p>
          </p:txBody>
        </p:sp>
      </p:grpSp>
      <p:grpSp>
        <p:nvGrpSpPr>
          <p:cNvPr id="5" name="Group 81"/>
          <p:cNvGrpSpPr>
            <a:grpSpLocks/>
          </p:cNvGrpSpPr>
          <p:nvPr/>
        </p:nvGrpSpPr>
        <p:grpSpPr bwMode="auto">
          <a:xfrm flipH="1">
            <a:off x="7569200" y="5656263"/>
            <a:ext cx="190500" cy="592137"/>
            <a:chOff x="4296" y="3191"/>
            <a:chExt cx="175" cy="455"/>
          </a:xfrm>
        </p:grpSpPr>
        <p:sp>
          <p:nvSpPr>
            <p:cNvPr id="11351" name="Arc 82"/>
            <p:cNvSpPr>
              <a:spLocks/>
            </p:cNvSpPr>
            <p:nvPr/>
          </p:nvSpPr>
          <p:spPr bwMode="auto">
            <a:xfrm flipH="1">
              <a:off x="4297" y="3191"/>
              <a:ext cx="174" cy="228"/>
            </a:xfrm>
            <a:custGeom>
              <a:avLst/>
              <a:gdLst>
                <a:gd name="T0" fmla="*/ 0 w 21600"/>
                <a:gd name="T1" fmla="*/ 0 h 21600"/>
                <a:gd name="T2" fmla="*/ 174 w 21600"/>
                <a:gd name="T3" fmla="*/ 228 h 21600"/>
                <a:gd name="T4" fmla="*/ 0 w 21600"/>
                <a:gd name="T5" fmla="*/ 228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a:tailEnd/>
            </a:ln>
          </p:spPr>
          <p:txBody>
            <a:bodyPr wrap="none" anchor="ctr"/>
            <a:lstStyle/>
            <a:p>
              <a:endParaRPr lang="en-US"/>
            </a:p>
          </p:txBody>
        </p:sp>
        <p:sp>
          <p:nvSpPr>
            <p:cNvPr id="11352" name="Arc 83"/>
            <p:cNvSpPr>
              <a:spLocks/>
            </p:cNvSpPr>
            <p:nvPr/>
          </p:nvSpPr>
          <p:spPr bwMode="auto">
            <a:xfrm flipH="1" flipV="1">
              <a:off x="4296" y="3418"/>
              <a:ext cx="174" cy="228"/>
            </a:xfrm>
            <a:custGeom>
              <a:avLst/>
              <a:gdLst>
                <a:gd name="T0" fmla="*/ 0 w 21600"/>
                <a:gd name="T1" fmla="*/ 0 h 21600"/>
                <a:gd name="T2" fmla="*/ 174 w 21600"/>
                <a:gd name="T3" fmla="*/ 228 h 21600"/>
                <a:gd name="T4" fmla="*/ 0 w 21600"/>
                <a:gd name="T5" fmla="*/ 228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a:tailEnd/>
            </a:ln>
          </p:spPr>
          <p:txBody>
            <a:bodyPr wrap="none" anchor="ctr"/>
            <a:lstStyle/>
            <a:p>
              <a:endParaRPr lang="en-US"/>
            </a:p>
          </p:txBody>
        </p:sp>
      </p:grpSp>
      <p:sp>
        <p:nvSpPr>
          <p:cNvPr id="11334" name="Oval 84"/>
          <p:cNvSpPr>
            <a:spLocks noChangeArrowheads="1"/>
          </p:cNvSpPr>
          <p:nvPr/>
        </p:nvSpPr>
        <p:spPr bwMode="auto">
          <a:xfrm>
            <a:off x="7519988" y="6208713"/>
            <a:ext cx="60325" cy="63500"/>
          </a:xfrm>
          <a:prstGeom prst="ellipse">
            <a:avLst/>
          </a:prstGeom>
          <a:solidFill>
            <a:schemeClr val="tx1"/>
          </a:solidFill>
          <a:ln w="9525">
            <a:solidFill>
              <a:schemeClr val="tx1"/>
            </a:solidFill>
            <a:round/>
            <a:headEnd/>
            <a:tailEnd/>
          </a:ln>
        </p:spPr>
        <p:txBody>
          <a:bodyPr wrap="none" anchor="ctr"/>
          <a:lstStyle/>
          <a:p>
            <a:endParaRPr lang="en-US"/>
          </a:p>
        </p:txBody>
      </p:sp>
      <p:sp>
        <p:nvSpPr>
          <p:cNvPr id="11335" name="Oval 85"/>
          <p:cNvSpPr>
            <a:spLocks noChangeArrowheads="1"/>
          </p:cNvSpPr>
          <p:nvPr/>
        </p:nvSpPr>
        <p:spPr bwMode="auto">
          <a:xfrm>
            <a:off x="8561388" y="5611813"/>
            <a:ext cx="60325" cy="63500"/>
          </a:xfrm>
          <a:prstGeom prst="ellipse">
            <a:avLst/>
          </a:prstGeom>
          <a:solidFill>
            <a:schemeClr val="tx1"/>
          </a:solidFill>
          <a:ln w="9525">
            <a:solidFill>
              <a:schemeClr val="tx1"/>
            </a:solidFill>
            <a:round/>
            <a:headEnd/>
            <a:tailEnd/>
          </a:ln>
        </p:spPr>
        <p:txBody>
          <a:bodyPr wrap="none" anchor="ctr"/>
          <a:lstStyle/>
          <a:p>
            <a:endParaRPr lang="en-US"/>
          </a:p>
        </p:txBody>
      </p:sp>
      <p:sp>
        <p:nvSpPr>
          <p:cNvPr id="11336" name="Freeform 86"/>
          <p:cNvSpPr>
            <a:spLocks/>
          </p:cNvSpPr>
          <p:nvPr/>
        </p:nvSpPr>
        <p:spPr bwMode="auto">
          <a:xfrm>
            <a:off x="7569200" y="5035550"/>
            <a:ext cx="1027113" cy="598488"/>
          </a:xfrm>
          <a:custGeom>
            <a:avLst/>
            <a:gdLst>
              <a:gd name="T0" fmla="*/ 0 w 659"/>
              <a:gd name="T1" fmla="*/ 5 h 356"/>
              <a:gd name="T2" fmla="*/ 360 w 659"/>
              <a:gd name="T3" fmla="*/ 23 h 356"/>
              <a:gd name="T4" fmla="*/ 570 w 659"/>
              <a:gd name="T5" fmla="*/ 143 h 356"/>
              <a:gd name="T6" fmla="*/ 645 w 659"/>
              <a:gd name="T7" fmla="*/ 293 h 356"/>
              <a:gd name="T8" fmla="*/ 657 w 659"/>
              <a:gd name="T9" fmla="*/ 356 h 356"/>
              <a:gd name="T10" fmla="*/ 0 60000 65536"/>
              <a:gd name="T11" fmla="*/ 0 60000 65536"/>
              <a:gd name="T12" fmla="*/ 0 60000 65536"/>
              <a:gd name="T13" fmla="*/ 0 60000 65536"/>
              <a:gd name="T14" fmla="*/ 0 60000 65536"/>
              <a:gd name="T15" fmla="*/ 0 w 659"/>
              <a:gd name="T16" fmla="*/ 0 h 356"/>
              <a:gd name="T17" fmla="*/ 659 w 659"/>
              <a:gd name="T18" fmla="*/ 356 h 356"/>
            </a:gdLst>
            <a:ahLst/>
            <a:cxnLst>
              <a:cxn ang="T10">
                <a:pos x="T0" y="T1"/>
              </a:cxn>
              <a:cxn ang="T11">
                <a:pos x="T2" y="T3"/>
              </a:cxn>
              <a:cxn ang="T12">
                <a:pos x="T4" y="T5"/>
              </a:cxn>
              <a:cxn ang="T13">
                <a:pos x="T6" y="T7"/>
              </a:cxn>
              <a:cxn ang="T14">
                <a:pos x="T8" y="T9"/>
              </a:cxn>
            </a:cxnLst>
            <a:rect l="T15" t="T16" r="T17" b="T18"/>
            <a:pathLst>
              <a:path w="659" h="356">
                <a:moveTo>
                  <a:pt x="0" y="5"/>
                </a:moveTo>
                <a:cubicBezTo>
                  <a:pt x="132" y="2"/>
                  <a:pt x="265" y="0"/>
                  <a:pt x="360" y="23"/>
                </a:cubicBezTo>
                <a:cubicBezTo>
                  <a:pt x="455" y="46"/>
                  <a:pt x="523" y="98"/>
                  <a:pt x="570" y="143"/>
                </a:cubicBezTo>
                <a:cubicBezTo>
                  <a:pt x="617" y="188"/>
                  <a:pt x="631" y="258"/>
                  <a:pt x="645" y="293"/>
                </a:cubicBezTo>
                <a:cubicBezTo>
                  <a:pt x="659" y="328"/>
                  <a:pt x="658" y="342"/>
                  <a:pt x="657" y="356"/>
                </a:cubicBezTo>
              </a:path>
            </a:pathLst>
          </a:custGeom>
          <a:noFill/>
          <a:ln w="9525">
            <a:solidFill>
              <a:schemeClr val="tx1"/>
            </a:solidFill>
            <a:round/>
            <a:headEnd/>
            <a:tailEnd/>
          </a:ln>
        </p:spPr>
        <p:txBody>
          <a:bodyPr/>
          <a:lstStyle/>
          <a:p>
            <a:endParaRPr lang="en-US"/>
          </a:p>
        </p:txBody>
      </p:sp>
      <p:sp>
        <p:nvSpPr>
          <p:cNvPr id="11337" name="Freeform 87"/>
          <p:cNvSpPr>
            <a:spLocks/>
          </p:cNvSpPr>
          <p:nvPr/>
        </p:nvSpPr>
        <p:spPr bwMode="auto">
          <a:xfrm flipV="1">
            <a:off x="7570788" y="5665788"/>
            <a:ext cx="1031875" cy="603250"/>
          </a:xfrm>
          <a:custGeom>
            <a:avLst/>
            <a:gdLst>
              <a:gd name="T0" fmla="*/ 0 w 659"/>
              <a:gd name="T1" fmla="*/ 5 h 356"/>
              <a:gd name="T2" fmla="*/ 360 w 659"/>
              <a:gd name="T3" fmla="*/ 23 h 356"/>
              <a:gd name="T4" fmla="*/ 570 w 659"/>
              <a:gd name="T5" fmla="*/ 143 h 356"/>
              <a:gd name="T6" fmla="*/ 645 w 659"/>
              <a:gd name="T7" fmla="*/ 293 h 356"/>
              <a:gd name="T8" fmla="*/ 657 w 659"/>
              <a:gd name="T9" fmla="*/ 356 h 356"/>
              <a:gd name="T10" fmla="*/ 0 60000 65536"/>
              <a:gd name="T11" fmla="*/ 0 60000 65536"/>
              <a:gd name="T12" fmla="*/ 0 60000 65536"/>
              <a:gd name="T13" fmla="*/ 0 60000 65536"/>
              <a:gd name="T14" fmla="*/ 0 60000 65536"/>
              <a:gd name="T15" fmla="*/ 0 w 659"/>
              <a:gd name="T16" fmla="*/ 0 h 356"/>
              <a:gd name="T17" fmla="*/ 659 w 659"/>
              <a:gd name="T18" fmla="*/ 356 h 356"/>
            </a:gdLst>
            <a:ahLst/>
            <a:cxnLst>
              <a:cxn ang="T10">
                <a:pos x="T0" y="T1"/>
              </a:cxn>
              <a:cxn ang="T11">
                <a:pos x="T2" y="T3"/>
              </a:cxn>
              <a:cxn ang="T12">
                <a:pos x="T4" y="T5"/>
              </a:cxn>
              <a:cxn ang="T13">
                <a:pos x="T6" y="T7"/>
              </a:cxn>
              <a:cxn ang="T14">
                <a:pos x="T8" y="T9"/>
              </a:cxn>
            </a:cxnLst>
            <a:rect l="T15" t="T16" r="T17" b="T18"/>
            <a:pathLst>
              <a:path w="659" h="356">
                <a:moveTo>
                  <a:pt x="0" y="5"/>
                </a:moveTo>
                <a:cubicBezTo>
                  <a:pt x="132" y="2"/>
                  <a:pt x="265" y="0"/>
                  <a:pt x="360" y="23"/>
                </a:cubicBezTo>
                <a:cubicBezTo>
                  <a:pt x="455" y="46"/>
                  <a:pt x="523" y="98"/>
                  <a:pt x="570" y="143"/>
                </a:cubicBezTo>
                <a:cubicBezTo>
                  <a:pt x="617" y="188"/>
                  <a:pt x="631" y="258"/>
                  <a:pt x="645" y="293"/>
                </a:cubicBezTo>
                <a:cubicBezTo>
                  <a:pt x="659" y="328"/>
                  <a:pt x="658" y="342"/>
                  <a:pt x="657" y="356"/>
                </a:cubicBezTo>
              </a:path>
            </a:pathLst>
          </a:custGeom>
          <a:noFill/>
          <a:ln w="9525">
            <a:solidFill>
              <a:schemeClr val="tx1"/>
            </a:solidFill>
            <a:round/>
            <a:headEnd/>
            <a:tailEnd/>
          </a:ln>
        </p:spPr>
        <p:txBody>
          <a:bodyPr/>
          <a:lstStyle/>
          <a:p>
            <a:endParaRPr lang="en-US"/>
          </a:p>
        </p:txBody>
      </p:sp>
      <p:sp>
        <p:nvSpPr>
          <p:cNvPr id="11338" name="Freeform 88"/>
          <p:cNvSpPr>
            <a:spLocks/>
          </p:cNvSpPr>
          <p:nvPr/>
        </p:nvSpPr>
        <p:spPr bwMode="auto">
          <a:xfrm>
            <a:off x="7554913" y="5532438"/>
            <a:ext cx="1023937" cy="106362"/>
          </a:xfrm>
          <a:custGeom>
            <a:avLst/>
            <a:gdLst>
              <a:gd name="T0" fmla="*/ 0 w 645"/>
              <a:gd name="T1" fmla="*/ 67 h 67"/>
              <a:gd name="T2" fmla="*/ 396 w 645"/>
              <a:gd name="T3" fmla="*/ 1 h 67"/>
              <a:gd name="T4" fmla="*/ 645 w 645"/>
              <a:gd name="T5" fmla="*/ 61 h 67"/>
              <a:gd name="T6" fmla="*/ 0 60000 65536"/>
              <a:gd name="T7" fmla="*/ 0 60000 65536"/>
              <a:gd name="T8" fmla="*/ 0 60000 65536"/>
              <a:gd name="T9" fmla="*/ 0 w 645"/>
              <a:gd name="T10" fmla="*/ 0 h 67"/>
              <a:gd name="T11" fmla="*/ 645 w 645"/>
              <a:gd name="T12" fmla="*/ 67 h 67"/>
            </a:gdLst>
            <a:ahLst/>
            <a:cxnLst>
              <a:cxn ang="T6">
                <a:pos x="T0" y="T1"/>
              </a:cxn>
              <a:cxn ang="T7">
                <a:pos x="T2" y="T3"/>
              </a:cxn>
              <a:cxn ang="T8">
                <a:pos x="T4" y="T5"/>
              </a:cxn>
            </a:cxnLst>
            <a:rect l="T9" t="T10" r="T11" b="T12"/>
            <a:pathLst>
              <a:path w="645" h="67">
                <a:moveTo>
                  <a:pt x="0" y="67"/>
                </a:moveTo>
                <a:cubicBezTo>
                  <a:pt x="144" y="34"/>
                  <a:pt x="289" y="2"/>
                  <a:pt x="396" y="1"/>
                </a:cubicBezTo>
                <a:cubicBezTo>
                  <a:pt x="503" y="0"/>
                  <a:pt x="574" y="30"/>
                  <a:pt x="645" y="61"/>
                </a:cubicBezTo>
              </a:path>
            </a:pathLst>
          </a:custGeom>
          <a:noFill/>
          <a:ln w="9525">
            <a:solidFill>
              <a:schemeClr val="tx1"/>
            </a:solidFill>
            <a:round/>
            <a:headEnd/>
            <a:tailEnd/>
          </a:ln>
        </p:spPr>
        <p:txBody>
          <a:bodyPr/>
          <a:lstStyle/>
          <a:p>
            <a:endParaRPr lang="en-US"/>
          </a:p>
        </p:txBody>
      </p:sp>
      <p:sp>
        <p:nvSpPr>
          <p:cNvPr id="11339" name="Text Box 90"/>
          <p:cNvSpPr txBox="1">
            <a:spLocks noChangeArrowheads="1"/>
          </p:cNvSpPr>
          <p:nvPr/>
        </p:nvSpPr>
        <p:spPr bwMode="auto">
          <a:xfrm>
            <a:off x="6988175" y="5876925"/>
            <a:ext cx="223838" cy="274638"/>
          </a:xfrm>
          <a:prstGeom prst="rect">
            <a:avLst/>
          </a:prstGeom>
          <a:noFill/>
          <a:ln w="9525">
            <a:noFill/>
            <a:miter lim="800000"/>
            <a:headEnd/>
            <a:tailEnd/>
          </a:ln>
        </p:spPr>
        <p:txBody>
          <a:bodyPr>
            <a:spAutoFit/>
          </a:bodyPr>
          <a:lstStyle/>
          <a:p>
            <a:pPr>
              <a:spcBef>
                <a:spcPct val="50000"/>
              </a:spcBef>
            </a:pPr>
            <a:endParaRPr lang="zh-TW" altLang="en-US" sz="1200" b="0"/>
          </a:p>
        </p:txBody>
      </p:sp>
      <p:sp>
        <p:nvSpPr>
          <p:cNvPr id="11340" name="Text Box 91"/>
          <p:cNvSpPr txBox="1">
            <a:spLocks noChangeArrowheads="1"/>
          </p:cNvSpPr>
          <p:nvPr/>
        </p:nvSpPr>
        <p:spPr bwMode="auto">
          <a:xfrm>
            <a:off x="7135813" y="5834063"/>
            <a:ext cx="204787" cy="274637"/>
          </a:xfrm>
          <a:prstGeom prst="rect">
            <a:avLst/>
          </a:prstGeom>
          <a:noFill/>
          <a:ln w="9525">
            <a:noFill/>
            <a:miter lim="800000"/>
            <a:headEnd/>
            <a:tailEnd/>
          </a:ln>
        </p:spPr>
        <p:txBody>
          <a:bodyPr>
            <a:spAutoFit/>
          </a:bodyPr>
          <a:lstStyle/>
          <a:p>
            <a:pPr>
              <a:spcBef>
                <a:spcPct val="50000"/>
              </a:spcBef>
            </a:pPr>
            <a:r>
              <a:rPr lang="en-US" altLang="zh-TW" sz="1200" b="0"/>
              <a:t>a</a:t>
            </a:r>
          </a:p>
        </p:txBody>
      </p:sp>
      <p:sp>
        <p:nvSpPr>
          <p:cNvPr id="11341" name="Text Box 92"/>
          <p:cNvSpPr txBox="1">
            <a:spLocks noChangeArrowheads="1"/>
          </p:cNvSpPr>
          <p:nvPr/>
        </p:nvSpPr>
        <p:spPr bwMode="auto">
          <a:xfrm>
            <a:off x="7699375" y="5821363"/>
            <a:ext cx="204788" cy="274637"/>
          </a:xfrm>
          <a:prstGeom prst="rect">
            <a:avLst/>
          </a:prstGeom>
          <a:noFill/>
          <a:ln w="9525">
            <a:noFill/>
            <a:miter lim="800000"/>
            <a:headEnd/>
            <a:tailEnd/>
          </a:ln>
        </p:spPr>
        <p:txBody>
          <a:bodyPr>
            <a:spAutoFit/>
          </a:bodyPr>
          <a:lstStyle/>
          <a:p>
            <a:pPr>
              <a:spcBef>
                <a:spcPct val="50000"/>
              </a:spcBef>
            </a:pPr>
            <a:r>
              <a:rPr lang="en-US" altLang="zh-TW" sz="1200" b="0"/>
              <a:t>b</a:t>
            </a:r>
          </a:p>
        </p:txBody>
      </p:sp>
      <p:sp>
        <p:nvSpPr>
          <p:cNvPr id="11342" name="Text Box 93"/>
          <p:cNvSpPr txBox="1">
            <a:spLocks noChangeArrowheads="1"/>
          </p:cNvSpPr>
          <p:nvPr/>
        </p:nvSpPr>
        <p:spPr bwMode="auto">
          <a:xfrm>
            <a:off x="7127875" y="5159375"/>
            <a:ext cx="204788" cy="274638"/>
          </a:xfrm>
          <a:prstGeom prst="rect">
            <a:avLst/>
          </a:prstGeom>
          <a:noFill/>
          <a:ln w="9525">
            <a:noFill/>
            <a:miter lim="800000"/>
            <a:headEnd/>
            <a:tailEnd/>
          </a:ln>
        </p:spPr>
        <p:txBody>
          <a:bodyPr>
            <a:spAutoFit/>
          </a:bodyPr>
          <a:lstStyle/>
          <a:p>
            <a:pPr>
              <a:spcBef>
                <a:spcPct val="50000"/>
              </a:spcBef>
            </a:pPr>
            <a:r>
              <a:rPr lang="en-US" altLang="zh-TW" sz="1200" b="0"/>
              <a:t>c</a:t>
            </a:r>
          </a:p>
        </p:txBody>
      </p:sp>
      <p:sp>
        <p:nvSpPr>
          <p:cNvPr id="11343" name="Text Box 94"/>
          <p:cNvSpPr txBox="1">
            <a:spLocks noChangeArrowheads="1"/>
          </p:cNvSpPr>
          <p:nvPr/>
        </p:nvSpPr>
        <p:spPr bwMode="auto">
          <a:xfrm>
            <a:off x="7732713" y="5178425"/>
            <a:ext cx="204787" cy="274638"/>
          </a:xfrm>
          <a:prstGeom prst="rect">
            <a:avLst/>
          </a:prstGeom>
          <a:noFill/>
          <a:ln w="9525">
            <a:noFill/>
            <a:miter lim="800000"/>
            <a:headEnd/>
            <a:tailEnd/>
          </a:ln>
        </p:spPr>
        <p:txBody>
          <a:bodyPr>
            <a:spAutoFit/>
          </a:bodyPr>
          <a:lstStyle/>
          <a:p>
            <a:pPr>
              <a:spcBef>
                <a:spcPct val="50000"/>
              </a:spcBef>
            </a:pPr>
            <a:r>
              <a:rPr lang="en-US" altLang="zh-TW" sz="1200" b="0"/>
              <a:t>d</a:t>
            </a:r>
          </a:p>
        </p:txBody>
      </p:sp>
      <p:sp>
        <p:nvSpPr>
          <p:cNvPr id="11344" name="Text Box 95"/>
          <p:cNvSpPr txBox="1">
            <a:spLocks noChangeArrowheads="1"/>
          </p:cNvSpPr>
          <p:nvPr/>
        </p:nvSpPr>
        <p:spPr bwMode="auto">
          <a:xfrm>
            <a:off x="8162925" y="4908550"/>
            <a:ext cx="204788" cy="274638"/>
          </a:xfrm>
          <a:prstGeom prst="rect">
            <a:avLst/>
          </a:prstGeom>
          <a:noFill/>
          <a:ln w="9525">
            <a:noFill/>
            <a:miter lim="800000"/>
            <a:headEnd/>
            <a:tailEnd/>
          </a:ln>
        </p:spPr>
        <p:txBody>
          <a:bodyPr>
            <a:spAutoFit/>
          </a:bodyPr>
          <a:lstStyle/>
          <a:p>
            <a:pPr>
              <a:spcBef>
                <a:spcPct val="50000"/>
              </a:spcBef>
            </a:pPr>
            <a:r>
              <a:rPr lang="en-US" altLang="zh-TW" sz="1200" b="0"/>
              <a:t>g</a:t>
            </a:r>
          </a:p>
        </p:txBody>
      </p:sp>
      <p:sp>
        <p:nvSpPr>
          <p:cNvPr id="11345" name="Text Box 96"/>
          <p:cNvSpPr txBox="1">
            <a:spLocks noChangeArrowheads="1"/>
          </p:cNvSpPr>
          <p:nvPr/>
        </p:nvSpPr>
        <p:spPr bwMode="auto">
          <a:xfrm>
            <a:off x="8067675" y="5318125"/>
            <a:ext cx="204788" cy="274638"/>
          </a:xfrm>
          <a:prstGeom prst="rect">
            <a:avLst/>
          </a:prstGeom>
          <a:noFill/>
          <a:ln w="9525">
            <a:noFill/>
            <a:miter lim="800000"/>
            <a:headEnd/>
            <a:tailEnd/>
          </a:ln>
        </p:spPr>
        <p:txBody>
          <a:bodyPr>
            <a:spAutoFit/>
          </a:bodyPr>
          <a:lstStyle/>
          <a:p>
            <a:pPr>
              <a:spcBef>
                <a:spcPct val="50000"/>
              </a:spcBef>
            </a:pPr>
            <a:r>
              <a:rPr lang="en-US" altLang="zh-TW" sz="1200" b="0"/>
              <a:t>e</a:t>
            </a:r>
          </a:p>
        </p:txBody>
      </p:sp>
      <p:sp>
        <p:nvSpPr>
          <p:cNvPr id="11346" name="Text Box 97"/>
          <p:cNvSpPr txBox="1">
            <a:spLocks noChangeArrowheads="1"/>
          </p:cNvSpPr>
          <p:nvPr/>
        </p:nvSpPr>
        <p:spPr bwMode="auto">
          <a:xfrm>
            <a:off x="8105775" y="5903913"/>
            <a:ext cx="204788" cy="274637"/>
          </a:xfrm>
          <a:prstGeom prst="rect">
            <a:avLst/>
          </a:prstGeom>
          <a:noFill/>
          <a:ln w="9525">
            <a:noFill/>
            <a:miter lim="800000"/>
            <a:headEnd/>
            <a:tailEnd/>
          </a:ln>
        </p:spPr>
        <p:txBody>
          <a:bodyPr>
            <a:spAutoFit/>
          </a:bodyPr>
          <a:lstStyle/>
          <a:p>
            <a:pPr>
              <a:spcBef>
                <a:spcPct val="50000"/>
              </a:spcBef>
            </a:pPr>
            <a:r>
              <a:rPr lang="en-US" altLang="zh-TW" sz="1200" b="0"/>
              <a:t>f</a:t>
            </a:r>
          </a:p>
        </p:txBody>
      </p:sp>
      <p:sp>
        <p:nvSpPr>
          <p:cNvPr id="11347" name="Text Box 98"/>
          <p:cNvSpPr txBox="1">
            <a:spLocks noChangeArrowheads="1"/>
          </p:cNvSpPr>
          <p:nvPr/>
        </p:nvSpPr>
        <p:spPr bwMode="auto">
          <a:xfrm>
            <a:off x="7161213" y="5487988"/>
            <a:ext cx="204787" cy="304800"/>
          </a:xfrm>
          <a:prstGeom prst="rect">
            <a:avLst/>
          </a:prstGeom>
          <a:noFill/>
          <a:ln w="9525">
            <a:noFill/>
            <a:miter lim="800000"/>
            <a:headEnd/>
            <a:tailEnd/>
          </a:ln>
        </p:spPr>
        <p:txBody>
          <a:bodyPr>
            <a:spAutoFit/>
          </a:bodyPr>
          <a:lstStyle/>
          <a:p>
            <a:pPr>
              <a:spcBef>
                <a:spcPct val="50000"/>
              </a:spcBef>
            </a:pPr>
            <a:r>
              <a:rPr lang="en-US" altLang="zh-TW" sz="1400" b="0"/>
              <a:t>A</a:t>
            </a:r>
          </a:p>
        </p:txBody>
      </p:sp>
      <p:sp>
        <p:nvSpPr>
          <p:cNvPr id="11348" name="Text Box 99"/>
          <p:cNvSpPr txBox="1">
            <a:spLocks noChangeArrowheads="1"/>
          </p:cNvSpPr>
          <p:nvPr/>
        </p:nvSpPr>
        <p:spPr bwMode="auto">
          <a:xfrm>
            <a:off x="7448550" y="6313488"/>
            <a:ext cx="204788" cy="304800"/>
          </a:xfrm>
          <a:prstGeom prst="rect">
            <a:avLst/>
          </a:prstGeom>
          <a:noFill/>
          <a:ln w="9525">
            <a:noFill/>
            <a:miter lim="800000"/>
            <a:headEnd/>
            <a:tailEnd/>
          </a:ln>
        </p:spPr>
        <p:txBody>
          <a:bodyPr>
            <a:spAutoFit/>
          </a:bodyPr>
          <a:lstStyle/>
          <a:p>
            <a:pPr>
              <a:spcBef>
                <a:spcPct val="50000"/>
              </a:spcBef>
            </a:pPr>
            <a:r>
              <a:rPr lang="en-US" altLang="zh-TW" sz="1400" b="0"/>
              <a:t>B</a:t>
            </a:r>
          </a:p>
        </p:txBody>
      </p:sp>
      <p:sp>
        <p:nvSpPr>
          <p:cNvPr id="11349" name="Text Box 100"/>
          <p:cNvSpPr txBox="1">
            <a:spLocks noChangeArrowheads="1"/>
          </p:cNvSpPr>
          <p:nvPr/>
        </p:nvSpPr>
        <p:spPr bwMode="auto">
          <a:xfrm>
            <a:off x="7467600" y="4713288"/>
            <a:ext cx="204788" cy="304800"/>
          </a:xfrm>
          <a:prstGeom prst="rect">
            <a:avLst/>
          </a:prstGeom>
          <a:noFill/>
          <a:ln w="9525">
            <a:noFill/>
            <a:miter lim="800000"/>
            <a:headEnd/>
            <a:tailEnd/>
          </a:ln>
        </p:spPr>
        <p:txBody>
          <a:bodyPr>
            <a:spAutoFit/>
          </a:bodyPr>
          <a:lstStyle/>
          <a:p>
            <a:pPr>
              <a:spcBef>
                <a:spcPct val="50000"/>
              </a:spcBef>
            </a:pPr>
            <a:r>
              <a:rPr lang="en-US" altLang="zh-TW" sz="1400" b="0"/>
              <a:t>C</a:t>
            </a:r>
          </a:p>
        </p:txBody>
      </p:sp>
      <p:sp>
        <p:nvSpPr>
          <p:cNvPr id="11350" name="Text Box 101"/>
          <p:cNvSpPr txBox="1">
            <a:spLocks noChangeArrowheads="1"/>
          </p:cNvSpPr>
          <p:nvPr/>
        </p:nvSpPr>
        <p:spPr bwMode="auto">
          <a:xfrm>
            <a:off x="8658225" y="5489575"/>
            <a:ext cx="204788" cy="304800"/>
          </a:xfrm>
          <a:prstGeom prst="rect">
            <a:avLst/>
          </a:prstGeom>
          <a:noFill/>
          <a:ln w="9525">
            <a:noFill/>
            <a:miter lim="800000"/>
            <a:headEnd/>
            <a:tailEnd/>
          </a:ln>
        </p:spPr>
        <p:txBody>
          <a:bodyPr>
            <a:spAutoFit/>
          </a:bodyPr>
          <a:lstStyle/>
          <a:p>
            <a:pPr>
              <a:spcBef>
                <a:spcPct val="50000"/>
              </a:spcBef>
            </a:pPr>
            <a:r>
              <a:rPr lang="en-US" altLang="zh-TW" sz="1400" b="0"/>
              <a:t>D</a:t>
            </a:r>
          </a:p>
        </p:txBody>
      </p:sp>
      <p:sp>
        <p:nvSpPr>
          <p:cNvPr id="95" name="Date Placeholder 94"/>
          <p:cNvSpPr>
            <a:spLocks noGrp="1"/>
          </p:cNvSpPr>
          <p:nvPr>
            <p:ph type="dt" sz="half" idx="10"/>
          </p:nvPr>
        </p:nvSpPr>
        <p:spPr/>
        <p:txBody>
          <a:bodyPr/>
          <a:lstStyle/>
          <a:p>
            <a:fld id="{883F476F-B732-4EA7-AE36-FE915ABF0058}" type="datetime3">
              <a:rPr lang="en-US" smtClean="0"/>
              <a:pPr/>
              <a:t>24 June 2023</a:t>
            </a:fld>
            <a:endParaRPr lang="en-US"/>
          </a:p>
        </p:txBody>
      </p:sp>
      <p:sp>
        <p:nvSpPr>
          <p:cNvPr id="96" name="Slide Number Placeholder 95"/>
          <p:cNvSpPr>
            <a:spLocks noGrp="1"/>
          </p:cNvSpPr>
          <p:nvPr>
            <p:ph type="sldNum" sz="quarter" idx="12"/>
          </p:nvPr>
        </p:nvSpPr>
        <p:spPr/>
        <p:txBody>
          <a:bodyPr/>
          <a:lstStyle/>
          <a:p>
            <a:fld id="{0A2C0850-7645-4178-814D-ABD00664A6BE}" type="slidenum">
              <a:rPr lang="en-US" smtClean="0"/>
              <a:pPr/>
              <a:t>35</a:t>
            </a:fld>
            <a:endParaRPr lang="en-US"/>
          </a:p>
        </p:txBody>
      </p:sp>
      <p:sp>
        <p:nvSpPr>
          <p:cNvPr id="97" name="Footer Placeholder 96"/>
          <p:cNvSpPr>
            <a:spLocks noGrp="1"/>
          </p:cNvSpPr>
          <p:nvPr>
            <p:ph type="ftr" sz="quarter" idx="11"/>
          </p:nvPr>
        </p:nvSpPr>
        <p:spPr/>
        <p:txBody>
          <a:bodyPr/>
          <a:lstStyle/>
          <a:p>
            <a:r>
              <a:rPr lang="en-US" smtClean="0"/>
              <a:t>Traversability Unit 5</a:t>
            </a:r>
            <a:endParaRPr lang="en-US" dirty="0"/>
          </a:p>
        </p:txBody>
      </p:sp>
      <p:sp>
        <p:nvSpPr>
          <p:cNvPr id="99" name="Text Box 9"/>
          <p:cNvSpPr txBox="1">
            <a:spLocks noChangeArrowheads="1"/>
          </p:cNvSpPr>
          <p:nvPr/>
        </p:nvSpPr>
        <p:spPr bwMode="auto">
          <a:xfrm>
            <a:off x="4038600" y="4800600"/>
            <a:ext cx="990600" cy="1200329"/>
          </a:xfrm>
          <a:prstGeom prst="rect">
            <a:avLst/>
          </a:prstGeom>
          <a:noFill/>
          <a:ln w="9525">
            <a:noFill/>
            <a:miter lim="800000"/>
            <a:headEnd/>
            <a:tailEnd/>
          </a:ln>
        </p:spPr>
        <p:txBody>
          <a:bodyPr wrap="square">
            <a:spAutoFit/>
          </a:bodyPr>
          <a:lstStyle/>
          <a:p>
            <a:pPr>
              <a:spcBef>
                <a:spcPct val="50000"/>
              </a:spcBef>
            </a:pPr>
            <a:r>
              <a:rPr lang="en-US" altLang="zh-TW" dirty="0"/>
              <a:t>   </a:t>
            </a:r>
            <a:endParaRPr lang="en-US" altLang="zh-TW" dirty="0" smtClean="0"/>
          </a:p>
          <a:p>
            <a:pPr>
              <a:spcBef>
                <a:spcPct val="50000"/>
              </a:spcBef>
            </a:pPr>
            <a:r>
              <a:rPr lang="en-US" altLang="zh-TW" dirty="0" smtClean="0"/>
              <a:t>lands</a:t>
            </a:r>
            <a:endParaRPr lang="en-US" altLang="zh-TW" dirty="0"/>
          </a:p>
          <a:p>
            <a:pPr>
              <a:spcBef>
                <a:spcPct val="50000"/>
              </a:spcBef>
            </a:pPr>
            <a:endParaRPr lang="en-US" altLang="zh-TW" b="0" dirty="0"/>
          </a:p>
        </p:txBody>
      </p:sp>
      <p:sp>
        <p:nvSpPr>
          <p:cNvPr id="101" name="Text Box 9"/>
          <p:cNvSpPr txBox="1">
            <a:spLocks noChangeArrowheads="1"/>
          </p:cNvSpPr>
          <p:nvPr/>
        </p:nvSpPr>
        <p:spPr bwMode="auto">
          <a:xfrm>
            <a:off x="6019800" y="3048000"/>
            <a:ext cx="990600" cy="1200329"/>
          </a:xfrm>
          <a:prstGeom prst="rect">
            <a:avLst/>
          </a:prstGeom>
          <a:noFill/>
          <a:ln w="9525">
            <a:noFill/>
            <a:miter lim="800000"/>
            <a:headEnd/>
            <a:tailEnd/>
          </a:ln>
        </p:spPr>
        <p:txBody>
          <a:bodyPr wrap="square">
            <a:spAutoFit/>
          </a:bodyPr>
          <a:lstStyle/>
          <a:p>
            <a:pPr>
              <a:spcBef>
                <a:spcPct val="50000"/>
              </a:spcBef>
            </a:pPr>
            <a:r>
              <a:rPr lang="en-US" altLang="zh-TW" dirty="0"/>
              <a:t>   </a:t>
            </a:r>
            <a:endParaRPr lang="en-US" altLang="zh-TW" dirty="0" smtClean="0"/>
          </a:p>
          <a:p>
            <a:pPr>
              <a:spcBef>
                <a:spcPct val="50000"/>
              </a:spcBef>
            </a:pPr>
            <a:r>
              <a:rPr lang="en-US" altLang="zh-TW" dirty="0" smtClean="0"/>
              <a:t>lands</a:t>
            </a:r>
            <a:endParaRPr lang="en-US" altLang="zh-TW" dirty="0"/>
          </a:p>
          <a:p>
            <a:pPr>
              <a:spcBef>
                <a:spcPct val="50000"/>
              </a:spcBef>
            </a:pPr>
            <a:endParaRPr lang="en-US" altLang="zh-TW" b="0" dirty="0"/>
          </a:p>
        </p:txBody>
      </p:sp>
      <p:sp>
        <p:nvSpPr>
          <p:cNvPr id="102" name="Text Box 9"/>
          <p:cNvSpPr txBox="1">
            <a:spLocks noChangeArrowheads="1"/>
          </p:cNvSpPr>
          <p:nvPr/>
        </p:nvSpPr>
        <p:spPr bwMode="auto">
          <a:xfrm>
            <a:off x="4495800" y="1847671"/>
            <a:ext cx="990600" cy="1200329"/>
          </a:xfrm>
          <a:prstGeom prst="rect">
            <a:avLst/>
          </a:prstGeom>
          <a:noFill/>
          <a:ln w="9525">
            <a:noFill/>
            <a:miter lim="800000"/>
            <a:headEnd/>
            <a:tailEnd/>
          </a:ln>
        </p:spPr>
        <p:txBody>
          <a:bodyPr wrap="square">
            <a:spAutoFit/>
          </a:bodyPr>
          <a:lstStyle/>
          <a:p>
            <a:pPr>
              <a:spcBef>
                <a:spcPct val="50000"/>
              </a:spcBef>
            </a:pPr>
            <a:r>
              <a:rPr lang="en-US" altLang="zh-TW" dirty="0"/>
              <a:t>   </a:t>
            </a:r>
            <a:endParaRPr lang="en-US" altLang="zh-TW" dirty="0" smtClean="0"/>
          </a:p>
          <a:p>
            <a:pPr>
              <a:spcBef>
                <a:spcPct val="50000"/>
              </a:spcBef>
            </a:pPr>
            <a:r>
              <a:rPr lang="en-US" altLang="zh-TW" dirty="0" smtClean="0"/>
              <a:t>lands</a:t>
            </a:r>
            <a:endParaRPr lang="en-US" altLang="zh-TW" dirty="0"/>
          </a:p>
          <a:p>
            <a:pPr>
              <a:spcBef>
                <a:spcPct val="50000"/>
              </a:spcBef>
            </a:pPr>
            <a:endParaRPr lang="en-US" altLang="zh-TW" b="0" dirty="0"/>
          </a:p>
        </p:txBody>
      </p:sp>
    </p:spTree>
    <p:extLst>
      <p:ext uri="{BB962C8B-B14F-4D97-AF65-F5344CB8AC3E}">
        <p14:creationId xmlns:p14="http://schemas.microsoft.com/office/powerpoint/2010/main" val="2720746058"/>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4B220CD4-8C1D-46C0-A02B-1991E3360E3A}" type="datetime3">
              <a:rPr lang="en-US" smtClean="0"/>
              <a:pPr/>
              <a:t>24 June 2023</a:t>
            </a:fld>
            <a:endParaRPr lang="en-US"/>
          </a:p>
        </p:txBody>
      </p:sp>
      <p:sp>
        <p:nvSpPr>
          <p:cNvPr id="6" name="Slide Number Placeholder 5"/>
          <p:cNvSpPr>
            <a:spLocks noGrp="1"/>
          </p:cNvSpPr>
          <p:nvPr>
            <p:ph type="sldNum" sz="quarter" idx="12"/>
          </p:nvPr>
        </p:nvSpPr>
        <p:spPr/>
        <p:txBody>
          <a:bodyPr/>
          <a:lstStyle/>
          <a:p>
            <a:fld id="{0A2C0850-7645-4178-814D-ABD00664A6BE}" type="slidenum">
              <a:rPr lang="en-US" smtClean="0"/>
              <a:pPr/>
              <a:t>36</a:t>
            </a:fld>
            <a:endParaRPr lang="en-US"/>
          </a:p>
        </p:txBody>
      </p:sp>
      <p:sp>
        <p:nvSpPr>
          <p:cNvPr id="7" name="Footer Placeholder 6"/>
          <p:cNvSpPr>
            <a:spLocks noGrp="1"/>
          </p:cNvSpPr>
          <p:nvPr>
            <p:ph type="ftr" sz="quarter" idx="11"/>
          </p:nvPr>
        </p:nvSpPr>
        <p:spPr/>
        <p:txBody>
          <a:bodyPr/>
          <a:lstStyle/>
          <a:p>
            <a:r>
              <a:rPr lang="en-US" smtClean="0"/>
              <a:t>Traversability Unit 5</a:t>
            </a:r>
            <a:endParaRPr lang="en-US" dirty="0"/>
          </a:p>
        </p:txBody>
      </p:sp>
      <p:sp>
        <p:nvSpPr>
          <p:cNvPr id="8" name="Rectangle 7"/>
          <p:cNvSpPr/>
          <p:nvPr/>
        </p:nvSpPr>
        <p:spPr>
          <a:xfrm>
            <a:off x="609600" y="330835"/>
            <a:ext cx="3556102" cy="424732"/>
          </a:xfrm>
          <a:prstGeom prst="rect">
            <a:avLst/>
          </a:prstGeom>
        </p:spPr>
        <p:txBody>
          <a:bodyPr wrap="none">
            <a:spAutoFit/>
          </a:bodyPr>
          <a:lstStyle/>
          <a:p>
            <a:pPr>
              <a:lnSpc>
                <a:spcPct val="90000"/>
              </a:lnSpc>
              <a:buNone/>
            </a:pPr>
            <a:r>
              <a:rPr lang="en-US" altLang="zh-TW" sz="2400" dirty="0"/>
              <a:t>Konigsberg Bridge Problem</a:t>
            </a:r>
          </a:p>
        </p:txBody>
      </p:sp>
      <p:sp>
        <p:nvSpPr>
          <p:cNvPr id="9" name="Rectangle 8"/>
          <p:cNvSpPr/>
          <p:nvPr/>
        </p:nvSpPr>
        <p:spPr>
          <a:xfrm>
            <a:off x="838200" y="755567"/>
            <a:ext cx="6934200" cy="341632"/>
          </a:xfrm>
          <a:prstGeom prst="rect">
            <a:avLst/>
          </a:prstGeom>
        </p:spPr>
        <p:txBody>
          <a:bodyPr wrap="square">
            <a:spAutoFit/>
          </a:bodyPr>
          <a:lstStyle/>
          <a:p>
            <a:pPr marL="285750" indent="-285750">
              <a:lnSpc>
                <a:spcPct val="90000"/>
              </a:lnSpc>
              <a:buFont typeface="Wingdings" panose="05000000000000000000" pitchFamily="2" charset="2"/>
              <a:buChar char="§"/>
            </a:pPr>
            <a:r>
              <a:rPr lang="en-US" altLang="zh-TW" dirty="0"/>
              <a:t>Four land areas A, B, C, D have this river on their borders.</a:t>
            </a:r>
          </a:p>
        </p:txBody>
      </p:sp>
      <p:sp>
        <p:nvSpPr>
          <p:cNvPr id="10" name="Rectangle 9"/>
          <p:cNvSpPr/>
          <p:nvPr/>
        </p:nvSpPr>
        <p:spPr>
          <a:xfrm>
            <a:off x="854299" y="1209276"/>
            <a:ext cx="5390882" cy="341632"/>
          </a:xfrm>
          <a:prstGeom prst="rect">
            <a:avLst/>
          </a:prstGeom>
        </p:spPr>
        <p:txBody>
          <a:bodyPr wrap="square">
            <a:spAutoFit/>
          </a:bodyPr>
          <a:lstStyle/>
          <a:p>
            <a:pPr marL="285750" indent="-285750">
              <a:lnSpc>
                <a:spcPct val="90000"/>
              </a:lnSpc>
              <a:buFont typeface="Wingdings" panose="05000000000000000000" pitchFamily="2" charset="2"/>
              <a:buChar char="§"/>
            </a:pPr>
            <a:r>
              <a:rPr lang="en-US" altLang="zh-TW" dirty="0"/>
              <a:t>The four lands are connected by 7 bridges a </a:t>
            </a:r>
            <a:r>
              <a:rPr lang="en-US" altLang="zh-TW" dirty="0">
                <a:latin typeface="Arial" charset="0"/>
              </a:rPr>
              <a:t>–</a:t>
            </a:r>
            <a:r>
              <a:rPr lang="en-US" altLang="zh-TW" dirty="0"/>
              <a:t> g.</a:t>
            </a:r>
          </a:p>
        </p:txBody>
      </p:sp>
      <p:sp>
        <p:nvSpPr>
          <p:cNvPr id="11" name="Rectangle 10"/>
          <p:cNvSpPr/>
          <p:nvPr/>
        </p:nvSpPr>
        <p:spPr>
          <a:xfrm>
            <a:off x="859665" y="1606505"/>
            <a:ext cx="8077200" cy="590931"/>
          </a:xfrm>
          <a:prstGeom prst="rect">
            <a:avLst/>
          </a:prstGeom>
        </p:spPr>
        <p:txBody>
          <a:bodyPr wrap="square">
            <a:spAutoFit/>
          </a:bodyPr>
          <a:lstStyle/>
          <a:p>
            <a:pPr marL="285750" indent="-285750">
              <a:lnSpc>
                <a:spcPct val="90000"/>
              </a:lnSpc>
              <a:buFont typeface="Wingdings" panose="05000000000000000000" pitchFamily="2" charset="2"/>
              <a:buChar char="§"/>
            </a:pPr>
            <a:r>
              <a:rPr lang="en-US" altLang="zh-TW" dirty="0"/>
              <a:t>Determine whether it</a:t>
            </a:r>
            <a:r>
              <a:rPr lang="en-US" altLang="zh-TW" dirty="0">
                <a:latin typeface="Arial" charset="0"/>
              </a:rPr>
              <a:t>’</a:t>
            </a:r>
            <a:r>
              <a:rPr lang="en-US" altLang="zh-TW" dirty="0"/>
              <a:t>s possible to walk across all the bridges exactly once in returning back to the starting land area.</a:t>
            </a:r>
          </a:p>
        </p:txBody>
      </p:sp>
      <p:sp>
        <p:nvSpPr>
          <p:cNvPr id="12" name="Rectangle 11"/>
          <p:cNvSpPr/>
          <p:nvPr/>
        </p:nvSpPr>
        <p:spPr>
          <a:xfrm>
            <a:off x="854299" y="2320668"/>
            <a:ext cx="8047149" cy="757130"/>
          </a:xfrm>
          <a:prstGeom prst="rect">
            <a:avLst/>
          </a:prstGeom>
        </p:spPr>
        <p:txBody>
          <a:bodyPr wrap="square">
            <a:spAutoFit/>
          </a:bodyPr>
          <a:lstStyle/>
          <a:p>
            <a:pPr marL="285750" indent="-285750">
              <a:lnSpc>
                <a:spcPct val="80000"/>
              </a:lnSpc>
              <a:buFont typeface="Wingdings" panose="05000000000000000000" pitchFamily="2" charset="2"/>
              <a:buChar char="§"/>
            </a:pPr>
            <a:r>
              <a:rPr lang="en-US" altLang="zh-TW" dirty="0"/>
              <a:t>Euler showed that there is a walk starting at any vertex, going through each edge exactly once and terminating at the start vertex </a:t>
            </a:r>
            <a:r>
              <a:rPr lang="en-US" altLang="zh-TW" dirty="0" err="1"/>
              <a:t>iff</a:t>
            </a:r>
            <a:r>
              <a:rPr lang="en-US" altLang="zh-TW" dirty="0"/>
              <a:t> the degree of each vertex is even. This walk is called </a:t>
            </a:r>
            <a:r>
              <a:rPr lang="en-US" altLang="zh-TW" dirty="0" err="1"/>
              <a:t>Eulerian</a:t>
            </a:r>
            <a:r>
              <a:rPr lang="en-US" altLang="zh-TW" dirty="0"/>
              <a:t>.</a:t>
            </a:r>
          </a:p>
        </p:txBody>
      </p:sp>
      <p:sp>
        <p:nvSpPr>
          <p:cNvPr id="13" name="Rectangle 12"/>
          <p:cNvSpPr/>
          <p:nvPr/>
        </p:nvSpPr>
        <p:spPr>
          <a:xfrm>
            <a:off x="889716" y="3201030"/>
            <a:ext cx="7696200" cy="535531"/>
          </a:xfrm>
          <a:prstGeom prst="rect">
            <a:avLst/>
          </a:prstGeom>
        </p:spPr>
        <p:txBody>
          <a:bodyPr wrap="square">
            <a:spAutoFit/>
          </a:bodyPr>
          <a:lstStyle/>
          <a:p>
            <a:pPr marL="285750" indent="-285750">
              <a:lnSpc>
                <a:spcPct val="80000"/>
              </a:lnSpc>
              <a:buFont typeface="Wingdings" panose="05000000000000000000" pitchFamily="2" charset="2"/>
              <a:buChar char="§"/>
            </a:pPr>
            <a:r>
              <a:rPr lang="en-US" altLang="zh-TW" dirty="0"/>
              <a:t>No </a:t>
            </a:r>
            <a:r>
              <a:rPr lang="en-US" altLang="zh-TW" dirty="0" err="1"/>
              <a:t>Eulerian</a:t>
            </a:r>
            <a:r>
              <a:rPr lang="en-US" altLang="zh-TW" dirty="0"/>
              <a:t> walk of the Konigsberg bridge problem since all four vertices are of odd edges.</a:t>
            </a:r>
          </a:p>
        </p:txBody>
      </p:sp>
      <p:sp>
        <p:nvSpPr>
          <p:cNvPr id="15" name="Rectangle 14"/>
          <p:cNvSpPr/>
          <p:nvPr/>
        </p:nvSpPr>
        <p:spPr>
          <a:xfrm>
            <a:off x="228600" y="3687618"/>
            <a:ext cx="1696234" cy="369332"/>
          </a:xfrm>
          <a:prstGeom prst="rect">
            <a:avLst/>
          </a:prstGeom>
        </p:spPr>
        <p:txBody>
          <a:bodyPr wrap="none">
            <a:spAutoFit/>
          </a:bodyPr>
          <a:lstStyle/>
          <a:p>
            <a:r>
              <a:rPr lang="en-US" b="1" u="sng" dirty="0" err="1"/>
              <a:t>Eulerian</a:t>
            </a:r>
            <a:r>
              <a:rPr lang="en-US" b="1" u="sng" dirty="0"/>
              <a:t> Circuit:</a:t>
            </a:r>
            <a:endParaRPr lang="en-US" b="1" dirty="0"/>
          </a:p>
        </p:txBody>
      </p:sp>
      <p:sp>
        <p:nvSpPr>
          <p:cNvPr id="16" name="Rectangle 15"/>
          <p:cNvSpPr/>
          <p:nvPr/>
        </p:nvSpPr>
        <p:spPr>
          <a:xfrm>
            <a:off x="576022" y="4006320"/>
            <a:ext cx="8325425" cy="646331"/>
          </a:xfrm>
          <a:prstGeom prst="rect">
            <a:avLst/>
          </a:prstGeom>
        </p:spPr>
        <p:txBody>
          <a:bodyPr wrap="square">
            <a:spAutoFit/>
          </a:bodyPr>
          <a:lstStyle/>
          <a:p>
            <a:r>
              <a:rPr lang="en-US" dirty="0"/>
              <a:t>A circuit(closed trial) containing all the edges of a graph (multi graph) G is called an </a:t>
            </a:r>
            <a:r>
              <a:rPr lang="en-US" dirty="0" err="1"/>
              <a:t>Eulerian</a:t>
            </a:r>
            <a:r>
              <a:rPr lang="en-US" dirty="0"/>
              <a:t> circuit</a:t>
            </a:r>
            <a:r>
              <a:rPr lang="en-US" dirty="0" smtClean="0"/>
              <a:t>.</a:t>
            </a:r>
            <a:endParaRPr lang="en-US" dirty="0"/>
          </a:p>
        </p:txBody>
      </p:sp>
      <p:sp>
        <p:nvSpPr>
          <p:cNvPr id="17" name="Rectangle 16"/>
          <p:cNvSpPr/>
          <p:nvPr/>
        </p:nvSpPr>
        <p:spPr>
          <a:xfrm>
            <a:off x="228600" y="4679650"/>
            <a:ext cx="1696234" cy="369332"/>
          </a:xfrm>
          <a:prstGeom prst="rect">
            <a:avLst/>
          </a:prstGeom>
        </p:spPr>
        <p:txBody>
          <a:bodyPr wrap="square">
            <a:spAutoFit/>
          </a:bodyPr>
          <a:lstStyle/>
          <a:p>
            <a:r>
              <a:rPr lang="en-US" b="1" u="sng" dirty="0" err="1"/>
              <a:t>Eulerian</a:t>
            </a:r>
            <a:r>
              <a:rPr lang="en-US" b="1" u="sng" dirty="0"/>
              <a:t> </a:t>
            </a:r>
            <a:r>
              <a:rPr lang="en-US" b="1" u="sng" dirty="0" smtClean="0"/>
              <a:t>Graph: </a:t>
            </a:r>
            <a:endParaRPr lang="en-US" dirty="0"/>
          </a:p>
        </p:txBody>
      </p:sp>
      <p:sp>
        <p:nvSpPr>
          <p:cNvPr id="18" name="Rectangle 17"/>
          <p:cNvSpPr/>
          <p:nvPr/>
        </p:nvSpPr>
        <p:spPr>
          <a:xfrm>
            <a:off x="1826883" y="4714164"/>
            <a:ext cx="6883298" cy="369332"/>
          </a:xfrm>
          <a:prstGeom prst="rect">
            <a:avLst/>
          </a:prstGeom>
        </p:spPr>
        <p:txBody>
          <a:bodyPr wrap="square">
            <a:spAutoFit/>
          </a:bodyPr>
          <a:lstStyle/>
          <a:p>
            <a:r>
              <a:rPr lang="en-US" dirty="0"/>
              <a:t>A graph containing an </a:t>
            </a:r>
            <a:r>
              <a:rPr lang="en-US" dirty="0" err="1"/>
              <a:t>Eulerian</a:t>
            </a:r>
            <a:r>
              <a:rPr lang="en-US" dirty="0"/>
              <a:t> Circuit is called an </a:t>
            </a:r>
            <a:r>
              <a:rPr lang="en-US" dirty="0" err="1"/>
              <a:t>Eulerian</a:t>
            </a:r>
            <a:r>
              <a:rPr lang="en-US" dirty="0"/>
              <a:t> Graph</a:t>
            </a:r>
            <a:r>
              <a:rPr lang="en-US" dirty="0" smtClean="0"/>
              <a:t>.</a:t>
            </a:r>
            <a:endParaRPr lang="en-US" dirty="0"/>
          </a:p>
        </p:txBody>
      </p:sp>
      <p:sp>
        <p:nvSpPr>
          <p:cNvPr id="19" name="Rectangle 18"/>
          <p:cNvSpPr/>
          <p:nvPr/>
        </p:nvSpPr>
        <p:spPr>
          <a:xfrm>
            <a:off x="228600" y="5114067"/>
            <a:ext cx="1598283" cy="369332"/>
          </a:xfrm>
          <a:prstGeom prst="rect">
            <a:avLst/>
          </a:prstGeom>
        </p:spPr>
        <p:txBody>
          <a:bodyPr wrap="square">
            <a:spAutoFit/>
          </a:bodyPr>
          <a:lstStyle/>
          <a:p>
            <a:r>
              <a:rPr lang="en-US" b="1" u="sng" dirty="0" err="1"/>
              <a:t>Eulerian</a:t>
            </a:r>
            <a:r>
              <a:rPr lang="en-US" b="1" u="sng" dirty="0"/>
              <a:t> Trial</a:t>
            </a:r>
            <a:r>
              <a:rPr lang="en-US" b="1" dirty="0" smtClean="0"/>
              <a:t>:</a:t>
            </a:r>
            <a:endParaRPr lang="en-US" b="1" dirty="0"/>
          </a:p>
        </p:txBody>
      </p:sp>
      <p:sp>
        <p:nvSpPr>
          <p:cNvPr id="20" name="Rectangle 19"/>
          <p:cNvSpPr/>
          <p:nvPr/>
        </p:nvSpPr>
        <p:spPr>
          <a:xfrm>
            <a:off x="1619519" y="5179152"/>
            <a:ext cx="7030791" cy="369332"/>
          </a:xfrm>
          <a:prstGeom prst="rect">
            <a:avLst/>
          </a:prstGeom>
        </p:spPr>
        <p:txBody>
          <a:bodyPr wrap="square">
            <a:spAutoFit/>
          </a:bodyPr>
          <a:lstStyle/>
          <a:p>
            <a:r>
              <a:rPr lang="en-US" dirty="0"/>
              <a:t> A trail containing all the edges in a graph G is said to be </a:t>
            </a:r>
            <a:r>
              <a:rPr lang="en-US" dirty="0" err="1"/>
              <a:t>Eulerian</a:t>
            </a:r>
            <a:r>
              <a:rPr lang="en-US" dirty="0"/>
              <a:t> trial</a:t>
            </a:r>
            <a:r>
              <a:rPr lang="en-US" dirty="0" smtClean="0"/>
              <a:t>.</a:t>
            </a:r>
            <a:endParaRPr lang="en-US" dirty="0"/>
          </a:p>
        </p:txBody>
      </p:sp>
      <p:sp>
        <p:nvSpPr>
          <p:cNvPr id="21" name="Rectangle 20"/>
          <p:cNvSpPr/>
          <p:nvPr/>
        </p:nvSpPr>
        <p:spPr>
          <a:xfrm>
            <a:off x="623552" y="5756392"/>
            <a:ext cx="6676623" cy="400110"/>
          </a:xfrm>
          <a:prstGeom prst="rect">
            <a:avLst/>
          </a:prstGeom>
        </p:spPr>
        <p:txBody>
          <a:bodyPr wrap="square">
            <a:spAutoFit/>
          </a:bodyPr>
          <a:lstStyle/>
          <a:p>
            <a:r>
              <a:rPr lang="en-US" sz="2000" b="1" dirty="0"/>
              <a:t>Note:   </a:t>
            </a:r>
            <a:r>
              <a:rPr lang="en-US" b="1" dirty="0"/>
              <a:t> </a:t>
            </a:r>
            <a:r>
              <a:rPr lang="en-US" b="1" dirty="0" err="1"/>
              <a:t>Eulerian</a:t>
            </a:r>
            <a:r>
              <a:rPr lang="en-US" b="1" dirty="0"/>
              <a:t> trial is also known as Traversable Graph</a:t>
            </a:r>
          </a:p>
        </p:txBody>
      </p:sp>
    </p:spTree>
    <p:extLst>
      <p:ext uri="{BB962C8B-B14F-4D97-AF65-F5344CB8AC3E}">
        <p14:creationId xmlns:p14="http://schemas.microsoft.com/office/powerpoint/2010/main" val="394875289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P spid="12" grpId="0"/>
      <p:bldP spid="13" grpId="0"/>
      <p:bldP spid="15" grpId="0"/>
      <p:bldP spid="16" grpId="0"/>
      <p:bldP spid="17" grpId="0"/>
      <p:bldP spid="18" grpId="0"/>
      <p:bldP spid="19" grpId="0"/>
      <p:bldP spid="20" grpId="0"/>
      <p:bldP spid="21"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99CCAF40-83D1-4F37-86D6-47F938940EC0}" type="datetime3">
              <a:rPr lang="en-US" smtClean="0"/>
              <a:pPr/>
              <a:t>24 June 2023</a:t>
            </a:fld>
            <a:endParaRPr lang="en-US"/>
          </a:p>
        </p:txBody>
      </p:sp>
      <p:sp>
        <p:nvSpPr>
          <p:cNvPr id="4" name="Slide Number Placeholder 3"/>
          <p:cNvSpPr>
            <a:spLocks noGrp="1"/>
          </p:cNvSpPr>
          <p:nvPr>
            <p:ph type="sldNum" sz="quarter" idx="12"/>
          </p:nvPr>
        </p:nvSpPr>
        <p:spPr/>
        <p:txBody>
          <a:bodyPr/>
          <a:lstStyle/>
          <a:p>
            <a:fld id="{0A2C0850-7645-4178-814D-ABD00664A6BE}" type="slidenum">
              <a:rPr lang="en-US" smtClean="0"/>
              <a:pPr/>
              <a:t>37</a:t>
            </a:fld>
            <a:endParaRPr lang="en-US"/>
          </a:p>
        </p:txBody>
      </p:sp>
      <p:sp>
        <p:nvSpPr>
          <p:cNvPr id="5" name="Footer Placeholder 4"/>
          <p:cNvSpPr>
            <a:spLocks noGrp="1"/>
          </p:cNvSpPr>
          <p:nvPr>
            <p:ph type="ftr" sz="quarter" idx="11"/>
          </p:nvPr>
        </p:nvSpPr>
        <p:spPr/>
        <p:txBody>
          <a:bodyPr/>
          <a:lstStyle/>
          <a:p>
            <a:r>
              <a:rPr lang="en-US" dirty="0" smtClean="0"/>
              <a:t>Traversability Unit 5</a:t>
            </a:r>
            <a:endParaRPr lang="en-US" dirty="0"/>
          </a:p>
        </p:txBody>
      </p:sp>
      <p:sp>
        <p:nvSpPr>
          <p:cNvPr id="7" name="Rectangle 6"/>
          <p:cNvSpPr/>
          <p:nvPr/>
        </p:nvSpPr>
        <p:spPr>
          <a:xfrm>
            <a:off x="266700" y="152400"/>
            <a:ext cx="8610600" cy="1015663"/>
          </a:xfrm>
          <a:prstGeom prst="rect">
            <a:avLst/>
          </a:prstGeom>
        </p:spPr>
        <p:txBody>
          <a:bodyPr wrap="square">
            <a:spAutoFit/>
          </a:bodyPr>
          <a:lstStyle/>
          <a:p>
            <a:r>
              <a:rPr lang="en-US" dirty="0"/>
              <a:t>Theorem: (without proofs)</a:t>
            </a:r>
            <a:r>
              <a:rPr lang="en-US" sz="2000" dirty="0"/>
              <a:t> </a:t>
            </a:r>
            <a:br>
              <a:rPr lang="en-US" sz="2000" dirty="0"/>
            </a:br>
            <a:r>
              <a:rPr lang="en-US" sz="2000" dirty="0"/>
              <a:t>a) A connected graph G is </a:t>
            </a:r>
            <a:r>
              <a:rPr lang="en-US" sz="2000" dirty="0" err="1"/>
              <a:t>Eulerian</a:t>
            </a:r>
            <a:r>
              <a:rPr lang="en-US" sz="2000" dirty="0"/>
              <a:t> if and only if each vertex has even degree.</a:t>
            </a:r>
            <a:br>
              <a:rPr lang="en-US" sz="2000" dirty="0"/>
            </a:br>
            <a:r>
              <a:rPr lang="en-US" sz="2000" dirty="0"/>
              <a:t>b) </a:t>
            </a:r>
            <a:r>
              <a:rPr lang="en-US" dirty="0"/>
              <a:t>A connected graph G has </a:t>
            </a:r>
            <a:r>
              <a:rPr lang="en-US" dirty="0" err="1"/>
              <a:t>Eulerian</a:t>
            </a:r>
            <a:r>
              <a:rPr lang="en-US" dirty="0"/>
              <a:t> trial if and only if it has exactly two odd vertices. </a:t>
            </a:r>
          </a:p>
        </p:txBody>
      </p:sp>
      <p:sp>
        <p:nvSpPr>
          <p:cNvPr id="8" name="Rectangle 7"/>
          <p:cNvSpPr/>
          <p:nvPr/>
        </p:nvSpPr>
        <p:spPr>
          <a:xfrm>
            <a:off x="152400" y="1447800"/>
            <a:ext cx="8724900" cy="369332"/>
          </a:xfrm>
          <a:prstGeom prst="rect">
            <a:avLst/>
          </a:prstGeom>
        </p:spPr>
        <p:txBody>
          <a:bodyPr wrap="square">
            <a:spAutoFit/>
          </a:bodyPr>
          <a:lstStyle/>
          <a:p>
            <a:r>
              <a:rPr lang="en-US" b="1" dirty="0"/>
              <a:t>Question: </a:t>
            </a:r>
            <a:r>
              <a:rPr lang="en-US" dirty="0"/>
              <a:t>Write the necessary and sufficient condition for the graph to be </a:t>
            </a:r>
            <a:r>
              <a:rPr lang="en-US" dirty="0" err="1"/>
              <a:t>Eulerian</a:t>
            </a:r>
            <a:r>
              <a:rPr lang="en-US" dirty="0" smtClean="0"/>
              <a:t>??</a:t>
            </a:r>
            <a:endParaRPr lang="en-US" dirty="0"/>
          </a:p>
        </p:txBody>
      </p:sp>
      <p:sp>
        <p:nvSpPr>
          <p:cNvPr id="9" name="Rectangle 8"/>
          <p:cNvSpPr/>
          <p:nvPr/>
        </p:nvSpPr>
        <p:spPr>
          <a:xfrm>
            <a:off x="552450" y="1912203"/>
            <a:ext cx="7924800" cy="369332"/>
          </a:xfrm>
          <a:prstGeom prst="rect">
            <a:avLst/>
          </a:prstGeom>
        </p:spPr>
        <p:txBody>
          <a:bodyPr wrap="square">
            <a:spAutoFit/>
          </a:bodyPr>
          <a:lstStyle/>
          <a:p>
            <a:r>
              <a:rPr lang="en-US" dirty="0"/>
              <a:t>A connected graph is </a:t>
            </a:r>
            <a:r>
              <a:rPr lang="en-US" dirty="0" err="1"/>
              <a:t>Eulerian</a:t>
            </a:r>
            <a:r>
              <a:rPr lang="en-US" dirty="0"/>
              <a:t> if and only if each vertex has even degree. </a:t>
            </a:r>
          </a:p>
        </p:txBody>
      </p:sp>
      <p:sp>
        <p:nvSpPr>
          <p:cNvPr id="10" name="Rectangle 9"/>
          <p:cNvSpPr/>
          <p:nvPr/>
        </p:nvSpPr>
        <p:spPr>
          <a:xfrm>
            <a:off x="126642" y="2376606"/>
            <a:ext cx="2116990" cy="369332"/>
          </a:xfrm>
          <a:prstGeom prst="rect">
            <a:avLst/>
          </a:prstGeom>
        </p:spPr>
        <p:txBody>
          <a:bodyPr wrap="none">
            <a:spAutoFit/>
          </a:bodyPr>
          <a:lstStyle/>
          <a:p>
            <a:r>
              <a:rPr lang="en-US" b="1" u="sng" dirty="0"/>
              <a:t>Hamiltonian Graph:</a:t>
            </a:r>
            <a:r>
              <a:rPr lang="en-US" b="1" dirty="0"/>
              <a:t> </a:t>
            </a:r>
          </a:p>
        </p:txBody>
      </p:sp>
      <p:sp>
        <p:nvSpPr>
          <p:cNvPr id="11" name="Rectangle 10"/>
          <p:cNvSpPr/>
          <p:nvPr/>
        </p:nvSpPr>
        <p:spPr>
          <a:xfrm>
            <a:off x="838200" y="2745938"/>
            <a:ext cx="6934200" cy="369332"/>
          </a:xfrm>
          <a:prstGeom prst="rect">
            <a:avLst/>
          </a:prstGeom>
        </p:spPr>
        <p:txBody>
          <a:bodyPr wrap="square">
            <a:spAutoFit/>
          </a:bodyPr>
          <a:lstStyle/>
          <a:p>
            <a:r>
              <a:rPr lang="en-US" dirty="0"/>
              <a:t>A path containing every vertex of a Graph G is called Hamiltonian Path</a:t>
            </a:r>
            <a:r>
              <a:rPr lang="en-US" dirty="0" smtClean="0"/>
              <a:t>.</a:t>
            </a:r>
            <a:endParaRPr lang="en-US" dirty="0"/>
          </a:p>
        </p:txBody>
      </p:sp>
      <p:sp>
        <p:nvSpPr>
          <p:cNvPr id="12" name="Rectangle 11"/>
          <p:cNvSpPr/>
          <p:nvPr/>
        </p:nvSpPr>
        <p:spPr>
          <a:xfrm>
            <a:off x="126642" y="3172778"/>
            <a:ext cx="1995675" cy="369332"/>
          </a:xfrm>
          <a:prstGeom prst="rect">
            <a:avLst/>
          </a:prstGeom>
        </p:spPr>
        <p:txBody>
          <a:bodyPr wrap="none">
            <a:spAutoFit/>
          </a:bodyPr>
          <a:lstStyle/>
          <a:p>
            <a:r>
              <a:rPr lang="en-US" b="1" u="sng" dirty="0"/>
              <a:t>Hamiltonian cycle</a:t>
            </a:r>
            <a:r>
              <a:rPr lang="en-US" b="1" dirty="0"/>
              <a:t>:</a:t>
            </a:r>
            <a:r>
              <a:rPr lang="en-US" sz="1600" b="1" dirty="0"/>
              <a:t> </a:t>
            </a:r>
            <a:endParaRPr lang="en-US" b="1" dirty="0"/>
          </a:p>
        </p:txBody>
      </p:sp>
      <p:sp>
        <p:nvSpPr>
          <p:cNvPr id="13" name="Rectangle 12"/>
          <p:cNvSpPr/>
          <p:nvPr/>
        </p:nvSpPr>
        <p:spPr>
          <a:xfrm>
            <a:off x="353096" y="3552893"/>
            <a:ext cx="8305800" cy="646331"/>
          </a:xfrm>
          <a:prstGeom prst="rect">
            <a:avLst/>
          </a:prstGeom>
        </p:spPr>
        <p:txBody>
          <a:bodyPr wrap="square">
            <a:spAutoFit/>
          </a:bodyPr>
          <a:lstStyle/>
          <a:p>
            <a:r>
              <a:rPr lang="en-US" dirty="0"/>
              <a:t>A cycle which contains every vertex of Graph G is called Hamiltonian </a:t>
            </a:r>
            <a:r>
              <a:rPr lang="en-US" dirty="0" smtClean="0"/>
              <a:t>cycle or Hamiltonian Circuit</a:t>
            </a:r>
            <a:endParaRPr lang="en-US" dirty="0"/>
          </a:p>
        </p:txBody>
      </p:sp>
      <p:sp>
        <p:nvSpPr>
          <p:cNvPr id="14" name="Rectangle 13"/>
          <p:cNvSpPr/>
          <p:nvPr/>
        </p:nvSpPr>
        <p:spPr>
          <a:xfrm>
            <a:off x="126642" y="4199224"/>
            <a:ext cx="2727413" cy="369332"/>
          </a:xfrm>
          <a:prstGeom prst="rect">
            <a:avLst/>
          </a:prstGeom>
        </p:spPr>
        <p:txBody>
          <a:bodyPr wrap="none">
            <a:spAutoFit/>
          </a:bodyPr>
          <a:lstStyle/>
          <a:p>
            <a:r>
              <a:rPr lang="en-US" b="1" dirty="0"/>
              <a:t>Theorem: (without proofs)</a:t>
            </a:r>
          </a:p>
        </p:txBody>
      </p:sp>
      <p:sp>
        <p:nvSpPr>
          <p:cNvPr id="15" name="Rectangle 14"/>
          <p:cNvSpPr/>
          <p:nvPr/>
        </p:nvSpPr>
        <p:spPr>
          <a:xfrm>
            <a:off x="360227" y="4591161"/>
            <a:ext cx="8309245" cy="646331"/>
          </a:xfrm>
          <a:prstGeom prst="rect">
            <a:avLst/>
          </a:prstGeom>
        </p:spPr>
        <p:txBody>
          <a:bodyPr wrap="square">
            <a:spAutoFit/>
          </a:bodyPr>
          <a:lstStyle/>
          <a:p>
            <a:r>
              <a:rPr lang="en-US" b="1" dirty="0"/>
              <a:t>a) (Ore’s) </a:t>
            </a:r>
            <a:r>
              <a:rPr lang="en-US" dirty="0"/>
              <a:t>A connected graph with n vertices is Hamiltonian if for any two non-adjacent vertices u and v, </a:t>
            </a:r>
            <a:r>
              <a:rPr lang="en-US" dirty="0" err="1"/>
              <a:t>deg</a:t>
            </a:r>
            <a:r>
              <a:rPr lang="en-US" dirty="0"/>
              <a:t>(u) + </a:t>
            </a:r>
            <a:r>
              <a:rPr lang="en-US" dirty="0" err="1"/>
              <a:t>deg</a:t>
            </a:r>
            <a:r>
              <a:rPr lang="en-US" dirty="0"/>
              <a:t>(v) </a:t>
            </a:r>
            <a:r>
              <a:rPr lang="en-US" dirty="0">
                <a:latin typeface="French Script MT"/>
              </a:rPr>
              <a:t>≥ </a:t>
            </a:r>
            <a:r>
              <a:rPr lang="en-US" dirty="0"/>
              <a:t>n</a:t>
            </a:r>
            <a:r>
              <a:rPr lang="en-US" dirty="0" smtClean="0"/>
              <a:t>.</a:t>
            </a:r>
            <a:endParaRPr lang="en-US" dirty="0"/>
          </a:p>
        </p:txBody>
      </p:sp>
      <p:sp>
        <p:nvSpPr>
          <p:cNvPr id="16" name="Rectangle 15"/>
          <p:cNvSpPr/>
          <p:nvPr/>
        </p:nvSpPr>
        <p:spPr>
          <a:xfrm>
            <a:off x="353096" y="5371777"/>
            <a:ext cx="8572500" cy="646331"/>
          </a:xfrm>
          <a:prstGeom prst="rect">
            <a:avLst/>
          </a:prstGeom>
        </p:spPr>
        <p:txBody>
          <a:bodyPr wrap="square">
            <a:spAutoFit/>
          </a:bodyPr>
          <a:lstStyle/>
          <a:p>
            <a:r>
              <a:rPr lang="en-US" b="1" dirty="0"/>
              <a:t>b) (Dirac)</a:t>
            </a:r>
            <a:r>
              <a:rPr lang="en-US" b="1" dirty="0">
                <a:latin typeface="French Script MT"/>
              </a:rPr>
              <a:t> </a:t>
            </a:r>
            <a:r>
              <a:rPr lang="en-US" dirty="0"/>
              <a:t>A connected graph with n(&gt;2) vertices is Hamiltonian </a:t>
            </a:r>
            <a:r>
              <a:rPr lang="en-US" dirty="0" smtClean="0"/>
              <a:t>if degree </a:t>
            </a:r>
            <a:r>
              <a:rPr lang="en-US" dirty="0"/>
              <a:t>of every vertex is at least n/2 </a:t>
            </a:r>
            <a:r>
              <a:rPr lang="en-US" dirty="0" smtClean="0"/>
              <a:t>.</a:t>
            </a:r>
            <a:endParaRPr lang="en-US" dirty="0"/>
          </a:p>
        </p:txBody>
      </p:sp>
    </p:spTree>
    <p:extLst>
      <p:ext uri="{BB962C8B-B14F-4D97-AF65-F5344CB8AC3E}">
        <p14:creationId xmlns:p14="http://schemas.microsoft.com/office/powerpoint/2010/main" val="2163699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1" grpId="0"/>
      <p:bldP spid="12" grpId="0"/>
      <p:bldP spid="13" grpId="0"/>
      <p:bldP spid="14" grpId="0"/>
      <p:bldP spid="15" grpId="0"/>
      <p:bldP spid="1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7409" name="Object 1"/>
          <p:cNvGraphicFramePr>
            <a:graphicFrameLocks noChangeAspect="1"/>
          </p:cNvGraphicFramePr>
          <p:nvPr>
            <p:extLst>
              <p:ext uri="{D42A27DB-BD31-4B8C-83A1-F6EECF244321}">
                <p14:modId xmlns:p14="http://schemas.microsoft.com/office/powerpoint/2010/main" val="2986265906"/>
              </p:ext>
            </p:extLst>
          </p:nvPr>
        </p:nvGraphicFramePr>
        <p:xfrm>
          <a:off x="1380331" y="3811819"/>
          <a:ext cx="2697162" cy="969962"/>
        </p:xfrm>
        <a:graphic>
          <a:graphicData uri="http://schemas.openxmlformats.org/presentationml/2006/ole">
            <mc:AlternateContent xmlns:mc="http://schemas.openxmlformats.org/markup-compatibility/2006">
              <mc:Choice xmlns:v="urn:schemas-microsoft-com:vml" Requires="v">
                <p:oleObj spid="_x0000_s75856" name="Equation" r:id="rId3" imgW="736560" imgH="393480" progId="Equation.3">
                  <p:embed/>
                </p:oleObj>
              </mc:Choice>
              <mc:Fallback>
                <p:oleObj name="Equation" r:id="rId3" imgW="736560" imgH="393480" progId="Equation.3">
                  <p:embed/>
                  <p:pic>
                    <p:nvPicPr>
                      <p:cNvPr id="0" name=""/>
                      <p:cNvPicPr>
                        <a:picLocks noChangeAspect="1" noChangeArrowheads="1"/>
                      </p:cNvPicPr>
                      <p:nvPr/>
                    </p:nvPicPr>
                    <p:blipFill>
                      <a:blip r:embed="rId4"/>
                      <a:srcRect/>
                      <a:stretch>
                        <a:fillRect/>
                      </a:stretch>
                    </p:blipFill>
                    <p:spPr bwMode="auto">
                      <a:xfrm>
                        <a:off x="1380331" y="3811819"/>
                        <a:ext cx="2697162" cy="969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Date Placeholder 4"/>
          <p:cNvSpPr>
            <a:spLocks noGrp="1"/>
          </p:cNvSpPr>
          <p:nvPr>
            <p:ph type="dt" sz="half" idx="10"/>
          </p:nvPr>
        </p:nvSpPr>
        <p:spPr/>
        <p:txBody>
          <a:bodyPr/>
          <a:lstStyle/>
          <a:p>
            <a:fld id="{AE7562F9-7357-45E9-8BC4-AD35E71C0434}" type="datetime3">
              <a:rPr lang="en-US" smtClean="0"/>
              <a:pPr/>
              <a:t>24 June 2023</a:t>
            </a:fld>
            <a:endParaRPr lang="en-US"/>
          </a:p>
        </p:txBody>
      </p:sp>
      <p:sp>
        <p:nvSpPr>
          <p:cNvPr id="6" name="Slide Number Placeholder 5"/>
          <p:cNvSpPr>
            <a:spLocks noGrp="1"/>
          </p:cNvSpPr>
          <p:nvPr>
            <p:ph type="sldNum" sz="quarter" idx="12"/>
          </p:nvPr>
        </p:nvSpPr>
        <p:spPr/>
        <p:txBody>
          <a:bodyPr/>
          <a:lstStyle/>
          <a:p>
            <a:fld id="{0A2C0850-7645-4178-814D-ABD00664A6BE}" type="slidenum">
              <a:rPr lang="en-US" smtClean="0"/>
              <a:pPr/>
              <a:t>38</a:t>
            </a:fld>
            <a:endParaRPr lang="en-US"/>
          </a:p>
        </p:txBody>
      </p:sp>
      <p:sp>
        <p:nvSpPr>
          <p:cNvPr id="7" name="Footer Placeholder 6"/>
          <p:cNvSpPr>
            <a:spLocks noGrp="1"/>
          </p:cNvSpPr>
          <p:nvPr>
            <p:ph type="ftr" sz="quarter" idx="11"/>
          </p:nvPr>
        </p:nvSpPr>
        <p:spPr/>
        <p:txBody>
          <a:bodyPr/>
          <a:lstStyle/>
          <a:p>
            <a:r>
              <a:rPr lang="en-US" dirty="0" smtClean="0"/>
              <a:t>Traversability Unit 5</a:t>
            </a:r>
            <a:endParaRPr lang="en-US" dirty="0"/>
          </a:p>
        </p:txBody>
      </p:sp>
      <p:sp>
        <p:nvSpPr>
          <p:cNvPr id="4" name="Rectangle 3"/>
          <p:cNvSpPr/>
          <p:nvPr/>
        </p:nvSpPr>
        <p:spPr>
          <a:xfrm>
            <a:off x="452907" y="4887975"/>
            <a:ext cx="8077201" cy="646331"/>
          </a:xfrm>
          <a:prstGeom prst="rect">
            <a:avLst/>
          </a:prstGeom>
        </p:spPr>
        <p:txBody>
          <a:bodyPr wrap="square">
            <a:spAutoFit/>
          </a:bodyPr>
          <a:lstStyle/>
          <a:p>
            <a:r>
              <a:rPr lang="en-US" dirty="0" smtClean="0"/>
              <a:t>and </a:t>
            </a:r>
            <a:r>
              <a:rPr lang="en-US" dirty="0"/>
              <a:t>vertex has degree n – 1, then from Dirac theorem, the complete graph </a:t>
            </a:r>
            <a:r>
              <a:rPr lang="en-US" dirty="0" err="1"/>
              <a:t>K</a:t>
            </a:r>
            <a:r>
              <a:rPr lang="en-US" baseline="-25000" dirty="0" err="1"/>
              <a:t>n</a:t>
            </a:r>
            <a:r>
              <a:rPr lang="en-US" dirty="0"/>
              <a:t> with n vertices is Hamiltonian.</a:t>
            </a:r>
          </a:p>
        </p:txBody>
      </p:sp>
      <mc:AlternateContent xmlns:mc="http://schemas.openxmlformats.org/markup-compatibility/2006" xmlns:a14="http://schemas.microsoft.com/office/drawing/2010/main">
        <mc:Choice Requires="a14">
          <p:sp>
            <p:nvSpPr>
              <p:cNvPr id="8" name="Rectangle 7"/>
              <p:cNvSpPr/>
              <p:nvPr/>
            </p:nvSpPr>
            <p:spPr>
              <a:xfrm>
                <a:off x="228600" y="228600"/>
                <a:ext cx="8686800" cy="549381"/>
              </a:xfrm>
              <a:prstGeom prst="rect">
                <a:avLst/>
              </a:prstGeom>
            </p:spPr>
            <p:txBody>
              <a:bodyPr wrap="square">
                <a:spAutoFit/>
              </a:bodyPr>
              <a:lstStyle/>
              <a:p>
                <a:r>
                  <a:rPr lang="en-US" b="1" dirty="0" smtClean="0"/>
                  <a:t>Note:  </a:t>
                </a:r>
                <a:r>
                  <a:rPr lang="en-US" dirty="0"/>
                  <a:t>Total number of Hamiltonian cycle in a complete graph </a:t>
                </a:r>
                <a:r>
                  <a:rPr lang="en-US" dirty="0" err="1"/>
                  <a:t>K</a:t>
                </a:r>
                <a:r>
                  <a:rPr lang="en-US" baseline="-25000" dirty="0" err="1"/>
                  <a:t>n</a:t>
                </a:r>
                <a:r>
                  <a:rPr lang="en-US" dirty="0"/>
                  <a:t> </a:t>
                </a:r>
                <a:r>
                  <a:rPr lang="en-US" dirty="0" smtClean="0"/>
                  <a:t>is </a:t>
                </a:r>
                <a14:m>
                  <m:oMath xmlns:m="http://schemas.openxmlformats.org/officeDocument/2006/math">
                    <m:f>
                      <m:fPr>
                        <m:ctrlPr>
                          <a:rPr lang="en-US" sz="2000" i="1" smtClean="0">
                            <a:latin typeface="Cambria Math" panose="02040503050406030204" pitchFamily="18" charset="0"/>
                          </a:rPr>
                        </m:ctrlPr>
                      </m:fPr>
                      <m:num>
                        <m:d>
                          <m:dPr>
                            <m:ctrlPr>
                              <a:rPr lang="en-US" sz="2000" i="1" smtClean="0">
                                <a:latin typeface="Cambria Math" panose="02040503050406030204" pitchFamily="18" charset="0"/>
                              </a:rPr>
                            </m:ctrlPr>
                          </m:dPr>
                          <m:e>
                            <m:r>
                              <m:rPr>
                                <m:sty m:val="p"/>
                              </m:rPr>
                              <a:rPr lang="en-US" sz="2000" b="0" i="0" smtClean="0">
                                <a:latin typeface="Cambria Math" panose="02040503050406030204" pitchFamily="18" charset="0"/>
                              </a:rPr>
                              <m:t>n</m:t>
                            </m:r>
                            <m:r>
                              <a:rPr lang="en-US" sz="2000" b="0" i="0" smtClean="0">
                                <a:latin typeface="Cambria Math" panose="02040503050406030204" pitchFamily="18" charset="0"/>
                              </a:rPr>
                              <m:t>−1</m:t>
                            </m:r>
                          </m:e>
                        </m:d>
                        <m:r>
                          <a:rPr lang="en-US" sz="2000" b="0" i="0" smtClean="0">
                            <a:latin typeface="Cambria Math" panose="02040503050406030204" pitchFamily="18" charset="0"/>
                          </a:rPr>
                          <m:t>!</m:t>
                        </m:r>
                      </m:num>
                      <m:den>
                        <m:r>
                          <a:rPr lang="en-US" sz="2000" b="0" i="0" smtClean="0">
                            <a:latin typeface="Cambria Math" panose="02040503050406030204" pitchFamily="18" charset="0"/>
                          </a:rPr>
                          <m:t>2</m:t>
                        </m:r>
                      </m:den>
                    </m:f>
                  </m:oMath>
                </a14:m>
                <a:r>
                  <a:rPr lang="en-US" sz="2000" b="1" dirty="0" smtClean="0"/>
                  <a:t> </a:t>
                </a:r>
                <a:endParaRPr lang="en-US" sz="2000" b="1" dirty="0"/>
              </a:p>
            </p:txBody>
          </p:sp>
        </mc:Choice>
        <mc:Fallback xmlns="">
          <p:sp>
            <p:nvSpPr>
              <p:cNvPr id="8" name="Rectangle 7"/>
              <p:cNvSpPr>
                <a:spLocks noRot="1" noChangeAspect="1" noMove="1" noResize="1" noEditPoints="1" noAdjustHandles="1" noChangeArrowheads="1" noChangeShapeType="1" noTextEdit="1"/>
              </p:cNvSpPr>
              <p:nvPr/>
            </p:nvSpPr>
            <p:spPr>
              <a:xfrm>
                <a:off x="228600" y="228600"/>
                <a:ext cx="8686800" cy="549381"/>
              </a:xfrm>
              <a:prstGeom prst="rect">
                <a:avLst/>
              </a:prstGeom>
              <a:blipFill rotWithShape="0">
                <a:blip r:embed="rId5"/>
                <a:stretch>
                  <a:fillRect l="-632" b="-3333"/>
                </a:stretch>
              </a:blipFill>
            </p:spPr>
            <p:txBody>
              <a:bodyPr/>
              <a:lstStyle/>
              <a:p>
                <a:r>
                  <a:rPr lang="en-US">
                    <a:noFill/>
                  </a:rPr>
                  <a:t> </a:t>
                </a:r>
              </a:p>
            </p:txBody>
          </p:sp>
        </mc:Fallback>
      </mc:AlternateContent>
      <p:sp>
        <p:nvSpPr>
          <p:cNvPr id="9" name="Rectangle 8"/>
          <p:cNvSpPr/>
          <p:nvPr/>
        </p:nvSpPr>
        <p:spPr>
          <a:xfrm>
            <a:off x="228600" y="758534"/>
            <a:ext cx="1112420" cy="369332"/>
          </a:xfrm>
          <a:prstGeom prst="rect">
            <a:avLst/>
          </a:prstGeom>
        </p:spPr>
        <p:txBody>
          <a:bodyPr wrap="none">
            <a:spAutoFit/>
          </a:bodyPr>
          <a:lstStyle/>
          <a:p>
            <a:r>
              <a:rPr lang="en-US" b="1" dirty="0"/>
              <a:t>Example: </a:t>
            </a:r>
          </a:p>
        </p:txBody>
      </p:sp>
      <p:sp>
        <p:nvSpPr>
          <p:cNvPr id="10" name="Rectangle 9"/>
          <p:cNvSpPr/>
          <p:nvPr/>
        </p:nvSpPr>
        <p:spPr>
          <a:xfrm>
            <a:off x="1219200" y="775878"/>
            <a:ext cx="7086600" cy="369332"/>
          </a:xfrm>
          <a:prstGeom prst="rect">
            <a:avLst/>
          </a:prstGeom>
        </p:spPr>
        <p:txBody>
          <a:bodyPr wrap="square">
            <a:spAutoFit/>
          </a:bodyPr>
          <a:lstStyle/>
          <a:p>
            <a:r>
              <a:rPr lang="en-US" dirty="0"/>
              <a:t>Show that the Complete graph </a:t>
            </a:r>
            <a:r>
              <a:rPr lang="en-US" dirty="0" err="1"/>
              <a:t>k</a:t>
            </a:r>
            <a:r>
              <a:rPr lang="en-US" baseline="-25000" dirty="0" err="1"/>
              <a:t>n</a:t>
            </a:r>
            <a:r>
              <a:rPr lang="en-US" dirty="0"/>
              <a:t> is Hamiltonian for all </a:t>
            </a:r>
            <a:r>
              <a:rPr lang="en-US" dirty="0" smtClean="0"/>
              <a:t>n&gt;2</a:t>
            </a:r>
            <a:endParaRPr lang="en-US" dirty="0"/>
          </a:p>
        </p:txBody>
      </p:sp>
      <p:sp>
        <p:nvSpPr>
          <p:cNvPr id="11" name="Rectangle 10"/>
          <p:cNvSpPr/>
          <p:nvPr/>
        </p:nvSpPr>
        <p:spPr>
          <a:xfrm>
            <a:off x="304800" y="1268114"/>
            <a:ext cx="1981200" cy="369332"/>
          </a:xfrm>
          <a:prstGeom prst="rect">
            <a:avLst/>
          </a:prstGeom>
        </p:spPr>
        <p:txBody>
          <a:bodyPr wrap="square">
            <a:spAutoFit/>
          </a:bodyPr>
          <a:lstStyle/>
          <a:p>
            <a:r>
              <a:rPr lang="en-US" b="1" dirty="0"/>
              <a:t>Solution:  </a:t>
            </a:r>
            <a:r>
              <a:rPr lang="en-US" dirty="0"/>
              <a:t>Since</a:t>
            </a:r>
            <a:r>
              <a:rPr lang="en-US" dirty="0" smtClean="0"/>
              <a:t>,</a:t>
            </a:r>
            <a:endParaRPr lang="en-US" dirty="0"/>
          </a:p>
        </p:txBody>
      </p:sp>
      <p:graphicFrame>
        <p:nvGraphicFramePr>
          <p:cNvPr id="18" name="Object 1"/>
          <p:cNvGraphicFramePr>
            <a:graphicFrameLocks noChangeAspect="1"/>
          </p:cNvGraphicFramePr>
          <p:nvPr>
            <p:extLst>
              <p:ext uri="{D42A27DB-BD31-4B8C-83A1-F6EECF244321}">
                <p14:modId xmlns:p14="http://schemas.microsoft.com/office/powerpoint/2010/main" val="57306912"/>
              </p:ext>
            </p:extLst>
          </p:nvPr>
        </p:nvGraphicFramePr>
        <p:xfrm>
          <a:off x="1939925" y="1452780"/>
          <a:ext cx="1301750" cy="438150"/>
        </p:xfrm>
        <a:graphic>
          <a:graphicData uri="http://schemas.openxmlformats.org/presentationml/2006/ole">
            <mc:AlternateContent xmlns:mc="http://schemas.openxmlformats.org/markup-compatibility/2006">
              <mc:Choice xmlns:v="urn:schemas-microsoft-com:vml" Requires="v">
                <p:oleObj spid="_x0000_s75857" name="Equation" r:id="rId6" imgW="355320" imgH="177480" progId="Equation.3">
                  <p:embed/>
                </p:oleObj>
              </mc:Choice>
              <mc:Fallback>
                <p:oleObj name="Equation" r:id="rId6" imgW="355320" imgH="177480" progId="Equation.3">
                  <p:embed/>
                  <p:pic>
                    <p:nvPicPr>
                      <p:cNvPr id="0" name=""/>
                      <p:cNvPicPr>
                        <a:picLocks noChangeAspect="1" noChangeArrowheads="1"/>
                      </p:cNvPicPr>
                      <p:nvPr/>
                    </p:nvPicPr>
                    <p:blipFill>
                      <a:blip r:embed="rId7"/>
                      <a:srcRect/>
                      <a:stretch>
                        <a:fillRect/>
                      </a:stretch>
                    </p:blipFill>
                    <p:spPr bwMode="auto">
                      <a:xfrm>
                        <a:off x="1939925" y="1452780"/>
                        <a:ext cx="1301750" cy="438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 name="Object 1"/>
          <p:cNvGraphicFramePr>
            <a:graphicFrameLocks noChangeAspect="1"/>
          </p:cNvGraphicFramePr>
          <p:nvPr>
            <p:extLst>
              <p:ext uri="{D42A27DB-BD31-4B8C-83A1-F6EECF244321}">
                <p14:modId xmlns:p14="http://schemas.microsoft.com/office/powerpoint/2010/main" val="2355962513"/>
              </p:ext>
            </p:extLst>
          </p:nvPr>
        </p:nvGraphicFramePr>
        <p:xfrm>
          <a:off x="1341020" y="1968068"/>
          <a:ext cx="2695575" cy="969962"/>
        </p:xfrm>
        <a:graphic>
          <a:graphicData uri="http://schemas.openxmlformats.org/presentationml/2006/ole">
            <mc:AlternateContent xmlns:mc="http://schemas.openxmlformats.org/markup-compatibility/2006">
              <mc:Choice xmlns:v="urn:schemas-microsoft-com:vml" Requires="v">
                <p:oleObj spid="_x0000_s75858" name="Equation" r:id="rId8" imgW="736560" imgH="393480" progId="Equation.3">
                  <p:embed/>
                </p:oleObj>
              </mc:Choice>
              <mc:Fallback>
                <p:oleObj name="Equation" r:id="rId8" imgW="736560" imgH="393480" progId="Equation.3">
                  <p:embed/>
                  <p:pic>
                    <p:nvPicPr>
                      <p:cNvPr id="0" name=""/>
                      <p:cNvPicPr>
                        <a:picLocks noChangeAspect="1" noChangeArrowheads="1"/>
                      </p:cNvPicPr>
                      <p:nvPr/>
                    </p:nvPicPr>
                    <p:blipFill>
                      <a:blip r:embed="rId9"/>
                      <a:srcRect/>
                      <a:stretch>
                        <a:fillRect/>
                      </a:stretch>
                    </p:blipFill>
                    <p:spPr bwMode="auto">
                      <a:xfrm>
                        <a:off x="1341020" y="1968068"/>
                        <a:ext cx="2695575" cy="969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 name="Object 1"/>
          <p:cNvGraphicFramePr>
            <a:graphicFrameLocks noChangeAspect="1"/>
          </p:cNvGraphicFramePr>
          <p:nvPr>
            <p:extLst>
              <p:ext uri="{D42A27DB-BD31-4B8C-83A1-F6EECF244321}">
                <p14:modId xmlns:p14="http://schemas.microsoft.com/office/powerpoint/2010/main" val="980726550"/>
              </p:ext>
            </p:extLst>
          </p:nvPr>
        </p:nvGraphicFramePr>
        <p:xfrm>
          <a:off x="1380331" y="2829820"/>
          <a:ext cx="3487737" cy="969962"/>
        </p:xfrm>
        <a:graphic>
          <a:graphicData uri="http://schemas.openxmlformats.org/presentationml/2006/ole">
            <mc:AlternateContent xmlns:mc="http://schemas.openxmlformats.org/markup-compatibility/2006">
              <mc:Choice xmlns:v="urn:schemas-microsoft-com:vml" Requires="v">
                <p:oleObj spid="_x0000_s75859" name="Equation" r:id="rId10" imgW="952200" imgH="393480" progId="Equation.3">
                  <p:embed/>
                </p:oleObj>
              </mc:Choice>
              <mc:Fallback>
                <p:oleObj name="Equation" r:id="rId10" imgW="952200" imgH="393480" progId="Equation.3">
                  <p:embed/>
                  <p:pic>
                    <p:nvPicPr>
                      <p:cNvPr id="0" name=""/>
                      <p:cNvPicPr>
                        <a:picLocks noChangeAspect="1" noChangeArrowheads="1"/>
                      </p:cNvPicPr>
                      <p:nvPr/>
                    </p:nvPicPr>
                    <p:blipFill>
                      <a:blip r:embed="rId11"/>
                      <a:srcRect/>
                      <a:stretch>
                        <a:fillRect/>
                      </a:stretch>
                    </p:blipFill>
                    <p:spPr bwMode="auto">
                      <a:xfrm>
                        <a:off x="1380331" y="2829820"/>
                        <a:ext cx="3487737" cy="969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177052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740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P spid="9" grpId="0"/>
      <p:bldP spid="10" grpId="0"/>
      <p:bldP spid="11"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610600" cy="6248400"/>
          </a:xfrm>
        </p:spPr>
        <p:txBody>
          <a:bodyPr>
            <a:normAutofit fontScale="90000"/>
          </a:bodyPr>
          <a:lstStyle/>
          <a:p>
            <a:pPr algn="l"/>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Problem set 1:  </a:t>
            </a:r>
            <a:br>
              <a:rPr lang="en-US" sz="3200" dirty="0" smtClean="0"/>
            </a:br>
            <a:r>
              <a:rPr lang="en-US" sz="2800" dirty="0" smtClean="0"/>
              <a:t>Test each of the following graphs for </a:t>
            </a:r>
            <a:r>
              <a:rPr lang="en-US" sz="2800" dirty="0" err="1" smtClean="0"/>
              <a:t>Eulerian</a:t>
            </a:r>
            <a:r>
              <a:rPr lang="en-US" sz="2800" dirty="0" smtClean="0"/>
              <a:t> circuits and Hamiltonian cycles.</a:t>
            </a:r>
            <a:br>
              <a:rPr lang="en-US" sz="2800" dirty="0" smtClean="0"/>
            </a:br>
            <a:r>
              <a:rPr lang="en-US" sz="2800" dirty="0" smtClean="0"/>
              <a:t/>
            </a:r>
            <a:br>
              <a:rPr lang="en-US" sz="2800" dirty="0" smtClean="0"/>
            </a:br>
            <a:r>
              <a:rPr lang="en-US" sz="2800" dirty="0" smtClean="0"/>
              <a:t>1)</a:t>
            </a:r>
            <a:br>
              <a:rPr lang="en-US" sz="2800" dirty="0" smtClean="0"/>
            </a:b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r>
              <a:rPr lang="en-US" sz="2800" dirty="0" smtClean="0"/>
              <a:t>2) K</a:t>
            </a:r>
            <a:r>
              <a:rPr lang="en-US" sz="2800" baseline="-25000" dirty="0" smtClean="0"/>
              <a:t>4</a:t>
            </a:r>
            <a:r>
              <a:rPr lang="en-US" sz="2800" dirty="0" smtClean="0"/>
              <a:t>      3)   K</a:t>
            </a:r>
            <a:r>
              <a:rPr lang="en-US" sz="2800" baseline="-25000" dirty="0" smtClean="0"/>
              <a:t>5</a:t>
            </a:r>
            <a:r>
              <a:rPr lang="en-US" sz="2800" dirty="0" smtClean="0"/>
              <a:t>      5) K</a:t>
            </a:r>
            <a:r>
              <a:rPr lang="en-US" sz="2800" baseline="-25000" dirty="0" smtClean="0"/>
              <a:t>3,3</a:t>
            </a:r>
            <a:r>
              <a:rPr lang="en-US" sz="2800" dirty="0" smtClean="0"/>
              <a:t>    6) K</a:t>
            </a:r>
            <a:r>
              <a:rPr lang="en-US" sz="2800" baseline="-25000" dirty="0" smtClean="0"/>
              <a:t>4,4</a:t>
            </a:r>
            <a:r>
              <a:rPr lang="en-US" sz="2800" dirty="0" smtClean="0"/>
              <a:t>    7) K</a:t>
            </a:r>
            <a:r>
              <a:rPr lang="en-US" sz="2800" baseline="-25000" dirty="0" smtClean="0"/>
              <a:t>3,4</a:t>
            </a:r>
            <a:r>
              <a:rPr lang="en-US" sz="2800" dirty="0" smtClean="0"/>
              <a:t>     8)  K</a:t>
            </a:r>
            <a:r>
              <a:rPr lang="en-US" sz="2800" baseline="-25000" dirty="0" smtClean="0"/>
              <a:t>3,5</a:t>
            </a:r>
            <a:r>
              <a:rPr lang="en-US" sz="2800" dirty="0" smtClean="0"/>
              <a:t> n</a:t>
            </a:r>
            <a:br>
              <a:rPr lang="en-US" sz="2800" dirty="0" smtClean="0"/>
            </a:br>
            <a:r>
              <a:rPr lang="en-US" sz="2800" dirty="0" smtClean="0"/>
              <a:t/>
            </a:r>
            <a:br>
              <a:rPr lang="en-US" sz="2800" dirty="0" smtClean="0"/>
            </a:br>
            <a:r>
              <a:rPr lang="en-US" sz="2800" dirty="0" smtClean="0"/>
              <a:t>9) verify </a:t>
            </a:r>
            <a:r>
              <a:rPr lang="en-US" sz="2800" dirty="0" err="1" smtClean="0"/>
              <a:t>i</a:t>
            </a:r>
            <a:r>
              <a:rPr lang="en-US" sz="2800" dirty="0" smtClean="0"/>
              <a:t>) Every </a:t>
            </a:r>
            <a:r>
              <a:rPr lang="en-US" sz="2800" dirty="0" err="1" smtClean="0"/>
              <a:t>Eulerian</a:t>
            </a:r>
            <a:r>
              <a:rPr lang="en-US" sz="2800" dirty="0" smtClean="0"/>
              <a:t> graph is Hamiltonian.</a:t>
            </a:r>
            <a:br>
              <a:rPr lang="en-US" sz="2800" dirty="0" smtClean="0"/>
            </a:br>
            <a:r>
              <a:rPr lang="en-US" sz="2800" dirty="0" smtClean="0"/>
              <a:t>               ii) Every Hamiltonian graph is </a:t>
            </a:r>
            <a:r>
              <a:rPr lang="en-US" sz="2800" dirty="0" err="1" smtClean="0"/>
              <a:t>Eulerian</a:t>
            </a:r>
            <a:r>
              <a:rPr lang="en-US" sz="2800" dirty="0" smtClean="0"/>
              <a:t>.</a:t>
            </a:r>
            <a:br>
              <a:rPr lang="en-US" sz="2800" dirty="0" smtClean="0"/>
            </a:br>
            <a:r>
              <a:rPr lang="en-US" sz="2800" baseline="-25000" dirty="0" smtClean="0"/>
              <a:t/>
            </a:r>
            <a:br>
              <a:rPr lang="en-US" sz="2800" baseline="-25000" dirty="0" smtClean="0"/>
            </a:br>
            <a:r>
              <a:rPr lang="en-US" sz="2800" baseline="-25000" dirty="0" smtClean="0"/>
              <a:t/>
            </a:r>
            <a:br>
              <a:rPr lang="en-US" sz="2800" baseline="-25000" dirty="0" smtClean="0"/>
            </a:b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endParaRPr lang="en-US" dirty="0"/>
          </a:p>
        </p:txBody>
      </p:sp>
      <p:sp>
        <p:nvSpPr>
          <p:cNvPr id="3" name="Date Placeholder 2"/>
          <p:cNvSpPr>
            <a:spLocks noGrp="1"/>
          </p:cNvSpPr>
          <p:nvPr>
            <p:ph type="dt" sz="half" idx="10"/>
          </p:nvPr>
        </p:nvSpPr>
        <p:spPr/>
        <p:txBody>
          <a:bodyPr/>
          <a:lstStyle/>
          <a:p>
            <a:fld id="{744D1B0E-9A9F-4237-9A9E-FCE4E296B1FA}" type="datetime3">
              <a:rPr lang="en-US" smtClean="0"/>
              <a:pPr/>
              <a:t>24 June 2023</a:t>
            </a:fld>
            <a:endParaRPr lang="en-US"/>
          </a:p>
        </p:txBody>
      </p:sp>
      <p:sp>
        <p:nvSpPr>
          <p:cNvPr id="4" name="Slide Number Placeholder 3"/>
          <p:cNvSpPr>
            <a:spLocks noGrp="1"/>
          </p:cNvSpPr>
          <p:nvPr>
            <p:ph type="sldNum" sz="quarter" idx="12"/>
          </p:nvPr>
        </p:nvSpPr>
        <p:spPr/>
        <p:txBody>
          <a:bodyPr/>
          <a:lstStyle/>
          <a:p>
            <a:fld id="{0A2C0850-7645-4178-814D-ABD00664A6BE}" type="slidenum">
              <a:rPr lang="en-US" smtClean="0"/>
              <a:pPr/>
              <a:t>39</a:t>
            </a:fld>
            <a:endParaRPr lang="en-US"/>
          </a:p>
        </p:txBody>
      </p:sp>
      <p:sp>
        <p:nvSpPr>
          <p:cNvPr id="5" name="Footer Placeholder 4"/>
          <p:cNvSpPr>
            <a:spLocks noGrp="1"/>
          </p:cNvSpPr>
          <p:nvPr>
            <p:ph type="ftr" sz="quarter" idx="11"/>
          </p:nvPr>
        </p:nvSpPr>
        <p:spPr/>
        <p:txBody>
          <a:bodyPr/>
          <a:lstStyle/>
          <a:p>
            <a:r>
              <a:rPr lang="en-US" dirty="0" smtClean="0"/>
              <a:t>Traversability Unit 5</a:t>
            </a:r>
            <a:endParaRPr lang="en-US" dirty="0"/>
          </a:p>
        </p:txBody>
      </p:sp>
      <p:sp>
        <p:nvSpPr>
          <p:cNvPr id="18594" name="Text Box 162"/>
          <p:cNvSpPr txBox="1">
            <a:spLocks noChangeArrowheads="1"/>
          </p:cNvSpPr>
          <p:nvPr/>
        </p:nvSpPr>
        <p:spPr bwMode="auto">
          <a:xfrm>
            <a:off x="4476750" y="4267200"/>
            <a:ext cx="390525" cy="5238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8596" name="Text Box 164"/>
          <p:cNvSpPr txBox="1">
            <a:spLocks noChangeArrowheads="1"/>
          </p:cNvSpPr>
          <p:nvPr/>
        </p:nvSpPr>
        <p:spPr bwMode="auto">
          <a:xfrm>
            <a:off x="1438275" y="4267200"/>
            <a:ext cx="390525" cy="5238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8597" name="Text Box 165"/>
          <p:cNvSpPr txBox="1">
            <a:spLocks noChangeArrowheads="1"/>
          </p:cNvSpPr>
          <p:nvPr/>
        </p:nvSpPr>
        <p:spPr bwMode="auto">
          <a:xfrm>
            <a:off x="1438275" y="4267200"/>
            <a:ext cx="390525" cy="5238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76" name="TextBox 175"/>
          <p:cNvSpPr txBox="1"/>
          <p:nvPr/>
        </p:nvSpPr>
        <p:spPr>
          <a:xfrm>
            <a:off x="7086600" y="3429000"/>
            <a:ext cx="287258" cy="461665"/>
          </a:xfrm>
          <a:prstGeom prst="rect">
            <a:avLst/>
          </a:prstGeom>
          <a:noFill/>
        </p:spPr>
        <p:txBody>
          <a:bodyPr wrap="none" rtlCol="0">
            <a:spAutoFit/>
          </a:bodyPr>
          <a:lstStyle/>
          <a:p>
            <a:r>
              <a:rPr lang="en-US" sz="3600" baseline="-25000" dirty="0" smtClean="0">
                <a:latin typeface="Times New Roman"/>
                <a:cs typeface="Times New Roman"/>
              </a:rPr>
              <a:t>I</a:t>
            </a:r>
            <a:endParaRPr lang="en-US" sz="3200" baseline="-25000" dirty="0"/>
          </a:p>
        </p:txBody>
      </p:sp>
      <p:grpSp>
        <p:nvGrpSpPr>
          <p:cNvPr id="178" name="Group 177"/>
          <p:cNvGrpSpPr/>
          <p:nvPr/>
        </p:nvGrpSpPr>
        <p:grpSpPr>
          <a:xfrm>
            <a:off x="5791200" y="1524000"/>
            <a:ext cx="2743200" cy="2447330"/>
            <a:chOff x="6096000" y="1524000"/>
            <a:chExt cx="2743200" cy="2447330"/>
          </a:xfrm>
        </p:grpSpPr>
        <p:grpSp>
          <p:nvGrpSpPr>
            <p:cNvPr id="18546" name="Group 114"/>
            <p:cNvGrpSpPr>
              <a:grpSpLocks/>
            </p:cNvGrpSpPr>
            <p:nvPr/>
          </p:nvGrpSpPr>
          <p:grpSpPr bwMode="auto">
            <a:xfrm>
              <a:off x="6124575" y="1600200"/>
              <a:ext cx="2714625" cy="2209800"/>
              <a:chOff x="4065" y="1560"/>
              <a:chExt cx="3795" cy="2520"/>
            </a:xfrm>
          </p:grpSpPr>
          <p:sp>
            <p:nvSpPr>
              <p:cNvPr id="18547" name="Text Box 115"/>
              <p:cNvSpPr txBox="1">
                <a:spLocks noChangeArrowheads="1"/>
              </p:cNvSpPr>
              <p:nvPr/>
            </p:nvSpPr>
            <p:spPr bwMode="auto">
              <a:xfrm>
                <a:off x="6000" y="2850"/>
                <a:ext cx="615" cy="8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8548" name="Text Box 116"/>
              <p:cNvSpPr txBox="1">
                <a:spLocks noChangeArrowheads="1"/>
              </p:cNvSpPr>
              <p:nvPr/>
            </p:nvSpPr>
            <p:spPr bwMode="auto">
              <a:xfrm>
                <a:off x="4965" y="2295"/>
                <a:ext cx="615" cy="8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18549" name="Group 117"/>
              <p:cNvGrpSpPr>
                <a:grpSpLocks/>
              </p:cNvGrpSpPr>
              <p:nvPr/>
            </p:nvGrpSpPr>
            <p:grpSpPr bwMode="auto">
              <a:xfrm>
                <a:off x="4065" y="1560"/>
                <a:ext cx="3795" cy="2520"/>
                <a:chOff x="4065" y="1605"/>
                <a:chExt cx="3795" cy="2520"/>
              </a:xfrm>
            </p:grpSpPr>
            <p:sp>
              <p:nvSpPr>
                <p:cNvPr id="18550" name="Text Box 118"/>
                <p:cNvSpPr txBox="1">
                  <a:spLocks noChangeArrowheads="1"/>
                </p:cNvSpPr>
                <p:nvPr/>
              </p:nvSpPr>
              <p:spPr bwMode="auto">
                <a:xfrm>
                  <a:off x="7245" y="1605"/>
                  <a:ext cx="615" cy="8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18551" name="Group 119"/>
                <p:cNvGrpSpPr>
                  <a:grpSpLocks/>
                </p:cNvGrpSpPr>
                <p:nvPr/>
              </p:nvGrpSpPr>
              <p:grpSpPr bwMode="auto">
                <a:xfrm>
                  <a:off x="4065" y="1605"/>
                  <a:ext cx="3795" cy="2520"/>
                  <a:chOff x="4065" y="1590"/>
                  <a:chExt cx="3795" cy="2520"/>
                </a:xfrm>
              </p:grpSpPr>
              <p:sp>
                <p:nvSpPr>
                  <p:cNvPr id="18552" name="Text Box 120"/>
                  <p:cNvSpPr txBox="1">
                    <a:spLocks noChangeArrowheads="1"/>
                  </p:cNvSpPr>
                  <p:nvPr/>
                </p:nvSpPr>
                <p:spPr bwMode="auto">
                  <a:xfrm>
                    <a:off x="7245" y="3270"/>
                    <a:ext cx="615" cy="8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18553" name="Group 121"/>
                  <p:cNvGrpSpPr>
                    <a:grpSpLocks/>
                  </p:cNvGrpSpPr>
                  <p:nvPr/>
                </p:nvGrpSpPr>
                <p:grpSpPr bwMode="auto">
                  <a:xfrm>
                    <a:off x="4065" y="1590"/>
                    <a:ext cx="3465" cy="2520"/>
                    <a:chOff x="4065" y="1590"/>
                    <a:chExt cx="3465" cy="2520"/>
                  </a:xfrm>
                </p:grpSpPr>
                <p:grpSp>
                  <p:nvGrpSpPr>
                    <p:cNvPr id="18554" name="Group 122"/>
                    <p:cNvGrpSpPr>
                      <a:grpSpLocks/>
                    </p:cNvGrpSpPr>
                    <p:nvPr/>
                  </p:nvGrpSpPr>
                  <p:grpSpPr bwMode="auto">
                    <a:xfrm>
                      <a:off x="4305" y="2040"/>
                      <a:ext cx="3225" cy="1725"/>
                      <a:chOff x="4305" y="1800"/>
                      <a:chExt cx="3225" cy="1725"/>
                    </a:xfrm>
                  </p:grpSpPr>
                  <p:sp>
                    <p:nvSpPr>
                      <p:cNvPr id="18555" name="Rectangle 123"/>
                      <p:cNvSpPr>
                        <a:spLocks noChangeArrowheads="1"/>
                      </p:cNvSpPr>
                      <p:nvPr/>
                    </p:nvSpPr>
                    <p:spPr bwMode="auto">
                      <a:xfrm>
                        <a:off x="4305" y="1800"/>
                        <a:ext cx="3225" cy="1725"/>
                      </a:xfrm>
                      <a:prstGeom prst="rect">
                        <a:avLst/>
                      </a:prstGeom>
                      <a:no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cxnSp>
                    <p:nvCxnSpPr>
                      <p:cNvPr id="18556" name="AutoShape 124"/>
                      <p:cNvCxnSpPr>
                        <a:cxnSpLocks noChangeShapeType="1"/>
                      </p:cNvCxnSpPr>
                      <p:nvPr/>
                    </p:nvCxnSpPr>
                    <p:spPr bwMode="auto">
                      <a:xfrm flipV="1">
                        <a:off x="4305" y="2550"/>
                        <a:ext cx="915" cy="975"/>
                      </a:xfrm>
                      <a:prstGeom prst="straightConnector1">
                        <a:avLst/>
                      </a:prstGeom>
                      <a:noFill/>
                      <a:ln w="9525">
                        <a:solidFill>
                          <a:srgbClr val="000000"/>
                        </a:solidFill>
                        <a:round/>
                        <a:headEnd/>
                        <a:tailEnd/>
                      </a:ln>
                    </p:spPr>
                  </p:cxnSp>
                  <p:cxnSp>
                    <p:nvCxnSpPr>
                      <p:cNvPr id="18557" name="AutoShape 125"/>
                      <p:cNvCxnSpPr>
                        <a:cxnSpLocks noChangeShapeType="1"/>
                      </p:cNvCxnSpPr>
                      <p:nvPr/>
                    </p:nvCxnSpPr>
                    <p:spPr bwMode="auto">
                      <a:xfrm flipV="1">
                        <a:off x="4305" y="3090"/>
                        <a:ext cx="1965" cy="435"/>
                      </a:xfrm>
                      <a:prstGeom prst="straightConnector1">
                        <a:avLst/>
                      </a:prstGeom>
                      <a:noFill/>
                      <a:ln w="9525">
                        <a:solidFill>
                          <a:srgbClr val="000000"/>
                        </a:solidFill>
                        <a:round/>
                        <a:headEnd/>
                        <a:tailEnd/>
                      </a:ln>
                    </p:spPr>
                  </p:cxnSp>
                  <p:cxnSp>
                    <p:nvCxnSpPr>
                      <p:cNvPr id="18558" name="AutoShape 126"/>
                      <p:cNvCxnSpPr>
                        <a:cxnSpLocks noChangeShapeType="1"/>
                      </p:cNvCxnSpPr>
                      <p:nvPr/>
                    </p:nvCxnSpPr>
                    <p:spPr bwMode="auto">
                      <a:xfrm flipV="1">
                        <a:off x="6270" y="1800"/>
                        <a:ext cx="1260" cy="1290"/>
                      </a:xfrm>
                      <a:prstGeom prst="straightConnector1">
                        <a:avLst/>
                      </a:prstGeom>
                      <a:noFill/>
                      <a:ln w="9525">
                        <a:solidFill>
                          <a:srgbClr val="000000"/>
                        </a:solidFill>
                        <a:round/>
                        <a:headEnd/>
                        <a:tailEnd/>
                      </a:ln>
                    </p:spPr>
                  </p:cxnSp>
                  <p:cxnSp>
                    <p:nvCxnSpPr>
                      <p:cNvPr id="18559" name="AutoShape 127"/>
                      <p:cNvCxnSpPr>
                        <a:cxnSpLocks noChangeShapeType="1"/>
                      </p:cNvCxnSpPr>
                      <p:nvPr/>
                    </p:nvCxnSpPr>
                    <p:spPr bwMode="auto">
                      <a:xfrm flipV="1">
                        <a:off x="5220" y="1800"/>
                        <a:ext cx="2310" cy="750"/>
                      </a:xfrm>
                      <a:prstGeom prst="straightConnector1">
                        <a:avLst/>
                      </a:prstGeom>
                      <a:noFill/>
                      <a:ln w="9525">
                        <a:solidFill>
                          <a:srgbClr val="000000"/>
                        </a:solidFill>
                        <a:round/>
                        <a:headEnd/>
                        <a:tailEnd/>
                      </a:ln>
                    </p:spPr>
                  </p:cxnSp>
                </p:grpSp>
                <p:sp>
                  <p:nvSpPr>
                    <p:cNvPr id="18560" name="Text Box 128"/>
                    <p:cNvSpPr txBox="1">
                      <a:spLocks noChangeArrowheads="1"/>
                    </p:cNvSpPr>
                    <p:nvPr/>
                  </p:nvSpPr>
                  <p:spPr bwMode="auto">
                    <a:xfrm>
                      <a:off x="4065" y="3285"/>
                      <a:ext cx="615" cy="8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8561" name="Text Box 129"/>
                    <p:cNvSpPr txBox="1">
                      <a:spLocks noChangeArrowheads="1"/>
                    </p:cNvSpPr>
                    <p:nvPr/>
                  </p:nvSpPr>
                  <p:spPr bwMode="auto">
                    <a:xfrm>
                      <a:off x="4080" y="1590"/>
                      <a:ext cx="615" cy="8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grpSp>
          </p:grpSp>
        </p:grpSp>
        <p:sp>
          <p:nvSpPr>
            <p:cNvPr id="171" name="TextBox 170"/>
            <p:cNvSpPr txBox="1"/>
            <p:nvPr/>
          </p:nvSpPr>
          <p:spPr>
            <a:xfrm>
              <a:off x="6126480" y="1524000"/>
              <a:ext cx="426720" cy="923330"/>
            </a:xfrm>
            <a:prstGeom prst="rect">
              <a:avLst/>
            </a:prstGeom>
            <a:noFill/>
          </p:spPr>
          <p:txBody>
            <a:bodyPr wrap="none" rtlCol="0">
              <a:spAutoFit/>
            </a:bodyPr>
            <a:lstStyle/>
            <a:p>
              <a:r>
                <a:rPr lang="en-US" sz="5400" dirty="0" smtClean="0">
                  <a:latin typeface="Times New Roman"/>
                  <a:cs typeface="Times New Roman"/>
                </a:rPr>
                <a:t>•</a:t>
              </a:r>
              <a:endParaRPr lang="en-US" sz="5400" dirty="0"/>
            </a:p>
          </p:txBody>
        </p:sp>
        <p:sp>
          <p:nvSpPr>
            <p:cNvPr id="172" name="TextBox 171"/>
            <p:cNvSpPr txBox="1"/>
            <p:nvPr/>
          </p:nvSpPr>
          <p:spPr>
            <a:xfrm>
              <a:off x="6781800" y="2133600"/>
              <a:ext cx="426720" cy="923330"/>
            </a:xfrm>
            <a:prstGeom prst="rect">
              <a:avLst/>
            </a:prstGeom>
            <a:noFill/>
          </p:spPr>
          <p:txBody>
            <a:bodyPr wrap="none" rtlCol="0">
              <a:spAutoFit/>
            </a:bodyPr>
            <a:lstStyle/>
            <a:p>
              <a:r>
                <a:rPr lang="en-US" sz="5400" dirty="0" smtClean="0">
                  <a:latin typeface="Times New Roman"/>
                  <a:cs typeface="Times New Roman"/>
                </a:rPr>
                <a:t>•</a:t>
              </a:r>
              <a:endParaRPr lang="en-US" sz="5400" dirty="0"/>
            </a:p>
          </p:txBody>
        </p:sp>
        <p:sp>
          <p:nvSpPr>
            <p:cNvPr id="173" name="TextBox 172"/>
            <p:cNvSpPr txBox="1"/>
            <p:nvPr/>
          </p:nvSpPr>
          <p:spPr>
            <a:xfrm>
              <a:off x="7498080" y="2667000"/>
              <a:ext cx="426720" cy="923330"/>
            </a:xfrm>
            <a:prstGeom prst="rect">
              <a:avLst/>
            </a:prstGeom>
            <a:noFill/>
          </p:spPr>
          <p:txBody>
            <a:bodyPr wrap="none" rtlCol="0">
              <a:spAutoFit/>
            </a:bodyPr>
            <a:lstStyle/>
            <a:p>
              <a:r>
                <a:rPr lang="en-US" sz="5400" dirty="0" smtClean="0">
                  <a:latin typeface="Times New Roman"/>
                  <a:cs typeface="Times New Roman"/>
                </a:rPr>
                <a:t>•</a:t>
              </a:r>
              <a:endParaRPr lang="en-US" sz="5400" dirty="0"/>
            </a:p>
          </p:txBody>
        </p:sp>
        <p:sp>
          <p:nvSpPr>
            <p:cNvPr id="174" name="TextBox 173"/>
            <p:cNvSpPr txBox="1"/>
            <p:nvPr/>
          </p:nvSpPr>
          <p:spPr>
            <a:xfrm>
              <a:off x="8412480" y="3039070"/>
              <a:ext cx="426720" cy="923330"/>
            </a:xfrm>
            <a:prstGeom prst="rect">
              <a:avLst/>
            </a:prstGeom>
            <a:noFill/>
          </p:spPr>
          <p:txBody>
            <a:bodyPr wrap="none" rtlCol="0">
              <a:spAutoFit/>
            </a:bodyPr>
            <a:lstStyle/>
            <a:p>
              <a:r>
                <a:rPr lang="en-US" sz="5400" dirty="0" smtClean="0">
                  <a:latin typeface="Times New Roman"/>
                  <a:cs typeface="Times New Roman"/>
                </a:rPr>
                <a:t>•</a:t>
              </a:r>
              <a:endParaRPr lang="en-US" sz="5400" dirty="0"/>
            </a:p>
          </p:txBody>
        </p:sp>
        <p:sp>
          <p:nvSpPr>
            <p:cNvPr id="175" name="TextBox 174"/>
            <p:cNvSpPr txBox="1"/>
            <p:nvPr/>
          </p:nvSpPr>
          <p:spPr>
            <a:xfrm>
              <a:off x="6096000" y="3048000"/>
              <a:ext cx="426720" cy="923330"/>
            </a:xfrm>
            <a:prstGeom prst="rect">
              <a:avLst/>
            </a:prstGeom>
            <a:noFill/>
          </p:spPr>
          <p:txBody>
            <a:bodyPr wrap="none" rtlCol="0">
              <a:spAutoFit/>
            </a:bodyPr>
            <a:lstStyle/>
            <a:p>
              <a:r>
                <a:rPr lang="en-US" sz="5400" dirty="0" smtClean="0">
                  <a:latin typeface="Times New Roman"/>
                  <a:cs typeface="Times New Roman"/>
                </a:rPr>
                <a:t>•</a:t>
              </a:r>
              <a:endParaRPr lang="en-US" sz="5400" dirty="0"/>
            </a:p>
          </p:txBody>
        </p:sp>
        <p:sp>
          <p:nvSpPr>
            <p:cNvPr id="177" name="TextBox 176"/>
            <p:cNvSpPr txBox="1"/>
            <p:nvPr/>
          </p:nvSpPr>
          <p:spPr>
            <a:xfrm>
              <a:off x="8412480" y="1524000"/>
              <a:ext cx="426720" cy="923330"/>
            </a:xfrm>
            <a:prstGeom prst="rect">
              <a:avLst/>
            </a:prstGeom>
            <a:noFill/>
          </p:spPr>
          <p:txBody>
            <a:bodyPr wrap="none" rtlCol="0">
              <a:spAutoFit/>
            </a:bodyPr>
            <a:lstStyle/>
            <a:p>
              <a:r>
                <a:rPr lang="en-US" sz="5400" dirty="0" smtClean="0">
                  <a:latin typeface="Times New Roman"/>
                  <a:cs typeface="Times New Roman"/>
                </a:rPr>
                <a:t>•</a:t>
              </a:r>
              <a:endParaRPr lang="en-US" sz="5400" dirty="0"/>
            </a:p>
          </p:txBody>
        </p:sp>
      </p:grpSp>
      <p:sp>
        <p:nvSpPr>
          <p:cNvPr id="179" name="TextBox 178"/>
          <p:cNvSpPr txBox="1"/>
          <p:nvPr/>
        </p:nvSpPr>
        <p:spPr>
          <a:xfrm>
            <a:off x="8305800" y="3362980"/>
            <a:ext cx="484428" cy="523220"/>
          </a:xfrm>
          <a:prstGeom prst="rect">
            <a:avLst/>
          </a:prstGeom>
          <a:noFill/>
        </p:spPr>
        <p:txBody>
          <a:bodyPr wrap="none" rtlCol="0">
            <a:spAutoFit/>
          </a:bodyPr>
          <a:lstStyle/>
          <a:p>
            <a:r>
              <a:rPr lang="en-US" sz="2800" dirty="0" smtClean="0">
                <a:latin typeface="Times New Roman"/>
                <a:cs typeface="Times New Roman"/>
              </a:rPr>
              <a:t>v</a:t>
            </a:r>
            <a:r>
              <a:rPr lang="en-US" sz="2800" baseline="-25000" dirty="0" smtClean="0">
                <a:latin typeface="Times New Roman"/>
                <a:cs typeface="Times New Roman"/>
              </a:rPr>
              <a:t>3</a:t>
            </a:r>
            <a:endParaRPr lang="en-US" sz="2400" baseline="-25000" dirty="0"/>
          </a:p>
        </p:txBody>
      </p:sp>
      <p:sp>
        <p:nvSpPr>
          <p:cNvPr id="180" name="TextBox 179"/>
          <p:cNvSpPr txBox="1"/>
          <p:nvPr/>
        </p:nvSpPr>
        <p:spPr>
          <a:xfrm>
            <a:off x="6172200" y="2143780"/>
            <a:ext cx="484428" cy="523220"/>
          </a:xfrm>
          <a:prstGeom prst="rect">
            <a:avLst/>
          </a:prstGeom>
          <a:noFill/>
        </p:spPr>
        <p:txBody>
          <a:bodyPr wrap="none" rtlCol="0">
            <a:spAutoFit/>
          </a:bodyPr>
          <a:lstStyle/>
          <a:p>
            <a:r>
              <a:rPr lang="en-US" sz="2800" dirty="0" smtClean="0">
                <a:latin typeface="Times New Roman"/>
                <a:cs typeface="Times New Roman"/>
              </a:rPr>
              <a:t>v</a:t>
            </a:r>
            <a:r>
              <a:rPr lang="en-US" sz="2800" baseline="-25000" dirty="0" smtClean="0">
                <a:latin typeface="Times New Roman"/>
                <a:cs typeface="Times New Roman"/>
              </a:rPr>
              <a:t>5</a:t>
            </a:r>
            <a:endParaRPr lang="en-US" sz="2400" baseline="-25000" dirty="0"/>
          </a:p>
        </p:txBody>
      </p:sp>
      <p:sp>
        <p:nvSpPr>
          <p:cNvPr id="181" name="TextBox 180"/>
          <p:cNvSpPr txBox="1"/>
          <p:nvPr/>
        </p:nvSpPr>
        <p:spPr>
          <a:xfrm>
            <a:off x="7467600" y="2819400"/>
            <a:ext cx="484428" cy="523220"/>
          </a:xfrm>
          <a:prstGeom prst="rect">
            <a:avLst/>
          </a:prstGeom>
          <a:noFill/>
        </p:spPr>
        <p:txBody>
          <a:bodyPr wrap="none" rtlCol="0">
            <a:spAutoFit/>
          </a:bodyPr>
          <a:lstStyle/>
          <a:p>
            <a:r>
              <a:rPr lang="en-US" sz="2800" dirty="0" smtClean="0">
                <a:latin typeface="Times New Roman"/>
                <a:cs typeface="Times New Roman"/>
              </a:rPr>
              <a:t>v</a:t>
            </a:r>
            <a:r>
              <a:rPr lang="en-US" sz="2800" baseline="-25000" dirty="0" smtClean="0">
                <a:latin typeface="Times New Roman"/>
                <a:cs typeface="Times New Roman"/>
              </a:rPr>
              <a:t>6</a:t>
            </a:r>
            <a:endParaRPr lang="en-US" sz="2400" baseline="-25000" dirty="0"/>
          </a:p>
        </p:txBody>
      </p:sp>
      <p:sp>
        <p:nvSpPr>
          <p:cNvPr id="182" name="TextBox 181"/>
          <p:cNvSpPr txBox="1"/>
          <p:nvPr/>
        </p:nvSpPr>
        <p:spPr>
          <a:xfrm>
            <a:off x="5562600" y="2981980"/>
            <a:ext cx="484428" cy="523220"/>
          </a:xfrm>
          <a:prstGeom prst="rect">
            <a:avLst/>
          </a:prstGeom>
          <a:noFill/>
        </p:spPr>
        <p:txBody>
          <a:bodyPr wrap="none" rtlCol="0">
            <a:spAutoFit/>
          </a:bodyPr>
          <a:lstStyle/>
          <a:p>
            <a:r>
              <a:rPr lang="en-US" sz="2800" dirty="0" smtClean="0">
                <a:latin typeface="Times New Roman"/>
                <a:cs typeface="Times New Roman"/>
              </a:rPr>
              <a:t>v</a:t>
            </a:r>
            <a:r>
              <a:rPr lang="en-US" sz="2800" baseline="-25000" dirty="0" smtClean="0">
                <a:latin typeface="Times New Roman"/>
                <a:cs typeface="Times New Roman"/>
              </a:rPr>
              <a:t>4</a:t>
            </a:r>
            <a:endParaRPr lang="en-US" sz="2400" baseline="-25000" dirty="0"/>
          </a:p>
        </p:txBody>
      </p:sp>
      <p:sp>
        <p:nvSpPr>
          <p:cNvPr id="183" name="TextBox 182"/>
          <p:cNvSpPr txBox="1"/>
          <p:nvPr/>
        </p:nvSpPr>
        <p:spPr>
          <a:xfrm>
            <a:off x="8229600" y="1534180"/>
            <a:ext cx="484428" cy="523220"/>
          </a:xfrm>
          <a:prstGeom prst="rect">
            <a:avLst/>
          </a:prstGeom>
          <a:noFill/>
        </p:spPr>
        <p:txBody>
          <a:bodyPr wrap="none" rtlCol="0">
            <a:spAutoFit/>
          </a:bodyPr>
          <a:lstStyle/>
          <a:p>
            <a:r>
              <a:rPr lang="en-US" sz="2800" dirty="0" smtClean="0">
                <a:latin typeface="Times New Roman"/>
                <a:cs typeface="Times New Roman"/>
              </a:rPr>
              <a:t>v</a:t>
            </a:r>
            <a:r>
              <a:rPr lang="en-US" sz="2800" baseline="-25000" dirty="0" smtClean="0">
                <a:latin typeface="Times New Roman"/>
                <a:cs typeface="Times New Roman"/>
              </a:rPr>
              <a:t>2</a:t>
            </a:r>
            <a:endParaRPr lang="en-US" sz="2400" baseline="-25000" dirty="0"/>
          </a:p>
        </p:txBody>
      </p:sp>
      <p:sp>
        <p:nvSpPr>
          <p:cNvPr id="184" name="TextBox 183"/>
          <p:cNvSpPr txBox="1"/>
          <p:nvPr/>
        </p:nvSpPr>
        <p:spPr>
          <a:xfrm>
            <a:off x="5486400" y="1534180"/>
            <a:ext cx="484428" cy="523220"/>
          </a:xfrm>
          <a:prstGeom prst="rect">
            <a:avLst/>
          </a:prstGeom>
          <a:noFill/>
        </p:spPr>
        <p:txBody>
          <a:bodyPr wrap="none" rtlCol="0">
            <a:spAutoFit/>
          </a:bodyPr>
          <a:lstStyle/>
          <a:p>
            <a:r>
              <a:rPr lang="en-US" sz="2800" dirty="0" smtClean="0">
                <a:latin typeface="Times New Roman"/>
                <a:cs typeface="Times New Roman"/>
              </a:rPr>
              <a:t>v</a:t>
            </a:r>
            <a:r>
              <a:rPr lang="en-US" sz="2800" baseline="-25000" dirty="0" smtClean="0">
                <a:latin typeface="Times New Roman"/>
                <a:cs typeface="Times New Roman"/>
              </a:rPr>
              <a:t>1</a:t>
            </a:r>
            <a:endParaRPr lang="en-US" sz="2400" baseline="-25000" dirty="0"/>
          </a:p>
        </p:txBody>
      </p:sp>
      <p:cxnSp>
        <p:nvCxnSpPr>
          <p:cNvPr id="207" name="Straight Connector 206"/>
          <p:cNvCxnSpPr>
            <a:endCxn id="192" idx="2"/>
          </p:cNvCxnSpPr>
          <p:nvPr/>
        </p:nvCxnSpPr>
        <p:spPr>
          <a:xfrm>
            <a:off x="3429000" y="3429000"/>
            <a:ext cx="1143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29" name="Group 228"/>
          <p:cNvGrpSpPr/>
          <p:nvPr/>
        </p:nvGrpSpPr>
        <p:grpSpPr>
          <a:xfrm>
            <a:off x="2057400" y="2057400"/>
            <a:ext cx="2667000" cy="1447800"/>
            <a:chOff x="1524000" y="2133600"/>
            <a:chExt cx="2667000" cy="1447800"/>
          </a:xfrm>
        </p:grpSpPr>
        <p:sp>
          <p:nvSpPr>
            <p:cNvPr id="187" name="Oval 186"/>
            <p:cNvSpPr/>
            <p:nvPr/>
          </p:nvSpPr>
          <p:spPr>
            <a:xfrm>
              <a:off x="2743200" y="3429000"/>
              <a:ext cx="152400" cy="1524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Oval 188"/>
            <p:cNvSpPr/>
            <p:nvPr/>
          </p:nvSpPr>
          <p:spPr>
            <a:xfrm>
              <a:off x="2743200" y="2133600"/>
              <a:ext cx="152400" cy="1524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Oval 189"/>
            <p:cNvSpPr/>
            <p:nvPr/>
          </p:nvSpPr>
          <p:spPr>
            <a:xfrm>
              <a:off x="1524000" y="3429000"/>
              <a:ext cx="152400" cy="1524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Oval 190"/>
            <p:cNvSpPr/>
            <p:nvPr/>
          </p:nvSpPr>
          <p:spPr>
            <a:xfrm>
              <a:off x="1524000" y="2133600"/>
              <a:ext cx="152400" cy="1524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Oval 191"/>
            <p:cNvSpPr/>
            <p:nvPr/>
          </p:nvSpPr>
          <p:spPr>
            <a:xfrm>
              <a:off x="4038600" y="3429000"/>
              <a:ext cx="152400" cy="1524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Oval 192"/>
            <p:cNvSpPr/>
            <p:nvPr/>
          </p:nvSpPr>
          <p:spPr>
            <a:xfrm>
              <a:off x="4038600" y="2133600"/>
              <a:ext cx="152400" cy="152400"/>
            </a:xfrm>
            <a:prstGeom prst="ellipse">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nvGrpSpPr>
            <p:cNvPr id="228" name="Group 227"/>
            <p:cNvGrpSpPr/>
            <p:nvPr/>
          </p:nvGrpSpPr>
          <p:grpSpPr>
            <a:xfrm>
              <a:off x="1600200" y="2209800"/>
              <a:ext cx="2515394" cy="1295400"/>
              <a:chOff x="1600200" y="2209800"/>
              <a:chExt cx="2515394" cy="1295400"/>
            </a:xfrm>
          </p:grpSpPr>
          <p:cxnSp>
            <p:nvCxnSpPr>
              <p:cNvPr id="195" name="Straight Connector 194"/>
              <p:cNvCxnSpPr>
                <a:stCxn id="189" idx="6"/>
              </p:cNvCxnSpPr>
              <p:nvPr/>
            </p:nvCxnSpPr>
            <p:spPr>
              <a:xfrm>
                <a:off x="2895600" y="2209800"/>
                <a:ext cx="1143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a:xfrm>
                <a:off x="1676400" y="2209800"/>
                <a:ext cx="1066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a:stCxn id="192" idx="0"/>
                <a:endCxn id="193" idx="4"/>
              </p:cNvCxnSpPr>
              <p:nvPr/>
            </p:nvCxnSpPr>
            <p:spPr>
              <a:xfrm rot="5400000" flipH="1" flipV="1">
                <a:off x="3543300" y="2857500"/>
                <a:ext cx="1143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a:endCxn id="189" idx="4"/>
              </p:cNvCxnSpPr>
              <p:nvPr/>
            </p:nvCxnSpPr>
            <p:spPr>
              <a:xfrm rot="5400000" flipH="1" flipV="1">
                <a:off x="2247900" y="2857500"/>
                <a:ext cx="1143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a:stCxn id="190" idx="0"/>
              </p:cNvCxnSpPr>
              <p:nvPr/>
            </p:nvCxnSpPr>
            <p:spPr>
              <a:xfrm rot="5400000" flipH="1" flipV="1">
                <a:off x="1029494" y="2856706"/>
                <a:ext cx="1143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a:xfrm>
                <a:off x="1676400" y="3482882"/>
                <a:ext cx="1089118" cy="22318"/>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a:stCxn id="190" idx="7"/>
                <a:endCxn id="189" idx="3"/>
              </p:cNvCxnSpPr>
              <p:nvPr/>
            </p:nvCxnSpPr>
            <p:spPr>
              <a:xfrm rot="5400000" flipH="1" flipV="1">
                <a:off x="1615982" y="2301782"/>
                <a:ext cx="1187636" cy="111143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a:stCxn id="189" idx="5"/>
                <a:endCxn id="192" idx="1"/>
              </p:cNvCxnSpPr>
              <p:nvPr/>
            </p:nvCxnSpPr>
            <p:spPr>
              <a:xfrm rot="16200000" flipH="1">
                <a:off x="2873282" y="2263682"/>
                <a:ext cx="1187636" cy="118763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30" name="TextBox 229"/>
          <p:cNvSpPr txBox="1"/>
          <p:nvPr/>
        </p:nvSpPr>
        <p:spPr>
          <a:xfrm>
            <a:off x="1649172" y="1686580"/>
            <a:ext cx="484428" cy="523220"/>
          </a:xfrm>
          <a:prstGeom prst="rect">
            <a:avLst/>
          </a:prstGeom>
          <a:noFill/>
        </p:spPr>
        <p:txBody>
          <a:bodyPr wrap="none" rtlCol="0">
            <a:spAutoFit/>
          </a:bodyPr>
          <a:lstStyle/>
          <a:p>
            <a:r>
              <a:rPr lang="en-US" sz="2800" dirty="0" smtClean="0">
                <a:latin typeface="Times New Roman"/>
                <a:cs typeface="Times New Roman"/>
              </a:rPr>
              <a:t>v</a:t>
            </a:r>
            <a:r>
              <a:rPr lang="en-US" sz="2800" baseline="-25000" dirty="0" smtClean="0">
                <a:latin typeface="Times New Roman"/>
                <a:cs typeface="Times New Roman"/>
              </a:rPr>
              <a:t>1</a:t>
            </a:r>
            <a:endParaRPr lang="en-US" sz="2400" baseline="-25000" dirty="0"/>
          </a:p>
        </p:txBody>
      </p:sp>
      <p:sp>
        <p:nvSpPr>
          <p:cNvPr id="231" name="TextBox 230"/>
          <p:cNvSpPr txBox="1"/>
          <p:nvPr/>
        </p:nvSpPr>
        <p:spPr>
          <a:xfrm>
            <a:off x="4239972" y="3276600"/>
            <a:ext cx="484428" cy="523220"/>
          </a:xfrm>
          <a:prstGeom prst="rect">
            <a:avLst/>
          </a:prstGeom>
          <a:noFill/>
        </p:spPr>
        <p:txBody>
          <a:bodyPr wrap="none" rtlCol="0">
            <a:spAutoFit/>
          </a:bodyPr>
          <a:lstStyle/>
          <a:p>
            <a:r>
              <a:rPr lang="en-US" sz="2800" dirty="0" smtClean="0">
                <a:latin typeface="Times New Roman"/>
                <a:cs typeface="Times New Roman"/>
              </a:rPr>
              <a:t>v</a:t>
            </a:r>
            <a:r>
              <a:rPr lang="en-US" sz="2800" baseline="-25000" dirty="0" smtClean="0">
                <a:latin typeface="Times New Roman"/>
                <a:cs typeface="Times New Roman"/>
              </a:rPr>
              <a:t>4</a:t>
            </a:r>
            <a:endParaRPr lang="en-US" sz="2400" baseline="-25000" dirty="0"/>
          </a:p>
        </p:txBody>
      </p:sp>
      <p:sp>
        <p:nvSpPr>
          <p:cNvPr id="232" name="TextBox 231"/>
          <p:cNvSpPr txBox="1"/>
          <p:nvPr/>
        </p:nvSpPr>
        <p:spPr>
          <a:xfrm>
            <a:off x="3352800" y="1676400"/>
            <a:ext cx="484428" cy="523220"/>
          </a:xfrm>
          <a:prstGeom prst="rect">
            <a:avLst/>
          </a:prstGeom>
          <a:noFill/>
        </p:spPr>
        <p:txBody>
          <a:bodyPr wrap="none" rtlCol="0">
            <a:spAutoFit/>
          </a:bodyPr>
          <a:lstStyle/>
          <a:p>
            <a:r>
              <a:rPr lang="en-US" sz="2800" dirty="0" smtClean="0">
                <a:latin typeface="Times New Roman"/>
                <a:cs typeface="Times New Roman"/>
              </a:rPr>
              <a:t>v</a:t>
            </a:r>
            <a:r>
              <a:rPr lang="en-US" sz="2800" baseline="-25000" dirty="0" smtClean="0">
                <a:latin typeface="Times New Roman"/>
                <a:cs typeface="Times New Roman"/>
              </a:rPr>
              <a:t>2</a:t>
            </a:r>
            <a:endParaRPr lang="en-US" sz="2400" baseline="-25000" dirty="0"/>
          </a:p>
        </p:txBody>
      </p:sp>
      <p:sp>
        <p:nvSpPr>
          <p:cNvPr id="233" name="TextBox 232"/>
          <p:cNvSpPr txBox="1"/>
          <p:nvPr/>
        </p:nvSpPr>
        <p:spPr>
          <a:xfrm>
            <a:off x="4697172" y="1828800"/>
            <a:ext cx="484428" cy="523220"/>
          </a:xfrm>
          <a:prstGeom prst="rect">
            <a:avLst/>
          </a:prstGeom>
          <a:noFill/>
        </p:spPr>
        <p:txBody>
          <a:bodyPr wrap="none" rtlCol="0">
            <a:spAutoFit/>
          </a:bodyPr>
          <a:lstStyle/>
          <a:p>
            <a:r>
              <a:rPr lang="en-US" sz="2800" dirty="0" smtClean="0">
                <a:latin typeface="Times New Roman"/>
                <a:cs typeface="Times New Roman"/>
              </a:rPr>
              <a:t>v</a:t>
            </a:r>
            <a:r>
              <a:rPr lang="en-US" sz="2800" baseline="-25000" dirty="0" smtClean="0">
                <a:latin typeface="Times New Roman"/>
                <a:cs typeface="Times New Roman"/>
              </a:rPr>
              <a:t>3</a:t>
            </a:r>
            <a:endParaRPr lang="en-US" sz="2400" baseline="-25000" dirty="0"/>
          </a:p>
        </p:txBody>
      </p:sp>
      <p:sp>
        <p:nvSpPr>
          <p:cNvPr id="234" name="TextBox 233"/>
          <p:cNvSpPr txBox="1"/>
          <p:nvPr/>
        </p:nvSpPr>
        <p:spPr>
          <a:xfrm>
            <a:off x="2057400" y="3362980"/>
            <a:ext cx="484428" cy="523220"/>
          </a:xfrm>
          <a:prstGeom prst="rect">
            <a:avLst/>
          </a:prstGeom>
          <a:noFill/>
        </p:spPr>
        <p:txBody>
          <a:bodyPr wrap="none" rtlCol="0">
            <a:spAutoFit/>
          </a:bodyPr>
          <a:lstStyle/>
          <a:p>
            <a:r>
              <a:rPr lang="en-US" sz="2800" dirty="0" smtClean="0">
                <a:latin typeface="Times New Roman"/>
                <a:cs typeface="Times New Roman"/>
              </a:rPr>
              <a:t>v</a:t>
            </a:r>
            <a:r>
              <a:rPr lang="en-US" sz="2800" baseline="-25000" dirty="0" smtClean="0">
                <a:latin typeface="Times New Roman"/>
                <a:cs typeface="Times New Roman"/>
              </a:rPr>
              <a:t>6</a:t>
            </a:r>
            <a:endParaRPr lang="en-US" sz="2400" baseline="-25000" dirty="0"/>
          </a:p>
        </p:txBody>
      </p:sp>
      <p:sp>
        <p:nvSpPr>
          <p:cNvPr id="235" name="TextBox 234"/>
          <p:cNvSpPr txBox="1"/>
          <p:nvPr/>
        </p:nvSpPr>
        <p:spPr>
          <a:xfrm>
            <a:off x="3124200" y="3352800"/>
            <a:ext cx="484428" cy="523220"/>
          </a:xfrm>
          <a:prstGeom prst="rect">
            <a:avLst/>
          </a:prstGeom>
          <a:noFill/>
        </p:spPr>
        <p:txBody>
          <a:bodyPr wrap="none" rtlCol="0">
            <a:spAutoFit/>
          </a:bodyPr>
          <a:lstStyle/>
          <a:p>
            <a:r>
              <a:rPr lang="en-US" sz="2800" dirty="0" smtClean="0">
                <a:latin typeface="Times New Roman"/>
                <a:cs typeface="Times New Roman"/>
              </a:rPr>
              <a:t>v</a:t>
            </a:r>
            <a:r>
              <a:rPr lang="en-US" sz="2800" baseline="-25000" dirty="0" smtClean="0">
                <a:latin typeface="Times New Roman"/>
                <a:cs typeface="Times New Roman"/>
              </a:rPr>
              <a:t>5</a:t>
            </a:r>
            <a:endParaRPr lang="en-US" sz="2400" baseline="-25000" dirty="0"/>
          </a:p>
        </p:txBody>
      </p:sp>
      <p:sp>
        <p:nvSpPr>
          <p:cNvPr id="236" name="TextBox 235"/>
          <p:cNvSpPr txBox="1"/>
          <p:nvPr/>
        </p:nvSpPr>
        <p:spPr>
          <a:xfrm>
            <a:off x="3733800" y="3576935"/>
            <a:ext cx="457200" cy="461665"/>
          </a:xfrm>
          <a:prstGeom prst="rect">
            <a:avLst/>
          </a:prstGeom>
          <a:noFill/>
        </p:spPr>
        <p:txBody>
          <a:bodyPr wrap="square" rtlCol="0">
            <a:spAutoFit/>
          </a:bodyPr>
          <a:lstStyle/>
          <a:p>
            <a:r>
              <a:rPr lang="en-US" sz="3600" baseline="-25000" dirty="0" smtClean="0">
                <a:latin typeface="Times New Roman"/>
                <a:cs typeface="Times New Roman"/>
              </a:rPr>
              <a:t>II</a:t>
            </a:r>
            <a:endParaRPr lang="en-US" sz="3200" baseline="-25000" dirty="0"/>
          </a:p>
        </p:txBody>
      </p:sp>
    </p:spTree>
    <p:extLst>
      <p:ext uri="{BB962C8B-B14F-4D97-AF65-F5344CB8AC3E}">
        <p14:creationId xmlns:p14="http://schemas.microsoft.com/office/powerpoint/2010/main" val="28307660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7CE49AE-FB9F-4064-A157-E49E3EDA6591}" type="datetime1">
              <a:rPr lang="en-US" smtClean="0"/>
              <a:pPr/>
              <a:t>6/24/2023</a:t>
            </a:fld>
            <a:endParaRPr lang="en-US" dirty="0"/>
          </a:p>
        </p:txBody>
      </p:sp>
      <p:sp>
        <p:nvSpPr>
          <p:cNvPr id="5" name="Footer Placeholder 4"/>
          <p:cNvSpPr>
            <a:spLocks noGrp="1"/>
          </p:cNvSpPr>
          <p:nvPr>
            <p:ph type="ftr" sz="quarter" idx="11"/>
          </p:nvPr>
        </p:nvSpPr>
        <p:spPr/>
        <p:txBody>
          <a:bodyPr/>
          <a:lstStyle/>
          <a:p>
            <a:r>
              <a:rPr lang="en-US" smtClean="0"/>
              <a:t>Basic concepts of graph theory</a:t>
            </a:r>
            <a:endParaRPr lang="en-US" dirty="0"/>
          </a:p>
        </p:txBody>
      </p:sp>
      <p:sp>
        <p:nvSpPr>
          <p:cNvPr id="6" name="Slide Number Placeholder 5"/>
          <p:cNvSpPr>
            <a:spLocks noGrp="1"/>
          </p:cNvSpPr>
          <p:nvPr>
            <p:ph type="sldNum" sz="quarter" idx="12"/>
          </p:nvPr>
        </p:nvSpPr>
        <p:spPr/>
        <p:txBody>
          <a:bodyPr/>
          <a:lstStyle/>
          <a:p>
            <a:fld id="{68D024D8-7F54-4838-AA7B-E00348C32656}" type="slidenum">
              <a:rPr lang="en-US" smtClean="0"/>
              <a:pPr/>
              <a:t>4</a:t>
            </a:fld>
            <a:endParaRPr lang="en-US" dirty="0"/>
          </a:p>
        </p:txBody>
      </p:sp>
      <p:grpSp>
        <p:nvGrpSpPr>
          <p:cNvPr id="11" name="Group 10"/>
          <p:cNvGrpSpPr/>
          <p:nvPr/>
        </p:nvGrpSpPr>
        <p:grpSpPr>
          <a:xfrm>
            <a:off x="1752600" y="994904"/>
            <a:ext cx="3206376" cy="2189163"/>
            <a:chOff x="1447800" y="1897856"/>
            <a:chExt cx="3206376" cy="2189163"/>
          </a:xfrm>
        </p:grpSpPr>
        <p:grpSp>
          <p:nvGrpSpPr>
            <p:cNvPr id="10" name="Group 9"/>
            <p:cNvGrpSpPr/>
            <p:nvPr/>
          </p:nvGrpSpPr>
          <p:grpSpPr>
            <a:xfrm>
              <a:off x="1447800" y="2106174"/>
              <a:ext cx="2667000" cy="1703826"/>
              <a:chOff x="1447800" y="2085536"/>
              <a:chExt cx="2667000" cy="1703826"/>
            </a:xfrm>
          </p:grpSpPr>
          <p:cxnSp>
            <p:nvCxnSpPr>
              <p:cNvPr id="9" name="Straight Connector 8"/>
              <p:cNvCxnSpPr/>
              <p:nvPr/>
            </p:nvCxnSpPr>
            <p:spPr>
              <a:xfrm rot="5400000">
                <a:off x="3428206" y="2971006"/>
                <a:ext cx="1219200" cy="1589"/>
              </a:xfrm>
              <a:prstGeom prst="line">
                <a:avLst/>
              </a:prstGeom>
              <a:ln w="28575"/>
            </p:spPr>
            <p:style>
              <a:lnRef idx="3">
                <a:schemeClr val="dk1"/>
              </a:lnRef>
              <a:fillRef idx="0">
                <a:schemeClr val="dk1"/>
              </a:fillRef>
              <a:effectRef idx="2">
                <a:schemeClr val="dk1"/>
              </a:effectRef>
              <a:fontRef idx="minor">
                <a:schemeClr val="tx1"/>
              </a:fontRef>
            </p:style>
          </p:cxnSp>
          <p:cxnSp>
            <p:nvCxnSpPr>
              <p:cNvPr id="12" name="Straight Connector 11"/>
              <p:cNvCxnSpPr/>
              <p:nvPr/>
            </p:nvCxnSpPr>
            <p:spPr>
              <a:xfrm>
                <a:off x="1981200" y="3581400"/>
                <a:ext cx="2057400" cy="1588"/>
              </a:xfrm>
              <a:prstGeom prst="line">
                <a:avLst/>
              </a:prstGeom>
            </p:spPr>
            <p:style>
              <a:lnRef idx="3">
                <a:schemeClr val="dk1"/>
              </a:lnRef>
              <a:fillRef idx="0">
                <a:schemeClr val="dk1"/>
              </a:fillRef>
              <a:effectRef idx="2">
                <a:schemeClr val="dk1"/>
              </a:effectRef>
              <a:fontRef idx="minor">
                <a:schemeClr val="tx1"/>
              </a:fontRef>
            </p:style>
          </p:cxnSp>
          <p:sp>
            <p:nvSpPr>
              <p:cNvPr id="17" name="Oval 16"/>
              <p:cNvSpPr/>
              <p:nvPr/>
            </p:nvSpPr>
            <p:spPr>
              <a:xfrm>
                <a:off x="1938996" y="2085536"/>
                <a:ext cx="152400" cy="1524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8" name="Oval 17"/>
              <p:cNvSpPr/>
              <p:nvPr/>
            </p:nvSpPr>
            <p:spPr>
              <a:xfrm>
                <a:off x="3948332" y="2294208"/>
                <a:ext cx="152400" cy="1524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9" name="Oval 18"/>
              <p:cNvSpPr/>
              <p:nvPr/>
            </p:nvSpPr>
            <p:spPr>
              <a:xfrm>
                <a:off x="1905000" y="3505200"/>
                <a:ext cx="152400" cy="1524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0" name="Oval 19"/>
              <p:cNvSpPr/>
              <p:nvPr/>
            </p:nvSpPr>
            <p:spPr>
              <a:xfrm>
                <a:off x="3962400" y="3505200"/>
                <a:ext cx="152400" cy="1524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aphicFrame>
            <p:nvGraphicFramePr>
              <p:cNvPr id="26632" name="Object 8"/>
              <p:cNvGraphicFramePr>
                <a:graphicFrameLocks noChangeAspect="1"/>
              </p:cNvGraphicFramePr>
              <p:nvPr>
                <p:extLst>
                  <p:ext uri="{D42A27DB-BD31-4B8C-83A1-F6EECF244321}">
                    <p14:modId xmlns:p14="http://schemas.microsoft.com/office/powerpoint/2010/main" val="3780613617"/>
                  </p:ext>
                </p:extLst>
              </p:nvPr>
            </p:nvGraphicFramePr>
            <p:xfrm>
              <a:off x="1447800" y="3352800"/>
              <a:ext cx="496888" cy="436562"/>
            </p:xfrm>
            <a:graphic>
              <a:graphicData uri="http://schemas.openxmlformats.org/presentationml/2006/ole">
                <mc:AlternateContent xmlns:mc="http://schemas.openxmlformats.org/markup-compatibility/2006">
                  <mc:Choice xmlns:v="urn:schemas-microsoft-com:vml" Requires="v">
                    <p:oleObj spid="_x0000_s27049" name="Equation" r:id="rId3" imgW="152280" imgH="164880" progId="Equation.3">
                      <p:embed/>
                    </p:oleObj>
                  </mc:Choice>
                  <mc:Fallback>
                    <p:oleObj name="Equation" r:id="rId3" imgW="152280" imgH="164880" progId="Equation.3">
                      <p:embed/>
                      <p:pic>
                        <p:nvPicPr>
                          <p:cNvPr id="0"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3352800"/>
                            <a:ext cx="496888" cy="4365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7" name="Group 6"/>
            <p:cNvGrpSpPr/>
            <p:nvPr/>
          </p:nvGrpSpPr>
          <p:grpSpPr>
            <a:xfrm>
              <a:off x="1453776" y="1897856"/>
              <a:ext cx="3200400" cy="2189163"/>
              <a:chOff x="1447800" y="1849437"/>
              <a:chExt cx="3200400" cy="2189163"/>
            </a:xfrm>
          </p:grpSpPr>
          <p:cxnSp>
            <p:nvCxnSpPr>
              <p:cNvPr id="8" name="Straight Connector 7"/>
              <p:cNvCxnSpPr/>
              <p:nvPr/>
            </p:nvCxnSpPr>
            <p:spPr>
              <a:xfrm rot="5400000">
                <a:off x="1271368" y="2885636"/>
                <a:ext cx="1447800" cy="1588"/>
              </a:xfrm>
              <a:prstGeom prst="line">
                <a:avLst/>
              </a:prstGeom>
              <a:ln w="28575"/>
            </p:spPr>
            <p:style>
              <a:lnRef idx="3">
                <a:schemeClr val="dk1"/>
              </a:lnRef>
              <a:fillRef idx="0">
                <a:schemeClr val="dk1"/>
              </a:fillRef>
              <a:effectRef idx="2">
                <a:schemeClr val="dk1"/>
              </a:effectRef>
              <a:fontRef idx="minor">
                <a:schemeClr val="tx1"/>
              </a:fontRef>
            </p:style>
          </p:cxnSp>
          <p:cxnSp>
            <p:nvCxnSpPr>
              <p:cNvPr id="14" name="Straight Connector 13"/>
              <p:cNvCxnSpPr/>
              <p:nvPr/>
            </p:nvCxnSpPr>
            <p:spPr>
              <a:xfrm>
                <a:off x="1981200" y="2133600"/>
                <a:ext cx="2057400" cy="1447800"/>
              </a:xfrm>
              <a:prstGeom prst="line">
                <a:avLst/>
              </a:prstGeom>
            </p:spPr>
            <p:style>
              <a:lnRef idx="3">
                <a:schemeClr val="dk1"/>
              </a:lnRef>
              <a:fillRef idx="0">
                <a:schemeClr val="dk1"/>
              </a:fillRef>
              <a:effectRef idx="2">
                <a:schemeClr val="dk1"/>
              </a:effectRef>
              <a:fontRef idx="minor">
                <a:schemeClr val="tx1"/>
              </a:fontRef>
            </p:style>
          </p:cxnSp>
          <p:cxnSp>
            <p:nvCxnSpPr>
              <p:cNvPr id="16" name="Straight Connector 15"/>
              <p:cNvCxnSpPr/>
              <p:nvPr/>
            </p:nvCxnSpPr>
            <p:spPr>
              <a:xfrm rot="10800000" flipV="1">
                <a:off x="1981200" y="2362200"/>
                <a:ext cx="2057400" cy="1219200"/>
              </a:xfrm>
              <a:prstGeom prst="line">
                <a:avLst/>
              </a:prstGeom>
            </p:spPr>
            <p:style>
              <a:lnRef idx="3">
                <a:schemeClr val="dk1"/>
              </a:lnRef>
              <a:fillRef idx="0">
                <a:schemeClr val="dk1"/>
              </a:fillRef>
              <a:effectRef idx="2">
                <a:schemeClr val="dk1"/>
              </a:effectRef>
              <a:fontRef idx="minor">
                <a:schemeClr val="tx1"/>
              </a:fontRef>
            </p:style>
          </p:cxnSp>
          <p:graphicFrame>
            <p:nvGraphicFramePr>
              <p:cNvPr id="26625" name="Object 1"/>
              <p:cNvGraphicFramePr>
                <a:graphicFrameLocks noChangeAspect="1"/>
              </p:cNvGraphicFramePr>
              <p:nvPr>
                <p:extLst>
                  <p:ext uri="{D42A27DB-BD31-4B8C-83A1-F6EECF244321}">
                    <p14:modId xmlns:p14="http://schemas.microsoft.com/office/powerpoint/2010/main" val="2613387036"/>
                  </p:ext>
                </p:extLst>
              </p:nvPr>
            </p:nvGraphicFramePr>
            <p:xfrm>
              <a:off x="1447800" y="2590800"/>
              <a:ext cx="455612" cy="569913"/>
            </p:xfrm>
            <a:graphic>
              <a:graphicData uri="http://schemas.openxmlformats.org/presentationml/2006/ole">
                <mc:AlternateContent xmlns:mc="http://schemas.openxmlformats.org/markup-compatibility/2006">
                  <mc:Choice xmlns:v="urn:schemas-microsoft-com:vml" Requires="v">
                    <p:oleObj spid="_x0000_s27050" name="Equation" r:id="rId5" imgW="139680" imgH="215640" progId="Equation.3">
                      <p:embed/>
                    </p:oleObj>
                  </mc:Choice>
                  <mc:Fallback>
                    <p:oleObj name="Equation" r:id="rId5" imgW="139680" imgH="215640" progId="Equation.3">
                      <p:embed/>
                      <p:pic>
                        <p:nvPicPr>
                          <p:cNvPr id="0" name="Picture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47800" y="2590800"/>
                            <a:ext cx="455612" cy="569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627" name="Object 3"/>
              <p:cNvGraphicFramePr>
                <a:graphicFrameLocks noChangeAspect="1"/>
              </p:cNvGraphicFramePr>
              <p:nvPr>
                <p:extLst>
                  <p:ext uri="{D42A27DB-BD31-4B8C-83A1-F6EECF244321}">
                    <p14:modId xmlns:p14="http://schemas.microsoft.com/office/powerpoint/2010/main" val="2040795160"/>
                  </p:ext>
                </p:extLst>
              </p:nvPr>
            </p:nvGraphicFramePr>
            <p:xfrm>
              <a:off x="2779713" y="3468687"/>
              <a:ext cx="496887" cy="569913"/>
            </p:xfrm>
            <a:graphic>
              <a:graphicData uri="http://schemas.openxmlformats.org/presentationml/2006/ole">
                <mc:AlternateContent xmlns:mc="http://schemas.openxmlformats.org/markup-compatibility/2006">
                  <mc:Choice xmlns:v="urn:schemas-microsoft-com:vml" Requires="v">
                    <p:oleObj spid="_x0000_s27051" name="Equation" r:id="rId7" imgW="152280" imgH="215640" progId="Equation.3">
                      <p:embed/>
                    </p:oleObj>
                  </mc:Choice>
                  <mc:Fallback>
                    <p:oleObj name="Equation" r:id="rId7" imgW="152280" imgH="215640" progId="Equation.3">
                      <p:embed/>
                      <p:pic>
                        <p:nvPicPr>
                          <p:cNvPr id="0"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79713" y="3468687"/>
                            <a:ext cx="496887" cy="569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628" name="Object 4"/>
              <p:cNvGraphicFramePr>
                <a:graphicFrameLocks noChangeAspect="1"/>
              </p:cNvGraphicFramePr>
              <p:nvPr>
                <p:extLst>
                  <p:ext uri="{D42A27DB-BD31-4B8C-83A1-F6EECF244321}">
                    <p14:modId xmlns:p14="http://schemas.microsoft.com/office/powerpoint/2010/main" val="1555905387"/>
                  </p:ext>
                </p:extLst>
              </p:nvPr>
            </p:nvGraphicFramePr>
            <p:xfrm>
              <a:off x="4019550" y="2574925"/>
              <a:ext cx="496888" cy="603250"/>
            </p:xfrm>
            <a:graphic>
              <a:graphicData uri="http://schemas.openxmlformats.org/presentationml/2006/ole">
                <mc:AlternateContent xmlns:mc="http://schemas.openxmlformats.org/markup-compatibility/2006">
                  <mc:Choice xmlns:v="urn:schemas-microsoft-com:vml" Requires="v">
                    <p:oleObj spid="_x0000_s27052" name="Equation" r:id="rId9" imgW="152280" imgH="228600" progId="Equation.3">
                      <p:embed/>
                    </p:oleObj>
                  </mc:Choice>
                  <mc:Fallback>
                    <p:oleObj name="Equation" r:id="rId9" imgW="152280" imgH="228600" progId="Equation.3">
                      <p:embed/>
                      <p:pic>
                        <p:nvPicPr>
                          <p:cNvPr id="0" name="Picture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19550" y="2574925"/>
                            <a:ext cx="496888" cy="603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629" name="Object 5"/>
              <p:cNvGraphicFramePr>
                <a:graphicFrameLocks noChangeAspect="1"/>
              </p:cNvGraphicFramePr>
              <p:nvPr>
                <p:extLst>
                  <p:ext uri="{D42A27DB-BD31-4B8C-83A1-F6EECF244321}">
                    <p14:modId xmlns:p14="http://schemas.microsoft.com/office/powerpoint/2010/main" val="2165704645"/>
                  </p:ext>
                </p:extLst>
              </p:nvPr>
            </p:nvGraphicFramePr>
            <p:xfrm>
              <a:off x="3389312" y="2514600"/>
              <a:ext cx="496888" cy="569913"/>
            </p:xfrm>
            <a:graphic>
              <a:graphicData uri="http://schemas.openxmlformats.org/presentationml/2006/ole">
                <mc:AlternateContent xmlns:mc="http://schemas.openxmlformats.org/markup-compatibility/2006">
                  <mc:Choice xmlns:v="urn:schemas-microsoft-com:vml" Requires="v">
                    <p:oleObj spid="_x0000_s27053" name="Equation" r:id="rId11" imgW="152280" imgH="215640" progId="Equation.3">
                      <p:embed/>
                    </p:oleObj>
                  </mc:Choice>
                  <mc:Fallback>
                    <p:oleObj name="Equation" r:id="rId11" imgW="152280" imgH="215640" progId="Equation.3">
                      <p:embed/>
                      <p:pic>
                        <p:nvPicPr>
                          <p:cNvPr id="0" name="Picture 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389312" y="2514600"/>
                            <a:ext cx="496888" cy="569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630" name="Object 6"/>
              <p:cNvGraphicFramePr>
                <a:graphicFrameLocks noChangeAspect="1"/>
              </p:cNvGraphicFramePr>
              <p:nvPr>
                <p:extLst>
                  <p:ext uri="{D42A27DB-BD31-4B8C-83A1-F6EECF244321}">
                    <p14:modId xmlns:p14="http://schemas.microsoft.com/office/powerpoint/2010/main" val="3669429401"/>
                  </p:ext>
                </p:extLst>
              </p:nvPr>
            </p:nvGraphicFramePr>
            <p:xfrm>
              <a:off x="2190750" y="2309813"/>
              <a:ext cx="496888" cy="603250"/>
            </p:xfrm>
            <a:graphic>
              <a:graphicData uri="http://schemas.openxmlformats.org/presentationml/2006/ole">
                <mc:AlternateContent xmlns:mc="http://schemas.openxmlformats.org/markup-compatibility/2006">
                  <mc:Choice xmlns:v="urn:schemas-microsoft-com:vml" Requires="v">
                    <p:oleObj spid="_x0000_s27054" name="Equation" r:id="rId13" imgW="152280" imgH="228600" progId="Equation.3">
                      <p:embed/>
                    </p:oleObj>
                  </mc:Choice>
                  <mc:Fallback>
                    <p:oleObj name="Equation" r:id="rId13" imgW="152280" imgH="228600" progId="Equation.3">
                      <p:embed/>
                      <p:pic>
                        <p:nvPicPr>
                          <p:cNvPr id="0" name="Picture 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190750" y="2309813"/>
                            <a:ext cx="496888" cy="603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631" name="Object 7"/>
              <p:cNvGraphicFramePr>
                <a:graphicFrameLocks noChangeAspect="1"/>
              </p:cNvGraphicFramePr>
              <p:nvPr>
                <p:extLst>
                  <p:ext uri="{D42A27DB-BD31-4B8C-83A1-F6EECF244321}">
                    <p14:modId xmlns:p14="http://schemas.microsoft.com/office/powerpoint/2010/main" val="2657770451"/>
                  </p:ext>
                </p:extLst>
              </p:nvPr>
            </p:nvGraphicFramePr>
            <p:xfrm>
              <a:off x="1524000" y="1849437"/>
              <a:ext cx="496888" cy="436563"/>
            </p:xfrm>
            <a:graphic>
              <a:graphicData uri="http://schemas.openxmlformats.org/presentationml/2006/ole">
                <mc:AlternateContent xmlns:mc="http://schemas.openxmlformats.org/markup-compatibility/2006">
                  <mc:Choice xmlns:v="urn:schemas-microsoft-com:vml" Requires="v">
                    <p:oleObj spid="_x0000_s27055" name="Equation" r:id="rId15" imgW="152280" imgH="164880" progId="Equation.3">
                      <p:embed/>
                    </p:oleObj>
                  </mc:Choice>
                  <mc:Fallback>
                    <p:oleObj name="Equation" r:id="rId15" imgW="152280" imgH="164880" progId="Equation.3">
                      <p:embed/>
                      <p:pic>
                        <p:nvPicPr>
                          <p:cNvPr id="0" name="Picture 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524000" y="1849437"/>
                            <a:ext cx="496888" cy="4365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633" name="Object 9"/>
              <p:cNvGraphicFramePr>
                <a:graphicFrameLocks noChangeAspect="1"/>
              </p:cNvGraphicFramePr>
              <p:nvPr>
                <p:extLst>
                  <p:ext uri="{D42A27DB-BD31-4B8C-83A1-F6EECF244321}">
                    <p14:modId xmlns:p14="http://schemas.microsoft.com/office/powerpoint/2010/main" val="3063367101"/>
                  </p:ext>
                </p:extLst>
              </p:nvPr>
            </p:nvGraphicFramePr>
            <p:xfrm>
              <a:off x="4151313" y="3355975"/>
              <a:ext cx="496887" cy="471488"/>
            </p:xfrm>
            <a:graphic>
              <a:graphicData uri="http://schemas.openxmlformats.org/presentationml/2006/ole">
                <mc:AlternateContent xmlns:mc="http://schemas.openxmlformats.org/markup-compatibility/2006">
                  <mc:Choice xmlns:v="urn:schemas-microsoft-com:vml" Requires="v">
                    <p:oleObj spid="_x0000_s27056" name="Equation" r:id="rId17" imgW="152280" imgH="177480" progId="Equation.3">
                      <p:embed/>
                    </p:oleObj>
                  </mc:Choice>
                  <mc:Fallback>
                    <p:oleObj name="Equation" r:id="rId17" imgW="152280" imgH="177480" progId="Equation.3">
                      <p:embed/>
                      <p:pic>
                        <p:nvPicPr>
                          <p:cNvPr id="0" name="Picture 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151313" y="3355975"/>
                            <a:ext cx="496887" cy="471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634" name="Object 10"/>
              <p:cNvGraphicFramePr>
                <a:graphicFrameLocks noChangeAspect="1"/>
              </p:cNvGraphicFramePr>
              <p:nvPr>
                <p:extLst>
                  <p:ext uri="{D42A27DB-BD31-4B8C-83A1-F6EECF244321}">
                    <p14:modId xmlns:p14="http://schemas.microsoft.com/office/powerpoint/2010/main" val="3136787812"/>
                  </p:ext>
                </p:extLst>
              </p:nvPr>
            </p:nvGraphicFramePr>
            <p:xfrm>
              <a:off x="4110037" y="2078038"/>
              <a:ext cx="538163" cy="436562"/>
            </p:xfrm>
            <a:graphic>
              <a:graphicData uri="http://schemas.openxmlformats.org/presentationml/2006/ole">
                <mc:AlternateContent xmlns:mc="http://schemas.openxmlformats.org/markup-compatibility/2006">
                  <mc:Choice xmlns:v="urn:schemas-microsoft-com:vml" Requires="v">
                    <p:oleObj spid="_x0000_s27057" name="Equation" r:id="rId19" imgW="164880" imgH="164880" progId="Equation.3">
                      <p:embed/>
                    </p:oleObj>
                  </mc:Choice>
                  <mc:Fallback>
                    <p:oleObj name="Equation" r:id="rId19" imgW="164880" imgH="164880" progId="Equation.3">
                      <p:embed/>
                      <p:pic>
                        <p:nvPicPr>
                          <p:cNvPr id="0" name="Picture 1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110037" y="2078038"/>
                            <a:ext cx="538163" cy="4365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sp>
        <p:nvSpPr>
          <p:cNvPr id="13" name="Rectangle 12"/>
          <p:cNvSpPr/>
          <p:nvPr/>
        </p:nvSpPr>
        <p:spPr>
          <a:xfrm>
            <a:off x="457200" y="147934"/>
            <a:ext cx="8229600" cy="646331"/>
          </a:xfrm>
          <a:prstGeom prst="rect">
            <a:avLst/>
          </a:prstGeom>
        </p:spPr>
        <p:txBody>
          <a:bodyPr wrap="square">
            <a:spAutoFit/>
          </a:bodyPr>
          <a:lstStyle/>
          <a:p>
            <a:r>
              <a:rPr lang="en-US" b="1" dirty="0"/>
              <a:t>NOTE:</a:t>
            </a:r>
            <a:r>
              <a:rPr lang="en-US" dirty="0"/>
              <a:t/>
            </a:r>
            <a:br>
              <a:rPr lang="en-US" dirty="0"/>
            </a:br>
            <a:r>
              <a:rPr lang="en-US" dirty="0"/>
              <a:t>A vertex is said to be even or odd according as its degree is an even or an odd number</a:t>
            </a:r>
            <a:r>
              <a:rPr lang="en-US" dirty="0" smtClean="0"/>
              <a:t>.</a:t>
            </a:r>
            <a:endParaRPr lang="en-US" dirty="0"/>
          </a:p>
        </p:txBody>
      </p:sp>
      <p:sp>
        <p:nvSpPr>
          <p:cNvPr id="22" name="Rectangle 21"/>
          <p:cNvSpPr/>
          <p:nvPr/>
        </p:nvSpPr>
        <p:spPr>
          <a:xfrm>
            <a:off x="5893083" y="935324"/>
            <a:ext cx="1726917" cy="2308324"/>
          </a:xfrm>
          <a:prstGeom prst="rect">
            <a:avLst/>
          </a:prstGeom>
        </p:spPr>
        <p:txBody>
          <a:bodyPr wrap="square">
            <a:spAutoFit/>
          </a:bodyPr>
          <a:lstStyle/>
          <a:p>
            <a:r>
              <a:rPr lang="en-US" dirty="0" err="1" smtClean="0"/>
              <a:t>Deg</a:t>
            </a:r>
            <a:r>
              <a:rPr lang="en-US" dirty="0" smtClean="0"/>
              <a:t>(A</a:t>
            </a:r>
            <a:r>
              <a:rPr lang="en-US" dirty="0"/>
              <a:t>) =2, </a:t>
            </a:r>
            <a:r>
              <a:rPr lang="en-US" dirty="0" err="1"/>
              <a:t>deg</a:t>
            </a:r>
            <a:r>
              <a:rPr lang="en-US" dirty="0"/>
              <a:t>(B) =3, </a:t>
            </a:r>
            <a:r>
              <a:rPr lang="en-US" dirty="0" err="1"/>
              <a:t>deg</a:t>
            </a:r>
            <a:r>
              <a:rPr lang="en-US" dirty="0"/>
              <a:t>(C) =3,    </a:t>
            </a:r>
            <a:r>
              <a:rPr lang="en-US" dirty="0" err="1"/>
              <a:t>deg</a:t>
            </a:r>
            <a:r>
              <a:rPr lang="en-US" dirty="0"/>
              <a:t>(D) =2</a:t>
            </a:r>
          </a:p>
          <a:p>
            <a:r>
              <a:rPr lang="en-US" dirty="0"/>
              <a:t>Thus, the vertices A and D are even, B and C are odd.</a:t>
            </a:r>
          </a:p>
        </p:txBody>
      </p:sp>
      <p:sp>
        <p:nvSpPr>
          <p:cNvPr id="23" name="Rectangle 22"/>
          <p:cNvSpPr/>
          <p:nvPr/>
        </p:nvSpPr>
        <p:spPr>
          <a:xfrm>
            <a:off x="425823" y="979110"/>
            <a:ext cx="1112420" cy="369332"/>
          </a:xfrm>
          <a:prstGeom prst="rect">
            <a:avLst/>
          </a:prstGeom>
        </p:spPr>
        <p:txBody>
          <a:bodyPr wrap="none">
            <a:spAutoFit/>
          </a:bodyPr>
          <a:lstStyle/>
          <a:p>
            <a:pPr>
              <a:buNone/>
            </a:pPr>
            <a:r>
              <a:rPr lang="en-US" b="1" dirty="0"/>
              <a:t>Example: </a:t>
            </a:r>
          </a:p>
        </p:txBody>
      </p:sp>
      <p:sp>
        <p:nvSpPr>
          <p:cNvPr id="25" name="Rectangle 24"/>
          <p:cNvSpPr/>
          <p:nvPr/>
        </p:nvSpPr>
        <p:spPr>
          <a:xfrm>
            <a:off x="203615" y="3079627"/>
            <a:ext cx="1589859" cy="369332"/>
          </a:xfrm>
          <a:prstGeom prst="rect">
            <a:avLst/>
          </a:prstGeom>
        </p:spPr>
        <p:txBody>
          <a:bodyPr wrap="none">
            <a:spAutoFit/>
          </a:bodyPr>
          <a:lstStyle/>
          <a:p>
            <a:pPr>
              <a:buFontTx/>
              <a:buNone/>
            </a:pPr>
            <a:r>
              <a:rPr lang="en-US" b="1" u="sng" dirty="0"/>
              <a:t>Isolate vertex: </a:t>
            </a:r>
            <a:endParaRPr lang="en-US" sz="2000" b="1" u="sng" dirty="0"/>
          </a:p>
        </p:txBody>
      </p:sp>
      <p:sp>
        <p:nvSpPr>
          <p:cNvPr id="26" name="Rectangle 25"/>
          <p:cNvSpPr/>
          <p:nvPr/>
        </p:nvSpPr>
        <p:spPr>
          <a:xfrm>
            <a:off x="147853" y="3389588"/>
            <a:ext cx="9022978" cy="646331"/>
          </a:xfrm>
          <a:prstGeom prst="rect">
            <a:avLst/>
          </a:prstGeom>
        </p:spPr>
        <p:txBody>
          <a:bodyPr wrap="square">
            <a:spAutoFit/>
          </a:bodyPr>
          <a:lstStyle/>
          <a:p>
            <a:pPr>
              <a:buFontTx/>
              <a:buNone/>
            </a:pPr>
            <a:r>
              <a:rPr lang="en-US" dirty="0"/>
              <a:t>The vertex V is isolated if it does not belong to any </a:t>
            </a:r>
            <a:r>
              <a:rPr lang="en-US" dirty="0" smtClean="0"/>
              <a:t>edges. Thus </a:t>
            </a:r>
            <a:r>
              <a:rPr lang="en-US" dirty="0"/>
              <a:t>V is isolated if and only if d(v)=0</a:t>
            </a:r>
            <a:endParaRPr lang="en-US" sz="2400" dirty="0"/>
          </a:p>
          <a:p>
            <a:pPr>
              <a:buFontTx/>
              <a:buNone/>
            </a:pPr>
            <a:r>
              <a:rPr lang="en-US" dirty="0"/>
              <a:t>In other words, A vertex of degree zero is called isolated vertex. </a:t>
            </a:r>
            <a:endParaRPr lang="en-US" sz="2400" dirty="0"/>
          </a:p>
        </p:txBody>
      </p:sp>
      <p:sp>
        <p:nvSpPr>
          <p:cNvPr id="27" name="Rectangle 26"/>
          <p:cNvSpPr/>
          <p:nvPr/>
        </p:nvSpPr>
        <p:spPr>
          <a:xfrm>
            <a:off x="191112" y="4034609"/>
            <a:ext cx="1382238" cy="369332"/>
          </a:xfrm>
          <a:prstGeom prst="rect">
            <a:avLst/>
          </a:prstGeom>
        </p:spPr>
        <p:txBody>
          <a:bodyPr wrap="none">
            <a:spAutoFit/>
          </a:bodyPr>
          <a:lstStyle/>
          <a:p>
            <a:pPr>
              <a:buFontTx/>
              <a:buNone/>
            </a:pPr>
            <a:r>
              <a:rPr lang="en-US" b="1" u="sng" dirty="0"/>
              <a:t>Finite graph:</a:t>
            </a:r>
          </a:p>
        </p:txBody>
      </p:sp>
      <p:sp>
        <p:nvSpPr>
          <p:cNvPr id="28" name="Rectangle 27"/>
          <p:cNvSpPr/>
          <p:nvPr/>
        </p:nvSpPr>
        <p:spPr>
          <a:xfrm>
            <a:off x="304800" y="4355363"/>
            <a:ext cx="8991600" cy="369332"/>
          </a:xfrm>
          <a:prstGeom prst="rect">
            <a:avLst/>
          </a:prstGeom>
        </p:spPr>
        <p:txBody>
          <a:bodyPr wrap="square">
            <a:spAutoFit/>
          </a:bodyPr>
          <a:lstStyle/>
          <a:p>
            <a:pPr>
              <a:buNone/>
            </a:pPr>
            <a:r>
              <a:rPr lang="en-US" dirty="0"/>
              <a:t>A graph is said to be finite if it has a finite number of vertices and a finite number of edges.</a:t>
            </a:r>
          </a:p>
        </p:txBody>
      </p:sp>
      <p:sp>
        <p:nvSpPr>
          <p:cNvPr id="29" name="Rectangle 28"/>
          <p:cNvSpPr/>
          <p:nvPr/>
        </p:nvSpPr>
        <p:spPr>
          <a:xfrm>
            <a:off x="155799" y="4723385"/>
            <a:ext cx="1422890" cy="369332"/>
          </a:xfrm>
          <a:prstGeom prst="rect">
            <a:avLst/>
          </a:prstGeom>
        </p:spPr>
        <p:txBody>
          <a:bodyPr wrap="none">
            <a:spAutoFit/>
          </a:bodyPr>
          <a:lstStyle/>
          <a:p>
            <a:pPr>
              <a:buFontTx/>
              <a:buNone/>
            </a:pPr>
            <a:r>
              <a:rPr lang="en-US" b="1" u="sng" dirty="0"/>
              <a:t>Trivial graph:</a:t>
            </a:r>
          </a:p>
        </p:txBody>
      </p:sp>
      <p:sp>
        <p:nvSpPr>
          <p:cNvPr id="30" name="Rectangle 29"/>
          <p:cNvSpPr/>
          <p:nvPr/>
        </p:nvSpPr>
        <p:spPr>
          <a:xfrm>
            <a:off x="472224" y="5078202"/>
            <a:ext cx="8519375" cy="369332"/>
          </a:xfrm>
          <a:prstGeom prst="rect">
            <a:avLst/>
          </a:prstGeom>
        </p:spPr>
        <p:txBody>
          <a:bodyPr wrap="square">
            <a:spAutoFit/>
          </a:bodyPr>
          <a:lstStyle/>
          <a:p>
            <a:pPr>
              <a:buNone/>
            </a:pPr>
            <a:r>
              <a:rPr lang="en-US" dirty="0"/>
              <a:t>The finite graph with one vertex and no edges i.e. a single point is called the trivial graph.</a:t>
            </a:r>
          </a:p>
        </p:txBody>
      </p:sp>
      <p:sp>
        <p:nvSpPr>
          <p:cNvPr id="31" name="Rectangle 30"/>
          <p:cNvSpPr/>
          <p:nvPr/>
        </p:nvSpPr>
        <p:spPr>
          <a:xfrm>
            <a:off x="138627" y="5367974"/>
            <a:ext cx="1633845" cy="369332"/>
          </a:xfrm>
          <a:prstGeom prst="rect">
            <a:avLst/>
          </a:prstGeom>
        </p:spPr>
        <p:txBody>
          <a:bodyPr wrap="none">
            <a:spAutoFit/>
          </a:bodyPr>
          <a:lstStyle/>
          <a:p>
            <a:pPr>
              <a:buFontTx/>
              <a:buNone/>
            </a:pPr>
            <a:r>
              <a:rPr lang="en-US" b="1" u="sng" dirty="0"/>
              <a:t>Pendant vertex</a:t>
            </a:r>
          </a:p>
        </p:txBody>
      </p:sp>
      <p:sp>
        <p:nvSpPr>
          <p:cNvPr id="26624" name="Rectangle 26623"/>
          <p:cNvSpPr/>
          <p:nvPr/>
        </p:nvSpPr>
        <p:spPr>
          <a:xfrm>
            <a:off x="571500" y="5743412"/>
            <a:ext cx="7200900" cy="369332"/>
          </a:xfrm>
          <a:prstGeom prst="rect">
            <a:avLst/>
          </a:prstGeom>
        </p:spPr>
        <p:txBody>
          <a:bodyPr wrap="square">
            <a:spAutoFit/>
          </a:bodyPr>
          <a:lstStyle/>
          <a:p>
            <a:pPr>
              <a:buNone/>
            </a:pPr>
            <a:r>
              <a:rPr lang="en-US" dirty="0"/>
              <a:t>A vertex of degree one is called pendant vertex.</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66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2" grpId="0"/>
      <p:bldP spid="23" grpId="0"/>
      <p:bldP spid="25" grpId="0"/>
      <p:bldP spid="26" grpId="0"/>
      <p:bldP spid="27" grpId="0"/>
      <p:bldP spid="28" grpId="0"/>
      <p:bldP spid="29" grpId="0"/>
      <p:bldP spid="30" grpId="0"/>
      <p:bldP spid="31" grpId="0"/>
      <p:bldP spid="26624"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57200"/>
            <a:ext cx="7772400" cy="1470025"/>
          </a:xfrm>
        </p:spPr>
        <p:txBody>
          <a:bodyPr/>
          <a:lstStyle/>
          <a:p>
            <a:r>
              <a:rPr lang="en-US" dirty="0" smtClean="0"/>
              <a:t>Directed Graph </a:t>
            </a:r>
            <a:endParaRPr lang="en-US" dirty="0"/>
          </a:p>
        </p:txBody>
      </p:sp>
      <p:sp>
        <p:nvSpPr>
          <p:cNvPr id="5" name="Slide Number Placeholder 4"/>
          <p:cNvSpPr>
            <a:spLocks noGrp="1"/>
          </p:cNvSpPr>
          <p:nvPr>
            <p:ph type="sldNum" sz="quarter" idx="12"/>
          </p:nvPr>
        </p:nvSpPr>
        <p:spPr/>
        <p:txBody>
          <a:bodyPr/>
          <a:lstStyle/>
          <a:p>
            <a:fld id="{0585432B-BDC5-4C5A-82CB-FA4699F3E779}" type="slidenum">
              <a:rPr lang="en-US" smtClean="0"/>
              <a:pPr/>
              <a:t>40</a:t>
            </a:fld>
            <a:endParaRPr lang="en-US" dirty="0"/>
          </a:p>
        </p:txBody>
      </p:sp>
      <p:sp>
        <p:nvSpPr>
          <p:cNvPr id="6" name="Footer Placeholder 5"/>
          <p:cNvSpPr>
            <a:spLocks noGrp="1"/>
          </p:cNvSpPr>
          <p:nvPr>
            <p:ph type="ftr" sz="quarter" idx="11"/>
          </p:nvPr>
        </p:nvSpPr>
        <p:spPr/>
        <p:txBody>
          <a:bodyPr/>
          <a:lstStyle/>
          <a:p>
            <a:r>
              <a:rPr lang="en-US" dirty="0" smtClean="0"/>
              <a:t>Directed Graph</a:t>
            </a:r>
            <a:endParaRPr lang="en-US" dirty="0"/>
          </a:p>
        </p:txBody>
      </p:sp>
      <p:sp>
        <p:nvSpPr>
          <p:cNvPr id="7" name="Date Placeholder 6"/>
          <p:cNvSpPr>
            <a:spLocks noGrp="1"/>
          </p:cNvSpPr>
          <p:nvPr>
            <p:ph type="dt" sz="half" idx="10"/>
          </p:nvPr>
        </p:nvSpPr>
        <p:spPr/>
        <p:txBody>
          <a:bodyPr/>
          <a:lstStyle/>
          <a:p>
            <a:fld id="{40117DB7-A720-4CBC-B4E9-9671B089A9DA}" type="datetime3">
              <a:rPr lang="en-US" smtClean="0"/>
              <a:pPr/>
              <a:t>24 June 2023</a:t>
            </a:fld>
            <a:endParaRPr lang="en-US" dirty="0"/>
          </a:p>
        </p:txBody>
      </p:sp>
      <p:grpSp>
        <p:nvGrpSpPr>
          <p:cNvPr id="60" name="Group 59"/>
          <p:cNvGrpSpPr/>
          <p:nvPr/>
        </p:nvGrpSpPr>
        <p:grpSpPr>
          <a:xfrm>
            <a:off x="2514600" y="2310825"/>
            <a:ext cx="3955106" cy="2946975"/>
            <a:chOff x="2743200" y="228600"/>
            <a:chExt cx="3955106" cy="2946975"/>
          </a:xfrm>
        </p:grpSpPr>
        <p:sp>
          <p:nvSpPr>
            <p:cNvPr id="61" name="TextBox 60"/>
            <p:cNvSpPr txBox="1"/>
            <p:nvPr/>
          </p:nvSpPr>
          <p:spPr>
            <a:xfrm rot="16200000">
              <a:off x="5837699" y="1199376"/>
              <a:ext cx="364202" cy="523220"/>
            </a:xfrm>
            <a:prstGeom prst="rect">
              <a:avLst/>
            </a:prstGeom>
            <a:noFill/>
          </p:spPr>
          <p:txBody>
            <a:bodyPr wrap="square" rtlCol="0">
              <a:spAutoFit/>
            </a:bodyPr>
            <a:lstStyle/>
            <a:p>
              <a:r>
                <a:rPr lang="en-US" sz="2800" dirty="0" smtClean="0"/>
                <a:t>˃</a:t>
              </a:r>
              <a:endParaRPr lang="en-US" sz="2800" dirty="0"/>
            </a:p>
          </p:txBody>
        </p:sp>
        <p:sp>
          <p:nvSpPr>
            <p:cNvPr id="62" name="TextBox 61"/>
            <p:cNvSpPr txBox="1"/>
            <p:nvPr/>
          </p:nvSpPr>
          <p:spPr>
            <a:xfrm rot="5400000">
              <a:off x="3094365" y="1368431"/>
              <a:ext cx="397515" cy="523220"/>
            </a:xfrm>
            <a:prstGeom prst="rect">
              <a:avLst/>
            </a:prstGeom>
            <a:noFill/>
          </p:spPr>
          <p:txBody>
            <a:bodyPr wrap="square" rtlCol="0">
              <a:spAutoFit/>
            </a:bodyPr>
            <a:lstStyle/>
            <a:p>
              <a:r>
                <a:rPr lang="en-US" sz="2800" dirty="0" smtClean="0"/>
                <a:t>˃</a:t>
              </a:r>
              <a:endParaRPr lang="en-US" sz="2800" dirty="0"/>
            </a:p>
          </p:txBody>
        </p:sp>
        <p:grpSp>
          <p:nvGrpSpPr>
            <p:cNvPr id="63" name="Group 42"/>
            <p:cNvGrpSpPr/>
            <p:nvPr/>
          </p:nvGrpSpPr>
          <p:grpSpPr>
            <a:xfrm>
              <a:off x="2743200" y="228600"/>
              <a:ext cx="3955106" cy="2946975"/>
              <a:chOff x="2772936" y="177225"/>
              <a:chExt cx="3955106" cy="2946975"/>
            </a:xfrm>
          </p:grpSpPr>
          <p:sp>
            <p:nvSpPr>
              <p:cNvPr id="64" name="TextBox 63"/>
              <p:cNvSpPr txBox="1"/>
              <p:nvPr/>
            </p:nvSpPr>
            <p:spPr>
              <a:xfrm rot="10800000">
                <a:off x="4522874" y="2024390"/>
                <a:ext cx="582525" cy="523220"/>
              </a:xfrm>
              <a:prstGeom prst="rect">
                <a:avLst/>
              </a:prstGeom>
              <a:noFill/>
            </p:spPr>
            <p:txBody>
              <a:bodyPr wrap="square" rtlCol="0">
                <a:spAutoFit/>
              </a:bodyPr>
              <a:lstStyle/>
              <a:p>
                <a:r>
                  <a:rPr lang="en-US" sz="2800" dirty="0" smtClean="0"/>
                  <a:t>˃</a:t>
                </a:r>
                <a:endParaRPr lang="en-US" sz="2800" dirty="0"/>
              </a:p>
            </p:txBody>
          </p:sp>
          <p:grpSp>
            <p:nvGrpSpPr>
              <p:cNvPr id="65" name="Group 41"/>
              <p:cNvGrpSpPr/>
              <p:nvPr/>
            </p:nvGrpSpPr>
            <p:grpSpPr>
              <a:xfrm>
                <a:off x="2772936" y="177225"/>
                <a:ext cx="3955106" cy="2946975"/>
                <a:chOff x="2772936" y="152400"/>
                <a:chExt cx="3955106" cy="2946975"/>
              </a:xfrm>
            </p:grpSpPr>
            <p:sp>
              <p:nvSpPr>
                <p:cNvPr id="66" name="TextBox 65"/>
                <p:cNvSpPr txBox="1"/>
                <p:nvPr/>
              </p:nvSpPr>
              <p:spPr>
                <a:xfrm>
                  <a:off x="5867400" y="1828800"/>
                  <a:ext cx="381836" cy="769441"/>
                </a:xfrm>
                <a:prstGeom prst="rect">
                  <a:avLst/>
                </a:prstGeom>
                <a:noFill/>
              </p:spPr>
              <p:txBody>
                <a:bodyPr wrap="none" rtlCol="0">
                  <a:spAutoFit/>
                </a:bodyPr>
                <a:lstStyle/>
                <a:p>
                  <a:r>
                    <a:rPr lang="en-US" sz="4400" dirty="0" smtClean="0">
                      <a:latin typeface="Times New Roman"/>
                      <a:cs typeface="Times New Roman"/>
                    </a:rPr>
                    <a:t>•</a:t>
                  </a:r>
                  <a:endParaRPr lang="en-US" sz="4400" dirty="0"/>
                </a:p>
              </p:txBody>
            </p:sp>
            <p:sp>
              <p:nvSpPr>
                <p:cNvPr id="67" name="TextBox 66"/>
                <p:cNvSpPr txBox="1"/>
                <p:nvPr/>
              </p:nvSpPr>
              <p:spPr>
                <a:xfrm>
                  <a:off x="3611136" y="1877735"/>
                  <a:ext cx="381836" cy="769441"/>
                </a:xfrm>
                <a:prstGeom prst="rect">
                  <a:avLst/>
                </a:prstGeom>
                <a:noFill/>
              </p:spPr>
              <p:txBody>
                <a:bodyPr wrap="none" rtlCol="0">
                  <a:spAutoFit/>
                </a:bodyPr>
                <a:lstStyle/>
                <a:p>
                  <a:r>
                    <a:rPr lang="en-US" sz="4400" dirty="0" smtClean="0">
                      <a:latin typeface="Times New Roman"/>
                      <a:cs typeface="Times New Roman"/>
                    </a:rPr>
                    <a:t>•</a:t>
                  </a:r>
                  <a:endParaRPr lang="en-US" sz="4400" dirty="0"/>
                </a:p>
              </p:txBody>
            </p:sp>
            <p:sp>
              <p:nvSpPr>
                <p:cNvPr id="68" name="TextBox 67"/>
                <p:cNvSpPr txBox="1"/>
                <p:nvPr/>
              </p:nvSpPr>
              <p:spPr>
                <a:xfrm>
                  <a:off x="3611136" y="361176"/>
                  <a:ext cx="381836" cy="769441"/>
                </a:xfrm>
                <a:prstGeom prst="rect">
                  <a:avLst/>
                </a:prstGeom>
                <a:noFill/>
              </p:spPr>
              <p:txBody>
                <a:bodyPr wrap="none" rtlCol="0">
                  <a:spAutoFit/>
                </a:bodyPr>
                <a:lstStyle/>
                <a:p>
                  <a:r>
                    <a:rPr lang="en-US" sz="4400" dirty="0" smtClean="0">
                      <a:latin typeface="Times New Roman"/>
                      <a:cs typeface="Times New Roman"/>
                    </a:rPr>
                    <a:t>•</a:t>
                  </a:r>
                  <a:endParaRPr lang="en-US" sz="4400" dirty="0"/>
                </a:p>
              </p:txBody>
            </p:sp>
            <p:sp>
              <p:nvSpPr>
                <p:cNvPr id="69" name="TextBox 68"/>
                <p:cNvSpPr txBox="1"/>
                <p:nvPr/>
              </p:nvSpPr>
              <p:spPr>
                <a:xfrm>
                  <a:off x="5820936" y="361176"/>
                  <a:ext cx="381836" cy="769441"/>
                </a:xfrm>
                <a:prstGeom prst="rect">
                  <a:avLst/>
                </a:prstGeom>
                <a:noFill/>
              </p:spPr>
              <p:txBody>
                <a:bodyPr wrap="none" rtlCol="0">
                  <a:spAutoFit/>
                </a:bodyPr>
                <a:lstStyle/>
                <a:p>
                  <a:r>
                    <a:rPr lang="en-US" sz="4400" dirty="0" smtClean="0">
                      <a:latin typeface="Times New Roman"/>
                      <a:cs typeface="Times New Roman"/>
                    </a:rPr>
                    <a:t>•</a:t>
                  </a:r>
                  <a:endParaRPr lang="en-US" sz="4400" dirty="0"/>
                </a:p>
              </p:txBody>
            </p:sp>
            <p:grpSp>
              <p:nvGrpSpPr>
                <p:cNvPr id="70" name="Group 40"/>
                <p:cNvGrpSpPr/>
                <p:nvPr/>
              </p:nvGrpSpPr>
              <p:grpSpPr>
                <a:xfrm>
                  <a:off x="2772936" y="152400"/>
                  <a:ext cx="3955106" cy="2946975"/>
                  <a:chOff x="2772936" y="177225"/>
                  <a:chExt cx="3955106" cy="2946975"/>
                </a:xfrm>
              </p:grpSpPr>
              <p:sp>
                <p:nvSpPr>
                  <p:cNvPr id="71" name="TextBox 70"/>
                  <p:cNvSpPr txBox="1"/>
                  <p:nvPr/>
                </p:nvSpPr>
                <p:spPr>
                  <a:xfrm rot="12084750">
                    <a:off x="4161642" y="2410625"/>
                    <a:ext cx="364202" cy="523220"/>
                  </a:xfrm>
                  <a:prstGeom prst="rect">
                    <a:avLst/>
                  </a:prstGeom>
                  <a:noFill/>
                </p:spPr>
                <p:txBody>
                  <a:bodyPr wrap="square" rtlCol="0">
                    <a:spAutoFit/>
                  </a:bodyPr>
                  <a:lstStyle/>
                  <a:p>
                    <a:r>
                      <a:rPr lang="en-US" sz="2800" dirty="0" smtClean="0"/>
                      <a:t>˃</a:t>
                    </a:r>
                    <a:endParaRPr lang="en-US" sz="2800" dirty="0"/>
                  </a:p>
                </p:txBody>
              </p:sp>
              <p:sp>
                <p:nvSpPr>
                  <p:cNvPr id="72" name="TextBox 71"/>
                  <p:cNvSpPr txBox="1"/>
                  <p:nvPr/>
                </p:nvSpPr>
                <p:spPr>
                  <a:xfrm>
                    <a:off x="5135136" y="177225"/>
                    <a:ext cx="503664" cy="584775"/>
                  </a:xfrm>
                  <a:prstGeom prst="rect">
                    <a:avLst/>
                  </a:prstGeom>
                  <a:noFill/>
                </p:spPr>
                <p:txBody>
                  <a:bodyPr wrap="none" rtlCol="0">
                    <a:spAutoFit/>
                  </a:bodyPr>
                  <a:lstStyle/>
                  <a:p>
                    <a:r>
                      <a:rPr lang="en-US" sz="3200" dirty="0" smtClean="0">
                        <a:latin typeface="Times New Roman"/>
                        <a:cs typeface="Times New Roman"/>
                      </a:rPr>
                      <a:t>e</a:t>
                    </a:r>
                    <a:r>
                      <a:rPr lang="en-US" sz="3200" baseline="-25000" dirty="0" smtClean="0">
                        <a:latin typeface="Times New Roman"/>
                        <a:cs typeface="Times New Roman"/>
                      </a:rPr>
                      <a:t>1</a:t>
                    </a:r>
                    <a:endParaRPr lang="en-US" sz="3200" baseline="-25000" dirty="0"/>
                  </a:p>
                </p:txBody>
              </p:sp>
              <p:grpSp>
                <p:nvGrpSpPr>
                  <p:cNvPr id="73" name="Group 39"/>
                  <p:cNvGrpSpPr/>
                  <p:nvPr/>
                </p:nvGrpSpPr>
                <p:grpSpPr>
                  <a:xfrm>
                    <a:off x="2772936" y="228600"/>
                    <a:ext cx="3955106" cy="2895600"/>
                    <a:chOff x="2772936" y="228600"/>
                    <a:chExt cx="3955106" cy="2895600"/>
                  </a:xfrm>
                </p:grpSpPr>
                <p:sp>
                  <p:nvSpPr>
                    <p:cNvPr id="74" name="TextBox 73"/>
                    <p:cNvSpPr txBox="1"/>
                    <p:nvPr/>
                  </p:nvSpPr>
                  <p:spPr>
                    <a:xfrm rot="19228485">
                      <a:off x="4696982" y="1249152"/>
                      <a:ext cx="364202" cy="523619"/>
                    </a:xfrm>
                    <a:prstGeom prst="rect">
                      <a:avLst/>
                    </a:prstGeom>
                    <a:noFill/>
                  </p:spPr>
                  <p:txBody>
                    <a:bodyPr wrap="square" rtlCol="0">
                      <a:spAutoFit/>
                    </a:bodyPr>
                    <a:lstStyle/>
                    <a:p>
                      <a:r>
                        <a:rPr lang="en-US" sz="2800" dirty="0" smtClean="0"/>
                        <a:t>˃</a:t>
                      </a:r>
                      <a:endParaRPr lang="en-US" sz="2800" dirty="0"/>
                    </a:p>
                  </p:txBody>
                </p:sp>
                <p:sp>
                  <p:nvSpPr>
                    <p:cNvPr id="75" name="TextBox 74"/>
                    <p:cNvSpPr txBox="1"/>
                    <p:nvPr/>
                  </p:nvSpPr>
                  <p:spPr>
                    <a:xfrm rot="21195430">
                      <a:off x="4589077" y="456948"/>
                      <a:ext cx="364202" cy="523220"/>
                    </a:xfrm>
                    <a:prstGeom prst="rect">
                      <a:avLst/>
                    </a:prstGeom>
                    <a:noFill/>
                  </p:spPr>
                  <p:txBody>
                    <a:bodyPr wrap="none" rtlCol="0">
                      <a:spAutoFit/>
                    </a:bodyPr>
                    <a:lstStyle/>
                    <a:p>
                      <a:r>
                        <a:rPr lang="en-US" sz="2800" dirty="0" smtClean="0"/>
                        <a:t>˃</a:t>
                      </a:r>
                      <a:endParaRPr lang="en-US" sz="2800" dirty="0"/>
                    </a:p>
                  </p:txBody>
                </p:sp>
                <p:sp>
                  <p:nvSpPr>
                    <p:cNvPr id="76" name="TextBox 75"/>
                    <p:cNvSpPr txBox="1"/>
                    <p:nvPr/>
                  </p:nvSpPr>
                  <p:spPr>
                    <a:xfrm>
                      <a:off x="4677936" y="863025"/>
                      <a:ext cx="503664" cy="584775"/>
                    </a:xfrm>
                    <a:prstGeom prst="rect">
                      <a:avLst/>
                    </a:prstGeom>
                    <a:noFill/>
                  </p:spPr>
                  <p:txBody>
                    <a:bodyPr wrap="none" rtlCol="0">
                      <a:spAutoFit/>
                    </a:bodyPr>
                    <a:lstStyle/>
                    <a:p>
                      <a:r>
                        <a:rPr lang="en-US" sz="3200" dirty="0" smtClean="0">
                          <a:latin typeface="Times New Roman"/>
                          <a:cs typeface="Times New Roman"/>
                        </a:rPr>
                        <a:t>e</a:t>
                      </a:r>
                      <a:r>
                        <a:rPr lang="en-US" sz="3200" baseline="-25000" dirty="0" smtClean="0">
                          <a:latin typeface="Times New Roman"/>
                          <a:cs typeface="Times New Roman"/>
                        </a:rPr>
                        <a:t>2</a:t>
                      </a:r>
                      <a:endParaRPr lang="en-US" sz="3200" baseline="-25000" dirty="0"/>
                    </a:p>
                  </p:txBody>
                </p:sp>
                <p:grpSp>
                  <p:nvGrpSpPr>
                    <p:cNvPr id="77" name="Group 80"/>
                    <p:cNvGrpSpPr/>
                    <p:nvPr/>
                  </p:nvGrpSpPr>
                  <p:grpSpPr>
                    <a:xfrm>
                      <a:off x="2772936" y="228600"/>
                      <a:ext cx="3955106" cy="2895600"/>
                      <a:chOff x="2772936" y="228600"/>
                      <a:chExt cx="3955106" cy="2895600"/>
                    </a:xfrm>
                  </p:grpSpPr>
                  <p:sp>
                    <p:nvSpPr>
                      <p:cNvPr id="78" name="TextBox 77"/>
                      <p:cNvSpPr txBox="1"/>
                      <p:nvPr/>
                    </p:nvSpPr>
                    <p:spPr>
                      <a:xfrm>
                        <a:off x="3230136" y="228600"/>
                        <a:ext cx="526106" cy="584775"/>
                      </a:xfrm>
                      <a:prstGeom prst="rect">
                        <a:avLst/>
                      </a:prstGeom>
                      <a:noFill/>
                    </p:spPr>
                    <p:txBody>
                      <a:bodyPr wrap="none" rtlCol="0">
                        <a:spAutoFit/>
                      </a:bodyPr>
                      <a:lstStyle/>
                      <a:p>
                        <a:r>
                          <a:rPr lang="en-US" sz="3200" dirty="0" smtClean="0">
                            <a:latin typeface="Times New Roman"/>
                            <a:cs typeface="Times New Roman"/>
                          </a:rPr>
                          <a:t>v</a:t>
                        </a:r>
                        <a:r>
                          <a:rPr lang="en-US" sz="3200" baseline="-25000" dirty="0" smtClean="0">
                            <a:latin typeface="Times New Roman"/>
                            <a:cs typeface="Times New Roman"/>
                          </a:rPr>
                          <a:t>1</a:t>
                        </a:r>
                        <a:endParaRPr lang="en-US" sz="3200" baseline="-25000" dirty="0"/>
                      </a:p>
                    </p:txBody>
                  </p:sp>
                  <p:sp>
                    <p:nvSpPr>
                      <p:cNvPr id="79" name="TextBox 11"/>
                      <p:cNvSpPr txBox="1"/>
                      <p:nvPr/>
                    </p:nvSpPr>
                    <p:spPr>
                      <a:xfrm>
                        <a:off x="6049536" y="381000"/>
                        <a:ext cx="526106" cy="584775"/>
                      </a:xfrm>
                      <a:prstGeom prst="rect">
                        <a:avLst/>
                      </a:prstGeom>
                      <a:noFill/>
                    </p:spPr>
                    <p:txBody>
                      <a:bodyPr wrap="none" rtlCol="0">
                        <a:spAutoFit/>
                      </a:bodyPr>
                      <a:lstStyle/>
                      <a:p>
                        <a:r>
                          <a:rPr lang="en-US" sz="3200" dirty="0" smtClean="0">
                            <a:latin typeface="Times New Roman"/>
                            <a:cs typeface="Times New Roman"/>
                          </a:rPr>
                          <a:t>v</a:t>
                        </a:r>
                        <a:r>
                          <a:rPr lang="en-US" sz="3200" baseline="-25000" dirty="0" smtClean="0">
                            <a:latin typeface="Times New Roman"/>
                            <a:cs typeface="Times New Roman"/>
                          </a:rPr>
                          <a:t>2</a:t>
                        </a:r>
                        <a:endParaRPr lang="en-US" sz="3200" baseline="-25000" dirty="0"/>
                      </a:p>
                    </p:txBody>
                  </p:sp>
                  <p:sp>
                    <p:nvSpPr>
                      <p:cNvPr id="80" name="TextBox 79"/>
                      <p:cNvSpPr txBox="1"/>
                      <p:nvPr/>
                    </p:nvSpPr>
                    <p:spPr>
                      <a:xfrm>
                        <a:off x="6201936" y="1981200"/>
                        <a:ext cx="526106" cy="584775"/>
                      </a:xfrm>
                      <a:prstGeom prst="rect">
                        <a:avLst/>
                      </a:prstGeom>
                      <a:noFill/>
                    </p:spPr>
                    <p:txBody>
                      <a:bodyPr wrap="none" rtlCol="0">
                        <a:spAutoFit/>
                      </a:bodyPr>
                      <a:lstStyle/>
                      <a:p>
                        <a:r>
                          <a:rPr lang="en-US" sz="3200" dirty="0" smtClean="0">
                            <a:latin typeface="Times New Roman"/>
                            <a:cs typeface="Times New Roman"/>
                          </a:rPr>
                          <a:t>v</a:t>
                        </a:r>
                        <a:r>
                          <a:rPr lang="en-US" sz="3200" baseline="-25000" dirty="0" smtClean="0">
                            <a:latin typeface="Times New Roman"/>
                            <a:cs typeface="Times New Roman"/>
                          </a:rPr>
                          <a:t>4</a:t>
                        </a:r>
                        <a:endParaRPr lang="en-US" sz="3200" baseline="-25000" dirty="0"/>
                      </a:p>
                    </p:txBody>
                  </p:sp>
                  <p:sp>
                    <p:nvSpPr>
                      <p:cNvPr id="81" name="TextBox 80"/>
                      <p:cNvSpPr txBox="1"/>
                      <p:nvPr/>
                    </p:nvSpPr>
                    <p:spPr>
                      <a:xfrm>
                        <a:off x="3382536" y="2209800"/>
                        <a:ext cx="609600" cy="584775"/>
                      </a:xfrm>
                      <a:prstGeom prst="rect">
                        <a:avLst/>
                      </a:prstGeom>
                      <a:noFill/>
                    </p:spPr>
                    <p:txBody>
                      <a:bodyPr wrap="square" rtlCol="0">
                        <a:spAutoFit/>
                      </a:bodyPr>
                      <a:lstStyle/>
                      <a:p>
                        <a:r>
                          <a:rPr lang="en-US" sz="3200" dirty="0" smtClean="0">
                            <a:latin typeface="Times New Roman"/>
                            <a:cs typeface="Times New Roman"/>
                          </a:rPr>
                          <a:t>v</a:t>
                        </a:r>
                        <a:r>
                          <a:rPr lang="en-US" sz="3200" baseline="-25000" dirty="0" smtClean="0">
                            <a:latin typeface="Times New Roman"/>
                            <a:cs typeface="Times New Roman"/>
                          </a:rPr>
                          <a:t>3</a:t>
                        </a:r>
                        <a:endParaRPr lang="en-US" sz="3200" baseline="-25000" dirty="0"/>
                      </a:p>
                    </p:txBody>
                  </p:sp>
                  <p:sp>
                    <p:nvSpPr>
                      <p:cNvPr id="82" name="TextBox 14"/>
                      <p:cNvSpPr txBox="1"/>
                      <p:nvPr/>
                    </p:nvSpPr>
                    <p:spPr>
                      <a:xfrm>
                        <a:off x="4601736" y="2539425"/>
                        <a:ext cx="503664" cy="584775"/>
                      </a:xfrm>
                      <a:prstGeom prst="rect">
                        <a:avLst/>
                      </a:prstGeom>
                      <a:noFill/>
                    </p:spPr>
                    <p:txBody>
                      <a:bodyPr wrap="square" rtlCol="0">
                        <a:spAutoFit/>
                      </a:bodyPr>
                      <a:lstStyle/>
                      <a:p>
                        <a:r>
                          <a:rPr lang="en-US" sz="3200" dirty="0" smtClean="0">
                            <a:latin typeface="Times New Roman"/>
                            <a:cs typeface="Times New Roman"/>
                          </a:rPr>
                          <a:t>e</a:t>
                        </a:r>
                        <a:r>
                          <a:rPr lang="en-US" sz="3200" baseline="-25000" dirty="0" smtClean="0">
                            <a:latin typeface="Times New Roman"/>
                            <a:cs typeface="Times New Roman"/>
                          </a:rPr>
                          <a:t>6</a:t>
                        </a:r>
                        <a:endParaRPr lang="en-US" sz="3200" baseline="-25000" dirty="0"/>
                      </a:p>
                    </p:txBody>
                  </p:sp>
                  <p:sp>
                    <p:nvSpPr>
                      <p:cNvPr id="83" name="TextBox 82"/>
                      <p:cNvSpPr txBox="1"/>
                      <p:nvPr/>
                    </p:nvSpPr>
                    <p:spPr>
                      <a:xfrm>
                        <a:off x="6201936" y="1143000"/>
                        <a:ext cx="503664" cy="584775"/>
                      </a:xfrm>
                      <a:prstGeom prst="rect">
                        <a:avLst/>
                      </a:prstGeom>
                      <a:noFill/>
                    </p:spPr>
                    <p:txBody>
                      <a:bodyPr wrap="none" rtlCol="0">
                        <a:spAutoFit/>
                      </a:bodyPr>
                      <a:lstStyle/>
                      <a:p>
                        <a:r>
                          <a:rPr lang="en-US" sz="3200" dirty="0" smtClean="0">
                            <a:latin typeface="Times New Roman"/>
                            <a:cs typeface="Times New Roman"/>
                          </a:rPr>
                          <a:t>e</a:t>
                        </a:r>
                        <a:r>
                          <a:rPr lang="en-US" sz="3200" baseline="-25000" dirty="0" smtClean="0">
                            <a:latin typeface="Times New Roman"/>
                            <a:cs typeface="Times New Roman"/>
                          </a:rPr>
                          <a:t>5</a:t>
                        </a:r>
                        <a:endParaRPr lang="en-US" sz="3200" baseline="-25000" dirty="0"/>
                      </a:p>
                    </p:txBody>
                  </p:sp>
                  <p:sp>
                    <p:nvSpPr>
                      <p:cNvPr id="84" name="TextBox 83"/>
                      <p:cNvSpPr txBox="1"/>
                      <p:nvPr/>
                    </p:nvSpPr>
                    <p:spPr>
                      <a:xfrm>
                        <a:off x="2772936" y="1219200"/>
                        <a:ext cx="503664" cy="584775"/>
                      </a:xfrm>
                      <a:prstGeom prst="rect">
                        <a:avLst/>
                      </a:prstGeom>
                      <a:noFill/>
                    </p:spPr>
                    <p:txBody>
                      <a:bodyPr wrap="none" rtlCol="0">
                        <a:spAutoFit/>
                      </a:bodyPr>
                      <a:lstStyle/>
                      <a:p>
                        <a:r>
                          <a:rPr lang="en-US" sz="3200" dirty="0" smtClean="0">
                            <a:latin typeface="Times New Roman"/>
                            <a:cs typeface="Times New Roman"/>
                          </a:rPr>
                          <a:t>e</a:t>
                        </a:r>
                        <a:r>
                          <a:rPr lang="en-US" sz="3200" baseline="-25000" dirty="0" smtClean="0">
                            <a:latin typeface="Times New Roman"/>
                            <a:cs typeface="Times New Roman"/>
                          </a:rPr>
                          <a:t>3</a:t>
                        </a:r>
                        <a:endParaRPr lang="en-US" sz="3200" baseline="-25000" dirty="0"/>
                      </a:p>
                    </p:txBody>
                  </p:sp>
                  <p:grpSp>
                    <p:nvGrpSpPr>
                      <p:cNvPr id="85" name="Group 79"/>
                      <p:cNvGrpSpPr/>
                      <p:nvPr/>
                    </p:nvGrpSpPr>
                    <p:grpSpPr>
                      <a:xfrm>
                        <a:off x="3316525" y="685800"/>
                        <a:ext cx="2779475" cy="2057400"/>
                        <a:chOff x="3316525" y="685800"/>
                        <a:chExt cx="2779475" cy="2057400"/>
                      </a:xfrm>
                    </p:grpSpPr>
                    <p:grpSp>
                      <p:nvGrpSpPr>
                        <p:cNvPr id="86" name="Group 41"/>
                        <p:cNvGrpSpPr/>
                        <p:nvPr/>
                      </p:nvGrpSpPr>
                      <p:grpSpPr>
                        <a:xfrm>
                          <a:off x="3316525" y="742176"/>
                          <a:ext cx="2733805" cy="1546970"/>
                          <a:chOff x="3515389" y="3657600"/>
                          <a:chExt cx="2733805" cy="1546970"/>
                        </a:xfrm>
                      </p:grpSpPr>
                      <p:cxnSp>
                        <p:nvCxnSpPr>
                          <p:cNvPr id="91" name="Straight Connector 33"/>
                          <p:cNvCxnSpPr/>
                          <p:nvPr/>
                        </p:nvCxnSpPr>
                        <p:spPr>
                          <a:xfrm>
                            <a:off x="3962400" y="3657600"/>
                            <a:ext cx="2286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Straight Connector 34"/>
                          <p:cNvCxnSpPr/>
                          <p:nvPr/>
                        </p:nvCxnSpPr>
                        <p:spPr>
                          <a:xfrm rot="5400000" flipH="1" flipV="1">
                            <a:off x="5486400" y="4419600"/>
                            <a:ext cx="1524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rot="5400000">
                            <a:off x="3200400" y="4419600"/>
                            <a:ext cx="1524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3962400" y="5181600"/>
                            <a:ext cx="2286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5" name="Arc 94"/>
                          <p:cNvSpPr/>
                          <p:nvPr/>
                        </p:nvSpPr>
                        <p:spPr>
                          <a:xfrm rot="15951765">
                            <a:off x="3260690" y="3946522"/>
                            <a:ext cx="1512747" cy="1003349"/>
                          </a:xfrm>
                          <a:prstGeom prst="arc">
                            <a:avLst>
                              <a:gd name="adj1" fmla="val 11039217"/>
                              <a:gd name="adj2" fmla="val 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sp>
                      <p:nvSpPr>
                        <p:cNvPr id="87" name="TextBox 86"/>
                        <p:cNvSpPr txBox="1"/>
                        <p:nvPr/>
                      </p:nvSpPr>
                      <p:spPr>
                        <a:xfrm rot="16200000">
                          <a:off x="3581435" y="1196068"/>
                          <a:ext cx="364202" cy="523220"/>
                        </a:xfrm>
                        <a:prstGeom prst="rect">
                          <a:avLst/>
                        </a:prstGeom>
                        <a:noFill/>
                      </p:spPr>
                      <p:txBody>
                        <a:bodyPr wrap="square" rtlCol="0">
                          <a:spAutoFit/>
                        </a:bodyPr>
                        <a:lstStyle/>
                        <a:p>
                          <a:r>
                            <a:rPr lang="en-US" sz="2800" dirty="0" smtClean="0"/>
                            <a:t>˃</a:t>
                          </a:r>
                          <a:endParaRPr lang="en-US" sz="2800" dirty="0"/>
                        </a:p>
                      </p:txBody>
                    </p:sp>
                    <p:sp>
                      <p:nvSpPr>
                        <p:cNvPr id="88" name="TextBox 18"/>
                        <p:cNvSpPr txBox="1"/>
                        <p:nvPr/>
                      </p:nvSpPr>
                      <p:spPr>
                        <a:xfrm>
                          <a:off x="3793272" y="1143000"/>
                          <a:ext cx="503664" cy="584775"/>
                        </a:xfrm>
                        <a:prstGeom prst="rect">
                          <a:avLst/>
                        </a:prstGeom>
                        <a:noFill/>
                      </p:spPr>
                      <p:txBody>
                        <a:bodyPr wrap="none" rtlCol="0">
                          <a:spAutoFit/>
                        </a:bodyPr>
                        <a:lstStyle/>
                        <a:p>
                          <a:r>
                            <a:rPr lang="en-US" sz="3200" dirty="0" smtClean="0">
                              <a:latin typeface="Times New Roman"/>
                              <a:cs typeface="Times New Roman"/>
                            </a:rPr>
                            <a:t>e</a:t>
                          </a:r>
                          <a:r>
                            <a:rPr lang="en-US" sz="3200" baseline="-25000" dirty="0" smtClean="0">
                              <a:latin typeface="Times New Roman"/>
                              <a:cs typeface="Times New Roman"/>
                            </a:rPr>
                            <a:t>4</a:t>
                          </a:r>
                          <a:endParaRPr lang="en-US" sz="3200" baseline="-25000" dirty="0"/>
                        </a:p>
                      </p:txBody>
                    </p:sp>
                    <p:sp>
                      <p:nvSpPr>
                        <p:cNvPr id="89" name="Arc 88"/>
                        <p:cNvSpPr/>
                        <p:nvPr/>
                      </p:nvSpPr>
                      <p:spPr>
                        <a:xfrm rot="5400000">
                          <a:off x="4381500" y="1028700"/>
                          <a:ext cx="1066800" cy="2362200"/>
                        </a:xfrm>
                        <a:prstGeom prst="arc">
                          <a:avLst>
                            <a:gd name="adj1" fmla="val 16200000"/>
                            <a:gd name="adj2" fmla="val 5285452"/>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90" name="Straight Connector 89"/>
                        <p:cNvCxnSpPr/>
                        <p:nvPr/>
                      </p:nvCxnSpPr>
                      <p:spPr>
                        <a:xfrm flipV="1">
                          <a:off x="3810000" y="685800"/>
                          <a:ext cx="2209800" cy="1600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grpSp>
        </p:grpSp>
      </p:grpSp>
    </p:spTree>
    <p:extLst>
      <p:ext uri="{BB962C8B-B14F-4D97-AF65-F5344CB8AC3E}">
        <p14:creationId xmlns:p14="http://schemas.microsoft.com/office/powerpoint/2010/main" val="287494878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dirty="0" smtClean="0"/>
              <a:t>Directed Graph</a:t>
            </a:r>
            <a:endParaRPr lang="en-US" dirty="0"/>
          </a:p>
        </p:txBody>
      </p:sp>
      <p:sp>
        <p:nvSpPr>
          <p:cNvPr id="6" name="Slide Number Placeholder 5"/>
          <p:cNvSpPr>
            <a:spLocks noGrp="1"/>
          </p:cNvSpPr>
          <p:nvPr>
            <p:ph type="sldNum" sz="quarter" idx="12"/>
          </p:nvPr>
        </p:nvSpPr>
        <p:spPr/>
        <p:txBody>
          <a:bodyPr/>
          <a:lstStyle/>
          <a:p>
            <a:fld id="{1030169B-9111-43BE-9967-D7639E214DD6}" type="slidenum">
              <a:rPr lang="en-US"/>
              <a:pPr/>
              <a:t>41</a:t>
            </a:fld>
            <a:endParaRPr lang="en-US" dirty="0"/>
          </a:p>
        </p:txBody>
      </p:sp>
      <p:sp>
        <p:nvSpPr>
          <p:cNvPr id="3074" name="Rectangle 2"/>
          <p:cNvSpPr>
            <a:spLocks noGrp="1" noChangeArrowheads="1"/>
          </p:cNvSpPr>
          <p:nvPr>
            <p:ph type="title"/>
          </p:nvPr>
        </p:nvSpPr>
        <p:spPr>
          <a:xfrm>
            <a:off x="228600" y="228600"/>
            <a:ext cx="8686800" cy="3124200"/>
          </a:xfrm>
        </p:spPr>
        <p:txBody>
          <a:bodyPr>
            <a:normAutofit/>
          </a:bodyPr>
          <a:lstStyle/>
          <a:p>
            <a:pPr algn="l"/>
            <a:r>
              <a:rPr lang="en-US" sz="3600" dirty="0" smtClean="0"/>
              <a:t>Digraph: </a:t>
            </a:r>
            <a:r>
              <a:rPr lang="en-US" sz="3200" dirty="0" smtClean="0"/>
              <a:t>A directed graph or digraph consists of a finite set V of vertices or a points and a finite set E of directed edges or arcs of ordered pairs </a:t>
            </a:r>
            <a:r>
              <a:rPr lang="en-US" sz="3200" dirty="0" smtClean="0">
                <a:cs typeface="Arial" charset="0"/>
              </a:rPr>
              <a:t>(u ,v) of vertices. Directed graph is denoted by D (V,E)</a:t>
            </a:r>
            <a:r>
              <a:rPr lang="en-US" sz="3600" dirty="0" smtClean="0">
                <a:cs typeface="Arial" charset="0"/>
              </a:rPr>
              <a:t/>
            </a:r>
            <a:br>
              <a:rPr lang="en-US" sz="3600" dirty="0" smtClean="0">
                <a:cs typeface="Arial" charset="0"/>
              </a:rPr>
            </a:br>
            <a:endParaRPr lang="en-US" sz="3600" dirty="0"/>
          </a:p>
        </p:txBody>
      </p:sp>
      <p:sp>
        <p:nvSpPr>
          <p:cNvPr id="3075" name="Rectangle 3"/>
          <p:cNvSpPr>
            <a:spLocks noGrp="1" noChangeArrowheads="1"/>
          </p:cNvSpPr>
          <p:nvPr>
            <p:ph type="body" idx="1"/>
          </p:nvPr>
        </p:nvSpPr>
        <p:spPr>
          <a:xfrm>
            <a:off x="228600" y="2667000"/>
            <a:ext cx="8077200" cy="3459163"/>
          </a:xfrm>
        </p:spPr>
        <p:txBody>
          <a:bodyPr/>
          <a:lstStyle/>
          <a:p>
            <a:pPr>
              <a:buNone/>
            </a:pPr>
            <a:r>
              <a:rPr lang="en-US" dirty="0" smtClean="0">
                <a:cs typeface="Arial" charset="0"/>
              </a:rPr>
              <a:t>Example:  </a:t>
            </a:r>
            <a:endParaRPr lang="en-US" dirty="0">
              <a:cs typeface="Arial" charset="0"/>
            </a:endParaRPr>
          </a:p>
        </p:txBody>
      </p:sp>
      <p:grpSp>
        <p:nvGrpSpPr>
          <p:cNvPr id="68" name="Group 67"/>
          <p:cNvGrpSpPr/>
          <p:nvPr/>
        </p:nvGrpSpPr>
        <p:grpSpPr>
          <a:xfrm>
            <a:off x="2315736" y="3072825"/>
            <a:ext cx="4542264" cy="3099375"/>
            <a:chOff x="2971800" y="2438400"/>
            <a:chExt cx="4542264" cy="3099375"/>
          </a:xfrm>
        </p:grpSpPr>
        <p:grpSp>
          <p:nvGrpSpPr>
            <p:cNvPr id="55" name="Group 54"/>
            <p:cNvGrpSpPr/>
            <p:nvPr/>
          </p:nvGrpSpPr>
          <p:grpSpPr>
            <a:xfrm>
              <a:off x="3290089" y="2667000"/>
              <a:ext cx="4022648" cy="2636593"/>
              <a:chOff x="3290089" y="2991624"/>
              <a:chExt cx="4022648" cy="2636593"/>
            </a:xfrm>
          </p:grpSpPr>
          <p:grpSp>
            <p:nvGrpSpPr>
              <p:cNvPr id="42" name="Group 41"/>
              <p:cNvGrpSpPr/>
              <p:nvPr/>
            </p:nvGrpSpPr>
            <p:grpSpPr>
              <a:xfrm>
                <a:off x="3515389" y="3276600"/>
                <a:ext cx="3547597" cy="2351617"/>
                <a:chOff x="3515389" y="3276600"/>
                <a:chExt cx="3547597" cy="2351617"/>
              </a:xfrm>
            </p:grpSpPr>
            <p:cxnSp>
              <p:nvCxnSpPr>
                <p:cNvPr id="23" name="Straight Connector 22"/>
                <p:cNvCxnSpPr/>
                <p:nvPr/>
              </p:nvCxnSpPr>
              <p:spPr>
                <a:xfrm>
                  <a:off x="3962400" y="3657600"/>
                  <a:ext cx="2286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5400000" flipH="1" flipV="1">
                  <a:off x="5486400" y="4419600"/>
                  <a:ext cx="1524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5400000">
                  <a:off x="3200400" y="4419600"/>
                  <a:ext cx="1524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3962400" y="5181600"/>
                  <a:ext cx="2286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Arc 38"/>
                <p:cNvSpPr/>
                <p:nvPr/>
              </p:nvSpPr>
              <p:spPr>
                <a:xfrm>
                  <a:off x="3962400" y="3276600"/>
                  <a:ext cx="2286000" cy="990600"/>
                </a:xfrm>
                <a:prstGeom prst="arc">
                  <a:avLst>
                    <a:gd name="adj1" fmla="val 11039217"/>
                    <a:gd name="adj2" fmla="val 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0" name="Arc 39"/>
                <p:cNvSpPr/>
                <p:nvPr/>
              </p:nvSpPr>
              <p:spPr>
                <a:xfrm rot="15951765">
                  <a:off x="3260690" y="3946522"/>
                  <a:ext cx="1512747" cy="1003349"/>
                </a:xfrm>
                <a:prstGeom prst="arc">
                  <a:avLst>
                    <a:gd name="adj1" fmla="val 11039217"/>
                    <a:gd name="adj2" fmla="val 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1" name="Arc 40"/>
                <p:cNvSpPr/>
                <p:nvPr/>
              </p:nvSpPr>
              <p:spPr>
                <a:xfrm rot="17227462">
                  <a:off x="6253391" y="4818622"/>
                  <a:ext cx="801138" cy="818052"/>
                </a:xfrm>
                <a:prstGeom prst="arc">
                  <a:avLst>
                    <a:gd name="adj1" fmla="val 16200000"/>
                    <a:gd name="adj2" fmla="val 15744188"/>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sp>
            <p:nvSpPr>
              <p:cNvPr id="43" name="TextBox 42"/>
              <p:cNvSpPr txBox="1"/>
              <p:nvPr/>
            </p:nvSpPr>
            <p:spPr>
              <a:xfrm rot="5552941">
                <a:off x="6101649" y="4114800"/>
                <a:ext cx="364202" cy="523220"/>
              </a:xfrm>
              <a:prstGeom prst="rect">
                <a:avLst/>
              </a:prstGeom>
              <a:noFill/>
            </p:spPr>
            <p:txBody>
              <a:bodyPr wrap="none" rtlCol="0">
                <a:spAutoFit/>
              </a:bodyPr>
              <a:lstStyle/>
              <a:p>
                <a:r>
                  <a:rPr lang="en-US" sz="2800" dirty="0" smtClean="0"/>
                  <a:t>˃</a:t>
                </a:r>
                <a:endParaRPr lang="en-US" sz="2800" dirty="0"/>
              </a:p>
            </p:txBody>
          </p:sp>
          <p:sp>
            <p:nvSpPr>
              <p:cNvPr id="44" name="TextBox 43"/>
              <p:cNvSpPr txBox="1"/>
              <p:nvPr/>
            </p:nvSpPr>
            <p:spPr>
              <a:xfrm rot="5400000">
                <a:off x="3369598" y="4267200"/>
                <a:ext cx="364202" cy="523220"/>
              </a:xfrm>
              <a:prstGeom prst="rect">
                <a:avLst/>
              </a:prstGeom>
              <a:noFill/>
            </p:spPr>
            <p:txBody>
              <a:bodyPr wrap="none" rtlCol="0">
                <a:spAutoFit/>
              </a:bodyPr>
              <a:lstStyle/>
              <a:p>
                <a:r>
                  <a:rPr lang="en-US" sz="2800" dirty="0" smtClean="0"/>
                  <a:t>˃</a:t>
                </a:r>
                <a:endParaRPr lang="en-US" sz="2800" dirty="0"/>
              </a:p>
            </p:txBody>
          </p:sp>
          <p:sp>
            <p:nvSpPr>
              <p:cNvPr id="45" name="TextBox 44"/>
              <p:cNvSpPr txBox="1"/>
              <p:nvPr/>
            </p:nvSpPr>
            <p:spPr>
              <a:xfrm rot="16200000">
                <a:off x="3780299" y="4111492"/>
                <a:ext cx="364202" cy="523220"/>
              </a:xfrm>
              <a:prstGeom prst="rect">
                <a:avLst/>
              </a:prstGeom>
              <a:noFill/>
            </p:spPr>
            <p:txBody>
              <a:bodyPr wrap="square" rtlCol="0">
                <a:spAutoFit/>
              </a:bodyPr>
              <a:lstStyle/>
              <a:p>
                <a:r>
                  <a:rPr lang="en-US" sz="2800" dirty="0" smtClean="0"/>
                  <a:t>˃</a:t>
                </a:r>
                <a:endParaRPr lang="en-US" sz="2800" dirty="0"/>
              </a:p>
            </p:txBody>
          </p:sp>
          <p:sp>
            <p:nvSpPr>
              <p:cNvPr id="46" name="TextBox 45"/>
              <p:cNvSpPr txBox="1"/>
              <p:nvPr/>
            </p:nvSpPr>
            <p:spPr>
              <a:xfrm rot="10800000">
                <a:off x="4588798" y="4963179"/>
                <a:ext cx="364202" cy="523220"/>
              </a:xfrm>
              <a:prstGeom prst="rect">
                <a:avLst/>
              </a:prstGeom>
              <a:noFill/>
            </p:spPr>
            <p:txBody>
              <a:bodyPr wrap="none" rtlCol="0">
                <a:spAutoFit/>
              </a:bodyPr>
              <a:lstStyle/>
              <a:p>
                <a:r>
                  <a:rPr lang="en-US" sz="2800" dirty="0" smtClean="0"/>
                  <a:t>˃</a:t>
                </a:r>
                <a:endParaRPr lang="en-US" sz="2800" dirty="0"/>
              </a:p>
            </p:txBody>
          </p:sp>
          <p:sp>
            <p:nvSpPr>
              <p:cNvPr id="47" name="TextBox 46"/>
              <p:cNvSpPr txBox="1"/>
              <p:nvPr/>
            </p:nvSpPr>
            <p:spPr>
              <a:xfrm rot="410354">
                <a:off x="5045998" y="2991624"/>
                <a:ext cx="364202" cy="523220"/>
              </a:xfrm>
              <a:prstGeom prst="rect">
                <a:avLst/>
              </a:prstGeom>
              <a:noFill/>
            </p:spPr>
            <p:txBody>
              <a:bodyPr wrap="none" rtlCol="0">
                <a:spAutoFit/>
              </a:bodyPr>
              <a:lstStyle/>
              <a:p>
                <a:r>
                  <a:rPr lang="en-US" sz="2800" dirty="0" smtClean="0"/>
                  <a:t>˃</a:t>
                </a:r>
                <a:endParaRPr lang="en-US" sz="2800" dirty="0"/>
              </a:p>
            </p:txBody>
          </p:sp>
          <p:sp>
            <p:nvSpPr>
              <p:cNvPr id="48" name="TextBox 47"/>
              <p:cNvSpPr txBox="1"/>
              <p:nvPr/>
            </p:nvSpPr>
            <p:spPr>
              <a:xfrm rot="21195430">
                <a:off x="4787941" y="3372372"/>
                <a:ext cx="364202" cy="523220"/>
              </a:xfrm>
              <a:prstGeom prst="rect">
                <a:avLst/>
              </a:prstGeom>
              <a:noFill/>
            </p:spPr>
            <p:txBody>
              <a:bodyPr wrap="none" rtlCol="0">
                <a:spAutoFit/>
              </a:bodyPr>
              <a:lstStyle/>
              <a:p>
                <a:r>
                  <a:rPr lang="en-US" sz="2800" dirty="0" smtClean="0"/>
                  <a:t>˃</a:t>
                </a:r>
                <a:endParaRPr lang="en-US" sz="2800" dirty="0"/>
              </a:p>
            </p:txBody>
          </p:sp>
          <p:sp>
            <p:nvSpPr>
              <p:cNvPr id="49" name="TextBox 48"/>
              <p:cNvSpPr txBox="1"/>
              <p:nvPr/>
            </p:nvSpPr>
            <p:spPr>
              <a:xfrm>
                <a:off x="6095164" y="4793159"/>
                <a:ext cx="381836" cy="769441"/>
              </a:xfrm>
              <a:prstGeom prst="rect">
                <a:avLst/>
              </a:prstGeom>
              <a:noFill/>
            </p:spPr>
            <p:txBody>
              <a:bodyPr wrap="none" rtlCol="0">
                <a:spAutoFit/>
              </a:bodyPr>
              <a:lstStyle/>
              <a:p>
                <a:r>
                  <a:rPr lang="en-US" sz="4400" dirty="0" smtClean="0">
                    <a:latin typeface="Times New Roman"/>
                    <a:cs typeface="Times New Roman"/>
                  </a:rPr>
                  <a:t>•</a:t>
                </a:r>
                <a:endParaRPr lang="en-US" sz="4400" dirty="0"/>
              </a:p>
            </p:txBody>
          </p:sp>
          <p:sp>
            <p:nvSpPr>
              <p:cNvPr id="50" name="TextBox 49"/>
              <p:cNvSpPr txBox="1"/>
              <p:nvPr/>
            </p:nvSpPr>
            <p:spPr>
              <a:xfrm rot="4317586">
                <a:off x="6869026" y="4810780"/>
                <a:ext cx="364202" cy="523220"/>
              </a:xfrm>
              <a:prstGeom prst="rect">
                <a:avLst/>
              </a:prstGeom>
              <a:noFill/>
            </p:spPr>
            <p:txBody>
              <a:bodyPr wrap="none" rtlCol="0">
                <a:spAutoFit/>
              </a:bodyPr>
              <a:lstStyle/>
              <a:p>
                <a:r>
                  <a:rPr lang="en-US" sz="2800" dirty="0" smtClean="0"/>
                  <a:t>˃</a:t>
                </a:r>
                <a:endParaRPr lang="en-US" sz="2800" dirty="0"/>
              </a:p>
            </p:txBody>
          </p:sp>
          <p:sp>
            <p:nvSpPr>
              <p:cNvPr id="52" name="TextBox 51"/>
              <p:cNvSpPr txBox="1"/>
              <p:nvPr/>
            </p:nvSpPr>
            <p:spPr>
              <a:xfrm>
                <a:off x="3810000" y="4793159"/>
                <a:ext cx="381836" cy="769441"/>
              </a:xfrm>
              <a:prstGeom prst="rect">
                <a:avLst/>
              </a:prstGeom>
              <a:noFill/>
            </p:spPr>
            <p:txBody>
              <a:bodyPr wrap="none" rtlCol="0">
                <a:spAutoFit/>
              </a:bodyPr>
              <a:lstStyle/>
              <a:p>
                <a:r>
                  <a:rPr lang="en-US" sz="4400" dirty="0" smtClean="0">
                    <a:latin typeface="Times New Roman"/>
                    <a:cs typeface="Times New Roman"/>
                  </a:rPr>
                  <a:t>•</a:t>
                </a:r>
                <a:endParaRPr lang="en-US" sz="4400" dirty="0"/>
              </a:p>
            </p:txBody>
          </p:sp>
          <p:sp>
            <p:nvSpPr>
              <p:cNvPr id="53" name="TextBox 52"/>
              <p:cNvSpPr txBox="1"/>
              <p:nvPr/>
            </p:nvSpPr>
            <p:spPr>
              <a:xfrm>
                <a:off x="3810000" y="3276600"/>
                <a:ext cx="381836" cy="769441"/>
              </a:xfrm>
              <a:prstGeom prst="rect">
                <a:avLst/>
              </a:prstGeom>
              <a:noFill/>
            </p:spPr>
            <p:txBody>
              <a:bodyPr wrap="none" rtlCol="0">
                <a:spAutoFit/>
              </a:bodyPr>
              <a:lstStyle/>
              <a:p>
                <a:r>
                  <a:rPr lang="en-US" sz="4400" dirty="0" smtClean="0">
                    <a:latin typeface="Times New Roman"/>
                    <a:cs typeface="Times New Roman"/>
                  </a:rPr>
                  <a:t>•</a:t>
                </a:r>
                <a:endParaRPr lang="en-US" sz="4400" dirty="0"/>
              </a:p>
            </p:txBody>
          </p:sp>
          <p:sp>
            <p:nvSpPr>
              <p:cNvPr id="54" name="TextBox 53"/>
              <p:cNvSpPr txBox="1"/>
              <p:nvPr/>
            </p:nvSpPr>
            <p:spPr>
              <a:xfrm>
                <a:off x="6019800" y="3276600"/>
                <a:ext cx="381836" cy="769441"/>
              </a:xfrm>
              <a:prstGeom prst="rect">
                <a:avLst/>
              </a:prstGeom>
              <a:noFill/>
            </p:spPr>
            <p:txBody>
              <a:bodyPr wrap="none" rtlCol="0">
                <a:spAutoFit/>
              </a:bodyPr>
              <a:lstStyle/>
              <a:p>
                <a:r>
                  <a:rPr lang="en-US" sz="4400" dirty="0" smtClean="0">
                    <a:latin typeface="Times New Roman"/>
                    <a:cs typeface="Times New Roman"/>
                  </a:rPr>
                  <a:t>•</a:t>
                </a:r>
                <a:endParaRPr lang="en-US" sz="4400" dirty="0"/>
              </a:p>
            </p:txBody>
          </p:sp>
        </p:grpSp>
        <p:sp>
          <p:nvSpPr>
            <p:cNvPr id="57" name="TextBox 56"/>
            <p:cNvSpPr txBox="1"/>
            <p:nvPr/>
          </p:nvSpPr>
          <p:spPr>
            <a:xfrm>
              <a:off x="3429000" y="2819400"/>
              <a:ext cx="526106" cy="584775"/>
            </a:xfrm>
            <a:prstGeom prst="rect">
              <a:avLst/>
            </a:prstGeom>
            <a:noFill/>
          </p:spPr>
          <p:txBody>
            <a:bodyPr wrap="none" rtlCol="0">
              <a:spAutoFit/>
            </a:bodyPr>
            <a:lstStyle/>
            <a:p>
              <a:r>
                <a:rPr lang="en-US" sz="3200" dirty="0" smtClean="0">
                  <a:latin typeface="Times New Roman"/>
                  <a:cs typeface="Times New Roman"/>
                </a:rPr>
                <a:t>v</a:t>
              </a:r>
              <a:r>
                <a:rPr lang="en-US" sz="3200" baseline="-25000" dirty="0" smtClean="0">
                  <a:latin typeface="Times New Roman"/>
                  <a:cs typeface="Times New Roman"/>
                </a:rPr>
                <a:t>1</a:t>
              </a:r>
              <a:endParaRPr lang="en-US" sz="3200" baseline="-25000" dirty="0"/>
            </a:p>
          </p:txBody>
        </p:sp>
        <p:sp>
          <p:nvSpPr>
            <p:cNvPr id="58" name="TextBox 57"/>
            <p:cNvSpPr txBox="1"/>
            <p:nvPr/>
          </p:nvSpPr>
          <p:spPr>
            <a:xfrm>
              <a:off x="6248400" y="2971800"/>
              <a:ext cx="526106" cy="584775"/>
            </a:xfrm>
            <a:prstGeom prst="rect">
              <a:avLst/>
            </a:prstGeom>
            <a:noFill/>
          </p:spPr>
          <p:txBody>
            <a:bodyPr wrap="none" rtlCol="0">
              <a:spAutoFit/>
            </a:bodyPr>
            <a:lstStyle/>
            <a:p>
              <a:r>
                <a:rPr lang="en-US" sz="3200" dirty="0" smtClean="0">
                  <a:latin typeface="Times New Roman"/>
                  <a:cs typeface="Times New Roman"/>
                </a:rPr>
                <a:t>v</a:t>
              </a:r>
              <a:r>
                <a:rPr lang="en-US" sz="3200" baseline="-25000" dirty="0" smtClean="0">
                  <a:latin typeface="Times New Roman"/>
                  <a:cs typeface="Times New Roman"/>
                </a:rPr>
                <a:t>2</a:t>
              </a:r>
              <a:endParaRPr lang="en-US" sz="3200" baseline="-25000" dirty="0"/>
            </a:p>
          </p:txBody>
        </p:sp>
        <p:sp>
          <p:nvSpPr>
            <p:cNvPr id="59" name="TextBox 58"/>
            <p:cNvSpPr txBox="1"/>
            <p:nvPr/>
          </p:nvSpPr>
          <p:spPr>
            <a:xfrm>
              <a:off x="6400800" y="4572000"/>
              <a:ext cx="526106" cy="584775"/>
            </a:xfrm>
            <a:prstGeom prst="rect">
              <a:avLst/>
            </a:prstGeom>
            <a:noFill/>
          </p:spPr>
          <p:txBody>
            <a:bodyPr wrap="none" rtlCol="0">
              <a:spAutoFit/>
            </a:bodyPr>
            <a:lstStyle/>
            <a:p>
              <a:r>
                <a:rPr lang="en-US" sz="3200" dirty="0" smtClean="0">
                  <a:latin typeface="Times New Roman"/>
                  <a:cs typeface="Times New Roman"/>
                </a:rPr>
                <a:t>v</a:t>
              </a:r>
              <a:r>
                <a:rPr lang="en-US" sz="3200" baseline="-25000" dirty="0" smtClean="0">
                  <a:latin typeface="Times New Roman"/>
                  <a:cs typeface="Times New Roman"/>
                </a:rPr>
                <a:t>4</a:t>
              </a:r>
              <a:endParaRPr lang="en-US" sz="3200" baseline="-25000" dirty="0"/>
            </a:p>
          </p:txBody>
        </p:sp>
        <p:sp>
          <p:nvSpPr>
            <p:cNvPr id="60" name="TextBox 59"/>
            <p:cNvSpPr txBox="1"/>
            <p:nvPr/>
          </p:nvSpPr>
          <p:spPr>
            <a:xfrm>
              <a:off x="3581400" y="4800600"/>
              <a:ext cx="609600" cy="584775"/>
            </a:xfrm>
            <a:prstGeom prst="rect">
              <a:avLst/>
            </a:prstGeom>
            <a:noFill/>
          </p:spPr>
          <p:txBody>
            <a:bodyPr wrap="square" rtlCol="0">
              <a:spAutoFit/>
            </a:bodyPr>
            <a:lstStyle/>
            <a:p>
              <a:r>
                <a:rPr lang="en-US" sz="3200" dirty="0" smtClean="0">
                  <a:latin typeface="Times New Roman"/>
                  <a:cs typeface="Times New Roman"/>
                </a:rPr>
                <a:t>v</a:t>
              </a:r>
              <a:r>
                <a:rPr lang="en-US" sz="3200" baseline="-25000" dirty="0" smtClean="0">
                  <a:latin typeface="Times New Roman"/>
                  <a:cs typeface="Times New Roman"/>
                </a:rPr>
                <a:t>3</a:t>
              </a:r>
              <a:endParaRPr lang="en-US" sz="3200" baseline="-25000" dirty="0"/>
            </a:p>
          </p:txBody>
        </p:sp>
        <p:sp>
          <p:nvSpPr>
            <p:cNvPr id="61" name="TextBox 60"/>
            <p:cNvSpPr txBox="1"/>
            <p:nvPr/>
          </p:nvSpPr>
          <p:spPr>
            <a:xfrm>
              <a:off x="4800600" y="4953000"/>
              <a:ext cx="503664" cy="584775"/>
            </a:xfrm>
            <a:prstGeom prst="rect">
              <a:avLst/>
            </a:prstGeom>
            <a:noFill/>
          </p:spPr>
          <p:txBody>
            <a:bodyPr wrap="square" rtlCol="0">
              <a:spAutoFit/>
            </a:bodyPr>
            <a:lstStyle/>
            <a:p>
              <a:r>
                <a:rPr lang="en-US" sz="3200" dirty="0" smtClean="0">
                  <a:latin typeface="Times New Roman"/>
                  <a:cs typeface="Times New Roman"/>
                </a:rPr>
                <a:t>e</a:t>
              </a:r>
              <a:r>
                <a:rPr lang="en-US" sz="3200" baseline="-25000" dirty="0" smtClean="0">
                  <a:latin typeface="Times New Roman"/>
                  <a:cs typeface="Times New Roman"/>
                </a:rPr>
                <a:t>6</a:t>
              </a:r>
              <a:endParaRPr lang="en-US" sz="3200" baseline="-25000" dirty="0"/>
            </a:p>
          </p:txBody>
        </p:sp>
        <p:sp>
          <p:nvSpPr>
            <p:cNvPr id="62" name="TextBox 61"/>
            <p:cNvSpPr txBox="1"/>
            <p:nvPr/>
          </p:nvSpPr>
          <p:spPr>
            <a:xfrm>
              <a:off x="7010400" y="4800600"/>
              <a:ext cx="503664" cy="584775"/>
            </a:xfrm>
            <a:prstGeom prst="rect">
              <a:avLst/>
            </a:prstGeom>
            <a:noFill/>
          </p:spPr>
          <p:txBody>
            <a:bodyPr wrap="none" rtlCol="0">
              <a:spAutoFit/>
            </a:bodyPr>
            <a:lstStyle/>
            <a:p>
              <a:r>
                <a:rPr lang="en-US" sz="3200" dirty="0" smtClean="0">
                  <a:latin typeface="Times New Roman"/>
                  <a:cs typeface="Times New Roman"/>
                </a:rPr>
                <a:t>e</a:t>
              </a:r>
              <a:r>
                <a:rPr lang="en-US" sz="3200" baseline="-25000" dirty="0" smtClean="0">
                  <a:latin typeface="Times New Roman"/>
                  <a:cs typeface="Times New Roman"/>
                </a:rPr>
                <a:t>7</a:t>
              </a:r>
              <a:endParaRPr lang="en-US" sz="3200" baseline="-25000" dirty="0"/>
            </a:p>
          </p:txBody>
        </p:sp>
        <p:sp>
          <p:nvSpPr>
            <p:cNvPr id="63" name="TextBox 62"/>
            <p:cNvSpPr txBox="1"/>
            <p:nvPr/>
          </p:nvSpPr>
          <p:spPr>
            <a:xfrm>
              <a:off x="6400800" y="3733800"/>
              <a:ext cx="503664" cy="584775"/>
            </a:xfrm>
            <a:prstGeom prst="rect">
              <a:avLst/>
            </a:prstGeom>
            <a:noFill/>
          </p:spPr>
          <p:txBody>
            <a:bodyPr wrap="none" rtlCol="0">
              <a:spAutoFit/>
            </a:bodyPr>
            <a:lstStyle/>
            <a:p>
              <a:r>
                <a:rPr lang="en-US" sz="3200" dirty="0" smtClean="0">
                  <a:latin typeface="Times New Roman"/>
                  <a:cs typeface="Times New Roman"/>
                </a:rPr>
                <a:t>e</a:t>
              </a:r>
              <a:r>
                <a:rPr lang="en-US" sz="3200" baseline="-25000" dirty="0" smtClean="0">
                  <a:latin typeface="Times New Roman"/>
                  <a:cs typeface="Times New Roman"/>
                </a:rPr>
                <a:t>5</a:t>
              </a:r>
              <a:endParaRPr lang="en-US" sz="3200" baseline="-25000" dirty="0"/>
            </a:p>
          </p:txBody>
        </p:sp>
        <p:sp>
          <p:nvSpPr>
            <p:cNvPr id="64" name="TextBox 63"/>
            <p:cNvSpPr txBox="1"/>
            <p:nvPr/>
          </p:nvSpPr>
          <p:spPr>
            <a:xfrm>
              <a:off x="2971800" y="3810000"/>
              <a:ext cx="503664" cy="584775"/>
            </a:xfrm>
            <a:prstGeom prst="rect">
              <a:avLst/>
            </a:prstGeom>
            <a:noFill/>
          </p:spPr>
          <p:txBody>
            <a:bodyPr wrap="none" rtlCol="0">
              <a:spAutoFit/>
            </a:bodyPr>
            <a:lstStyle/>
            <a:p>
              <a:r>
                <a:rPr lang="en-US" sz="3200" dirty="0" smtClean="0">
                  <a:latin typeface="Times New Roman"/>
                  <a:cs typeface="Times New Roman"/>
                </a:rPr>
                <a:t>e</a:t>
              </a:r>
              <a:r>
                <a:rPr lang="en-US" sz="3200" baseline="-25000" dirty="0" smtClean="0">
                  <a:latin typeface="Times New Roman"/>
                  <a:cs typeface="Times New Roman"/>
                </a:rPr>
                <a:t>3</a:t>
              </a:r>
              <a:endParaRPr lang="en-US" sz="3200" baseline="-25000" dirty="0"/>
            </a:p>
          </p:txBody>
        </p:sp>
        <p:sp>
          <p:nvSpPr>
            <p:cNvPr id="65" name="TextBox 64"/>
            <p:cNvSpPr txBox="1"/>
            <p:nvPr/>
          </p:nvSpPr>
          <p:spPr>
            <a:xfrm>
              <a:off x="3992136" y="3733800"/>
              <a:ext cx="503664" cy="584775"/>
            </a:xfrm>
            <a:prstGeom prst="rect">
              <a:avLst/>
            </a:prstGeom>
            <a:noFill/>
          </p:spPr>
          <p:txBody>
            <a:bodyPr wrap="none" rtlCol="0">
              <a:spAutoFit/>
            </a:bodyPr>
            <a:lstStyle/>
            <a:p>
              <a:r>
                <a:rPr lang="en-US" sz="3200" dirty="0" smtClean="0">
                  <a:latin typeface="Times New Roman"/>
                  <a:cs typeface="Times New Roman"/>
                </a:rPr>
                <a:t>e</a:t>
              </a:r>
              <a:r>
                <a:rPr lang="en-US" sz="3200" baseline="-25000" dirty="0" smtClean="0">
                  <a:latin typeface="Times New Roman"/>
                  <a:cs typeface="Times New Roman"/>
                </a:rPr>
                <a:t>4</a:t>
              </a:r>
              <a:endParaRPr lang="en-US" sz="3200" baseline="-25000" dirty="0"/>
            </a:p>
          </p:txBody>
        </p:sp>
        <p:sp>
          <p:nvSpPr>
            <p:cNvPr id="66" name="TextBox 65"/>
            <p:cNvSpPr txBox="1"/>
            <p:nvPr/>
          </p:nvSpPr>
          <p:spPr>
            <a:xfrm>
              <a:off x="4876800" y="3276600"/>
              <a:ext cx="503664" cy="584775"/>
            </a:xfrm>
            <a:prstGeom prst="rect">
              <a:avLst/>
            </a:prstGeom>
            <a:noFill/>
          </p:spPr>
          <p:txBody>
            <a:bodyPr wrap="none" rtlCol="0">
              <a:spAutoFit/>
            </a:bodyPr>
            <a:lstStyle/>
            <a:p>
              <a:r>
                <a:rPr lang="en-US" sz="3200" dirty="0" smtClean="0">
                  <a:latin typeface="Times New Roman"/>
                  <a:cs typeface="Times New Roman"/>
                </a:rPr>
                <a:t>e</a:t>
              </a:r>
              <a:r>
                <a:rPr lang="en-US" sz="3200" baseline="-25000" dirty="0" smtClean="0">
                  <a:latin typeface="Times New Roman"/>
                  <a:cs typeface="Times New Roman"/>
                </a:rPr>
                <a:t>2</a:t>
              </a:r>
              <a:endParaRPr lang="en-US" sz="3200" baseline="-25000" dirty="0"/>
            </a:p>
          </p:txBody>
        </p:sp>
        <p:sp>
          <p:nvSpPr>
            <p:cNvPr id="67" name="TextBox 66"/>
            <p:cNvSpPr txBox="1"/>
            <p:nvPr/>
          </p:nvSpPr>
          <p:spPr>
            <a:xfrm>
              <a:off x="5334000" y="2438400"/>
              <a:ext cx="503664" cy="584775"/>
            </a:xfrm>
            <a:prstGeom prst="rect">
              <a:avLst/>
            </a:prstGeom>
            <a:noFill/>
          </p:spPr>
          <p:txBody>
            <a:bodyPr wrap="none" rtlCol="0">
              <a:spAutoFit/>
            </a:bodyPr>
            <a:lstStyle/>
            <a:p>
              <a:r>
                <a:rPr lang="en-US" sz="3200" dirty="0" smtClean="0">
                  <a:latin typeface="Times New Roman"/>
                  <a:cs typeface="Times New Roman"/>
                </a:rPr>
                <a:t>e</a:t>
              </a:r>
              <a:r>
                <a:rPr lang="en-US" sz="3200" baseline="-25000" dirty="0" smtClean="0">
                  <a:latin typeface="Times New Roman"/>
                  <a:cs typeface="Times New Roman"/>
                </a:rPr>
                <a:t>1</a:t>
              </a:r>
              <a:endParaRPr lang="en-US" sz="3200" baseline="-25000" dirty="0"/>
            </a:p>
          </p:txBody>
        </p:sp>
      </p:grpSp>
      <p:sp>
        <p:nvSpPr>
          <p:cNvPr id="51" name="Date Placeholder 50"/>
          <p:cNvSpPr>
            <a:spLocks noGrp="1"/>
          </p:cNvSpPr>
          <p:nvPr>
            <p:ph type="dt" sz="half" idx="10"/>
          </p:nvPr>
        </p:nvSpPr>
        <p:spPr/>
        <p:txBody>
          <a:bodyPr/>
          <a:lstStyle/>
          <a:p>
            <a:fld id="{BD8428F2-560D-4609-A08F-83A8BD7D5769}" type="datetime3">
              <a:rPr lang="en-US" smtClean="0"/>
              <a:pPr/>
              <a:t>24 June 2023</a:t>
            </a:fld>
            <a:endParaRPr lang="en-US" dirty="0"/>
          </a:p>
        </p:txBody>
      </p:sp>
    </p:spTree>
    <p:extLst>
      <p:ext uri="{BB962C8B-B14F-4D97-AF65-F5344CB8AC3E}">
        <p14:creationId xmlns:p14="http://schemas.microsoft.com/office/powerpoint/2010/main" val="21829296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5"/>
          <p:cNvSpPr>
            <a:spLocks noGrp="1"/>
          </p:cNvSpPr>
          <p:nvPr>
            <p:ph type="ftr" sz="quarter" idx="11"/>
          </p:nvPr>
        </p:nvSpPr>
        <p:spPr/>
        <p:txBody>
          <a:bodyPr/>
          <a:lstStyle/>
          <a:p>
            <a:r>
              <a:rPr lang="en-US" dirty="0" smtClean="0"/>
              <a:t>Directed Graph</a:t>
            </a:r>
            <a:endParaRPr lang="en-US" dirty="0"/>
          </a:p>
        </p:txBody>
      </p:sp>
      <p:sp>
        <p:nvSpPr>
          <p:cNvPr id="6" name="Slide Number Placeholder 6"/>
          <p:cNvSpPr>
            <a:spLocks noGrp="1"/>
          </p:cNvSpPr>
          <p:nvPr>
            <p:ph type="sldNum" sz="quarter" idx="12"/>
          </p:nvPr>
        </p:nvSpPr>
        <p:spPr/>
        <p:txBody>
          <a:bodyPr/>
          <a:lstStyle/>
          <a:p>
            <a:fld id="{0A3A5F19-F5C7-4266-942C-0F108C1B62C9}" type="slidenum">
              <a:rPr lang="en-US"/>
              <a:pPr/>
              <a:t>42</a:t>
            </a:fld>
            <a:endParaRPr lang="en-US" dirty="0"/>
          </a:p>
        </p:txBody>
      </p:sp>
      <p:sp>
        <p:nvSpPr>
          <p:cNvPr id="4099" name="Rectangle 3"/>
          <p:cNvSpPr>
            <a:spLocks noGrp="1" noChangeArrowheads="1"/>
          </p:cNvSpPr>
          <p:nvPr>
            <p:ph type="body" sz="half" idx="1"/>
          </p:nvPr>
        </p:nvSpPr>
        <p:spPr>
          <a:xfrm>
            <a:off x="228600" y="304800"/>
            <a:ext cx="8458200" cy="5821363"/>
          </a:xfrm>
        </p:spPr>
        <p:txBody>
          <a:bodyPr>
            <a:normAutofit lnSpcReduction="10000"/>
          </a:bodyPr>
          <a:lstStyle/>
          <a:p>
            <a:r>
              <a:rPr lang="en-US" sz="2800" dirty="0"/>
              <a:t>Consider the graph D</a:t>
            </a:r>
            <a:r>
              <a:rPr lang="en-US" sz="2800" dirty="0">
                <a:cs typeface="Arial" charset="0"/>
              </a:rPr>
              <a:t>(V,E</a:t>
            </a:r>
            <a:r>
              <a:rPr lang="en-US" sz="2800" dirty="0" smtClean="0">
                <a:cs typeface="Arial" charset="0"/>
              </a:rPr>
              <a:t>)</a:t>
            </a:r>
          </a:p>
          <a:p>
            <a:pPr>
              <a:buNone/>
            </a:pPr>
            <a:r>
              <a:rPr lang="en-US" sz="2800" dirty="0" smtClean="0">
                <a:cs typeface="Arial" charset="0"/>
              </a:rPr>
              <a:t> </a:t>
            </a:r>
            <a:r>
              <a:rPr lang="en-US" sz="2800" dirty="0">
                <a:cs typeface="Arial" charset="0"/>
              </a:rPr>
              <a:t>where </a:t>
            </a:r>
            <a:r>
              <a:rPr lang="en-US" sz="2800" dirty="0" smtClean="0">
                <a:cs typeface="Arial" charset="0"/>
              </a:rPr>
              <a:t>V = {</a:t>
            </a:r>
            <a:r>
              <a:rPr lang="en-US" sz="2800" dirty="0">
                <a:cs typeface="Arial" charset="0"/>
              </a:rPr>
              <a:t>v</a:t>
            </a:r>
            <a:r>
              <a:rPr lang="en-US" sz="2800" baseline="-25000" dirty="0">
                <a:cs typeface="Arial" charset="0"/>
              </a:rPr>
              <a:t>1</a:t>
            </a:r>
            <a:r>
              <a:rPr lang="en-US" sz="2800" dirty="0">
                <a:cs typeface="Arial" charset="0"/>
              </a:rPr>
              <a:t>, v</a:t>
            </a:r>
            <a:r>
              <a:rPr lang="en-US" sz="2800" baseline="-25000" dirty="0">
                <a:cs typeface="Arial" charset="0"/>
              </a:rPr>
              <a:t>2</a:t>
            </a:r>
            <a:r>
              <a:rPr lang="en-US" sz="2800" dirty="0">
                <a:cs typeface="Arial" charset="0"/>
              </a:rPr>
              <a:t>, v</a:t>
            </a:r>
            <a:r>
              <a:rPr lang="en-US" sz="2800" baseline="-25000" dirty="0">
                <a:cs typeface="Arial" charset="0"/>
              </a:rPr>
              <a:t>3</a:t>
            </a:r>
            <a:r>
              <a:rPr lang="en-US" sz="2800" dirty="0">
                <a:cs typeface="Arial" charset="0"/>
              </a:rPr>
              <a:t>, v</a:t>
            </a:r>
            <a:r>
              <a:rPr lang="en-US" sz="2800" baseline="-25000" dirty="0">
                <a:cs typeface="Arial" charset="0"/>
              </a:rPr>
              <a:t>4</a:t>
            </a:r>
            <a:r>
              <a:rPr lang="en-US" sz="2800" dirty="0">
                <a:cs typeface="Arial" charset="0"/>
              </a:rPr>
              <a:t>} and </a:t>
            </a:r>
            <a:r>
              <a:rPr lang="en-US" sz="2800" dirty="0" smtClean="0">
                <a:cs typeface="Arial" charset="0"/>
              </a:rPr>
              <a:t>E = {</a:t>
            </a:r>
            <a:r>
              <a:rPr lang="en-US" sz="2800" dirty="0">
                <a:cs typeface="Arial" charset="0"/>
              </a:rPr>
              <a:t>e</a:t>
            </a:r>
            <a:r>
              <a:rPr lang="en-US" sz="2800" baseline="-25000" dirty="0">
                <a:cs typeface="Arial" charset="0"/>
              </a:rPr>
              <a:t>1</a:t>
            </a:r>
            <a:r>
              <a:rPr lang="en-US" sz="2800" dirty="0">
                <a:cs typeface="Arial" charset="0"/>
              </a:rPr>
              <a:t>, e</a:t>
            </a:r>
            <a:r>
              <a:rPr lang="en-US" sz="2800" baseline="-25000" dirty="0">
                <a:cs typeface="Arial" charset="0"/>
              </a:rPr>
              <a:t>2</a:t>
            </a:r>
            <a:r>
              <a:rPr lang="en-US" sz="2800" dirty="0">
                <a:cs typeface="Arial" charset="0"/>
              </a:rPr>
              <a:t>, e</a:t>
            </a:r>
            <a:r>
              <a:rPr lang="en-US" sz="2800" baseline="-25000" dirty="0">
                <a:cs typeface="Arial" charset="0"/>
              </a:rPr>
              <a:t>3</a:t>
            </a:r>
            <a:r>
              <a:rPr lang="en-US" sz="2800" dirty="0">
                <a:cs typeface="Arial" charset="0"/>
              </a:rPr>
              <a:t>, e</a:t>
            </a:r>
            <a:r>
              <a:rPr lang="en-US" sz="2800" baseline="-25000" dirty="0">
                <a:cs typeface="Arial" charset="0"/>
              </a:rPr>
              <a:t>4</a:t>
            </a:r>
            <a:r>
              <a:rPr lang="en-US" sz="2800" dirty="0">
                <a:cs typeface="Arial" charset="0"/>
              </a:rPr>
              <a:t>, e</a:t>
            </a:r>
            <a:r>
              <a:rPr lang="en-US" sz="2800" baseline="-25000" dirty="0">
                <a:cs typeface="Arial" charset="0"/>
              </a:rPr>
              <a:t>5</a:t>
            </a:r>
            <a:r>
              <a:rPr lang="en-US" sz="2800" dirty="0">
                <a:cs typeface="Arial" charset="0"/>
              </a:rPr>
              <a:t>, e</a:t>
            </a:r>
            <a:r>
              <a:rPr lang="en-US" sz="2800" baseline="-25000" dirty="0">
                <a:cs typeface="Arial" charset="0"/>
              </a:rPr>
              <a:t>6</a:t>
            </a:r>
            <a:r>
              <a:rPr lang="en-US" sz="2800" dirty="0">
                <a:cs typeface="Arial" charset="0"/>
              </a:rPr>
              <a:t>, e</a:t>
            </a:r>
            <a:r>
              <a:rPr lang="en-US" sz="2800" baseline="-25000" dirty="0">
                <a:cs typeface="Arial" charset="0"/>
              </a:rPr>
              <a:t>7</a:t>
            </a:r>
            <a:r>
              <a:rPr lang="en-US" sz="2800" dirty="0" smtClean="0">
                <a:cs typeface="Arial" charset="0"/>
              </a:rPr>
              <a:t>}</a:t>
            </a:r>
          </a:p>
          <a:p>
            <a:pPr algn="just">
              <a:buNone/>
            </a:pPr>
            <a:r>
              <a:rPr lang="en-US" sz="2800" dirty="0" smtClean="0">
                <a:cs typeface="Arial" charset="0"/>
              </a:rPr>
              <a:t>Where, e</a:t>
            </a:r>
            <a:r>
              <a:rPr lang="en-US" sz="2800" baseline="-25000" dirty="0" smtClean="0">
                <a:cs typeface="Arial" charset="0"/>
              </a:rPr>
              <a:t>1</a:t>
            </a:r>
            <a:r>
              <a:rPr lang="en-US" sz="2800" dirty="0" smtClean="0">
                <a:cs typeface="Arial" charset="0"/>
              </a:rPr>
              <a:t>= (v</a:t>
            </a:r>
            <a:r>
              <a:rPr lang="en-US" sz="2800" baseline="-25000" dirty="0" smtClean="0">
                <a:cs typeface="Arial" charset="0"/>
              </a:rPr>
              <a:t>1</a:t>
            </a:r>
            <a:r>
              <a:rPr lang="en-US" sz="2800" dirty="0" smtClean="0">
                <a:cs typeface="Arial" charset="0"/>
              </a:rPr>
              <a:t>,v</a:t>
            </a:r>
            <a:r>
              <a:rPr lang="en-US" sz="2800" baseline="-25000" dirty="0" smtClean="0">
                <a:cs typeface="Arial" charset="0"/>
              </a:rPr>
              <a:t>2</a:t>
            </a:r>
            <a:r>
              <a:rPr lang="en-US" sz="2800" dirty="0" smtClean="0">
                <a:cs typeface="Arial" charset="0"/>
              </a:rPr>
              <a:t>), e</a:t>
            </a:r>
            <a:r>
              <a:rPr lang="en-US" sz="2800" baseline="-25000" dirty="0" smtClean="0">
                <a:cs typeface="Arial" charset="0"/>
              </a:rPr>
              <a:t>2 </a:t>
            </a:r>
            <a:r>
              <a:rPr lang="en-US" sz="2800" dirty="0" smtClean="0">
                <a:cs typeface="Arial" charset="0"/>
              </a:rPr>
              <a:t>= (v</a:t>
            </a:r>
            <a:r>
              <a:rPr lang="en-US" sz="2800" i="1" baseline="-25000" dirty="0" smtClean="0">
                <a:cs typeface="Arial" charset="0"/>
              </a:rPr>
              <a:t>1</a:t>
            </a:r>
            <a:r>
              <a:rPr lang="en-US" sz="2800" dirty="0" smtClean="0">
                <a:cs typeface="Arial" charset="0"/>
              </a:rPr>
              <a:t>,v</a:t>
            </a:r>
            <a:r>
              <a:rPr lang="en-US" sz="2800" baseline="-25000" dirty="0" smtClean="0">
                <a:cs typeface="Arial" charset="0"/>
              </a:rPr>
              <a:t>2</a:t>
            </a:r>
            <a:r>
              <a:rPr lang="en-US" sz="2800" dirty="0" smtClean="0">
                <a:cs typeface="Arial" charset="0"/>
              </a:rPr>
              <a:t>), e</a:t>
            </a:r>
            <a:r>
              <a:rPr lang="en-US" sz="2800" baseline="-25000" dirty="0" smtClean="0">
                <a:cs typeface="Arial" charset="0"/>
              </a:rPr>
              <a:t>3</a:t>
            </a:r>
            <a:r>
              <a:rPr lang="en-US" sz="2800" dirty="0" smtClean="0">
                <a:cs typeface="Arial" charset="0"/>
              </a:rPr>
              <a:t>=(v</a:t>
            </a:r>
            <a:r>
              <a:rPr lang="en-US" sz="2800" baseline="-25000" dirty="0" smtClean="0">
                <a:cs typeface="Arial" charset="0"/>
              </a:rPr>
              <a:t>1</a:t>
            </a:r>
            <a:r>
              <a:rPr lang="en-US" sz="2800" dirty="0" smtClean="0">
                <a:cs typeface="Arial" charset="0"/>
              </a:rPr>
              <a:t>, v</a:t>
            </a:r>
            <a:r>
              <a:rPr lang="en-US" sz="2800" baseline="-25000" dirty="0" smtClean="0">
                <a:cs typeface="Arial" charset="0"/>
              </a:rPr>
              <a:t>3</a:t>
            </a:r>
            <a:r>
              <a:rPr lang="en-US" sz="2800" dirty="0" smtClean="0">
                <a:cs typeface="Arial" charset="0"/>
              </a:rPr>
              <a:t>), e</a:t>
            </a:r>
            <a:r>
              <a:rPr lang="en-US" sz="2800" baseline="-25000" dirty="0" smtClean="0">
                <a:cs typeface="Arial" charset="0"/>
              </a:rPr>
              <a:t>4</a:t>
            </a:r>
            <a:r>
              <a:rPr lang="en-US" sz="2800" dirty="0" smtClean="0">
                <a:cs typeface="Arial" charset="0"/>
              </a:rPr>
              <a:t>=(v</a:t>
            </a:r>
            <a:r>
              <a:rPr lang="en-US" sz="2800" baseline="-25000" dirty="0" smtClean="0">
                <a:cs typeface="Arial" charset="0"/>
              </a:rPr>
              <a:t>3</a:t>
            </a:r>
            <a:r>
              <a:rPr lang="en-US" sz="2800" dirty="0" smtClean="0">
                <a:cs typeface="Arial" charset="0"/>
              </a:rPr>
              <a:t>, v</a:t>
            </a:r>
            <a:r>
              <a:rPr lang="en-US" sz="2800" baseline="-25000" dirty="0" smtClean="0">
                <a:cs typeface="Arial" charset="0"/>
              </a:rPr>
              <a:t>1</a:t>
            </a:r>
            <a:r>
              <a:rPr lang="en-US" sz="2800" dirty="0" smtClean="0">
                <a:cs typeface="Arial" charset="0"/>
              </a:rPr>
              <a:t>), e</a:t>
            </a:r>
            <a:r>
              <a:rPr lang="en-US" sz="2800" baseline="-25000" dirty="0" smtClean="0">
                <a:cs typeface="Arial" charset="0"/>
              </a:rPr>
              <a:t>5</a:t>
            </a:r>
            <a:r>
              <a:rPr lang="en-US" sz="2800" dirty="0" smtClean="0">
                <a:cs typeface="Arial" charset="0"/>
              </a:rPr>
              <a:t>=(v</a:t>
            </a:r>
            <a:r>
              <a:rPr lang="en-US" sz="2800" baseline="-25000" dirty="0" smtClean="0">
                <a:cs typeface="Arial" charset="0"/>
              </a:rPr>
              <a:t>2</a:t>
            </a:r>
            <a:r>
              <a:rPr lang="en-US" sz="2800" dirty="0" smtClean="0">
                <a:cs typeface="Arial" charset="0"/>
              </a:rPr>
              <a:t>, v</a:t>
            </a:r>
            <a:r>
              <a:rPr lang="en-US" sz="2800" baseline="-25000" dirty="0" smtClean="0">
                <a:cs typeface="Arial" charset="0"/>
              </a:rPr>
              <a:t>4</a:t>
            </a:r>
            <a:r>
              <a:rPr lang="en-US" sz="2800" dirty="0" smtClean="0">
                <a:cs typeface="Arial" charset="0"/>
              </a:rPr>
              <a:t>), e</a:t>
            </a:r>
            <a:r>
              <a:rPr lang="en-US" sz="2800" baseline="-25000" dirty="0" smtClean="0">
                <a:cs typeface="Arial" charset="0"/>
              </a:rPr>
              <a:t>6</a:t>
            </a:r>
            <a:r>
              <a:rPr lang="en-US" sz="2800" dirty="0" smtClean="0">
                <a:cs typeface="Arial" charset="0"/>
              </a:rPr>
              <a:t>=(v</a:t>
            </a:r>
            <a:r>
              <a:rPr lang="en-US" sz="2800" baseline="-25000" dirty="0" smtClean="0">
                <a:cs typeface="Arial" charset="0"/>
              </a:rPr>
              <a:t>4</a:t>
            </a:r>
            <a:r>
              <a:rPr lang="en-US" sz="2800" dirty="0" smtClean="0">
                <a:cs typeface="Arial" charset="0"/>
              </a:rPr>
              <a:t>, v</a:t>
            </a:r>
            <a:r>
              <a:rPr lang="en-US" sz="2800" baseline="-25000" dirty="0" smtClean="0">
                <a:cs typeface="Arial" charset="0"/>
              </a:rPr>
              <a:t>3</a:t>
            </a:r>
            <a:r>
              <a:rPr lang="en-US" sz="2800" dirty="0" smtClean="0">
                <a:cs typeface="Arial" charset="0"/>
              </a:rPr>
              <a:t>), e</a:t>
            </a:r>
            <a:r>
              <a:rPr lang="en-US" sz="2800" baseline="-25000" dirty="0" smtClean="0">
                <a:cs typeface="Arial" charset="0"/>
              </a:rPr>
              <a:t>7</a:t>
            </a:r>
            <a:r>
              <a:rPr lang="en-US" sz="2800" dirty="0" smtClean="0">
                <a:cs typeface="Arial" charset="0"/>
              </a:rPr>
              <a:t>= (v</a:t>
            </a:r>
            <a:r>
              <a:rPr lang="en-US" sz="2800" baseline="-25000" dirty="0" smtClean="0">
                <a:cs typeface="Arial" charset="0"/>
              </a:rPr>
              <a:t>4</a:t>
            </a:r>
            <a:r>
              <a:rPr lang="en-US" sz="2800" dirty="0" smtClean="0">
                <a:cs typeface="Arial" charset="0"/>
              </a:rPr>
              <a:t>,v</a:t>
            </a:r>
            <a:r>
              <a:rPr lang="en-US" sz="2800" baseline="-25000" dirty="0" smtClean="0">
                <a:cs typeface="Arial" charset="0"/>
              </a:rPr>
              <a:t>4</a:t>
            </a:r>
            <a:r>
              <a:rPr lang="en-US" sz="2800" dirty="0" smtClean="0">
                <a:cs typeface="Arial" charset="0"/>
              </a:rPr>
              <a:t>). </a:t>
            </a:r>
          </a:p>
          <a:p>
            <a:pPr algn="just">
              <a:buNone/>
            </a:pPr>
            <a:endParaRPr lang="en-US" sz="2800" dirty="0">
              <a:cs typeface="Arial" charset="0"/>
            </a:endParaRPr>
          </a:p>
          <a:p>
            <a:pPr marL="514350" indent="-514350">
              <a:buFontTx/>
              <a:buAutoNum type="arabicParenR"/>
            </a:pPr>
            <a:r>
              <a:rPr lang="en-US" sz="2800" dirty="0" smtClean="0">
                <a:cs typeface="Arial" charset="0"/>
              </a:rPr>
              <a:t>The edge such as e</a:t>
            </a:r>
            <a:r>
              <a:rPr lang="en-US" sz="2800" baseline="-25000" dirty="0" smtClean="0">
                <a:cs typeface="Arial" charset="0"/>
              </a:rPr>
              <a:t>7</a:t>
            </a:r>
            <a:r>
              <a:rPr lang="en-US" sz="2800" dirty="0" smtClean="0">
                <a:cs typeface="Arial" charset="0"/>
              </a:rPr>
              <a:t> = (v</a:t>
            </a:r>
            <a:r>
              <a:rPr lang="en-US" sz="2800" baseline="-25000" dirty="0" smtClean="0">
                <a:cs typeface="Arial" charset="0"/>
              </a:rPr>
              <a:t>4</a:t>
            </a:r>
            <a:r>
              <a:rPr lang="en-US" sz="2800" dirty="0" smtClean="0">
                <a:cs typeface="Arial" charset="0"/>
              </a:rPr>
              <a:t>, v</a:t>
            </a:r>
            <a:r>
              <a:rPr lang="en-US" sz="2800" baseline="-25000" dirty="0" smtClean="0">
                <a:cs typeface="Arial" charset="0"/>
              </a:rPr>
              <a:t>4</a:t>
            </a:r>
            <a:r>
              <a:rPr lang="en-US" sz="2800" dirty="0" smtClean="0">
                <a:cs typeface="Arial" charset="0"/>
              </a:rPr>
              <a:t>) beginning and terminating at the same point is a loop.</a:t>
            </a:r>
          </a:p>
          <a:p>
            <a:pPr marL="514350" indent="-514350">
              <a:buFontTx/>
              <a:buAutoNum type="arabicParenR"/>
            </a:pPr>
            <a:r>
              <a:rPr lang="en-US" sz="2800" dirty="0" smtClean="0">
                <a:cs typeface="Arial" charset="0"/>
              </a:rPr>
              <a:t>The edges such as e</a:t>
            </a:r>
            <a:r>
              <a:rPr lang="en-US" sz="2800" baseline="-25000" dirty="0" smtClean="0">
                <a:cs typeface="Arial" charset="0"/>
              </a:rPr>
              <a:t>1</a:t>
            </a:r>
            <a:r>
              <a:rPr lang="en-US" sz="2800" dirty="0" smtClean="0">
                <a:cs typeface="Arial" charset="0"/>
              </a:rPr>
              <a:t> =(v</a:t>
            </a:r>
            <a:r>
              <a:rPr lang="en-US" sz="2800" baseline="-25000" dirty="0" smtClean="0">
                <a:cs typeface="Arial" charset="0"/>
              </a:rPr>
              <a:t>1</a:t>
            </a:r>
            <a:r>
              <a:rPr lang="en-US" sz="2800" dirty="0" smtClean="0">
                <a:cs typeface="Arial" charset="0"/>
              </a:rPr>
              <a:t>, v</a:t>
            </a:r>
            <a:r>
              <a:rPr lang="en-US" sz="2800" baseline="-25000" dirty="0" smtClean="0">
                <a:cs typeface="Arial" charset="0"/>
              </a:rPr>
              <a:t>2</a:t>
            </a:r>
            <a:r>
              <a:rPr lang="en-US" sz="2800" dirty="0" smtClean="0">
                <a:cs typeface="Arial" charset="0"/>
              </a:rPr>
              <a:t>), e</a:t>
            </a:r>
            <a:r>
              <a:rPr lang="en-US" sz="2800" baseline="-25000" dirty="0" smtClean="0">
                <a:cs typeface="Arial" charset="0"/>
              </a:rPr>
              <a:t>2</a:t>
            </a:r>
            <a:r>
              <a:rPr lang="en-US" sz="2800" dirty="0" smtClean="0">
                <a:cs typeface="Arial" charset="0"/>
              </a:rPr>
              <a:t>= (v</a:t>
            </a:r>
            <a:r>
              <a:rPr lang="en-US" sz="2800" baseline="-25000" dirty="0" smtClean="0">
                <a:cs typeface="Arial" charset="0"/>
              </a:rPr>
              <a:t>1</a:t>
            </a:r>
            <a:r>
              <a:rPr lang="en-US" sz="2800" dirty="0" smtClean="0">
                <a:cs typeface="Arial" charset="0"/>
              </a:rPr>
              <a:t>, v</a:t>
            </a:r>
            <a:r>
              <a:rPr lang="en-US" sz="2800" baseline="-25000" dirty="0" smtClean="0">
                <a:cs typeface="Arial" charset="0"/>
              </a:rPr>
              <a:t>2</a:t>
            </a:r>
            <a:r>
              <a:rPr lang="en-US" sz="2800" dirty="0" smtClean="0">
                <a:cs typeface="Arial" charset="0"/>
              </a:rPr>
              <a:t>) having the same initial vertex and the same terminal vertex are parallel  edge or arcs.</a:t>
            </a:r>
          </a:p>
          <a:p>
            <a:pPr marL="514350" indent="-514350">
              <a:buFontTx/>
              <a:buAutoNum type="arabicParenR"/>
            </a:pPr>
            <a:r>
              <a:rPr lang="en-US" sz="2800" dirty="0" smtClean="0">
                <a:cs typeface="Arial" charset="0"/>
              </a:rPr>
              <a:t>The edge such as e</a:t>
            </a:r>
            <a:r>
              <a:rPr lang="en-US" sz="2800" baseline="-25000" dirty="0" smtClean="0">
                <a:cs typeface="Arial" charset="0"/>
              </a:rPr>
              <a:t>3</a:t>
            </a:r>
            <a:r>
              <a:rPr lang="en-US" sz="2800" dirty="0" smtClean="0">
                <a:cs typeface="Arial" charset="0"/>
              </a:rPr>
              <a:t>=(v</a:t>
            </a:r>
            <a:r>
              <a:rPr lang="en-US" sz="2800" baseline="-25000" dirty="0" smtClean="0">
                <a:cs typeface="Arial" charset="0"/>
              </a:rPr>
              <a:t>1</a:t>
            </a:r>
            <a:r>
              <a:rPr lang="en-US" sz="2800" dirty="0" smtClean="0">
                <a:cs typeface="Arial" charset="0"/>
              </a:rPr>
              <a:t>,v</a:t>
            </a:r>
            <a:r>
              <a:rPr lang="en-US" sz="2800" baseline="-25000" dirty="0" smtClean="0">
                <a:cs typeface="Arial" charset="0"/>
              </a:rPr>
              <a:t>3</a:t>
            </a:r>
            <a:r>
              <a:rPr lang="en-US" sz="2800" dirty="0" smtClean="0">
                <a:cs typeface="Arial" charset="0"/>
              </a:rPr>
              <a:t>), e</a:t>
            </a:r>
            <a:r>
              <a:rPr lang="en-US" sz="2800" baseline="-25000" dirty="0" smtClean="0">
                <a:cs typeface="Arial" charset="0"/>
              </a:rPr>
              <a:t>4</a:t>
            </a:r>
            <a:r>
              <a:rPr lang="en-US" sz="2800" dirty="0" smtClean="0">
                <a:cs typeface="Arial" charset="0"/>
              </a:rPr>
              <a:t>=(v</a:t>
            </a:r>
            <a:r>
              <a:rPr lang="en-US" sz="2800" baseline="-25000" dirty="0" smtClean="0">
                <a:cs typeface="Arial" charset="0"/>
              </a:rPr>
              <a:t>3</a:t>
            </a:r>
            <a:r>
              <a:rPr lang="en-US" sz="2800" dirty="0" smtClean="0">
                <a:cs typeface="Arial" charset="0"/>
              </a:rPr>
              <a:t>, v</a:t>
            </a:r>
            <a:r>
              <a:rPr lang="en-US" sz="2800" baseline="-25000" dirty="0" smtClean="0">
                <a:cs typeface="Arial" charset="0"/>
              </a:rPr>
              <a:t>1</a:t>
            </a:r>
            <a:r>
              <a:rPr lang="en-US" sz="2800" dirty="0" smtClean="0">
                <a:cs typeface="Arial" charset="0"/>
              </a:rPr>
              <a:t>) incidence on the same vertices are not parallel as they have the different initial are terminal vertices.  </a:t>
            </a:r>
            <a:endParaRPr lang="en-US" sz="2800" dirty="0">
              <a:cs typeface="Arial" charset="0"/>
            </a:endParaRPr>
          </a:p>
        </p:txBody>
      </p:sp>
      <p:sp>
        <p:nvSpPr>
          <p:cNvPr id="7" name="Date Placeholder 6"/>
          <p:cNvSpPr>
            <a:spLocks noGrp="1"/>
          </p:cNvSpPr>
          <p:nvPr>
            <p:ph type="dt" sz="half" idx="10"/>
          </p:nvPr>
        </p:nvSpPr>
        <p:spPr/>
        <p:txBody>
          <a:bodyPr/>
          <a:lstStyle/>
          <a:p>
            <a:fld id="{EF15162C-0D0E-4027-AB1C-7DC257CCA216}" type="datetime3">
              <a:rPr lang="en-US" smtClean="0"/>
              <a:pPr/>
              <a:t>24 June 2023</a:t>
            </a:fld>
            <a:endParaRPr lang="en-US" dirty="0"/>
          </a:p>
        </p:txBody>
      </p:sp>
    </p:spTree>
    <p:extLst>
      <p:ext uri="{BB962C8B-B14F-4D97-AF65-F5344CB8AC3E}">
        <p14:creationId xmlns:p14="http://schemas.microsoft.com/office/powerpoint/2010/main" val="244605694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dirty="0" smtClean="0"/>
              <a:t>Directed Graph</a:t>
            </a:r>
            <a:endParaRPr lang="en-US" dirty="0"/>
          </a:p>
        </p:txBody>
      </p:sp>
      <p:sp>
        <p:nvSpPr>
          <p:cNvPr id="6" name="Slide Number Placeholder 5"/>
          <p:cNvSpPr>
            <a:spLocks noGrp="1"/>
          </p:cNvSpPr>
          <p:nvPr>
            <p:ph type="sldNum" sz="quarter" idx="12"/>
          </p:nvPr>
        </p:nvSpPr>
        <p:spPr/>
        <p:txBody>
          <a:bodyPr/>
          <a:lstStyle/>
          <a:p>
            <a:fld id="{8571472C-A266-4327-B758-F05A843D010D}" type="slidenum">
              <a:rPr lang="en-US"/>
              <a:pPr/>
              <a:t>43</a:t>
            </a:fld>
            <a:endParaRPr lang="en-US" dirty="0"/>
          </a:p>
        </p:txBody>
      </p:sp>
      <p:sp>
        <p:nvSpPr>
          <p:cNvPr id="8194" name="Rectangle 2"/>
          <p:cNvSpPr>
            <a:spLocks noGrp="1" noChangeArrowheads="1"/>
          </p:cNvSpPr>
          <p:nvPr>
            <p:ph type="title"/>
          </p:nvPr>
        </p:nvSpPr>
        <p:spPr/>
        <p:txBody>
          <a:bodyPr/>
          <a:lstStyle/>
          <a:p>
            <a:r>
              <a:rPr lang="en-US" dirty="0"/>
              <a:t>Diagraph and relation</a:t>
            </a:r>
          </a:p>
        </p:txBody>
      </p:sp>
      <p:sp>
        <p:nvSpPr>
          <p:cNvPr id="8195" name="Rectangle 3"/>
          <p:cNvSpPr>
            <a:spLocks noGrp="1" noChangeArrowheads="1"/>
          </p:cNvSpPr>
          <p:nvPr>
            <p:ph type="body" idx="1"/>
          </p:nvPr>
        </p:nvSpPr>
        <p:spPr/>
        <p:txBody>
          <a:bodyPr/>
          <a:lstStyle/>
          <a:p>
            <a:r>
              <a:rPr lang="en-US" dirty="0"/>
              <a:t>If A and B are non empty sets, a relation R from A to B is a subset of A</a:t>
            </a:r>
            <a:r>
              <a:rPr lang="en-US" dirty="0">
                <a:cs typeface="Arial" charset="0"/>
              </a:rPr>
              <a:t>×B. If </a:t>
            </a:r>
            <a:r>
              <a:rPr lang="en-US" dirty="0" smtClean="0">
                <a:cs typeface="Arial" charset="0"/>
              </a:rPr>
              <a:t>R </a:t>
            </a:r>
            <a:r>
              <a:rPr lang="en-US" dirty="0" smtClean="0">
                <a:cs typeface="Arial" charset="0"/>
                <a:sym typeface="Symbol"/>
              </a:rPr>
              <a:t> </a:t>
            </a:r>
            <a:r>
              <a:rPr lang="en-US" dirty="0" smtClean="0">
                <a:cs typeface="Arial" charset="0"/>
              </a:rPr>
              <a:t>A×B </a:t>
            </a:r>
            <a:r>
              <a:rPr lang="en-US" dirty="0">
                <a:cs typeface="Arial" charset="0"/>
              </a:rPr>
              <a:t>and (a,b) </a:t>
            </a:r>
            <a:r>
              <a:rPr lang="en-US" dirty="0" smtClean="0">
                <a:latin typeface="Times New Roman" pitchFamily="18" charset="0"/>
                <a:cs typeface="Times New Roman" pitchFamily="18" charset="0"/>
                <a:sym typeface="Symbol" pitchFamily="18" charset="2"/>
              </a:rPr>
              <a:t></a:t>
            </a:r>
            <a:r>
              <a:rPr lang="en-US" dirty="0" smtClean="0">
                <a:cs typeface="Arial" charset="0"/>
              </a:rPr>
              <a:t> </a:t>
            </a:r>
            <a:r>
              <a:rPr lang="en-US" dirty="0">
                <a:cs typeface="Arial" charset="0"/>
              </a:rPr>
              <a:t>R, we say that a is related to b by R we write </a:t>
            </a:r>
            <a:r>
              <a:rPr lang="en-US" baseline="-25000" dirty="0">
                <a:cs typeface="Arial" charset="0"/>
              </a:rPr>
              <a:t>a</a:t>
            </a:r>
            <a:r>
              <a:rPr lang="en-US" dirty="0">
                <a:cs typeface="Arial" charset="0"/>
              </a:rPr>
              <a:t>R</a:t>
            </a:r>
            <a:r>
              <a:rPr lang="en-US" baseline="-25000" dirty="0">
                <a:cs typeface="Arial" charset="0"/>
              </a:rPr>
              <a:t>b</a:t>
            </a:r>
            <a:r>
              <a:rPr lang="en-US" dirty="0">
                <a:cs typeface="Arial" charset="0"/>
              </a:rPr>
              <a:t>, it is denoted by D(V,R) </a:t>
            </a:r>
            <a:r>
              <a:rPr lang="en-US" dirty="0" smtClean="0">
                <a:cs typeface="Arial" charset="0"/>
              </a:rPr>
              <a:t> </a:t>
            </a:r>
            <a:endParaRPr lang="en-US" dirty="0">
              <a:cs typeface="Arial" charset="0"/>
            </a:endParaRPr>
          </a:p>
          <a:p>
            <a:r>
              <a:rPr lang="en-US" dirty="0">
                <a:cs typeface="Arial" charset="0"/>
              </a:rPr>
              <a:t>Eg: let V= {1,2,3} R={(1,1), (1,2), (1,3), (2,3)} </a:t>
            </a:r>
          </a:p>
        </p:txBody>
      </p:sp>
      <p:grpSp>
        <p:nvGrpSpPr>
          <p:cNvPr id="22" name="Group 21"/>
          <p:cNvGrpSpPr/>
          <p:nvPr/>
        </p:nvGrpSpPr>
        <p:grpSpPr>
          <a:xfrm>
            <a:off x="2212914" y="4226834"/>
            <a:ext cx="2816286" cy="2238498"/>
            <a:chOff x="1752600" y="4226834"/>
            <a:chExt cx="2816286" cy="2238498"/>
          </a:xfrm>
        </p:grpSpPr>
        <p:sp>
          <p:nvSpPr>
            <p:cNvPr id="15" name="TextBox 14"/>
            <p:cNvSpPr txBox="1"/>
            <p:nvPr/>
          </p:nvSpPr>
          <p:spPr>
            <a:xfrm>
              <a:off x="2033557" y="4234934"/>
              <a:ext cx="301686" cy="369332"/>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none" rtlCol="0">
              <a:spAutoFit/>
            </a:bodyPr>
            <a:lstStyle/>
            <a:p>
              <a:r>
                <a:rPr lang="en-US" dirty="0" smtClean="0"/>
                <a:t>1</a:t>
              </a:r>
              <a:endParaRPr lang="en-US" dirty="0"/>
            </a:p>
          </p:txBody>
        </p:sp>
        <p:sp>
          <p:nvSpPr>
            <p:cNvPr id="16" name="TextBox 15"/>
            <p:cNvSpPr txBox="1"/>
            <p:nvPr/>
          </p:nvSpPr>
          <p:spPr>
            <a:xfrm>
              <a:off x="4191000" y="4495800"/>
              <a:ext cx="301686" cy="369332"/>
            </a:xfrm>
            <a:prstGeom prst="rect">
              <a:avLst/>
            </a:prstGeom>
            <a:noFill/>
          </p:spPr>
          <p:txBody>
            <a:bodyPr wrap="none" rtlCol="0">
              <a:spAutoFit/>
            </a:bodyPr>
            <a:lstStyle/>
            <a:p>
              <a:r>
                <a:rPr lang="en-US" dirty="0" smtClean="0"/>
                <a:t>2</a:t>
              </a:r>
              <a:endParaRPr lang="en-US" dirty="0"/>
            </a:p>
          </p:txBody>
        </p:sp>
        <p:sp>
          <p:nvSpPr>
            <p:cNvPr id="17" name="TextBox 16"/>
            <p:cNvSpPr txBox="1"/>
            <p:nvPr/>
          </p:nvSpPr>
          <p:spPr>
            <a:xfrm>
              <a:off x="4267200" y="6096000"/>
              <a:ext cx="301686" cy="369332"/>
            </a:xfrm>
            <a:prstGeom prst="rect">
              <a:avLst/>
            </a:prstGeom>
            <a:noFill/>
          </p:spPr>
          <p:txBody>
            <a:bodyPr wrap="none" rtlCol="0">
              <a:spAutoFit/>
            </a:bodyPr>
            <a:lstStyle/>
            <a:p>
              <a:r>
                <a:rPr lang="en-US" dirty="0" smtClean="0"/>
                <a:t>3</a:t>
              </a:r>
              <a:endParaRPr lang="en-US" dirty="0"/>
            </a:p>
          </p:txBody>
        </p:sp>
        <p:grpSp>
          <p:nvGrpSpPr>
            <p:cNvPr id="21" name="Group 20"/>
            <p:cNvGrpSpPr/>
            <p:nvPr/>
          </p:nvGrpSpPr>
          <p:grpSpPr>
            <a:xfrm>
              <a:off x="1752600" y="4226834"/>
              <a:ext cx="2485758" cy="2173966"/>
              <a:chOff x="1752600" y="4150634"/>
              <a:chExt cx="2485758" cy="2173966"/>
            </a:xfrm>
          </p:grpSpPr>
          <p:cxnSp>
            <p:nvCxnSpPr>
              <p:cNvPr id="12" name="Straight Connector 11"/>
              <p:cNvCxnSpPr/>
              <p:nvPr/>
            </p:nvCxnSpPr>
            <p:spPr>
              <a:xfrm>
                <a:off x="3276600" y="5410200"/>
                <a:ext cx="914400" cy="838200"/>
              </a:xfrm>
              <a:prstGeom prst="line">
                <a:avLst/>
              </a:prstGeom>
              <a:ln w="28575">
                <a:solidFill>
                  <a:schemeClr val="tx1">
                    <a:lumMod val="85000"/>
                    <a:lumOff val="15000"/>
                  </a:schemeClr>
                </a:solidFill>
              </a:ln>
            </p:spPr>
            <p:style>
              <a:lnRef idx="3">
                <a:schemeClr val="accent1"/>
              </a:lnRef>
              <a:fillRef idx="0">
                <a:schemeClr val="accent1"/>
              </a:fillRef>
              <a:effectRef idx="2">
                <a:schemeClr val="accent1"/>
              </a:effectRef>
              <a:fontRef idx="minor">
                <a:schemeClr val="tx1"/>
              </a:fontRef>
            </p:style>
          </p:cxnSp>
          <p:grpSp>
            <p:nvGrpSpPr>
              <p:cNvPr id="20" name="Group 19"/>
              <p:cNvGrpSpPr/>
              <p:nvPr/>
            </p:nvGrpSpPr>
            <p:grpSpPr>
              <a:xfrm>
                <a:off x="1752600" y="4150634"/>
                <a:ext cx="2485758" cy="2173966"/>
                <a:chOff x="1705242" y="4074434"/>
                <a:chExt cx="2485758" cy="2173966"/>
              </a:xfrm>
            </p:grpSpPr>
            <p:cxnSp>
              <p:nvCxnSpPr>
                <p:cNvPr id="3" name="Straight Arrow Connector 2"/>
                <p:cNvCxnSpPr/>
                <p:nvPr/>
              </p:nvCxnSpPr>
              <p:spPr>
                <a:xfrm>
                  <a:off x="2362200" y="4495800"/>
                  <a:ext cx="1828800" cy="0"/>
                </a:xfrm>
                <a:prstGeom prst="straightConnector1">
                  <a:avLst/>
                </a:prstGeom>
                <a:ln w="28575">
                  <a:solidFill>
                    <a:schemeClr val="tx1">
                      <a:lumMod val="85000"/>
                      <a:lumOff val="15000"/>
                    </a:schemeClr>
                  </a:solidFill>
                  <a:tailEnd type="arrow"/>
                </a:ln>
              </p:spPr>
              <p:style>
                <a:lnRef idx="3">
                  <a:schemeClr val="accent1"/>
                </a:lnRef>
                <a:fillRef idx="0">
                  <a:schemeClr val="accent1"/>
                </a:fillRef>
                <a:effectRef idx="2">
                  <a:schemeClr val="accent1"/>
                </a:effectRef>
                <a:fontRef idx="minor">
                  <a:schemeClr val="tx1"/>
                </a:fontRef>
              </p:style>
            </p:cxnSp>
            <p:cxnSp>
              <p:nvCxnSpPr>
                <p:cNvPr id="8" name="Straight Arrow Connector 7"/>
                <p:cNvCxnSpPr/>
                <p:nvPr/>
              </p:nvCxnSpPr>
              <p:spPr>
                <a:xfrm>
                  <a:off x="4191000" y="4495800"/>
                  <a:ext cx="0" cy="1752600"/>
                </a:xfrm>
                <a:prstGeom prst="straightConnector1">
                  <a:avLst/>
                </a:prstGeom>
                <a:ln w="28575">
                  <a:solidFill>
                    <a:schemeClr val="tx1">
                      <a:lumMod val="85000"/>
                      <a:lumOff val="15000"/>
                    </a:schemeClr>
                  </a:solidFill>
                  <a:tailEnd type="arrow"/>
                </a:ln>
              </p:spPr>
              <p:style>
                <a:lnRef idx="3">
                  <a:schemeClr val="accent1"/>
                </a:lnRef>
                <a:fillRef idx="0">
                  <a:schemeClr val="accent1"/>
                </a:fillRef>
                <a:effectRef idx="2">
                  <a:schemeClr val="accent1"/>
                </a:effectRef>
                <a:fontRef idx="minor">
                  <a:schemeClr val="tx1"/>
                </a:fontRef>
              </p:style>
            </p:cxnSp>
            <p:cxnSp>
              <p:nvCxnSpPr>
                <p:cNvPr id="10" name="Straight Arrow Connector 9"/>
                <p:cNvCxnSpPr/>
                <p:nvPr/>
              </p:nvCxnSpPr>
              <p:spPr>
                <a:xfrm>
                  <a:off x="2362200" y="4495800"/>
                  <a:ext cx="914400" cy="914400"/>
                </a:xfrm>
                <a:prstGeom prst="straightConnector1">
                  <a:avLst/>
                </a:prstGeom>
                <a:ln w="28575">
                  <a:solidFill>
                    <a:schemeClr val="tx1">
                      <a:lumMod val="85000"/>
                      <a:lumOff val="15000"/>
                    </a:schemeClr>
                  </a:solidFill>
                  <a:tailEnd type="arrow"/>
                </a:ln>
              </p:spPr>
              <p:style>
                <a:lnRef idx="3">
                  <a:schemeClr val="accent1"/>
                </a:lnRef>
                <a:fillRef idx="0">
                  <a:schemeClr val="accent1"/>
                </a:fillRef>
                <a:effectRef idx="2">
                  <a:schemeClr val="accent1"/>
                </a:effectRef>
                <a:fontRef idx="minor">
                  <a:schemeClr val="tx1"/>
                </a:fontRef>
              </p:style>
            </p:cxnSp>
            <p:sp>
              <p:nvSpPr>
                <p:cNvPr id="18" name="Arc 17"/>
                <p:cNvSpPr/>
                <p:nvPr/>
              </p:nvSpPr>
              <p:spPr>
                <a:xfrm rot="6770455">
                  <a:off x="1720226" y="4059450"/>
                  <a:ext cx="685800" cy="715767"/>
                </a:xfrm>
                <a:prstGeom prst="arc">
                  <a:avLst>
                    <a:gd name="adj1" fmla="val 16200000"/>
                    <a:gd name="adj2" fmla="val 15569048"/>
                  </a:avLst>
                </a:prstGeom>
                <a:ln w="28575">
                  <a:solidFill>
                    <a:schemeClr val="tx1">
                      <a:lumMod val="85000"/>
                      <a:lumOff val="15000"/>
                    </a:schemeClr>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dirty="0"/>
                </a:p>
              </p:txBody>
            </p:sp>
            <p:sp>
              <p:nvSpPr>
                <p:cNvPr id="19" name="TextBox 18"/>
                <p:cNvSpPr txBox="1"/>
                <p:nvPr/>
              </p:nvSpPr>
              <p:spPr>
                <a:xfrm rot="551740">
                  <a:off x="1845598" y="4480241"/>
                  <a:ext cx="364202" cy="523220"/>
                </a:xfrm>
                <a:prstGeom prst="rect">
                  <a:avLst/>
                </a:prstGeom>
                <a:noFill/>
              </p:spPr>
              <p:txBody>
                <a:bodyPr wrap="none" rtlCol="0">
                  <a:spAutoFit/>
                </a:bodyPr>
                <a:lstStyle/>
                <a:p>
                  <a:r>
                    <a:rPr lang="en-US" sz="2800" dirty="0" smtClean="0"/>
                    <a:t>˃</a:t>
                  </a:r>
                  <a:endParaRPr lang="en-US" sz="2800" dirty="0"/>
                </a:p>
              </p:txBody>
            </p:sp>
          </p:grpSp>
        </p:grpSp>
      </p:grpSp>
      <p:sp>
        <p:nvSpPr>
          <p:cNvPr id="23" name="Date Placeholder 22"/>
          <p:cNvSpPr>
            <a:spLocks noGrp="1"/>
          </p:cNvSpPr>
          <p:nvPr>
            <p:ph type="dt" sz="half" idx="10"/>
          </p:nvPr>
        </p:nvSpPr>
        <p:spPr/>
        <p:txBody>
          <a:bodyPr/>
          <a:lstStyle/>
          <a:p>
            <a:fld id="{24B3032C-30B1-4938-AE74-460774269909}" type="datetime3">
              <a:rPr lang="en-US" smtClean="0"/>
              <a:pPr/>
              <a:t>24 June 2023</a:t>
            </a:fld>
            <a:endParaRPr lang="en-US" dirty="0"/>
          </a:p>
        </p:txBody>
      </p:sp>
    </p:spTree>
    <p:extLst>
      <p:ext uri="{BB962C8B-B14F-4D97-AF65-F5344CB8AC3E}">
        <p14:creationId xmlns:p14="http://schemas.microsoft.com/office/powerpoint/2010/main" val="340827206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dirty="0" smtClean="0"/>
              <a:t>Directed Graph</a:t>
            </a:r>
            <a:endParaRPr lang="en-US" dirty="0"/>
          </a:p>
        </p:txBody>
      </p:sp>
      <p:sp>
        <p:nvSpPr>
          <p:cNvPr id="6" name="Slide Number Placeholder 5"/>
          <p:cNvSpPr>
            <a:spLocks noGrp="1"/>
          </p:cNvSpPr>
          <p:nvPr>
            <p:ph type="sldNum" sz="quarter" idx="12"/>
          </p:nvPr>
        </p:nvSpPr>
        <p:spPr/>
        <p:txBody>
          <a:bodyPr/>
          <a:lstStyle/>
          <a:p>
            <a:fld id="{9C1C2613-E918-4523-A7AB-0634AFE54055}" type="slidenum">
              <a:rPr lang="en-US"/>
              <a:pPr/>
              <a:t>44</a:t>
            </a:fld>
            <a:endParaRPr lang="en-US" dirty="0"/>
          </a:p>
        </p:txBody>
      </p:sp>
      <p:sp>
        <p:nvSpPr>
          <p:cNvPr id="9219" name="Rectangle 3"/>
          <p:cNvSpPr>
            <a:spLocks noGrp="1" noChangeArrowheads="1"/>
          </p:cNvSpPr>
          <p:nvPr>
            <p:ph type="body" idx="1"/>
          </p:nvPr>
        </p:nvSpPr>
        <p:spPr>
          <a:xfrm>
            <a:off x="381000" y="228600"/>
            <a:ext cx="8305800" cy="5897563"/>
          </a:xfrm>
        </p:spPr>
        <p:txBody>
          <a:bodyPr>
            <a:normAutofit fontScale="55000" lnSpcReduction="20000"/>
          </a:bodyPr>
          <a:lstStyle/>
          <a:p>
            <a:r>
              <a:rPr lang="en-US" sz="4500" dirty="0"/>
              <a:t>Reflexive </a:t>
            </a:r>
          </a:p>
          <a:p>
            <a:pPr>
              <a:buFontTx/>
              <a:buNone/>
            </a:pPr>
            <a:r>
              <a:rPr lang="en-US" sz="4000" dirty="0"/>
              <a:t>    </a:t>
            </a:r>
            <a:r>
              <a:rPr lang="en-US" sz="4500" dirty="0"/>
              <a:t>A relation is reflexive if and only if there is a loop at every vertex of the directed graph.</a:t>
            </a:r>
          </a:p>
          <a:p>
            <a:endParaRPr lang="en-US" sz="4000" dirty="0"/>
          </a:p>
          <a:p>
            <a:r>
              <a:rPr lang="en-US" sz="4500" dirty="0"/>
              <a:t>Symmetric</a:t>
            </a:r>
          </a:p>
          <a:p>
            <a:pPr>
              <a:buFontTx/>
              <a:buNone/>
            </a:pPr>
            <a:r>
              <a:rPr lang="en-US" sz="4000" dirty="0"/>
              <a:t>   </a:t>
            </a:r>
            <a:r>
              <a:rPr lang="en-US" sz="4500" dirty="0"/>
              <a:t>A relation is symmetric if and only if for every edge between distinct vertices in its digraph there is an edge in the opposite </a:t>
            </a:r>
            <a:r>
              <a:rPr lang="en-US" sz="4500" dirty="0" smtClean="0"/>
              <a:t>direction</a:t>
            </a:r>
          </a:p>
          <a:p>
            <a:endParaRPr lang="en-US" sz="4000" dirty="0" smtClean="0"/>
          </a:p>
          <a:p>
            <a:r>
              <a:rPr lang="en-US" sz="4500" dirty="0" smtClean="0"/>
              <a:t>Transitive</a:t>
            </a:r>
          </a:p>
          <a:p>
            <a:pPr>
              <a:buFontTx/>
              <a:buNone/>
            </a:pPr>
            <a:r>
              <a:rPr lang="en-US" sz="4000" dirty="0" smtClean="0"/>
              <a:t>   </a:t>
            </a:r>
            <a:r>
              <a:rPr lang="en-US" sz="4500" dirty="0" smtClean="0"/>
              <a:t>A relation is transitive if and only if, whenever there is an edge from a vertex x to a vertex y and an edge from a vertex y to a vertex z, There is an edge from x to z.</a:t>
            </a:r>
          </a:p>
          <a:p>
            <a:pPr>
              <a:buFontTx/>
              <a:buNone/>
            </a:pPr>
            <a:endParaRPr lang="en-US" sz="2800" dirty="0"/>
          </a:p>
          <a:p>
            <a:pPr>
              <a:buFontTx/>
              <a:buNone/>
            </a:pPr>
            <a:endParaRPr lang="en-US" dirty="0"/>
          </a:p>
          <a:p>
            <a:pPr>
              <a:buFontTx/>
              <a:buNone/>
            </a:pPr>
            <a:r>
              <a:rPr lang="en-US" dirty="0"/>
              <a:t>      </a:t>
            </a:r>
          </a:p>
        </p:txBody>
      </p:sp>
      <p:sp>
        <p:nvSpPr>
          <p:cNvPr id="7" name="Date Placeholder 6"/>
          <p:cNvSpPr>
            <a:spLocks noGrp="1"/>
          </p:cNvSpPr>
          <p:nvPr>
            <p:ph type="dt" sz="half" idx="10"/>
          </p:nvPr>
        </p:nvSpPr>
        <p:spPr/>
        <p:txBody>
          <a:bodyPr/>
          <a:lstStyle/>
          <a:p>
            <a:fld id="{E78F0EC1-D1E5-4649-B32D-1DAE4DBF2995}" type="datetime3">
              <a:rPr lang="en-US" smtClean="0"/>
              <a:pPr/>
              <a:t>24 June 2023</a:t>
            </a:fld>
            <a:endParaRPr lang="en-US" dirty="0"/>
          </a:p>
        </p:txBody>
      </p:sp>
    </p:spTree>
    <p:extLst>
      <p:ext uri="{BB962C8B-B14F-4D97-AF65-F5344CB8AC3E}">
        <p14:creationId xmlns:p14="http://schemas.microsoft.com/office/powerpoint/2010/main" val="406802835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dirty="0" smtClean="0"/>
              <a:t>Directed Graph</a:t>
            </a:r>
            <a:endParaRPr lang="en-US" dirty="0"/>
          </a:p>
        </p:txBody>
      </p:sp>
      <p:sp>
        <p:nvSpPr>
          <p:cNvPr id="6" name="Slide Number Placeholder 5"/>
          <p:cNvSpPr>
            <a:spLocks noGrp="1"/>
          </p:cNvSpPr>
          <p:nvPr>
            <p:ph type="sldNum" sz="quarter" idx="12"/>
          </p:nvPr>
        </p:nvSpPr>
        <p:spPr/>
        <p:txBody>
          <a:bodyPr/>
          <a:lstStyle/>
          <a:p>
            <a:fld id="{EC0881DA-7FE5-47A4-A495-60E5E5D4A1EE}" type="slidenum">
              <a:rPr lang="en-US"/>
              <a:pPr/>
              <a:t>45</a:t>
            </a:fld>
            <a:endParaRPr lang="en-US" dirty="0"/>
          </a:p>
        </p:txBody>
      </p:sp>
      <p:sp>
        <p:nvSpPr>
          <p:cNvPr id="11267" name="Rectangle 3"/>
          <p:cNvSpPr>
            <a:spLocks noGrp="1" noChangeArrowheads="1"/>
          </p:cNvSpPr>
          <p:nvPr>
            <p:ph type="body" idx="1"/>
          </p:nvPr>
        </p:nvSpPr>
        <p:spPr>
          <a:xfrm>
            <a:off x="304800" y="228600"/>
            <a:ext cx="8458200" cy="6172200"/>
          </a:xfrm>
        </p:spPr>
        <p:txBody>
          <a:bodyPr>
            <a:normAutofit fontScale="92500" lnSpcReduction="10000"/>
          </a:bodyPr>
          <a:lstStyle/>
          <a:p>
            <a:r>
              <a:rPr lang="en-US" dirty="0"/>
              <a:t>In degree</a:t>
            </a:r>
          </a:p>
          <a:p>
            <a:pPr>
              <a:buFontTx/>
              <a:buNone/>
            </a:pPr>
            <a:r>
              <a:rPr lang="en-US" dirty="0"/>
              <a:t>   </a:t>
            </a:r>
            <a:r>
              <a:rPr lang="en-US" sz="2800" dirty="0"/>
              <a:t>In a</a:t>
            </a:r>
            <a:r>
              <a:rPr lang="en-US" dirty="0"/>
              <a:t> directed graph, the </a:t>
            </a:r>
            <a:r>
              <a:rPr lang="en-US" dirty="0" smtClean="0"/>
              <a:t>indegree </a:t>
            </a:r>
            <a:r>
              <a:rPr lang="en-US" dirty="0"/>
              <a:t>of V, denoted by </a:t>
            </a:r>
            <a:r>
              <a:rPr lang="en-US" dirty="0" smtClean="0"/>
              <a:t>indeg</a:t>
            </a:r>
            <a:r>
              <a:rPr lang="en-US" dirty="0" smtClean="0">
                <a:cs typeface="Arial" charset="0"/>
              </a:rPr>
              <a:t>(V</a:t>
            </a:r>
            <a:r>
              <a:rPr lang="en-US" dirty="0">
                <a:cs typeface="Arial" charset="0"/>
              </a:rPr>
              <a:t>) or deg</a:t>
            </a:r>
            <a:r>
              <a:rPr lang="en-US" sz="4400" baseline="30000" dirty="0">
                <a:cs typeface="Arial" charset="0"/>
              </a:rPr>
              <a:t>-</a:t>
            </a:r>
            <a:r>
              <a:rPr lang="en-US" dirty="0">
                <a:cs typeface="Arial" charset="0"/>
              </a:rPr>
              <a:t> (V) is the number of edges ending at V.</a:t>
            </a:r>
          </a:p>
          <a:p>
            <a:r>
              <a:rPr lang="en-US" dirty="0">
                <a:cs typeface="Arial" charset="0"/>
              </a:rPr>
              <a:t>Out degree</a:t>
            </a:r>
          </a:p>
          <a:p>
            <a:pPr>
              <a:buFontTx/>
              <a:buNone/>
            </a:pPr>
            <a:r>
              <a:rPr lang="en-US" dirty="0">
                <a:cs typeface="Arial" charset="0"/>
              </a:rPr>
              <a:t>   In a directed graph, the out degree of a vertex V of G denoted by </a:t>
            </a:r>
            <a:r>
              <a:rPr lang="en-US" dirty="0" smtClean="0">
                <a:cs typeface="Arial" charset="0"/>
              </a:rPr>
              <a:t>outdeg(V</a:t>
            </a:r>
            <a:r>
              <a:rPr lang="en-US" dirty="0">
                <a:cs typeface="Arial" charset="0"/>
              </a:rPr>
              <a:t>) or deg</a:t>
            </a:r>
            <a:r>
              <a:rPr lang="en-US" baseline="30000" dirty="0">
                <a:cs typeface="Arial" charset="0"/>
              </a:rPr>
              <a:t>+</a:t>
            </a:r>
            <a:r>
              <a:rPr lang="en-US" dirty="0">
                <a:cs typeface="Arial" charset="0"/>
              </a:rPr>
              <a:t> (V) is the number of edges beginning at V</a:t>
            </a:r>
            <a:r>
              <a:rPr lang="en-US" dirty="0" smtClean="0">
                <a:cs typeface="Arial" charset="0"/>
              </a:rPr>
              <a:t>.</a:t>
            </a:r>
          </a:p>
          <a:p>
            <a:r>
              <a:rPr lang="en-US" dirty="0" smtClean="0"/>
              <a:t>Source </a:t>
            </a:r>
          </a:p>
          <a:p>
            <a:pPr>
              <a:buFontTx/>
              <a:buNone/>
            </a:pPr>
            <a:r>
              <a:rPr lang="en-US" dirty="0" smtClean="0"/>
              <a:t>    A vertex with zero in degree is called a source.</a:t>
            </a:r>
          </a:p>
          <a:p>
            <a:r>
              <a:rPr lang="en-US" dirty="0" smtClean="0"/>
              <a:t>Sink</a:t>
            </a:r>
          </a:p>
          <a:p>
            <a:pPr>
              <a:buFontTx/>
              <a:buNone/>
            </a:pPr>
            <a:r>
              <a:rPr lang="en-US" dirty="0" smtClean="0"/>
              <a:t>    A vertex with zero out degree is called a sink</a:t>
            </a:r>
          </a:p>
          <a:p>
            <a:pPr>
              <a:buFontTx/>
              <a:buNone/>
            </a:pPr>
            <a:endParaRPr lang="en-US" dirty="0">
              <a:cs typeface="Arial" charset="0"/>
            </a:endParaRPr>
          </a:p>
        </p:txBody>
      </p:sp>
      <p:sp>
        <p:nvSpPr>
          <p:cNvPr id="7" name="Date Placeholder 6"/>
          <p:cNvSpPr>
            <a:spLocks noGrp="1"/>
          </p:cNvSpPr>
          <p:nvPr>
            <p:ph type="dt" sz="half" idx="10"/>
          </p:nvPr>
        </p:nvSpPr>
        <p:spPr/>
        <p:txBody>
          <a:bodyPr/>
          <a:lstStyle/>
          <a:p>
            <a:fld id="{E5DA891A-306E-41FF-8437-701E028DB848}" type="datetime3">
              <a:rPr lang="en-US" smtClean="0"/>
              <a:pPr/>
              <a:t>24 June 2023</a:t>
            </a:fld>
            <a:endParaRPr lang="en-US" dirty="0"/>
          </a:p>
        </p:txBody>
      </p:sp>
    </p:spTree>
    <p:extLst>
      <p:ext uri="{BB962C8B-B14F-4D97-AF65-F5344CB8AC3E}">
        <p14:creationId xmlns:p14="http://schemas.microsoft.com/office/powerpoint/2010/main" val="26811307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dirty="0" smtClean="0"/>
              <a:t>Directed Graph</a:t>
            </a:r>
            <a:endParaRPr lang="en-US" dirty="0"/>
          </a:p>
        </p:txBody>
      </p:sp>
      <p:sp>
        <p:nvSpPr>
          <p:cNvPr id="6" name="Slide Number Placeholder 5"/>
          <p:cNvSpPr>
            <a:spLocks noGrp="1"/>
          </p:cNvSpPr>
          <p:nvPr>
            <p:ph type="sldNum" sz="quarter" idx="12"/>
          </p:nvPr>
        </p:nvSpPr>
        <p:spPr/>
        <p:txBody>
          <a:bodyPr/>
          <a:lstStyle/>
          <a:p>
            <a:fld id="{5A6F355F-A184-4ADA-9E91-49F5D5EEE2BB}" type="slidenum">
              <a:rPr lang="en-US"/>
              <a:pPr/>
              <a:t>46</a:t>
            </a:fld>
            <a:endParaRPr lang="en-US" dirty="0"/>
          </a:p>
        </p:txBody>
      </p:sp>
      <p:sp>
        <p:nvSpPr>
          <p:cNvPr id="12291" name="Rectangle 3"/>
          <p:cNvSpPr>
            <a:spLocks noGrp="1" noChangeArrowheads="1"/>
          </p:cNvSpPr>
          <p:nvPr>
            <p:ph type="body" idx="1"/>
          </p:nvPr>
        </p:nvSpPr>
        <p:spPr>
          <a:xfrm>
            <a:off x="304800" y="304800"/>
            <a:ext cx="8382000" cy="6019800"/>
          </a:xfrm>
        </p:spPr>
        <p:txBody>
          <a:bodyPr>
            <a:normAutofit fontScale="77500" lnSpcReduction="20000"/>
          </a:bodyPr>
          <a:lstStyle/>
          <a:p>
            <a:pPr lvl="0" fontAlgn="b">
              <a:spcBef>
                <a:spcPct val="0"/>
              </a:spcBef>
              <a:spcAft>
                <a:spcPct val="0"/>
              </a:spcAft>
              <a:buNone/>
            </a:pPr>
            <a:endParaRPr lang="en-US" dirty="0" smtClean="0"/>
          </a:p>
          <a:p>
            <a:pPr lvl="0" fontAlgn="b">
              <a:spcBef>
                <a:spcPct val="0"/>
              </a:spcBef>
              <a:spcAft>
                <a:spcPct val="0"/>
              </a:spcAft>
              <a:buNone/>
            </a:pPr>
            <a:r>
              <a:rPr lang="en-US" sz="5100" dirty="0" smtClean="0"/>
              <a:t>Example:</a:t>
            </a:r>
          </a:p>
          <a:p>
            <a:pPr lvl="0" fontAlgn="b">
              <a:spcBef>
                <a:spcPct val="0"/>
              </a:spcBef>
              <a:spcAft>
                <a:spcPct val="0"/>
              </a:spcAft>
              <a:buNone/>
            </a:pPr>
            <a:endParaRPr lang="en-US" dirty="0" smtClean="0">
              <a:latin typeface="Arial" charset="0"/>
            </a:endParaRPr>
          </a:p>
          <a:p>
            <a:pPr lvl="0" fontAlgn="b">
              <a:spcBef>
                <a:spcPct val="0"/>
              </a:spcBef>
              <a:spcAft>
                <a:spcPct val="0"/>
              </a:spcAft>
              <a:buNone/>
            </a:pPr>
            <a:endParaRPr lang="en-US" dirty="0" smtClean="0">
              <a:latin typeface="Arial" charset="0"/>
            </a:endParaRPr>
          </a:p>
          <a:p>
            <a:pPr lvl="0" fontAlgn="b">
              <a:spcBef>
                <a:spcPct val="0"/>
              </a:spcBef>
              <a:spcAft>
                <a:spcPct val="0"/>
              </a:spcAft>
              <a:buNone/>
            </a:pPr>
            <a:endParaRPr lang="en-US" dirty="0" smtClean="0">
              <a:latin typeface="Arial" charset="0"/>
            </a:endParaRPr>
          </a:p>
          <a:p>
            <a:pPr lvl="0" fontAlgn="b">
              <a:spcBef>
                <a:spcPct val="0"/>
              </a:spcBef>
              <a:spcAft>
                <a:spcPct val="0"/>
              </a:spcAft>
              <a:buNone/>
            </a:pPr>
            <a:endParaRPr lang="en-US" dirty="0" smtClean="0">
              <a:latin typeface="Arial" charset="0"/>
            </a:endParaRPr>
          </a:p>
          <a:p>
            <a:pPr lvl="0" fontAlgn="b">
              <a:spcBef>
                <a:spcPct val="0"/>
              </a:spcBef>
              <a:spcAft>
                <a:spcPct val="0"/>
              </a:spcAft>
              <a:buNone/>
            </a:pPr>
            <a:endParaRPr lang="en-US" dirty="0" smtClean="0">
              <a:latin typeface="Arial" charset="0"/>
            </a:endParaRPr>
          </a:p>
          <a:p>
            <a:pPr lvl="0" fontAlgn="b">
              <a:spcBef>
                <a:spcPct val="0"/>
              </a:spcBef>
              <a:spcAft>
                <a:spcPct val="0"/>
              </a:spcAft>
              <a:buNone/>
            </a:pPr>
            <a:endParaRPr lang="en-US" dirty="0" smtClean="0">
              <a:latin typeface="Arial" charset="0"/>
            </a:endParaRPr>
          </a:p>
          <a:p>
            <a:pPr lvl="0" fontAlgn="b">
              <a:spcBef>
                <a:spcPct val="0"/>
              </a:spcBef>
              <a:spcAft>
                <a:spcPct val="0"/>
              </a:spcAft>
              <a:buNone/>
            </a:pPr>
            <a:endParaRPr lang="en-US" dirty="0" smtClean="0">
              <a:latin typeface="Arial" charset="0"/>
            </a:endParaRPr>
          </a:p>
          <a:p>
            <a:pPr lvl="0" fontAlgn="b">
              <a:spcBef>
                <a:spcPct val="0"/>
              </a:spcBef>
              <a:spcAft>
                <a:spcPct val="0"/>
              </a:spcAft>
              <a:buNone/>
            </a:pPr>
            <a:endParaRPr lang="en-US" dirty="0" smtClean="0">
              <a:latin typeface="Arial" charset="0"/>
            </a:endParaRPr>
          </a:p>
          <a:p>
            <a:pPr lvl="0" fontAlgn="b">
              <a:spcBef>
                <a:spcPct val="0"/>
              </a:spcBef>
              <a:spcAft>
                <a:spcPct val="0"/>
              </a:spcAft>
              <a:buNone/>
            </a:pPr>
            <a:endParaRPr lang="en-US" dirty="0" smtClean="0">
              <a:latin typeface="Arial" charset="0"/>
            </a:endParaRPr>
          </a:p>
          <a:p>
            <a:pPr lvl="0" fontAlgn="b">
              <a:spcBef>
                <a:spcPct val="0"/>
              </a:spcBef>
              <a:spcAft>
                <a:spcPct val="0"/>
              </a:spcAft>
              <a:buNone/>
            </a:pPr>
            <a:endParaRPr lang="en-US" dirty="0" smtClean="0">
              <a:latin typeface="Arial" charset="0"/>
            </a:endParaRPr>
          </a:p>
          <a:p>
            <a:pPr lvl="0" fontAlgn="b">
              <a:spcBef>
                <a:spcPct val="0"/>
              </a:spcBef>
              <a:spcAft>
                <a:spcPct val="0"/>
              </a:spcAft>
              <a:buNone/>
            </a:pPr>
            <a:endParaRPr lang="en-US" dirty="0" smtClean="0">
              <a:latin typeface="Arial" charset="0"/>
            </a:endParaRPr>
          </a:p>
          <a:p>
            <a:pPr lvl="0" fontAlgn="b">
              <a:spcBef>
                <a:spcPct val="0"/>
              </a:spcBef>
              <a:spcAft>
                <a:spcPct val="0"/>
              </a:spcAft>
              <a:buNone/>
            </a:pPr>
            <a:r>
              <a:rPr lang="en-US" dirty="0" smtClean="0">
                <a:latin typeface="Arial" charset="0"/>
              </a:rPr>
              <a:t>                                                                            </a:t>
            </a:r>
          </a:p>
          <a:p>
            <a:pPr lvl="0" fontAlgn="b">
              <a:spcBef>
                <a:spcPct val="0"/>
              </a:spcBef>
              <a:spcAft>
                <a:spcPct val="0"/>
              </a:spcAft>
              <a:buNone/>
            </a:pPr>
            <a:endParaRPr lang="en-US" dirty="0" smtClean="0">
              <a:latin typeface="Arial" charset="0"/>
            </a:endParaRPr>
          </a:p>
          <a:p>
            <a:pPr lvl="0" fontAlgn="b">
              <a:spcBef>
                <a:spcPct val="0"/>
              </a:spcBef>
              <a:spcAft>
                <a:spcPct val="0"/>
              </a:spcAft>
              <a:buNone/>
            </a:pPr>
            <a:endParaRPr lang="en-US" dirty="0" smtClean="0">
              <a:latin typeface="Arial" charset="0"/>
            </a:endParaRPr>
          </a:p>
          <a:p>
            <a:pPr lvl="0" fontAlgn="b">
              <a:spcBef>
                <a:spcPct val="0"/>
              </a:spcBef>
              <a:spcAft>
                <a:spcPct val="0"/>
              </a:spcAft>
              <a:buNone/>
            </a:pPr>
            <a:r>
              <a:rPr lang="en-US" dirty="0" smtClean="0">
                <a:latin typeface="Arial" charset="0"/>
              </a:rPr>
              <a:t>Therefore, </a:t>
            </a:r>
          </a:p>
          <a:p>
            <a:pPr lvl="0" fontAlgn="b">
              <a:spcBef>
                <a:spcPct val="0"/>
              </a:spcBef>
              <a:spcAft>
                <a:spcPct val="0"/>
              </a:spcAft>
              <a:buNone/>
            </a:pPr>
            <a:r>
              <a:rPr lang="en-US" dirty="0" smtClean="0">
                <a:latin typeface="Arial" charset="0"/>
              </a:rPr>
              <a:t>v</a:t>
            </a:r>
            <a:r>
              <a:rPr lang="en-US" baseline="-25000" dirty="0" smtClean="0">
                <a:latin typeface="Arial" charset="0"/>
              </a:rPr>
              <a:t>4</a:t>
            </a:r>
            <a:r>
              <a:rPr lang="en-US" dirty="0" smtClean="0">
                <a:latin typeface="Arial" charset="0"/>
              </a:rPr>
              <a:t> is a source and  V</a:t>
            </a:r>
            <a:r>
              <a:rPr lang="en-US" baseline="-25000" dirty="0" smtClean="0">
                <a:latin typeface="Arial" charset="0"/>
              </a:rPr>
              <a:t>2</a:t>
            </a:r>
            <a:r>
              <a:rPr lang="en-US" dirty="0" smtClean="0">
                <a:latin typeface="Arial" charset="0"/>
              </a:rPr>
              <a:t> is a sink vertex.</a:t>
            </a:r>
          </a:p>
        </p:txBody>
      </p:sp>
      <p:sp>
        <p:nvSpPr>
          <p:cNvPr id="16" name="TextBox 15"/>
          <p:cNvSpPr txBox="1"/>
          <p:nvPr/>
        </p:nvSpPr>
        <p:spPr>
          <a:xfrm>
            <a:off x="5181600" y="1676400"/>
            <a:ext cx="503664" cy="584775"/>
          </a:xfrm>
          <a:prstGeom prst="rect">
            <a:avLst/>
          </a:prstGeom>
          <a:noFill/>
        </p:spPr>
        <p:txBody>
          <a:bodyPr wrap="none" rtlCol="0">
            <a:spAutoFit/>
          </a:bodyPr>
          <a:lstStyle/>
          <a:p>
            <a:r>
              <a:rPr lang="en-US" sz="3200" dirty="0" smtClean="0">
                <a:latin typeface="Times New Roman"/>
                <a:cs typeface="Times New Roman"/>
              </a:rPr>
              <a:t>e</a:t>
            </a:r>
            <a:r>
              <a:rPr lang="en-US" sz="3200" baseline="-25000" dirty="0" smtClean="0">
                <a:latin typeface="Times New Roman"/>
                <a:cs typeface="Times New Roman"/>
              </a:rPr>
              <a:t>7</a:t>
            </a:r>
            <a:endParaRPr lang="en-US" sz="3200" baseline="-25000" dirty="0"/>
          </a:p>
        </p:txBody>
      </p:sp>
      <p:graphicFrame>
        <p:nvGraphicFramePr>
          <p:cNvPr id="73" name="Group 220"/>
          <p:cNvGraphicFramePr>
            <a:graphicFrameLocks/>
          </p:cNvGraphicFramePr>
          <p:nvPr>
            <p:extLst/>
          </p:nvPr>
        </p:nvGraphicFramePr>
        <p:xfrm>
          <a:off x="609600" y="3200400"/>
          <a:ext cx="7696200" cy="1871860"/>
        </p:xfrm>
        <a:graphic>
          <a:graphicData uri="http://schemas.openxmlformats.org/drawingml/2006/table">
            <a:tbl>
              <a:tblPr/>
              <a:tblGrid>
                <a:gridCol w="1282700"/>
                <a:gridCol w="1282700"/>
                <a:gridCol w="1282700"/>
                <a:gridCol w="1282700"/>
                <a:gridCol w="1282700"/>
                <a:gridCol w="1282700"/>
              </a:tblGrid>
              <a:tr h="58541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charset="0"/>
                        </a:rPr>
                        <a:t>v</a:t>
                      </a:r>
                      <a:r>
                        <a:rPr kumimoji="0" lang="en-US" sz="2800" b="0" i="0" u="none" strike="noStrike" cap="none" normalizeH="0" baseline="-25000" dirty="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charset="0"/>
                        </a:rPr>
                        <a:t>v</a:t>
                      </a:r>
                      <a:r>
                        <a:rPr kumimoji="0" lang="en-US" sz="2800" b="0" i="0" u="none" strike="noStrike" cap="none" normalizeH="0" baseline="-25000" dirty="0" smtClean="0">
                          <a:ln>
                            <a:noFill/>
                          </a:ln>
                          <a:solidFill>
                            <a:schemeClr val="tx1"/>
                          </a:solidFill>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charset="0"/>
                        </a:rPr>
                        <a:t>V</a:t>
                      </a:r>
                      <a:r>
                        <a:rPr kumimoji="0" lang="en-US" sz="2800" b="0" i="0" u="none" strike="noStrike" cap="none" normalizeH="0" baseline="-25000" dirty="0" smtClean="0">
                          <a:ln>
                            <a:noFill/>
                          </a:ln>
                          <a:solidFill>
                            <a:schemeClr val="tx1"/>
                          </a:solidFill>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charset="0"/>
                        </a:rPr>
                        <a:t>v</a:t>
                      </a:r>
                      <a:r>
                        <a:rPr kumimoji="0" lang="en-US" sz="2800" b="0" i="0" u="none" strike="noStrike" cap="none" normalizeH="0" baseline="-25000" dirty="0" smtClean="0">
                          <a:ln>
                            <a:noFill/>
                          </a:ln>
                          <a:solidFill>
                            <a:schemeClr val="tx1"/>
                          </a:solidFill>
                          <a:effectLst/>
                          <a:latin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charset="0"/>
                        </a:rPr>
                        <a:t>total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541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rPr>
                        <a:t>In degree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7322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rPr>
                        <a:t>Out degree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44" name="Group 43"/>
          <p:cNvGrpSpPr/>
          <p:nvPr/>
        </p:nvGrpSpPr>
        <p:grpSpPr>
          <a:xfrm>
            <a:off x="2743200" y="228600"/>
            <a:ext cx="3955106" cy="2946975"/>
            <a:chOff x="2743200" y="228600"/>
            <a:chExt cx="3955106" cy="2946975"/>
          </a:xfrm>
        </p:grpSpPr>
        <p:sp>
          <p:nvSpPr>
            <p:cNvPr id="23" name="TextBox 22"/>
            <p:cNvSpPr txBox="1"/>
            <p:nvPr/>
          </p:nvSpPr>
          <p:spPr>
            <a:xfrm rot="16200000">
              <a:off x="5837699" y="1199376"/>
              <a:ext cx="364202" cy="523220"/>
            </a:xfrm>
            <a:prstGeom prst="rect">
              <a:avLst/>
            </a:prstGeom>
            <a:noFill/>
          </p:spPr>
          <p:txBody>
            <a:bodyPr wrap="square" rtlCol="0">
              <a:spAutoFit/>
            </a:bodyPr>
            <a:lstStyle/>
            <a:p>
              <a:r>
                <a:rPr lang="en-US" sz="2800" dirty="0" smtClean="0"/>
                <a:t>˃</a:t>
              </a:r>
              <a:endParaRPr lang="en-US" sz="2800" dirty="0"/>
            </a:p>
          </p:txBody>
        </p:sp>
        <p:sp>
          <p:nvSpPr>
            <p:cNvPr id="24" name="TextBox 23"/>
            <p:cNvSpPr txBox="1"/>
            <p:nvPr/>
          </p:nvSpPr>
          <p:spPr>
            <a:xfrm rot="5400000">
              <a:off x="3094365" y="1368431"/>
              <a:ext cx="397515" cy="523220"/>
            </a:xfrm>
            <a:prstGeom prst="rect">
              <a:avLst/>
            </a:prstGeom>
            <a:noFill/>
          </p:spPr>
          <p:txBody>
            <a:bodyPr wrap="square" rtlCol="0">
              <a:spAutoFit/>
            </a:bodyPr>
            <a:lstStyle/>
            <a:p>
              <a:r>
                <a:rPr lang="en-US" sz="2800" dirty="0" smtClean="0"/>
                <a:t>˃</a:t>
              </a:r>
              <a:endParaRPr lang="en-US" sz="2800" dirty="0"/>
            </a:p>
          </p:txBody>
        </p:sp>
        <p:grpSp>
          <p:nvGrpSpPr>
            <p:cNvPr id="43" name="Group 42"/>
            <p:cNvGrpSpPr/>
            <p:nvPr/>
          </p:nvGrpSpPr>
          <p:grpSpPr>
            <a:xfrm>
              <a:off x="2743200" y="228600"/>
              <a:ext cx="3955106" cy="2946975"/>
              <a:chOff x="2772936" y="177225"/>
              <a:chExt cx="3955106" cy="2946975"/>
            </a:xfrm>
          </p:grpSpPr>
          <p:sp>
            <p:nvSpPr>
              <p:cNvPr id="26" name="TextBox 25"/>
              <p:cNvSpPr txBox="1"/>
              <p:nvPr/>
            </p:nvSpPr>
            <p:spPr>
              <a:xfrm rot="10800000">
                <a:off x="4522874" y="2024390"/>
                <a:ext cx="582525" cy="523220"/>
              </a:xfrm>
              <a:prstGeom prst="rect">
                <a:avLst/>
              </a:prstGeom>
              <a:noFill/>
            </p:spPr>
            <p:txBody>
              <a:bodyPr wrap="square" rtlCol="0">
                <a:spAutoFit/>
              </a:bodyPr>
              <a:lstStyle/>
              <a:p>
                <a:r>
                  <a:rPr lang="en-US" sz="2800" dirty="0" smtClean="0"/>
                  <a:t>˃</a:t>
                </a:r>
                <a:endParaRPr lang="en-US" sz="2800" dirty="0"/>
              </a:p>
            </p:txBody>
          </p:sp>
          <p:grpSp>
            <p:nvGrpSpPr>
              <p:cNvPr id="42" name="Group 41"/>
              <p:cNvGrpSpPr/>
              <p:nvPr/>
            </p:nvGrpSpPr>
            <p:grpSpPr>
              <a:xfrm>
                <a:off x="2772936" y="177225"/>
                <a:ext cx="3955106" cy="2946975"/>
                <a:chOff x="2772936" y="152400"/>
                <a:chExt cx="3955106" cy="2946975"/>
              </a:xfrm>
            </p:grpSpPr>
            <p:sp>
              <p:nvSpPr>
                <p:cNvPr id="29" name="TextBox 28"/>
                <p:cNvSpPr txBox="1"/>
                <p:nvPr/>
              </p:nvSpPr>
              <p:spPr>
                <a:xfrm>
                  <a:off x="5867400" y="1828800"/>
                  <a:ext cx="381836" cy="769441"/>
                </a:xfrm>
                <a:prstGeom prst="rect">
                  <a:avLst/>
                </a:prstGeom>
                <a:noFill/>
              </p:spPr>
              <p:txBody>
                <a:bodyPr wrap="none" rtlCol="0">
                  <a:spAutoFit/>
                </a:bodyPr>
                <a:lstStyle/>
                <a:p>
                  <a:r>
                    <a:rPr lang="en-US" sz="4400" dirty="0" smtClean="0">
                      <a:latin typeface="Times New Roman"/>
                      <a:cs typeface="Times New Roman"/>
                    </a:rPr>
                    <a:t>•</a:t>
                  </a:r>
                  <a:endParaRPr lang="en-US" sz="4400" dirty="0"/>
                </a:p>
              </p:txBody>
            </p:sp>
            <p:sp>
              <p:nvSpPr>
                <p:cNvPr id="31" name="TextBox 30"/>
                <p:cNvSpPr txBox="1"/>
                <p:nvPr/>
              </p:nvSpPr>
              <p:spPr>
                <a:xfrm>
                  <a:off x="3611136" y="1877735"/>
                  <a:ext cx="381836" cy="769441"/>
                </a:xfrm>
                <a:prstGeom prst="rect">
                  <a:avLst/>
                </a:prstGeom>
                <a:noFill/>
              </p:spPr>
              <p:txBody>
                <a:bodyPr wrap="none" rtlCol="0">
                  <a:spAutoFit/>
                </a:bodyPr>
                <a:lstStyle/>
                <a:p>
                  <a:r>
                    <a:rPr lang="en-US" sz="4400" dirty="0" smtClean="0">
                      <a:latin typeface="Times New Roman"/>
                      <a:cs typeface="Times New Roman"/>
                    </a:rPr>
                    <a:t>•</a:t>
                  </a:r>
                  <a:endParaRPr lang="en-US" sz="4400" dirty="0"/>
                </a:p>
              </p:txBody>
            </p:sp>
            <p:sp>
              <p:nvSpPr>
                <p:cNvPr id="32" name="TextBox 31"/>
                <p:cNvSpPr txBox="1"/>
                <p:nvPr/>
              </p:nvSpPr>
              <p:spPr>
                <a:xfrm>
                  <a:off x="3611136" y="361176"/>
                  <a:ext cx="381836" cy="769441"/>
                </a:xfrm>
                <a:prstGeom prst="rect">
                  <a:avLst/>
                </a:prstGeom>
                <a:noFill/>
              </p:spPr>
              <p:txBody>
                <a:bodyPr wrap="none" rtlCol="0">
                  <a:spAutoFit/>
                </a:bodyPr>
                <a:lstStyle/>
                <a:p>
                  <a:r>
                    <a:rPr lang="en-US" sz="4400" dirty="0" smtClean="0">
                      <a:latin typeface="Times New Roman"/>
                      <a:cs typeface="Times New Roman"/>
                    </a:rPr>
                    <a:t>•</a:t>
                  </a:r>
                  <a:endParaRPr lang="en-US" sz="4400" dirty="0"/>
                </a:p>
              </p:txBody>
            </p:sp>
            <p:sp>
              <p:nvSpPr>
                <p:cNvPr id="33" name="TextBox 32"/>
                <p:cNvSpPr txBox="1"/>
                <p:nvPr/>
              </p:nvSpPr>
              <p:spPr>
                <a:xfrm>
                  <a:off x="5820936" y="361176"/>
                  <a:ext cx="381836" cy="769441"/>
                </a:xfrm>
                <a:prstGeom prst="rect">
                  <a:avLst/>
                </a:prstGeom>
                <a:noFill/>
              </p:spPr>
              <p:txBody>
                <a:bodyPr wrap="none" rtlCol="0">
                  <a:spAutoFit/>
                </a:bodyPr>
                <a:lstStyle/>
                <a:p>
                  <a:r>
                    <a:rPr lang="en-US" sz="4400" dirty="0" smtClean="0">
                      <a:latin typeface="Times New Roman"/>
                      <a:cs typeface="Times New Roman"/>
                    </a:rPr>
                    <a:t>•</a:t>
                  </a:r>
                  <a:endParaRPr lang="en-US" sz="4400" dirty="0"/>
                </a:p>
              </p:txBody>
            </p:sp>
            <p:grpSp>
              <p:nvGrpSpPr>
                <p:cNvPr id="41" name="Group 40"/>
                <p:cNvGrpSpPr/>
                <p:nvPr/>
              </p:nvGrpSpPr>
              <p:grpSpPr>
                <a:xfrm>
                  <a:off x="2772936" y="152400"/>
                  <a:ext cx="3955106" cy="2946975"/>
                  <a:chOff x="2772936" y="177225"/>
                  <a:chExt cx="3955106" cy="2946975"/>
                </a:xfrm>
              </p:grpSpPr>
              <p:sp>
                <p:nvSpPr>
                  <p:cNvPr id="30" name="TextBox 29"/>
                  <p:cNvSpPr txBox="1"/>
                  <p:nvPr/>
                </p:nvSpPr>
                <p:spPr>
                  <a:xfrm rot="12084750">
                    <a:off x="4161642" y="2410625"/>
                    <a:ext cx="364202" cy="523220"/>
                  </a:xfrm>
                  <a:prstGeom prst="rect">
                    <a:avLst/>
                  </a:prstGeom>
                  <a:noFill/>
                </p:spPr>
                <p:txBody>
                  <a:bodyPr wrap="square" rtlCol="0">
                    <a:spAutoFit/>
                  </a:bodyPr>
                  <a:lstStyle/>
                  <a:p>
                    <a:r>
                      <a:rPr lang="en-US" sz="2800" dirty="0" smtClean="0"/>
                      <a:t>˃</a:t>
                    </a:r>
                    <a:endParaRPr lang="en-US" sz="2800" dirty="0"/>
                  </a:p>
                </p:txBody>
              </p:sp>
              <p:sp>
                <p:nvSpPr>
                  <p:cNvPr id="21" name="TextBox 20"/>
                  <p:cNvSpPr txBox="1"/>
                  <p:nvPr/>
                </p:nvSpPr>
                <p:spPr>
                  <a:xfrm>
                    <a:off x="5135136" y="177225"/>
                    <a:ext cx="503664" cy="584775"/>
                  </a:xfrm>
                  <a:prstGeom prst="rect">
                    <a:avLst/>
                  </a:prstGeom>
                  <a:noFill/>
                </p:spPr>
                <p:txBody>
                  <a:bodyPr wrap="none" rtlCol="0">
                    <a:spAutoFit/>
                  </a:bodyPr>
                  <a:lstStyle/>
                  <a:p>
                    <a:r>
                      <a:rPr lang="en-US" sz="3200" dirty="0" smtClean="0">
                        <a:latin typeface="Times New Roman"/>
                        <a:cs typeface="Times New Roman"/>
                      </a:rPr>
                      <a:t>e</a:t>
                    </a:r>
                    <a:r>
                      <a:rPr lang="en-US" sz="3200" baseline="-25000" dirty="0" smtClean="0">
                        <a:latin typeface="Times New Roman"/>
                        <a:cs typeface="Times New Roman"/>
                      </a:rPr>
                      <a:t>1</a:t>
                    </a:r>
                    <a:endParaRPr lang="en-US" sz="3200" baseline="-25000" dirty="0"/>
                  </a:p>
                </p:txBody>
              </p:sp>
              <p:grpSp>
                <p:nvGrpSpPr>
                  <p:cNvPr id="40" name="Group 39"/>
                  <p:cNvGrpSpPr/>
                  <p:nvPr/>
                </p:nvGrpSpPr>
                <p:grpSpPr>
                  <a:xfrm>
                    <a:off x="2772936" y="228600"/>
                    <a:ext cx="3955106" cy="2895600"/>
                    <a:chOff x="2772936" y="228600"/>
                    <a:chExt cx="3955106" cy="2895600"/>
                  </a:xfrm>
                </p:grpSpPr>
                <p:sp>
                  <p:nvSpPr>
                    <p:cNvPr id="27" name="TextBox 26"/>
                    <p:cNvSpPr txBox="1"/>
                    <p:nvPr/>
                  </p:nvSpPr>
                  <p:spPr>
                    <a:xfrm rot="19228485">
                      <a:off x="4696982" y="1249152"/>
                      <a:ext cx="364202" cy="523619"/>
                    </a:xfrm>
                    <a:prstGeom prst="rect">
                      <a:avLst/>
                    </a:prstGeom>
                    <a:noFill/>
                  </p:spPr>
                  <p:txBody>
                    <a:bodyPr wrap="square" rtlCol="0">
                      <a:spAutoFit/>
                    </a:bodyPr>
                    <a:lstStyle/>
                    <a:p>
                      <a:r>
                        <a:rPr lang="en-US" sz="2800" dirty="0" smtClean="0"/>
                        <a:t>˃</a:t>
                      </a:r>
                      <a:endParaRPr lang="en-US" sz="2800" dirty="0"/>
                    </a:p>
                  </p:txBody>
                </p:sp>
                <p:sp>
                  <p:nvSpPr>
                    <p:cNvPr id="28" name="TextBox 27"/>
                    <p:cNvSpPr txBox="1"/>
                    <p:nvPr/>
                  </p:nvSpPr>
                  <p:spPr>
                    <a:xfrm rot="21195430">
                      <a:off x="4589077" y="456948"/>
                      <a:ext cx="364202" cy="523220"/>
                    </a:xfrm>
                    <a:prstGeom prst="rect">
                      <a:avLst/>
                    </a:prstGeom>
                    <a:noFill/>
                  </p:spPr>
                  <p:txBody>
                    <a:bodyPr wrap="none" rtlCol="0">
                      <a:spAutoFit/>
                    </a:bodyPr>
                    <a:lstStyle/>
                    <a:p>
                      <a:r>
                        <a:rPr lang="en-US" sz="2800" dirty="0" smtClean="0"/>
                        <a:t>˃</a:t>
                      </a:r>
                      <a:endParaRPr lang="en-US" sz="2800" dirty="0"/>
                    </a:p>
                  </p:txBody>
                </p:sp>
                <p:sp>
                  <p:nvSpPr>
                    <p:cNvPr id="20" name="TextBox 19"/>
                    <p:cNvSpPr txBox="1"/>
                    <p:nvPr/>
                  </p:nvSpPr>
                  <p:spPr>
                    <a:xfrm>
                      <a:off x="4677936" y="863025"/>
                      <a:ext cx="503664" cy="584775"/>
                    </a:xfrm>
                    <a:prstGeom prst="rect">
                      <a:avLst/>
                    </a:prstGeom>
                    <a:noFill/>
                  </p:spPr>
                  <p:txBody>
                    <a:bodyPr wrap="none" rtlCol="0">
                      <a:spAutoFit/>
                    </a:bodyPr>
                    <a:lstStyle/>
                    <a:p>
                      <a:r>
                        <a:rPr lang="en-US" sz="3200" dirty="0" smtClean="0">
                          <a:latin typeface="Times New Roman"/>
                          <a:cs typeface="Times New Roman"/>
                        </a:rPr>
                        <a:t>e</a:t>
                      </a:r>
                      <a:r>
                        <a:rPr lang="en-US" sz="3200" baseline="-25000" dirty="0" smtClean="0">
                          <a:latin typeface="Times New Roman"/>
                          <a:cs typeface="Times New Roman"/>
                        </a:rPr>
                        <a:t>2</a:t>
                      </a:r>
                      <a:endParaRPr lang="en-US" sz="3200" baseline="-25000" dirty="0"/>
                    </a:p>
                  </p:txBody>
                </p:sp>
                <p:grpSp>
                  <p:nvGrpSpPr>
                    <p:cNvPr id="81" name="Group 80"/>
                    <p:cNvGrpSpPr/>
                    <p:nvPr/>
                  </p:nvGrpSpPr>
                  <p:grpSpPr>
                    <a:xfrm>
                      <a:off x="2772936" y="228600"/>
                      <a:ext cx="3955106" cy="2895600"/>
                      <a:chOff x="2772936" y="228600"/>
                      <a:chExt cx="3955106" cy="2895600"/>
                    </a:xfrm>
                  </p:grpSpPr>
                  <p:sp>
                    <p:nvSpPr>
                      <p:cNvPr id="11" name="TextBox 10"/>
                      <p:cNvSpPr txBox="1"/>
                      <p:nvPr/>
                    </p:nvSpPr>
                    <p:spPr>
                      <a:xfrm>
                        <a:off x="3230136" y="228600"/>
                        <a:ext cx="526106" cy="584775"/>
                      </a:xfrm>
                      <a:prstGeom prst="rect">
                        <a:avLst/>
                      </a:prstGeom>
                      <a:noFill/>
                    </p:spPr>
                    <p:txBody>
                      <a:bodyPr wrap="none" rtlCol="0">
                        <a:spAutoFit/>
                      </a:bodyPr>
                      <a:lstStyle/>
                      <a:p>
                        <a:r>
                          <a:rPr lang="en-US" sz="3200" dirty="0" smtClean="0">
                            <a:latin typeface="Times New Roman"/>
                            <a:cs typeface="Times New Roman"/>
                          </a:rPr>
                          <a:t>v</a:t>
                        </a:r>
                        <a:r>
                          <a:rPr lang="en-US" sz="3200" baseline="-25000" dirty="0" smtClean="0">
                            <a:latin typeface="Times New Roman"/>
                            <a:cs typeface="Times New Roman"/>
                          </a:rPr>
                          <a:t>1</a:t>
                        </a:r>
                        <a:endParaRPr lang="en-US" sz="3200" baseline="-25000" dirty="0"/>
                      </a:p>
                    </p:txBody>
                  </p:sp>
                  <p:sp>
                    <p:nvSpPr>
                      <p:cNvPr id="12" name="TextBox 11"/>
                      <p:cNvSpPr txBox="1"/>
                      <p:nvPr/>
                    </p:nvSpPr>
                    <p:spPr>
                      <a:xfrm>
                        <a:off x="6049536" y="381000"/>
                        <a:ext cx="526106" cy="584775"/>
                      </a:xfrm>
                      <a:prstGeom prst="rect">
                        <a:avLst/>
                      </a:prstGeom>
                      <a:noFill/>
                    </p:spPr>
                    <p:txBody>
                      <a:bodyPr wrap="none" rtlCol="0">
                        <a:spAutoFit/>
                      </a:bodyPr>
                      <a:lstStyle/>
                      <a:p>
                        <a:r>
                          <a:rPr lang="en-US" sz="3200" dirty="0" smtClean="0">
                            <a:latin typeface="Times New Roman"/>
                            <a:cs typeface="Times New Roman"/>
                          </a:rPr>
                          <a:t>v</a:t>
                        </a:r>
                        <a:r>
                          <a:rPr lang="en-US" sz="3200" baseline="-25000" dirty="0" smtClean="0">
                            <a:latin typeface="Times New Roman"/>
                            <a:cs typeface="Times New Roman"/>
                          </a:rPr>
                          <a:t>2</a:t>
                        </a:r>
                        <a:endParaRPr lang="en-US" sz="3200" baseline="-25000" dirty="0"/>
                      </a:p>
                    </p:txBody>
                  </p:sp>
                  <p:sp>
                    <p:nvSpPr>
                      <p:cNvPr id="13" name="TextBox 12"/>
                      <p:cNvSpPr txBox="1"/>
                      <p:nvPr/>
                    </p:nvSpPr>
                    <p:spPr>
                      <a:xfrm>
                        <a:off x="6201936" y="1981200"/>
                        <a:ext cx="526106" cy="584775"/>
                      </a:xfrm>
                      <a:prstGeom prst="rect">
                        <a:avLst/>
                      </a:prstGeom>
                      <a:noFill/>
                    </p:spPr>
                    <p:txBody>
                      <a:bodyPr wrap="none" rtlCol="0">
                        <a:spAutoFit/>
                      </a:bodyPr>
                      <a:lstStyle/>
                      <a:p>
                        <a:r>
                          <a:rPr lang="en-US" sz="3200" dirty="0" smtClean="0">
                            <a:latin typeface="Times New Roman"/>
                            <a:cs typeface="Times New Roman"/>
                          </a:rPr>
                          <a:t>v</a:t>
                        </a:r>
                        <a:r>
                          <a:rPr lang="en-US" sz="3200" baseline="-25000" dirty="0" smtClean="0">
                            <a:latin typeface="Times New Roman"/>
                            <a:cs typeface="Times New Roman"/>
                          </a:rPr>
                          <a:t>4</a:t>
                        </a:r>
                        <a:endParaRPr lang="en-US" sz="3200" baseline="-25000" dirty="0"/>
                      </a:p>
                    </p:txBody>
                  </p:sp>
                  <p:sp>
                    <p:nvSpPr>
                      <p:cNvPr id="14" name="TextBox 13"/>
                      <p:cNvSpPr txBox="1"/>
                      <p:nvPr/>
                    </p:nvSpPr>
                    <p:spPr>
                      <a:xfrm>
                        <a:off x="3382536" y="2209800"/>
                        <a:ext cx="609600" cy="584775"/>
                      </a:xfrm>
                      <a:prstGeom prst="rect">
                        <a:avLst/>
                      </a:prstGeom>
                      <a:noFill/>
                    </p:spPr>
                    <p:txBody>
                      <a:bodyPr wrap="square" rtlCol="0">
                        <a:spAutoFit/>
                      </a:bodyPr>
                      <a:lstStyle/>
                      <a:p>
                        <a:r>
                          <a:rPr lang="en-US" sz="3200" dirty="0" smtClean="0">
                            <a:latin typeface="Times New Roman"/>
                            <a:cs typeface="Times New Roman"/>
                          </a:rPr>
                          <a:t>v</a:t>
                        </a:r>
                        <a:r>
                          <a:rPr lang="en-US" sz="3200" baseline="-25000" dirty="0" smtClean="0">
                            <a:latin typeface="Times New Roman"/>
                            <a:cs typeface="Times New Roman"/>
                          </a:rPr>
                          <a:t>3</a:t>
                        </a:r>
                        <a:endParaRPr lang="en-US" sz="3200" baseline="-25000" dirty="0"/>
                      </a:p>
                    </p:txBody>
                  </p:sp>
                  <p:sp>
                    <p:nvSpPr>
                      <p:cNvPr id="15" name="TextBox 14"/>
                      <p:cNvSpPr txBox="1"/>
                      <p:nvPr/>
                    </p:nvSpPr>
                    <p:spPr>
                      <a:xfrm>
                        <a:off x="4601736" y="2539425"/>
                        <a:ext cx="503664" cy="584775"/>
                      </a:xfrm>
                      <a:prstGeom prst="rect">
                        <a:avLst/>
                      </a:prstGeom>
                      <a:noFill/>
                    </p:spPr>
                    <p:txBody>
                      <a:bodyPr wrap="square" rtlCol="0">
                        <a:spAutoFit/>
                      </a:bodyPr>
                      <a:lstStyle/>
                      <a:p>
                        <a:r>
                          <a:rPr lang="en-US" sz="3200" dirty="0" smtClean="0">
                            <a:latin typeface="Times New Roman"/>
                            <a:cs typeface="Times New Roman"/>
                          </a:rPr>
                          <a:t>e</a:t>
                        </a:r>
                        <a:r>
                          <a:rPr lang="en-US" sz="3200" baseline="-25000" dirty="0" smtClean="0">
                            <a:latin typeface="Times New Roman"/>
                            <a:cs typeface="Times New Roman"/>
                          </a:rPr>
                          <a:t>6</a:t>
                        </a:r>
                        <a:endParaRPr lang="en-US" sz="3200" baseline="-25000" dirty="0"/>
                      </a:p>
                    </p:txBody>
                  </p:sp>
                  <p:sp>
                    <p:nvSpPr>
                      <p:cNvPr id="17" name="TextBox 16"/>
                      <p:cNvSpPr txBox="1"/>
                      <p:nvPr/>
                    </p:nvSpPr>
                    <p:spPr>
                      <a:xfrm>
                        <a:off x="6201936" y="1143000"/>
                        <a:ext cx="503664" cy="584775"/>
                      </a:xfrm>
                      <a:prstGeom prst="rect">
                        <a:avLst/>
                      </a:prstGeom>
                      <a:noFill/>
                    </p:spPr>
                    <p:txBody>
                      <a:bodyPr wrap="none" rtlCol="0">
                        <a:spAutoFit/>
                      </a:bodyPr>
                      <a:lstStyle/>
                      <a:p>
                        <a:r>
                          <a:rPr lang="en-US" sz="3200" dirty="0" smtClean="0">
                            <a:latin typeface="Times New Roman"/>
                            <a:cs typeface="Times New Roman"/>
                          </a:rPr>
                          <a:t>e</a:t>
                        </a:r>
                        <a:r>
                          <a:rPr lang="en-US" sz="3200" baseline="-25000" dirty="0" smtClean="0">
                            <a:latin typeface="Times New Roman"/>
                            <a:cs typeface="Times New Roman"/>
                          </a:rPr>
                          <a:t>5</a:t>
                        </a:r>
                        <a:endParaRPr lang="en-US" sz="3200" baseline="-25000" dirty="0"/>
                      </a:p>
                    </p:txBody>
                  </p:sp>
                  <p:sp>
                    <p:nvSpPr>
                      <p:cNvPr id="18" name="TextBox 17"/>
                      <p:cNvSpPr txBox="1"/>
                      <p:nvPr/>
                    </p:nvSpPr>
                    <p:spPr>
                      <a:xfrm>
                        <a:off x="2772936" y="1219200"/>
                        <a:ext cx="503664" cy="584775"/>
                      </a:xfrm>
                      <a:prstGeom prst="rect">
                        <a:avLst/>
                      </a:prstGeom>
                      <a:noFill/>
                    </p:spPr>
                    <p:txBody>
                      <a:bodyPr wrap="none" rtlCol="0">
                        <a:spAutoFit/>
                      </a:bodyPr>
                      <a:lstStyle/>
                      <a:p>
                        <a:r>
                          <a:rPr lang="en-US" sz="3200" dirty="0" smtClean="0">
                            <a:latin typeface="Times New Roman"/>
                            <a:cs typeface="Times New Roman"/>
                          </a:rPr>
                          <a:t>e</a:t>
                        </a:r>
                        <a:r>
                          <a:rPr lang="en-US" sz="3200" baseline="-25000" dirty="0" smtClean="0">
                            <a:latin typeface="Times New Roman"/>
                            <a:cs typeface="Times New Roman"/>
                          </a:rPr>
                          <a:t>3</a:t>
                        </a:r>
                        <a:endParaRPr lang="en-US" sz="3200" baseline="-25000" dirty="0"/>
                      </a:p>
                    </p:txBody>
                  </p:sp>
                  <p:grpSp>
                    <p:nvGrpSpPr>
                      <p:cNvPr id="80" name="Group 79"/>
                      <p:cNvGrpSpPr/>
                      <p:nvPr/>
                    </p:nvGrpSpPr>
                    <p:grpSpPr>
                      <a:xfrm>
                        <a:off x="3316525" y="685800"/>
                        <a:ext cx="2779475" cy="2057400"/>
                        <a:chOff x="3316525" y="685800"/>
                        <a:chExt cx="2779475" cy="2057400"/>
                      </a:xfrm>
                    </p:grpSpPr>
                    <p:grpSp>
                      <p:nvGrpSpPr>
                        <p:cNvPr id="22" name="Group 41"/>
                        <p:cNvGrpSpPr/>
                        <p:nvPr/>
                      </p:nvGrpSpPr>
                      <p:grpSpPr>
                        <a:xfrm>
                          <a:off x="3316525" y="742176"/>
                          <a:ext cx="2733805" cy="1546970"/>
                          <a:chOff x="3515389" y="3657600"/>
                          <a:chExt cx="2733805" cy="1546970"/>
                        </a:xfrm>
                      </p:grpSpPr>
                      <p:cxnSp>
                        <p:nvCxnSpPr>
                          <p:cNvPr id="34" name="Straight Connector 33"/>
                          <p:cNvCxnSpPr/>
                          <p:nvPr/>
                        </p:nvCxnSpPr>
                        <p:spPr>
                          <a:xfrm>
                            <a:off x="3962400" y="3657600"/>
                            <a:ext cx="2286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5400000" flipH="1" flipV="1">
                            <a:off x="5486400" y="4419600"/>
                            <a:ext cx="1524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5400000">
                            <a:off x="3200400" y="4419600"/>
                            <a:ext cx="1524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3962400" y="5181600"/>
                            <a:ext cx="2286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Arc 38"/>
                          <p:cNvSpPr/>
                          <p:nvPr/>
                        </p:nvSpPr>
                        <p:spPr>
                          <a:xfrm rot="15951765">
                            <a:off x="3260690" y="3946522"/>
                            <a:ext cx="1512747" cy="1003349"/>
                          </a:xfrm>
                          <a:prstGeom prst="arc">
                            <a:avLst>
                              <a:gd name="adj1" fmla="val 11039217"/>
                              <a:gd name="adj2" fmla="val 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sp>
                      <p:nvSpPr>
                        <p:cNvPr id="25" name="TextBox 24"/>
                        <p:cNvSpPr txBox="1"/>
                        <p:nvPr/>
                      </p:nvSpPr>
                      <p:spPr>
                        <a:xfrm rot="16200000">
                          <a:off x="3581435" y="1196068"/>
                          <a:ext cx="364202" cy="523220"/>
                        </a:xfrm>
                        <a:prstGeom prst="rect">
                          <a:avLst/>
                        </a:prstGeom>
                        <a:noFill/>
                      </p:spPr>
                      <p:txBody>
                        <a:bodyPr wrap="square" rtlCol="0">
                          <a:spAutoFit/>
                        </a:bodyPr>
                        <a:lstStyle/>
                        <a:p>
                          <a:r>
                            <a:rPr lang="en-US" sz="2800" dirty="0" smtClean="0"/>
                            <a:t>˃</a:t>
                          </a:r>
                          <a:endParaRPr lang="en-US" sz="2800" dirty="0"/>
                        </a:p>
                      </p:txBody>
                    </p:sp>
                    <p:sp>
                      <p:nvSpPr>
                        <p:cNvPr id="19" name="TextBox 18"/>
                        <p:cNvSpPr txBox="1"/>
                        <p:nvPr/>
                      </p:nvSpPr>
                      <p:spPr>
                        <a:xfrm>
                          <a:off x="3793272" y="1143000"/>
                          <a:ext cx="503664" cy="584775"/>
                        </a:xfrm>
                        <a:prstGeom prst="rect">
                          <a:avLst/>
                        </a:prstGeom>
                        <a:noFill/>
                      </p:spPr>
                      <p:txBody>
                        <a:bodyPr wrap="none" rtlCol="0">
                          <a:spAutoFit/>
                        </a:bodyPr>
                        <a:lstStyle/>
                        <a:p>
                          <a:r>
                            <a:rPr lang="en-US" sz="3200" dirty="0" smtClean="0">
                              <a:latin typeface="Times New Roman"/>
                              <a:cs typeface="Times New Roman"/>
                            </a:rPr>
                            <a:t>e</a:t>
                          </a:r>
                          <a:r>
                            <a:rPr lang="en-US" sz="3200" baseline="-25000" dirty="0" smtClean="0">
                              <a:latin typeface="Times New Roman"/>
                              <a:cs typeface="Times New Roman"/>
                            </a:rPr>
                            <a:t>4</a:t>
                          </a:r>
                          <a:endParaRPr lang="en-US" sz="3200" baseline="-25000" dirty="0"/>
                        </a:p>
                      </p:txBody>
                    </p:sp>
                    <p:sp>
                      <p:nvSpPr>
                        <p:cNvPr id="74" name="Arc 73"/>
                        <p:cNvSpPr/>
                        <p:nvPr/>
                      </p:nvSpPr>
                      <p:spPr>
                        <a:xfrm rot="5400000">
                          <a:off x="4381500" y="1028700"/>
                          <a:ext cx="1066800" cy="2362200"/>
                        </a:xfrm>
                        <a:prstGeom prst="arc">
                          <a:avLst>
                            <a:gd name="adj1" fmla="val 16200000"/>
                            <a:gd name="adj2" fmla="val 5285452"/>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76" name="Straight Connector 75"/>
                        <p:cNvCxnSpPr/>
                        <p:nvPr/>
                      </p:nvCxnSpPr>
                      <p:spPr>
                        <a:xfrm flipV="1">
                          <a:off x="3810000" y="685800"/>
                          <a:ext cx="2209800" cy="1600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grpSp>
        </p:grpSp>
      </p:grpSp>
      <p:sp>
        <p:nvSpPr>
          <p:cNvPr id="83" name="Date Placeholder 82"/>
          <p:cNvSpPr>
            <a:spLocks noGrp="1"/>
          </p:cNvSpPr>
          <p:nvPr>
            <p:ph type="dt" sz="half" idx="10"/>
          </p:nvPr>
        </p:nvSpPr>
        <p:spPr/>
        <p:txBody>
          <a:bodyPr/>
          <a:lstStyle/>
          <a:p>
            <a:fld id="{C90C699B-B478-492C-9903-8EACF742F5CF}" type="datetime3">
              <a:rPr lang="en-US" smtClean="0"/>
              <a:pPr/>
              <a:t>24 June 2023</a:t>
            </a:fld>
            <a:endParaRPr lang="en-US" dirty="0"/>
          </a:p>
        </p:txBody>
      </p:sp>
    </p:spTree>
    <p:extLst>
      <p:ext uri="{BB962C8B-B14F-4D97-AF65-F5344CB8AC3E}">
        <p14:creationId xmlns:p14="http://schemas.microsoft.com/office/powerpoint/2010/main" val="214011530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304800"/>
            <a:ext cx="8610600" cy="1981200"/>
          </a:xfrm>
        </p:spPr>
        <p:txBody>
          <a:bodyPr>
            <a:noAutofit/>
          </a:bodyPr>
          <a:lstStyle/>
          <a:p>
            <a:pPr algn="l"/>
            <a:r>
              <a:rPr lang="en-US" sz="3200" dirty="0" smtClean="0"/>
              <a:t>Theorem</a:t>
            </a:r>
            <a:r>
              <a:rPr lang="en-US" sz="2800" dirty="0" smtClean="0"/>
              <a:t>: In a digraph the sum of the in degree of vertices , the sum of the out degree of the vertices and number of edges are equal to each other.</a:t>
            </a:r>
            <a:br>
              <a:rPr lang="en-US" sz="2800" dirty="0" smtClean="0"/>
            </a:br>
            <a:r>
              <a:rPr lang="en-US" sz="2800" dirty="0" smtClean="0"/>
              <a:t> </a:t>
            </a:r>
            <a:endParaRPr lang="en-US" sz="2800" dirty="0"/>
          </a:p>
        </p:txBody>
      </p:sp>
      <p:sp>
        <p:nvSpPr>
          <p:cNvPr id="3" name="Subtitle 2"/>
          <p:cNvSpPr>
            <a:spLocks noGrp="1"/>
          </p:cNvSpPr>
          <p:nvPr>
            <p:ph type="subTitle" idx="1"/>
          </p:nvPr>
        </p:nvSpPr>
        <p:spPr>
          <a:xfrm>
            <a:off x="304800" y="2209800"/>
            <a:ext cx="8839200" cy="4419600"/>
          </a:xfrm>
        </p:spPr>
        <p:txBody>
          <a:bodyPr>
            <a:normAutofit/>
          </a:bodyPr>
          <a:lstStyle/>
          <a:p>
            <a:pPr algn="l"/>
            <a:r>
              <a:rPr lang="en-US" dirty="0" smtClean="0">
                <a:solidFill>
                  <a:schemeClr val="tx1"/>
                </a:solidFill>
              </a:rPr>
              <a:t>Proof: </a:t>
            </a:r>
            <a:r>
              <a:rPr lang="en-US" sz="2800" dirty="0" smtClean="0">
                <a:solidFill>
                  <a:schemeClr val="tx1"/>
                </a:solidFill>
              </a:rPr>
              <a:t>Any directed edge(u , v) contributes 1 to the in degree of v and 1 to the out degree of u. Further, a loop at v contributes 1 to the indegree and 1 to the outdegree of v. Hence, The sum of in degree of the vertices and the sum of out degree of the vertices which is equals the number of edges in G.</a:t>
            </a:r>
            <a:endParaRPr lang="en-US" sz="2800" dirty="0">
              <a:solidFill>
                <a:schemeClr val="tx1"/>
              </a:solidFill>
            </a:endParaRPr>
          </a:p>
        </p:txBody>
      </p:sp>
      <p:sp>
        <p:nvSpPr>
          <p:cNvPr id="4" name="Footer Placeholder 3"/>
          <p:cNvSpPr>
            <a:spLocks noGrp="1"/>
          </p:cNvSpPr>
          <p:nvPr>
            <p:ph type="ftr" sz="quarter" idx="11"/>
          </p:nvPr>
        </p:nvSpPr>
        <p:spPr/>
        <p:txBody>
          <a:bodyPr/>
          <a:lstStyle/>
          <a:p>
            <a:r>
              <a:rPr lang="en-US" dirty="0" smtClean="0"/>
              <a:t>Directed Graph</a:t>
            </a:r>
            <a:endParaRPr lang="en-US" dirty="0"/>
          </a:p>
        </p:txBody>
      </p:sp>
      <p:sp>
        <p:nvSpPr>
          <p:cNvPr id="6" name="Slide Number Placeholder 5"/>
          <p:cNvSpPr>
            <a:spLocks noGrp="1"/>
          </p:cNvSpPr>
          <p:nvPr>
            <p:ph type="sldNum" sz="quarter" idx="12"/>
          </p:nvPr>
        </p:nvSpPr>
        <p:spPr/>
        <p:txBody>
          <a:bodyPr/>
          <a:lstStyle/>
          <a:p>
            <a:fld id="{0585432B-BDC5-4C5A-82CB-FA4699F3E779}" type="slidenum">
              <a:rPr lang="en-US" smtClean="0"/>
              <a:pPr/>
              <a:t>47</a:t>
            </a:fld>
            <a:endParaRPr lang="en-US" dirty="0"/>
          </a:p>
        </p:txBody>
      </p:sp>
      <p:sp>
        <p:nvSpPr>
          <p:cNvPr id="7" name="Date Placeholder 6"/>
          <p:cNvSpPr>
            <a:spLocks noGrp="1"/>
          </p:cNvSpPr>
          <p:nvPr>
            <p:ph type="dt" sz="half" idx="10"/>
          </p:nvPr>
        </p:nvSpPr>
        <p:spPr/>
        <p:txBody>
          <a:bodyPr/>
          <a:lstStyle/>
          <a:p>
            <a:fld id="{968B0614-6223-407D-B5F4-7CCD853F1E6B}" type="datetime3">
              <a:rPr lang="en-US" smtClean="0"/>
              <a:pPr/>
              <a:t>24 June 2023</a:t>
            </a:fld>
            <a:endParaRPr lang="en-US" dirty="0"/>
          </a:p>
        </p:txBody>
      </p:sp>
    </p:spTree>
    <p:extLst>
      <p:ext uri="{BB962C8B-B14F-4D97-AF65-F5344CB8AC3E}">
        <p14:creationId xmlns:p14="http://schemas.microsoft.com/office/powerpoint/2010/main" val="288435018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019800" cy="792162"/>
          </a:xfrm>
        </p:spPr>
        <p:txBody>
          <a:bodyPr>
            <a:normAutofit/>
          </a:bodyPr>
          <a:lstStyle/>
          <a:p>
            <a:r>
              <a:rPr lang="en-US" sz="3600" u="sng" dirty="0" smtClean="0"/>
              <a:t>Connectivity of Digraphs</a:t>
            </a:r>
            <a:endParaRPr lang="en-US" sz="3600" u="sng" dirty="0"/>
          </a:p>
        </p:txBody>
      </p:sp>
      <p:sp>
        <p:nvSpPr>
          <p:cNvPr id="3" name="Content Placeholder 2"/>
          <p:cNvSpPr>
            <a:spLocks noGrp="1"/>
          </p:cNvSpPr>
          <p:nvPr>
            <p:ph idx="1"/>
          </p:nvPr>
        </p:nvSpPr>
        <p:spPr>
          <a:xfrm>
            <a:off x="304800" y="990600"/>
            <a:ext cx="8382000" cy="5715000"/>
          </a:xfrm>
        </p:spPr>
        <p:txBody>
          <a:bodyPr/>
          <a:lstStyle/>
          <a:p>
            <a:pPr marL="0" indent="0">
              <a:buNone/>
            </a:pPr>
            <a:r>
              <a:rPr lang="en-US" u="sng" dirty="0" smtClean="0"/>
              <a:t>Underlying graph</a:t>
            </a:r>
            <a:r>
              <a:rPr lang="en-US" dirty="0" smtClean="0"/>
              <a:t>: A digraph D, we can obtain a graph G formed by removing all the direction from the edges is called the Underlying graph of the digraph D.</a:t>
            </a:r>
          </a:p>
          <a:p>
            <a:pPr marL="0" indent="0">
              <a:buNone/>
            </a:pPr>
            <a:endParaRPr lang="en-US" dirty="0" smtClean="0"/>
          </a:p>
          <a:p>
            <a:pPr marL="0" indent="0">
              <a:buNone/>
            </a:pPr>
            <a:r>
              <a:rPr lang="en-US" u="sng" dirty="0" smtClean="0"/>
              <a:t>Directed Walk: </a:t>
            </a:r>
            <a:r>
              <a:rPr lang="en-US" dirty="0" smtClean="0"/>
              <a:t>Let D be a digraph, then a directed walk W in D is finite ordered set of vertices and directed edges alternately , which is expressed as: w=(v</a:t>
            </a:r>
            <a:r>
              <a:rPr lang="en-US" baseline="-25000" dirty="0" smtClean="0"/>
              <a:t>0</a:t>
            </a:r>
            <a:r>
              <a:rPr lang="en-US" dirty="0" smtClean="0"/>
              <a:t> ,e</a:t>
            </a:r>
            <a:r>
              <a:rPr lang="en-US" baseline="-25000" dirty="0" smtClean="0"/>
              <a:t>1</a:t>
            </a:r>
            <a:r>
              <a:rPr lang="en-US" dirty="0" smtClean="0"/>
              <a:t> ,v</a:t>
            </a:r>
            <a:r>
              <a:rPr lang="en-US" baseline="-25000" dirty="0" smtClean="0"/>
              <a:t>1</a:t>
            </a:r>
            <a:r>
              <a:rPr lang="en-US" dirty="0" smtClean="0"/>
              <a:t> ,e</a:t>
            </a:r>
            <a:r>
              <a:rPr lang="en-US" baseline="-25000" dirty="0" smtClean="0"/>
              <a:t>2</a:t>
            </a:r>
            <a:r>
              <a:rPr lang="en-US" dirty="0" smtClean="0"/>
              <a:t> ,v</a:t>
            </a:r>
            <a:r>
              <a:rPr lang="en-US" baseline="-25000" dirty="0" smtClean="0"/>
              <a:t>2</a:t>
            </a:r>
            <a:r>
              <a:rPr lang="en-US" dirty="0" smtClean="0"/>
              <a:t> ….e</a:t>
            </a:r>
            <a:r>
              <a:rPr lang="en-US" baseline="-25000" dirty="0" smtClean="0"/>
              <a:t>n</a:t>
            </a:r>
            <a:r>
              <a:rPr lang="en-US" dirty="0" smtClean="0"/>
              <a:t> , v</a:t>
            </a:r>
            <a:r>
              <a:rPr lang="en-US" baseline="-25000" dirty="0" smtClean="0"/>
              <a:t>n</a:t>
            </a:r>
            <a:r>
              <a:rPr lang="en-US" dirty="0" smtClean="0"/>
              <a:t>)</a:t>
            </a:r>
            <a:endParaRPr lang="en-US" dirty="0"/>
          </a:p>
        </p:txBody>
      </p:sp>
      <p:sp>
        <p:nvSpPr>
          <p:cNvPr id="4" name="Footer Placeholder 3"/>
          <p:cNvSpPr>
            <a:spLocks noGrp="1"/>
          </p:cNvSpPr>
          <p:nvPr>
            <p:ph type="ftr" sz="quarter" idx="11"/>
          </p:nvPr>
        </p:nvSpPr>
        <p:spPr/>
        <p:txBody>
          <a:bodyPr/>
          <a:lstStyle/>
          <a:p>
            <a:r>
              <a:rPr lang="en-US" dirty="0" smtClean="0"/>
              <a:t>Directed Graph</a:t>
            </a:r>
            <a:endParaRPr lang="en-US" dirty="0"/>
          </a:p>
        </p:txBody>
      </p:sp>
      <p:sp>
        <p:nvSpPr>
          <p:cNvPr id="6" name="Slide Number Placeholder 5"/>
          <p:cNvSpPr>
            <a:spLocks noGrp="1"/>
          </p:cNvSpPr>
          <p:nvPr>
            <p:ph type="sldNum" sz="quarter" idx="12"/>
          </p:nvPr>
        </p:nvSpPr>
        <p:spPr/>
        <p:txBody>
          <a:bodyPr/>
          <a:lstStyle/>
          <a:p>
            <a:fld id="{0585432B-BDC5-4C5A-82CB-FA4699F3E779}" type="slidenum">
              <a:rPr lang="en-US" smtClean="0"/>
              <a:pPr/>
              <a:t>48</a:t>
            </a:fld>
            <a:endParaRPr lang="en-US" dirty="0"/>
          </a:p>
        </p:txBody>
      </p:sp>
      <p:sp>
        <p:nvSpPr>
          <p:cNvPr id="7" name="Date Placeholder 6"/>
          <p:cNvSpPr>
            <a:spLocks noGrp="1"/>
          </p:cNvSpPr>
          <p:nvPr>
            <p:ph type="dt" sz="half" idx="10"/>
          </p:nvPr>
        </p:nvSpPr>
        <p:spPr/>
        <p:txBody>
          <a:bodyPr/>
          <a:lstStyle/>
          <a:p>
            <a:fld id="{88897564-E4D5-4B75-924A-6E45D1A4649E}" type="datetime3">
              <a:rPr lang="en-US" smtClean="0"/>
              <a:pPr/>
              <a:t>24 June 2023</a:t>
            </a:fld>
            <a:endParaRPr lang="en-US" dirty="0"/>
          </a:p>
        </p:txBody>
      </p:sp>
    </p:spTree>
    <p:extLst>
      <p:ext uri="{BB962C8B-B14F-4D97-AF65-F5344CB8AC3E}">
        <p14:creationId xmlns:p14="http://schemas.microsoft.com/office/powerpoint/2010/main" val="406856398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81000" y="762000"/>
            <a:ext cx="8229600" cy="5715000"/>
          </a:xfrm>
        </p:spPr>
        <p:txBody>
          <a:bodyPr>
            <a:normAutofit lnSpcReduction="10000"/>
          </a:bodyPr>
          <a:lstStyle/>
          <a:p>
            <a:pPr marL="0" indent="0">
              <a:buNone/>
            </a:pPr>
            <a:r>
              <a:rPr lang="en-US" u="sng" dirty="0" smtClean="0"/>
              <a:t>Directed Path</a:t>
            </a:r>
            <a:r>
              <a:rPr lang="en-US" dirty="0" smtClean="0"/>
              <a:t>: A directed path in a digraph D is a directed walk in which every vertex is distinct.</a:t>
            </a:r>
          </a:p>
          <a:p>
            <a:pPr marL="0" indent="0">
              <a:buNone/>
            </a:pPr>
            <a:endParaRPr lang="en-US" dirty="0"/>
          </a:p>
          <a:p>
            <a:pPr marL="0" indent="0">
              <a:buNone/>
            </a:pPr>
            <a:r>
              <a:rPr lang="en-US" u="sng" dirty="0" smtClean="0"/>
              <a:t>Directed Cycle</a:t>
            </a:r>
            <a:r>
              <a:rPr lang="en-US" dirty="0" smtClean="0"/>
              <a:t>: A directed cycle in a digraph D is a directed path in which all the vertices are distinct except the first and last vertices.</a:t>
            </a:r>
          </a:p>
          <a:p>
            <a:pPr marL="0" indent="0">
              <a:buNone/>
            </a:pPr>
            <a:endParaRPr lang="en-US" dirty="0"/>
          </a:p>
          <a:p>
            <a:pPr marL="0" indent="0">
              <a:buNone/>
            </a:pPr>
            <a:r>
              <a:rPr lang="en-US" u="sng" dirty="0" smtClean="0"/>
              <a:t>Directed Trial</a:t>
            </a:r>
            <a:r>
              <a:rPr lang="en-US" dirty="0" smtClean="0"/>
              <a:t>: A directed trial in a digraph D is a directed walk in which all the directed edges are distinct.</a:t>
            </a:r>
          </a:p>
          <a:p>
            <a:pPr marL="0" indent="0">
              <a:buNone/>
            </a:pPr>
            <a:r>
              <a:rPr lang="en-US" dirty="0" smtClean="0"/>
              <a:t> </a:t>
            </a:r>
            <a:endParaRPr lang="en-US" dirty="0"/>
          </a:p>
        </p:txBody>
      </p:sp>
      <p:sp>
        <p:nvSpPr>
          <p:cNvPr id="2" name="Footer Placeholder 1"/>
          <p:cNvSpPr>
            <a:spLocks noGrp="1"/>
          </p:cNvSpPr>
          <p:nvPr>
            <p:ph type="ftr" sz="quarter" idx="11"/>
          </p:nvPr>
        </p:nvSpPr>
        <p:spPr/>
        <p:txBody>
          <a:bodyPr/>
          <a:lstStyle/>
          <a:p>
            <a:r>
              <a:rPr lang="en-US" dirty="0" smtClean="0"/>
              <a:t>Directed Graph</a:t>
            </a:r>
            <a:endParaRPr lang="en-US" dirty="0"/>
          </a:p>
        </p:txBody>
      </p:sp>
      <p:sp>
        <p:nvSpPr>
          <p:cNvPr id="6" name="Slide Number Placeholder 5"/>
          <p:cNvSpPr>
            <a:spLocks noGrp="1"/>
          </p:cNvSpPr>
          <p:nvPr>
            <p:ph type="sldNum" sz="quarter" idx="12"/>
          </p:nvPr>
        </p:nvSpPr>
        <p:spPr/>
        <p:txBody>
          <a:bodyPr/>
          <a:lstStyle/>
          <a:p>
            <a:fld id="{0585432B-BDC5-4C5A-82CB-FA4699F3E779}" type="slidenum">
              <a:rPr lang="en-US" smtClean="0"/>
              <a:pPr/>
              <a:t>49</a:t>
            </a:fld>
            <a:endParaRPr lang="en-US" dirty="0"/>
          </a:p>
        </p:txBody>
      </p:sp>
      <p:sp>
        <p:nvSpPr>
          <p:cNvPr id="7" name="Date Placeholder 6"/>
          <p:cNvSpPr>
            <a:spLocks noGrp="1"/>
          </p:cNvSpPr>
          <p:nvPr>
            <p:ph type="dt" sz="half" idx="10"/>
          </p:nvPr>
        </p:nvSpPr>
        <p:spPr/>
        <p:txBody>
          <a:bodyPr/>
          <a:lstStyle/>
          <a:p>
            <a:fld id="{2F4EC576-9B36-408B-9449-C04C944B757F}" type="datetime3">
              <a:rPr lang="en-US" smtClean="0"/>
              <a:pPr/>
              <a:t>24 June 2023</a:t>
            </a:fld>
            <a:endParaRPr lang="en-US" dirty="0"/>
          </a:p>
        </p:txBody>
      </p:sp>
    </p:spTree>
    <p:extLst>
      <p:ext uri="{BB962C8B-B14F-4D97-AF65-F5344CB8AC3E}">
        <p14:creationId xmlns:p14="http://schemas.microsoft.com/office/powerpoint/2010/main" val="29005421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DBCACB4-D879-4770-BCC6-FE5A88ABB681}" type="datetime1">
              <a:rPr lang="en-US" smtClean="0"/>
              <a:pPr/>
              <a:t>6/24/2023</a:t>
            </a:fld>
            <a:endParaRPr lang="en-US" dirty="0"/>
          </a:p>
        </p:txBody>
      </p:sp>
      <p:sp>
        <p:nvSpPr>
          <p:cNvPr id="5" name="Footer Placeholder 4"/>
          <p:cNvSpPr>
            <a:spLocks noGrp="1"/>
          </p:cNvSpPr>
          <p:nvPr>
            <p:ph type="ftr" sz="quarter" idx="11"/>
          </p:nvPr>
        </p:nvSpPr>
        <p:spPr/>
        <p:txBody>
          <a:bodyPr/>
          <a:lstStyle/>
          <a:p>
            <a:r>
              <a:rPr lang="en-US" smtClean="0"/>
              <a:t>Basic concepts of graph theory</a:t>
            </a:r>
            <a:endParaRPr lang="en-US" dirty="0"/>
          </a:p>
        </p:txBody>
      </p:sp>
      <p:sp>
        <p:nvSpPr>
          <p:cNvPr id="6" name="Slide Number Placeholder 5"/>
          <p:cNvSpPr>
            <a:spLocks noGrp="1"/>
          </p:cNvSpPr>
          <p:nvPr>
            <p:ph type="sldNum" sz="quarter" idx="12"/>
          </p:nvPr>
        </p:nvSpPr>
        <p:spPr/>
        <p:txBody>
          <a:bodyPr/>
          <a:lstStyle/>
          <a:p>
            <a:fld id="{68D024D8-7F54-4838-AA7B-E00348C32656}" type="slidenum">
              <a:rPr lang="en-US" smtClean="0"/>
              <a:pPr/>
              <a:t>5</a:t>
            </a:fld>
            <a:endParaRPr lang="en-US" dirty="0"/>
          </a:p>
        </p:txBody>
      </p:sp>
      <p:sp>
        <p:nvSpPr>
          <p:cNvPr id="54274"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4275" name="Rectangle 3"/>
          <p:cNvSpPr>
            <a:spLocks noChangeArrowheads="1"/>
          </p:cNvSpPr>
          <p:nvPr/>
        </p:nvSpPr>
        <p:spPr bwMode="auto">
          <a:xfrm>
            <a:off x="0" y="11620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4277"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54276" name="Picture 4"/>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2302727" y="2055309"/>
            <a:ext cx="2252546" cy="1147260"/>
          </a:xfrm>
          <a:prstGeom prst="rect">
            <a:avLst/>
          </a:prstGeom>
          <a:noFill/>
        </p:spPr>
      </p:pic>
      <p:sp>
        <p:nvSpPr>
          <p:cNvPr id="54278" name="Rectangle 6"/>
          <p:cNvSpPr>
            <a:spLocks noChangeArrowheads="1"/>
          </p:cNvSpPr>
          <p:nvPr/>
        </p:nvSpPr>
        <p:spPr bwMode="auto">
          <a:xfrm>
            <a:off x="76200" y="121563"/>
            <a:ext cx="4123886" cy="40011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a:buFontTx/>
              <a:buNone/>
            </a:pPr>
            <a:r>
              <a:rPr lang="en-US" sz="2000" b="1" dirty="0"/>
              <a:t># Theorem 1 ( </a:t>
            </a:r>
            <a:r>
              <a:rPr lang="en-US" sz="2000" b="1" dirty="0" smtClean="0"/>
              <a:t>Handshaking </a:t>
            </a:r>
            <a:r>
              <a:rPr lang="en-US" sz="2000" b="1" dirty="0"/>
              <a:t>theorem)</a:t>
            </a:r>
          </a:p>
        </p:txBody>
      </p:sp>
      <p:sp>
        <p:nvSpPr>
          <p:cNvPr id="54280" name="Rectangle 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4281" name="Rectangle 9"/>
          <p:cNvSpPr>
            <a:spLocks noChangeArrowheads="1"/>
          </p:cNvSpPr>
          <p:nvPr/>
        </p:nvSpPr>
        <p:spPr bwMode="auto">
          <a:xfrm>
            <a:off x="0" y="123825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4283" name="Rectangle 1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4284" name="Rectangle 12"/>
          <p:cNvSpPr>
            <a:spLocks noChangeArrowheads="1"/>
          </p:cNvSpPr>
          <p:nvPr/>
        </p:nvSpPr>
        <p:spPr bwMode="auto">
          <a:xfrm>
            <a:off x="0" y="123825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 name="Rectangle 7"/>
          <p:cNvSpPr/>
          <p:nvPr/>
        </p:nvSpPr>
        <p:spPr>
          <a:xfrm>
            <a:off x="304800" y="451246"/>
            <a:ext cx="8674994" cy="646331"/>
          </a:xfrm>
          <a:prstGeom prst="rect">
            <a:avLst/>
          </a:prstGeom>
        </p:spPr>
        <p:txBody>
          <a:bodyPr wrap="square">
            <a:spAutoFit/>
          </a:bodyPr>
          <a:lstStyle/>
          <a:p>
            <a:pPr>
              <a:buNone/>
            </a:pPr>
            <a:r>
              <a:rPr lang="en-US" b="1" dirty="0"/>
              <a:t>Statement: </a:t>
            </a:r>
            <a:r>
              <a:rPr lang="en-US" dirty="0"/>
              <a:t>The sum of the degrees of the vertices of a graph is equal to twice the number of edges.</a:t>
            </a:r>
          </a:p>
        </p:txBody>
      </p:sp>
      <p:sp>
        <p:nvSpPr>
          <p:cNvPr id="9" name="Rectangle 8"/>
          <p:cNvSpPr/>
          <p:nvPr/>
        </p:nvSpPr>
        <p:spPr>
          <a:xfrm>
            <a:off x="229100" y="1108341"/>
            <a:ext cx="824649" cy="369332"/>
          </a:xfrm>
          <a:prstGeom prst="rect">
            <a:avLst/>
          </a:prstGeom>
        </p:spPr>
        <p:txBody>
          <a:bodyPr wrap="none">
            <a:spAutoFit/>
          </a:bodyPr>
          <a:lstStyle/>
          <a:p>
            <a:pPr>
              <a:buNone/>
            </a:pPr>
            <a:r>
              <a:rPr lang="en-US" b="1" dirty="0"/>
              <a:t>Proof: </a:t>
            </a:r>
          </a:p>
        </p:txBody>
      </p:sp>
      <p:sp>
        <p:nvSpPr>
          <p:cNvPr id="10" name="Rectangle 9"/>
          <p:cNvSpPr/>
          <p:nvPr/>
        </p:nvSpPr>
        <p:spPr>
          <a:xfrm>
            <a:off x="457200" y="1411853"/>
            <a:ext cx="8229600" cy="757130"/>
          </a:xfrm>
          <a:prstGeom prst="rect">
            <a:avLst/>
          </a:prstGeom>
        </p:spPr>
        <p:txBody>
          <a:bodyPr wrap="square">
            <a:spAutoFit/>
          </a:bodyPr>
          <a:lstStyle/>
          <a:p>
            <a:pPr>
              <a:lnSpc>
                <a:spcPct val="80000"/>
              </a:lnSpc>
              <a:buNone/>
            </a:pPr>
            <a:r>
              <a:rPr lang="en-US" dirty="0"/>
              <a:t>Consider a graph G with n vertices v</a:t>
            </a:r>
            <a:r>
              <a:rPr lang="en-US" baseline="-25000" dirty="0"/>
              <a:t>1</a:t>
            </a:r>
            <a:r>
              <a:rPr lang="en-US" dirty="0"/>
              <a:t>, v</a:t>
            </a:r>
            <a:r>
              <a:rPr lang="en-US" baseline="-25000" dirty="0"/>
              <a:t>2</a:t>
            </a:r>
            <a:r>
              <a:rPr lang="en-US" dirty="0"/>
              <a:t>…….v</a:t>
            </a:r>
            <a:r>
              <a:rPr lang="en-US" baseline="-25000" dirty="0"/>
              <a:t>n</a:t>
            </a:r>
            <a:r>
              <a:rPr lang="en-US" dirty="0"/>
              <a:t> and n</a:t>
            </a:r>
            <a:r>
              <a:rPr lang="en-US" baseline="-25000" dirty="0"/>
              <a:t>e</a:t>
            </a:r>
            <a:r>
              <a:rPr lang="en-US" dirty="0"/>
              <a:t> edges. Since each edge contributes degree of 2, the sum of the degrees of all vertices in G is twice the number edges in G. i.e.</a:t>
            </a:r>
          </a:p>
        </p:txBody>
      </p:sp>
      <p:grpSp>
        <p:nvGrpSpPr>
          <p:cNvPr id="12" name="Group 11"/>
          <p:cNvGrpSpPr/>
          <p:nvPr/>
        </p:nvGrpSpPr>
        <p:grpSpPr>
          <a:xfrm>
            <a:off x="464971" y="3276600"/>
            <a:ext cx="8180604" cy="920644"/>
            <a:chOff x="658596" y="3625620"/>
            <a:chExt cx="8180604" cy="920644"/>
          </a:xfrm>
        </p:grpSpPr>
        <p:pic>
          <p:nvPicPr>
            <p:cNvPr id="54282" name="Picture 10"/>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1447800" y="3625620"/>
              <a:ext cx="581025" cy="637046"/>
            </a:xfrm>
            <a:prstGeom prst="rect">
              <a:avLst/>
            </a:prstGeom>
            <a:noFill/>
          </p:spPr>
        </p:pic>
        <p:sp>
          <p:nvSpPr>
            <p:cNvPr id="11" name="Rectangle 10"/>
            <p:cNvSpPr/>
            <p:nvPr/>
          </p:nvSpPr>
          <p:spPr>
            <a:xfrm>
              <a:off x="658596" y="3789134"/>
              <a:ext cx="8180604" cy="757130"/>
            </a:xfrm>
            <a:prstGeom prst="rect">
              <a:avLst/>
            </a:prstGeom>
          </p:spPr>
          <p:txBody>
            <a:bodyPr wrap="square">
              <a:spAutoFit/>
            </a:bodyPr>
            <a:lstStyle/>
            <a:p>
              <a:pPr>
                <a:lnSpc>
                  <a:spcPct val="80000"/>
                </a:lnSpc>
                <a:buNone/>
              </a:pPr>
              <a:r>
                <a:rPr lang="en-US" dirty="0">
                  <a:cs typeface="Arial" charset="0"/>
                </a:rPr>
                <a:t>where,            </a:t>
              </a:r>
              <a:r>
                <a:rPr lang="en-US" dirty="0" smtClean="0">
                  <a:cs typeface="Arial" charset="0"/>
                </a:rPr>
                <a:t> the </a:t>
              </a:r>
              <a:r>
                <a:rPr lang="en-US" dirty="0">
                  <a:cs typeface="Arial" charset="0"/>
                </a:rPr>
                <a:t>sum of all the degrees of the vertices of </a:t>
              </a:r>
              <a:r>
                <a:rPr lang="en-US" dirty="0" smtClean="0">
                  <a:cs typeface="Arial" charset="0"/>
                </a:rPr>
                <a:t>graph </a:t>
              </a:r>
              <a:r>
                <a:rPr lang="en-US" dirty="0">
                  <a:cs typeface="Arial" charset="0"/>
                </a:rPr>
                <a:t>G and n</a:t>
              </a:r>
              <a:r>
                <a:rPr lang="en-US" baseline="-25000" dirty="0">
                  <a:cs typeface="Arial" charset="0"/>
                </a:rPr>
                <a:t>e</a:t>
              </a:r>
              <a:r>
                <a:rPr lang="en-US" dirty="0">
                  <a:cs typeface="Arial" charset="0"/>
                </a:rPr>
                <a:t> is the total </a:t>
              </a:r>
              <a:endParaRPr lang="en-US" dirty="0" smtClean="0">
                <a:cs typeface="Arial" charset="0"/>
              </a:endParaRPr>
            </a:p>
            <a:p>
              <a:pPr>
                <a:lnSpc>
                  <a:spcPct val="80000"/>
                </a:lnSpc>
                <a:buNone/>
              </a:pPr>
              <a:endParaRPr lang="en-US" dirty="0">
                <a:cs typeface="Arial" charset="0"/>
              </a:endParaRPr>
            </a:p>
            <a:p>
              <a:pPr>
                <a:lnSpc>
                  <a:spcPct val="80000"/>
                </a:lnSpc>
                <a:buNone/>
              </a:pPr>
              <a:r>
                <a:rPr lang="en-US" dirty="0" smtClean="0">
                  <a:cs typeface="Arial" charset="0"/>
                </a:rPr>
                <a:t>number </a:t>
              </a:r>
              <a:r>
                <a:rPr lang="en-US" dirty="0">
                  <a:cs typeface="Arial" charset="0"/>
                </a:rPr>
                <a:t>of   edges  in G. This completes the proof.</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27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427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8" grpId="0"/>
      <p:bldP spid="8" grpId="0"/>
      <p:bldP spid="9" grpId="0"/>
      <p:bldP spid="10"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458200" cy="6248400"/>
          </a:xfrm>
        </p:spPr>
        <p:txBody>
          <a:bodyPr/>
          <a:lstStyle/>
          <a:p>
            <a:pPr marL="0" indent="0">
              <a:buNone/>
            </a:pPr>
            <a:r>
              <a:rPr lang="en-US" u="sng" dirty="0" smtClean="0"/>
              <a:t>Spanning Path</a:t>
            </a:r>
            <a:r>
              <a:rPr lang="en-US" dirty="0" smtClean="0"/>
              <a:t>: </a:t>
            </a:r>
            <a:r>
              <a:rPr lang="en-US" sz="2800" dirty="0" smtClean="0"/>
              <a:t>A spanning path of digraph D is the directed walk containing all the vertices of D.</a:t>
            </a:r>
            <a:endParaRPr lang="en-US" dirty="0" smtClean="0"/>
          </a:p>
          <a:p>
            <a:pPr marL="0" indent="0">
              <a:buNone/>
            </a:pPr>
            <a:r>
              <a:rPr lang="en-US" u="sng" dirty="0" smtClean="0"/>
              <a:t>Reachable</a:t>
            </a:r>
            <a:r>
              <a:rPr lang="en-US" dirty="0" smtClean="0"/>
              <a:t>: </a:t>
            </a:r>
            <a:r>
              <a:rPr lang="en-US" sz="2800" dirty="0" smtClean="0"/>
              <a:t>A vertex V of the digraph D is said to be reachable from a vertex u if there is a directed path in D from u to v.</a:t>
            </a:r>
          </a:p>
          <a:p>
            <a:pPr marL="0" indent="0">
              <a:buNone/>
            </a:pPr>
            <a:r>
              <a:rPr lang="en-US" sz="2800" dirty="0" smtClean="0"/>
              <a:t>Example: Here, v</a:t>
            </a:r>
            <a:r>
              <a:rPr lang="en-US" sz="2800" baseline="-25000" dirty="0" smtClean="0"/>
              <a:t>3</a:t>
            </a:r>
            <a:r>
              <a:rPr lang="en-US" sz="2800" dirty="0" smtClean="0"/>
              <a:t> is reachable from</a:t>
            </a:r>
          </a:p>
          <a:p>
            <a:pPr marL="0" indent="0">
              <a:buNone/>
            </a:pPr>
            <a:r>
              <a:rPr lang="en-US" sz="2800" dirty="0" smtClean="0"/>
              <a:t>V</a:t>
            </a:r>
            <a:r>
              <a:rPr lang="en-US" sz="2800" baseline="-25000" dirty="0" smtClean="0"/>
              <a:t>1</a:t>
            </a:r>
            <a:r>
              <a:rPr lang="en-US" sz="2800" dirty="0" smtClean="0"/>
              <a:t> through the directed path</a:t>
            </a:r>
          </a:p>
          <a:p>
            <a:pPr marL="0" indent="0">
              <a:buNone/>
            </a:pPr>
            <a:r>
              <a:rPr lang="en-US" sz="2800" dirty="0" smtClean="0"/>
              <a:t>{v</a:t>
            </a:r>
            <a:r>
              <a:rPr lang="en-US" sz="2800" baseline="-25000" dirty="0" smtClean="0"/>
              <a:t>1</a:t>
            </a:r>
            <a:r>
              <a:rPr lang="en-US" sz="2800" dirty="0" smtClean="0"/>
              <a:t>,v</a:t>
            </a:r>
            <a:r>
              <a:rPr lang="en-US" sz="2800" baseline="-25000" dirty="0" smtClean="0"/>
              <a:t>2</a:t>
            </a:r>
            <a:r>
              <a:rPr lang="en-US" sz="2800" dirty="0" smtClean="0"/>
              <a:t>,v</a:t>
            </a:r>
            <a:r>
              <a:rPr lang="en-US" sz="2800" baseline="-25000" dirty="0" smtClean="0"/>
              <a:t>3</a:t>
            </a:r>
            <a:r>
              <a:rPr lang="en-US" sz="2800" dirty="0" smtClean="0"/>
              <a:t>}.</a:t>
            </a:r>
          </a:p>
          <a:p>
            <a:pPr marL="0" indent="0">
              <a:buNone/>
            </a:pPr>
            <a:r>
              <a:rPr lang="en-US" sz="2800" dirty="0" smtClean="0"/>
              <a:t>V</a:t>
            </a:r>
            <a:r>
              <a:rPr lang="en-US" sz="2800" baseline="-25000" dirty="0" smtClean="0"/>
              <a:t>4</a:t>
            </a:r>
            <a:r>
              <a:rPr lang="en-US" sz="2800" dirty="0" smtClean="0"/>
              <a:t> is not </a:t>
            </a:r>
            <a:r>
              <a:rPr lang="en-US" dirty="0" smtClean="0"/>
              <a:t>reachable from v</a:t>
            </a:r>
            <a:r>
              <a:rPr lang="en-US" baseline="-25000" dirty="0" smtClean="0"/>
              <a:t>3</a:t>
            </a:r>
            <a:r>
              <a:rPr lang="en-US" dirty="0" smtClean="0"/>
              <a:t>, since,</a:t>
            </a:r>
          </a:p>
          <a:p>
            <a:pPr marL="0" indent="0">
              <a:buNone/>
            </a:pPr>
            <a:r>
              <a:rPr lang="en-US" dirty="0" smtClean="0"/>
              <a:t>There is no directed path from v</a:t>
            </a:r>
            <a:r>
              <a:rPr lang="en-US" baseline="-25000" dirty="0" smtClean="0"/>
              <a:t>3</a:t>
            </a:r>
            <a:r>
              <a:rPr lang="en-US" dirty="0" smtClean="0"/>
              <a:t> to</a:t>
            </a:r>
          </a:p>
          <a:p>
            <a:pPr marL="0" indent="0">
              <a:buNone/>
            </a:pPr>
            <a:r>
              <a:rPr lang="en-US" dirty="0" smtClean="0"/>
              <a:t>V</a:t>
            </a:r>
            <a:r>
              <a:rPr lang="en-US" baseline="-25000" dirty="0" smtClean="0"/>
              <a:t>4</a:t>
            </a:r>
            <a:r>
              <a:rPr lang="en-US" dirty="0" smtClean="0"/>
              <a:t>.</a:t>
            </a:r>
          </a:p>
          <a:p>
            <a:pPr marL="0" indent="0">
              <a:buNone/>
            </a:pPr>
            <a:endParaRPr lang="en-US" dirty="0"/>
          </a:p>
          <a:p>
            <a:pPr marL="0" indent="0">
              <a:buNone/>
            </a:pPr>
            <a:endParaRPr lang="en-US" dirty="0"/>
          </a:p>
          <a:p>
            <a:pPr marL="0" indent="0">
              <a:buNone/>
            </a:pPr>
            <a:endParaRPr lang="en-US" dirty="0"/>
          </a:p>
        </p:txBody>
      </p:sp>
      <p:sp>
        <p:nvSpPr>
          <p:cNvPr id="2" name="Footer Placeholder 1"/>
          <p:cNvSpPr>
            <a:spLocks noGrp="1"/>
          </p:cNvSpPr>
          <p:nvPr>
            <p:ph type="ftr" sz="quarter" idx="11"/>
          </p:nvPr>
        </p:nvSpPr>
        <p:spPr/>
        <p:txBody>
          <a:bodyPr/>
          <a:lstStyle/>
          <a:p>
            <a:r>
              <a:rPr lang="en-US" dirty="0" smtClean="0"/>
              <a:t>Directed Graph</a:t>
            </a:r>
            <a:endParaRPr lang="en-US" dirty="0"/>
          </a:p>
        </p:txBody>
      </p:sp>
      <p:sp>
        <p:nvSpPr>
          <p:cNvPr id="5" name="Slide Number Placeholder 4"/>
          <p:cNvSpPr>
            <a:spLocks noGrp="1"/>
          </p:cNvSpPr>
          <p:nvPr>
            <p:ph type="sldNum" sz="quarter" idx="12"/>
          </p:nvPr>
        </p:nvSpPr>
        <p:spPr/>
        <p:txBody>
          <a:bodyPr/>
          <a:lstStyle/>
          <a:p>
            <a:fld id="{0585432B-BDC5-4C5A-82CB-FA4699F3E779}" type="slidenum">
              <a:rPr lang="en-US" smtClean="0"/>
              <a:pPr/>
              <a:t>50</a:t>
            </a:fld>
            <a:endParaRPr lang="en-US" dirty="0"/>
          </a:p>
        </p:txBody>
      </p:sp>
      <p:grpSp>
        <p:nvGrpSpPr>
          <p:cNvPr id="27" name="Group 26"/>
          <p:cNvGrpSpPr/>
          <p:nvPr/>
        </p:nvGrpSpPr>
        <p:grpSpPr>
          <a:xfrm>
            <a:off x="6019800" y="2362200"/>
            <a:ext cx="2506613" cy="2885421"/>
            <a:chOff x="5515991" y="2362200"/>
            <a:chExt cx="2506613" cy="2885421"/>
          </a:xfrm>
        </p:grpSpPr>
        <p:sp>
          <p:nvSpPr>
            <p:cNvPr id="32" name="TextBox 31"/>
            <p:cNvSpPr txBox="1"/>
            <p:nvPr/>
          </p:nvSpPr>
          <p:spPr>
            <a:xfrm>
              <a:off x="6354057" y="3719398"/>
              <a:ext cx="364202" cy="523220"/>
            </a:xfrm>
            <a:prstGeom prst="rect">
              <a:avLst/>
            </a:prstGeom>
            <a:noFill/>
          </p:spPr>
          <p:txBody>
            <a:bodyPr wrap="none" rtlCol="0">
              <a:spAutoFit/>
            </a:bodyPr>
            <a:lstStyle/>
            <a:p>
              <a:r>
                <a:rPr lang="en-US" sz="2800" dirty="0" smtClean="0"/>
                <a:t>˃</a:t>
              </a:r>
              <a:endParaRPr lang="en-US" sz="2800" dirty="0"/>
            </a:p>
          </p:txBody>
        </p:sp>
        <p:grpSp>
          <p:nvGrpSpPr>
            <p:cNvPr id="26" name="Group 25"/>
            <p:cNvGrpSpPr/>
            <p:nvPr/>
          </p:nvGrpSpPr>
          <p:grpSpPr>
            <a:xfrm>
              <a:off x="5515991" y="2362200"/>
              <a:ext cx="2506613" cy="2885421"/>
              <a:chOff x="5515991" y="2416837"/>
              <a:chExt cx="2506613" cy="2885421"/>
            </a:xfrm>
          </p:grpSpPr>
          <p:grpSp>
            <p:nvGrpSpPr>
              <p:cNvPr id="28" name="Group 27"/>
              <p:cNvGrpSpPr/>
              <p:nvPr/>
            </p:nvGrpSpPr>
            <p:grpSpPr>
              <a:xfrm>
                <a:off x="5866606" y="2895600"/>
                <a:ext cx="1600994" cy="2133600"/>
                <a:chOff x="5866606" y="2895600"/>
                <a:chExt cx="1600994" cy="2133600"/>
              </a:xfrm>
            </p:grpSpPr>
            <p:cxnSp>
              <p:nvCxnSpPr>
                <p:cNvPr id="7" name="Straight Connector 6"/>
                <p:cNvCxnSpPr/>
                <p:nvPr/>
              </p:nvCxnSpPr>
              <p:spPr>
                <a:xfrm>
                  <a:off x="5867400" y="2895600"/>
                  <a:ext cx="1600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5400000" flipH="1" flipV="1">
                  <a:off x="6895703" y="3466703"/>
                  <a:ext cx="1143000" cy="7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867400" y="4038600"/>
                  <a:ext cx="1600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5400000">
                  <a:off x="5295900" y="3467100"/>
                  <a:ext cx="1143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flipH="1" flipV="1">
                  <a:off x="6591300" y="4152900"/>
                  <a:ext cx="9906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16200000" flipV="1">
                  <a:off x="5791994" y="4115594"/>
                  <a:ext cx="989012" cy="838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9" name="TextBox 28"/>
              <p:cNvSpPr txBox="1"/>
              <p:nvPr/>
            </p:nvSpPr>
            <p:spPr>
              <a:xfrm rot="14609014">
                <a:off x="6118720" y="4286773"/>
                <a:ext cx="364202" cy="523220"/>
              </a:xfrm>
              <a:prstGeom prst="rect">
                <a:avLst/>
              </a:prstGeom>
              <a:noFill/>
            </p:spPr>
            <p:txBody>
              <a:bodyPr wrap="none" rtlCol="0">
                <a:spAutoFit/>
              </a:bodyPr>
              <a:lstStyle/>
              <a:p>
                <a:r>
                  <a:rPr lang="en-US" sz="2800" dirty="0" smtClean="0"/>
                  <a:t>˃</a:t>
                </a:r>
                <a:endParaRPr lang="en-US" sz="2800" dirty="0"/>
              </a:p>
            </p:txBody>
          </p:sp>
          <p:sp>
            <p:nvSpPr>
              <p:cNvPr id="30" name="TextBox 29"/>
              <p:cNvSpPr txBox="1"/>
              <p:nvPr/>
            </p:nvSpPr>
            <p:spPr>
              <a:xfrm rot="16046087">
                <a:off x="5668257" y="3296173"/>
                <a:ext cx="364202" cy="523220"/>
              </a:xfrm>
              <a:prstGeom prst="rect">
                <a:avLst/>
              </a:prstGeom>
              <a:noFill/>
            </p:spPr>
            <p:txBody>
              <a:bodyPr wrap="none" rtlCol="0">
                <a:spAutoFit/>
              </a:bodyPr>
              <a:lstStyle/>
              <a:p>
                <a:r>
                  <a:rPr lang="en-US" sz="2800" dirty="0" smtClean="0"/>
                  <a:t>˃</a:t>
                </a:r>
                <a:endParaRPr lang="en-US" sz="2800" dirty="0"/>
              </a:p>
            </p:txBody>
          </p:sp>
          <p:sp>
            <p:nvSpPr>
              <p:cNvPr id="31" name="TextBox 30"/>
              <p:cNvSpPr txBox="1"/>
              <p:nvPr/>
            </p:nvSpPr>
            <p:spPr>
              <a:xfrm rot="16401145">
                <a:off x="7268457" y="3219972"/>
                <a:ext cx="364202" cy="523220"/>
              </a:xfrm>
              <a:prstGeom prst="rect">
                <a:avLst/>
              </a:prstGeom>
              <a:noFill/>
            </p:spPr>
            <p:txBody>
              <a:bodyPr wrap="none" rtlCol="0">
                <a:spAutoFit/>
              </a:bodyPr>
              <a:lstStyle/>
              <a:p>
                <a:r>
                  <a:rPr lang="en-US" sz="2800" dirty="0" smtClean="0"/>
                  <a:t>˃</a:t>
                </a:r>
                <a:endParaRPr lang="en-US" sz="2800" dirty="0"/>
              </a:p>
            </p:txBody>
          </p:sp>
          <p:sp>
            <p:nvSpPr>
              <p:cNvPr id="33" name="TextBox 32"/>
              <p:cNvSpPr txBox="1"/>
              <p:nvPr/>
            </p:nvSpPr>
            <p:spPr>
              <a:xfrm rot="21195430">
                <a:off x="6278521" y="2612891"/>
                <a:ext cx="320757" cy="531979"/>
              </a:xfrm>
              <a:prstGeom prst="rect">
                <a:avLst/>
              </a:prstGeom>
              <a:noFill/>
            </p:spPr>
            <p:txBody>
              <a:bodyPr wrap="square" rtlCol="0">
                <a:spAutoFit/>
              </a:bodyPr>
              <a:lstStyle/>
              <a:p>
                <a:r>
                  <a:rPr lang="en-US" sz="2800" dirty="0" smtClean="0"/>
                  <a:t>˃</a:t>
                </a:r>
                <a:endParaRPr lang="en-US" sz="2800" dirty="0"/>
              </a:p>
            </p:txBody>
          </p:sp>
          <p:sp>
            <p:nvSpPr>
              <p:cNvPr id="34" name="TextBox 33"/>
              <p:cNvSpPr txBox="1"/>
              <p:nvPr/>
            </p:nvSpPr>
            <p:spPr>
              <a:xfrm rot="18996147">
                <a:off x="6897242" y="4244591"/>
                <a:ext cx="364202" cy="523220"/>
              </a:xfrm>
              <a:prstGeom prst="rect">
                <a:avLst/>
              </a:prstGeom>
              <a:noFill/>
            </p:spPr>
            <p:txBody>
              <a:bodyPr wrap="none" rtlCol="0">
                <a:spAutoFit/>
              </a:bodyPr>
              <a:lstStyle/>
              <a:p>
                <a:r>
                  <a:rPr lang="en-US" sz="2800" dirty="0" smtClean="0"/>
                  <a:t>˃</a:t>
                </a:r>
                <a:endParaRPr lang="en-US" sz="2800" dirty="0"/>
              </a:p>
            </p:txBody>
          </p:sp>
          <p:cxnSp>
            <p:nvCxnSpPr>
              <p:cNvPr id="36" name="Straight Connector 35"/>
              <p:cNvCxnSpPr/>
              <p:nvPr/>
            </p:nvCxnSpPr>
            <p:spPr>
              <a:xfrm flipV="1">
                <a:off x="5867400" y="2895600"/>
                <a:ext cx="1600200" cy="1143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rot="9070392">
                <a:off x="6271120" y="3383795"/>
                <a:ext cx="364202" cy="523220"/>
              </a:xfrm>
              <a:prstGeom prst="rect">
                <a:avLst/>
              </a:prstGeom>
              <a:noFill/>
            </p:spPr>
            <p:txBody>
              <a:bodyPr wrap="none" rtlCol="0">
                <a:spAutoFit/>
              </a:bodyPr>
              <a:lstStyle/>
              <a:p>
                <a:r>
                  <a:rPr lang="en-US" sz="2800" dirty="0" smtClean="0"/>
                  <a:t>˃</a:t>
                </a:r>
                <a:endParaRPr lang="en-US" sz="2800" dirty="0"/>
              </a:p>
            </p:txBody>
          </p:sp>
          <p:sp>
            <p:nvSpPr>
              <p:cNvPr id="40" name="TextBox 39"/>
              <p:cNvSpPr txBox="1"/>
              <p:nvPr/>
            </p:nvSpPr>
            <p:spPr>
              <a:xfrm rot="20837514">
                <a:off x="6756353" y="4779038"/>
                <a:ext cx="555004" cy="523220"/>
              </a:xfrm>
              <a:prstGeom prst="rect">
                <a:avLst/>
              </a:prstGeom>
              <a:noFill/>
            </p:spPr>
            <p:txBody>
              <a:bodyPr wrap="square" rtlCol="0">
                <a:spAutoFit/>
              </a:bodyPr>
              <a:lstStyle/>
              <a:p>
                <a:r>
                  <a:rPr lang="en-US" sz="2800" dirty="0" smtClean="0"/>
                  <a:t>v</a:t>
                </a:r>
                <a:r>
                  <a:rPr lang="en-US" sz="2800" baseline="-25000" dirty="0" smtClean="0"/>
                  <a:t>4</a:t>
                </a:r>
                <a:endParaRPr lang="en-US" sz="2800" baseline="-25000" dirty="0"/>
              </a:p>
            </p:txBody>
          </p:sp>
          <p:sp>
            <p:nvSpPr>
              <p:cNvPr id="41" name="TextBox 40"/>
              <p:cNvSpPr txBox="1"/>
              <p:nvPr/>
            </p:nvSpPr>
            <p:spPr>
              <a:xfrm rot="347822">
                <a:off x="5515991" y="3788439"/>
                <a:ext cx="555004" cy="523220"/>
              </a:xfrm>
              <a:prstGeom prst="rect">
                <a:avLst/>
              </a:prstGeom>
              <a:noFill/>
            </p:spPr>
            <p:txBody>
              <a:bodyPr wrap="square" rtlCol="0">
                <a:spAutoFit/>
              </a:bodyPr>
              <a:lstStyle/>
              <a:p>
                <a:r>
                  <a:rPr lang="en-US" sz="2800" dirty="0" smtClean="0"/>
                  <a:t>v</a:t>
                </a:r>
                <a:r>
                  <a:rPr lang="en-US" sz="2800" baseline="-25000" dirty="0" smtClean="0"/>
                  <a:t>3</a:t>
                </a:r>
                <a:endParaRPr lang="en-US" sz="2800" baseline="-25000" dirty="0"/>
              </a:p>
            </p:txBody>
          </p:sp>
          <p:sp>
            <p:nvSpPr>
              <p:cNvPr id="42" name="TextBox 41"/>
              <p:cNvSpPr txBox="1"/>
              <p:nvPr/>
            </p:nvSpPr>
            <p:spPr>
              <a:xfrm rot="20837514">
                <a:off x="7365952" y="2493037"/>
                <a:ext cx="555004" cy="523220"/>
              </a:xfrm>
              <a:prstGeom prst="rect">
                <a:avLst/>
              </a:prstGeom>
              <a:noFill/>
            </p:spPr>
            <p:txBody>
              <a:bodyPr wrap="square" rtlCol="0">
                <a:spAutoFit/>
              </a:bodyPr>
              <a:lstStyle/>
              <a:p>
                <a:r>
                  <a:rPr lang="en-US" sz="2800" dirty="0" smtClean="0"/>
                  <a:t>v</a:t>
                </a:r>
                <a:r>
                  <a:rPr lang="en-US" sz="2800" baseline="-25000" dirty="0" smtClean="0"/>
                  <a:t>2</a:t>
                </a:r>
                <a:endParaRPr lang="en-US" sz="2800" baseline="-25000" dirty="0"/>
              </a:p>
            </p:txBody>
          </p:sp>
          <p:sp>
            <p:nvSpPr>
              <p:cNvPr id="43" name="TextBox 42"/>
              <p:cNvSpPr txBox="1"/>
              <p:nvPr/>
            </p:nvSpPr>
            <p:spPr>
              <a:xfrm rot="1100690">
                <a:off x="5537152" y="2416837"/>
                <a:ext cx="555004" cy="523220"/>
              </a:xfrm>
              <a:prstGeom prst="rect">
                <a:avLst/>
              </a:prstGeom>
              <a:noFill/>
            </p:spPr>
            <p:txBody>
              <a:bodyPr wrap="square" rtlCol="0">
                <a:spAutoFit/>
              </a:bodyPr>
              <a:lstStyle/>
              <a:p>
                <a:r>
                  <a:rPr lang="en-US" sz="2800" dirty="0" smtClean="0"/>
                  <a:t>v</a:t>
                </a:r>
                <a:r>
                  <a:rPr lang="en-US" sz="2800" baseline="-25000" dirty="0" smtClean="0"/>
                  <a:t>1</a:t>
                </a:r>
                <a:endParaRPr lang="en-US" sz="2800" baseline="-25000" dirty="0"/>
              </a:p>
            </p:txBody>
          </p:sp>
          <p:sp>
            <p:nvSpPr>
              <p:cNvPr id="44" name="TextBox 43"/>
              <p:cNvSpPr txBox="1"/>
              <p:nvPr/>
            </p:nvSpPr>
            <p:spPr>
              <a:xfrm>
                <a:off x="7467600" y="3733800"/>
                <a:ext cx="555004" cy="523220"/>
              </a:xfrm>
              <a:prstGeom prst="rect">
                <a:avLst/>
              </a:prstGeom>
              <a:noFill/>
            </p:spPr>
            <p:txBody>
              <a:bodyPr wrap="square" rtlCol="0">
                <a:spAutoFit/>
              </a:bodyPr>
              <a:lstStyle/>
              <a:p>
                <a:r>
                  <a:rPr lang="en-US" sz="2800" dirty="0" smtClean="0"/>
                  <a:t>v</a:t>
                </a:r>
                <a:r>
                  <a:rPr lang="en-US" sz="2800" baseline="-25000" dirty="0" smtClean="0"/>
                  <a:t>5</a:t>
                </a:r>
                <a:endParaRPr lang="en-US" sz="2800" baseline="-25000" dirty="0"/>
              </a:p>
            </p:txBody>
          </p:sp>
        </p:grpSp>
      </p:grpSp>
      <p:sp>
        <p:nvSpPr>
          <p:cNvPr id="45" name="Date Placeholder 44"/>
          <p:cNvSpPr>
            <a:spLocks noGrp="1"/>
          </p:cNvSpPr>
          <p:nvPr>
            <p:ph type="dt" sz="half" idx="10"/>
          </p:nvPr>
        </p:nvSpPr>
        <p:spPr/>
        <p:txBody>
          <a:bodyPr/>
          <a:lstStyle/>
          <a:p>
            <a:fld id="{6184FFDA-9853-4F22-9E5B-54EAD91540A0}" type="datetime3">
              <a:rPr lang="en-US" smtClean="0"/>
              <a:pPr/>
              <a:t>24 June 2023</a:t>
            </a:fld>
            <a:endParaRPr lang="en-US" dirty="0"/>
          </a:p>
        </p:txBody>
      </p:sp>
    </p:spTree>
    <p:extLst>
      <p:ext uri="{BB962C8B-B14F-4D97-AF65-F5344CB8AC3E}">
        <p14:creationId xmlns:p14="http://schemas.microsoft.com/office/powerpoint/2010/main" val="407835744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458200" cy="5897563"/>
          </a:xfrm>
          <a:ln>
            <a:solidFill>
              <a:schemeClr val="bg1"/>
            </a:solidFill>
          </a:ln>
        </p:spPr>
        <p:txBody>
          <a:bodyPr>
            <a:normAutofit lnSpcReduction="10000"/>
          </a:bodyPr>
          <a:lstStyle/>
          <a:p>
            <a:pPr marL="0" indent="0">
              <a:buNone/>
            </a:pPr>
            <a:r>
              <a:rPr lang="en-US" u="sng" dirty="0" smtClean="0"/>
              <a:t>Weakly Connected</a:t>
            </a:r>
            <a:r>
              <a:rPr lang="en-US" dirty="0" smtClean="0"/>
              <a:t>: </a:t>
            </a:r>
            <a:r>
              <a:rPr lang="en-US" sz="2800" dirty="0" smtClean="0"/>
              <a:t>A digraph D is said to be weakly connected if its underlying graph is connected.</a:t>
            </a:r>
            <a:endParaRPr lang="en-US" dirty="0" smtClean="0"/>
          </a:p>
          <a:p>
            <a:pPr marL="0" indent="0">
              <a:buNone/>
            </a:pPr>
            <a:r>
              <a:rPr lang="en-US" u="sng" dirty="0" smtClean="0"/>
              <a:t>Unilaterally Connected</a:t>
            </a:r>
            <a:r>
              <a:rPr lang="en-US" dirty="0" smtClean="0"/>
              <a:t>: </a:t>
            </a:r>
            <a:r>
              <a:rPr lang="en-US" sz="2800" dirty="0" smtClean="0"/>
              <a:t>If there is a directed path from v</a:t>
            </a:r>
            <a:r>
              <a:rPr lang="en-US" sz="2800" baseline="-25000" dirty="0" smtClean="0"/>
              <a:t>i</a:t>
            </a:r>
            <a:r>
              <a:rPr lang="en-US" sz="2800" dirty="0" smtClean="0"/>
              <a:t> and v</a:t>
            </a:r>
            <a:r>
              <a:rPr lang="en-US" sz="2800" baseline="-25000" dirty="0" smtClean="0"/>
              <a:t>j</a:t>
            </a:r>
            <a:r>
              <a:rPr lang="en-US" sz="2800" dirty="0" smtClean="0"/>
              <a:t> or from v</a:t>
            </a:r>
            <a:r>
              <a:rPr lang="en-US" sz="2800" baseline="-25000" dirty="0" smtClean="0"/>
              <a:t>j</a:t>
            </a:r>
            <a:r>
              <a:rPr lang="en-US" sz="2800" dirty="0" smtClean="0"/>
              <a:t> to v</a:t>
            </a:r>
            <a:r>
              <a:rPr lang="en-US" sz="2800" baseline="-25000" dirty="0" smtClean="0"/>
              <a:t>i</a:t>
            </a:r>
            <a:r>
              <a:rPr lang="en-US" sz="2800" dirty="0" smtClean="0"/>
              <a:t> , then the digraph D is said to be unilaterally connected.</a:t>
            </a:r>
          </a:p>
          <a:p>
            <a:pPr marL="0" indent="0">
              <a:buNone/>
            </a:pPr>
            <a:r>
              <a:rPr lang="en-US" sz="2800" dirty="0" smtClean="0">
                <a:solidFill>
                  <a:srgbClr val="FF0000"/>
                </a:solidFill>
              </a:rPr>
              <a:t> OR</a:t>
            </a:r>
            <a:r>
              <a:rPr lang="en-US" sz="2800" dirty="0" smtClean="0"/>
              <a:t>, A digraph D is said to be unilaterally connected, if the vertex v</a:t>
            </a:r>
            <a:r>
              <a:rPr lang="en-US" sz="2800" baseline="-25000" dirty="0" smtClean="0"/>
              <a:t>i</a:t>
            </a:r>
            <a:r>
              <a:rPr lang="en-US" sz="2800" dirty="0" smtClean="0"/>
              <a:t> is reachable from v</a:t>
            </a:r>
            <a:r>
              <a:rPr lang="en-US" sz="2800" baseline="-25000" dirty="0" smtClean="0"/>
              <a:t>j</a:t>
            </a:r>
            <a:r>
              <a:rPr lang="en-US" sz="2800" dirty="0" smtClean="0"/>
              <a:t> or the vertex v</a:t>
            </a:r>
            <a:r>
              <a:rPr lang="en-US" sz="2800" baseline="-25000" dirty="0" smtClean="0"/>
              <a:t>j</a:t>
            </a:r>
            <a:r>
              <a:rPr lang="en-US" sz="2800" dirty="0" smtClean="0"/>
              <a:t> is reachable from v</a:t>
            </a:r>
            <a:r>
              <a:rPr lang="en-US" sz="2800" baseline="-25000" dirty="0" smtClean="0"/>
              <a:t>i</a:t>
            </a:r>
            <a:r>
              <a:rPr lang="en-US" sz="2800" dirty="0" smtClean="0"/>
              <a:t>.</a:t>
            </a:r>
          </a:p>
          <a:p>
            <a:pPr marL="0" indent="0">
              <a:buNone/>
            </a:pPr>
            <a:r>
              <a:rPr lang="en-US" sz="2800" dirty="0" smtClean="0"/>
              <a:t> </a:t>
            </a:r>
            <a:r>
              <a:rPr lang="en-US" u="sng" dirty="0" smtClean="0"/>
              <a:t>Strongly Connected:</a:t>
            </a:r>
            <a:r>
              <a:rPr lang="en-US" dirty="0" smtClean="0"/>
              <a:t> A digraph D is said to be Strongly connected, if for any pair of vertices v</a:t>
            </a:r>
            <a:r>
              <a:rPr lang="en-US" baseline="-25000" dirty="0" smtClean="0"/>
              <a:t>i</a:t>
            </a:r>
            <a:r>
              <a:rPr lang="en-US" dirty="0" smtClean="0"/>
              <a:t> and v</a:t>
            </a:r>
            <a:r>
              <a:rPr lang="en-US" baseline="-25000" dirty="0" smtClean="0"/>
              <a:t>j</a:t>
            </a:r>
            <a:r>
              <a:rPr lang="en-US" dirty="0" smtClean="0"/>
              <a:t> in D, v</a:t>
            </a:r>
            <a:r>
              <a:rPr lang="en-US" baseline="-25000" dirty="0" smtClean="0"/>
              <a:t>i</a:t>
            </a:r>
            <a:r>
              <a:rPr lang="en-US" dirty="0" smtClean="0"/>
              <a:t> is reachable from v</a:t>
            </a:r>
            <a:r>
              <a:rPr lang="en-US" baseline="-25000" dirty="0" smtClean="0"/>
              <a:t>j</a:t>
            </a:r>
            <a:r>
              <a:rPr lang="en-US" dirty="0" smtClean="0"/>
              <a:t> and v</a:t>
            </a:r>
            <a:r>
              <a:rPr lang="en-US" baseline="-25000" dirty="0" smtClean="0"/>
              <a:t>j</a:t>
            </a:r>
            <a:r>
              <a:rPr lang="en-US" dirty="0" smtClean="0"/>
              <a:t> is</a:t>
            </a:r>
          </a:p>
          <a:p>
            <a:pPr marL="0" indent="0">
              <a:buNone/>
            </a:pPr>
            <a:r>
              <a:rPr lang="en-US" dirty="0" smtClean="0"/>
              <a:t>reachable from v</a:t>
            </a:r>
            <a:r>
              <a:rPr lang="en-US" baseline="-25000" dirty="0" smtClean="0"/>
              <a:t>i</a:t>
            </a:r>
            <a:r>
              <a:rPr lang="en-US" dirty="0" smtClean="0"/>
              <a:t>.</a:t>
            </a:r>
          </a:p>
        </p:txBody>
      </p:sp>
      <p:sp>
        <p:nvSpPr>
          <p:cNvPr id="2" name="Footer Placeholder 1"/>
          <p:cNvSpPr>
            <a:spLocks noGrp="1"/>
          </p:cNvSpPr>
          <p:nvPr>
            <p:ph type="ftr" sz="quarter" idx="11"/>
          </p:nvPr>
        </p:nvSpPr>
        <p:spPr/>
        <p:txBody>
          <a:bodyPr/>
          <a:lstStyle/>
          <a:p>
            <a:r>
              <a:rPr lang="en-US" dirty="0" smtClean="0"/>
              <a:t>Directed Graph</a:t>
            </a:r>
            <a:endParaRPr lang="en-US" dirty="0"/>
          </a:p>
        </p:txBody>
      </p:sp>
      <p:sp>
        <p:nvSpPr>
          <p:cNvPr id="5" name="Slide Number Placeholder 4"/>
          <p:cNvSpPr>
            <a:spLocks noGrp="1"/>
          </p:cNvSpPr>
          <p:nvPr>
            <p:ph type="sldNum" sz="quarter" idx="12"/>
          </p:nvPr>
        </p:nvSpPr>
        <p:spPr/>
        <p:txBody>
          <a:bodyPr/>
          <a:lstStyle/>
          <a:p>
            <a:fld id="{0585432B-BDC5-4C5A-82CB-FA4699F3E779}" type="slidenum">
              <a:rPr lang="en-US" smtClean="0"/>
              <a:pPr/>
              <a:t>51</a:t>
            </a:fld>
            <a:endParaRPr lang="en-US" dirty="0"/>
          </a:p>
        </p:txBody>
      </p:sp>
      <p:sp>
        <p:nvSpPr>
          <p:cNvPr id="7" name="Date Placeholder 6"/>
          <p:cNvSpPr>
            <a:spLocks noGrp="1"/>
          </p:cNvSpPr>
          <p:nvPr>
            <p:ph type="dt" sz="half" idx="10"/>
          </p:nvPr>
        </p:nvSpPr>
        <p:spPr/>
        <p:txBody>
          <a:bodyPr/>
          <a:lstStyle/>
          <a:p>
            <a:fld id="{6824027F-C96F-4194-B637-5E9F19D36BC0}" type="datetime3">
              <a:rPr lang="en-US" smtClean="0"/>
              <a:pPr/>
              <a:t>24 June 2023</a:t>
            </a:fld>
            <a:endParaRPr lang="en-US" dirty="0"/>
          </a:p>
        </p:txBody>
      </p:sp>
    </p:spTree>
    <p:extLst>
      <p:ext uri="{BB962C8B-B14F-4D97-AF65-F5344CB8AC3E}">
        <p14:creationId xmlns:p14="http://schemas.microsoft.com/office/powerpoint/2010/main" val="313071717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dirty="0" smtClean="0"/>
              <a:t>Directed Graph</a:t>
            </a:r>
            <a:endParaRPr lang="en-US" dirty="0"/>
          </a:p>
        </p:txBody>
      </p:sp>
      <p:sp>
        <p:nvSpPr>
          <p:cNvPr id="6" name="Slide Number Placeholder 5"/>
          <p:cNvSpPr>
            <a:spLocks noGrp="1"/>
          </p:cNvSpPr>
          <p:nvPr>
            <p:ph type="sldNum" sz="quarter" idx="12"/>
          </p:nvPr>
        </p:nvSpPr>
        <p:spPr/>
        <p:txBody>
          <a:bodyPr/>
          <a:lstStyle/>
          <a:p>
            <a:fld id="{926024A9-884F-45AF-8DE4-7BBDB9778FED}" type="slidenum">
              <a:rPr lang="en-US"/>
              <a:pPr/>
              <a:t>52</a:t>
            </a:fld>
            <a:endParaRPr lang="en-US" dirty="0"/>
          </a:p>
        </p:txBody>
      </p:sp>
      <p:sp>
        <p:nvSpPr>
          <p:cNvPr id="19459" name="Rectangle 3"/>
          <p:cNvSpPr>
            <a:spLocks noGrp="1" noChangeArrowheads="1"/>
          </p:cNvSpPr>
          <p:nvPr>
            <p:ph type="body" idx="1"/>
          </p:nvPr>
        </p:nvSpPr>
        <p:spPr>
          <a:xfrm>
            <a:off x="304800" y="304800"/>
            <a:ext cx="8382000" cy="6096000"/>
          </a:xfrm>
        </p:spPr>
        <p:txBody>
          <a:bodyPr/>
          <a:lstStyle/>
          <a:p>
            <a:pPr marL="609600" indent="-609600">
              <a:buFontTx/>
              <a:buNone/>
            </a:pPr>
            <a:r>
              <a:rPr lang="en-US" dirty="0"/>
              <a:t>Theorem </a:t>
            </a:r>
            <a:r>
              <a:rPr lang="en-US" dirty="0">
                <a:cs typeface="Arial" charset="0"/>
              </a:rPr>
              <a:t>(without proof)</a:t>
            </a:r>
          </a:p>
          <a:p>
            <a:pPr marL="609600" indent="-609600">
              <a:buFontTx/>
              <a:buAutoNum type="alphaLcParenR"/>
            </a:pPr>
            <a:r>
              <a:rPr lang="en-US" sz="2800" dirty="0">
                <a:cs typeface="Arial" charset="0"/>
              </a:rPr>
              <a:t>A digraph D is unilaterally connected if it has a spanning path in D.</a:t>
            </a:r>
          </a:p>
          <a:p>
            <a:pPr marL="609600" indent="-609600">
              <a:buFontTx/>
              <a:buAutoNum type="alphaLcParenR"/>
            </a:pPr>
            <a:r>
              <a:rPr lang="en-US" sz="2800" dirty="0">
                <a:cs typeface="Arial" charset="0"/>
              </a:rPr>
              <a:t>A diagraph D is strongly connected if it has a closed spanning path in D.</a:t>
            </a:r>
          </a:p>
          <a:p>
            <a:pPr marL="609600" indent="-609600">
              <a:buNone/>
            </a:pPr>
            <a:r>
              <a:rPr lang="en-US" u="sng" dirty="0" smtClean="0">
                <a:cs typeface="Arial" charset="0"/>
              </a:rPr>
              <a:t>Incidence Matrix:</a:t>
            </a:r>
            <a:endParaRPr lang="en-US" u="sng" dirty="0">
              <a:cs typeface="Arial" charset="0"/>
            </a:endParaRPr>
          </a:p>
          <a:p>
            <a:pPr marL="609600" indent="-609600">
              <a:buFontTx/>
              <a:buNone/>
            </a:pPr>
            <a:r>
              <a:rPr lang="en-US" dirty="0" smtClean="0">
                <a:cs typeface="Arial" charset="0"/>
              </a:rPr>
              <a:t> </a:t>
            </a:r>
            <a:r>
              <a:rPr lang="en-US" sz="2800" dirty="0">
                <a:cs typeface="Arial" charset="0"/>
              </a:rPr>
              <a:t>The incidence matrix B={b</a:t>
            </a:r>
            <a:r>
              <a:rPr lang="en-US" sz="2800" baseline="-25000" dirty="0">
                <a:cs typeface="Arial" charset="0"/>
              </a:rPr>
              <a:t>ij</a:t>
            </a:r>
            <a:r>
              <a:rPr lang="en-US" sz="2800" dirty="0">
                <a:cs typeface="Arial" charset="0"/>
              </a:rPr>
              <a:t>} of digraph D with n vertices and m edges is the n×m matrix in which :</a:t>
            </a:r>
            <a:endParaRPr lang="en-US" dirty="0">
              <a:cs typeface="Arial" charset="0"/>
            </a:endParaRPr>
          </a:p>
        </p:txBody>
      </p:sp>
      <p:sp>
        <p:nvSpPr>
          <p:cNvPr id="7" name="Date Placeholder 6"/>
          <p:cNvSpPr>
            <a:spLocks noGrp="1"/>
          </p:cNvSpPr>
          <p:nvPr>
            <p:ph type="dt" sz="half" idx="10"/>
          </p:nvPr>
        </p:nvSpPr>
        <p:spPr/>
        <p:txBody>
          <a:bodyPr/>
          <a:lstStyle/>
          <a:p>
            <a:fld id="{0C19E08A-7A13-47DE-B3C4-93FF7B7A6351}" type="datetime3">
              <a:rPr lang="en-US" smtClean="0"/>
              <a:pPr/>
              <a:t>24 June 2023</a:t>
            </a:fld>
            <a:endParaRPr lang="en-US" dirty="0"/>
          </a:p>
        </p:txBody>
      </p:sp>
      <p:sp>
        <p:nvSpPr>
          <p:cNvPr id="26627" name="Rectangle 3"/>
          <p:cNvSpPr>
            <a:spLocks noChangeArrowheads="1"/>
          </p:cNvSpPr>
          <p:nvPr/>
        </p:nvSpPr>
        <p:spPr bwMode="auto">
          <a:xfrm>
            <a:off x="0" y="11715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6630" name="Rectangle 6"/>
          <p:cNvSpPr>
            <a:spLocks noChangeArrowheads="1"/>
          </p:cNvSpPr>
          <p:nvPr/>
        </p:nvSpPr>
        <p:spPr bwMode="auto">
          <a:xfrm>
            <a:off x="0" y="11715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6632"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26634"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26636" name="Rectangle 1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pic>
        <p:nvPicPr>
          <p:cNvPr id="26635" name="Picture 11"/>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228600" y="4572000"/>
            <a:ext cx="8456613" cy="1524000"/>
          </a:xfrm>
          <a:prstGeom prst="rect">
            <a:avLst/>
          </a:prstGeom>
          <a:noFill/>
        </p:spPr>
      </p:pic>
      <p:sp>
        <p:nvSpPr>
          <p:cNvPr id="26637" name="Rectangle 13"/>
          <p:cNvSpPr>
            <a:spLocks noChangeArrowheads="1"/>
          </p:cNvSpPr>
          <p:nvPr/>
        </p:nvSpPr>
        <p:spPr bwMode="auto">
          <a:xfrm>
            <a:off x="0" y="13716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89863837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686800" cy="6126162"/>
          </a:xfrm>
        </p:spPr>
        <p:txBody>
          <a:bodyPr>
            <a:normAutofit fontScale="90000"/>
          </a:bodyPr>
          <a:lstStyle/>
          <a:p>
            <a:pPr algn="l"/>
            <a:r>
              <a:rPr lang="en-US" dirty="0" smtClean="0"/>
              <a:t>Example:</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sz="4000" dirty="0" smtClean="0"/>
              <a:t>The incidence matrix of the given graph is</a:t>
            </a: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sp>
        <p:nvSpPr>
          <p:cNvPr id="3" name="Date Placeholder 2"/>
          <p:cNvSpPr>
            <a:spLocks noGrp="1"/>
          </p:cNvSpPr>
          <p:nvPr>
            <p:ph type="dt" sz="half" idx="10"/>
          </p:nvPr>
        </p:nvSpPr>
        <p:spPr/>
        <p:txBody>
          <a:bodyPr/>
          <a:lstStyle/>
          <a:p>
            <a:fld id="{2033B7CC-F62F-45BB-A052-2BAC0956FE8E}" type="datetime3">
              <a:rPr lang="en-US" smtClean="0"/>
              <a:pPr/>
              <a:t>24 June 2023</a:t>
            </a:fld>
            <a:endParaRPr lang="en-US" dirty="0"/>
          </a:p>
        </p:txBody>
      </p:sp>
      <p:sp>
        <p:nvSpPr>
          <p:cNvPr id="4" name="Footer Placeholder 3"/>
          <p:cNvSpPr>
            <a:spLocks noGrp="1"/>
          </p:cNvSpPr>
          <p:nvPr>
            <p:ph type="ftr" sz="quarter" idx="11"/>
          </p:nvPr>
        </p:nvSpPr>
        <p:spPr/>
        <p:txBody>
          <a:bodyPr/>
          <a:lstStyle/>
          <a:p>
            <a:r>
              <a:rPr lang="en-US" dirty="0" smtClean="0"/>
              <a:t>Directed Graph</a:t>
            </a:r>
            <a:endParaRPr lang="en-US" dirty="0"/>
          </a:p>
        </p:txBody>
      </p:sp>
      <p:sp>
        <p:nvSpPr>
          <p:cNvPr id="5" name="Slide Number Placeholder 4"/>
          <p:cNvSpPr>
            <a:spLocks noGrp="1"/>
          </p:cNvSpPr>
          <p:nvPr>
            <p:ph type="sldNum" sz="quarter" idx="12"/>
          </p:nvPr>
        </p:nvSpPr>
        <p:spPr/>
        <p:txBody>
          <a:bodyPr/>
          <a:lstStyle/>
          <a:p>
            <a:fld id="{0585432B-BDC5-4C5A-82CB-FA4699F3E779}" type="slidenum">
              <a:rPr lang="en-US" smtClean="0"/>
              <a:pPr/>
              <a:t>53</a:t>
            </a:fld>
            <a:endParaRPr lang="en-US" dirty="0"/>
          </a:p>
        </p:txBody>
      </p:sp>
      <p:sp>
        <p:nvSpPr>
          <p:cNvPr id="6758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graphicFrame>
        <p:nvGraphicFramePr>
          <p:cNvPr id="67585" name="Object 1"/>
          <p:cNvGraphicFramePr>
            <a:graphicFrameLocks noChangeAspect="1"/>
          </p:cNvGraphicFramePr>
          <p:nvPr/>
        </p:nvGraphicFramePr>
        <p:xfrm>
          <a:off x="3505200" y="4114800"/>
          <a:ext cx="3505200" cy="1869440"/>
        </p:xfrm>
        <a:graphic>
          <a:graphicData uri="http://schemas.openxmlformats.org/presentationml/2006/ole">
            <mc:AlternateContent xmlns:mc="http://schemas.openxmlformats.org/markup-compatibility/2006">
              <mc:Choice xmlns:v="urn:schemas-microsoft-com:vml" Requires="v">
                <p:oleObj spid="_x0000_s76832" name="Equation" r:id="rId3" imgW="1714500" imgH="914400" progId="Equation.3">
                  <p:embed/>
                </p:oleObj>
              </mc:Choice>
              <mc:Fallback>
                <p:oleObj name="Equation" r:id="rId3" imgW="1714500" imgH="9144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5200" y="4114800"/>
                        <a:ext cx="3505200" cy="18694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758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graphicFrame>
        <p:nvGraphicFramePr>
          <p:cNvPr id="67587" name="Object 3"/>
          <p:cNvGraphicFramePr>
            <a:graphicFrameLocks noChangeAspect="1"/>
          </p:cNvGraphicFramePr>
          <p:nvPr/>
        </p:nvGraphicFramePr>
        <p:xfrm>
          <a:off x="3962400" y="3505200"/>
          <a:ext cx="2895600" cy="510986"/>
        </p:xfrm>
        <a:graphic>
          <a:graphicData uri="http://schemas.openxmlformats.org/presentationml/2006/ole">
            <mc:AlternateContent xmlns:mc="http://schemas.openxmlformats.org/markup-compatibility/2006">
              <mc:Choice xmlns:v="urn:schemas-microsoft-com:vml" Requires="v">
                <p:oleObj spid="_x0000_s76833" name="Equation" r:id="rId5" imgW="1295400" imgH="228600" progId="Equation.3">
                  <p:embed/>
                </p:oleObj>
              </mc:Choice>
              <mc:Fallback>
                <p:oleObj name="Equation" r:id="rId5" imgW="1295400" imgH="228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62400" y="3505200"/>
                        <a:ext cx="2895600" cy="51098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51" name="Group 50"/>
          <p:cNvGrpSpPr/>
          <p:nvPr/>
        </p:nvGrpSpPr>
        <p:grpSpPr>
          <a:xfrm>
            <a:off x="2971800" y="314980"/>
            <a:ext cx="2917204" cy="2123420"/>
            <a:chOff x="2971800" y="304800"/>
            <a:chExt cx="2917204" cy="2123420"/>
          </a:xfrm>
        </p:grpSpPr>
        <p:sp>
          <p:nvSpPr>
            <p:cNvPr id="42" name="TextBox 41"/>
            <p:cNvSpPr txBox="1"/>
            <p:nvPr/>
          </p:nvSpPr>
          <p:spPr>
            <a:xfrm>
              <a:off x="5334000" y="1143000"/>
              <a:ext cx="555004" cy="523220"/>
            </a:xfrm>
            <a:prstGeom prst="rect">
              <a:avLst/>
            </a:prstGeom>
            <a:noFill/>
          </p:spPr>
          <p:txBody>
            <a:bodyPr wrap="square" rtlCol="0">
              <a:spAutoFit/>
            </a:bodyPr>
            <a:lstStyle/>
            <a:p>
              <a:r>
                <a:rPr lang="en-US" sz="2800" dirty="0" smtClean="0"/>
                <a:t>e</a:t>
              </a:r>
              <a:r>
                <a:rPr lang="en-US" sz="2800" baseline="-25000" dirty="0" smtClean="0"/>
                <a:t>2</a:t>
              </a:r>
              <a:endParaRPr lang="en-US" sz="2800" baseline="-25000" dirty="0"/>
            </a:p>
          </p:txBody>
        </p:sp>
        <p:grpSp>
          <p:nvGrpSpPr>
            <p:cNvPr id="50" name="Group 49"/>
            <p:cNvGrpSpPr/>
            <p:nvPr/>
          </p:nvGrpSpPr>
          <p:grpSpPr>
            <a:xfrm>
              <a:off x="2971800" y="304800"/>
              <a:ext cx="2841004" cy="2123420"/>
              <a:chOff x="2971800" y="381000"/>
              <a:chExt cx="2841004" cy="2123420"/>
            </a:xfrm>
          </p:grpSpPr>
          <p:sp>
            <p:nvSpPr>
              <p:cNvPr id="11" name="TextBox 10"/>
              <p:cNvSpPr txBox="1"/>
              <p:nvPr/>
            </p:nvSpPr>
            <p:spPr>
              <a:xfrm rot="10592624">
                <a:off x="4267066" y="1828800"/>
                <a:ext cx="364202" cy="523220"/>
              </a:xfrm>
              <a:prstGeom prst="rect">
                <a:avLst/>
              </a:prstGeom>
              <a:noFill/>
            </p:spPr>
            <p:txBody>
              <a:bodyPr wrap="none" rtlCol="0">
                <a:spAutoFit/>
              </a:bodyPr>
              <a:lstStyle/>
              <a:p>
                <a:r>
                  <a:rPr lang="en-US" sz="2800" dirty="0" smtClean="0"/>
                  <a:t>˃</a:t>
                </a:r>
                <a:endParaRPr lang="en-US" sz="2800" dirty="0"/>
              </a:p>
            </p:txBody>
          </p:sp>
          <p:grpSp>
            <p:nvGrpSpPr>
              <p:cNvPr id="49" name="Group 48"/>
              <p:cNvGrpSpPr/>
              <p:nvPr/>
            </p:nvGrpSpPr>
            <p:grpSpPr>
              <a:xfrm>
                <a:off x="2971800" y="381000"/>
                <a:ext cx="2841004" cy="2123420"/>
                <a:chOff x="2971800" y="381000"/>
                <a:chExt cx="2841004" cy="2123420"/>
              </a:xfrm>
            </p:grpSpPr>
            <p:grpSp>
              <p:nvGrpSpPr>
                <p:cNvPr id="12" name="Group 25"/>
                <p:cNvGrpSpPr/>
                <p:nvPr/>
              </p:nvGrpSpPr>
              <p:grpSpPr>
                <a:xfrm>
                  <a:off x="3124200" y="457200"/>
                  <a:ext cx="2688604" cy="1894820"/>
                  <a:chOff x="5363591" y="2416837"/>
                  <a:chExt cx="2688604" cy="1894820"/>
                </a:xfrm>
              </p:grpSpPr>
              <p:grpSp>
                <p:nvGrpSpPr>
                  <p:cNvPr id="13" name="Group 27"/>
                  <p:cNvGrpSpPr/>
                  <p:nvPr/>
                </p:nvGrpSpPr>
                <p:grpSpPr>
                  <a:xfrm>
                    <a:off x="5866606" y="2895600"/>
                    <a:ext cx="1600994" cy="1144588"/>
                    <a:chOff x="5866606" y="2895600"/>
                    <a:chExt cx="1600994" cy="1144588"/>
                  </a:xfrm>
                </p:grpSpPr>
                <p:cxnSp>
                  <p:nvCxnSpPr>
                    <p:cNvPr id="26" name="Straight Connector 25"/>
                    <p:cNvCxnSpPr/>
                    <p:nvPr/>
                  </p:nvCxnSpPr>
                  <p:spPr>
                    <a:xfrm>
                      <a:off x="5867400" y="2895600"/>
                      <a:ext cx="1600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5400000" flipH="1" flipV="1">
                      <a:off x="6895703" y="3466703"/>
                      <a:ext cx="1143000" cy="7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5867400" y="4038600"/>
                      <a:ext cx="1600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5400000">
                      <a:off x="5295900" y="3467100"/>
                      <a:ext cx="1143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TextBox 14"/>
                  <p:cNvSpPr txBox="1"/>
                  <p:nvPr/>
                </p:nvSpPr>
                <p:spPr>
                  <a:xfrm rot="16046087">
                    <a:off x="5668257" y="3296173"/>
                    <a:ext cx="364202" cy="523220"/>
                  </a:xfrm>
                  <a:prstGeom prst="rect">
                    <a:avLst/>
                  </a:prstGeom>
                  <a:noFill/>
                </p:spPr>
                <p:txBody>
                  <a:bodyPr wrap="none" rtlCol="0">
                    <a:spAutoFit/>
                  </a:bodyPr>
                  <a:lstStyle/>
                  <a:p>
                    <a:r>
                      <a:rPr lang="en-US" sz="2800" dirty="0" smtClean="0"/>
                      <a:t>˃</a:t>
                    </a:r>
                    <a:endParaRPr lang="en-US" sz="2800" dirty="0"/>
                  </a:p>
                </p:txBody>
              </p:sp>
              <p:sp>
                <p:nvSpPr>
                  <p:cNvPr id="16" name="TextBox 15"/>
                  <p:cNvSpPr txBox="1"/>
                  <p:nvPr/>
                </p:nvSpPr>
                <p:spPr>
                  <a:xfrm rot="5622716">
                    <a:off x="7296487" y="3220837"/>
                    <a:ext cx="364202" cy="523220"/>
                  </a:xfrm>
                  <a:prstGeom prst="rect">
                    <a:avLst/>
                  </a:prstGeom>
                  <a:noFill/>
                </p:spPr>
                <p:txBody>
                  <a:bodyPr wrap="square" rtlCol="0">
                    <a:spAutoFit/>
                  </a:bodyPr>
                  <a:lstStyle/>
                  <a:p>
                    <a:r>
                      <a:rPr lang="en-US" sz="2800" dirty="0" smtClean="0"/>
                      <a:t>˃</a:t>
                    </a:r>
                    <a:endParaRPr lang="en-US" sz="2800" dirty="0"/>
                  </a:p>
                </p:txBody>
              </p:sp>
              <p:sp>
                <p:nvSpPr>
                  <p:cNvPr id="17" name="TextBox 16"/>
                  <p:cNvSpPr txBox="1"/>
                  <p:nvPr/>
                </p:nvSpPr>
                <p:spPr>
                  <a:xfrm rot="21195430">
                    <a:off x="6278521" y="2612891"/>
                    <a:ext cx="320757" cy="531979"/>
                  </a:xfrm>
                  <a:prstGeom prst="rect">
                    <a:avLst/>
                  </a:prstGeom>
                  <a:noFill/>
                </p:spPr>
                <p:txBody>
                  <a:bodyPr wrap="square" rtlCol="0">
                    <a:spAutoFit/>
                  </a:bodyPr>
                  <a:lstStyle/>
                  <a:p>
                    <a:r>
                      <a:rPr lang="en-US" sz="2800" dirty="0" smtClean="0"/>
                      <a:t>˃</a:t>
                    </a:r>
                    <a:endParaRPr lang="en-US" sz="2800" dirty="0"/>
                  </a:p>
                </p:txBody>
              </p:sp>
              <p:cxnSp>
                <p:nvCxnSpPr>
                  <p:cNvPr id="19" name="Straight Connector 18"/>
                  <p:cNvCxnSpPr/>
                  <p:nvPr/>
                </p:nvCxnSpPr>
                <p:spPr>
                  <a:xfrm rot="10800000">
                    <a:off x="5896991" y="2950237"/>
                    <a:ext cx="1600200" cy="108329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rot="2600589">
                    <a:off x="6317295" y="3080073"/>
                    <a:ext cx="364202" cy="523220"/>
                  </a:xfrm>
                  <a:prstGeom prst="rect">
                    <a:avLst/>
                  </a:prstGeom>
                  <a:noFill/>
                </p:spPr>
                <p:txBody>
                  <a:bodyPr wrap="none" rtlCol="0">
                    <a:spAutoFit/>
                  </a:bodyPr>
                  <a:lstStyle/>
                  <a:p>
                    <a:r>
                      <a:rPr lang="en-US" sz="2800" dirty="0" smtClean="0"/>
                      <a:t>˃</a:t>
                    </a:r>
                    <a:endParaRPr lang="en-US" sz="2800" dirty="0"/>
                  </a:p>
                </p:txBody>
              </p:sp>
              <p:sp>
                <p:nvSpPr>
                  <p:cNvPr id="22" name="TextBox 21"/>
                  <p:cNvSpPr txBox="1"/>
                  <p:nvPr/>
                </p:nvSpPr>
                <p:spPr>
                  <a:xfrm>
                    <a:off x="7497191" y="3695725"/>
                    <a:ext cx="555004" cy="523220"/>
                  </a:xfrm>
                  <a:prstGeom prst="rect">
                    <a:avLst/>
                  </a:prstGeom>
                  <a:noFill/>
                </p:spPr>
                <p:txBody>
                  <a:bodyPr wrap="square" rtlCol="0">
                    <a:spAutoFit/>
                  </a:bodyPr>
                  <a:lstStyle/>
                  <a:p>
                    <a:r>
                      <a:rPr lang="en-US" sz="2800" dirty="0" smtClean="0"/>
                      <a:t>v</a:t>
                    </a:r>
                    <a:r>
                      <a:rPr lang="en-US" sz="2800" baseline="-25000" dirty="0" smtClean="0"/>
                      <a:t>3</a:t>
                    </a:r>
                    <a:endParaRPr lang="en-US" sz="2800" baseline="-25000" dirty="0"/>
                  </a:p>
                </p:txBody>
              </p:sp>
              <p:sp>
                <p:nvSpPr>
                  <p:cNvPr id="23" name="TextBox 22"/>
                  <p:cNvSpPr txBox="1"/>
                  <p:nvPr/>
                </p:nvSpPr>
                <p:spPr>
                  <a:xfrm rot="20837514">
                    <a:off x="7365952" y="2493037"/>
                    <a:ext cx="555004" cy="523220"/>
                  </a:xfrm>
                  <a:prstGeom prst="rect">
                    <a:avLst/>
                  </a:prstGeom>
                  <a:noFill/>
                </p:spPr>
                <p:txBody>
                  <a:bodyPr wrap="square" rtlCol="0">
                    <a:spAutoFit/>
                  </a:bodyPr>
                  <a:lstStyle/>
                  <a:p>
                    <a:r>
                      <a:rPr lang="en-US" sz="2800" dirty="0" smtClean="0"/>
                      <a:t>v</a:t>
                    </a:r>
                    <a:r>
                      <a:rPr lang="en-US" sz="2800" baseline="-25000" dirty="0" smtClean="0"/>
                      <a:t>2</a:t>
                    </a:r>
                    <a:endParaRPr lang="en-US" sz="2800" baseline="-25000" dirty="0"/>
                  </a:p>
                </p:txBody>
              </p:sp>
              <p:sp>
                <p:nvSpPr>
                  <p:cNvPr id="24" name="TextBox 23"/>
                  <p:cNvSpPr txBox="1"/>
                  <p:nvPr/>
                </p:nvSpPr>
                <p:spPr>
                  <a:xfrm rot="1100690">
                    <a:off x="5537152" y="2416837"/>
                    <a:ext cx="555004" cy="523220"/>
                  </a:xfrm>
                  <a:prstGeom prst="rect">
                    <a:avLst/>
                  </a:prstGeom>
                  <a:noFill/>
                </p:spPr>
                <p:txBody>
                  <a:bodyPr wrap="square" rtlCol="0">
                    <a:spAutoFit/>
                  </a:bodyPr>
                  <a:lstStyle/>
                  <a:p>
                    <a:r>
                      <a:rPr lang="en-US" sz="2800" dirty="0" smtClean="0"/>
                      <a:t>v</a:t>
                    </a:r>
                    <a:r>
                      <a:rPr lang="en-US" sz="2800" baseline="-25000" dirty="0" smtClean="0"/>
                      <a:t>1</a:t>
                    </a:r>
                    <a:endParaRPr lang="en-US" sz="2800" baseline="-25000" dirty="0"/>
                  </a:p>
                </p:txBody>
              </p:sp>
              <p:sp>
                <p:nvSpPr>
                  <p:cNvPr id="25" name="TextBox 24"/>
                  <p:cNvSpPr txBox="1"/>
                  <p:nvPr/>
                </p:nvSpPr>
                <p:spPr>
                  <a:xfrm>
                    <a:off x="5363591" y="3788437"/>
                    <a:ext cx="555004" cy="523220"/>
                  </a:xfrm>
                  <a:prstGeom prst="rect">
                    <a:avLst/>
                  </a:prstGeom>
                  <a:noFill/>
                </p:spPr>
                <p:txBody>
                  <a:bodyPr wrap="square" rtlCol="0">
                    <a:spAutoFit/>
                  </a:bodyPr>
                  <a:lstStyle/>
                  <a:p>
                    <a:r>
                      <a:rPr lang="en-US" sz="2800" dirty="0" smtClean="0"/>
                      <a:t>v</a:t>
                    </a:r>
                    <a:r>
                      <a:rPr lang="en-US" sz="2800" baseline="-25000" dirty="0" smtClean="0"/>
                      <a:t>4</a:t>
                    </a:r>
                    <a:endParaRPr lang="en-US" sz="2800" baseline="-25000" dirty="0"/>
                  </a:p>
                </p:txBody>
              </p:sp>
            </p:grpSp>
            <p:sp>
              <p:nvSpPr>
                <p:cNvPr id="40" name="TextBox 39"/>
                <p:cNvSpPr txBox="1"/>
                <p:nvPr/>
              </p:nvSpPr>
              <p:spPr>
                <a:xfrm>
                  <a:off x="4191000" y="381000"/>
                  <a:ext cx="555004" cy="523220"/>
                </a:xfrm>
                <a:prstGeom prst="rect">
                  <a:avLst/>
                </a:prstGeom>
                <a:noFill/>
              </p:spPr>
              <p:txBody>
                <a:bodyPr wrap="square" rtlCol="0">
                  <a:spAutoFit/>
                </a:bodyPr>
                <a:lstStyle/>
                <a:p>
                  <a:r>
                    <a:rPr lang="en-US" sz="2800" dirty="0" smtClean="0"/>
                    <a:t>e</a:t>
                  </a:r>
                  <a:r>
                    <a:rPr lang="en-US" sz="2800" baseline="-25000" dirty="0" smtClean="0"/>
                    <a:t>1</a:t>
                  </a:r>
                  <a:endParaRPr lang="en-US" sz="2800" baseline="-25000" dirty="0"/>
                </a:p>
              </p:txBody>
            </p:sp>
            <p:sp>
              <p:nvSpPr>
                <p:cNvPr id="41" name="TextBox 40"/>
                <p:cNvSpPr txBox="1"/>
                <p:nvPr/>
              </p:nvSpPr>
              <p:spPr>
                <a:xfrm>
                  <a:off x="2971800" y="1295400"/>
                  <a:ext cx="555004" cy="523220"/>
                </a:xfrm>
                <a:prstGeom prst="rect">
                  <a:avLst/>
                </a:prstGeom>
                <a:noFill/>
              </p:spPr>
              <p:txBody>
                <a:bodyPr wrap="square" rtlCol="0">
                  <a:spAutoFit/>
                </a:bodyPr>
                <a:lstStyle/>
                <a:p>
                  <a:r>
                    <a:rPr lang="en-US" sz="2800" dirty="0" smtClean="0"/>
                    <a:t>e</a:t>
                  </a:r>
                  <a:r>
                    <a:rPr lang="en-US" sz="2800" baseline="-25000" dirty="0" smtClean="0"/>
                    <a:t>4</a:t>
                  </a:r>
                  <a:endParaRPr lang="en-US" sz="2800" baseline="-25000" dirty="0"/>
                </a:p>
              </p:txBody>
            </p:sp>
            <p:sp>
              <p:nvSpPr>
                <p:cNvPr id="43" name="TextBox 42"/>
                <p:cNvSpPr txBox="1"/>
                <p:nvPr/>
              </p:nvSpPr>
              <p:spPr>
                <a:xfrm>
                  <a:off x="4343400" y="1066800"/>
                  <a:ext cx="555004" cy="523220"/>
                </a:xfrm>
                <a:prstGeom prst="rect">
                  <a:avLst/>
                </a:prstGeom>
                <a:noFill/>
              </p:spPr>
              <p:txBody>
                <a:bodyPr wrap="square" rtlCol="0">
                  <a:spAutoFit/>
                </a:bodyPr>
                <a:lstStyle/>
                <a:p>
                  <a:r>
                    <a:rPr lang="en-US" sz="2800" dirty="0" smtClean="0"/>
                    <a:t>e</a:t>
                  </a:r>
                  <a:r>
                    <a:rPr lang="en-US" sz="2800" baseline="-25000" dirty="0" smtClean="0"/>
                    <a:t>5</a:t>
                  </a:r>
                  <a:endParaRPr lang="en-US" sz="2800" baseline="-25000" dirty="0"/>
                </a:p>
              </p:txBody>
            </p:sp>
            <p:sp>
              <p:nvSpPr>
                <p:cNvPr id="44" name="TextBox 43"/>
                <p:cNvSpPr txBox="1"/>
                <p:nvPr/>
              </p:nvSpPr>
              <p:spPr>
                <a:xfrm>
                  <a:off x="4114800" y="1981200"/>
                  <a:ext cx="555004" cy="523220"/>
                </a:xfrm>
                <a:prstGeom prst="rect">
                  <a:avLst/>
                </a:prstGeom>
                <a:noFill/>
              </p:spPr>
              <p:txBody>
                <a:bodyPr wrap="square" rtlCol="0">
                  <a:spAutoFit/>
                </a:bodyPr>
                <a:lstStyle/>
                <a:p>
                  <a:r>
                    <a:rPr lang="en-US" sz="2800" dirty="0" smtClean="0"/>
                    <a:t>e</a:t>
                  </a:r>
                  <a:r>
                    <a:rPr lang="en-US" sz="2800" baseline="-25000" dirty="0" smtClean="0"/>
                    <a:t>3</a:t>
                  </a:r>
                  <a:endParaRPr lang="en-US" sz="2800" baseline="-25000" dirty="0"/>
                </a:p>
              </p:txBody>
            </p:sp>
            <p:sp>
              <p:nvSpPr>
                <p:cNvPr id="45" name="TextBox 44"/>
                <p:cNvSpPr txBox="1"/>
                <p:nvPr/>
              </p:nvSpPr>
              <p:spPr>
                <a:xfrm>
                  <a:off x="3483596" y="609600"/>
                  <a:ext cx="555004" cy="707886"/>
                </a:xfrm>
                <a:prstGeom prst="rect">
                  <a:avLst/>
                </a:prstGeom>
                <a:noFill/>
              </p:spPr>
              <p:txBody>
                <a:bodyPr wrap="square" rtlCol="0">
                  <a:spAutoFit/>
                </a:bodyPr>
                <a:lstStyle/>
                <a:p>
                  <a:r>
                    <a:rPr lang="en-US" sz="4000" dirty="0" smtClean="0">
                      <a:latin typeface="Times New Roman"/>
                      <a:cs typeface="Times New Roman"/>
                    </a:rPr>
                    <a:t>•</a:t>
                  </a:r>
                  <a:endParaRPr lang="en-US" sz="4000" baseline="-25000" dirty="0"/>
                </a:p>
              </p:txBody>
            </p:sp>
            <p:sp>
              <p:nvSpPr>
                <p:cNvPr id="46" name="TextBox 45"/>
                <p:cNvSpPr txBox="1"/>
                <p:nvPr/>
              </p:nvSpPr>
              <p:spPr>
                <a:xfrm>
                  <a:off x="3483596" y="1676400"/>
                  <a:ext cx="555004" cy="707886"/>
                </a:xfrm>
                <a:prstGeom prst="rect">
                  <a:avLst/>
                </a:prstGeom>
                <a:noFill/>
              </p:spPr>
              <p:txBody>
                <a:bodyPr wrap="square" rtlCol="0">
                  <a:spAutoFit/>
                </a:bodyPr>
                <a:lstStyle/>
                <a:p>
                  <a:r>
                    <a:rPr lang="en-US" sz="4000" dirty="0" smtClean="0">
                      <a:latin typeface="Times New Roman"/>
                      <a:cs typeface="Times New Roman"/>
                    </a:rPr>
                    <a:t>•</a:t>
                  </a:r>
                  <a:endParaRPr lang="en-US" sz="4000" baseline="-25000" dirty="0"/>
                </a:p>
              </p:txBody>
            </p:sp>
            <p:sp>
              <p:nvSpPr>
                <p:cNvPr id="47" name="TextBox 46"/>
                <p:cNvSpPr txBox="1"/>
                <p:nvPr/>
              </p:nvSpPr>
              <p:spPr>
                <a:xfrm>
                  <a:off x="5029200" y="609600"/>
                  <a:ext cx="555004" cy="707886"/>
                </a:xfrm>
                <a:prstGeom prst="rect">
                  <a:avLst/>
                </a:prstGeom>
                <a:noFill/>
              </p:spPr>
              <p:txBody>
                <a:bodyPr wrap="square" rtlCol="0">
                  <a:spAutoFit/>
                </a:bodyPr>
                <a:lstStyle/>
                <a:p>
                  <a:r>
                    <a:rPr lang="en-US" sz="4000" dirty="0" smtClean="0">
                      <a:latin typeface="Times New Roman"/>
                      <a:cs typeface="Times New Roman"/>
                    </a:rPr>
                    <a:t>•</a:t>
                  </a:r>
                  <a:endParaRPr lang="en-US" sz="4000" baseline="-25000" dirty="0"/>
                </a:p>
              </p:txBody>
            </p:sp>
            <p:sp>
              <p:nvSpPr>
                <p:cNvPr id="48" name="TextBox 47"/>
                <p:cNvSpPr txBox="1"/>
                <p:nvPr/>
              </p:nvSpPr>
              <p:spPr>
                <a:xfrm>
                  <a:off x="5083796" y="1676400"/>
                  <a:ext cx="555004" cy="707886"/>
                </a:xfrm>
                <a:prstGeom prst="rect">
                  <a:avLst/>
                </a:prstGeom>
                <a:noFill/>
              </p:spPr>
              <p:txBody>
                <a:bodyPr wrap="square" rtlCol="0">
                  <a:spAutoFit/>
                </a:bodyPr>
                <a:lstStyle/>
                <a:p>
                  <a:r>
                    <a:rPr lang="en-US" sz="4000" dirty="0" smtClean="0">
                      <a:latin typeface="Times New Roman"/>
                      <a:cs typeface="Times New Roman"/>
                    </a:rPr>
                    <a:t>•</a:t>
                  </a:r>
                  <a:endParaRPr lang="en-US" sz="4000" baseline="-25000" dirty="0"/>
                </a:p>
              </p:txBody>
            </p:sp>
          </p:grpSp>
        </p:grpSp>
      </p:grpSp>
    </p:spTree>
    <p:extLst>
      <p:ext uri="{BB962C8B-B14F-4D97-AF65-F5344CB8AC3E}">
        <p14:creationId xmlns:p14="http://schemas.microsoft.com/office/powerpoint/2010/main" val="32441513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A2D89C-D3D4-4D70-AB54-55FB01236F4A}" type="datetime1">
              <a:rPr lang="en-US" smtClean="0"/>
              <a:pPr/>
              <a:t>6/24/2023</a:t>
            </a:fld>
            <a:endParaRPr lang="en-US" dirty="0"/>
          </a:p>
        </p:txBody>
      </p:sp>
      <p:sp>
        <p:nvSpPr>
          <p:cNvPr id="3" name="Footer Placeholder 2"/>
          <p:cNvSpPr>
            <a:spLocks noGrp="1"/>
          </p:cNvSpPr>
          <p:nvPr>
            <p:ph type="ftr" sz="quarter" idx="11"/>
          </p:nvPr>
        </p:nvSpPr>
        <p:spPr/>
        <p:txBody>
          <a:bodyPr/>
          <a:lstStyle/>
          <a:p>
            <a:r>
              <a:rPr lang="en-US" smtClean="0"/>
              <a:t>Basic concepts of graph theory</a:t>
            </a:r>
            <a:endParaRPr lang="en-US" dirty="0"/>
          </a:p>
        </p:txBody>
      </p:sp>
      <p:sp>
        <p:nvSpPr>
          <p:cNvPr id="4" name="Slide Number Placeholder 3"/>
          <p:cNvSpPr>
            <a:spLocks noGrp="1"/>
          </p:cNvSpPr>
          <p:nvPr>
            <p:ph type="sldNum" sz="quarter" idx="12"/>
          </p:nvPr>
        </p:nvSpPr>
        <p:spPr/>
        <p:txBody>
          <a:bodyPr/>
          <a:lstStyle/>
          <a:p>
            <a:fld id="{68D024D8-7F54-4838-AA7B-E00348C32656}" type="slidenum">
              <a:rPr lang="en-US" smtClean="0"/>
              <a:pPr/>
              <a:t>54</a:t>
            </a:fld>
            <a:endParaRPr lang="en-US" dirty="0"/>
          </a:p>
        </p:txBody>
      </p:sp>
      <p:sp>
        <p:nvSpPr>
          <p:cNvPr id="5" name="TextBox 4"/>
          <p:cNvSpPr txBox="1"/>
          <p:nvPr/>
        </p:nvSpPr>
        <p:spPr>
          <a:xfrm>
            <a:off x="1549400" y="381000"/>
            <a:ext cx="4209550" cy="369332"/>
          </a:xfrm>
          <a:prstGeom prst="rect">
            <a:avLst/>
          </a:prstGeom>
          <a:noFill/>
        </p:spPr>
        <p:txBody>
          <a:bodyPr wrap="none" rtlCol="0">
            <a:spAutoFit/>
          </a:bodyPr>
          <a:lstStyle/>
          <a:p>
            <a:r>
              <a:rPr lang="en-US" dirty="0" smtClean="0"/>
              <a:t>Shortest path problem (</a:t>
            </a:r>
            <a:r>
              <a:rPr lang="en-US" dirty="0" err="1" smtClean="0"/>
              <a:t>Dijstra’s</a:t>
            </a:r>
            <a:r>
              <a:rPr lang="en-US" dirty="0" smtClean="0"/>
              <a:t> Algorithm)</a:t>
            </a:r>
            <a:endParaRPr lang="en-US" dirty="0"/>
          </a:p>
        </p:txBody>
      </p:sp>
      <p:sp>
        <p:nvSpPr>
          <p:cNvPr id="6" name="TextBox 5"/>
          <p:cNvSpPr txBox="1"/>
          <p:nvPr/>
        </p:nvSpPr>
        <p:spPr>
          <a:xfrm>
            <a:off x="491067" y="914400"/>
            <a:ext cx="717248" cy="369332"/>
          </a:xfrm>
          <a:prstGeom prst="rect">
            <a:avLst/>
          </a:prstGeom>
          <a:noFill/>
        </p:spPr>
        <p:txBody>
          <a:bodyPr wrap="none" rtlCol="0">
            <a:spAutoFit/>
          </a:bodyPr>
          <a:lstStyle/>
          <a:p>
            <a:r>
              <a:rPr lang="en-US" b="1" dirty="0" smtClean="0"/>
              <a:t>Note:</a:t>
            </a:r>
            <a:endParaRPr lang="en-US" b="1" dirty="0"/>
          </a:p>
        </p:txBody>
      </p:sp>
      <p:sp>
        <p:nvSpPr>
          <p:cNvPr id="8" name="TextBox 7"/>
          <p:cNvSpPr txBox="1"/>
          <p:nvPr/>
        </p:nvSpPr>
        <p:spPr>
          <a:xfrm>
            <a:off x="491067" y="1309132"/>
            <a:ext cx="6954083" cy="369332"/>
          </a:xfrm>
          <a:prstGeom prst="rect">
            <a:avLst/>
          </a:prstGeom>
          <a:noFill/>
        </p:spPr>
        <p:txBody>
          <a:bodyPr wrap="none" rtlCol="0">
            <a:spAutoFit/>
          </a:bodyPr>
          <a:lstStyle/>
          <a:p>
            <a:r>
              <a:rPr lang="en-US" dirty="0" smtClean="0"/>
              <a:t>1. Solution to the single - source </a:t>
            </a:r>
            <a:r>
              <a:rPr lang="en-US" dirty="0"/>
              <a:t>Shortest path </a:t>
            </a:r>
            <a:r>
              <a:rPr lang="en-US" dirty="0" smtClean="0"/>
              <a:t>problem in graph theory. </a:t>
            </a:r>
            <a:endParaRPr lang="en-US" dirty="0"/>
          </a:p>
        </p:txBody>
      </p:sp>
      <p:sp>
        <p:nvSpPr>
          <p:cNvPr id="9" name="TextBox 8"/>
          <p:cNvSpPr txBox="1"/>
          <p:nvPr/>
        </p:nvSpPr>
        <p:spPr>
          <a:xfrm>
            <a:off x="491067" y="1876399"/>
            <a:ext cx="3759619" cy="369332"/>
          </a:xfrm>
          <a:prstGeom prst="rect">
            <a:avLst/>
          </a:prstGeom>
          <a:noFill/>
        </p:spPr>
        <p:txBody>
          <a:bodyPr wrap="none" rtlCol="0">
            <a:spAutoFit/>
          </a:bodyPr>
          <a:lstStyle/>
          <a:p>
            <a:r>
              <a:rPr lang="en-US" dirty="0" smtClean="0"/>
              <a:t>2. Both directed and undirected graph</a:t>
            </a:r>
            <a:endParaRPr lang="en-US" dirty="0"/>
          </a:p>
        </p:txBody>
      </p:sp>
      <p:sp>
        <p:nvSpPr>
          <p:cNvPr id="10" name="TextBox 9"/>
          <p:cNvSpPr txBox="1"/>
          <p:nvPr/>
        </p:nvSpPr>
        <p:spPr>
          <a:xfrm>
            <a:off x="499534" y="2569144"/>
            <a:ext cx="4287392" cy="369332"/>
          </a:xfrm>
          <a:prstGeom prst="rect">
            <a:avLst/>
          </a:prstGeom>
          <a:noFill/>
        </p:spPr>
        <p:txBody>
          <a:bodyPr wrap="none" rtlCol="0">
            <a:spAutoFit/>
          </a:bodyPr>
          <a:lstStyle/>
          <a:p>
            <a:r>
              <a:rPr lang="en-US" dirty="0" smtClean="0"/>
              <a:t>3.  All edges must have non negative weight</a:t>
            </a:r>
            <a:endParaRPr lang="en-US" dirty="0"/>
          </a:p>
        </p:txBody>
      </p:sp>
      <p:sp>
        <p:nvSpPr>
          <p:cNvPr id="12" name="TextBox 11"/>
          <p:cNvSpPr txBox="1"/>
          <p:nvPr/>
        </p:nvSpPr>
        <p:spPr>
          <a:xfrm>
            <a:off x="508001" y="3202735"/>
            <a:ext cx="2898037" cy="369332"/>
          </a:xfrm>
          <a:prstGeom prst="rect">
            <a:avLst/>
          </a:prstGeom>
          <a:noFill/>
        </p:spPr>
        <p:txBody>
          <a:bodyPr wrap="none" rtlCol="0">
            <a:spAutoFit/>
          </a:bodyPr>
          <a:lstStyle/>
          <a:p>
            <a:r>
              <a:rPr lang="en-US" dirty="0" smtClean="0"/>
              <a:t>4. Graph must be connected.</a:t>
            </a:r>
            <a:endParaRPr lang="en-US" dirty="0"/>
          </a:p>
        </p:txBody>
      </p:sp>
      <p:sp>
        <p:nvSpPr>
          <p:cNvPr id="13" name="TextBox 12"/>
          <p:cNvSpPr txBox="1"/>
          <p:nvPr/>
        </p:nvSpPr>
        <p:spPr>
          <a:xfrm>
            <a:off x="541868" y="3836326"/>
            <a:ext cx="3363228" cy="369332"/>
          </a:xfrm>
          <a:prstGeom prst="rect">
            <a:avLst/>
          </a:prstGeom>
          <a:noFill/>
        </p:spPr>
        <p:txBody>
          <a:bodyPr wrap="none" rtlCol="0">
            <a:spAutoFit/>
          </a:bodyPr>
          <a:lstStyle/>
          <a:p>
            <a:r>
              <a:rPr lang="en-US" dirty="0"/>
              <a:t>5</a:t>
            </a:r>
            <a:r>
              <a:rPr lang="en-US" dirty="0" smtClean="0"/>
              <a:t>. It is applied on weighted graph.</a:t>
            </a:r>
            <a:endParaRPr lang="en-US" dirty="0"/>
          </a:p>
        </p:txBody>
      </p:sp>
    </p:spTree>
    <p:extLst>
      <p:ext uri="{BB962C8B-B14F-4D97-AF65-F5344CB8AC3E}">
        <p14:creationId xmlns:p14="http://schemas.microsoft.com/office/powerpoint/2010/main" val="3496913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down)">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down)">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down)">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ipe(down)">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wipe(down)">
                                      <p:cBhvr>
                                        <p:cTn id="3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P spid="9" grpId="0"/>
      <p:bldP spid="10" grpId="0"/>
      <p:bldP spid="12" grpId="0"/>
      <p:bldP spid="13"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A2D89C-D3D4-4D70-AB54-55FB01236F4A}" type="datetime1">
              <a:rPr lang="en-US" smtClean="0"/>
              <a:pPr/>
              <a:t>6/24/2023</a:t>
            </a:fld>
            <a:endParaRPr lang="en-US" dirty="0"/>
          </a:p>
        </p:txBody>
      </p:sp>
      <p:sp>
        <p:nvSpPr>
          <p:cNvPr id="3" name="Footer Placeholder 2"/>
          <p:cNvSpPr>
            <a:spLocks noGrp="1"/>
          </p:cNvSpPr>
          <p:nvPr>
            <p:ph type="ftr" sz="quarter" idx="11"/>
          </p:nvPr>
        </p:nvSpPr>
        <p:spPr/>
        <p:txBody>
          <a:bodyPr/>
          <a:lstStyle/>
          <a:p>
            <a:r>
              <a:rPr lang="en-US" smtClean="0"/>
              <a:t>Basic concepts of graph theory</a:t>
            </a:r>
            <a:endParaRPr lang="en-US" dirty="0"/>
          </a:p>
        </p:txBody>
      </p:sp>
      <p:sp>
        <p:nvSpPr>
          <p:cNvPr id="4" name="Slide Number Placeholder 3"/>
          <p:cNvSpPr>
            <a:spLocks noGrp="1"/>
          </p:cNvSpPr>
          <p:nvPr>
            <p:ph type="sldNum" sz="quarter" idx="12"/>
          </p:nvPr>
        </p:nvSpPr>
        <p:spPr/>
        <p:txBody>
          <a:bodyPr/>
          <a:lstStyle/>
          <a:p>
            <a:fld id="{68D024D8-7F54-4838-AA7B-E00348C32656}" type="slidenum">
              <a:rPr lang="en-US" smtClean="0"/>
              <a:pPr/>
              <a:t>55</a:t>
            </a:fld>
            <a:endParaRPr lang="en-US" dirty="0"/>
          </a:p>
        </p:txBody>
      </p:sp>
      <p:sp>
        <p:nvSpPr>
          <p:cNvPr id="5" name="TextBox 4"/>
          <p:cNvSpPr txBox="1"/>
          <p:nvPr/>
        </p:nvSpPr>
        <p:spPr>
          <a:xfrm>
            <a:off x="304800" y="234606"/>
            <a:ext cx="7898060" cy="646331"/>
          </a:xfrm>
          <a:prstGeom prst="rect">
            <a:avLst/>
          </a:prstGeom>
          <a:noFill/>
        </p:spPr>
        <p:txBody>
          <a:bodyPr wrap="none" rtlCol="0">
            <a:spAutoFit/>
          </a:bodyPr>
          <a:lstStyle/>
          <a:p>
            <a:r>
              <a:rPr lang="en-US" b="1" dirty="0" smtClean="0"/>
              <a:t>Example</a:t>
            </a:r>
            <a:r>
              <a:rPr lang="en-US" dirty="0" smtClean="0"/>
              <a:t>: Find the shortest path from vertex A to D in the given weighted graph by </a:t>
            </a:r>
          </a:p>
          <a:p>
            <a:r>
              <a:rPr lang="en-US" dirty="0"/>
              <a:t> </a:t>
            </a:r>
            <a:r>
              <a:rPr lang="en-US" dirty="0" err="1" smtClean="0"/>
              <a:t>Dijkstra</a:t>
            </a:r>
            <a:r>
              <a:rPr lang="en-US" dirty="0" smtClean="0"/>
              <a:t> algorithm.</a:t>
            </a:r>
            <a:endParaRPr lang="en-US" dirty="0"/>
          </a:p>
        </p:txBody>
      </p:sp>
      <p:pic>
        <p:nvPicPr>
          <p:cNvPr id="6" name="Picture 5"/>
          <p:cNvPicPr>
            <a:picLocks noChangeAspect="1"/>
          </p:cNvPicPr>
          <p:nvPr/>
        </p:nvPicPr>
        <p:blipFill rotWithShape="1">
          <a:blip r:embed="rId2" cstate="print">
            <a:extLst>
              <a:ext uri="{28A0092B-C50C-407E-A947-70E740481C1C}">
                <a14:useLocalDpi xmlns:a14="http://schemas.microsoft.com/office/drawing/2010/main" val="0"/>
              </a:ext>
            </a:extLst>
          </a:blip>
          <a:srcRect l="6235" t="15977" r="73407" b="17308"/>
          <a:stretch/>
        </p:blipFill>
        <p:spPr>
          <a:xfrm rot="5400000">
            <a:off x="3200400" y="-962352"/>
            <a:ext cx="2743201" cy="6477002"/>
          </a:xfrm>
          <a:prstGeom prst="rect">
            <a:avLst/>
          </a:prstGeom>
        </p:spPr>
      </p:pic>
      <p:sp>
        <p:nvSpPr>
          <p:cNvPr id="7" name="TextBox 6"/>
          <p:cNvSpPr txBox="1"/>
          <p:nvPr/>
        </p:nvSpPr>
        <p:spPr>
          <a:xfrm>
            <a:off x="313386" y="3671361"/>
            <a:ext cx="1043876" cy="369332"/>
          </a:xfrm>
          <a:prstGeom prst="rect">
            <a:avLst/>
          </a:prstGeom>
          <a:noFill/>
        </p:spPr>
        <p:txBody>
          <a:bodyPr wrap="none" rtlCol="0">
            <a:spAutoFit/>
          </a:bodyPr>
          <a:lstStyle/>
          <a:p>
            <a:r>
              <a:rPr lang="en-US" b="1" dirty="0" smtClean="0"/>
              <a:t>Solution:</a:t>
            </a:r>
            <a:endParaRPr lang="en-US" b="1" dirty="0"/>
          </a:p>
        </p:txBody>
      </p:sp>
      <p:sp>
        <p:nvSpPr>
          <p:cNvPr id="8" name="TextBox 7"/>
          <p:cNvSpPr txBox="1"/>
          <p:nvPr/>
        </p:nvSpPr>
        <p:spPr>
          <a:xfrm>
            <a:off x="835324" y="4040693"/>
            <a:ext cx="2840136" cy="369332"/>
          </a:xfrm>
          <a:prstGeom prst="rect">
            <a:avLst/>
          </a:prstGeom>
          <a:noFill/>
        </p:spPr>
        <p:txBody>
          <a:bodyPr wrap="none" rtlCol="0">
            <a:spAutoFit/>
          </a:bodyPr>
          <a:lstStyle/>
          <a:p>
            <a:r>
              <a:rPr lang="en-US" dirty="0" smtClean="0"/>
              <a:t>Selected  vertex set P = {A},  </a:t>
            </a:r>
            <a:endParaRPr lang="en-US" dirty="0"/>
          </a:p>
        </p:txBody>
      </p:sp>
      <p:sp>
        <p:nvSpPr>
          <p:cNvPr id="9" name="TextBox 8"/>
          <p:cNvSpPr txBox="1"/>
          <p:nvPr/>
        </p:nvSpPr>
        <p:spPr>
          <a:xfrm>
            <a:off x="3809303" y="4046143"/>
            <a:ext cx="3796745" cy="369332"/>
          </a:xfrm>
          <a:prstGeom prst="rect">
            <a:avLst/>
          </a:prstGeom>
          <a:noFill/>
        </p:spPr>
        <p:txBody>
          <a:bodyPr wrap="none" rtlCol="0">
            <a:spAutoFit/>
          </a:bodyPr>
          <a:lstStyle/>
          <a:p>
            <a:r>
              <a:rPr lang="en-US" dirty="0" smtClean="0"/>
              <a:t>Unselected Vertex set T = {B, C, D, E, F}</a:t>
            </a:r>
            <a:endParaRPr lang="en-US" dirty="0"/>
          </a:p>
        </p:txBody>
      </p:sp>
      <p:sp>
        <p:nvSpPr>
          <p:cNvPr id="10" name="TextBox 9"/>
          <p:cNvSpPr txBox="1"/>
          <p:nvPr/>
        </p:nvSpPr>
        <p:spPr>
          <a:xfrm>
            <a:off x="313386" y="4564853"/>
            <a:ext cx="1187761" cy="369332"/>
          </a:xfrm>
          <a:prstGeom prst="rect">
            <a:avLst/>
          </a:prstGeom>
          <a:noFill/>
        </p:spPr>
        <p:txBody>
          <a:bodyPr wrap="none" rtlCol="0">
            <a:spAutoFit/>
          </a:bodyPr>
          <a:lstStyle/>
          <a:p>
            <a:r>
              <a:rPr lang="en-US" b="1" dirty="0" smtClean="0"/>
              <a:t>Iteration</a:t>
            </a:r>
            <a:r>
              <a:rPr lang="en-US" dirty="0" smtClean="0"/>
              <a:t> </a:t>
            </a:r>
            <a:r>
              <a:rPr lang="en-US" dirty="0">
                <a:latin typeface="Rockwell" panose="02060603020205020403" pitchFamily="18" charset="0"/>
              </a:rPr>
              <a:t>I</a:t>
            </a:r>
            <a:r>
              <a:rPr lang="en-US" dirty="0" smtClean="0"/>
              <a:t> </a:t>
            </a:r>
            <a:endParaRPr lang="en-US" dirty="0"/>
          </a:p>
        </p:txBody>
      </p:sp>
      <p:sp>
        <p:nvSpPr>
          <p:cNvPr id="11" name="Rectangle 10"/>
          <p:cNvSpPr/>
          <p:nvPr/>
        </p:nvSpPr>
        <p:spPr>
          <a:xfrm>
            <a:off x="1981200" y="4700583"/>
            <a:ext cx="912429" cy="369332"/>
          </a:xfrm>
          <a:prstGeom prst="rect">
            <a:avLst/>
          </a:prstGeom>
        </p:spPr>
        <p:txBody>
          <a:bodyPr wrap="none">
            <a:spAutoFit/>
          </a:bodyPr>
          <a:lstStyle/>
          <a:p>
            <a:r>
              <a:rPr lang="en-US" dirty="0"/>
              <a:t>P = {A}, </a:t>
            </a:r>
          </a:p>
        </p:txBody>
      </p:sp>
      <p:sp>
        <p:nvSpPr>
          <p:cNvPr id="12" name="Rectangle 11"/>
          <p:cNvSpPr/>
          <p:nvPr/>
        </p:nvSpPr>
        <p:spPr>
          <a:xfrm>
            <a:off x="3072902" y="4714102"/>
            <a:ext cx="1703543" cy="369332"/>
          </a:xfrm>
          <a:prstGeom prst="rect">
            <a:avLst/>
          </a:prstGeom>
        </p:spPr>
        <p:txBody>
          <a:bodyPr wrap="none">
            <a:spAutoFit/>
          </a:bodyPr>
          <a:lstStyle/>
          <a:p>
            <a:r>
              <a:rPr lang="en-US" dirty="0"/>
              <a:t>T = {B, C, D, E, F}</a:t>
            </a:r>
          </a:p>
        </p:txBody>
      </p:sp>
      <p:sp>
        <p:nvSpPr>
          <p:cNvPr id="14" name="Rectangle 13"/>
          <p:cNvSpPr/>
          <p:nvPr/>
        </p:nvSpPr>
        <p:spPr>
          <a:xfrm>
            <a:off x="1913610" y="5275936"/>
            <a:ext cx="1159292" cy="369332"/>
          </a:xfrm>
          <a:prstGeom prst="rect">
            <a:avLst/>
          </a:prstGeom>
        </p:spPr>
        <p:txBody>
          <a:bodyPr wrap="none">
            <a:spAutoFit/>
          </a:bodyPr>
          <a:lstStyle/>
          <a:p>
            <a:r>
              <a:rPr lang="en-US" dirty="0"/>
              <a:t>L(B) = </a:t>
            </a:r>
            <a:r>
              <a:rPr lang="en-US" dirty="0">
                <a:latin typeface="Meiryo" panose="020B0604030504040204" pitchFamily="34" charset="-128"/>
                <a:ea typeface="Meiryo" panose="020B0604030504040204" pitchFamily="34" charset="-128"/>
              </a:rPr>
              <a:t>∞, </a:t>
            </a:r>
            <a:endParaRPr lang="en-US" dirty="0"/>
          </a:p>
        </p:txBody>
      </p:sp>
      <p:sp>
        <p:nvSpPr>
          <p:cNvPr id="15" name="Rectangle 14"/>
          <p:cNvSpPr/>
          <p:nvPr/>
        </p:nvSpPr>
        <p:spPr>
          <a:xfrm>
            <a:off x="2949899" y="5275936"/>
            <a:ext cx="1069524" cy="369332"/>
          </a:xfrm>
          <a:prstGeom prst="rect">
            <a:avLst/>
          </a:prstGeom>
        </p:spPr>
        <p:txBody>
          <a:bodyPr wrap="none">
            <a:spAutoFit/>
          </a:bodyPr>
          <a:lstStyle/>
          <a:p>
            <a:r>
              <a:rPr lang="en-US" dirty="0"/>
              <a:t>L(C) = </a:t>
            </a:r>
            <a:r>
              <a:rPr lang="en-US" dirty="0">
                <a:latin typeface="Meiryo" panose="020B0604030504040204" pitchFamily="34" charset="-128"/>
                <a:ea typeface="Meiryo" panose="020B0604030504040204" pitchFamily="34" charset="-128"/>
              </a:rPr>
              <a:t>7, </a:t>
            </a:r>
            <a:endParaRPr lang="en-US" dirty="0"/>
          </a:p>
        </p:txBody>
      </p:sp>
      <p:sp>
        <p:nvSpPr>
          <p:cNvPr id="16" name="Rectangle 15"/>
          <p:cNvSpPr/>
          <p:nvPr/>
        </p:nvSpPr>
        <p:spPr>
          <a:xfrm>
            <a:off x="3902064" y="5275936"/>
            <a:ext cx="1176925" cy="369332"/>
          </a:xfrm>
          <a:prstGeom prst="rect">
            <a:avLst/>
          </a:prstGeom>
        </p:spPr>
        <p:txBody>
          <a:bodyPr wrap="none">
            <a:spAutoFit/>
          </a:bodyPr>
          <a:lstStyle/>
          <a:p>
            <a:r>
              <a:rPr lang="en-US" dirty="0"/>
              <a:t>L(D) = </a:t>
            </a:r>
            <a:r>
              <a:rPr lang="en-US" dirty="0">
                <a:latin typeface="Meiryo" panose="020B0604030504040204" pitchFamily="34" charset="-128"/>
                <a:ea typeface="Meiryo" panose="020B0604030504040204" pitchFamily="34" charset="-128"/>
              </a:rPr>
              <a:t>∞, </a:t>
            </a:r>
            <a:endParaRPr lang="en-US" dirty="0"/>
          </a:p>
        </p:txBody>
      </p:sp>
      <p:sp>
        <p:nvSpPr>
          <p:cNvPr id="17" name="Rectangle 16"/>
          <p:cNvSpPr/>
          <p:nvPr/>
        </p:nvSpPr>
        <p:spPr>
          <a:xfrm>
            <a:off x="6224044" y="5275936"/>
            <a:ext cx="971741" cy="369332"/>
          </a:xfrm>
          <a:prstGeom prst="rect">
            <a:avLst/>
          </a:prstGeom>
        </p:spPr>
        <p:txBody>
          <a:bodyPr wrap="none">
            <a:spAutoFit/>
          </a:bodyPr>
          <a:lstStyle/>
          <a:p>
            <a:r>
              <a:rPr lang="en-US" dirty="0"/>
              <a:t>L(F) = </a:t>
            </a:r>
            <a:r>
              <a:rPr lang="en-US" dirty="0">
                <a:latin typeface="Meiryo" panose="020B0604030504040204" pitchFamily="34" charset="-128"/>
                <a:ea typeface="Meiryo" panose="020B0604030504040204" pitchFamily="34" charset="-128"/>
              </a:rPr>
              <a:t>9 </a:t>
            </a:r>
            <a:endParaRPr lang="en-US" dirty="0"/>
          </a:p>
        </p:txBody>
      </p:sp>
      <p:sp>
        <p:nvSpPr>
          <p:cNvPr id="18" name="Rectangle 17"/>
          <p:cNvSpPr/>
          <p:nvPr/>
        </p:nvSpPr>
        <p:spPr>
          <a:xfrm>
            <a:off x="5069330" y="5275936"/>
            <a:ext cx="1058303" cy="369332"/>
          </a:xfrm>
          <a:prstGeom prst="rect">
            <a:avLst/>
          </a:prstGeom>
        </p:spPr>
        <p:txBody>
          <a:bodyPr wrap="none">
            <a:spAutoFit/>
          </a:bodyPr>
          <a:lstStyle/>
          <a:p>
            <a:r>
              <a:rPr lang="en-US" dirty="0" smtClean="0"/>
              <a:t>L(E) </a:t>
            </a:r>
            <a:r>
              <a:rPr lang="en-US" dirty="0"/>
              <a:t>= </a:t>
            </a:r>
            <a:r>
              <a:rPr lang="en-US" dirty="0" smtClean="0">
                <a:latin typeface="Meiryo" panose="020B0604030504040204" pitchFamily="34" charset="-128"/>
                <a:ea typeface="Meiryo" panose="020B0604030504040204" pitchFamily="34" charset="-128"/>
              </a:rPr>
              <a:t>4, </a:t>
            </a:r>
            <a:endParaRPr lang="en-US" dirty="0"/>
          </a:p>
        </p:txBody>
      </p:sp>
      <p:sp>
        <p:nvSpPr>
          <p:cNvPr id="19" name="TextBox 18"/>
          <p:cNvSpPr txBox="1"/>
          <p:nvPr/>
        </p:nvSpPr>
        <p:spPr>
          <a:xfrm>
            <a:off x="2054856" y="5745710"/>
            <a:ext cx="3241208" cy="369332"/>
          </a:xfrm>
          <a:prstGeom prst="rect">
            <a:avLst/>
          </a:prstGeom>
          <a:noFill/>
        </p:spPr>
        <p:txBody>
          <a:bodyPr wrap="none" rtlCol="0">
            <a:spAutoFit/>
          </a:bodyPr>
          <a:lstStyle/>
          <a:p>
            <a:r>
              <a:rPr lang="en-US" dirty="0" smtClean="0">
                <a:ea typeface="Meiryo" panose="020B0604030504040204" pitchFamily="34" charset="-128"/>
              </a:rPr>
              <a:t>Therefore, minimum length is 4. </a:t>
            </a:r>
            <a:endParaRPr lang="en-US" dirty="0"/>
          </a:p>
        </p:txBody>
      </p:sp>
    </p:spTree>
    <p:extLst>
      <p:ext uri="{BB962C8B-B14F-4D97-AF65-F5344CB8AC3E}">
        <p14:creationId xmlns:p14="http://schemas.microsoft.com/office/powerpoint/2010/main" val="3551562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down)">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down)">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down)">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wipe(down)">
                                      <p:cBhvr>
                                        <p:cTn id="37" dur="5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wipe(down)">
                                      <p:cBhvr>
                                        <p:cTn id="42" dur="500"/>
                                        <p:tgtEl>
                                          <p:spTgt spid="12"/>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wipe(down)">
                                      <p:cBhvr>
                                        <p:cTn id="47" dur="500"/>
                                        <p:tgtEl>
                                          <p:spTgt spid="14"/>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wipe(down)">
                                      <p:cBhvr>
                                        <p:cTn id="52" dur="500"/>
                                        <p:tgtEl>
                                          <p:spTgt spid="15"/>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16"/>
                                        </p:tgtEl>
                                        <p:attrNameLst>
                                          <p:attrName>style.visibility</p:attrName>
                                        </p:attrNameLst>
                                      </p:cBhvr>
                                      <p:to>
                                        <p:strVal val="visible"/>
                                      </p:to>
                                    </p:set>
                                    <p:animEffect transition="in" filter="wipe(down)">
                                      <p:cBhvr>
                                        <p:cTn id="57" dur="500"/>
                                        <p:tgtEl>
                                          <p:spTgt spid="16"/>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18"/>
                                        </p:tgtEl>
                                        <p:attrNameLst>
                                          <p:attrName>style.visibility</p:attrName>
                                        </p:attrNameLst>
                                      </p:cBhvr>
                                      <p:to>
                                        <p:strVal val="visible"/>
                                      </p:to>
                                    </p:set>
                                    <p:animEffect transition="in" filter="wipe(down)">
                                      <p:cBhvr>
                                        <p:cTn id="62" dur="500"/>
                                        <p:tgtEl>
                                          <p:spTgt spid="18"/>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17"/>
                                        </p:tgtEl>
                                        <p:attrNameLst>
                                          <p:attrName>style.visibility</p:attrName>
                                        </p:attrNameLst>
                                      </p:cBhvr>
                                      <p:to>
                                        <p:strVal val="visible"/>
                                      </p:to>
                                    </p:set>
                                    <p:animEffect transition="in" filter="wipe(down)">
                                      <p:cBhvr>
                                        <p:cTn id="67" dur="500"/>
                                        <p:tgtEl>
                                          <p:spTgt spid="17"/>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grpId="0" nodeType="clickEffect">
                                  <p:stCondLst>
                                    <p:cond delay="0"/>
                                  </p:stCondLst>
                                  <p:childTnLst>
                                    <p:set>
                                      <p:cBhvr>
                                        <p:cTn id="71" dur="1" fill="hold">
                                          <p:stCondLst>
                                            <p:cond delay="0"/>
                                          </p:stCondLst>
                                        </p:cTn>
                                        <p:tgtEl>
                                          <p:spTgt spid="19"/>
                                        </p:tgtEl>
                                        <p:attrNameLst>
                                          <p:attrName>style.visibility</p:attrName>
                                        </p:attrNameLst>
                                      </p:cBhvr>
                                      <p:to>
                                        <p:strVal val="visible"/>
                                      </p:to>
                                    </p:set>
                                    <p:animEffect transition="in" filter="wipe(down)">
                                      <p:cBhvr>
                                        <p:cTn id="7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P spid="9" grpId="0"/>
      <p:bldP spid="10" grpId="0"/>
      <p:bldP spid="11" grpId="0"/>
      <p:bldP spid="12" grpId="0"/>
      <p:bldP spid="14" grpId="0"/>
      <p:bldP spid="15" grpId="0"/>
      <p:bldP spid="16" grpId="0"/>
      <p:bldP spid="17" grpId="0"/>
      <p:bldP spid="18" grpId="0"/>
      <p:bldP spid="19"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A2D89C-D3D4-4D70-AB54-55FB01236F4A}" type="datetime1">
              <a:rPr lang="en-US" smtClean="0"/>
              <a:pPr/>
              <a:t>6/24/2023</a:t>
            </a:fld>
            <a:endParaRPr lang="en-US" dirty="0"/>
          </a:p>
        </p:txBody>
      </p:sp>
      <p:sp>
        <p:nvSpPr>
          <p:cNvPr id="3" name="Footer Placeholder 2"/>
          <p:cNvSpPr>
            <a:spLocks noGrp="1"/>
          </p:cNvSpPr>
          <p:nvPr>
            <p:ph type="ftr" sz="quarter" idx="11"/>
          </p:nvPr>
        </p:nvSpPr>
        <p:spPr/>
        <p:txBody>
          <a:bodyPr/>
          <a:lstStyle/>
          <a:p>
            <a:r>
              <a:rPr lang="en-US" smtClean="0"/>
              <a:t>Basic concepts of graph theory</a:t>
            </a:r>
            <a:endParaRPr lang="en-US" dirty="0"/>
          </a:p>
        </p:txBody>
      </p:sp>
      <p:sp>
        <p:nvSpPr>
          <p:cNvPr id="4" name="Slide Number Placeholder 3"/>
          <p:cNvSpPr>
            <a:spLocks noGrp="1"/>
          </p:cNvSpPr>
          <p:nvPr>
            <p:ph type="sldNum" sz="quarter" idx="12"/>
          </p:nvPr>
        </p:nvSpPr>
        <p:spPr/>
        <p:txBody>
          <a:bodyPr/>
          <a:lstStyle/>
          <a:p>
            <a:fld id="{68D024D8-7F54-4838-AA7B-E00348C32656}" type="slidenum">
              <a:rPr lang="en-US" smtClean="0"/>
              <a:pPr/>
              <a:t>56</a:t>
            </a:fld>
            <a:endParaRPr lang="en-US" dirty="0"/>
          </a:p>
        </p:txBody>
      </p:sp>
      <p:sp>
        <p:nvSpPr>
          <p:cNvPr id="5" name="TextBox 4"/>
          <p:cNvSpPr txBox="1"/>
          <p:nvPr/>
        </p:nvSpPr>
        <p:spPr>
          <a:xfrm>
            <a:off x="313386" y="304800"/>
            <a:ext cx="1259897" cy="369332"/>
          </a:xfrm>
          <a:prstGeom prst="rect">
            <a:avLst/>
          </a:prstGeom>
          <a:noFill/>
        </p:spPr>
        <p:txBody>
          <a:bodyPr wrap="none" rtlCol="0">
            <a:spAutoFit/>
          </a:bodyPr>
          <a:lstStyle/>
          <a:p>
            <a:r>
              <a:rPr lang="en-US" b="1" dirty="0" smtClean="0"/>
              <a:t>Iteration</a:t>
            </a:r>
            <a:r>
              <a:rPr lang="en-US" dirty="0" smtClean="0"/>
              <a:t> </a:t>
            </a:r>
            <a:r>
              <a:rPr lang="en-US" dirty="0" smtClean="0">
                <a:latin typeface="Rockwell" panose="02060603020205020403" pitchFamily="18" charset="0"/>
              </a:rPr>
              <a:t>II</a:t>
            </a:r>
            <a:r>
              <a:rPr lang="en-US" dirty="0" smtClean="0"/>
              <a:t> </a:t>
            </a:r>
            <a:endParaRPr lang="en-US" dirty="0"/>
          </a:p>
        </p:txBody>
      </p:sp>
      <p:sp>
        <p:nvSpPr>
          <p:cNvPr id="6" name="Rectangle 5"/>
          <p:cNvSpPr/>
          <p:nvPr/>
        </p:nvSpPr>
        <p:spPr>
          <a:xfrm>
            <a:off x="1981200" y="440530"/>
            <a:ext cx="1136914" cy="369332"/>
          </a:xfrm>
          <a:prstGeom prst="rect">
            <a:avLst/>
          </a:prstGeom>
        </p:spPr>
        <p:txBody>
          <a:bodyPr wrap="none">
            <a:spAutoFit/>
          </a:bodyPr>
          <a:lstStyle/>
          <a:p>
            <a:r>
              <a:rPr lang="en-US" dirty="0"/>
              <a:t>P = {</a:t>
            </a:r>
            <a:r>
              <a:rPr lang="en-US" dirty="0" smtClean="0"/>
              <a:t>A, E}, </a:t>
            </a:r>
            <a:endParaRPr lang="en-US" dirty="0"/>
          </a:p>
        </p:txBody>
      </p:sp>
      <p:sp>
        <p:nvSpPr>
          <p:cNvPr id="7" name="Rectangle 6"/>
          <p:cNvSpPr/>
          <p:nvPr/>
        </p:nvSpPr>
        <p:spPr>
          <a:xfrm>
            <a:off x="3072902" y="454049"/>
            <a:ext cx="1480726" cy="369332"/>
          </a:xfrm>
          <a:prstGeom prst="rect">
            <a:avLst/>
          </a:prstGeom>
        </p:spPr>
        <p:txBody>
          <a:bodyPr wrap="none">
            <a:spAutoFit/>
          </a:bodyPr>
          <a:lstStyle/>
          <a:p>
            <a:r>
              <a:rPr lang="en-US" dirty="0"/>
              <a:t>T = {B, C, </a:t>
            </a:r>
            <a:r>
              <a:rPr lang="en-US" dirty="0" smtClean="0"/>
              <a:t>D, </a:t>
            </a:r>
            <a:r>
              <a:rPr lang="en-US" dirty="0"/>
              <a:t>F}</a:t>
            </a:r>
          </a:p>
        </p:txBody>
      </p:sp>
      <p:sp>
        <p:nvSpPr>
          <p:cNvPr id="8" name="Rectangle 7"/>
          <p:cNvSpPr/>
          <p:nvPr/>
        </p:nvSpPr>
        <p:spPr>
          <a:xfrm>
            <a:off x="1637580" y="910304"/>
            <a:ext cx="2961067" cy="369332"/>
          </a:xfrm>
          <a:prstGeom prst="rect">
            <a:avLst/>
          </a:prstGeom>
        </p:spPr>
        <p:txBody>
          <a:bodyPr wrap="none">
            <a:spAutoFit/>
          </a:bodyPr>
          <a:lstStyle/>
          <a:p>
            <a:r>
              <a:rPr lang="en-US" dirty="0"/>
              <a:t>L(B) = </a:t>
            </a:r>
            <a:r>
              <a:rPr lang="en-US" dirty="0" smtClean="0"/>
              <a:t> min{</a:t>
            </a:r>
            <a:r>
              <a:rPr lang="en-US" dirty="0" smtClean="0">
                <a:latin typeface="Meiryo" panose="020B0604030504040204" pitchFamily="34" charset="-128"/>
                <a:ea typeface="Meiryo" panose="020B0604030504040204" pitchFamily="34" charset="-128"/>
              </a:rPr>
              <a:t>∞, 4+7}=11, </a:t>
            </a:r>
            <a:endParaRPr lang="en-US" dirty="0"/>
          </a:p>
        </p:txBody>
      </p:sp>
      <p:sp>
        <p:nvSpPr>
          <p:cNvPr id="13" name="TextBox 12"/>
          <p:cNvSpPr txBox="1"/>
          <p:nvPr/>
        </p:nvSpPr>
        <p:spPr>
          <a:xfrm>
            <a:off x="1864057" y="1844368"/>
            <a:ext cx="3241208" cy="369332"/>
          </a:xfrm>
          <a:prstGeom prst="rect">
            <a:avLst/>
          </a:prstGeom>
          <a:noFill/>
        </p:spPr>
        <p:txBody>
          <a:bodyPr wrap="none" rtlCol="0">
            <a:spAutoFit/>
          </a:bodyPr>
          <a:lstStyle/>
          <a:p>
            <a:r>
              <a:rPr lang="en-US" dirty="0" smtClean="0">
                <a:ea typeface="Meiryo" panose="020B0604030504040204" pitchFamily="34" charset="-128"/>
              </a:rPr>
              <a:t>Therefore, minimum length is 7. </a:t>
            </a:r>
            <a:endParaRPr lang="en-US" dirty="0"/>
          </a:p>
        </p:txBody>
      </p:sp>
      <p:sp>
        <p:nvSpPr>
          <p:cNvPr id="22" name="Rectangle 21"/>
          <p:cNvSpPr/>
          <p:nvPr/>
        </p:nvSpPr>
        <p:spPr>
          <a:xfrm>
            <a:off x="4694758" y="859034"/>
            <a:ext cx="2650084" cy="369332"/>
          </a:xfrm>
          <a:prstGeom prst="rect">
            <a:avLst/>
          </a:prstGeom>
        </p:spPr>
        <p:txBody>
          <a:bodyPr wrap="none">
            <a:spAutoFit/>
          </a:bodyPr>
          <a:lstStyle/>
          <a:p>
            <a:r>
              <a:rPr lang="en-US" dirty="0" smtClean="0"/>
              <a:t>L(C) </a:t>
            </a:r>
            <a:r>
              <a:rPr lang="en-US" dirty="0"/>
              <a:t>= </a:t>
            </a:r>
            <a:r>
              <a:rPr lang="en-US" dirty="0" smtClean="0"/>
              <a:t> min{</a:t>
            </a:r>
            <a:r>
              <a:rPr lang="en-US" dirty="0">
                <a:latin typeface="Meiryo" panose="020B0604030504040204" pitchFamily="34" charset="-128"/>
                <a:ea typeface="Meiryo" panose="020B0604030504040204" pitchFamily="34" charset="-128"/>
              </a:rPr>
              <a:t>7</a:t>
            </a:r>
            <a:r>
              <a:rPr lang="en-US" dirty="0" smtClean="0">
                <a:latin typeface="Meiryo" panose="020B0604030504040204" pitchFamily="34" charset="-128"/>
                <a:ea typeface="Meiryo" panose="020B0604030504040204" pitchFamily="34" charset="-128"/>
              </a:rPr>
              <a:t>, 4+6}=7, </a:t>
            </a:r>
            <a:endParaRPr lang="en-US" dirty="0"/>
          </a:p>
        </p:txBody>
      </p:sp>
      <p:sp>
        <p:nvSpPr>
          <p:cNvPr id="23" name="Rectangle 22"/>
          <p:cNvSpPr/>
          <p:nvPr/>
        </p:nvSpPr>
        <p:spPr>
          <a:xfrm>
            <a:off x="1637580" y="1380078"/>
            <a:ext cx="2659702" cy="369332"/>
          </a:xfrm>
          <a:prstGeom prst="rect">
            <a:avLst/>
          </a:prstGeom>
        </p:spPr>
        <p:txBody>
          <a:bodyPr wrap="none">
            <a:spAutoFit/>
          </a:bodyPr>
          <a:lstStyle/>
          <a:p>
            <a:r>
              <a:rPr lang="en-US" dirty="0" smtClean="0"/>
              <a:t>L(D) </a:t>
            </a:r>
            <a:r>
              <a:rPr lang="en-US" dirty="0"/>
              <a:t>= </a:t>
            </a:r>
            <a:r>
              <a:rPr lang="en-US" dirty="0" smtClean="0"/>
              <a:t> min{</a:t>
            </a:r>
            <a:r>
              <a:rPr lang="en-US" dirty="0" smtClean="0">
                <a:latin typeface="Meiryo" panose="020B0604030504040204" pitchFamily="34" charset="-128"/>
                <a:ea typeface="Meiryo" panose="020B0604030504040204" pitchFamily="34" charset="-128"/>
              </a:rPr>
              <a:t>∞, </a:t>
            </a:r>
            <a:r>
              <a:rPr lang="en-US" dirty="0">
                <a:latin typeface="Meiryo" panose="020B0604030504040204" pitchFamily="34" charset="-128"/>
                <a:ea typeface="Meiryo" panose="020B0604030504040204" pitchFamily="34" charset="-128"/>
              </a:rPr>
              <a:t>∞</a:t>
            </a:r>
            <a:r>
              <a:rPr lang="en-US" dirty="0" smtClean="0">
                <a:latin typeface="Meiryo" panose="020B0604030504040204" pitchFamily="34" charset="-128"/>
                <a:ea typeface="Meiryo" panose="020B0604030504040204" pitchFamily="34" charset="-128"/>
              </a:rPr>
              <a:t>}=</a:t>
            </a:r>
            <a:r>
              <a:rPr lang="en-US" dirty="0">
                <a:latin typeface="Meiryo" panose="020B0604030504040204" pitchFamily="34" charset="-128"/>
                <a:ea typeface="Meiryo" panose="020B0604030504040204" pitchFamily="34" charset="-128"/>
              </a:rPr>
              <a:t> ∞</a:t>
            </a:r>
            <a:r>
              <a:rPr lang="en-US" dirty="0" smtClean="0">
                <a:latin typeface="Meiryo" panose="020B0604030504040204" pitchFamily="34" charset="-128"/>
                <a:ea typeface="Meiryo" panose="020B0604030504040204" pitchFamily="34" charset="-128"/>
              </a:rPr>
              <a:t>, </a:t>
            </a:r>
            <a:endParaRPr lang="en-US" dirty="0"/>
          </a:p>
        </p:txBody>
      </p:sp>
      <p:sp>
        <p:nvSpPr>
          <p:cNvPr id="24" name="Rectangle 23"/>
          <p:cNvSpPr/>
          <p:nvPr/>
        </p:nvSpPr>
        <p:spPr>
          <a:xfrm>
            <a:off x="4725237" y="1346730"/>
            <a:ext cx="2470548" cy="369332"/>
          </a:xfrm>
          <a:prstGeom prst="rect">
            <a:avLst/>
          </a:prstGeom>
        </p:spPr>
        <p:txBody>
          <a:bodyPr wrap="none">
            <a:spAutoFit/>
          </a:bodyPr>
          <a:lstStyle/>
          <a:p>
            <a:r>
              <a:rPr lang="en-US" dirty="0" smtClean="0"/>
              <a:t>L(F) </a:t>
            </a:r>
            <a:r>
              <a:rPr lang="en-US" dirty="0"/>
              <a:t>= </a:t>
            </a:r>
            <a:r>
              <a:rPr lang="en-US" dirty="0" smtClean="0"/>
              <a:t> min{</a:t>
            </a:r>
            <a:r>
              <a:rPr lang="en-US" dirty="0" smtClean="0">
                <a:latin typeface="Meiryo" panose="020B0604030504040204" pitchFamily="34" charset="-128"/>
                <a:ea typeface="Meiryo" panose="020B0604030504040204" pitchFamily="34" charset="-128"/>
              </a:rPr>
              <a:t>9, </a:t>
            </a:r>
            <a:r>
              <a:rPr lang="en-US" dirty="0">
                <a:latin typeface="Meiryo" panose="020B0604030504040204" pitchFamily="34" charset="-128"/>
                <a:ea typeface="Meiryo" panose="020B0604030504040204" pitchFamily="34" charset="-128"/>
              </a:rPr>
              <a:t>∞</a:t>
            </a:r>
            <a:r>
              <a:rPr lang="en-US" dirty="0" smtClean="0">
                <a:latin typeface="Meiryo" panose="020B0604030504040204" pitchFamily="34" charset="-128"/>
                <a:ea typeface="Meiryo" panose="020B0604030504040204" pitchFamily="34" charset="-128"/>
              </a:rPr>
              <a:t>}=</a:t>
            </a:r>
            <a:r>
              <a:rPr lang="en-US" dirty="0">
                <a:latin typeface="Meiryo" panose="020B0604030504040204" pitchFamily="34" charset="-128"/>
                <a:ea typeface="Meiryo" panose="020B0604030504040204" pitchFamily="34" charset="-128"/>
              </a:rPr>
              <a:t> </a:t>
            </a:r>
            <a:r>
              <a:rPr lang="en-US" dirty="0" smtClean="0">
                <a:latin typeface="Meiryo" panose="020B0604030504040204" pitchFamily="34" charset="-128"/>
                <a:ea typeface="Meiryo" panose="020B0604030504040204" pitchFamily="34" charset="-128"/>
              </a:rPr>
              <a:t>9, </a:t>
            </a:r>
            <a:endParaRPr lang="en-US" dirty="0"/>
          </a:p>
        </p:txBody>
      </p:sp>
      <p:sp>
        <p:nvSpPr>
          <p:cNvPr id="25" name="TextBox 24"/>
          <p:cNvSpPr txBox="1"/>
          <p:nvPr/>
        </p:nvSpPr>
        <p:spPr>
          <a:xfrm>
            <a:off x="436144" y="2358300"/>
            <a:ext cx="1332031" cy="369332"/>
          </a:xfrm>
          <a:prstGeom prst="rect">
            <a:avLst/>
          </a:prstGeom>
          <a:noFill/>
        </p:spPr>
        <p:txBody>
          <a:bodyPr wrap="none" rtlCol="0">
            <a:spAutoFit/>
          </a:bodyPr>
          <a:lstStyle/>
          <a:p>
            <a:r>
              <a:rPr lang="en-US" b="1" dirty="0" smtClean="0"/>
              <a:t>Iteration</a:t>
            </a:r>
            <a:r>
              <a:rPr lang="en-US" dirty="0" smtClean="0"/>
              <a:t> </a:t>
            </a:r>
            <a:r>
              <a:rPr lang="en-US" dirty="0">
                <a:latin typeface="Rockwell" panose="02060603020205020403" pitchFamily="18" charset="0"/>
              </a:rPr>
              <a:t>III</a:t>
            </a:r>
            <a:r>
              <a:rPr lang="en-US" dirty="0" smtClean="0"/>
              <a:t> </a:t>
            </a:r>
            <a:endParaRPr lang="en-US" dirty="0"/>
          </a:p>
        </p:txBody>
      </p:sp>
      <p:sp>
        <p:nvSpPr>
          <p:cNvPr id="26" name="Rectangle 25"/>
          <p:cNvSpPr/>
          <p:nvPr/>
        </p:nvSpPr>
        <p:spPr>
          <a:xfrm>
            <a:off x="2103958" y="2494030"/>
            <a:ext cx="1370953" cy="369332"/>
          </a:xfrm>
          <a:prstGeom prst="rect">
            <a:avLst/>
          </a:prstGeom>
        </p:spPr>
        <p:txBody>
          <a:bodyPr wrap="none">
            <a:spAutoFit/>
          </a:bodyPr>
          <a:lstStyle/>
          <a:p>
            <a:r>
              <a:rPr lang="en-US" dirty="0"/>
              <a:t>P = {</a:t>
            </a:r>
            <a:r>
              <a:rPr lang="en-US" dirty="0" smtClean="0"/>
              <a:t>A, E, C}, </a:t>
            </a:r>
            <a:endParaRPr lang="en-US" dirty="0"/>
          </a:p>
        </p:txBody>
      </p:sp>
      <p:sp>
        <p:nvSpPr>
          <p:cNvPr id="27" name="Rectangle 26"/>
          <p:cNvSpPr/>
          <p:nvPr/>
        </p:nvSpPr>
        <p:spPr>
          <a:xfrm>
            <a:off x="3382322" y="2506620"/>
            <a:ext cx="1247714" cy="369332"/>
          </a:xfrm>
          <a:prstGeom prst="rect">
            <a:avLst/>
          </a:prstGeom>
        </p:spPr>
        <p:txBody>
          <a:bodyPr wrap="none">
            <a:spAutoFit/>
          </a:bodyPr>
          <a:lstStyle/>
          <a:p>
            <a:r>
              <a:rPr lang="en-US" dirty="0"/>
              <a:t>T = {B</a:t>
            </a:r>
            <a:r>
              <a:rPr lang="en-US" dirty="0" smtClean="0"/>
              <a:t>, D, </a:t>
            </a:r>
            <a:r>
              <a:rPr lang="en-US" dirty="0"/>
              <a:t>F}</a:t>
            </a:r>
          </a:p>
        </p:txBody>
      </p:sp>
      <p:sp>
        <p:nvSpPr>
          <p:cNvPr id="28" name="Rectangle 27"/>
          <p:cNvSpPr/>
          <p:nvPr/>
        </p:nvSpPr>
        <p:spPr>
          <a:xfrm>
            <a:off x="1760338" y="2963804"/>
            <a:ext cx="2937022" cy="369332"/>
          </a:xfrm>
          <a:prstGeom prst="rect">
            <a:avLst/>
          </a:prstGeom>
        </p:spPr>
        <p:txBody>
          <a:bodyPr wrap="none">
            <a:spAutoFit/>
          </a:bodyPr>
          <a:lstStyle/>
          <a:p>
            <a:r>
              <a:rPr lang="en-US" dirty="0"/>
              <a:t>L(B) = </a:t>
            </a:r>
            <a:r>
              <a:rPr lang="en-US" dirty="0" smtClean="0"/>
              <a:t> min{</a:t>
            </a:r>
            <a:r>
              <a:rPr lang="en-US" dirty="0" smtClean="0">
                <a:latin typeface="Meiryo" panose="020B0604030504040204" pitchFamily="34" charset="-128"/>
                <a:ea typeface="Meiryo" panose="020B0604030504040204" pitchFamily="34" charset="-128"/>
              </a:rPr>
              <a:t>11, 7+8}=11, </a:t>
            </a:r>
            <a:endParaRPr lang="en-US" dirty="0"/>
          </a:p>
        </p:txBody>
      </p:sp>
      <p:sp>
        <p:nvSpPr>
          <p:cNvPr id="29" name="TextBox 28"/>
          <p:cNvSpPr txBox="1"/>
          <p:nvPr/>
        </p:nvSpPr>
        <p:spPr>
          <a:xfrm>
            <a:off x="1981200" y="3793948"/>
            <a:ext cx="3241208" cy="369332"/>
          </a:xfrm>
          <a:prstGeom prst="rect">
            <a:avLst/>
          </a:prstGeom>
          <a:noFill/>
        </p:spPr>
        <p:txBody>
          <a:bodyPr wrap="none" rtlCol="0">
            <a:spAutoFit/>
          </a:bodyPr>
          <a:lstStyle/>
          <a:p>
            <a:r>
              <a:rPr lang="en-US" dirty="0" smtClean="0">
                <a:ea typeface="Meiryo" panose="020B0604030504040204" pitchFamily="34" charset="-128"/>
              </a:rPr>
              <a:t>Therefore, minimum length is 9. </a:t>
            </a:r>
            <a:endParaRPr lang="en-US" dirty="0"/>
          </a:p>
        </p:txBody>
      </p:sp>
      <p:sp>
        <p:nvSpPr>
          <p:cNvPr id="31" name="Rectangle 30"/>
          <p:cNvSpPr/>
          <p:nvPr/>
        </p:nvSpPr>
        <p:spPr>
          <a:xfrm>
            <a:off x="1760338" y="3433578"/>
            <a:ext cx="2659702" cy="369332"/>
          </a:xfrm>
          <a:prstGeom prst="rect">
            <a:avLst/>
          </a:prstGeom>
        </p:spPr>
        <p:txBody>
          <a:bodyPr wrap="none">
            <a:spAutoFit/>
          </a:bodyPr>
          <a:lstStyle/>
          <a:p>
            <a:r>
              <a:rPr lang="en-US" dirty="0" smtClean="0"/>
              <a:t>L(D) </a:t>
            </a:r>
            <a:r>
              <a:rPr lang="en-US" dirty="0"/>
              <a:t>= </a:t>
            </a:r>
            <a:r>
              <a:rPr lang="en-US" dirty="0" smtClean="0"/>
              <a:t> min{</a:t>
            </a:r>
            <a:r>
              <a:rPr lang="en-US" dirty="0" smtClean="0">
                <a:latin typeface="Meiryo" panose="020B0604030504040204" pitchFamily="34" charset="-128"/>
                <a:ea typeface="Meiryo" panose="020B0604030504040204" pitchFamily="34" charset="-128"/>
              </a:rPr>
              <a:t>∞, </a:t>
            </a:r>
            <a:r>
              <a:rPr lang="en-US" dirty="0">
                <a:latin typeface="Meiryo" panose="020B0604030504040204" pitchFamily="34" charset="-128"/>
                <a:ea typeface="Meiryo" panose="020B0604030504040204" pitchFamily="34" charset="-128"/>
              </a:rPr>
              <a:t>∞</a:t>
            </a:r>
            <a:r>
              <a:rPr lang="en-US" dirty="0" smtClean="0">
                <a:latin typeface="Meiryo" panose="020B0604030504040204" pitchFamily="34" charset="-128"/>
                <a:ea typeface="Meiryo" panose="020B0604030504040204" pitchFamily="34" charset="-128"/>
              </a:rPr>
              <a:t>}=</a:t>
            </a:r>
            <a:r>
              <a:rPr lang="en-US" dirty="0">
                <a:latin typeface="Meiryo" panose="020B0604030504040204" pitchFamily="34" charset="-128"/>
                <a:ea typeface="Meiryo" panose="020B0604030504040204" pitchFamily="34" charset="-128"/>
              </a:rPr>
              <a:t> ∞</a:t>
            </a:r>
            <a:r>
              <a:rPr lang="en-US" dirty="0" smtClean="0">
                <a:latin typeface="Meiryo" panose="020B0604030504040204" pitchFamily="34" charset="-128"/>
                <a:ea typeface="Meiryo" panose="020B0604030504040204" pitchFamily="34" charset="-128"/>
              </a:rPr>
              <a:t>, </a:t>
            </a:r>
            <a:endParaRPr lang="en-US" dirty="0"/>
          </a:p>
        </p:txBody>
      </p:sp>
      <p:sp>
        <p:nvSpPr>
          <p:cNvPr id="32" name="Rectangle 31"/>
          <p:cNvSpPr/>
          <p:nvPr/>
        </p:nvSpPr>
        <p:spPr>
          <a:xfrm>
            <a:off x="4784526" y="2943841"/>
            <a:ext cx="2470548" cy="369332"/>
          </a:xfrm>
          <a:prstGeom prst="rect">
            <a:avLst/>
          </a:prstGeom>
        </p:spPr>
        <p:txBody>
          <a:bodyPr wrap="none">
            <a:spAutoFit/>
          </a:bodyPr>
          <a:lstStyle/>
          <a:p>
            <a:r>
              <a:rPr lang="en-US" dirty="0" smtClean="0"/>
              <a:t>L(F) </a:t>
            </a:r>
            <a:r>
              <a:rPr lang="en-US" dirty="0"/>
              <a:t>= </a:t>
            </a:r>
            <a:r>
              <a:rPr lang="en-US" dirty="0" smtClean="0"/>
              <a:t> min{</a:t>
            </a:r>
            <a:r>
              <a:rPr lang="en-US" dirty="0" smtClean="0">
                <a:latin typeface="Meiryo" panose="020B0604030504040204" pitchFamily="34" charset="-128"/>
                <a:ea typeface="Meiryo" panose="020B0604030504040204" pitchFamily="34" charset="-128"/>
              </a:rPr>
              <a:t>9, </a:t>
            </a:r>
            <a:r>
              <a:rPr lang="en-US" dirty="0">
                <a:latin typeface="Meiryo" panose="020B0604030504040204" pitchFamily="34" charset="-128"/>
                <a:ea typeface="Meiryo" panose="020B0604030504040204" pitchFamily="34" charset="-128"/>
              </a:rPr>
              <a:t>∞</a:t>
            </a:r>
            <a:r>
              <a:rPr lang="en-US" dirty="0" smtClean="0">
                <a:latin typeface="Meiryo" panose="020B0604030504040204" pitchFamily="34" charset="-128"/>
                <a:ea typeface="Meiryo" panose="020B0604030504040204" pitchFamily="34" charset="-128"/>
              </a:rPr>
              <a:t>}=</a:t>
            </a:r>
            <a:r>
              <a:rPr lang="en-US" dirty="0">
                <a:latin typeface="Meiryo" panose="020B0604030504040204" pitchFamily="34" charset="-128"/>
                <a:ea typeface="Meiryo" panose="020B0604030504040204" pitchFamily="34" charset="-128"/>
              </a:rPr>
              <a:t> </a:t>
            </a:r>
            <a:r>
              <a:rPr lang="en-US" dirty="0" smtClean="0">
                <a:latin typeface="Meiryo" panose="020B0604030504040204" pitchFamily="34" charset="-128"/>
                <a:ea typeface="Meiryo" panose="020B0604030504040204" pitchFamily="34" charset="-128"/>
              </a:rPr>
              <a:t>9, </a:t>
            </a:r>
            <a:endParaRPr lang="en-US" dirty="0"/>
          </a:p>
        </p:txBody>
      </p:sp>
      <p:sp>
        <p:nvSpPr>
          <p:cNvPr id="33" name="TextBox 32"/>
          <p:cNvSpPr txBox="1"/>
          <p:nvPr/>
        </p:nvSpPr>
        <p:spPr>
          <a:xfrm>
            <a:off x="588544" y="4191000"/>
            <a:ext cx="1351267" cy="369332"/>
          </a:xfrm>
          <a:prstGeom prst="rect">
            <a:avLst/>
          </a:prstGeom>
          <a:noFill/>
        </p:spPr>
        <p:txBody>
          <a:bodyPr wrap="none" rtlCol="0">
            <a:spAutoFit/>
          </a:bodyPr>
          <a:lstStyle/>
          <a:p>
            <a:r>
              <a:rPr lang="en-US" b="1" dirty="0" smtClean="0"/>
              <a:t>Iteration</a:t>
            </a:r>
            <a:r>
              <a:rPr lang="en-US" dirty="0" smtClean="0"/>
              <a:t> </a:t>
            </a:r>
            <a:r>
              <a:rPr lang="en-US" dirty="0" smtClean="0">
                <a:latin typeface="Rockwell" panose="02060603020205020403" pitchFamily="18" charset="0"/>
              </a:rPr>
              <a:t>IV</a:t>
            </a:r>
            <a:r>
              <a:rPr lang="en-US" dirty="0" smtClean="0"/>
              <a:t> </a:t>
            </a:r>
            <a:endParaRPr lang="en-US" dirty="0"/>
          </a:p>
        </p:txBody>
      </p:sp>
      <p:sp>
        <p:nvSpPr>
          <p:cNvPr id="34" name="Rectangle 33"/>
          <p:cNvSpPr/>
          <p:nvPr/>
        </p:nvSpPr>
        <p:spPr>
          <a:xfrm>
            <a:off x="2256358" y="4326730"/>
            <a:ext cx="1586332" cy="369332"/>
          </a:xfrm>
          <a:prstGeom prst="rect">
            <a:avLst/>
          </a:prstGeom>
        </p:spPr>
        <p:txBody>
          <a:bodyPr wrap="none">
            <a:spAutoFit/>
          </a:bodyPr>
          <a:lstStyle/>
          <a:p>
            <a:r>
              <a:rPr lang="en-US" dirty="0"/>
              <a:t>P = {</a:t>
            </a:r>
            <a:r>
              <a:rPr lang="en-US" dirty="0" smtClean="0"/>
              <a:t>A, E, C, F}, </a:t>
            </a:r>
            <a:endParaRPr lang="en-US" dirty="0"/>
          </a:p>
        </p:txBody>
      </p:sp>
      <p:sp>
        <p:nvSpPr>
          <p:cNvPr id="35" name="Rectangle 34"/>
          <p:cNvSpPr/>
          <p:nvPr/>
        </p:nvSpPr>
        <p:spPr>
          <a:xfrm>
            <a:off x="1912738" y="4796504"/>
            <a:ext cx="2937022" cy="369332"/>
          </a:xfrm>
          <a:prstGeom prst="rect">
            <a:avLst/>
          </a:prstGeom>
        </p:spPr>
        <p:txBody>
          <a:bodyPr wrap="none">
            <a:spAutoFit/>
          </a:bodyPr>
          <a:lstStyle/>
          <a:p>
            <a:r>
              <a:rPr lang="en-US" dirty="0"/>
              <a:t>L(B) = </a:t>
            </a:r>
            <a:r>
              <a:rPr lang="en-US" dirty="0" smtClean="0"/>
              <a:t> min{</a:t>
            </a:r>
            <a:r>
              <a:rPr lang="en-US" dirty="0" smtClean="0">
                <a:latin typeface="Meiryo" panose="020B0604030504040204" pitchFamily="34" charset="-128"/>
                <a:ea typeface="Meiryo" panose="020B0604030504040204" pitchFamily="34" charset="-128"/>
              </a:rPr>
              <a:t>11, 9+6}=11, </a:t>
            </a:r>
            <a:endParaRPr lang="en-US" dirty="0"/>
          </a:p>
        </p:txBody>
      </p:sp>
      <p:sp>
        <p:nvSpPr>
          <p:cNvPr id="36" name="TextBox 35"/>
          <p:cNvSpPr txBox="1"/>
          <p:nvPr/>
        </p:nvSpPr>
        <p:spPr>
          <a:xfrm>
            <a:off x="2179111" y="5316846"/>
            <a:ext cx="3358227" cy="369332"/>
          </a:xfrm>
          <a:prstGeom prst="rect">
            <a:avLst/>
          </a:prstGeom>
          <a:noFill/>
        </p:spPr>
        <p:txBody>
          <a:bodyPr wrap="none" rtlCol="0">
            <a:spAutoFit/>
          </a:bodyPr>
          <a:lstStyle/>
          <a:p>
            <a:r>
              <a:rPr lang="en-US" dirty="0" smtClean="0">
                <a:ea typeface="Meiryo" panose="020B0604030504040204" pitchFamily="34" charset="-128"/>
              </a:rPr>
              <a:t>Therefore, minimum length is 11. </a:t>
            </a:r>
            <a:endParaRPr lang="en-US" dirty="0"/>
          </a:p>
        </p:txBody>
      </p:sp>
      <p:sp>
        <p:nvSpPr>
          <p:cNvPr id="37" name="Rectangle 36"/>
          <p:cNvSpPr/>
          <p:nvPr/>
        </p:nvSpPr>
        <p:spPr>
          <a:xfrm>
            <a:off x="4868240" y="4740063"/>
            <a:ext cx="3135795" cy="369332"/>
          </a:xfrm>
          <a:prstGeom prst="rect">
            <a:avLst/>
          </a:prstGeom>
        </p:spPr>
        <p:txBody>
          <a:bodyPr wrap="none">
            <a:spAutoFit/>
          </a:bodyPr>
          <a:lstStyle/>
          <a:p>
            <a:r>
              <a:rPr lang="en-US" dirty="0" smtClean="0"/>
              <a:t>L(D) </a:t>
            </a:r>
            <a:r>
              <a:rPr lang="en-US" dirty="0"/>
              <a:t>= </a:t>
            </a:r>
            <a:r>
              <a:rPr lang="en-US" dirty="0" smtClean="0"/>
              <a:t> min{</a:t>
            </a:r>
            <a:r>
              <a:rPr lang="en-US" dirty="0" smtClean="0">
                <a:latin typeface="Meiryo" panose="020B0604030504040204" pitchFamily="34" charset="-128"/>
                <a:ea typeface="Meiryo" panose="020B0604030504040204" pitchFamily="34" charset="-128"/>
              </a:rPr>
              <a:t>∞, 9 + 3}= 12, </a:t>
            </a:r>
            <a:endParaRPr lang="en-US" dirty="0"/>
          </a:p>
        </p:txBody>
      </p:sp>
      <p:sp>
        <p:nvSpPr>
          <p:cNvPr id="39" name="Rectangle 38"/>
          <p:cNvSpPr/>
          <p:nvPr/>
        </p:nvSpPr>
        <p:spPr>
          <a:xfrm>
            <a:off x="3726324" y="4338984"/>
            <a:ext cx="1141916" cy="369332"/>
          </a:xfrm>
          <a:prstGeom prst="rect">
            <a:avLst/>
          </a:prstGeom>
        </p:spPr>
        <p:txBody>
          <a:bodyPr wrap="none">
            <a:spAutoFit/>
          </a:bodyPr>
          <a:lstStyle/>
          <a:p>
            <a:r>
              <a:rPr lang="en-US" dirty="0"/>
              <a:t>T = {B</a:t>
            </a:r>
            <a:r>
              <a:rPr lang="en-US" dirty="0" smtClean="0"/>
              <a:t>, D, }</a:t>
            </a:r>
            <a:endParaRPr lang="en-US" dirty="0"/>
          </a:p>
        </p:txBody>
      </p:sp>
    </p:spTree>
    <p:extLst>
      <p:ext uri="{BB962C8B-B14F-4D97-AF65-F5344CB8AC3E}">
        <p14:creationId xmlns:p14="http://schemas.microsoft.com/office/powerpoint/2010/main" val="2069107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down)">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wipe(down)">
                                      <p:cBhvr>
                                        <p:cTn id="27" dur="500"/>
                                        <p:tgtEl>
                                          <p:spTgt spid="2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wipe(down)">
                                      <p:cBhvr>
                                        <p:cTn id="32" dur="500"/>
                                        <p:tgtEl>
                                          <p:spTgt spid="2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wipe(down)">
                                      <p:cBhvr>
                                        <p:cTn id="37" dur="500"/>
                                        <p:tgtEl>
                                          <p:spTgt spid="2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wipe(down)">
                                      <p:cBhvr>
                                        <p:cTn id="42" dur="500"/>
                                        <p:tgtEl>
                                          <p:spTgt spid="13"/>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wipe(down)">
                                      <p:cBhvr>
                                        <p:cTn id="47" dur="500"/>
                                        <p:tgtEl>
                                          <p:spTgt spid="25"/>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26"/>
                                        </p:tgtEl>
                                        <p:attrNameLst>
                                          <p:attrName>style.visibility</p:attrName>
                                        </p:attrNameLst>
                                      </p:cBhvr>
                                      <p:to>
                                        <p:strVal val="visible"/>
                                      </p:to>
                                    </p:set>
                                    <p:animEffect transition="in" filter="wipe(down)">
                                      <p:cBhvr>
                                        <p:cTn id="52" dur="500"/>
                                        <p:tgtEl>
                                          <p:spTgt spid="26"/>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27"/>
                                        </p:tgtEl>
                                        <p:attrNameLst>
                                          <p:attrName>style.visibility</p:attrName>
                                        </p:attrNameLst>
                                      </p:cBhvr>
                                      <p:to>
                                        <p:strVal val="visible"/>
                                      </p:to>
                                    </p:set>
                                    <p:animEffect transition="in" filter="wipe(down)">
                                      <p:cBhvr>
                                        <p:cTn id="57" dur="500"/>
                                        <p:tgtEl>
                                          <p:spTgt spid="27"/>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28"/>
                                        </p:tgtEl>
                                        <p:attrNameLst>
                                          <p:attrName>style.visibility</p:attrName>
                                        </p:attrNameLst>
                                      </p:cBhvr>
                                      <p:to>
                                        <p:strVal val="visible"/>
                                      </p:to>
                                    </p:set>
                                    <p:animEffect transition="in" filter="wipe(down)">
                                      <p:cBhvr>
                                        <p:cTn id="62" dur="500"/>
                                        <p:tgtEl>
                                          <p:spTgt spid="28"/>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32"/>
                                        </p:tgtEl>
                                        <p:attrNameLst>
                                          <p:attrName>style.visibility</p:attrName>
                                        </p:attrNameLst>
                                      </p:cBhvr>
                                      <p:to>
                                        <p:strVal val="visible"/>
                                      </p:to>
                                    </p:set>
                                    <p:animEffect transition="in" filter="wipe(down)">
                                      <p:cBhvr>
                                        <p:cTn id="67" dur="500"/>
                                        <p:tgtEl>
                                          <p:spTgt spid="32"/>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grpId="0" nodeType="clickEffect">
                                  <p:stCondLst>
                                    <p:cond delay="0"/>
                                  </p:stCondLst>
                                  <p:childTnLst>
                                    <p:set>
                                      <p:cBhvr>
                                        <p:cTn id="71" dur="1" fill="hold">
                                          <p:stCondLst>
                                            <p:cond delay="0"/>
                                          </p:stCondLst>
                                        </p:cTn>
                                        <p:tgtEl>
                                          <p:spTgt spid="31"/>
                                        </p:tgtEl>
                                        <p:attrNameLst>
                                          <p:attrName>style.visibility</p:attrName>
                                        </p:attrNameLst>
                                      </p:cBhvr>
                                      <p:to>
                                        <p:strVal val="visible"/>
                                      </p:to>
                                    </p:set>
                                    <p:animEffect transition="in" filter="wipe(down)">
                                      <p:cBhvr>
                                        <p:cTn id="72" dur="500"/>
                                        <p:tgtEl>
                                          <p:spTgt spid="31"/>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grpId="0" nodeType="clickEffect">
                                  <p:stCondLst>
                                    <p:cond delay="0"/>
                                  </p:stCondLst>
                                  <p:childTnLst>
                                    <p:set>
                                      <p:cBhvr>
                                        <p:cTn id="76" dur="1" fill="hold">
                                          <p:stCondLst>
                                            <p:cond delay="0"/>
                                          </p:stCondLst>
                                        </p:cTn>
                                        <p:tgtEl>
                                          <p:spTgt spid="29"/>
                                        </p:tgtEl>
                                        <p:attrNameLst>
                                          <p:attrName>style.visibility</p:attrName>
                                        </p:attrNameLst>
                                      </p:cBhvr>
                                      <p:to>
                                        <p:strVal val="visible"/>
                                      </p:to>
                                    </p:set>
                                    <p:animEffect transition="in" filter="wipe(down)">
                                      <p:cBhvr>
                                        <p:cTn id="77" dur="500"/>
                                        <p:tgtEl>
                                          <p:spTgt spid="29"/>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4" fill="hold" grpId="0" nodeType="clickEffect">
                                  <p:stCondLst>
                                    <p:cond delay="0"/>
                                  </p:stCondLst>
                                  <p:childTnLst>
                                    <p:set>
                                      <p:cBhvr>
                                        <p:cTn id="81" dur="1" fill="hold">
                                          <p:stCondLst>
                                            <p:cond delay="0"/>
                                          </p:stCondLst>
                                        </p:cTn>
                                        <p:tgtEl>
                                          <p:spTgt spid="33"/>
                                        </p:tgtEl>
                                        <p:attrNameLst>
                                          <p:attrName>style.visibility</p:attrName>
                                        </p:attrNameLst>
                                      </p:cBhvr>
                                      <p:to>
                                        <p:strVal val="visible"/>
                                      </p:to>
                                    </p:set>
                                    <p:animEffect transition="in" filter="wipe(down)">
                                      <p:cBhvr>
                                        <p:cTn id="82" dur="500"/>
                                        <p:tgtEl>
                                          <p:spTgt spid="33"/>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4" fill="hold" grpId="0" nodeType="clickEffect">
                                  <p:stCondLst>
                                    <p:cond delay="0"/>
                                  </p:stCondLst>
                                  <p:childTnLst>
                                    <p:set>
                                      <p:cBhvr>
                                        <p:cTn id="86" dur="1" fill="hold">
                                          <p:stCondLst>
                                            <p:cond delay="0"/>
                                          </p:stCondLst>
                                        </p:cTn>
                                        <p:tgtEl>
                                          <p:spTgt spid="34"/>
                                        </p:tgtEl>
                                        <p:attrNameLst>
                                          <p:attrName>style.visibility</p:attrName>
                                        </p:attrNameLst>
                                      </p:cBhvr>
                                      <p:to>
                                        <p:strVal val="visible"/>
                                      </p:to>
                                    </p:set>
                                    <p:animEffect transition="in" filter="wipe(down)">
                                      <p:cBhvr>
                                        <p:cTn id="87" dur="500"/>
                                        <p:tgtEl>
                                          <p:spTgt spid="34"/>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4" fill="hold" grpId="0" nodeType="clickEffect">
                                  <p:stCondLst>
                                    <p:cond delay="0"/>
                                  </p:stCondLst>
                                  <p:childTnLst>
                                    <p:set>
                                      <p:cBhvr>
                                        <p:cTn id="91" dur="1" fill="hold">
                                          <p:stCondLst>
                                            <p:cond delay="0"/>
                                          </p:stCondLst>
                                        </p:cTn>
                                        <p:tgtEl>
                                          <p:spTgt spid="39"/>
                                        </p:tgtEl>
                                        <p:attrNameLst>
                                          <p:attrName>style.visibility</p:attrName>
                                        </p:attrNameLst>
                                      </p:cBhvr>
                                      <p:to>
                                        <p:strVal val="visible"/>
                                      </p:to>
                                    </p:set>
                                    <p:animEffect transition="in" filter="wipe(down)">
                                      <p:cBhvr>
                                        <p:cTn id="92" dur="500"/>
                                        <p:tgtEl>
                                          <p:spTgt spid="39"/>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4" fill="hold" grpId="0" nodeType="clickEffect">
                                  <p:stCondLst>
                                    <p:cond delay="0"/>
                                  </p:stCondLst>
                                  <p:childTnLst>
                                    <p:set>
                                      <p:cBhvr>
                                        <p:cTn id="96" dur="1" fill="hold">
                                          <p:stCondLst>
                                            <p:cond delay="0"/>
                                          </p:stCondLst>
                                        </p:cTn>
                                        <p:tgtEl>
                                          <p:spTgt spid="35"/>
                                        </p:tgtEl>
                                        <p:attrNameLst>
                                          <p:attrName>style.visibility</p:attrName>
                                        </p:attrNameLst>
                                      </p:cBhvr>
                                      <p:to>
                                        <p:strVal val="visible"/>
                                      </p:to>
                                    </p:set>
                                    <p:animEffect transition="in" filter="wipe(down)">
                                      <p:cBhvr>
                                        <p:cTn id="97" dur="500"/>
                                        <p:tgtEl>
                                          <p:spTgt spid="35"/>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4" fill="hold" grpId="0" nodeType="clickEffect">
                                  <p:stCondLst>
                                    <p:cond delay="0"/>
                                  </p:stCondLst>
                                  <p:childTnLst>
                                    <p:set>
                                      <p:cBhvr>
                                        <p:cTn id="101" dur="1" fill="hold">
                                          <p:stCondLst>
                                            <p:cond delay="0"/>
                                          </p:stCondLst>
                                        </p:cTn>
                                        <p:tgtEl>
                                          <p:spTgt spid="37"/>
                                        </p:tgtEl>
                                        <p:attrNameLst>
                                          <p:attrName>style.visibility</p:attrName>
                                        </p:attrNameLst>
                                      </p:cBhvr>
                                      <p:to>
                                        <p:strVal val="visible"/>
                                      </p:to>
                                    </p:set>
                                    <p:animEffect transition="in" filter="wipe(down)">
                                      <p:cBhvr>
                                        <p:cTn id="102" dur="500"/>
                                        <p:tgtEl>
                                          <p:spTgt spid="37"/>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4" fill="hold" grpId="0" nodeType="clickEffect">
                                  <p:stCondLst>
                                    <p:cond delay="0"/>
                                  </p:stCondLst>
                                  <p:childTnLst>
                                    <p:set>
                                      <p:cBhvr>
                                        <p:cTn id="106" dur="1" fill="hold">
                                          <p:stCondLst>
                                            <p:cond delay="0"/>
                                          </p:stCondLst>
                                        </p:cTn>
                                        <p:tgtEl>
                                          <p:spTgt spid="36"/>
                                        </p:tgtEl>
                                        <p:attrNameLst>
                                          <p:attrName>style.visibility</p:attrName>
                                        </p:attrNameLst>
                                      </p:cBhvr>
                                      <p:to>
                                        <p:strVal val="visible"/>
                                      </p:to>
                                    </p:set>
                                    <p:animEffect transition="in" filter="wipe(down)">
                                      <p:cBhvr>
                                        <p:cTn id="107"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13" grpId="0"/>
      <p:bldP spid="22" grpId="0"/>
      <p:bldP spid="23" grpId="0"/>
      <p:bldP spid="24" grpId="0"/>
      <p:bldP spid="25" grpId="0"/>
      <p:bldP spid="26" grpId="0"/>
      <p:bldP spid="27" grpId="0"/>
      <p:bldP spid="28" grpId="0"/>
      <p:bldP spid="29" grpId="0"/>
      <p:bldP spid="31" grpId="0"/>
      <p:bldP spid="32" grpId="0"/>
      <p:bldP spid="33" grpId="0"/>
      <p:bldP spid="34" grpId="0"/>
      <p:bldP spid="35" grpId="0"/>
      <p:bldP spid="36" grpId="0"/>
      <p:bldP spid="37" grpId="0"/>
      <p:bldP spid="39"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A2D89C-D3D4-4D70-AB54-55FB01236F4A}" type="datetime1">
              <a:rPr lang="en-US" smtClean="0"/>
              <a:pPr/>
              <a:t>6/24/2023</a:t>
            </a:fld>
            <a:endParaRPr lang="en-US" dirty="0"/>
          </a:p>
        </p:txBody>
      </p:sp>
      <p:sp>
        <p:nvSpPr>
          <p:cNvPr id="3" name="Footer Placeholder 2"/>
          <p:cNvSpPr>
            <a:spLocks noGrp="1"/>
          </p:cNvSpPr>
          <p:nvPr>
            <p:ph type="ftr" sz="quarter" idx="11"/>
          </p:nvPr>
        </p:nvSpPr>
        <p:spPr/>
        <p:txBody>
          <a:bodyPr/>
          <a:lstStyle/>
          <a:p>
            <a:r>
              <a:rPr lang="en-US" smtClean="0"/>
              <a:t>Basic concepts of graph theory</a:t>
            </a:r>
            <a:endParaRPr lang="en-US" dirty="0"/>
          </a:p>
        </p:txBody>
      </p:sp>
      <p:sp>
        <p:nvSpPr>
          <p:cNvPr id="4" name="Slide Number Placeholder 3"/>
          <p:cNvSpPr>
            <a:spLocks noGrp="1"/>
          </p:cNvSpPr>
          <p:nvPr>
            <p:ph type="sldNum" sz="quarter" idx="12"/>
          </p:nvPr>
        </p:nvSpPr>
        <p:spPr/>
        <p:txBody>
          <a:bodyPr/>
          <a:lstStyle/>
          <a:p>
            <a:fld id="{68D024D8-7F54-4838-AA7B-E00348C32656}" type="slidenum">
              <a:rPr lang="en-US" smtClean="0"/>
              <a:pPr/>
              <a:t>57</a:t>
            </a:fld>
            <a:endParaRPr lang="en-US" dirty="0"/>
          </a:p>
        </p:txBody>
      </p:sp>
      <p:sp>
        <p:nvSpPr>
          <p:cNvPr id="5" name="TextBox 4"/>
          <p:cNvSpPr txBox="1"/>
          <p:nvPr/>
        </p:nvSpPr>
        <p:spPr>
          <a:xfrm>
            <a:off x="588544" y="609600"/>
            <a:ext cx="1279133" cy="369332"/>
          </a:xfrm>
          <a:prstGeom prst="rect">
            <a:avLst/>
          </a:prstGeom>
          <a:noFill/>
        </p:spPr>
        <p:txBody>
          <a:bodyPr wrap="none" rtlCol="0">
            <a:spAutoFit/>
          </a:bodyPr>
          <a:lstStyle/>
          <a:p>
            <a:r>
              <a:rPr lang="en-US" b="1" dirty="0" smtClean="0"/>
              <a:t>Iteration</a:t>
            </a:r>
            <a:r>
              <a:rPr lang="en-US" dirty="0" smtClean="0"/>
              <a:t> </a:t>
            </a:r>
            <a:r>
              <a:rPr lang="en-US" dirty="0" smtClean="0">
                <a:latin typeface="Rockwell" panose="02060603020205020403" pitchFamily="18" charset="0"/>
              </a:rPr>
              <a:t>V</a:t>
            </a:r>
            <a:r>
              <a:rPr lang="en-US" dirty="0" smtClean="0"/>
              <a:t> </a:t>
            </a:r>
            <a:endParaRPr lang="en-US" dirty="0"/>
          </a:p>
        </p:txBody>
      </p:sp>
      <p:sp>
        <p:nvSpPr>
          <p:cNvPr id="6" name="Rectangle 5"/>
          <p:cNvSpPr/>
          <p:nvPr/>
        </p:nvSpPr>
        <p:spPr>
          <a:xfrm>
            <a:off x="2256358" y="745330"/>
            <a:ext cx="1798954" cy="369332"/>
          </a:xfrm>
          <a:prstGeom prst="rect">
            <a:avLst/>
          </a:prstGeom>
        </p:spPr>
        <p:txBody>
          <a:bodyPr wrap="none">
            <a:spAutoFit/>
          </a:bodyPr>
          <a:lstStyle/>
          <a:p>
            <a:r>
              <a:rPr lang="en-US" dirty="0"/>
              <a:t>P = {</a:t>
            </a:r>
            <a:r>
              <a:rPr lang="en-US" dirty="0" smtClean="0"/>
              <a:t>A, E, C, F, B}, </a:t>
            </a:r>
            <a:endParaRPr lang="en-US" dirty="0"/>
          </a:p>
        </p:txBody>
      </p:sp>
      <p:sp>
        <p:nvSpPr>
          <p:cNvPr id="8" name="TextBox 7"/>
          <p:cNvSpPr txBox="1"/>
          <p:nvPr/>
        </p:nvSpPr>
        <p:spPr>
          <a:xfrm>
            <a:off x="2179111" y="1735446"/>
            <a:ext cx="3358227" cy="369332"/>
          </a:xfrm>
          <a:prstGeom prst="rect">
            <a:avLst/>
          </a:prstGeom>
          <a:noFill/>
        </p:spPr>
        <p:txBody>
          <a:bodyPr wrap="none" rtlCol="0">
            <a:spAutoFit/>
          </a:bodyPr>
          <a:lstStyle/>
          <a:p>
            <a:r>
              <a:rPr lang="en-US" dirty="0" smtClean="0">
                <a:ea typeface="Meiryo" panose="020B0604030504040204" pitchFamily="34" charset="-128"/>
              </a:rPr>
              <a:t>Therefore, minimum length is 12. </a:t>
            </a:r>
            <a:endParaRPr lang="en-US" dirty="0"/>
          </a:p>
        </p:txBody>
      </p:sp>
      <p:sp>
        <p:nvSpPr>
          <p:cNvPr id="9" name="Rectangle 8"/>
          <p:cNvSpPr/>
          <p:nvPr/>
        </p:nvSpPr>
        <p:spPr>
          <a:xfrm>
            <a:off x="2433144" y="1234168"/>
            <a:ext cx="3332964" cy="369332"/>
          </a:xfrm>
          <a:prstGeom prst="rect">
            <a:avLst/>
          </a:prstGeom>
        </p:spPr>
        <p:txBody>
          <a:bodyPr wrap="none">
            <a:spAutoFit/>
          </a:bodyPr>
          <a:lstStyle/>
          <a:p>
            <a:r>
              <a:rPr lang="en-US" dirty="0" smtClean="0"/>
              <a:t>L(D) </a:t>
            </a:r>
            <a:r>
              <a:rPr lang="en-US" dirty="0"/>
              <a:t>= </a:t>
            </a:r>
            <a:r>
              <a:rPr lang="en-US" dirty="0" smtClean="0"/>
              <a:t> min{</a:t>
            </a:r>
            <a:r>
              <a:rPr lang="en-US" dirty="0" smtClean="0">
                <a:latin typeface="Meiryo" panose="020B0604030504040204" pitchFamily="34" charset="-128"/>
                <a:ea typeface="Meiryo" panose="020B0604030504040204" pitchFamily="34" charset="-128"/>
              </a:rPr>
              <a:t>12, 11 + 2}= 12, </a:t>
            </a:r>
            <a:endParaRPr lang="en-US" dirty="0"/>
          </a:p>
        </p:txBody>
      </p:sp>
      <p:sp>
        <p:nvSpPr>
          <p:cNvPr id="10" name="Rectangle 9"/>
          <p:cNvSpPr/>
          <p:nvPr/>
        </p:nvSpPr>
        <p:spPr>
          <a:xfrm>
            <a:off x="4001042" y="739110"/>
            <a:ext cx="910827" cy="369332"/>
          </a:xfrm>
          <a:prstGeom prst="rect">
            <a:avLst/>
          </a:prstGeom>
        </p:spPr>
        <p:txBody>
          <a:bodyPr wrap="none">
            <a:spAutoFit/>
          </a:bodyPr>
          <a:lstStyle/>
          <a:p>
            <a:r>
              <a:rPr lang="en-US" dirty="0"/>
              <a:t>T = </a:t>
            </a:r>
            <a:r>
              <a:rPr lang="en-US" dirty="0" smtClean="0"/>
              <a:t>{ D }</a:t>
            </a:r>
            <a:endParaRPr lang="en-US" dirty="0"/>
          </a:p>
        </p:txBody>
      </p:sp>
      <p:sp>
        <p:nvSpPr>
          <p:cNvPr id="12" name="TextBox 11"/>
          <p:cNvSpPr txBox="1"/>
          <p:nvPr/>
        </p:nvSpPr>
        <p:spPr>
          <a:xfrm>
            <a:off x="575906" y="2356230"/>
            <a:ext cx="7384779" cy="369332"/>
          </a:xfrm>
          <a:prstGeom prst="rect">
            <a:avLst/>
          </a:prstGeom>
          <a:noFill/>
        </p:spPr>
        <p:txBody>
          <a:bodyPr wrap="none" rtlCol="0">
            <a:spAutoFit/>
          </a:bodyPr>
          <a:lstStyle/>
          <a:p>
            <a:r>
              <a:rPr lang="en-US" dirty="0" smtClean="0">
                <a:ea typeface="Meiryo" panose="020B0604030504040204" pitchFamily="34" charset="-128"/>
              </a:rPr>
              <a:t>Thus the shortest path from A to D is A – F – D and its minimum length is 12. </a:t>
            </a:r>
            <a:endParaRPr lang="en-US" dirty="0"/>
          </a:p>
        </p:txBody>
      </p:sp>
      <p:pic>
        <p:nvPicPr>
          <p:cNvPr id="13" name="Picture 12"/>
          <p:cNvPicPr>
            <a:picLocks noChangeAspect="1"/>
          </p:cNvPicPr>
          <p:nvPr/>
        </p:nvPicPr>
        <p:blipFill rotWithShape="1">
          <a:blip r:embed="rId2" cstate="print">
            <a:extLst>
              <a:ext uri="{28A0092B-C50C-407E-A947-70E740481C1C}">
                <a14:useLocalDpi xmlns:a14="http://schemas.microsoft.com/office/drawing/2010/main" val="0"/>
              </a:ext>
            </a:extLst>
          </a:blip>
          <a:srcRect l="48570" t="25972" r="24763" b="15337"/>
          <a:stretch/>
        </p:blipFill>
        <p:spPr>
          <a:xfrm rot="5400000">
            <a:off x="2967100" y="2225139"/>
            <a:ext cx="2438400" cy="5486400"/>
          </a:xfrm>
          <a:prstGeom prst="rect">
            <a:avLst/>
          </a:prstGeom>
        </p:spPr>
      </p:pic>
      <p:sp>
        <p:nvSpPr>
          <p:cNvPr id="14" name="TextBox 13"/>
          <p:cNvSpPr txBox="1"/>
          <p:nvPr/>
        </p:nvSpPr>
        <p:spPr>
          <a:xfrm>
            <a:off x="379665" y="2977014"/>
            <a:ext cx="8153579" cy="646331"/>
          </a:xfrm>
          <a:prstGeom prst="rect">
            <a:avLst/>
          </a:prstGeom>
          <a:noFill/>
        </p:spPr>
        <p:txBody>
          <a:bodyPr wrap="none" rtlCol="0">
            <a:spAutoFit/>
          </a:bodyPr>
          <a:lstStyle/>
          <a:p>
            <a:r>
              <a:rPr lang="en-US" b="1" dirty="0" smtClean="0"/>
              <a:t>Class work </a:t>
            </a:r>
            <a:r>
              <a:rPr lang="en-US" dirty="0" smtClean="0"/>
              <a:t>: Find the shortest path from vertex A to D in the given weighted graph by </a:t>
            </a:r>
          </a:p>
          <a:p>
            <a:r>
              <a:rPr lang="en-US" dirty="0"/>
              <a:t> </a:t>
            </a:r>
            <a:r>
              <a:rPr lang="en-US" dirty="0" err="1" smtClean="0"/>
              <a:t>Dijkstra</a:t>
            </a:r>
            <a:r>
              <a:rPr lang="en-US" dirty="0" smtClean="0"/>
              <a:t> algorithm. </a:t>
            </a:r>
            <a:endParaRPr lang="en-US" dirty="0"/>
          </a:p>
        </p:txBody>
      </p:sp>
    </p:spTree>
    <p:extLst>
      <p:ext uri="{BB962C8B-B14F-4D97-AF65-F5344CB8AC3E}">
        <p14:creationId xmlns:p14="http://schemas.microsoft.com/office/powerpoint/2010/main" val="1186167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down)">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down)">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down)">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ipe(down)">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wipe(down)">
                                      <p:cBhvr>
                                        <p:cTn id="37" dur="500"/>
                                        <p:tgtEl>
                                          <p:spTgt spid="1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wipe(down)">
                                      <p:cBhvr>
                                        <p:cTn id="4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P spid="9" grpId="0"/>
      <p:bldP spid="10" grpId="0"/>
      <p:bldP spid="12" grpId="0"/>
      <p:bldP spid="14"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A2D89C-D3D4-4D70-AB54-55FB01236F4A}" type="datetime1">
              <a:rPr lang="en-US" smtClean="0"/>
              <a:pPr/>
              <a:t>6/24/2023</a:t>
            </a:fld>
            <a:endParaRPr lang="en-US" dirty="0"/>
          </a:p>
        </p:txBody>
      </p:sp>
      <p:sp>
        <p:nvSpPr>
          <p:cNvPr id="3" name="Footer Placeholder 2"/>
          <p:cNvSpPr>
            <a:spLocks noGrp="1"/>
          </p:cNvSpPr>
          <p:nvPr>
            <p:ph type="ftr" sz="quarter" idx="11"/>
          </p:nvPr>
        </p:nvSpPr>
        <p:spPr/>
        <p:txBody>
          <a:bodyPr/>
          <a:lstStyle/>
          <a:p>
            <a:r>
              <a:rPr lang="en-US" smtClean="0"/>
              <a:t>Basic concepts of graph theory</a:t>
            </a:r>
            <a:endParaRPr lang="en-US" dirty="0"/>
          </a:p>
        </p:txBody>
      </p:sp>
      <p:sp>
        <p:nvSpPr>
          <p:cNvPr id="4" name="Slide Number Placeholder 3"/>
          <p:cNvSpPr>
            <a:spLocks noGrp="1"/>
          </p:cNvSpPr>
          <p:nvPr>
            <p:ph type="sldNum" sz="quarter" idx="12"/>
          </p:nvPr>
        </p:nvSpPr>
        <p:spPr/>
        <p:txBody>
          <a:bodyPr/>
          <a:lstStyle/>
          <a:p>
            <a:fld id="{68D024D8-7F54-4838-AA7B-E00348C32656}" type="slidenum">
              <a:rPr lang="en-US" smtClean="0"/>
              <a:pPr/>
              <a:t>58</a:t>
            </a:fld>
            <a:endParaRPr lang="en-US" dirty="0"/>
          </a:p>
        </p:txBody>
      </p:sp>
      <p:sp>
        <p:nvSpPr>
          <p:cNvPr id="5" name="TextBox 4"/>
          <p:cNvSpPr txBox="1"/>
          <p:nvPr/>
        </p:nvSpPr>
        <p:spPr>
          <a:xfrm>
            <a:off x="3429000" y="716281"/>
            <a:ext cx="45719" cy="369332"/>
          </a:xfrm>
          <a:prstGeom prst="rect">
            <a:avLst/>
          </a:prstGeom>
          <a:noFill/>
        </p:spPr>
        <p:txBody>
          <a:bodyPr wrap="square" rtlCol="0">
            <a:spAutoFit/>
          </a:bodyPr>
          <a:lstStyle/>
          <a:p>
            <a:endParaRPr lang="en-US" dirty="0"/>
          </a:p>
        </p:txBody>
      </p:sp>
      <p:sp>
        <p:nvSpPr>
          <p:cNvPr id="6" name="TextBox 5"/>
          <p:cNvSpPr txBox="1"/>
          <p:nvPr/>
        </p:nvSpPr>
        <p:spPr>
          <a:xfrm>
            <a:off x="193036" y="152400"/>
            <a:ext cx="2921505" cy="369332"/>
          </a:xfrm>
          <a:prstGeom prst="rect">
            <a:avLst/>
          </a:prstGeom>
          <a:noFill/>
        </p:spPr>
        <p:txBody>
          <a:bodyPr wrap="none" rtlCol="0">
            <a:spAutoFit/>
          </a:bodyPr>
          <a:lstStyle/>
          <a:p>
            <a:r>
              <a:rPr lang="en-US" b="1" dirty="0" smtClean="0"/>
              <a:t>Travelling Salesman problem</a:t>
            </a:r>
            <a:endParaRPr lang="en-US" b="1" dirty="0"/>
          </a:p>
        </p:txBody>
      </p:sp>
      <p:sp>
        <p:nvSpPr>
          <p:cNvPr id="7" name="Rectangle 6"/>
          <p:cNvSpPr/>
          <p:nvPr/>
        </p:nvSpPr>
        <p:spPr>
          <a:xfrm>
            <a:off x="222013" y="646511"/>
            <a:ext cx="8918211" cy="923330"/>
          </a:xfrm>
          <a:prstGeom prst="rect">
            <a:avLst/>
          </a:prstGeom>
        </p:spPr>
        <p:txBody>
          <a:bodyPr wrap="none">
            <a:spAutoFit/>
          </a:bodyPr>
          <a:lstStyle/>
          <a:p>
            <a:r>
              <a:rPr lang="en-US" b="1" dirty="0" smtClean="0"/>
              <a:t>Condition of Travelling </a:t>
            </a:r>
            <a:r>
              <a:rPr lang="en-US" b="1" dirty="0"/>
              <a:t>Salesman </a:t>
            </a:r>
            <a:r>
              <a:rPr lang="en-US" b="1" dirty="0" smtClean="0"/>
              <a:t>problem:  </a:t>
            </a:r>
            <a:r>
              <a:rPr lang="en-US" dirty="0" smtClean="0"/>
              <a:t>The salesman starts from his home city, he must</a:t>
            </a:r>
          </a:p>
          <a:p>
            <a:r>
              <a:rPr lang="en-US" dirty="0"/>
              <a:t> </a:t>
            </a:r>
            <a:r>
              <a:rPr lang="en-US" dirty="0" smtClean="0"/>
              <a:t>visit every city exactly once and returns to his home city.</a:t>
            </a:r>
          </a:p>
          <a:p>
            <a:r>
              <a:rPr lang="en-US" dirty="0"/>
              <a:t> </a:t>
            </a:r>
            <a:r>
              <a:rPr lang="en-US" dirty="0" smtClean="0"/>
              <a:t> The problem is to find the route shortest distance/ time/ cost.</a:t>
            </a:r>
            <a:endParaRPr lang="en-US" dirty="0"/>
          </a:p>
        </p:txBody>
      </p:sp>
      <p:sp>
        <p:nvSpPr>
          <p:cNvPr id="8" name="TextBox 7"/>
          <p:cNvSpPr txBox="1"/>
          <p:nvPr/>
        </p:nvSpPr>
        <p:spPr>
          <a:xfrm>
            <a:off x="222013" y="1666993"/>
            <a:ext cx="1112420" cy="369332"/>
          </a:xfrm>
          <a:prstGeom prst="rect">
            <a:avLst/>
          </a:prstGeom>
          <a:noFill/>
        </p:spPr>
        <p:txBody>
          <a:bodyPr wrap="none" rtlCol="0">
            <a:spAutoFit/>
          </a:bodyPr>
          <a:lstStyle/>
          <a:p>
            <a:r>
              <a:rPr lang="en-US" b="1" dirty="0" smtClean="0"/>
              <a:t>Example: </a:t>
            </a:r>
            <a:endParaRPr lang="en-US" b="1" dirty="0"/>
          </a:p>
        </p:txBody>
      </p:sp>
      <p:sp>
        <p:nvSpPr>
          <p:cNvPr id="9" name="Rectangle 8"/>
          <p:cNvSpPr/>
          <p:nvPr/>
        </p:nvSpPr>
        <p:spPr>
          <a:xfrm>
            <a:off x="1219200" y="1666993"/>
            <a:ext cx="7467600" cy="923330"/>
          </a:xfrm>
          <a:prstGeom prst="rect">
            <a:avLst/>
          </a:prstGeom>
        </p:spPr>
        <p:txBody>
          <a:bodyPr wrap="square">
            <a:spAutoFit/>
          </a:bodyPr>
          <a:lstStyle/>
          <a:p>
            <a:r>
              <a:rPr lang="en-US" dirty="0" smtClean="0"/>
              <a:t>Solve the Travelling </a:t>
            </a:r>
            <a:r>
              <a:rPr lang="en-US" dirty="0"/>
              <a:t>Salesman </a:t>
            </a:r>
            <a:r>
              <a:rPr lang="en-US" dirty="0" smtClean="0"/>
              <a:t>problem for this graph by finding the total weight of all Hamilton circuits and determining a circuit with minimum total weight.</a:t>
            </a:r>
            <a:endParaRPr lang="en-US" dirty="0"/>
          </a:p>
        </p:txBody>
      </p:sp>
      <p:grpSp>
        <p:nvGrpSpPr>
          <p:cNvPr id="45" name="Group 44"/>
          <p:cNvGrpSpPr/>
          <p:nvPr/>
        </p:nvGrpSpPr>
        <p:grpSpPr>
          <a:xfrm>
            <a:off x="2733430" y="2501493"/>
            <a:ext cx="2245328" cy="1902723"/>
            <a:chOff x="2028025" y="2637524"/>
            <a:chExt cx="2245328" cy="1902723"/>
          </a:xfrm>
        </p:grpSpPr>
        <p:grpSp>
          <p:nvGrpSpPr>
            <p:cNvPr id="34" name="Group 33"/>
            <p:cNvGrpSpPr/>
            <p:nvPr/>
          </p:nvGrpSpPr>
          <p:grpSpPr>
            <a:xfrm>
              <a:off x="2324181" y="2987780"/>
              <a:ext cx="1580719" cy="1180019"/>
              <a:chOff x="2372932" y="2970971"/>
              <a:chExt cx="1580719" cy="1180019"/>
            </a:xfrm>
          </p:grpSpPr>
          <p:grpSp>
            <p:nvGrpSpPr>
              <p:cNvPr id="33" name="Group 32"/>
              <p:cNvGrpSpPr/>
              <p:nvPr/>
            </p:nvGrpSpPr>
            <p:grpSpPr>
              <a:xfrm>
                <a:off x="2372932" y="2970971"/>
                <a:ext cx="1580719" cy="1180019"/>
                <a:chOff x="2372932" y="2970971"/>
                <a:chExt cx="1580719" cy="1180019"/>
              </a:xfrm>
            </p:grpSpPr>
            <p:sp>
              <p:nvSpPr>
                <p:cNvPr id="10" name="Oval 9"/>
                <p:cNvSpPr/>
                <p:nvPr/>
              </p:nvSpPr>
              <p:spPr>
                <a:xfrm flipV="1">
                  <a:off x="2372932" y="2970971"/>
                  <a:ext cx="77615" cy="107816"/>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 name="Oval 11"/>
                <p:cNvSpPr/>
                <p:nvPr/>
              </p:nvSpPr>
              <p:spPr>
                <a:xfrm flipV="1">
                  <a:off x="3876036" y="4043174"/>
                  <a:ext cx="77615" cy="107816"/>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 name="Oval 12"/>
                <p:cNvSpPr/>
                <p:nvPr/>
              </p:nvSpPr>
              <p:spPr>
                <a:xfrm flipV="1">
                  <a:off x="2372933" y="4039836"/>
                  <a:ext cx="77615" cy="107816"/>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 name="Oval 13"/>
                <p:cNvSpPr/>
                <p:nvPr/>
              </p:nvSpPr>
              <p:spPr>
                <a:xfrm flipV="1">
                  <a:off x="3876036" y="2971799"/>
                  <a:ext cx="77615" cy="107816"/>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30" name="Group 29"/>
              <p:cNvGrpSpPr/>
              <p:nvPr/>
            </p:nvGrpSpPr>
            <p:grpSpPr>
              <a:xfrm>
                <a:off x="2375900" y="2970971"/>
                <a:ext cx="1573178" cy="1110322"/>
                <a:chOff x="2380335" y="2986760"/>
                <a:chExt cx="1544501" cy="1110322"/>
              </a:xfrm>
            </p:grpSpPr>
            <p:cxnSp>
              <p:nvCxnSpPr>
                <p:cNvPr id="16" name="Straight Connector 15"/>
                <p:cNvCxnSpPr>
                  <a:stCxn id="10" idx="3"/>
                  <a:endCxn id="12" idx="3"/>
                </p:cNvCxnSpPr>
                <p:nvPr/>
              </p:nvCxnSpPr>
              <p:spPr>
                <a:xfrm>
                  <a:off x="2384091" y="2986760"/>
                  <a:ext cx="1475705" cy="1072203"/>
                </a:xfrm>
                <a:prstGeom prst="line">
                  <a:avLst/>
                </a:prstGeom>
              </p:spPr>
              <p:style>
                <a:lnRef idx="3">
                  <a:schemeClr val="dk1"/>
                </a:lnRef>
                <a:fillRef idx="0">
                  <a:schemeClr val="dk1"/>
                </a:fillRef>
                <a:effectRef idx="2">
                  <a:schemeClr val="dk1"/>
                </a:effectRef>
                <a:fontRef idx="minor">
                  <a:schemeClr val="tx1"/>
                </a:fontRef>
              </p:style>
            </p:cxnSp>
            <p:cxnSp>
              <p:nvCxnSpPr>
                <p:cNvPr id="19" name="Straight Connector 18"/>
                <p:cNvCxnSpPr>
                  <a:endCxn id="10" idx="3"/>
                </p:cNvCxnSpPr>
                <p:nvPr/>
              </p:nvCxnSpPr>
              <p:spPr>
                <a:xfrm flipH="1" flipV="1">
                  <a:off x="2384090" y="2986760"/>
                  <a:ext cx="19855" cy="1101116"/>
                </a:xfrm>
                <a:prstGeom prst="line">
                  <a:avLst/>
                </a:prstGeom>
              </p:spPr>
              <p:style>
                <a:lnRef idx="3">
                  <a:schemeClr val="dk1"/>
                </a:lnRef>
                <a:fillRef idx="0">
                  <a:schemeClr val="dk1"/>
                </a:fillRef>
                <a:effectRef idx="2">
                  <a:schemeClr val="dk1"/>
                </a:effectRef>
                <a:fontRef idx="minor">
                  <a:schemeClr val="tx1"/>
                </a:fontRef>
              </p:style>
            </p:cxnSp>
            <p:cxnSp>
              <p:nvCxnSpPr>
                <p:cNvPr id="20" name="Straight Connector 19"/>
                <p:cNvCxnSpPr>
                  <a:endCxn id="12" idx="4"/>
                </p:cNvCxnSpPr>
                <p:nvPr/>
              </p:nvCxnSpPr>
              <p:spPr>
                <a:xfrm>
                  <a:off x="3886735" y="3004950"/>
                  <a:ext cx="0" cy="1038224"/>
                </a:xfrm>
                <a:prstGeom prst="line">
                  <a:avLst/>
                </a:prstGeom>
              </p:spPr>
              <p:style>
                <a:lnRef idx="3">
                  <a:schemeClr val="dk1"/>
                </a:lnRef>
                <a:fillRef idx="0">
                  <a:schemeClr val="dk1"/>
                </a:fillRef>
                <a:effectRef idx="2">
                  <a:schemeClr val="dk1"/>
                </a:effectRef>
                <a:fontRef idx="minor">
                  <a:schemeClr val="tx1"/>
                </a:fontRef>
              </p:style>
            </p:cxnSp>
            <p:cxnSp>
              <p:nvCxnSpPr>
                <p:cNvPr id="21" name="Straight Connector 20"/>
                <p:cNvCxnSpPr>
                  <a:endCxn id="12" idx="6"/>
                </p:cNvCxnSpPr>
                <p:nvPr/>
              </p:nvCxnSpPr>
              <p:spPr>
                <a:xfrm>
                  <a:off x="2407164" y="4075628"/>
                  <a:ext cx="1517672" cy="21454"/>
                </a:xfrm>
                <a:prstGeom prst="line">
                  <a:avLst/>
                </a:prstGeom>
              </p:spPr>
              <p:style>
                <a:lnRef idx="3">
                  <a:schemeClr val="dk1"/>
                </a:lnRef>
                <a:fillRef idx="0">
                  <a:schemeClr val="dk1"/>
                </a:fillRef>
                <a:effectRef idx="2">
                  <a:schemeClr val="dk1"/>
                </a:effectRef>
                <a:fontRef idx="minor">
                  <a:schemeClr val="tx1"/>
                </a:fontRef>
              </p:style>
            </p:cxnSp>
            <p:cxnSp>
              <p:nvCxnSpPr>
                <p:cNvPr id="26" name="Straight Connector 25"/>
                <p:cNvCxnSpPr/>
                <p:nvPr/>
              </p:nvCxnSpPr>
              <p:spPr>
                <a:xfrm>
                  <a:off x="2380335" y="2992506"/>
                  <a:ext cx="1517671" cy="21454"/>
                </a:xfrm>
                <a:prstGeom prst="line">
                  <a:avLst/>
                </a:prstGeom>
              </p:spPr>
              <p:style>
                <a:lnRef idx="3">
                  <a:schemeClr val="dk1"/>
                </a:lnRef>
                <a:fillRef idx="0">
                  <a:schemeClr val="dk1"/>
                </a:fillRef>
                <a:effectRef idx="2">
                  <a:schemeClr val="dk1"/>
                </a:effectRef>
                <a:fontRef idx="minor">
                  <a:schemeClr val="tx1"/>
                </a:fontRef>
              </p:style>
            </p:cxnSp>
            <p:cxnSp>
              <p:nvCxnSpPr>
                <p:cNvPr id="27" name="Straight Connector 26"/>
                <p:cNvCxnSpPr>
                  <a:endCxn id="14" idx="2"/>
                </p:cNvCxnSpPr>
                <p:nvPr/>
              </p:nvCxnSpPr>
              <p:spPr>
                <a:xfrm flipV="1">
                  <a:off x="2421226" y="3025707"/>
                  <a:ext cx="1427409" cy="1066406"/>
                </a:xfrm>
                <a:prstGeom prst="line">
                  <a:avLst/>
                </a:prstGeom>
              </p:spPr>
              <p:style>
                <a:lnRef idx="3">
                  <a:schemeClr val="dk1"/>
                </a:lnRef>
                <a:fillRef idx="0">
                  <a:schemeClr val="dk1"/>
                </a:fillRef>
                <a:effectRef idx="2">
                  <a:schemeClr val="dk1"/>
                </a:effectRef>
                <a:fontRef idx="minor">
                  <a:schemeClr val="tx1"/>
                </a:fontRef>
              </p:style>
            </p:cxnSp>
          </p:grpSp>
        </p:grpSp>
        <p:sp>
          <p:nvSpPr>
            <p:cNvPr id="35" name="TextBox 34"/>
            <p:cNvSpPr txBox="1"/>
            <p:nvPr/>
          </p:nvSpPr>
          <p:spPr>
            <a:xfrm>
              <a:off x="2039429" y="2747153"/>
              <a:ext cx="311304" cy="400110"/>
            </a:xfrm>
            <a:prstGeom prst="rect">
              <a:avLst/>
            </a:prstGeom>
            <a:noFill/>
          </p:spPr>
          <p:txBody>
            <a:bodyPr wrap="none" rtlCol="0">
              <a:spAutoFit/>
            </a:bodyPr>
            <a:lstStyle/>
            <a:p>
              <a:r>
                <a:rPr lang="en-US" sz="2000" b="1" dirty="0" smtClean="0"/>
                <a:t>a</a:t>
              </a:r>
              <a:endParaRPr lang="en-US" sz="2000" b="1" dirty="0"/>
            </a:p>
          </p:txBody>
        </p:sp>
        <p:sp>
          <p:nvSpPr>
            <p:cNvPr id="36" name="TextBox 35"/>
            <p:cNvSpPr txBox="1"/>
            <p:nvPr/>
          </p:nvSpPr>
          <p:spPr>
            <a:xfrm>
              <a:off x="3906679" y="2724144"/>
              <a:ext cx="322524" cy="400110"/>
            </a:xfrm>
            <a:prstGeom prst="rect">
              <a:avLst/>
            </a:prstGeom>
            <a:noFill/>
          </p:spPr>
          <p:txBody>
            <a:bodyPr wrap="none" rtlCol="0">
              <a:spAutoFit/>
            </a:bodyPr>
            <a:lstStyle/>
            <a:p>
              <a:r>
                <a:rPr lang="en-US" sz="2000" b="1" dirty="0" smtClean="0"/>
                <a:t>b</a:t>
              </a:r>
              <a:endParaRPr lang="en-US" sz="2000" b="1" dirty="0"/>
            </a:p>
          </p:txBody>
        </p:sp>
        <p:sp>
          <p:nvSpPr>
            <p:cNvPr id="37" name="TextBox 36"/>
            <p:cNvSpPr txBox="1"/>
            <p:nvPr/>
          </p:nvSpPr>
          <p:spPr>
            <a:xfrm>
              <a:off x="2028025" y="3910498"/>
              <a:ext cx="292068" cy="400110"/>
            </a:xfrm>
            <a:prstGeom prst="rect">
              <a:avLst/>
            </a:prstGeom>
            <a:noFill/>
          </p:spPr>
          <p:txBody>
            <a:bodyPr wrap="none" rtlCol="0">
              <a:spAutoFit/>
            </a:bodyPr>
            <a:lstStyle/>
            <a:p>
              <a:r>
                <a:rPr lang="en-US" sz="2000" b="1" dirty="0" smtClean="0"/>
                <a:t>c</a:t>
              </a:r>
              <a:endParaRPr lang="en-US" sz="2000" b="1" dirty="0"/>
            </a:p>
          </p:txBody>
        </p:sp>
        <p:sp>
          <p:nvSpPr>
            <p:cNvPr id="38" name="TextBox 37"/>
            <p:cNvSpPr txBox="1"/>
            <p:nvPr/>
          </p:nvSpPr>
          <p:spPr>
            <a:xfrm>
              <a:off x="3950829" y="3894038"/>
              <a:ext cx="322524" cy="400110"/>
            </a:xfrm>
            <a:prstGeom prst="rect">
              <a:avLst/>
            </a:prstGeom>
            <a:noFill/>
          </p:spPr>
          <p:txBody>
            <a:bodyPr wrap="none" rtlCol="0">
              <a:spAutoFit/>
            </a:bodyPr>
            <a:lstStyle/>
            <a:p>
              <a:r>
                <a:rPr lang="en-US" sz="2000" b="1" dirty="0" smtClean="0"/>
                <a:t>d</a:t>
              </a:r>
              <a:endParaRPr lang="en-US" sz="2000" b="1" dirty="0"/>
            </a:p>
          </p:txBody>
        </p:sp>
        <p:sp>
          <p:nvSpPr>
            <p:cNvPr id="39" name="TextBox 38"/>
            <p:cNvSpPr txBox="1"/>
            <p:nvPr/>
          </p:nvSpPr>
          <p:spPr>
            <a:xfrm>
              <a:off x="2875050" y="2637524"/>
              <a:ext cx="314510" cy="400110"/>
            </a:xfrm>
            <a:prstGeom prst="rect">
              <a:avLst/>
            </a:prstGeom>
            <a:noFill/>
          </p:spPr>
          <p:txBody>
            <a:bodyPr wrap="none" rtlCol="0">
              <a:spAutoFit/>
            </a:bodyPr>
            <a:lstStyle/>
            <a:p>
              <a:r>
                <a:rPr lang="en-US" sz="2000" b="1" dirty="0" smtClean="0"/>
                <a:t>3</a:t>
              </a:r>
              <a:endParaRPr lang="en-US" sz="2000" b="1" dirty="0"/>
            </a:p>
          </p:txBody>
        </p:sp>
        <p:sp>
          <p:nvSpPr>
            <p:cNvPr id="40" name="TextBox 39"/>
            <p:cNvSpPr txBox="1"/>
            <p:nvPr/>
          </p:nvSpPr>
          <p:spPr>
            <a:xfrm>
              <a:off x="2432696" y="3173249"/>
              <a:ext cx="314510" cy="400110"/>
            </a:xfrm>
            <a:prstGeom prst="rect">
              <a:avLst/>
            </a:prstGeom>
            <a:noFill/>
          </p:spPr>
          <p:txBody>
            <a:bodyPr wrap="none" rtlCol="0">
              <a:spAutoFit/>
            </a:bodyPr>
            <a:lstStyle/>
            <a:p>
              <a:r>
                <a:rPr lang="en-US" sz="2000" b="1" dirty="0" smtClean="0"/>
                <a:t>5</a:t>
              </a:r>
              <a:endParaRPr lang="en-US" sz="2000" b="1" dirty="0"/>
            </a:p>
          </p:txBody>
        </p:sp>
        <p:sp>
          <p:nvSpPr>
            <p:cNvPr id="41" name="TextBox 40"/>
            <p:cNvSpPr txBox="1"/>
            <p:nvPr/>
          </p:nvSpPr>
          <p:spPr>
            <a:xfrm>
              <a:off x="2921841" y="4140137"/>
              <a:ext cx="314510" cy="400110"/>
            </a:xfrm>
            <a:prstGeom prst="rect">
              <a:avLst/>
            </a:prstGeom>
            <a:noFill/>
          </p:spPr>
          <p:txBody>
            <a:bodyPr wrap="none" rtlCol="0">
              <a:spAutoFit/>
            </a:bodyPr>
            <a:lstStyle/>
            <a:p>
              <a:r>
                <a:rPr lang="en-US" sz="2000" b="1" dirty="0" smtClean="0"/>
                <a:t>7</a:t>
              </a:r>
              <a:endParaRPr lang="en-US" sz="2000" b="1" dirty="0"/>
            </a:p>
          </p:txBody>
        </p:sp>
        <p:sp>
          <p:nvSpPr>
            <p:cNvPr id="42" name="TextBox 41"/>
            <p:cNvSpPr txBox="1"/>
            <p:nvPr/>
          </p:nvSpPr>
          <p:spPr>
            <a:xfrm>
              <a:off x="2035500" y="3336223"/>
              <a:ext cx="314510" cy="400110"/>
            </a:xfrm>
            <a:prstGeom prst="rect">
              <a:avLst/>
            </a:prstGeom>
            <a:noFill/>
          </p:spPr>
          <p:txBody>
            <a:bodyPr wrap="none" rtlCol="0">
              <a:spAutoFit/>
            </a:bodyPr>
            <a:lstStyle/>
            <a:p>
              <a:r>
                <a:rPr lang="en-US" sz="2000" b="1" dirty="0" smtClean="0"/>
                <a:t>2</a:t>
              </a:r>
              <a:endParaRPr lang="en-US" sz="2000" b="1" dirty="0"/>
            </a:p>
          </p:txBody>
        </p:sp>
        <p:sp>
          <p:nvSpPr>
            <p:cNvPr id="43" name="TextBox 42"/>
            <p:cNvSpPr txBox="1"/>
            <p:nvPr/>
          </p:nvSpPr>
          <p:spPr>
            <a:xfrm>
              <a:off x="3461518" y="3185078"/>
              <a:ext cx="314510" cy="400110"/>
            </a:xfrm>
            <a:prstGeom prst="rect">
              <a:avLst/>
            </a:prstGeom>
            <a:noFill/>
          </p:spPr>
          <p:txBody>
            <a:bodyPr wrap="none" rtlCol="0">
              <a:spAutoFit/>
            </a:bodyPr>
            <a:lstStyle/>
            <a:p>
              <a:r>
                <a:rPr lang="en-US" sz="2000" b="1" dirty="0" smtClean="0"/>
                <a:t>4</a:t>
              </a:r>
              <a:endParaRPr lang="en-US" sz="2000" b="1" dirty="0"/>
            </a:p>
          </p:txBody>
        </p:sp>
        <p:sp>
          <p:nvSpPr>
            <p:cNvPr id="44" name="TextBox 43"/>
            <p:cNvSpPr txBox="1"/>
            <p:nvPr/>
          </p:nvSpPr>
          <p:spPr>
            <a:xfrm>
              <a:off x="3900067" y="3309091"/>
              <a:ext cx="314510" cy="400110"/>
            </a:xfrm>
            <a:prstGeom prst="rect">
              <a:avLst/>
            </a:prstGeom>
            <a:noFill/>
          </p:spPr>
          <p:txBody>
            <a:bodyPr wrap="none" rtlCol="0">
              <a:spAutoFit/>
            </a:bodyPr>
            <a:lstStyle/>
            <a:p>
              <a:r>
                <a:rPr lang="en-US" sz="2000" b="1" dirty="0" smtClean="0"/>
                <a:t>6</a:t>
              </a:r>
              <a:endParaRPr lang="en-US" sz="2000" b="1" dirty="0"/>
            </a:p>
          </p:txBody>
        </p:sp>
      </p:grpSp>
    </p:spTree>
    <p:extLst>
      <p:ext uri="{BB962C8B-B14F-4D97-AF65-F5344CB8AC3E}">
        <p14:creationId xmlns:p14="http://schemas.microsoft.com/office/powerpoint/2010/main" val="383723935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A2D89C-D3D4-4D70-AB54-55FB01236F4A}" type="datetime1">
              <a:rPr lang="en-US" smtClean="0"/>
              <a:pPr/>
              <a:t>6/24/2023</a:t>
            </a:fld>
            <a:endParaRPr lang="en-US" dirty="0"/>
          </a:p>
        </p:txBody>
      </p:sp>
      <p:sp>
        <p:nvSpPr>
          <p:cNvPr id="3" name="Footer Placeholder 2"/>
          <p:cNvSpPr>
            <a:spLocks noGrp="1"/>
          </p:cNvSpPr>
          <p:nvPr>
            <p:ph type="ftr" sz="quarter" idx="11"/>
          </p:nvPr>
        </p:nvSpPr>
        <p:spPr/>
        <p:txBody>
          <a:bodyPr/>
          <a:lstStyle/>
          <a:p>
            <a:r>
              <a:rPr lang="en-US" smtClean="0"/>
              <a:t>Basic concepts of graph theory</a:t>
            </a:r>
            <a:endParaRPr lang="en-US" dirty="0"/>
          </a:p>
        </p:txBody>
      </p:sp>
      <p:sp>
        <p:nvSpPr>
          <p:cNvPr id="4" name="Slide Number Placeholder 3"/>
          <p:cNvSpPr>
            <a:spLocks noGrp="1"/>
          </p:cNvSpPr>
          <p:nvPr>
            <p:ph type="sldNum" sz="quarter" idx="12"/>
          </p:nvPr>
        </p:nvSpPr>
        <p:spPr/>
        <p:txBody>
          <a:bodyPr/>
          <a:lstStyle/>
          <a:p>
            <a:fld id="{68D024D8-7F54-4838-AA7B-E00348C32656}" type="slidenum">
              <a:rPr lang="en-US" smtClean="0"/>
              <a:pPr/>
              <a:t>59</a:t>
            </a:fld>
            <a:endParaRPr lang="en-US" dirty="0"/>
          </a:p>
        </p:txBody>
      </p:sp>
      <p:grpSp>
        <p:nvGrpSpPr>
          <p:cNvPr id="6" name="Group 5"/>
          <p:cNvGrpSpPr/>
          <p:nvPr/>
        </p:nvGrpSpPr>
        <p:grpSpPr>
          <a:xfrm>
            <a:off x="1447800" y="2953135"/>
            <a:ext cx="317125" cy="400110"/>
            <a:chOff x="3418886" y="3781673"/>
            <a:chExt cx="317125" cy="400110"/>
          </a:xfrm>
        </p:grpSpPr>
        <p:sp>
          <p:nvSpPr>
            <p:cNvPr id="7" name="TextBox 6"/>
            <p:cNvSpPr txBox="1"/>
            <p:nvPr/>
          </p:nvSpPr>
          <p:spPr>
            <a:xfrm>
              <a:off x="3424707" y="3781673"/>
              <a:ext cx="311304" cy="400110"/>
            </a:xfrm>
            <a:prstGeom prst="rect">
              <a:avLst/>
            </a:prstGeom>
            <a:noFill/>
          </p:spPr>
          <p:txBody>
            <a:bodyPr wrap="none" rtlCol="0">
              <a:spAutoFit/>
            </a:bodyPr>
            <a:lstStyle/>
            <a:p>
              <a:r>
                <a:rPr lang="en-US" sz="2000" b="1" dirty="0"/>
                <a:t>a</a:t>
              </a:r>
            </a:p>
          </p:txBody>
        </p:sp>
        <p:sp>
          <p:nvSpPr>
            <p:cNvPr id="8" name="Oval 7"/>
            <p:cNvSpPr/>
            <p:nvPr/>
          </p:nvSpPr>
          <p:spPr>
            <a:xfrm>
              <a:off x="3418886" y="3810000"/>
              <a:ext cx="314914" cy="357785"/>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9" name="Group 8"/>
          <p:cNvGrpSpPr/>
          <p:nvPr/>
        </p:nvGrpSpPr>
        <p:grpSpPr>
          <a:xfrm>
            <a:off x="2306697" y="2957273"/>
            <a:ext cx="314914" cy="400110"/>
            <a:chOff x="3418886" y="3781673"/>
            <a:chExt cx="314914" cy="400110"/>
          </a:xfrm>
        </p:grpSpPr>
        <p:sp>
          <p:nvSpPr>
            <p:cNvPr id="10" name="TextBox 9"/>
            <p:cNvSpPr txBox="1"/>
            <p:nvPr/>
          </p:nvSpPr>
          <p:spPr>
            <a:xfrm>
              <a:off x="3424707" y="3781673"/>
              <a:ext cx="292068" cy="400110"/>
            </a:xfrm>
            <a:prstGeom prst="rect">
              <a:avLst/>
            </a:prstGeom>
            <a:noFill/>
          </p:spPr>
          <p:txBody>
            <a:bodyPr wrap="none" rtlCol="0">
              <a:spAutoFit/>
            </a:bodyPr>
            <a:lstStyle/>
            <a:p>
              <a:r>
                <a:rPr lang="en-US" sz="2000" b="1" dirty="0" smtClean="0"/>
                <a:t>c</a:t>
              </a:r>
              <a:endParaRPr lang="en-US" sz="2000" b="1" dirty="0"/>
            </a:p>
          </p:txBody>
        </p:sp>
        <p:sp>
          <p:nvSpPr>
            <p:cNvPr id="11" name="Oval 10"/>
            <p:cNvSpPr/>
            <p:nvPr/>
          </p:nvSpPr>
          <p:spPr>
            <a:xfrm>
              <a:off x="3418886" y="3810000"/>
              <a:ext cx="314914" cy="357785"/>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12" name="Group 11"/>
          <p:cNvGrpSpPr/>
          <p:nvPr/>
        </p:nvGrpSpPr>
        <p:grpSpPr>
          <a:xfrm>
            <a:off x="1814530" y="2129646"/>
            <a:ext cx="328345" cy="400110"/>
            <a:chOff x="3418886" y="3781673"/>
            <a:chExt cx="328345" cy="400110"/>
          </a:xfrm>
        </p:grpSpPr>
        <p:sp>
          <p:nvSpPr>
            <p:cNvPr id="13" name="TextBox 12"/>
            <p:cNvSpPr txBox="1"/>
            <p:nvPr/>
          </p:nvSpPr>
          <p:spPr>
            <a:xfrm>
              <a:off x="3424707" y="3781673"/>
              <a:ext cx="322524" cy="400110"/>
            </a:xfrm>
            <a:prstGeom prst="rect">
              <a:avLst/>
            </a:prstGeom>
            <a:noFill/>
          </p:spPr>
          <p:txBody>
            <a:bodyPr wrap="none" rtlCol="0">
              <a:spAutoFit/>
            </a:bodyPr>
            <a:lstStyle/>
            <a:p>
              <a:r>
                <a:rPr lang="en-US" sz="2000" b="1" dirty="0" smtClean="0"/>
                <a:t>d</a:t>
              </a:r>
              <a:endParaRPr lang="en-US" sz="2000" b="1" dirty="0"/>
            </a:p>
          </p:txBody>
        </p:sp>
        <p:sp>
          <p:nvSpPr>
            <p:cNvPr id="14" name="Oval 13"/>
            <p:cNvSpPr/>
            <p:nvPr/>
          </p:nvSpPr>
          <p:spPr>
            <a:xfrm>
              <a:off x="3418886" y="3810000"/>
              <a:ext cx="314914" cy="357785"/>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130" name="Group 129"/>
          <p:cNvGrpSpPr/>
          <p:nvPr/>
        </p:nvGrpSpPr>
        <p:grpSpPr>
          <a:xfrm>
            <a:off x="1594459" y="2400189"/>
            <a:ext cx="705680" cy="1522835"/>
            <a:chOff x="1594459" y="2400189"/>
            <a:chExt cx="705680" cy="1522835"/>
          </a:xfrm>
        </p:grpSpPr>
        <p:cxnSp>
          <p:nvCxnSpPr>
            <p:cNvPr id="5" name="Straight Arrow Connector 4"/>
            <p:cNvCxnSpPr/>
            <p:nvPr/>
          </p:nvCxnSpPr>
          <p:spPr>
            <a:xfrm>
              <a:off x="1666837" y="3339247"/>
              <a:ext cx="485930" cy="58377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Straight Arrow Connector 15"/>
            <p:cNvCxnSpPr/>
            <p:nvPr/>
          </p:nvCxnSpPr>
          <p:spPr>
            <a:xfrm flipV="1">
              <a:off x="1594459" y="2400189"/>
              <a:ext cx="213416" cy="54420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Straight Arrow Connector 16"/>
            <p:cNvCxnSpPr/>
            <p:nvPr/>
          </p:nvCxnSpPr>
          <p:spPr>
            <a:xfrm flipV="1">
              <a:off x="1744471" y="3133751"/>
              <a:ext cx="555668" cy="1154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grpSp>
        <p:nvGrpSpPr>
          <p:cNvPr id="131" name="Group 130"/>
          <p:cNvGrpSpPr/>
          <p:nvPr/>
        </p:nvGrpSpPr>
        <p:grpSpPr>
          <a:xfrm>
            <a:off x="2072125" y="1918066"/>
            <a:ext cx="815865" cy="653851"/>
            <a:chOff x="2072125" y="1918066"/>
            <a:chExt cx="815865" cy="653851"/>
          </a:xfrm>
        </p:grpSpPr>
        <p:cxnSp>
          <p:nvCxnSpPr>
            <p:cNvPr id="18" name="Straight Arrow Connector 17"/>
            <p:cNvCxnSpPr/>
            <p:nvPr/>
          </p:nvCxnSpPr>
          <p:spPr>
            <a:xfrm flipV="1">
              <a:off x="2095765" y="1918066"/>
              <a:ext cx="429754" cy="25553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Straight Arrow Connector 18"/>
            <p:cNvCxnSpPr>
              <a:endCxn id="27" idx="1"/>
            </p:cNvCxnSpPr>
            <p:nvPr/>
          </p:nvCxnSpPr>
          <p:spPr>
            <a:xfrm>
              <a:off x="2072125" y="2400189"/>
              <a:ext cx="815865" cy="17172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grpSp>
        <p:nvGrpSpPr>
          <p:cNvPr id="132" name="Group 131"/>
          <p:cNvGrpSpPr/>
          <p:nvPr/>
        </p:nvGrpSpPr>
        <p:grpSpPr>
          <a:xfrm>
            <a:off x="2535147" y="3065168"/>
            <a:ext cx="577723" cy="486668"/>
            <a:chOff x="2535147" y="3065168"/>
            <a:chExt cx="577723" cy="486668"/>
          </a:xfrm>
        </p:grpSpPr>
        <p:cxnSp>
          <p:nvCxnSpPr>
            <p:cNvPr id="20" name="Straight Arrow Connector 19"/>
            <p:cNvCxnSpPr/>
            <p:nvPr/>
          </p:nvCxnSpPr>
          <p:spPr>
            <a:xfrm flipV="1">
              <a:off x="2621611" y="3065168"/>
              <a:ext cx="491259" cy="7595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1" name="Straight Arrow Connector 20"/>
            <p:cNvCxnSpPr/>
            <p:nvPr/>
          </p:nvCxnSpPr>
          <p:spPr>
            <a:xfrm>
              <a:off x="2535147" y="3339247"/>
              <a:ext cx="393027" cy="21258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grpSp>
        <p:nvGrpSpPr>
          <p:cNvPr id="23" name="Group 22"/>
          <p:cNvGrpSpPr/>
          <p:nvPr/>
        </p:nvGrpSpPr>
        <p:grpSpPr>
          <a:xfrm>
            <a:off x="2553824" y="1676400"/>
            <a:ext cx="328345" cy="400110"/>
            <a:chOff x="3418886" y="3783167"/>
            <a:chExt cx="328345" cy="400110"/>
          </a:xfrm>
        </p:grpSpPr>
        <p:sp>
          <p:nvSpPr>
            <p:cNvPr id="24" name="TextBox 23"/>
            <p:cNvSpPr txBox="1"/>
            <p:nvPr/>
          </p:nvSpPr>
          <p:spPr>
            <a:xfrm>
              <a:off x="3424707" y="3783167"/>
              <a:ext cx="322524" cy="400110"/>
            </a:xfrm>
            <a:prstGeom prst="rect">
              <a:avLst/>
            </a:prstGeom>
            <a:noFill/>
          </p:spPr>
          <p:txBody>
            <a:bodyPr wrap="none" rtlCol="0">
              <a:spAutoFit/>
            </a:bodyPr>
            <a:lstStyle/>
            <a:p>
              <a:r>
                <a:rPr lang="en-US" sz="2000" b="1" dirty="0" smtClean="0"/>
                <a:t>b</a:t>
              </a:r>
              <a:endParaRPr lang="en-US" sz="2000" b="1" dirty="0"/>
            </a:p>
          </p:txBody>
        </p:sp>
        <p:sp>
          <p:nvSpPr>
            <p:cNvPr id="25" name="Oval 24"/>
            <p:cNvSpPr/>
            <p:nvPr/>
          </p:nvSpPr>
          <p:spPr>
            <a:xfrm>
              <a:off x="3418886" y="3810000"/>
              <a:ext cx="314914" cy="357785"/>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26" name="Group 25"/>
          <p:cNvGrpSpPr/>
          <p:nvPr/>
        </p:nvGrpSpPr>
        <p:grpSpPr>
          <a:xfrm>
            <a:off x="2882169" y="2371862"/>
            <a:ext cx="314914" cy="400110"/>
            <a:chOff x="3418886" y="3781673"/>
            <a:chExt cx="314914" cy="400110"/>
          </a:xfrm>
        </p:grpSpPr>
        <p:sp>
          <p:nvSpPr>
            <p:cNvPr id="27" name="TextBox 26"/>
            <p:cNvSpPr txBox="1"/>
            <p:nvPr/>
          </p:nvSpPr>
          <p:spPr>
            <a:xfrm>
              <a:off x="3424707" y="3781673"/>
              <a:ext cx="292068" cy="400110"/>
            </a:xfrm>
            <a:prstGeom prst="rect">
              <a:avLst/>
            </a:prstGeom>
            <a:noFill/>
          </p:spPr>
          <p:txBody>
            <a:bodyPr wrap="none" rtlCol="0">
              <a:spAutoFit/>
            </a:bodyPr>
            <a:lstStyle/>
            <a:p>
              <a:r>
                <a:rPr lang="en-US" sz="2000" b="1" dirty="0" smtClean="0"/>
                <a:t>c</a:t>
              </a:r>
              <a:endParaRPr lang="en-US" sz="2000" b="1" dirty="0"/>
            </a:p>
          </p:txBody>
        </p:sp>
        <p:sp>
          <p:nvSpPr>
            <p:cNvPr id="28" name="Oval 27"/>
            <p:cNvSpPr/>
            <p:nvPr/>
          </p:nvSpPr>
          <p:spPr>
            <a:xfrm>
              <a:off x="3418886" y="3810000"/>
              <a:ext cx="314914" cy="357785"/>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29" name="Group 28"/>
          <p:cNvGrpSpPr/>
          <p:nvPr/>
        </p:nvGrpSpPr>
        <p:grpSpPr>
          <a:xfrm>
            <a:off x="2064788" y="3822185"/>
            <a:ext cx="328345" cy="400110"/>
            <a:chOff x="3418886" y="3781673"/>
            <a:chExt cx="328345" cy="400110"/>
          </a:xfrm>
        </p:grpSpPr>
        <p:sp>
          <p:nvSpPr>
            <p:cNvPr id="30" name="TextBox 29"/>
            <p:cNvSpPr txBox="1"/>
            <p:nvPr/>
          </p:nvSpPr>
          <p:spPr>
            <a:xfrm>
              <a:off x="3424707" y="3781673"/>
              <a:ext cx="322524" cy="400110"/>
            </a:xfrm>
            <a:prstGeom prst="rect">
              <a:avLst/>
            </a:prstGeom>
            <a:noFill/>
          </p:spPr>
          <p:txBody>
            <a:bodyPr wrap="none" rtlCol="0">
              <a:spAutoFit/>
            </a:bodyPr>
            <a:lstStyle/>
            <a:p>
              <a:r>
                <a:rPr lang="en-US" sz="2000" b="1" dirty="0" smtClean="0"/>
                <a:t>b</a:t>
              </a:r>
              <a:endParaRPr lang="en-US" sz="2000" b="1" dirty="0"/>
            </a:p>
          </p:txBody>
        </p:sp>
        <p:sp>
          <p:nvSpPr>
            <p:cNvPr id="31" name="Oval 30"/>
            <p:cNvSpPr/>
            <p:nvPr/>
          </p:nvSpPr>
          <p:spPr>
            <a:xfrm>
              <a:off x="3418886" y="3810000"/>
              <a:ext cx="314914" cy="357785"/>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36" name="Group 35"/>
          <p:cNvGrpSpPr/>
          <p:nvPr/>
        </p:nvGrpSpPr>
        <p:grpSpPr>
          <a:xfrm>
            <a:off x="2795855" y="3979915"/>
            <a:ext cx="328345" cy="400110"/>
            <a:chOff x="3418886" y="3781673"/>
            <a:chExt cx="328345" cy="400110"/>
          </a:xfrm>
        </p:grpSpPr>
        <p:sp>
          <p:nvSpPr>
            <p:cNvPr id="37" name="TextBox 36"/>
            <p:cNvSpPr txBox="1"/>
            <p:nvPr/>
          </p:nvSpPr>
          <p:spPr>
            <a:xfrm>
              <a:off x="3424707" y="3781673"/>
              <a:ext cx="322524" cy="400110"/>
            </a:xfrm>
            <a:prstGeom prst="rect">
              <a:avLst/>
            </a:prstGeom>
            <a:noFill/>
          </p:spPr>
          <p:txBody>
            <a:bodyPr wrap="none" rtlCol="0">
              <a:spAutoFit/>
            </a:bodyPr>
            <a:lstStyle/>
            <a:p>
              <a:r>
                <a:rPr lang="en-US" sz="2000" b="1" dirty="0" smtClean="0"/>
                <a:t>d</a:t>
              </a:r>
              <a:endParaRPr lang="en-US" sz="2000" b="1" dirty="0"/>
            </a:p>
          </p:txBody>
        </p:sp>
        <p:sp>
          <p:nvSpPr>
            <p:cNvPr id="38" name="Oval 37"/>
            <p:cNvSpPr/>
            <p:nvPr/>
          </p:nvSpPr>
          <p:spPr>
            <a:xfrm>
              <a:off x="3418886" y="3810000"/>
              <a:ext cx="314914" cy="357785"/>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39" name="Group 38"/>
          <p:cNvGrpSpPr/>
          <p:nvPr/>
        </p:nvGrpSpPr>
        <p:grpSpPr>
          <a:xfrm>
            <a:off x="2480057" y="4642135"/>
            <a:ext cx="314914" cy="400110"/>
            <a:chOff x="3418886" y="3781673"/>
            <a:chExt cx="314914" cy="400110"/>
          </a:xfrm>
        </p:grpSpPr>
        <p:sp>
          <p:nvSpPr>
            <p:cNvPr id="40" name="TextBox 39"/>
            <p:cNvSpPr txBox="1"/>
            <p:nvPr/>
          </p:nvSpPr>
          <p:spPr>
            <a:xfrm>
              <a:off x="3424707" y="3781673"/>
              <a:ext cx="292068" cy="400110"/>
            </a:xfrm>
            <a:prstGeom prst="rect">
              <a:avLst/>
            </a:prstGeom>
            <a:noFill/>
          </p:spPr>
          <p:txBody>
            <a:bodyPr wrap="none" rtlCol="0">
              <a:spAutoFit/>
            </a:bodyPr>
            <a:lstStyle/>
            <a:p>
              <a:r>
                <a:rPr lang="en-US" sz="2000" b="1" dirty="0" smtClean="0"/>
                <a:t>c</a:t>
              </a:r>
              <a:endParaRPr lang="en-US" sz="2000" b="1" dirty="0"/>
            </a:p>
          </p:txBody>
        </p:sp>
        <p:sp>
          <p:nvSpPr>
            <p:cNvPr id="41" name="Oval 40"/>
            <p:cNvSpPr/>
            <p:nvPr/>
          </p:nvSpPr>
          <p:spPr>
            <a:xfrm>
              <a:off x="3418886" y="3810000"/>
              <a:ext cx="314914" cy="357785"/>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133" name="Group 132"/>
          <p:cNvGrpSpPr/>
          <p:nvPr/>
        </p:nvGrpSpPr>
        <p:grpSpPr>
          <a:xfrm>
            <a:off x="2219806" y="4058066"/>
            <a:ext cx="575165" cy="596787"/>
            <a:chOff x="2219806" y="4058066"/>
            <a:chExt cx="575165" cy="596787"/>
          </a:xfrm>
        </p:grpSpPr>
        <p:cxnSp>
          <p:nvCxnSpPr>
            <p:cNvPr id="22" name="Straight Arrow Connector 21"/>
            <p:cNvCxnSpPr/>
            <p:nvPr/>
          </p:nvCxnSpPr>
          <p:spPr>
            <a:xfrm>
              <a:off x="2219806" y="4179970"/>
              <a:ext cx="305713" cy="47488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2" name="Straight Arrow Connector 41"/>
            <p:cNvCxnSpPr/>
            <p:nvPr/>
          </p:nvCxnSpPr>
          <p:spPr>
            <a:xfrm>
              <a:off x="2379702" y="4058066"/>
              <a:ext cx="415269" cy="5079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grpSp>
        <p:nvGrpSpPr>
          <p:cNvPr id="45" name="Group 44"/>
          <p:cNvGrpSpPr/>
          <p:nvPr/>
        </p:nvGrpSpPr>
        <p:grpSpPr>
          <a:xfrm>
            <a:off x="2953312" y="3410706"/>
            <a:ext cx="328345" cy="400110"/>
            <a:chOff x="3418886" y="3781673"/>
            <a:chExt cx="328345" cy="400110"/>
          </a:xfrm>
        </p:grpSpPr>
        <p:sp>
          <p:nvSpPr>
            <p:cNvPr id="46" name="TextBox 45"/>
            <p:cNvSpPr txBox="1"/>
            <p:nvPr/>
          </p:nvSpPr>
          <p:spPr>
            <a:xfrm>
              <a:off x="3424707" y="3781673"/>
              <a:ext cx="322524" cy="400110"/>
            </a:xfrm>
            <a:prstGeom prst="rect">
              <a:avLst/>
            </a:prstGeom>
            <a:noFill/>
          </p:spPr>
          <p:txBody>
            <a:bodyPr wrap="none" rtlCol="0">
              <a:spAutoFit/>
            </a:bodyPr>
            <a:lstStyle/>
            <a:p>
              <a:r>
                <a:rPr lang="en-US" sz="2000" b="1" dirty="0" smtClean="0"/>
                <a:t>b</a:t>
              </a:r>
              <a:endParaRPr lang="en-US" sz="2000" b="1" dirty="0"/>
            </a:p>
          </p:txBody>
        </p:sp>
        <p:sp>
          <p:nvSpPr>
            <p:cNvPr id="47" name="Oval 46"/>
            <p:cNvSpPr/>
            <p:nvPr/>
          </p:nvSpPr>
          <p:spPr>
            <a:xfrm>
              <a:off x="3418886" y="3810000"/>
              <a:ext cx="314914" cy="357785"/>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48" name="Group 47"/>
          <p:cNvGrpSpPr/>
          <p:nvPr/>
        </p:nvGrpSpPr>
        <p:grpSpPr>
          <a:xfrm>
            <a:off x="3142423" y="2841497"/>
            <a:ext cx="328345" cy="400110"/>
            <a:chOff x="3418886" y="3781673"/>
            <a:chExt cx="328345" cy="400110"/>
          </a:xfrm>
        </p:grpSpPr>
        <p:sp>
          <p:nvSpPr>
            <p:cNvPr id="49" name="TextBox 48"/>
            <p:cNvSpPr txBox="1"/>
            <p:nvPr/>
          </p:nvSpPr>
          <p:spPr>
            <a:xfrm>
              <a:off x="3424707" y="3781673"/>
              <a:ext cx="322524" cy="400110"/>
            </a:xfrm>
            <a:prstGeom prst="rect">
              <a:avLst/>
            </a:prstGeom>
            <a:noFill/>
          </p:spPr>
          <p:txBody>
            <a:bodyPr wrap="none" rtlCol="0">
              <a:spAutoFit/>
            </a:bodyPr>
            <a:lstStyle/>
            <a:p>
              <a:r>
                <a:rPr lang="en-US" sz="2000" b="1" dirty="0" smtClean="0"/>
                <a:t>d</a:t>
              </a:r>
              <a:endParaRPr lang="en-US" sz="2000" b="1" dirty="0"/>
            </a:p>
          </p:txBody>
        </p:sp>
        <p:sp>
          <p:nvSpPr>
            <p:cNvPr id="50" name="Oval 49"/>
            <p:cNvSpPr/>
            <p:nvPr/>
          </p:nvSpPr>
          <p:spPr>
            <a:xfrm>
              <a:off x="3418886" y="3810000"/>
              <a:ext cx="314914" cy="357785"/>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51" name="Group 50"/>
          <p:cNvGrpSpPr/>
          <p:nvPr/>
        </p:nvGrpSpPr>
        <p:grpSpPr>
          <a:xfrm>
            <a:off x="3977327" y="3044624"/>
            <a:ext cx="328345" cy="400110"/>
            <a:chOff x="3418886" y="3783167"/>
            <a:chExt cx="328345" cy="400110"/>
          </a:xfrm>
        </p:grpSpPr>
        <p:sp>
          <p:nvSpPr>
            <p:cNvPr id="52" name="TextBox 51"/>
            <p:cNvSpPr txBox="1"/>
            <p:nvPr/>
          </p:nvSpPr>
          <p:spPr>
            <a:xfrm>
              <a:off x="3424707" y="3783167"/>
              <a:ext cx="322524" cy="400110"/>
            </a:xfrm>
            <a:prstGeom prst="rect">
              <a:avLst/>
            </a:prstGeom>
            <a:noFill/>
          </p:spPr>
          <p:txBody>
            <a:bodyPr wrap="none" rtlCol="0">
              <a:spAutoFit/>
            </a:bodyPr>
            <a:lstStyle/>
            <a:p>
              <a:r>
                <a:rPr lang="en-US" sz="2000" b="1" dirty="0" smtClean="0"/>
                <a:t>b</a:t>
              </a:r>
              <a:endParaRPr lang="en-US" sz="2000" b="1" dirty="0"/>
            </a:p>
          </p:txBody>
        </p:sp>
        <p:sp>
          <p:nvSpPr>
            <p:cNvPr id="53" name="Oval 52"/>
            <p:cNvSpPr/>
            <p:nvPr/>
          </p:nvSpPr>
          <p:spPr>
            <a:xfrm>
              <a:off x="3418886" y="3810000"/>
              <a:ext cx="314914" cy="357785"/>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cxnSp>
        <p:nvCxnSpPr>
          <p:cNvPr id="54" name="Straight Arrow Connector 53"/>
          <p:cNvCxnSpPr/>
          <p:nvPr/>
        </p:nvCxnSpPr>
        <p:spPr>
          <a:xfrm flipV="1">
            <a:off x="2867855" y="1714402"/>
            <a:ext cx="520927" cy="14909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55" name="Group 54"/>
          <p:cNvGrpSpPr/>
          <p:nvPr/>
        </p:nvGrpSpPr>
        <p:grpSpPr>
          <a:xfrm>
            <a:off x="3752751" y="2397110"/>
            <a:ext cx="328345" cy="400110"/>
            <a:chOff x="3418886" y="3781673"/>
            <a:chExt cx="328345" cy="400110"/>
          </a:xfrm>
        </p:grpSpPr>
        <p:sp>
          <p:nvSpPr>
            <p:cNvPr id="56" name="TextBox 55"/>
            <p:cNvSpPr txBox="1"/>
            <p:nvPr/>
          </p:nvSpPr>
          <p:spPr>
            <a:xfrm>
              <a:off x="3424707" y="3781673"/>
              <a:ext cx="322524" cy="400110"/>
            </a:xfrm>
            <a:prstGeom prst="rect">
              <a:avLst/>
            </a:prstGeom>
            <a:noFill/>
          </p:spPr>
          <p:txBody>
            <a:bodyPr wrap="none" rtlCol="0">
              <a:spAutoFit/>
            </a:bodyPr>
            <a:lstStyle/>
            <a:p>
              <a:r>
                <a:rPr lang="en-US" sz="2000" b="1" dirty="0" smtClean="0"/>
                <a:t>b</a:t>
              </a:r>
              <a:endParaRPr lang="en-US" sz="2000" b="1" dirty="0"/>
            </a:p>
          </p:txBody>
        </p:sp>
        <p:sp>
          <p:nvSpPr>
            <p:cNvPr id="57" name="Oval 56"/>
            <p:cNvSpPr/>
            <p:nvPr/>
          </p:nvSpPr>
          <p:spPr>
            <a:xfrm>
              <a:off x="3418886" y="3810000"/>
              <a:ext cx="314914" cy="357785"/>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58" name="Group 57"/>
          <p:cNvGrpSpPr/>
          <p:nvPr/>
        </p:nvGrpSpPr>
        <p:grpSpPr>
          <a:xfrm>
            <a:off x="3375965" y="1503178"/>
            <a:ext cx="314914" cy="400110"/>
            <a:chOff x="3418886" y="3781673"/>
            <a:chExt cx="314914" cy="400110"/>
          </a:xfrm>
        </p:grpSpPr>
        <p:sp>
          <p:nvSpPr>
            <p:cNvPr id="59" name="TextBox 58"/>
            <p:cNvSpPr txBox="1"/>
            <p:nvPr/>
          </p:nvSpPr>
          <p:spPr>
            <a:xfrm>
              <a:off x="3424707" y="3781673"/>
              <a:ext cx="292068" cy="400110"/>
            </a:xfrm>
            <a:prstGeom prst="rect">
              <a:avLst/>
            </a:prstGeom>
            <a:noFill/>
          </p:spPr>
          <p:txBody>
            <a:bodyPr wrap="none" rtlCol="0">
              <a:spAutoFit/>
            </a:bodyPr>
            <a:lstStyle/>
            <a:p>
              <a:r>
                <a:rPr lang="en-US" sz="2000" b="1" dirty="0" smtClean="0"/>
                <a:t>c</a:t>
              </a:r>
              <a:endParaRPr lang="en-US" sz="2000" b="1" dirty="0"/>
            </a:p>
          </p:txBody>
        </p:sp>
        <p:sp>
          <p:nvSpPr>
            <p:cNvPr id="60" name="Oval 59"/>
            <p:cNvSpPr/>
            <p:nvPr/>
          </p:nvSpPr>
          <p:spPr>
            <a:xfrm>
              <a:off x="3418886" y="3810000"/>
              <a:ext cx="314914" cy="357785"/>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cxnSp>
        <p:nvCxnSpPr>
          <p:cNvPr id="61" name="Straight Arrow Connector 60"/>
          <p:cNvCxnSpPr/>
          <p:nvPr/>
        </p:nvCxnSpPr>
        <p:spPr>
          <a:xfrm flipV="1">
            <a:off x="3197083" y="2598911"/>
            <a:ext cx="555668" cy="1154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2" name="Straight Arrow Connector 61"/>
          <p:cNvCxnSpPr/>
          <p:nvPr/>
        </p:nvCxnSpPr>
        <p:spPr>
          <a:xfrm>
            <a:off x="3281657" y="3677080"/>
            <a:ext cx="516697" cy="11973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p:cNvCxnSpPr/>
          <p:nvPr/>
        </p:nvCxnSpPr>
        <p:spPr>
          <a:xfrm>
            <a:off x="3432530" y="3133751"/>
            <a:ext cx="516697" cy="11973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65" name="Group 64"/>
          <p:cNvGrpSpPr/>
          <p:nvPr/>
        </p:nvGrpSpPr>
        <p:grpSpPr>
          <a:xfrm>
            <a:off x="3822627" y="3633229"/>
            <a:ext cx="328345" cy="400110"/>
            <a:chOff x="3418886" y="3783167"/>
            <a:chExt cx="328345" cy="400110"/>
          </a:xfrm>
        </p:grpSpPr>
        <p:sp>
          <p:nvSpPr>
            <p:cNvPr id="66" name="TextBox 65"/>
            <p:cNvSpPr txBox="1"/>
            <p:nvPr/>
          </p:nvSpPr>
          <p:spPr>
            <a:xfrm>
              <a:off x="3424707" y="3783167"/>
              <a:ext cx="322524" cy="400110"/>
            </a:xfrm>
            <a:prstGeom prst="rect">
              <a:avLst/>
            </a:prstGeom>
            <a:noFill/>
          </p:spPr>
          <p:txBody>
            <a:bodyPr wrap="none" rtlCol="0">
              <a:spAutoFit/>
            </a:bodyPr>
            <a:lstStyle/>
            <a:p>
              <a:r>
                <a:rPr lang="en-US" sz="2000" b="1" dirty="0" smtClean="0"/>
                <a:t>d</a:t>
              </a:r>
              <a:endParaRPr lang="en-US" sz="2000" b="1" dirty="0"/>
            </a:p>
          </p:txBody>
        </p:sp>
        <p:sp>
          <p:nvSpPr>
            <p:cNvPr id="67" name="Oval 66"/>
            <p:cNvSpPr/>
            <p:nvPr/>
          </p:nvSpPr>
          <p:spPr>
            <a:xfrm>
              <a:off x="3418886" y="3810000"/>
              <a:ext cx="314914" cy="357785"/>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cxnSp>
        <p:nvCxnSpPr>
          <p:cNvPr id="68" name="Straight Arrow Connector 67"/>
          <p:cNvCxnSpPr/>
          <p:nvPr/>
        </p:nvCxnSpPr>
        <p:spPr>
          <a:xfrm>
            <a:off x="3110769" y="4241791"/>
            <a:ext cx="516697" cy="11973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9" name="Straight Arrow Connector 68"/>
          <p:cNvCxnSpPr/>
          <p:nvPr/>
        </p:nvCxnSpPr>
        <p:spPr>
          <a:xfrm>
            <a:off x="2731660" y="5015238"/>
            <a:ext cx="516697" cy="11973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70" name="Group 69"/>
          <p:cNvGrpSpPr/>
          <p:nvPr/>
        </p:nvGrpSpPr>
        <p:grpSpPr>
          <a:xfrm>
            <a:off x="3248357" y="4994790"/>
            <a:ext cx="328345" cy="400110"/>
            <a:chOff x="3418886" y="3781673"/>
            <a:chExt cx="328345" cy="400110"/>
          </a:xfrm>
        </p:grpSpPr>
        <p:sp>
          <p:nvSpPr>
            <p:cNvPr id="71" name="TextBox 70"/>
            <p:cNvSpPr txBox="1"/>
            <p:nvPr/>
          </p:nvSpPr>
          <p:spPr>
            <a:xfrm>
              <a:off x="3424707" y="3781673"/>
              <a:ext cx="322524" cy="400110"/>
            </a:xfrm>
            <a:prstGeom prst="rect">
              <a:avLst/>
            </a:prstGeom>
            <a:noFill/>
          </p:spPr>
          <p:txBody>
            <a:bodyPr wrap="none" rtlCol="0">
              <a:spAutoFit/>
            </a:bodyPr>
            <a:lstStyle/>
            <a:p>
              <a:r>
                <a:rPr lang="en-US" sz="2000" b="1" dirty="0" smtClean="0"/>
                <a:t>d</a:t>
              </a:r>
              <a:endParaRPr lang="en-US" sz="2000" b="1" dirty="0"/>
            </a:p>
          </p:txBody>
        </p:sp>
        <p:sp>
          <p:nvSpPr>
            <p:cNvPr id="72" name="Oval 71"/>
            <p:cNvSpPr/>
            <p:nvPr/>
          </p:nvSpPr>
          <p:spPr>
            <a:xfrm>
              <a:off x="3418886" y="3810000"/>
              <a:ext cx="314914" cy="357785"/>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73" name="Group 72"/>
          <p:cNvGrpSpPr/>
          <p:nvPr/>
        </p:nvGrpSpPr>
        <p:grpSpPr>
          <a:xfrm>
            <a:off x="3637367" y="4174062"/>
            <a:ext cx="314914" cy="400110"/>
            <a:chOff x="3418886" y="3781673"/>
            <a:chExt cx="314914" cy="400110"/>
          </a:xfrm>
        </p:grpSpPr>
        <p:sp>
          <p:nvSpPr>
            <p:cNvPr id="74" name="TextBox 73"/>
            <p:cNvSpPr txBox="1"/>
            <p:nvPr/>
          </p:nvSpPr>
          <p:spPr>
            <a:xfrm>
              <a:off x="3424707" y="3781673"/>
              <a:ext cx="292068" cy="400110"/>
            </a:xfrm>
            <a:prstGeom prst="rect">
              <a:avLst/>
            </a:prstGeom>
            <a:noFill/>
          </p:spPr>
          <p:txBody>
            <a:bodyPr wrap="none" rtlCol="0">
              <a:spAutoFit/>
            </a:bodyPr>
            <a:lstStyle/>
            <a:p>
              <a:r>
                <a:rPr lang="en-US" sz="2000" b="1" dirty="0" smtClean="0"/>
                <a:t>c</a:t>
              </a:r>
              <a:endParaRPr lang="en-US" sz="2000" b="1" dirty="0"/>
            </a:p>
          </p:txBody>
        </p:sp>
        <p:sp>
          <p:nvSpPr>
            <p:cNvPr id="75" name="Oval 74"/>
            <p:cNvSpPr/>
            <p:nvPr/>
          </p:nvSpPr>
          <p:spPr>
            <a:xfrm>
              <a:off x="3418886" y="3810000"/>
              <a:ext cx="314914" cy="357785"/>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cxnSp>
        <p:nvCxnSpPr>
          <p:cNvPr id="76" name="Straight Arrow Connector 75"/>
          <p:cNvCxnSpPr/>
          <p:nvPr/>
        </p:nvCxnSpPr>
        <p:spPr>
          <a:xfrm flipV="1">
            <a:off x="3711532" y="1676400"/>
            <a:ext cx="555668" cy="1154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77" name="Group 76"/>
          <p:cNvGrpSpPr/>
          <p:nvPr/>
        </p:nvGrpSpPr>
        <p:grpSpPr>
          <a:xfrm>
            <a:off x="4267200" y="1447049"/>
            <a:ext cx="317125" cy="400110"/>
            <a:chOff x="3418886" y="3781673"/>
            <a:chExt cx="317125" cy="400110"/>
          </a:xfrm>
        </p:grpSpPr>
        <p:sp>
          <p:nvSpPr>
            <p:cNvPr id="78" name="TextBox 77"/>
            <p:cNvSpPr txBox="1"/>
            <p:nvPr/>
          </p:nvSpPr>
          <p:spPr>
            <a:xfrm>
              <a:off x="3424707" y="3781673"/>
              <a:ext cx="311304" cy="400110"/>
            </a:xfrm>
            <a:prstGeom prst="rect">
              <a:avLst/>
            </a:prstGeom>
            <a:noFill/>
          </p:spPr>
          <p:txBody>
            <a:bodyPr wrap="none" rtlCol="0">
              <a:spAutoFit/>
            </a:bodyPr>
            <a:lstStyle/>
            <a:p>
              <a:r>
                <a:rPr lang="en-US" sz="2000" b="1" dirty="0"/>
                <a:t>a</a:t>
              </a:r>
            </a:p>
          </p:txBody>
        </p:sp>
        <p:sp>
          <p:nvSpPr>
            <p:cNvPr id="79" name="Oval 78"/>
            <p:cNvSpPr/>
            <p:nvPr/>
          </p:nvSpPr>
          <p:spPr>
            <a:xfrm>
              <a:off x="3418886" y="3810000"/>
              <a:ext cx="314914" cy="357785"/>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cxnSp>
        <p:nvCxnSpPr>
          <p:cNvPr id="80" name="Straight Arrow Connector 79"/>
          <p:cNvCxnSpPr/>
          <p:nvPr/>
        </p:nvCxnSpPr>
        <p:spPr>
          <a:xfrm flipV="1">
            <a:off x="4038600" y="2572441"/>
            <a:ext cx="555668" cy="1154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81" name="Group 80"/>
          <p:cNvGrpSpPr/>
          <p:nvPr/>
        </p:nvGrpSpPr>
        <p:grpSpPr>
          <a:xfrm>
            <a:off x="4632740" y="2343090"/>
            <a:ext cx="317125" cy="400110"/>
            <a:chOff x="3418886" y="3781673"/>
            <a:chExt cx="317125" cy="400110"/>
          </a:xfrm>
        </p:grpSpPr>
        <p:sp>
          <p:nvSpPr>
            <p:cNvPr id="82" name="TextBox 81"/>
            <p:cNvSpPr txBox="1"/>
            <p:nvPr/>
          </p:nvSpPr>
          <p:spPr>
            <a:xfrm>
              <a:off x="3424707" y="3781673"/>
              <a:ext cx="311304" cy="400110"/>
            </a:xfrm>
            <a:prstGeom prst="rect">
              <a:avLst/>
            </a:prstGeom>
            <a:noFill/>
          </p:spPr>
          <p:txBody>
            <a:bodyPr wrap="none" rtlCol="0">
              <a:spAutoFit/>
            </a:bodyPr>
            <a:lstStyle/>
            <a:p>
              <a:r>
                <a:rPr lang="en-US" sz="2000" b="1" dirty="0"/>
                <a:t>a</a:t>
              </a:r>
            </a:p>
          </p:txBody>
        </p:sp>
        <p:sp>
          <p:nvSpPr>
            <p:cNvPr id="83" name="Oval 82"/>
            <p:cNvSpPr/>
            <p:nvPr/>
          </p:nvSpPr>
          <p:spPr>
            <a:xfrm>
              <a:off x="3418886" y="3810000"/>
              <a:ext cx="314914" cy="357785"/>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cxnSp>
        <p:nvCxnSpPr>
          <p:cNvPr id="84" name="Straight Arrow Connector 83"/>
          <p:cNvCxnSpPr>
            <a:stCxn id="52" idx="3"/>
          </p:cNvCxnSpPr>
          <p:nvPr/>
        </p:nvCxnSpPr>
        <p:spPr>
          <a:xfrm>
            <a:off x="4305672" y="3244679"/>
            <a:ext cx="537191" cy="8976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85" name="Group 84"/>
          <p:cNvGrpSpPr/>
          <p:nvPr/>
        </p:nvGrpSpPr>
        <p:grpSpPr>
          <a:xfrm>
            <a:off x="4881335" y="3105090"/>
            <a:ext cx="317125" cy="400110"/>
            <a:chOff x="3418886" y="3781673"/>
            <a:chExt cx="317125" cy="400110"/>
          </a:xfrm>
        </p:grpSpPr>
        <p:sp>
          <p:nvSpPr>
            <p:cNvPr id="86" name="TextBox 85"/>
            <p:cNvSpPr txBox="1"/>
            <p:nvPr/>
          </p:nvSpPr>
          <p:spPr>
            <a:xfrm>
              <a:off x="3424707" y="3781673"/>
              <a:ext cx="311304" cy="400110"/>
            </a:xfrm>
            <a:prstGeom prst="rect">
              <a:avLst/>
            </a:prstGeom>
            <a:noFill/>
          </p:spPr>
          <p:txBody>
            <a:bodyPr wrap="none" rtlCol="0">
              <a:spAutoFit/>
            </a:bodyPr>
            <a:lstStyle/>
            <a:p>
              <a:r>
                <a:rPr lang="en-US" sz="2000" b="1" dirty="0"/>
                <a:t>a</a:t>
              </a:r>
            </a:p>
          </p:txBody>
        </p:sp>
        <p:sp>
          <p:nvSpPr>
            <p:cNvPr id="87" name="Oval 86"/>
            <p:cNvSpPr/>
            <p:nvPr/>
          </p:nvSpPr>
          <p:spPr>
            <a:xfrm>
              <a:off x="3418886" y="3810000"/>
              <a:ext cx="314914" cy="357785"/>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cxnSp>
        <p:nvCxnSpPr>
          <p:cNvPr id="89" name="Straight Arrow Connector 88"/>
          <p:cNvCxnSpPr/>
          <p:nvPr/>
        </p:nvCxnSpPr>
        <p:spPr>
          <a:xfrm>
            <a:off x="4128632" y="3917979"/>
            <a:ext cx="491954" cy="14219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90" name="Group 89"/>
          <p:cNvGrpSpPr/>
          <p:nvPr/>
        </p:nvGrpSpPr>
        <p:grpSpPr>
          <a:xfrm>
            <a:off x="4653861" y="3860224"/>
            <a:ext cx="317125" cy="400110"/>
            <a:chOff x="3418886" y="3781673"/>
            <a:chExt cx="317125" cy="400110"/>
          </a:xfrm>
        </p:grpSpPr>
        <p:sp>
          <p:nvSpPr>
            <p:cNvPr id="91" name="TextBox 90"/>
            <p:cNvSpPr txBox="1"/>
            <p:nvPr/>
          </p:nvSpPr>
          <p:spPr>
            <a:xfrm>
              <a:off x="3424707" y="3781673"/>
              <a:ext cx="311304" cy="400110"/>
            </a:xfrm>
            <a:prstGeom prst="rect">
              <a:avLst/>
            </a:prstGeom>
            <a:noFill/>
          </p:spPr>
          <p:txBody>
            <a:bodyPr wrap="none" rtlCol="0">
              <a:spAutoFit/>
            </a:bodyPr>
            <a:lstStyle/>
            <a:p>
              <a:r>
                <a:rPr lang="en-US" sz="2000" b="1" dirty="0"/>
                <a:t>a</a:t>
              </a:r>
            </a:p>
          </p:txBody>
        </p:sp>
        <p:sp>
          <p:nvSpPr>
            <p:cNvPr id="92" name="Oval 91"/>
            <p:cNvSpPr/>
            <p:nvPr/>
          </p:nvSpPr>
          <p:spPr>
            <a:xfrm>
              <a:off x="3418886" y="3810000"/>
              <a:ext cx="314914" cy="357785"/>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cxnSp>
        <p:nvCxnSpPr>
          <p:cNvPr id="94" name="Straight Arrow Connector 93"/>
          <p:cNvCxnSpPr/>
          <p:nvPr/>
        </p:nvCxnSpPr>
        <p:spPr>
          <a:xfrm>
            <a:off x="3877323" y="4410645"/>
            <a:ext cx="601432" cy="13570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95" name="Group 94"/>
          <p:cNvGrpSpPr/>
          <p:nvPr/>
        </p:nvGrpSpPr>
        <p:grpSpPr>
          <a:xfrm>
            <a:off x="4458072" y="4372586"/>
            <a:ext cx="397263" cy="504214"/>
            <a:chOff x="3418886" y="3781673"/>
            <a:chExt cx="317125" cy="400110"/>
          </a:xfrm>
        </p:grpSpPr>
        <p:sp>
          <p:nvSpPr>
            <p:cNvPr id="96" name="TextBox 95"/>
            <p:cNvSpPr txBox="1"/>
            <p:nvPr/>
          </p:nvSpPr>
          <p:spPr>
            <a:xfrm>
              <a:off x="3424707" y="3781673"/>
              <a:ext cx="311304" cy="400110"/>
            </a:xfrm>
            <a:prstGeom prst="rect">
              <a:avLst/>
            </a:prstGeom>
            <a:noFill/>
          </p:spPr>
          <p:txBody>
            <a:bodyPr wrap="none" rtlCol="0">
              <a:spAutoFit/>
            </a:bodyPr>
            <a:lstStyle/>
            <a:p>
              <a:r>
                <a:rPr lang="en-US" sz="2000" b="1" dirty="0"/>
                <a:t>a</a:t>
              </a:r>
            </a:p>
          </p:txBody>
        </p:sp>
        <p:sp>
          <p:nvSpPr>
            <p:cNvPr id="97" name="Oval 96"/>
            <p:cNvSpPr/>
            <p:nvPr/>
          </p:nvSpPr>
          <p:spPr>
            <a:xfrm>
              <a:off x="3418886" y="3810000"/>
              <a:ext cx="314914" cy="357785"/>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cxnSp>
        <p:nvCxnSpPr>
          <p:cNvPr id="100" name="Straight Arrow Connector 99"/>
          <p:cNvCxnSpPr/>
          <p:nvPr/>
        </p:nvCxnSpPr>
        <p:spPr>
          <a:xfrm>
            <a:off x="3505200" y="5219659"/>
            <a:ext cx="601432" cy="13570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101" name="Group 100"/>
          <p:cNvGrpSpPr/>
          <p:nvPr/>
        </p:nvGrpSpPr>
        <p:grpSpPr>
          <a:xfrm>
            <a:off x="4085949" y="5181600"/>
            <a:ext cx="397263" cy="504214"/>
            <a:chOff x="3418886" y="3781673"/>
            <a:chExt cx="317125" cy="400110"/>
          </a:xfrm>
        </p:grpSpPr>
        <p:sp>
          <p:nvSpPr>
            <p:cNvPr id="102" name="TextBox 101"/>
            <p:cNvSpPr txBox="1"/>
            <p:nvPr/>
          </p:nvSpPr>
          <p:spPr>
            <a:xfrm>
              <a:off x="3424707" y="3781673"/>
              <a:ext cx="311304" cy="400110"/>
            </a:xfrm>
            <a:prstGeom prst="rect">
              <a:avLst/>
            </a:prstGeom>
            <a:noFill/>
          </p:spPr>
          <p:txBody>
            <a:bodyPr wrap="none" rtlCol="0">
              <a:spAutoFit/>
            </a:bodyPr>
            <a:lstStyle/>
            <a:p>
              <a:r>
                <a:rPr lang="en-US" sz="2000" b="1" dirty="0"/>
                <a:t>a</a:t>
              </a:r>
            </a:p>
          </p:txBody>
        </p:sp>
        <p:sp>
          <p:nvSpPr>
            <p:cNvPr id="103" name="Oval 102"/>
            <p:cNvSpPr/>
            <p:nvPr/>
          </p:nvSpPr>
          <p:spPr>
            <a:xfrm>
              <a:off x="3418886" y="3810000"/>
              <a:ext cx="314914" cy="357785"/>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104" name="Group 103"/>
          <p:cNvGrpSpPr/>
          <p:nvPr/>
        </p:nvGrpSpPr>
        <p:grpSpPr>
          <a:xfrm>
            <a:off x="-13457" y="-117953"/>
            <a:ext cx="2245328" cy="1902723"/>
            <a:chOff x="2028025" y="2637524"/>
            <a:chExt cx="2245328" cy="1902723"/>
          </a:xfrm>
        </p:grpSpPr>
        <p:grpSp>
          <p:nvGrpSpPr>
            <p:cNvPr id="105" name="Group 104"/>
            <p:cNvGrpSpPr/>
            <p:nvPr/>
          </p:nvGrpSpPr>
          <p:grpSpPr>
            <a:xfrm>
              <a:off x="2324181" y="2987780"/>
              <a:ext cx="1580719" cy="1180019"/>
              <a:chOff x="2372932" y="2970971"/>
              <a:chExt cx="1580719" cy="1180019"/>
            </a:xfrm>
          </p:grpSpPr>
          <p:grpSp>
            <p:nvGrpSpPr>
              <p:cNvPr id="116" name="Group 115"/>
              <p:cNvGrpSpPr/>
              <p:nvPr/>
            </p:nvGrpSpPr>
            <p:grpSpPr>
              <a:xfrm>
                <a:off x="2372932" y="2970971"/>
                <a:ext cx="1580719" cy="1180019"/>
                <a:chOff x="2372932" y="2970971"/>
                <a:chExt cx="1580719" cy="1180019"/>
              </a:xfrm>
            </p:grpSpPr>
            <p:sp>
              <p:nvSpPr>
                <p:cNvPr id="124" name="Oval 123"/>
                <p:cNvSpPr/>
                <p:nvPr/>
              </p:nvSpPr>
              <p:spPr>
                <a:xfrm flipV="1">
                  <a:off x="2372932" y="2970971"/>
                  <a:ext cx="77615" cy="107816"/>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5" name="Oval 124"/>
                <p:cNvSpPr/>
                <p:nvPr/>
              </p:nvSpPr>
              <p:spPr>
                <a:xfrm flipV="1">
                  <a:off x="3876036" y="4043174"/>
                  <a:ext cx="77615" cy="107816"/>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6" name="Oval 125"/>
                <p:cNvSpPr/>
                <p:nvPr/>
              </p:nvSpPr>
              <p:spPr>
                <a:xfrm flipV="1">
                  <a:off x="2372933" y="4039836"/>
                  <a:ext cx="77615" cy="107816"/>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7" name="Oval 126"/>
                <p:cNvSpPr/>
                <p:nvPr/>
              </p:nvSpPr>
              <p:spPr>
                <a:xfrm flipV="1">
                  <a:off x="3876036" y="2971799"/>
                  <a:ext cx="77615" cy="107816"/>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117" name="Group 116"/>
              <p:cNvGrpSpPr/>
              <p:nvPr/>
            </p:nvGrpSpPr>
            <p:grpSpPr>
              <a:xfrm>
                <a:off x="2375900" y="2970971"/>
                <a:ext cx="1573178" cy="1110322"/>
                <a:chOff x="2380335" y="2986760"/>
                <a:chExt cx="1544501" cy="1110322"/>
              </a:xfrm>
            </p:grpSpPr>
            <p:cxnSp>
              <p:nvCxnSpPr>
                <p:cNvPr id="118" name="Straight Connector 117"/>
                <p:cNvCxnSpPr>
                  <a:stCxn id="124" idx="3"/>
                  <a:endCxn id="125" idx="3"/>
                </p:cNvCxnSpPr>
                <p:nvPr/>
              </p:nvCxnSpPr>
              <p:spPr>
                <a:xfrm>
                  <a:off x="2384091" y="2986760"/>
                  <a:ext cx="1475705" cy="1072203"/>
                </a:xfrm>
                <a:prstGeom prst="line">
                  <a:avLst/>
                </a:prstGeom>
              </p:spPr>
              <p:style>
                <a:lnRef idx="3">
                  <a:schemeClr val="dk1"/>
                </a:lnRef>
                <a:fillRef idx="0">
                  <a:schemeClr val="dk1"/>
                </a:fillRef>
                <a:effectRef idx="2">
                  <a:schemeClr val="dk1"/>
                </a:effectRef>
                <a:fontRef idx="minor">
                  <a:schemeClr val="tx1"/>
                </a:fontRef>
              </p:style>
            </p:cxnSp>
            <p:cxnSp>
              <p:nvCxnSpPr>
                <p:cNvPr id="119" name="Straight Connector 118"/>
                <p:cNvCxnSpPr>
                  <a:endCxn id="124" idx="3"/>
                </p:cNvCxnSpPr>
                <p:nvPr/>
              </p:nvCxnSpPr>
              <p:spPr>
                <a:xfrm flipH="1" flipV="1">
                  <a:off x="2384090" y="2986760"/>
                  <a:ext cx="19855" cy="1101116"/>
                </a:xfrm>
                <a:prstGeom prst="line">
                  <a:avLst/>
                </a:prstGeom>
              </p:spPr>
              <p:style>
                <a:lnRef idx="3">
                  <a:schemeClr val="dk1"/>
                </a:lnRef>
                <a:fillRef idx="0">
                  <a:schemeClr val="dk1"/>
                </a:fillRef>
                <a:effectRef idx="2">
                  <a:schemeClr val="dk1"/>
                </a:effectRef>
                <a:fontRef idx="minor">
                  <a:schemeClr val="tx1"/>
                </a:fontRef>
              </p:style>
            </p:cxnSp>
            <p:cxnSp>
              <p:nvCxnSpPr>
                <p:cNvPr id="120" name="Straight Connector 119"/>
                <p:cNvCxnSpPr>
                  <a:endCxn id="125" idx="4"/>
                </p:cNvCxnSpPr>
                <p:nvPr/>
              </p:nvCxnSpPr>
              <p:spPr>
                <a:xfrm>
                  <a:off x="3886735" y="3004950"/>
                  <a:ext cx="0" cy="1038224"/>
                </a:xfrm>
                <a:prstGeom prst="line">
                  <a:avLst/>
                </a:prstGeom>
              </p:spPr>
              <p:style>
                <a:lnRef idx="3">
                  <a:schemeClr val="dk1"/>
                </a:lnRef>
                <a:fillRef idx="0">
                  <a:schemeClr val="dk1"/>
                </a:fillRef>
                <a:effectRef idx="2">
                  <a:schemeClr val="dk1"/>
                </a:effectRef>
                <a:fontRef idx="minor">
                  <a:schemeClr val="tx1"/>
                </a:fontRef>
              </p:style>
            </p:cxnSp>
            <p:cxnSp>
              <p:nvCxnSpPr>
                <p:cNvPr id="121" name="Straight Connector 120"/>
                <p:cNvCxnSpPr>
                  <a:endCxn id="125" idx="6"/>
                </p:cNvCxnSpPr>
                <p:nvPr/>
              </p:nvCxnSpPr>
              <p:spPr>
                <a:xfrm>
                  <a:off x="2407164" y="4075628"/>
                  <a:ext cx="1517672" cy="21454"/>
                </a:xfrm>
                <a:prstGeom prst="line">
                  <a:avLst/>
                </a:prstGeom>
              </p:spPr>
              <p:style>
                <a:lnRef idx="3">
                  <a:schemeClr val="dk1"/>
                </a:lnRef>
                <a:fillRef idx="0">
                  <a:schemeClr val="dk1"/>
                </a:fillRef>
                <a:effectRef idx="2">
                  <a:schemeClr val="dk1"/>
                </a:effectRef>
                <a:fontRef idx="minor">
                  <a:schemeClr val="tx1"/>
                </a:fontRef>
              </p:style>
            </p:cxnSp>
            <p:cxnSp>
              <p:nvCxnSpPr>
                <p:cNvPr id="122" name="Straight Connector 121"/>
                <p:cNvCxnSpPr/>
                <p:nvPr/>
              </p:nvCxnSpPr>
              <p:spPr>
                <a:xfrm>
                  <a:off x="2380335" y="2992506"/>
                  <a:ext cx="1517671" cy="21454"/>
                </a:xfrm>
                <a:prstGeom prst="line">
                  <a:avLst/>
                </a:prstGeom>
              </p:spPr>
              <p:style>
                <a:lnRef idx="3">
                  <a:schemeClr val="dk1"/>
                </a:lnRef>
                <a:fillRef idx="0">
                  <a:schemeClr val="dk1"/>
                </a:fillRef>
                <a:effectRef idx="2">
                  <a:schemeClr val="dk1"/>
                </a:effectRef>
                <a:fontRef idx="minor">
                  <a:schemeClr val="tx1"/>
                </a:fontRef>
              </p:style>
            </p:cxnSp>
            <p:cxnSp>
              <p:nvCxnSpPr>
                <p:cNvPr id="123" name="Straight Connector 122"/>
                <p:cNvCxnSpPr>
                  <a:endCxn id="127" idx="2"/>
                </p:cNvCxnSpPr>
                <p:nvPr/>
              </p:nvCxnSpPr>
              <p:spPr>
                <a:xfrm flipV="1">
                  <a:off x="2421226" y="3025707"/>
                  <a:ext cx="1427409" cy="1066406"/>
                </a:xfrm>
                <a:prstGeom prst="line">
                  <a:avLst/>
                </a:prstGeom>
              </p:spPr>
              <p:style>
                <a:lnRef idx="3">
                  <a:schemeClr val="dk1"/>
                </a:lnRef>
                <a:fillRef idx="0">
                  <a:schemeClr val="dk1"/>
                </a:fillRef>
                <a:effectRef idx="2">
                  <a:schemeClr val="dk1"/>
                </a:effectRef>
                <a:fontRef idx="minor">
                  <a:schemeClr val="tx1"/>
                </a:fontRef>
              </p:style>
            </p:cxnSp>
          </p:grpSp>
        </p:grpSp>
        <p:sp>
          <p:nvSpPr>
            <p:cNvPr id="106" name="TextBox 105"/>
            <p:cNvSpPr txBox="1"/>
            <p:nvPr/>
          </p:nvSpPr>
          <p:spPr>
            <a:xfrm>
              <a:off x="2039429" y="2747153"/>
              <a:ext cx="311304" cy="400110"/>
            </a:xfrm>
            <a:prstGeom prst="rect">
              <a:avLst/>
            </a:prstGeom>
            <a:noFill/>
          </p:spPr>
          <p:txBody>
            <a:bodyPr wrap="none" rtlCol="0">
              <a:spAutoFit/>
            </a:bodyPr>
            <a:lstStyle/>
            <a:p>
              <a:r>
                <a:rPr lang="en-US" sz="2000" b="1" dirty="0" smtClean="0"/>
                <a:t>a</a:t>
              </a:r>
              <a:endParaRPr lang="en-US" sz="2000" b="1" dirty="0"/>
            </a:p>
          </p:txBody>
        </p:sp>
        <p:sp>
          <p:nvSpPr>
            <p:cNvPr id="107" name="TextBox 106"/>
            <p:cNvSpPr txBox="1"/>
            <p:nvPr/>
          </p:nvSpPr>
          <p:spPr>
            <a:xfrm>
              <a:off x="3906679" y="2724144"/>
              <a:ext cx="322524" cy="400110"/>
            </a:xfrm>
            <a:prstGeom prst="rect">
              <a:avLst/>
            </a:prstGeom>
            <a:noFill/>
          </p:spPr>
          <p:txBody>
            <a:bodyPr wrap="none" rtlCol="0">
              <a:spAutoFit/>
            </a:bodyPr>
            <a:lstStyle/>
            <a:p>
              <a:r>
                <a:rPr lang="en-US" sz="2000" b="1" dirty="0" smtClean="0"/>
                <a:t>b</a:t>
              </a:r>
              <a:endParaRPr lang="en-US" sz="2000" b="1" dirty="0"/>
            </a:p>
          </p:txBody>
        </p:sp>
        <p:sp>
          <p:nvSpPr>
            <p:cNvPr id="108" name="TextBox 107"/>
            <p:cNvSpPr txBox="1"/>
            <p:nvPr/>
          </p:nvSpPr>
          <p:spPr>
            <a:xfrm>
              <a:off x="2028025" y="3910498"/>
              <a:ext cx="292068" cy="400110"/>
            </a:xfrm>
            <a:prstGeom prst="rect">
              <a:avLst/>
            </a:prstGeom>
            <a:noFill/>
          </p:spPr>
          <p:txBody>
            <a:bodyPr wrap="none" rtlCol="0">
              <a:spAutoFit/>
            </a:bodyPr>
            <a:lstStyle/>
            <a:p>
              <a:r>
                <a:rPr lang="en-US" sz="2000" b="1" dirty="0" smtClean="0"/>
                <a:t>c</a:t>
              </a:r>
              <a:endParaRPr lang="en-US" sz="2000" b="1" dirty="0"/>
            </a:p>
          </p:txBody>
        </p:sp>
        <p:sp>
          <p:nvSpPr>
            <p:cNvPr id="109" name="TextBox 108"/>
            <p:cNvSpPr txBox="1"/>
            <p:nvPr/>
          </p:nvSpPr>
          <p:spPr>
            <a:xfrm>
              <a:off x="3950829" y="3894038"/>
              <a:ext cx="322524" cy="400110"/>
            </a:xfrm>
            <a:prstGeom prst="rect">
              <a:avLst/>
            </a:prstGeom>
            <a:noFill/>
          </p:spPr>
          <p:txBody>
            <a:bodyPr wrap="none" rtlCol="0">
              <a:spAutoFit/>
            </a:bodyPr>
            <a:lstStyle/>
            <a:p>
              <a:r>
                <a:rPr lang="en-US" sz="2000" b="1" dirty="0" smtClean="0"/>
                <a:t>d</a:t>
              </a:r>
              <a:endParaRPr lang="en-US" sz="2000" b="1" dirty="0"/>
            </a:p>
          </p:txBody>
        </p:sp>
        <p:sp>
          <p:nvSpPr>
            <p:cNvPr id="110" name="TextBox 109"/>
            <p:cNvSpPr txBox="1"/>
            <p:nvPr/>
          </p:nvSpPr>
          <p:spPr>
            <a:xfrm>
              <a:off x="2875050" y="2637524"/>
              <a:ext cx="314510" cy="400110"/>
            </a:xfrm>
            <a:prstGeom prst="rect">
              <a:avLst/>
            </a:prstGeom>
            <a:noFill/>
          </p:spPr>
          <p:txBody>
            <a:bodyPr wrap="none" rtlCol="0">
              <a:spAutoFit/>
            </a:bodyPr>
            <a:lstStyle/>
            <a:p>
              <a:r>
                <a:rPr lang="en-US" sz="2000" b="1" dirty="0" smtClean="0"/>
                <a:t>3</a:t>
              </a:r>
              <a:endParaRPr lang="en-US" sz="2000" b="1" dirty="0"/>
            </a:p>
          </p:txBody>
        </p:sp>
        <p:sp>
          <p:nvSpPr>
            <p:cNvPr id="111" name="TextBox 110"/>
            <p:cNvSpPr txBox="1"/>
            <p:nvPr/>
          </p:nvSpPr>
          <p:spPr>
            <a:xfrm>
              <a:off x="2432696" y="3173249"/>
              <a:ext cx="314510" cy="400110"/>
            </a:xfrm>
            <a:prstGeom prst="rect">
              <a:avLst/>
            </a:prstGeom>
            <a:noFill/>
          </p:spPr>
          <p:txBody>
            <a:bodyPr wrap="none" rtlCol="0">
              <a:spAutoFit/>
            </a:bodyPr>
            <a:lstStyle/>
            <a:p>
              <a:r>
                <a:rPr lang="en-US" sz="2000" b="1" dirty="0" smtClean="0"/>
                <a:t>5</a:t>
              </a:r>
              <a:endParaRPr lang="en-US" sz="2000" b="1" dirty="0"/>
            </a:p>
          </p:txBody>
        </p:sp>
        <p:sp>
          <p:nvSpPr>
            <p:cNvPr id="112" name="TextBox 111"/>
            <p:cNvSpPr txBox="1"/>
            <p:nvPr/>
          </p:nvSpPr>
          <p:spPr>
            <a:xfrm>
              <a:off x="2921841" y="4140137"/>
              <a:ext cx="314510" cy="400110"/>
            </a:xfrm>
            <a:prstGeom prst="rect">
              <a:avLst/>
            </a:prstGeom>
            <a:noFill/>
          </p:spPr>
          <p:txBody>
            <a:bodyPr wrap="none" rtlCol="0">
              <a:spAutoFit/>
            </a:bodyPr>
            <a:lstStyle/>
            <a:p>
              <a:r>
                <a:rPr lang="en-US" sz="2000" b="1" dirty="0" smtClean="0"/>
                <a:t>7</a:t>
              </a:r>
              <a:endParaRPr lang="en-US" sz="2000" b="1" dirty="0"/>
            </a:p>
          </p:txBody>
        </p:sp>
        <p:sp>
          <p:nvSpPr>
            <p:cNvPr id="113" name="TextBox 112"/>
            <p:cNvSpPr txBox="1"/>
            <p:nvPr/>
          </p:nvSpPr>
          <p:spPr>
            <a:xfrm>
              <a:off x="2035500" y="3336223"/>
              <a:ext cx="314510" cy="400110"/>
            </a:xfrm>
            <a:prstGeom prst="rect">
              <a:avLst/>
            </a:prstGeom>
            <a:noFill/>
          </p:spPr>
          <p:txBody>
            <a:bodyPr wrap="none" rtlCol="0">
              <a:spAutoFit/>
            </a:bodyPr>
            <a:lstStyle/>
            <a:p>
              <a:r>
                <a:rPr lang="en-US" sz="2000" b="1" dirty="0" smtClean="0"/>
                <a:t>2</a:t>
              </a:r>
              <a:endParaRPr lang="en-US" sz="2000" b="1" dirty="0"/>
            </a:p>
          </p:txBody>
        </p:sp>
        <p:sp>
          <p:nvSpPr>
            <p:cNvPr id="114" name="TextBox 113"/>
            <p:cNvSpPr txBox="1"/>
            <p:nvPr/>
          </p:nvSpPr>
          <p:spPr>
            <a:xfrm>
              <a:off x="3461518" y="3185078"/>
              <a:ext cx="314510" cy="400110"/>
            </a:xfrm>
            <a:prstGeom prst="rect">
              <a:avLst/>
            </a:prstGeom>
            <a:noFill/>
          </p:spPr>
          <p:txBody>
            <a:bodyPr wrap="none" rtlCol="0">
              <a:spAutoFit/>
            </a:bodyPr>
            <a:lstStyle/>
            <a:p>
              <a:r>
                <a:rPr lang="en-US" sz="2000" b="1" dirty="0" smtClean="0"/>
                <a:t>4</a:t>
              </a:r>
              <a:endParaRPr lang="en-US" sz="2000" b="1" dirty="0"/>
            </a:p>
          </p:txBody>
        </p:sp>
        <p:sp>
          <p:nvSpPr>
            <p:cNvPr id="115" name="TextBox 114"/>
            <p:cNvSpPr txBox="1"/>
            <p:nvPr/>
          </p:nvSpPr>
          <p:spPr>
            <a:xfrm>
              <a:off x="3900067" y="3309091"/>
              <a:ext cx="314510" cy="400110"/>
            </a:xfrm>
            <a:prstGeom prst="rect">
              <a:avLst/>
            </a:prstGeom>
            <a:noFill/>
          </p:spPr>
          <p:txBody>
            <a:bodyPr wrap="none" rtlCol="0">
              <a:spAutoFit/>
            </a:bodyPr>
            <a:lstStyle/>
            <a:p>
              <a:r>
                <a:rPr lang="en-US" sz="2000" b="1" dirty="0" smtClean="0"/>
                <a:t>6</a:t>
              </a:r>
              <a:endParaRPr lang="en-US" sz="2000" b="1" dirty="0"/>
            </a:p>
          </p:txBody>
        </p:sp>
      </p:grpSp>
      <p:sp>
        <p:nvSpPr>
          <p:cNvPr id="136" name="TextBox 135"/>
          <p:cNvSpPr txBox="1"/>
          <p:nvPr/>
        </p:nvSpPr>
        <p:spPr>
          <a:xfrm>
            <a:off x="4829898" y="1438156"/>
            <a:ext cx="1771639" cy="369332"/>
          </a:xfrm>
          <a:prstGeom prst="rect">
            <a:avLst/>
          </a:prstGeom>
          <a:noFill/>
        </p:spPr>
        <p:txBody>
          <a:bodyPr wrap="none" rtlCol="0">
            <a:spAutoFit/>
          </a:bodyPr>
          <a:lstStyle/>
          <a:p>
            <a:r>
              <a:rPr lang="en-US" dirty="0" smtClean="0"/>
              <a:t>5 + 6 + 4 + 2 = 17</a:t>
            </a:r>
            <a:endParaRPr lang="en-US" dirty="0"/>
          </a:p>
        </p:txBody>
      </p:sp>
      <p:sp>
        <p:nvSpPr>
          <p:cNvPr id="137" name="TextBox 136"/>
          <p:cNvSpPr txBox="1"/>
          <p:nvPr/>
        </p:nvSpPr>
        <p:spPr>
          <a:xfrm>
            <a:off x="5105810" y="2331092"/>
            <a:ext cx="1771639" cy="369332"/>
          </a:xfrm>
          <a:prstGeom prst="rect">
            <a:avLst/>
          </a:prstGeom>
          <a:noFill/>
        </p:spPr>
        <p:txBody>
          <a:bodyPr wrap="none" rtlCol="0">
            <a:spAutoFit/>
          </a:bodyPr>
          <a:lstStyle/>
          <a:p>
            <a:r>
              <a:rPr lang="en-US" dirty="0" smtClean="0"/>
              <a:t>5 + 7 + 4 + 3 = 19</a:t>
            </a:r>
            <a:endParaRPr lang="en-US" dirty="0"/>
          </a:p>
        </p:txBody>
      </p:sp>
      <p:sp>
        <p:nvSpPr>
          <p:cNvPr id="138" name="TextBox 137"/>
          <p:cNvSpPr txBox="1"/>
          <p:nvPr/>
        </p:nvSpPr>
        <p:spPr>
          <a:xfrm>
            <a:off x="5261552" y="3149776"/>
            <a:ext cx="1771639" cy="369332"/>
          </a:xfrm>
          <a:prstGeom prst="rect">
            <a:avLst/>
          </a:prstGeom>
          <a:noFill/>
        </p:spPr>
        <p:txBody>
          <a:bodyPr wrap="none" rtlCol="0">
            <a:spAutoFit/>
          </a:bodyPr>
          <a:lstStyle/>
          <a:p>
            <a:r>
              <a:rPr lang="en-US" dirty="0" smtClean="0"/>
              <a:t>2 + 7 + 6 + 3 = 18</a:t>
            </a:r>
            <a:endParaRPr lang="en-US" dirty="0"/>
          </a:p>
        </p:txBody>
      </p:sp>
      <p:sp>
        <p:nvSpPr>
          <p:cNvPr id="139" name="TextBox 138"/>
          <p:cNvSpPr txBox="1"/>
          <p:nvPr/>
        </p:nvSpPr>
        <p:spPr>
          <a:xfrm>
            <a:off x="5133980" y="3973634"/>
            <a:ext cx="1718740" cy="369332"/>
          </a:xfrm>
          <a:prstGeom prst="rect">
            <a:avLst/>
          </a:prstGeom>
          <a:noFill/>
        </p:spPr>
        <p:txBody>
          <a:bodyPr wrap="none" rtlCol="0">
            <a:spAutoFit/>
          </a:bodyPr>
          <a:lstStyle/>
          <a:p>
            <a:r>
              <a:rPr lang="en-US" dirty="0" smtClean="0"/>
              <a:t>2 + 4 + 6 + 5= 17</a:t>
            </a:r>
            <a:endParaRPr lang="en-US" dirty="0"/>
          </a:p>
        </p:txBody>
      </p:sp>
      <p:sp>
        <p:nvSpPr>
          <p:cNvPr id="140" name="TextBox 139"/>
          <p:cNvSpPr txBox="1"/>
          <p:nvPr/>
        </p:nvSpPr>
        <p:spPr>
          <a:xfrm>
            <a:off x="5038792" y="4593744"/>
            <a:ext cx="1718740" cy="369332"/>
          </a:xfrm>
          <a:prstGeom prst="rect">
            <a:avLst/>
          </a:prstGeom>
          <a:noFill/>
        </p:spPr>
        <p:txBody>
          <a:bodyPr wrap="none" rtlCol="0">
            <a:spAutoFit/>
          </a:bodyPr>
          <a:lstStyle/>
          <a:p>
            <a:r>
              <a:rPr lang="en-US" dirty="0" smtClean="0"/>
              <a:t>3 + 6 + 7 + 2= 18</a:t>
            </a:r>
            <a:endParaRPr lang="en-US" dirty="0"/>
          </a:p>
        </p:txBody>
      </p:sp>
      <p:sp>
        <p:nvSpPr>
          <p:cNvPr id="141" name="TextBox 140"/>
          <p:cNvSpPr txBox="1"/>
          <p:nvPr/>
        </p:nvSpPr>
        <p:spPr>
          <a:xfrm>
            <a:off x="4973370" y="5290381"/>
            <a:ext cx="1718740" cy="369332"/>
          </a:xfrm>
          <a:prstGeom prst="rect">
            <a:avLst/>
          </a:prstGeom>
          <a:noFill/>
        </p:spPr>
        <p:txBody>
          <a:bodyPr wrap="none" rtlCol="0">
            <a:spAutoFit/>
          </a:bodyPr>
          <a:lstStyle/>
          <a:p>
            <a:r>
              <a:rPr lang="en-US" dirty="0" smtClean="0"/>
              <a:t>3 + 4 + 7 + 5= 19</a:t>
            </a:r>
            <a:endParaRPr lang="en-US" dirty="0"/>
          </a:p>
        </p:txBody>
      </p:sp>
      <p:sp>
        <p:nvSpPr>
          <p:cNvPr id="142" name="TextBox 141"/>
          <p:cNvSpPr txBox="1"/>
          <p:nvPr/>
        </p:nvSpPr>
        <p:spPr>
          <a:xfrm>
            <a:off x="1239227" y="5878514"/>
            <a:ext cx="5166799" cy="369332"/>
          </a:xfrm>
          <a:prstGeom prst="rect">
            <a:avLst/>
          </a:prstGeom>
          <a:noFill/>
        </p:spPr>
        <p:txBody>
          <a:bodyPr wrap="none" rtlCol="0">
            <a:spAutoFit/>
          </a:bodyPr>
          <a:lstStyle/>
          <a:p>
            <a:r>
              <a:rPr lang="en-US" dirty="0" smtClean="0"/>
              <a:t>Thus the minimum weight of </a:t>
            </a:r>
            <a:r>
              <a:rPr lang="en-US" dirty="0"/>
              <a:t>Hamilton circuits </a:t>
            </a:r>
            <a:r>
              <a:rPr lang="en-US" dirty="0" smtClean="0"/>
              <a:t>are 17</a:t>
            </a:r>
            <a:endParaRPr lang="en-US" dirty="0"/>
          </a:p>
        </p:txBody>
      </p:sp>
    </p:spTree>
    <p:extLst>
      <p:ext uri="{BB962C8B-B14F-4D97-AF65-F5344CB8AC3E}">
        <p14:creationId xmlns:p14="http://schemas.microsoft.com/office/powerpoint/2010/main" val="2002023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30"/>
                                        </p:tgtEl>
                                        <p:attrNameLst>
                                          <p:attrName>style.visibility</p:attrName>
                                        </p:attrNameLst>
                                      </p:cBhvr>
                                      <p:to>
                                        <p:strVal val="visible"/>
                                      </p:to>
                                    </p:set>
                                    <p:animEffect transition="in" filter="wipe(down)">
                                      <p:cBhvr>
                                        <p:cTn id="12" dur="500"/>
                                        <p:tgtEl>
                                          <p:spTgt spid="13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down)">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down)">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wipe(down)">
                                      <p:cBhvr>
                                        <p:cTn id="27" dur="500"/>
                                        <p:tgtEl>
                                          <p:spTgt spid="2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31"/>
                                        </p:tgtEl>
                                        <p:attrNameLst>
                                          <p:attrName>style.visibility</p:attrName>
                                        </p:attrNameLst>
                                      </p:cBhvr>
                                      <p:to>
                                        <p:strVal val="visible"/>
                                      </p:to>
                                    </p:set>
                                    <p:animEffect transition="in" filter="wipe(down)">
                                      <p:cBhvr>
                                        <p:cTn id="32" dur="500"/>
                                        <p:tgtEl>
                                          <p:spTgt spid="13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wipe(down)">
                                      <p:cBhvr>
                                        <p:cTn id="37" dur="500"/>
                                        <p:tgtEl>
                                          <p:spTgt spid="2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26"/>
                                        </p:tgtEl>
                                        <p:attrNameLst>
                                          <p:attrName>style.visibility</p:attrName>
                                        </p:attrNameLst>
                                      </p:cBhvr>
                                      <p:to>
                                        <p:strVal val="visible"/>
                                      </p:to>
                                    </p:set>
                                    <p:animEffect transition="in" filter="wipe(down)">
                                      <p:cBhvr>
                                        <p:cTn id="42" dur="500"/>
                                        <p:tgtEl>
                                          <p:spTgt spid="26"/>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132"/>
                                        </p:tgtEl>
                                        <p:attrNameLst>
                                          <p:attrName>style.visibility</p:attrName>
                                        </p:attrNameLst>
                                      </p:cBhvr>
                                      <p:to>
                                        <p:strVal val="visible"/>
                                      </p:to>
                                    </p:set>
                                    <p:animEffect transition="in" filter="wipe(down)">
                                      <p:cBhvr>
                                        <p:cTn id="47" dur="500"/>
                                        <p:tgtEl>
                                          <p:spTgt spid="132"/>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48"/>
                                        </p:tgtEl>
                                        <p:attrNameLst>
                                          <p:attrName>style.visibility</p:attrName>
                                        </p:attrNameLst>
                                      </p:cBhvr>
                                      <p:to>
                                        <p:strVal val="visible"/>
                                      </p:to>
                                    </p:set>
                                    <p:animEffect transition="in" filter="wipe(down)">
                                      <p:cBhvr>
                                        <p:cTn id="52" dur="500"/>
                                        <p:tgtEl>
                                          <p:spTgt spid="48"/>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nodeType="clickEffect">
                                  <p:stCondLst>
                                    <p:cond delay="0"/>
                                  </p:stCondLst>
                                  <p:childTnLst>
                                    <p:set>
                                      <p:cBhvr>
                                        <p:cTn id="56" dur="1" fill="hold">
                                          <p:stCondLst>
                                            <p:cond delay="0"/>
                                          </p:stCondLst>
                                        </p:cTn>
                                        <p:tgtEl>
                                          <p:spTgt spid="45"/>
                                        </p:tgtEl>
                                        <p:attrNameLst>
                                          <p:attrName>style.visibility</p:attrName>
                                        </p:attrNameLst>
                                      </p:cBhvr>
                                      <p:to>
                                        <p:strVal val="visible"/>
                                      </p:to>
                                    </p:set>
                                    <p:animEffect transition="in" filter="wipe(down)">
                                      <p:cBhvr>
                                        <p:cTn id="57" dur="500"/>
                                        <p:tgtEl>
                                          <p:spTgt spid="45"/>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nodeType="clickEffect">
                                  <p:stCondLst>
                                    <p:cond delay="0"/>
                                  </p:stCondLst>
                                  <p:childTnLst>
                                    <p:set>
                                      <p:cBhvr>
                                        <p:cTn id="61" dur="1" fill="hold">
                                          <p:stCondLst>
                                            <p:cond delay="0"/>
                                          </p:stCondLst>
                                        </p:cTn>
                                        <p:tgtEl>
                                          <p:spTgt spid="133"/>
                                        </p:tgtEl>
                                        <p:attrNameLst>
                                          <p:attrName>style.visibility</p:attrName>
                                        </p:attrNameLst>
                                      </p:cBhvr>
                                      <p:to>
                                        <p:strVal val="visible"/>
                                      </p:to>
                                    </p:set>
                                    <p:animEffect transition="in" filter="wipe(down)">
                                      <p:cBhvr>
                                        <p:cTn id="62" dur="500"/>
                                        <p:tgtEl>
                                          <p:spTgt spid="133"/>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nodeType="clickEffect">
                                  <p:stCondLst>
                                    <p:cond delay="0"/>
                                  </p:stCondLst>
                                  <p:childTnLst>
                                    <p:set>
                                      <p:cBhvr>
                                        <p:cTn id="66" dur="1" fill="hold">
                                          <p:stCondLst>
                                            <p:cond delay="0"/>
                                          </p:stCondLst>
                                        </p:cTn>
                                        <p:tgtEl>
                                          <p:spTgt spid="36"/>
                                        </p:tgtEl>
                                        <p:attrNameLst>
                                          <p:attrName>style.visibility</p:attrName>
                                        </p:attrNameLst>
                                      </p:cBhvr>
                                      <p:to>
                                        <p:strVal val="visible"/>
                                      </p:to>
                                    </p:set>
                                    <p:animEffect transition="in" filter="wipe(down)">
                                      <p:cBhvr>
                                        <p:cTn id="67" dur="500"/>
                                        <p:tgtEl>
                                          <p:spTgt spid="36"/>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nodeType="clickEffect">
                                  <p:stCondLst>
                                    <p:cond delay="0"/>
                                  </p:stCondLst>
                                  <p:childTnLst>
                                    <p:set>
                                      <p:cBhvr>
                                        <p:cTn id="71" dur="1" fill="hold">
                                          <p:stCondLst>
                                            <p:cond delay="0"/>
                                          </p:stCondLst>
                                        </p:cTn>
                                        <p:tgtEl>
                                          <p:spTgt spid="39"/>
                                        </p:tgtEl>
                                        <p:attrNameLst>
                                          <p:attrName>style.visibility</p:attrName>
                                        </p:attrNameLst>
                                      </p:cBhvr>
                                      <p:to>
                                        <p:strVal val="visible"/>
                                      </p:to>
                                    </p:set>
                                    <p:animEffect transition="in" filter="wipe(down)">
                                      <p:cBhvr>
                                        <p:cTn id="72" dur="500"/>
                                        <p:tgtEl>
                                          <p:spTgt spid="39"/>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nodeType="clickEffect">
                                  <p:stCondLst>
                                    <p:cond delay="0"/>
                                  </p:stCondLst>
                                  <p:childTnLst>
                                    <p:set>
                                      <p:cBhvr>
                                        <p:cTn id="76" dur="1" fill="hold">
                                          <p:stCondLst>
                                            <p:cond delay="0"/>
                                          </p:stCondLst>
                                        </p:cTn>
                                        <p:tgtEl>
                                          <p:spTgt spid="54"/>
                                        </p:tgtEl>
                                        <p:attrNameLst>
                                          <p:attrName>style.visibility</p:attrName>
                                        </p:attrNameLst>
                                      </p:cBhvr>
                                      <p:to>
                                        <p:strVal val="visible"/>
                                      </p:to>
                                    </p:set>
                                    <p:animEffect transition="in" filter="wipe(down)">
                                      <p:cBhvr>
                                        <p:cTn id="77" dur="500"/>
                                        <p:tgtEl>
                                          <p:spTgt spid="54"/>
                                        </p:tgtEl>
                                      </p:cBhvr>
                                    </p:animEffect>
                                  </p:childTnLst>
                                </p:cTn>
                              </p:par>
                              <p:par>
                                <p:cTn id="78" presetID="22" presetClass="entr" presetSubtype="4" fill="hold" nodeType="withEffect">
                                  <p:stCondLst>
                                    <p:cond delay="0"/>
                                  </p:stCondLst>
                                  <p:childTnLst>
                                    <p:set>
                                      <p:cBhvr>
                                        <p:cTn id="79" dur="1" fill="hold">
                                          <p:stCondLst>
                                            <p:cond delay="0"/>
                                          </p:stCondLst>
                                        </p:cTn>
                                        <p:tgtEl>
                                          <p:spTgt spid="61"/>
                                        </p:tgtEl>
                                        <p:attrNameLst>
                                          <p:attrName>style.visibility</p:attrName>
                                        </p:attrNameLst>
                                      </p:cBhvr>
                                      <p:to>
                                        <p:strVal val="visible"/>
                                      </p:to>
                                    </p:set>
                                    <p:animEffect transition="in" filter="wipe(down)">
                                      <p:cBhvr>
                                        <p:cTn id="80" dur="500"/>
                                        <p:tgtEl>
                                          <p:spTgt spid="61"/>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4" fill="hold" nodeType="clickEffect">
                                  <p:stCondLst>
                                    <p:cond delay="0"/>
                                  </p:stCondLst>
                                  <p:childTnLst>
                                    <p:set>
                                      <p:cBhvr>
                                        <p:cTn id="84" dur="1" fill="hold">
                                          <p:stCondLst>
                                            <p:cond delay="0"/>
                                          </p:stCondLst>
                                        </p:cTn>
                                        <p:tgtEl>
                                          <p:spTgt spid="58"/>
                                        </p:tgtEl>
                                        <p:attrNameLst>
                                          <p:attrName>style.visibility</p:attrName>
                                        </p:attrNameLst>
                                      </p:cBhvr>
                                      <p:to>
                                        <p:strVal val="visible"/>
                                      </p:to>
                                    </p:set>
                                    <p:animEffect transition="in" filter="wipe(down)">
                                      <p:cBhvr>
                                        <p:cTn id="85" dur="500"/>
                                        <p:tgtEl>
                                          <p:spTgt spid="58"/>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4" fill="hold" nodeType="clickEffect">
                                  <p:stCondLst>
                                    <p:cond delay="0"/>
                                  </p:stCondLst>
                                  <p:childTnLst>
                                    <p:set>
                                      <p:cBhvr>
                                        <p:cTn id="89" dur="1" fill="hold">
                                          <p:stCondLst>
                                            <p:cond delay="0"/>
                                          </p:stCondLst>
                                        </p:cTn>
                                        <p:tgtEl>
                                          <p:spTgt spid="55"/>
                                        </p:tgtEl>
                                        <p:attrNameLst>
                                          <p:attrName>style.visibility</p:attrName>
                                        </p:attrNameLst>
                                      </p:cBhvr>
                                      <p:to>
                                        <p:strVal val="visible"/>
                                      </p:to>
                                    </p:set>
                                    <p:animEffect transition="in" filter="wipe(down)">
                                      <p:cBhvr>
                                        <p:cTn id="90" dur="500"/>
                                        <p:tgtEl>
                                          <p:spTgt spid="55"/>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4" fill="hold" nodeType="clickEffect">
                                  <p:stCondLst>
                                    <p:cond delay="0"/>
                                  </p:stCondLst>
                                  <p:childTnLst>
                                    <p:set>
                                      <p:cBhvr>
                                        <p:cTn id="94" dur="1" fill="hold">
                                          <p:stCondLst>
                                            <p:cond delay="0"/>
                                          </p:stCondLst>
                                        </p:cTn>
                                        <p:tgtEl>
                                          <p:spTgt spid="64"/>
                                        </p:tgtEl>
                                        <p:attrNameLst>
                                          <p:attrName>style.visibility</p:attrName>
                                        </p:attrNameLst>
                                      </p:cBhvr>
                                      <p:to>
                                        <p:strVal val="visible"/>
                                      </p:to>
                                    </p:set>
                                    <p:animEffect transition="in" filter="wipe(down)">
                                      <p:cBhvr>
                                        <p:cTn id="95" dur="500"/>
                                        <p:tgtEl>
                                          <p:spTgt spid="64"/>
                                        </p:tgtEl>
                                      </p:cBhvr>
                                    </p:animEffect>
                                  </p:childTnLst>
                                </p:cTn>
                              </p:par>
                              <p:par>
                                <p:cTn id="96" presetID="22" presetClass="entr" presetSubtype="4" fill="hold" nodeType="withEffect">
                                  <p:stCondLst>
                                    <p:cond delay="0"/>
                                  </p:stCondLst>
                                  <p:childTnLst>
                                    <p:set>
                                      <p:cBhvr>
                                        <p:cTn id="97" dur="1" fill="hold">
                                          <p:stCondLst>
                                            <p:cond delay="0"/>
                                          </p:stCondLst>
                                        </p:cTn>
                                        <p:tgtEl>
                                          <p:spTgt spid="62"/>
                                        </p:tgtEl>
                                        <p:attrNameLst>
                                          <p:attrName>style.visibility</p:attrName>
                                        </p:attrNameLst>
                                      </p:cBhvr>
                                      <p:to>
                                        <p:strVal val="visible"/>
                                      </p:to>
                                    </p:set>
                                    <p:animEffect transition="in" filter="wipe(down)">
                                      <p:cBhvr>
                                        <p:cTn id="98" dur="500"/>
                                        <p:tgtEl>
                                          <p:spTgt spid="62"/>
                                        </p:tgtEl>
                                      </p:cBhvr>
                                    </p:animEffect>
                                  </p:childTnLst>
                                </p:cTn>
                              </p:par>
                            </p:childTnLst>
                          </p:cTn>
                        </p:par>
                      </p:childTnLst>
                    </p:cTn>
                  </p:par>
                  <p:par>
                    <p:cTn id="99" fill="hold">
                      <p:stCondLst>
                        <p:cond delay="indefinite"/>
                      </p:stCondLst>
                      <p:childTnLst>
                        <p:par>
                          <p:cTn id="100" fill="hold">
                            <p:stCondLst>
                              <p:cond delay="0"/>
                            </p:stCondLst>
                            <p:childTnLst>
                              <p:par>
                                <p:cTn id="101" presetID="22" presetClass="entr" presetSubtype="4" fill="hold" nodeType="clickEffect">
                                  <p:stCondLst>
                                    <p:cond delay="0"/>
                                  </p:stCondLst>
                                  <p:childTnLst>
                                    <p:set>
                                      <p:cBhvr>
                                        <p:cTn id="102" dur="1" fill="hold">
                                          <p:stCondLst>
                                            <p:cond delay="0"/>
                                          </p:stCondLst>
                                        </p:cTn>
                                        <p:tgtEl>
                                          <p:spTgt spid="51"/>
                                        </p:tgtEl>
                                        <p:attrNameLst>
                                          <p:attrName>style.visibility</p:attrName>
                                        </p:attrNameLst>
                                      </p:cBhvr>
                                      <p:to>
                                        <p:strVal val="visible"/>
                                      </p:to>
                                    </p:set>
                                    <p:animEffect transition="in" filter="wipe(down)">
                                      <p:cBhvr>
                                        <p:cTn id="103" dur="500"/>
                                        <p:tgtEl>
                                          <p:spTgt spid="51"/>
                                        </p:tgtEl>
                                      </p:cBhvr>
                                    </p:animEffect>
                                  </p:childTnLst>
                                </p:cTn>
                              </p:par>
                            </p:childTnLst>
                          </p:cTn>
                        </p:par>
                      </p:childTnLst>
                    </p:cTn>
                  </p:par>
                  <p:par>
                    <p:cTn id="104" fill="hold">
                      <p:stCondLst>
                        <p:cond delay="indefinite"/>
                      </p:stCondLst>
                      <p:childTnLst>
                        <p:par>
                          <p:cTn id="105" fill="hold">
                            <p:stCondLst>
                              <p:cond delay="0"/>
                            </p:stCondLst>
                            <p:childTnLst>
                              <p:par>
                                <p:cTn id="106" presetID="22" presetClass="entr" presetSubtype="4" fill="hold" nodeType="clickEffect">
                                  <p:stCondLst>
                                    <p:cond delay="0"/>
                                  </p:stCondLst>
                                  <p:childTnLst>
                                    <p:set>
                                      <p:cBhvr>
                                        <p:cTn id="107" dur="1" fill="hold">
                                          <p:stCondLst>
                                            <p:cond delay="0"/>
                                          </p:stCondLst>
                                        </p:cTn>
                                        <p:tgtEl>
                                          <p:spTgt spid="65"/>
                                        </p:tgtEl>
                                        <p:attrNameLst>
                                          <p:attrName>style.visibility</p:attrName>
                                        </p:attrNameLst>
                                      </p:cBhvr>
                                      <p:to>
                                        <p:strVal val="visible"/>
                                      </p:to>
                                    </p:set>
                                    <p:animEffect transition="in" filter="wipe(down)">
                                      <p:cBhvr>
                                        <p:cTn id="108" dur="500"/>
                                        <p:tgtEl>
                                          <p:spTgt spid="65"/>
                                        </p:tgtEl>
                                      </p:cBhvr>
                                    </p:animEffect>
                                  </p:childTnLst>
                                </p:cTn>
                              </p:par>
                            </p:childTnLst>
                          </p:cTn>
                        </p:par>
                      </p:childTnLst>
                    </p:cTn>
                  </p:par>
                  <p:par>
                    <p:cTn id="109" fill="hold">
                      <p:stCondLst>
                        <p:cond delay="indefinite"/>
                      </p:stCondLst>
                      <p:childTnLst>
                        <p:par>
                          <p:cTn id="110" fill="hold">
                            <p:stCondLst>
                              <p:cond delay="0"/>
                            </p:stCondLst>
                            <p:childTnLst>
                              <p:par>
                                <p:cTn id="111" presetID="22" presetClass="entr" presetSubtype="4" fill="hold" nodeType="clickEffect">
                                  <p:stCondLst>
                                    <p:cond delay="0"/>
                                  </p:stCondLst>
                                  <p:childTnLst>
                                    <p:set>
                                      <p:cBhvr>
                                        <p:cTn id="112" dur="1" fill="hold">
                                          <p:stCondLst>
                                            <p:cond delay="0"/>
                                          </p:stCondLst>
                                        </p:cTn>
                                        <p:tgtEl>
                                          <p:spTgt spid="68"/>
                                        </p:tgtEl>
                                        <p:attrNameLst>
                                          <p:attrName>style.visibility</p:attrName>
                                        </p:attrNameLst>
                                      </p:cBhvr>
                                      <p:to>
                                        <p:strVal val="visible"/>
                                      </p:to>
                                    </p:set>
                                    <p:animEffect transition="in" filter="wipe(down)">
                                      <p:cBhvr>
                                        <p:cTn id="113" dur="500"/>
                                        <p:tgtEl>
                                          <p:spTgt spid="68"/>
                                        </p:tgtEl>
                                      </p:cBhvr>
                                    </p:animEffect>
                                  </p:childTnLst>
                                </p:cTn>
                              </p:par>
                              <p:par>
                                <p:cTn id="114" presetID="22" presetClass="entr" presetSubtype="4" fill="hold" nodeType="withEffect">
                                  <p:stCondLst>
                                    <p:cond delay="0"/>
                                  </p:stCondLst>
                                  <p:childTnLst>
                                    <p:set>
                                      <p:cBhvr>
                                        <p:cTn id="115" dur="1" fill="hold">
                                          <p:stCondLst>
                                            <p:cond delay="0"/>
                                          </p:stCondLst>
                                        </p:cTn>
                                        <p:tgtEl>
                                          <p:spTgt spid="69"/>
                                        </p:tgtEl>
                                        <p:attrNameLst>
                                          <p:attrName>style.visibility</p:attrName>
                                        </p:attrNameLst>
                                      </p:cBhvr>
                                      <p:to>
                                        <p:strVal val="visible"/>
                                      </p:to>
                                    </p:set>
                                    <p:animEffect transition="in" filter="wipe(down)">
                                      <p:cBhvr>
                                        <p:cTn id="116" dur="500"/>
                                        <p:tgtEl>
                                          <p:spTgt spid="69"/>
                                        </p:tgtEl>
                                      </p:cBhvr>
                                    </p:animEffect>
                                  </p:childTnLst>
                                </p:cTn>
                              </p:par>
                            </p:childTnLst>
                          </p:cTn>
                        </p:par>
                      </p:childTnLst>
                    </p:cTn>
                  </p:par>
                  <p:par>
                    <p:cTn id="117" fill="hold">
                      <p:stCondLst>
                        <p:cond delay="indefinite"/>
                      </p:stCondLst>
                      <p:childTnLst>
                        <p:par>
                          <p:cTn id="118" fill="hold">
                            <p:stCondLst>
                              <p:cond delay="0"/>
                            </p:stCondLst>
                            <p:childTnLst>
                              <p:par>
                                <p:cTn id="119" presetID="22" presetClass="entr" presetSubtype="4" fill="hold" nodeType="clickEffect">
                                  <p:stCondLst>
                                    <p:cond delay="0"/>
                                  </p:stCondLst>
                                  <p:childTnLst>
                                    <p:set>
                                      <p:cBhvr>
                                        <p:cTn id="120" dur="1" fill="hold">
                                          <p:stCondLst>
                                            <p:cond delay="0"/>
                                          </p:stCondLst>
                                        </p:cTn>
                                        <p:tgtEl>
                                          <p:spTgt spid="73"/>
                                        </p:tgtEl>
                                        <p:attrNameLst>
                                          <p:attrName>style.visibility</p:attrName>
                                        </p:attrNameLst>
                                      </p:cBhvr>
                                      <p:to>
                                        <p:strVal val="visible"/>
                                      </p:to>
                                    </p:set>
                                    <p:animEffect transition="in" filter="wipe(down)">
                                      <p:cBhvr>
                                        <p:cTn id="121" dur="500"/>
                                        <p:tgtEl>
                                          <p:spTgt spid="73"/>
                                        </p:tgtEl>
                                      </p:cBhvr>
                                    </p:animEffect>
                                  </p:childTnLst>
                                </p:cTn>
                              </p:par>
                            </p:childTnLst>
                          </p:cTn>
                        </p:par>
                      </p:childTnLst>
                    </p:cTn>
                  </p:par>
                  <p:par>
                    <p:cTn id="122" fill="hold">
                      <p:stCondLst>
                        <p:cond delay="indefinite"/>
                      </p:stCondLst>
                      <p:childTnLst>
                        <p:par>
                          <p:cTn id="123" fill="hold">
                            <p:stCondLst>
                              <p:cond delay="0"/>
                            </p:stCondLst>
                            <p:childTnLst>
                              <p:par>
                                <p:cTn id="124" presetID="22" presetClass="entr" presetSubtype="4" fill="hold" nodeType="clickEffect">
                                  <p:stCondLst>
                                    <p:cond delay="0"/>
                                  </p:stCondLst>
                                  <p:childTnLst>
                                    <p:set>
                                      <p:cBhvr>
                                        <p:cTn id="125" dur="1" fill="hold">
                                          <p:stCondLst>
                                            <p:cond delay="0"/>
                                          </p:stCondLst>
                                        </p:cTn>
                                        <p:tgtEl>
                                          <p:spTgt spid="70"/>
                                        </p:tgtEl>
                                        <p:attrNameLst>
                                          <p:attrName>style.visibility</p:attrName>
                                        </p:attrNameLst>
                                      </p:cBhvr>
                                      <p:to>
                                        <p:strVal val="visible"/>
                                      </p:to>
                                    </p:set>
                                    <p:animEffect transition="in" filter="wipe(down)">
                                      <p:cBhvr>
                                        <p:cTn id="126" dur="500"/>
                                        <p:tgtEl>
                                          <p:spTgt spid="70"/>
                                        </p:tgtEl>
                                      </p:cBhvr>
                                    </p:animEffect>
                                  </p:childTnLst>
                                </p:cTn>
                              </p:par>
                            </p:childTnLst>
                          </p:cTn>
                        </p:par>
                      </p:childTnLst>
                    </p:cTn>
                  </p:par>
                  <p:par>
                    <p:cTn id="127" fill="hold">
                      <p:stCondLst>
                        <p:cond delay="indefinite"/>
                      </p:stCondLst>
                      <p:childTnLst>
                        <p:par>
                          <p:cTn id="128" fill="hold">
                            <p:stCondLst>
                              <p:cond delay="0"/>
                            </p:stCondLst>
                            <p:childTnLst>
                              <p:par>
                                <p:cTn id="129" presetID="22" presetClass="entr" presetSubtype="4" fill="hold" nodeType="clickEffect">
                                  <p:stCondLst>
                                    <p:cond delay="0"/>
                                  </p:stCondLst>
                                  <p:childTnLst>
                                    <p:set>
                                      <p:cBhvr>
                                        <p:cTn id="130" dur="1" fill="hold">
                                          <p:stCondLst>
                                            <p:cond delay="0"/>
                                          </p:stCondLst>
                                        </p:cTn>
                                        <p:tgtEl>
                                          <p:spTgt spid="76"/>
                                        </p:tgtEl>
                                        <p:attrNameLst>
                                          <p:attrName>style.visibility</p:attrName>
                                        </p:attrNameLst>
                                      </p:cBhvr>
                                      <p:to>
                                        <p:strVal val="visible"/>
                                      </p:to>
                                    </p:set>
                                    <p:animEffect transition="in" filter="wipe(down)">
                                      <p:cBhvr>
                                        <p:cTn id="131" dur="500"/>
                                        <p:tgtEl>
                                          <p:spTgt spid="76"/>
                                        </p:tgtEl>
                                      </p:cBhvr>
                                    </p:animEffect>
                                  </p:childTnLst>
                                </p:cTn>
                              </p:par>
                            </p:childTnLst>
                          </p:cTn>
                        </p:par>
                      </p:childTnLst>
                    </p:cTn>
                  </p:par>
                  <p:par>
                    <p:cTn id="132" fill="hold">
                      <p:stCondLst>
                        <p:cond delay="indefinite"/>
                      </p:stCondLst>
                      <p:childTnLst>
                        <p:par>
                          <p:cTn id="133" fill="hold">
                            <p:stCondLst>
                              <p:cond delay="0"/>
                            </p:stCondLst>
                            <p:childTnLst>
                              <p:par>
                                <p:cTn id="134" presetID="22" presetClass="entr" presetSubtype="4" fill="hold" nodeType="clickEffect">
                                  <p:stCondLst>
                                    <p:cond delay="0"/>
                                  </p:stCondLst>
                                  <p:childTnLst>
                                    <p:set>
                                      <p:cBhvr>
                                        <p:cTn id="135" dur="1" fill="hold">
                                          <p:stCondLst>
                                            <p:cond delay="0"/>
                                          </p:stCondLst>
                                        </p:cTn>
                                        <p:tgtEl>
                                          <p:spTgt spid="77"/>
                                        </p:tgtEl>
                                        <p:attrNameLst>
                                          <p:attrName>style.visibility</p:attrName>
                                        </p:attrNameLst>
                                      </p:cBhvr>
                                      <p:to>
                                        <p:strVal val="visible"/>
                                      </p:to>
                                    </p:set>
                                    <p:animEffect transition="in" filter="wipe(down)">
                                      <p:cBhvr>
                                        <p:cTn id="136" dur="500"/>
                                        <p:tgtEl>
                                          <p:spTgt spid="77"/>
                                        </p:tgtEl>
                                      </p:cBhvr>
                                    </p:animEffect>
                                  </p:childTnLst>
                                </p:cTn>
                              </p:par>
                            </p:childTnLst>
                          </p:cTn>
                        </p:par>
                      </p:childTnLst>
                    </p:cTn>
                  </p:par>
                  <p:par>
                    <p:cTn id="137" fill="hold">
                      <p:stCondLst>
                        <p:cond delay="indefinite"/>
                      </p:stCondLst>
                      <p:childTnLst>
                        <p:par>
                          <p:cTn id="138" fill="hold">
                            <p:stCondLst>
                              <p:cond delay="0"/>
                            </p:stCondLst>
                            <p:childTnLst>
                              <p:par>
                                <p:cTn id="139" presetID="22" presetClass="entr" presetSubtype="4" fill="hold" nodeType="clickEffect">
                                  <p:stCondLst>
                                    <p:cond delay="0"/>
                                  </p:stCondLst>
                                  <p:childTnLst>
                                    <p:set>
                                      <p:cBhvr>
                                        <p:cTn id="140" dur="1" fill="hold">
                                          <p:stCondLst>
                                            <p:cond delay="0"/>
                                          </p:stCondLst>
                                        </p:cTn>
                                        <p:tgtEl>
                                          <p:spTgt spid="80"/>
                                        </p:tgtEl>
                                        <p:attrNameLst>
                                          <p:attrName>style.visibility</p:attrName>
                                        </p:attrNameLst>
                                      </p:cBhvr>
                                      <p:to>
                                        <p:strVal val="visible"/>
                                      </p:to>
                                    </p:set>
                                    <p:animEffect transition="in" filter="wipe(down)">
                                      <p:cBhvr>
                                        <p:cTn id="141" dur="500"/>
                                        <p:tgtEl>
                                          <p:spTgt spid="80"/>
                                        </p:tgtEl>
                                      </p:cBhvr>
                                    </p:animEffect>
                                  </p:childTnLst>
                                </p:cTn>
                              </p:par>
                            </p:childTnLst>
                          </p:cTn>
                        </p:par>
                      </p:childTnLst>
                    </p:cTn>
                  </p:par>
                  <p:par>
                    <p:cTn id="142" fill="hold">
                      <p:stCondLst>
                        <p:cond delay="indefinite"/>
                      </p:stCondLst>
                      <p:childTnLst>
                        <p:par>
                          <p:cTn id="143" fill="hold">
                            <p:stCondLst>
                              <p:cond delay="0"/>
                            </p:stCondLst>
                            <p:childTnLst>
                              <p:par>
                                <p:cTn id="144" presetID="22" presetClass="entr" presetSubtype="4" fill="hold" nodeType="clickEffect">
                                  <p:stCondLst>
                                    <p:cond delay="0"/>
                                  </p:stCondLst>
                                  <p:childTnLst>
                                    <p:set>
                                      <p:cBhvr>
                                        <p:cTn id="145" dur="1" fill="hold">
                                          <p:stCondLst>
                                            <p:cond delay="0"/>
                                          </p:stCondLst>
                                        </p:cTn>
                                        <p:tgtEl>
                                          <p:spTgt spid="81"/>
                                        </p:tgtEl>
                                        <p:attrNameLst>
                                          <p:attrName>style.visibility</p:attrName>
                                        </p:attrNameLst>
                                      </p:cBhvr>
                                      <p:to>
                                        <p:strVal val="visible"/>
                                      </p:to>
                                    </p:set>
                                    <p:animEffect transition="in" filter="wipe(down)">
                                      <p:cBhvr>
                                        <p:cTn id="146" dur="500"/>
                                        <p:tgtEl>
                                          <p:spTgt spid="81"/>
                                        </p:tgtEl>
                                      </p:cBhvr>
                                    </p:animEffect>
                                  </p:childTnLst>
                                </p:cTn>
                              </p:par>
                            </p:childTnLst>
                          </p:cTn>
                        </p:par>
                      </p:childTnLst>
                    </p:cTn>
                  </p:par>
                  <p:par>
                    <p:cTn id="147" fill="hold">
                      <p:stCondLst>
                        <p:cond delay="indefinite"/>
                      </p:stCondLst>
                      <p:childTnLst>
                        <p:par>
                          <p:cTn id="148" fill="hold">
                            <p:stCondLst>
                              <p:cond delay="0"/>
                            </p:stCondLst>
                            <p:childTnLst>
                              <p:par>
                                <p:cTn id="149" presetID="22" presetClass="entr" presetSubtype="4" fill="hold" nodeType="clickEffect">
                                  <p:stCondLst>
                                    <p:cond delay="0"/>
                                  </p:stCondLst>
                                  <p:childTnLst>
                                    <p:set>
                                      <p:cBhvr>
                                        <p:cTn id="150" dur="1" fill="hold">
                                          <p:stCondLst>
                                            <p:cond delay="0"/>
                                          </p:stCondLst>
                                        </p:cTn>
                                        <p:tgtEl>
                                          <p:spTgt spid="84"/>
                                        </p:tgtEl>
                                        <p:attrNameLst>
                                          <p:attrName>style.visibility</p:attrName>
                                        </p:attrNameLst>
                                      </p:cBhvr>
                                      <p:to>
                                        <p:strVal val="visible"/>
                                      </p:to>
                                    </p:set>
                                    <p:animEffect transition="in" filter="wipe(down)">
                                      <p:cBhvr>
                                        <p:cTn id="151" dur="500"/>
                                        <p:tgtEl>
                                          <p:spTgt spid="84"/>
                                        </p:tgtEl>
                                      </p:cBhvr>
                                    </p:animEffect>
                                  </p:childTnLst>
                                </p:cTn>
                              </p:par>
                            </p:childTnLst>
                          </p:cTn>
                        </p:par>
                      </p:childTnLst>
                    </p:cTn>
                  </p:par>
                  <p:par>
                    <p:cTn id="152" fill="hold">
                      <p:stCondLst>
                        <p:cond delay="indefinite"/>
                      </p:stCondLst>
                      <p:childTnLst>
                        <p:par>
                          <p:cTn id="153" fill="hold">
                            <p:stCondLst>
                              <p:cond delay="0"/>
                            </p:stCondLst>
                            <p:childTnLst>
                              <p:par>
                                <p:cTn id="154" presetID="22" presetClass="entr" presetSubtype="4" fill="hold" nodeType="clickEffect">
                                  <p:stCondLst>
                                    <p:cond delay="0"/>
                                  </p:stCondLst>
                                  <p:childTnLst>
                                    <p:set>
                                      <p:cBhvr>
                                        <p:cTn id="155" dur="1" fill="hold">
                                          <p:stCondLst>
                                            <p:cond delay="0"/>
                                          </p:stCondLst>
                                        </p:cTn>
                                        <p:tgtEl>
                                          <p:spTgt spid="85"/>
                                        </p:tgtEl>
                                        <p:attrNameLst>
                                          <p:attrName>style.visibility</p:attrName>
                                        </p:attrNameLst>
                                      </p:cBhvr>
                                      <p:to>
                                        <p:strVal val="visible"/>
                                      </p:to>
                                    </p:set>
                                    <p:animEffect transition="in" filter="wipe(down)">
                                      <p:cBhvr>
                                        <p:cTn id="156" dur="500"/>
                                        <p:tgtEl>
                                          <p:spTgt spid="85"/>
                                        </p:tgtEl>
                                      </p:cBhvr>
                                    </p:animEffect>
                                  </p:childTnLst>
                                </p:cTn>
                              </p:par>
                            </p:childTnLst>
                          </p:cTn>
                        </p:par>
                      </p:childTnLst>
                    </p:cTn>
                  </p:par>
                  <p:par>
                    <p:cTn id="157" fill="hold">
                      <p:stCondLst>
                        <p:cond delay="indefinite"/>
                      </p:stCondLst>
                      <p:childTnLst>
                        <p:par>
                          <p:cTn id="158" fill="hold">
                            <p:stCondLst>
                              <p:cond delay="0"/>
                            </p:stCondLst>
                            <p:childTnLst>
                              <p:par>
                                <p:cTn id="159" presetID="22" presetClass="entr" presetSubtype="4" fill="hold" nodeType="clickEffect">
                                  <p:stCondLst>
                                    <p:cond delay="0"/>
                                  </p:stCondLst>
                                  <p:childTnLst>
                                    <p:set>
                                      <p:cBhvr>
                                        <p:cTn id="160" dur="1" fill="hold">
                                          <p:stCondLst>
                                            <p:cond delay="0"/>
                                          </p:stCondLst>
                                        </p:cTn>
                                        <p:tgtEl>
                                          <p:spTgt spid="89"/>
                                        </p:tgtEl>
                                        <p:attrNameLst>
                                          <p:attrName>style.visibility</p:attrName>
                                        </p:attrNameLst>
                                      </p:cBhvr>
                                      <p:to>
                                        <p:strVal val="visible"/>
                                      </p:to>
                                    </p:set>
                                    <p:animEffect transition="in" filter="wipe(down)">
                                      <p:cBhvr>
                                        <p:cTn id="161" dur="500"/>
                                        <p:tgtEl>
                                          <p:spTgt spid="89"/>
                                        </p:tgtEl>
                                      </p:cBhvr>
                                    </p:animEffect>
                                  </p:childTnLst>
                                </p:cTn>
                              </p:par>
                            </p:childTnLst>
                          </p:cTn>
                        </p:par>
                      </p:childTnLst>
                    </p:cTn>
                  </p:par>
                  <p:par>
                    <p:cTn id="162" fill="hold">
                      <p:stCondLst>
                        <p:cond delay="indefinite"/>
                      </p:stCondLst>
                      <p:childTnLst>
                        <p:par>
                          <p:cTn id="163" fill="hold">
                            <p:stCondLst>
                              <p:cond delay="0"/>
                            </p:stCondLst>
                            <p:childTnLst>
                              <p:par>
                                <p:cTn id="164" presetID="22" presetClass="entr" presetSubtype="4" fill="hold" nodeType="clickEffect">
                                  <p:stCondLst>
                                    <p:cond delay="0"/>
                                  </p:stCondLst>
                                  <p:childTnLst>
                                    <p:set>
                                      <p:cBhvr>
                                        <p:cTn id="165" dur="1" fill="hold">
                                          <p:stCondLst>
                                            <p:cond delay="0"/>
                                          </p:stCondLst>
                                        </p:cTn>
                                        <p:tgtEl>
                                          <p:spTgt spid="90"/>
                                        </p:tgtEl>
                                        <p:attrNameLst>
                                          <p:attrName>style.visibility</p:attrName>
                                        </p:attrNameLst>
                                      </p:cBhvr>
                                      <p:to>
                                        <p:strVal val="visible"/>
                                      </p:to>
                                    </p:set>
                                    <p:animEffect transition="in" filter="wipe(down)">
                                      <p:cBhvr>
                                        <p:cTn id="166" dur="500"/>
                                        <p:tgtEl>
                                          <p:spTgt spid="90"/>
                                        </p:tgtEl>
                                      </p:cBhvr>
                                    </p:animEffect>
                                  </p:childTnLst>
                                </p:cTn>
                              </p:par>
                            </p:childTnLst>
                          </p:cTn>
                        </p:par>
                      </p:childTnLst>
                    </p:cTn>
                  </p:par>
                  <p:par>
                    <p:cTn id="167" fill="hold">
                      <p:stCondLst>
                        <p:cond delay="indefinite"/>
                      </p:stCondLst>
                      <p:childTnLst>
                        <p:par>
                          <p:cTn id="168" fill="hold">
                            <p:stCondLst>
                              <p:cond delay="0"/>
                            </p:stCondLst>
                            <p:childTnLst>
                              <p:par>
                                <p:cTn id="169" presetID="22" presetClass="entr" presetSubtype="4" fill="hold" nodeType="clickEffect">
                                  <p:stCondLst>
                                    <p:cond delay="0"/>
                                  </p:stCondLst>
                                  <p:childTnLst>
                                    <p:set>
                                      <p:cBhvr>
                                        <p:cTn id="170" dur="1" fill="hold">
                                          <p:stCondLst>
                                            <p:cond delay="0"/>
                                          </p:stCondLst>
                                        </p:cTn>
                                        <p:tgtEl>
                                          <p:spTgt spid="94"/>
                                        </p:tgtEl>
                                        <p:attrNameLst>
                                          <p:attrName>style.visibility</p:attrName>
                                        </p:attrNameLst>
                                      </p:cBhvr>
                                      <p:to>
                                        <p:strVal val="visible"/>
                                      </p:to>
                                    </p:set>
                                    <p:animEffect transition="in" filter="wipe(down)">
                                      <p:cBhvr>
                                        <p:cTn id="171" dur="500"/>
                                        <p:tgtEl>
                                          <p:spTgt spid="94"/>
                                        </p:tgtEl>
                                      </p:cBhvr>
                                    </p:animEffect>
                                  </p:childTnLst>
                                </p:cTn>
                              </p:par>
                            </p:childTnLst>
                          </p:cTn>
                        </p:par>
                      </p:childTnLst>
                    </p:cTn>
                  </p:par>
                  <p:par>
                    <p:cTn id="172" fill="hold">
                      <p:stCondLst>
                        <p:cond delay="indefinite"/>
                      </p:stCondLst>
                      <p:childTnLst>
                        <p:par>
                          <p:cTn id="173" fill="hold">
                            <p:stCondLst>
                              <p:cond delay="0"/>
                            </p:stCondLst>
                            <p:childTnLst>
                              <p:par>
                                <p:cTn id="174" presetID="22" presetClass="entr" presetSubtype="4" fill="hold" nodeType="clickEffect">
                                  <p:stCondLst>
                                    <p:cond delay="0"/>
                                  </p:stCondLst>
                                  <p:childTnLst>
                                    <p:set>
                                      <p:cBhvr>
                                        <p:cTn id="175" dur="1" fill="hold">
                                          <p:stCondLst>
                                            <p:cond delay="0"/>
                                          </p:stCondLst>
                                        </p:cTn>
                                        <p:tgtEl>
                                          <p:spTgt spid="95"/>
                                        </p:tgtEl>
                                        <p:attrNameLst>
                                          <p:attrName>style.visibility</p:attrName>
                                        </p:attrNameLst>
                                      </p:cBhvr>
                                      <p:to>
                                        <p:strVal val="visible"/>
                                      </p:to>
                                    </p:set>
                                    <p:animEffect transition="in" filter="wipe(down)">
                                      <p:cBhvr>
                                        <p:cTn id="176" dur="500"/>
                                        <p:tgtEl>
                                          <p:spTgt spid="95"/>
                                        </p:tgtEl>
                                      </p:cBhvr>
                                    </p:animEffect>
                                  </p:childTnLst>
                                </p:cTn>
                              </p:par>
                            </p:childTnLst>
                          </p:cTn>
                        </p:par>
                      </p:childTnLst>
                    </p:cTn>
                  </p:par>
                  <p:par>
                    <p:cTn id="177" fill="hold">
                      <p:stCondLst>
                        <p:cond delay="indefinite"/>
                      </p:stCondLst>
                      <p:childTnLst>
                        <p:par>
                          <p:cTn id="178" fill="hold">
                            <p:stCondLst>
                              <p:cond delay="0"/>
                            </p:stCondLst>
                            <p:childTnLst>
                              <p:par>
                                <p:cTn id="179" presetID="22" presetClass="entr" presetSubtype="4" fill="hold" nodeType="clickEffect">
                                  <p:stCondLst>
                                    <p:cond delay="0"/>
                                  </p:stCondLst>
                                  <p:childTnLst>
                                    <p:set>
                                      <p:cBhvr>
                                        <p:cTn id="180" dur="1" fill="hold">
                                          <p:stCondLst>
                                            <p:cond delay="0"/>
                                          </p:stCondLst>
                                        </p:cTn>
                                        <p:tgtEl>
                                          <p:spTgt spid="100"/>
                                        </p:tgtEl>
                                        <p:attrNameLst>
                                          <p:attrName>style.visibility</p:attrName>
                                        </p:attrNameLst>
                                      </p:cBhvr>
                                      <p:to>
                                        <p:strVal val="visible"/>
                                      </p:to>
                                    </p:set>
                                    <p:animEffect transition="in" filter="wipe(down)">
                                      <p:cBhvr>
                                        <p:cTn id="181" dur="500"/>
                                        <p:tgtEl>
                                          <p:spTgt spid="100"/>
                                        </p:tgtEl>
                                      </p:cBhvr>
                                    </p:animEffect>
                                  </p:childTnLst>
                                </p:cTn>
                              </p:par>
                            </p:childTnLst>
                          </p:cTn>
                        </p:par>
                      </p:childTnLst>
                    </p:cTn>
                  </p:par>
                  <p:par>
                    <p:cTn id="182" fill="hold">
                      <p:stCondLst>
                        <p:cond delay="indefinite"/>
                      </p:stCondLst>
                      <p:childTnLst>
                        <p:par>
                          <p:cTn id="183" fill="hold">
                            <p:stCondLst>
                              <p:cond delay="0"/>
                            </p:stCondLst>
                            <p:childTnLst>
                              <p:par>
                                <p:cTn id="184" presetID="22" presetClass="entr" presetSubtype="4" fill="hold" nodeType="clickEffect">
                                  <p:stCondLst>
                                    <p:cond delay="0"/>
                                  </p:stCondLst>
                                  <p:childTnLst>
                                    <p:set>
                                      <p:cBhvr>
                                        <p:cTn id="185" dur="1" fill="hold">
                                          <p:stCondLst>
                                            <p:cond delay="0"/>
                                          </p:stCondLst>
                                        </p:cTn>
                                        <p:tgtEl>
                                          <p:spTgt spid="101"/>
                                        </p:tgtEl>
                                        <p:attrNameLst>
                                          <p:attrName>style.visibility</p:attrName>
                                        </p:attrNameLst>
                                      </p:cBhvr>
                                      <p:to>
                                        <p:strVal val="visible"/>
                                      </p:to>
                                    </p:set>
                                    <p:animEffect transition="in" filter="wipe(down)">
                                      <p:cBhvr>
                                        <p:cTn id="186" dur="500"/>
                                        <p:tgtEl>
                                          <p:spTgt spid="101"/>
                                        </p:tgtEl>
                                      </p:cBhvr>
                                    </p:animEffect>
                                  </p:childTnLst>
                                </p:cTn>
                              </p:par>
                            </p:childTnLst>
                          </p:cTn>
                        </p:par>
                      </p:childTnLst>
                    </p:cTn>
                  </p:par>
                  <p:par>
                    <p:cTn id="187" fill="hold">
                      <p:stCondLst>
                        <p:cond delay="indefinite"/>
                      </p:stCondLst>
                      <p:childTnLst>
                        <p:par>
                          <p:cTn id="188" fill="hold">
                            <p:stCondLst>
                              <p:cond delay="0"/>
                            </p:stCondLst>
                            <p:childTnLst>
                              <p:par>
                                <p:cTn id="189" presetID="22" presetClass="entr" presetSubtype="4" fill="hold" grpId="0" nodeType="clickEffect">
                                  <p:stCondLst>
                                    <p:cond delay="0"/>
                                  </p:stCondLst>
                                  <p:childTnLst>
                                    <p:set>
                                      <p:cBhvr>
                                        <p:cTn id="190" dur="1" fill="hold">
                                          <p:stCondLst>
                                            <p:cond delay="0"/>
                                          </p:stCondLst>
                                        </p:cTn>
                                        <p:tgtEl>
                                          <p:spTgt spid="136"/>
                                        </p:tgtEl>
                                        <p:attrNameLst>
                                          <p:attrName>style.visibility</p:attrName>
                                        </p:attrNameLst>
                                      </p:cBhvr>
                                      <p:to>
                                        <p:strVal val="visible"/>
                                      </p:to>
                                    </p:set>
                                    <p:animEffect transition="in" filter="wipe(down)">
                                      <p:cBhvr>
                                        <p:cTn id="191" dur="500"/>
                                        <p:tgtEl>
                                          <p:spTgt spid="136"/>
                                        </p:tgtEl>
                                      </p:cBhvr>
                                    </p:animEffect>
                                  </p:childTnLst>
                                </p:cTn>
                              </p:par>
                            </p:childTnLst>
                          </p:cTn>
                        </p:par>
                      </p:childTnLst>
                    </p:cTn>
                  </p:par>
                  <p:par>
                    <p:cTn id="192" fill="hold">
                      <p:stCondLst>
                        <p:cond delay="indefinite"/>
                      </p:stCondLst>
                      <p:childTnLst>
                        <p:par>
                          <p:cTn id="193" fill="hold">
                            <p:stCondLst>
                              <p:cond delay="0"/>
                            </p:stCondLst>
                            <p:childTnLst>
                              <p:par>
                                <p:cTn id="194" presetID="22" presetClass="entr" presetSubtype="4" fill="hold" grpId="0" nodeType="clickEffect">
                                  <p:stCondLst>
                                    <p:cond delay="0"/>
                                  </p:stCondLst>
                                  <p:childTnLst>
                                    <p:set>
                                      <p:cBhvr>
                                        <p:cTn id="195" dur="1" fill="hold">
                                          <p:stCondLst>
                                            <p:cond delay="0"/>
                                          </p:stCondLst>
                                        </p:cTn>
                                        <p:tgtEl>
                                          <p:spTgt spid="137"/>
                                        </p:tgtEl>
                                        <p:attrNameLst>
                                          <p:attrName>style.visibility</p:attrName>
                                        </p:attrNameLst>
                                      </p:cBhvr>
                                      <p:to>
                                        <p:strVal val="visible"/>
                                      </p:to>
                                    </p:set>
                                    <p:animEffect transition="in" filter="wipe(down)">
                                      <p:cBhvr>
                                        <p:cTn id="196" dur="500"/>
                                        <p:tgtEl>
                                          <p:spTgt spid="137"/>
                                        </p:tgtEl>
                                      </p:cBhvr>
                                    </p:animEffect>
                                  </p:childTnLst>
                                </p:cTn>
                              </p:par>
                            </p:childTnLst>
                          </p:cTn>
                        </p:par>
                      </p:childTnLst>
                    </p:cTn>
                  </p:par>
                  <p:par>
                    <p:cTn id="197" fill="hold">
                      <p:stCondLst>
                        <p:cond delay="indefinite"/>
                      </p:stCondLst>
                      <p:childTnLst>
                        <p:par>
                          <p:cTn id="198" fill="hold">
                            <p:stCondLst>
                              <p:cond delay="0"/>
                            </p:stCondLst>
                            <p:childTnLst>
                              <p:par>
                                <p:cTn id="199" presetID="22" presetClass="entr" presetSubtype="4" fill="hold" grpId="0" nodeType="clickEffect">
                                  <p:stCondLst>
                                    <p:cond delay="0"/>
                                  </p:stCondLst>
                                  <p:childTnLst>
                                    <p:set>
                                      <p:cBhvr>
                                        <p:cTn id="200" dur="1" fill="hold">
                                          <p:stCondLst>
                                            <p:cond delay="0"/>
                                          </p:stCondLst>
                                        </p:cTn>
                                        <p:tgtEl>
                                          <p:spTgt spid="138"/>
                                        </p:tgtEl>
                                        <p:attrNameLst>
                                          <p:attrName>style.visibility</p:attrName>
                                        </p:attrNameLst>
                                      </p:cBhvr>
                                      <p:to>
                                        <p:strVal val="visible"/>
                                      </p:to>
                                    </p:set>
                                    <p:animEffect transition="in" filter="wipe(down)">
                                      <p:cBhvr>
                                        <p:cTn id="201" dur="500"/>
                                        <p:tgtEl>
                                          <p:spTgt spid="138"/>
                                        </p:tgtEl>
                                      </p:cBhvr>
                                    </p:animEffect>
                                  </p:childTnLst>
                                </p:cTn>
                              </p:par>
                            </p:childTnLst>
                          </p:cTn>
                        </p:par>
                      </p:childTnLst>
                    </p:cTn>
                  </p:par>
                  <p:par>
                    <p:cTn id="202" fill="hold">
                      <p:stCondLst>
                        <p:cond delay="indefinite"/>
                      </p:stCondLst>
                      <p:childTnLst>
                        <p:par>
                          <p:cTn id="203" fill="hold">
                            <p:stCondLst>
                              <p:cond delay="0"/>
                            </p:stCondLst>
                            <p:childTnLst>
                              <p:par>
                                <p:cTn id="204" presetID="22" presetClass="entr" presetSubtype="4" fill="hold" grpId="0" nodeType="clickEffect">
                                  <p:stCondLst>
                                    <p:cond delay="0"/>
                                  </p:stCondLst>
                                  <p:childTnLst>
                                    <p:set>
                                      <p:cBhvr>
                                        <p:cTn id="205" dur="1" fill="hold">
                                          <p:stCondLst>
                                            <p:cond delay="0"/>
                                          </p:stCondLst>
                                        </p:cTn>
                                        <p:tgtEl>
                                          <p:spTgt spid="139"/>
                                        </p:tgtEl>
                                        <p:attrNameLst>
                                          <p:attrName>style.visibility</p:attrName>
                                        </p:attrNameLst>
                                      </p:cBhvr>
                                      <p:to>
                                        <p:strVal val="visible"/>
                                      </p:to>
                                    </p:set>
                                    <p:animEffect transition="in" filter="wipe(down)">
                                      <p:cBhvr>
                                        <p:cTn id="206" dur="500"/>
                                        <p:tgtEl>
                                          <p:spTgt spid="139"/>
                                        </p:tgtEl>
                                      </p:cBhvr>
                                    </p:animEffect>
                                  </p:childTnLst>
                                </p:cTn>
                              </p:par>
                            </p:childTnLst>
                          </p:cTn>
                        </p:par>
                      </p:childTnLst>
                    </p:cTn>
                  </p:par>
                  <p:par>
                    <p:cTn id="207" fill="hold">
                      <p:stCondLst>
                        <p:cond delay="indefinite"/>
                      </p:stCondLst>
                      <p:childTnLst>
                        <p:par>
                          <p:cTn id="208" fill="hold">
                            <p:stCondLst>
                              <p:cond delay="0"/>
                            </p:stCondLst>
                            <p:childTnLst>
                              <p:par>
                                <p:cTn id="209" presetID="22" presetClass="entr" presetSubtype="4" fill="hold" grpId="0" nodeType="clickEffect">
                                  <p:stCondLst>
                                    <p:cond delay="0"/>
                                  </p:stCondLst>
                                  <p:childTnLst>
                                    <p:set>
                                      <p:cBhvr>
                                        <p:cTn id="210" dur="1" fill="hold">
                                          <p:stCondLst>
                                            <p:cond delay="0"/>
                                          </p:stCondLst>
                                        </p:cTn>
                                        <p:tgtEl>
                                          <p:spTgt spid="140"/>
                                        </p:tgtEl>
                                        <p:attrNameLst>
                                          <p:attrName>style.visibility</p:attrName>
                                        </p:attrNameLst>
                                      </p:cBhvr>
                                      <p:to>
                                        <p:strVal val="visible"/>
                                      </p:to>
                                    </p:set>
                                    <p:animEffect transition="in" filter="wipe(down)">
                                      <p:cBhvr>
                                        <p:cTn id="211" dur="500"/>
                                        <p:tgtEl>
                                          <p:spTgt spid="140"/>
                                        </p:tgtEl>
                                      </p:cBhvr>
                                    </p:animEffect>
                                  </p:childTnLst>
                                </p:cTn>
                              </p:par>
                            </p:childTnLst>
                          </p:cTn>
                        </p:par>
                      </p:childTnLst>
                    </p:cTn>
                  </p:par>
                  <p:par>
                    <p:cTn id="212" fill="hold">
                      <p:stCondLst>
                        <p:cond delay="indefinite"/>
                      </p:stCondLst>
                      <p:childTnLst>
                        <p:par>
                          <p:cTn id="213" fill="hold">
                            <p:stCondLst>
                              <p:cond delay="0"/>
                            </p:stCondLst>
                            <p:childTnLst>
                              <p:par>
                                <p:cTn id="214" presetID="22" presetClass="entr" presetSubtype="4" fill="hold" grpId="0" nodeType="clickEffect">
                                  <p:stCondLst>
                                    <p:cond delay="0"/>
                                  </p:stCondLst>
                                  <p:childTnLst>
                                    <p:set>
                                      <p:cBhvr>
                                        <p:cTn id="215" dur="1" fill="hold">
                                          <p:stCondLst>
                                            <p:cond delay="0"/>
                                          </p:stCondLst>
                                        </p:cTn>
                                        <p:tgtEl>
                                          <p:spTgt spid="141"/>
                                        </p:tgtEl>
                                        <p:attrNameLst>
                                          <p:attrName>style.visibility</p:attrName>
                                        </p:attrNameLst>
                                      </p:cBhvr>
                                      <p:to>
                                        <p:strVal val="visible"/>
                                      </p:to>
                                    </p:set>
                                    <p:animEffect transition="in" filter="wipe(down)">
                                      <p:cBhvr>
                                        <p:cTn id="216" dur="500"/>
                                        <p:tgtEl>
                                          <p:spTgt spid="141"/>
                                        </p:tgtEl>
                                      </p:cBhvr>
                                    </p:animEffect>
                                  </p:childTnLst>
                                </p:cTn>
                              </p:par>
                            </p:childTnLst>
                          </p:cTn>
                        </p:par>
                      </p:childTnLst>
                    </p:cTn>
                  </p:par>
                  <p:par>
                    <p:cTn id="217" fill="hold">
                      <p:stCondLst>
                        <p:cond delay="indefinite"/>
                      </p:stCondLst>
                      <p:childTnLst>
                        <p:par>
                          <p:cTn id="218" fill="hold">
                            <p:stCondLst>
                              <p:cond delay="0"/>
                            </p:stCondLst>
                            <p:childTnLst>
                              <p:par>
                                <p:cTn id="219" presetID="22" presetClass="entr" presetSubtype="4" fill="hold" grpId="0" nodeType="clickEffect">
                                  <p:stCondLst>
                                    <p:cond delay="0"/>
                                  </p:stCondLst>
                                  <p:childTnLst>
                                    <p:set>
                                      <p:cBhvr>
                                        <p:cTn id="220" dur="1" fill="hold">
                                          <p:stCondLst>
                                            <p:cond delay="0"/>
                                          </p:stCondLst>
                                        </p:cTn>
                                        <p:tgtEl>
                                          <p:spTgt spid="142"/>
                                        </p:tgtEl>
                                        <p:attrNameLst>
                                          <p:attrName>style.visibility</p:attrName>
                                        </p:attrNameLst>
                                      </p:cBhvr>
                                      <p:to>
                                        <p:strVal val="visible"/>
                                      </p:to>
                                    </p:set>
                                    <p:animEffect transition="in" filter="wipe(down)">
                                      <p:cBhvr>
                                        <p:cTn id="221" dur="500"/>
                                        <p:tgtEl>
                                          <p:spTgt spid="1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 grpId="0"/>
      <p:bldP spid="137" grpId="0"/>
      <p:bldP spid="138" grpId="0"/>
      <p:bldP spid="139" grpId="0"/>
      <p:bldP spid="140" grpId="0"/>
      <p:bldP spid="141" grpId="0"/>
      <p:bldP spid="14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D5AC391-55D4-4F1B-A413-73B8FD538896}" type="datetime1">
              <a:rPr lang="en-US" smtClean="0"/>
              <a:pPr/>
              <a:t>6/24/2023</a:t>
            </a:fld>
            <a:endParaRPr lang="en-US" dirty="0"/>
          </a:p>
        </p:txBody>
      </p:sp>
      <p:sp>
        <p:nvSpPr>
          <p:cNvPr id="5" name="Footer Placeholder 4"/>
          <p:cNvSpPr>
            <a:spLocks noGrp="1"/>
          </p:cNvSpPr>
          <p:nvPr>
            <p:ph type="ftr" sz="quarter" idx="11"/>
          </p:nvPr>
        </p:nvSpPr>
        <p:spPr/>
        <p:txBody>
          <a:bodyPr/>
          <a:lstStyle/>
          <a:p>
            <a:r>
              <a:rPr lang="en-US" smtClean="0"/>
              <a:t>Basic concepts of graph theory</a:t>
            </a:r>
            <a:endParaRPr lang="en-US" dirty="0"/>
          </a:p>
        </p:txBody>
      </p:sp>
      <p:sp>
        <p:nvSpPr>
          <p:cNvPr id="6" name="Slide Number Placeholder 5"/>
          <p:cNvSpPr>
            <a:spLocks noGrp="1"/>
          </p:cNvSpPr>
          <p:nvPr>
            <p:ph type="sldNum" sz="quarter" idx="12"/>
          </p:nvPr>
        </p:nvSpPr>
        <p:spPr/>
        <p:txBody>
          <a:bodyPr/>
          <a:lstStyle/>
          <a:p>
            <a:fld id="{68D024D8-7F54-4838-AA7B-E00348C32656}" type="slidenum">
              <a:rPr lang="en-US" smtClean="0"/>
              <a:pPr/>
              <a:t>6</a:t>
            </a:fld>
            <a:endParaRPr lang="en-US" dirty="0"/>
          </a:p>
        </p:txBody>
      </p:sp>
      <p:grpSp>
        <p:nvGrpSpPr>
          <p:cNvPr id="17" name="Group 16"/>
          <p:cNvGrpSpPr/>
          <p:nvPr/>
        </p:nvGrpSpPr>
        <p:grpSpPr>
          <a:xfrm>
            <a:off x="1219200" y="821537"/>
            <a:ext cx="6022975" cy="2584450"/>
            <a:chOff x="1216025" y="609600"/>
            <a:chExt cx="6022975" cy="2584450"/>
          </a:xfrm>
        </p:grpSpPr>
        <p:graphicFrame>
          <p:nvGraphicFramePr>
            <p:cNvPr id="21508" name="Object 4"/>
            <p:cNvGraphicFramePr>
              <a:graphicFrameLocks noChangeAspect="1"/>
            </p:cNvGraphicFramePr>
            <p:nvPr>
              <p:extLst>
                <p:ext uri="{D42A27DB-BD31-4B8C-83A1-F6EECF244321}">
                  <p14:modId xmlns:p14="http://schemas.microsoft.com/office/powerpoint/2010/main" val="1981810231"/>
                </p:ext>
              </p:extLst>
            </p:nvPr>
          </p:nvGraphicFramePr>
          <p:xfrm>
            <a:off x="6700838" y="1607221"/>
            <a:ext cx="538162" cy="569912"/>
          </p:xfrm>
          <a:graphic>
            <a:graphicData uri="http://schemas.openxmlformats.org/presentationml/2006/ole">
              <mc:AlternateContent xmlns:mc="http://schemas.openxmlformats.org/markup-compatibility/2006">
                <mc:Choice xmlns:v="urn:schemas-microsoft-com:vml" Requires="v">
                  <p:oleObj spid="_x0000_s21811" name="Equation" r:id="rId3" imgW="164880" imgH="215640" progId="Equation.3">
                    <p:embed/>
                  </p:oleObj>
                </mc:Choice>
                <mc:Fallback>
                  <p:oleObj name="Equation" r:id="rId3" imgW="164880" imgH="215640" progId="Equation.3">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00838" y="1607221"/>
                          <a:ext cx="538162" cy="5699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8" name="Group 27"/>
            <p:cNvGrpSpPr/>
            <p:nvPr/>
          </p:nvGrpSpPr>
          <p:grpSpPr>
            <a:xfrm>
              <a:off x="1216025" y="609600"/>
              <a:ext cx="5484813" cy="2584450"/>
              <a:chOff x="1220787" y="1524000"/>
              <a:chExt cx="5484813" cy="2584450"/>
            </a:xfrm>
          </p:grpSpPr>
          <p:cxnSp>
            <p:nvCxnSpPr>
              <p:cNvPr id="14" name="Straight Connector 13"/>
              <p:cNvCxnSpPr/>
              <p:nvPr/>
            </p:nvCxnSpPr>
            <p:spPr>
              <a:xfrm flipV="1">
                <a:off x="5410200" y="2819401"/>
                <a:ext cx="1219200" cy="838200"/>
              </a:xfrm>
              <a:prstGeom prst="line">
                <a:avLst/>
              </a:prstGeom>
            </p:spPr>
            <p:style>
              <a:lnRef idx="1">
                <a:schemeClr val="dk1"/>
              </a:lnRef>
              <a:fillRef idx="0">
                <a:schemeClr val="dk1"/>
              </a:fillRef>
              <a:effectRef idx="0">
                <a:schemeClr val="dk1"/>
              </a:effectRef>
              <a:fontRef idx="minor">
                <a:schemeClr val="tx1"/>
              </a:fontRef>
            </p:style>
          </p:cxnSp>
          <p:grpSp>
            <p:nvGrpSpPr>
              <p:cNvPr id="27" name="Group 26"/>
              <p:cNvGrpSpPr/>
              <p:nvPr/>
            </p:nvGrpSpPr>
            <p:grpSpPr>
              <a:xfrm>
                <a:off x="1220787" y="1524000"/>
                <a:ext cx="5484813" cy="2584450"/>
                <a:chOff x="1220787" y="1524000"/>
                <a:chExt cx="5484813" cy="2584450"/>
              </a:xfrm>
            </p:grpSpPr>
            <p:grpSp>
              <p:nvGrpSpPr>
                <p:cNvPr id="26" name="Group 25"/>
                <p:cNvGrpSpPr/>
                <p:nvPr/>
              </p:nvGrpSpPr>
              <p:grpSpPr>
                <a:xfrm>
                  <a:off x="1220787" y="1524000"/>
                  <a:ext cx="5484813" cy="2584450"/>
                  <a:chOff x="1220787" y="1524000"/>
                  <a:chExt cx="5484813" cy="2584450"/>
                </a:xfrm>
              </p:grpSpPr>
              <p:sp>
                <p:nvSpPr>
                  <p:cNvPr id="20" name="Oval 19"/>
                  <p:cNvSpPr/>
                  <p:nvPr/>
                </p:nvSpPr>
                <p:spPr>
                  <a:xfrm>
                    <a:off x="1371600" y="2895600"/>
                    <a:ext cx="152400" cy="1524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3" name="Oval 22"/>
                  <p:cNvSpPr/>
                  <p:nvPr/>
                </p:nvSpPr>
                <p:spPr>
                  <a:xfrm>
                    <a:off x="6553200" y="2743200"/>
                    <a:ext cx="152400" cy="1524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aphicFrame>
                <p:nvGraphicFramePr>
                  <p:cNvPr id="21505" name="Object 1"/>
                  <p:cNvGraphicFramePr>
                    <a:graphicFrameLocks noChangeAspect="1"/>
                  </p:cNvGraphicFramePr>
                  <p:nvPr>
                    <p:extLst>
                      <p:ext uri="{D42A27DB-BD31-4B8C-83A1-F6EECF244321}">
                        <p14:modId xmlns:p14="http://schemas.microsoft.com/office/powerpoint/2010/main" val="3079262"/>
                      </p:ext>
                    </p:extLst>
                  </p:nvPr>
                </p:nvGraphicFramePr>
                <p:xfrm>
                  <a:off x="1220787" y="2286000"/>
                  <a:ext cx="455613" cy="569912"/>
                </p:xfrm>
                <a:graphic>
                  <a:graphicData uri="http://schemas.openxmlformats.org/presentationml/2006/ole">
                    <mc:AlternateContent xmlns:mc="http://schemas.openxmlformats.org/markup-compatibility/2006">
                      <mc:Choice xmlns:v="urn:schemas-microsoft-com:vml" Requires="v">
                        <p:oleObj spid="_x0000_s21812" name="Equation" r:id="rId5" imgW="139680" imgH="215640" progId="Equation.3">
                          <p:embed/>
                        </p:oleObj>
                      </mc:Choice>
                      <mc:Fallback>
                        <p:oleObj name="Equation" r:id="rId5" imgW="139680" imgH="215640" progId="Equation.3">
                          <p:embed/>
                          <p:pic>
                            <p:nvPicPr>
                              <p:cNvPr id="0" name="Picture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20787" y="2286000"/>
                                <a:ext cx="455613" cy="5699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506" name="Object 2"/>
                  <p:cNvGraphicFramePr>
                    <a:graphicFrameLocks noChangeAspect="1"/>
                  </p:cNvGraphicFramePr>
                  <p:nvPr>
                    <p:extLst>
                      <p:ext uri="{D42A27DB-BD31-4B8C-83A1-F6EECF244321}">
                        <p14:modId xmlns:p14="http://schemas.microsoft.com/office/powerpoint/2010/main" val="629104115"/>
                      </p:ext>
                    </p:extLst>
                  </p:nvPr>
                </p:nvGraphicFramePr>
                <p:xfrm>
                  <a:off x="2509837" y="1524000"/>
                  <a:ext cx="538163" cy="569912"/>
                </p:xfrm>
                <a:graphic>
                  <a:graphicData uri="http://schemas.openxmlformats.org/presentationml/2006/ole">
                    <mc:AlternateContent xmlns:mc="http://schemas.openxmlformats.org/markup-compatibility/2006">
                      <mc:Choice xmlns:v="urn:schemas-microsoft-com:vml" Requires="v">
                        <p:oleObj spid="_x0000_s21813" name="Equation" r:id="rId7" imgW="164880" imgH="215640" progId="Equation.3">
                          <p:embed/>
                        </p:oleObj>
                      </mc:Choice>
                      <mc:Fallback>
                        <p:oleObj name="Equation" r:id="rId7" imgW="164880" imgH="215640" progId="Equation.3">
                          <p:embed/>
                          <p:pic>
                            <p:nvPicPr>
                              <p:cNvPr id="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09837" y="1524000"/>
                                <a:ext cx="538163" cy="5699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507" name="Object 3"/>
                  <p:cNvGraphicFramePr>
                    <a:graphicFrameLocks noChangeAspect="1"/>
                  </p:cNvGraphicFramePr>
                  <p:nvPr>
                    <p:extLst>
                      <p:ext uri="{D42A27DB-BD31-4B8C-83A1-F6EECF244321}">
                        <p14:modId xmlns:p14="http://schemas.microsoft.com/office/powerpoint/2010/main" val="3640446617"/>
                      </p:ext>
                    </p:extLst>
                  </p:nvPr>
                </p:nvGraphicFramePr>
                <p:xfrm>
                  <a:off x="5354638" y="1676400"/>
                  <a:ext cx="495300" cy="603250"/>
                </p:xfrm>
                <a:graphic>
                  <a:graphicData uri="http://schemas.openxmlformats.org/presentationml/2006/ole">
                    <mc:AlternateContent xmlns:mc="http://schemas.openxmlformats.org/markup-compatibility/2006">
                      <mc:Choice xmlns:v="urn:schemas-microsoft-com:vml" Requires="v">
                        <p:oleObj spid="_x0000_s21814" name="Equation" r:id="rId9" imgW="152280" imgH="228600" progId="Equation.3">
                          <p:embed/>
                        </p:oleObj>
                      </mc:Choice>
                      <mc:Fallback>
                        <p:oleObj name="Equation" r:id="rId9" imgW="152280" imgH="228600" progId="Equation.3">
                          <p:embed/>
                          <p:pic>
                            <p:nvPicPr>
                              <p:cNvPr id="0" name="Picture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354638" y="1676400"/>
                                <a:ext cx="495300" cy="603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509" name="Object 5"/>
                  <p:cNvGraphicFramePr>
                    <a:graphicFrameLocks noChangeAspect="1"/>
                  </p:cNvGraphicFramePr>
                  <p:nvPr>
                    <p:extLst>
                      <p:ext uri="{D42A27DB-BD31-4B8C-83A1-F6EECF244321}">
                        <p14:modId xmlns:p14="http://schemas.microsoft.com/office/powerpoint/2010/main" val="1105193546"/>
                      </p:ext>
                    </p:extLst>
                  </p:nvPr>
                </p:nvGraphicFramePr>
                <p:xfrm>
                  <a:off x="5486400" y="3435350"/>
                  <a:ext cx="496888" cy="603250"/>
                </p:xfrm>
                <a:graphic>
                  <a:graphicData uri="http://schemas.openxmlformats.org/presentationml/2006/ole">
                    <mc:AlternateContent xmlns:mc="http://schemas.openxmlformats.org/markup-compatibility/2006">
                      <mc:Choice xmlns:v="urn:schemas-microsoft-com:vml" Requires="v">
                        <p:oleObj spid="_x0000_s21815" name="Equation" r:id="rId11" imgW="152280" imgH="228600" progId="Equation.3">
                          <p:embed/>
                        </p:oleObj>
                      </mc:Choice>
                      <mc:Fallback>
                        <p:oleObj name="Equation" r:id="rId11" imgW="152280" imgH="228600" progId="Equation.3">
                          <p:embed/>
                          <p:pic>
                            <p:nvPicPr>
                              <p:cNvPr id="0" name="Picture 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486400" y="3435350"/>
                                <a:ext cx="496888" cy="603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510" name="Object 6"/>
                  <p:cNvGraphicFramePr>
                    <a:graphicFrameLocks noChangeAspect="1"/>
                  </p:cNvGraphicFramePr>
                  <p:nvPr>
                    <p:extLst>
                      <p:ext uri="{D42A27DB-BD31-4B8C-83A1-F6EECF244321}">
                        <p14:modId xmlns:p14="http://schemas.microsoft.com/office/powerpoint/2010/main" val="3194583531"/>
                      </p:ext>
                    </p:extLst>
                  </p:nvPr>
                </p:nvGraphicFramePr>
                <p:xfrm>
                  <a:off x="2281238" y="3505200"/>
                  <a:ext cx="538162" cy="603250"/>
                </p:xfrm>
                <a:graphic>
                  <a:graphicData uri="http://schemas.openxmlformats.org/presentationml/2006/ole">
                    <mc:AlternateContent xmlns:mc="http://schemas.openxmlformats.org/markup-compatibility/2006">
                      <mc:Choice xmlns:v="urn:schemas-microsoft-com:vml" Requires="v">
                        <p:oleObj spid="_x0000_s21816" name="Equation" r:id="rId13" imgW="164880" imgH="228600" progId="Equation.3">
                          <p:embed/>
                        </p:oleObj>
                      </mc:Choice>
                      <mc:Fallback>
                        <p:oleObj name="Equation" r:id="rId13" imgW="164880" imgH="228600" progId="Equation.3">
                          <p:embed/>
                          <p:pic>
                            <p:nvPicPr>
                              <p:cNvPr id="0" name="Picture 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281238" y="3505200"/>
                                <a:ext cx="538162" cy="603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5" name="Group 24"/>
                  <p:cNvGrpSpPr/>
                  <p:nvPr/>
                </p:nvGrpSpPr>
                <p:grpSpPr>
                  <a:xfrm>
                    <a:off x="1447800" y="2133600"/>
                    <a:ext cx="5181600" cy="1524000"/>
                    <a:chOff x="1447800" y="2133600"/>
                    <a:chExt cx="5181600" cy="1524000"/>
                  </a:xfrm>
                </p:grpSpPr>
                <p:sp>
                  <p:nvSpPr>
                    <p:cNvPr id="7" name="Rectangle 6"/>
                    <p:cNvSpPr/>
                    <p:nvPr/>
                  </p:nvSpPr>
                  <p:spPr>
                    <a:xfrm>
                      <a:off x="2667000" y="2133600"/>
                      <a:ext cx="2743200" cy="1524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nvGrpSpPr>
                    <p:cNvPr id="12" name="Group 11"/>
                    <p:cNvGrpSpPr/>
                    <p:nvPr/>
                  </p:nvGrpSpPr>
                  <p:grpSpPr>
                    <a:xfrm>
                      <a:off x="1447800" y="2133600"/>
                      <a:ext cx="1219200" cy="1524000"/>
                      <a:chOff x="1447800" y="2819400"/>
                      <a:chExt cx="1219200" cy="1524000"/>
                    </a:xfrm>
                  </p:grpSpPr>
                  <p:cxnSp>
                    <p:nvCxnSpPr>
                      <p:cNvPr id="9" name="Straight Connector 8"/>
                      <p:cNvCxnSpPr/>
                      <p:nvPr/>
                    </p:nvCxnSpPr>
                    <p:spPr>
                      <a:xfrm rot="10800000" flipV="1">
                        <a:off x="1447800" y="2819400"/>
                        <a:ext cx="1219200" cy="838200"/>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p:cNvCxnSpPr/>
                      <p:nvPr/>
                    </p:nvCxnSpPr>
                    <p:spPr>
                      <a:xfrm rot="10800000">
                        <a:off x="1447800" y="3657600"/>
                        <a:ext cx="1219200" cy="685800"/>
                      </a:xfrm>
                      <a:prstGeom prst="line">
                        <a:avLst/>
                      </a:prstGeom>
                    </p:spPr>
                    <p:style>
                      <a:lnRef idx="1">
                        <a:schemeClr val="dk1"/>
                      </a:lnRef>
                      <a:fillRef idx="0">
                        <a:schemeClr val="dk1"/>
                      </a:fillRef>
                      <a:effectRef idx="0">
                        <a:schemeClr val="dk1"/>
                      </a:effectRef>
                      <a:fontRef idx="minor">
                        <a:schemeClr val="tx1"/>
                      </a:fontRef>
                    </p:style>
                  </p:cxnSp>
                </p:grpSp>
                <p:cxnSp>
                  <p:nvCxnSpPr>
                    <p:cNvPr id="15" name="Straight Connector 14"/>
                    <p:cNvCxnSpPr/>
                    <p:nvPr/>
                  </p:nvCxnSpPr>
                  <p:spPr>
                    <a:xfrm>
                      <a:off x="5410200" y="2133601"/>
                      <a:ext cx="1219200" cy="685800"/>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p:cNvCxnSpPr/>
                    <p:nvPr/>
                  </p:nvCxnSpPr>
                  <p:spPr>
                    <a:xfrm flipV="1">
                      <a:off x="2667000" y="2133600"/>
                      <a:ext cx="2755822" cy="1503457"/>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p:cNvCxnSpPr/>
                    <p:nvPr/>
                  </p:nvCxnSpPr>
                  <p:spPr>
                    <a:xfrm>
                      <a:off x="2720882" y="2187482"/>
                      <a:ext cx="2635436" cy="1416236"/>
                    </a:xfrm>
                    <a:prstGeom prst="line">
                      <a:avLst/>
                    </a:prstGeom>
                  </p:spPr>
                  <p:style>
                    <a:lnRef idx="1">
                      <a:schemeClr val="dk1"/>
                    </a:lnRef>
                    <a:fillRef idx="0">
                      <a:schemeClr val="dk1"/>
                    </a:fillRef>
                    <a:effectRef idx="0">
                      <a:schemeClr val="dk1"/>
                    </a:effectRef>
                    <a:fontRef idx="minor">
                      <a:schemeClr val="tx1"/>
                    </a:fontRef>
                  </p:style>
                </p:cxnSp>
              </p:grpSp>
            </p:grpSp>
            <p:sp>
              <p:nvSpPr>
                <p:cNvPr id="34" name="Oval 33"/>
                <p:cNvSpPr/>
                <p:nvPr/>
              </p:nvSpPr>
              <p:spPr>
                <a:xfrm>
                  <a:off x="2603422" y="2047839"/>
                  <a:ext cx="152400" cy="1524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5" name="Oval 34"/>
                <p:cNvSpPr/>
                <p:nvPr/>
              </p:nvSpPr>
              <p:spPr>
                <a:xfrm>
                  <a:off x="5346622" y="3588346"/>
                  <a:ext cx="152400" cy="1524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6" name="Oval 35"/>
                <p:cNvSpPr/>
                <p:nvPr/>
              </p:nvSpPr>
              <p:spPr>
                <a:xfrm>
                  <a:off x="2590800" y="3583412"/>
                  <a:ext cx="152400" cy="1524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7" name="Oval 36"/>
                <p:cNvSpPr/>
                <p:nvPr/>
              </p:nvSpPr>
              <p:spPr>
                <a:xfrm>
                  <a:off x="5331604" y="2079140"/>
                  <a:ext cx="152400" cy="1524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grpSp>
      <p:sp>
        <p:nvSpPr>
          <p:cNvPr id="2" name="Rectangle 1"/>
          <p:cNvSpPr/>
          <p:nvPr/>
        </p:nvSpPr>
        <p:spPr>
          <a:xfrm>
            <a:off x="609600" y="3409266"/>
            <a:ext cx="6934200" cy="369332"/>
          </a:xfrm>
          <a:prstGeom prst="rect">
            <a:avLst/>
          </a:prstGeom>
        </p:spPr>
        <p:txBody>
          <a:bodyPr wrap="square">
            <a:spAutoFit/>
          </a:bodyPr>
          <a:lstStyle/>
          <a:p>
            <a:r>
              <a:rPr lang="en-US" dirty="0" smtClean="0"/>
              <a:t>Here</a:t>
            </a:r>
            <a:r>
              <a:rPr lang="en-US" dirty="0"/>
              <a:t>, the no. of edges = </a:t>
            </a:r>
            <a:r>
              <a:rPr lang="en-US" dirty="0" smtClean="0"/>
              <a:t>10,  Total </a:t>
            </a:r>
            <a:r>
              <a:rPr lang="en-US" dirty="0"/>
              <a:t>no. of degree =2 *10 = 20</a:t>
            </a:r>
          </a:p>
        </p:txBody>
      </p:sp>
      <p:sp>
        <p:nvSpPr>
          <p:cNvPr id="13" name="Rectangle 12"/>
          <p:cNvSpPr/>
          <p:nvPr/>
        </p:nvSpPr>
        <p:spPr>
          <a:xfrm>
            <a:off x="297798" y="246340"/>
            <a:ext cx="1217769" cy="400110"/>
          </a:xfrm>
          <a:prstGeom prst="rect">
            <a:avLst/>
          </a:prstGeom>
        </p:spPr>
        <p:txBody>
          <a:bodyPr wrap="none">
            <a:spAutoFit/>
          </a:bodyPr>
          <a:lstStyle/>
          <a:p>
            <a:r>
              <a:rPr lang="en-US" sz="2000" b="1" dirty="0"/>
              <a:t>Example: </a:t>
            </a:r>
          </a:p>
        </p:txBody>
      </p:sp>
      <p:sp>
        <p:nvSpPr>
          <p:cNvPr id="16" name="Rectangle 15"/>
          <p:cNvSpPr/>
          <p:nvPr/>
        </p:nvSpPr>
        <p:spPr>
          <a:xfrm>
            <a:off x="1371600" y="283087"/>
            <a:ext cx="7315200" cy="369332"/>
          </a:xfrm>
          <a:prstGeom prst="rect">
            <a:avLst/>
          </a:prstGeom>
        </p:spPr>
        <p:txBody>
          <a:bodyPr wrap="square">
            <a:spAutoFit/>
          </a:bodyPr>
          <a:lstStyle/>
          <a:p>
            <a:r>
              <a:rPr lang="en-US" dirty="0" smtClean="0"/>
              <a:t>Find </a:t>
            </a:r>
            <a:r>
              <a:rPr lang="en-US" dirty="0"/>
              <a:t>the degree of total number of vertices of the following graph.</a:t>
            </a:r>
          </a:p>
        </p:txBody>
      </p:sp>
      <p:sp>
        <p:nvSpPr>
          <p:cNvPr id="18" name="Rectangle 17"/>
          <p:cNvSpPr/>
          <p:nvPr/>
        </p:nvSpPr>
        <p:spPr>
          <a:xfrm>
            <a:off x="315835" y="3841352"/>
            <a:ext cx="6926340" cy="369332"/>
          </a:xfrm>
          <a:prstGeom prst="rect">
            <a:avLst/>
          </a:prstGeom>
        </p:spPr>
        <p:txBody>
          <a:bodyPr wrap="square">
            <a:spAutoFit/>
          </a:bodyPr>
          <a:lstStyle/>
          <a:p>
            <a:pPr>
              <a:buFontTx/>
              <a:buNone/>
            </a:pPr>
            <a:r>
              <a:rPr lang="en-US" b="1" dirty="0"/>
              <a:t># Theorem (2) </a:t>
            </a:r>
            <a:r>
              <a:rPr lang="en-US" dirty="0"/>
              <a:t>The number of odd vertices in a graph is always even.</a:t>
            </a:r>
          </a:p>
        </p:txBody>
      </p:sp>
      <p:sp>
        <p:nvSpPr>
          <p:cNvPr id="19" name="Rectangle 18"/>
          <p:cNvSpPr/>
          <p:nvPr/>
        </p:nvSpPr>
        <p:spPr>
          <a:xfrm>
            <a:off x="528469" y="4232726"/>
            <a:ext cx="771750" cy="369332"/>
          </a:xfrm>
          <a:prstGeom prst="rect">
            <a:avLst/>
          </a:prstGeom>
        </p:spPr>
        <p:txBody>
          <a:bodyPr wrap="none">
            <a:spAutoFit/>
          </a:bodyPr>
          <a:lstStyle/>
          <a:p>
            <a:r>
              <a:rPr lang="en-US" b="1" dirty="0"/>
              <a:t>Proof:</a:t>
            </a:r>
          </a:p>
        </p:txBody>
      </p:sp>
      <p:sp>
        <p:nvSpPr>
          <p:cNvPr id="21" name="Rectangle 20"/>
          <p:cNvSpPr/>
          <p:nvPr/>
        </p:nvSpPr>
        <p:spPr>
          <a:xfrm>
            <a:off x="1306658" y="4227221"/>
            <a:ext cx="7380142" cy="646331"/>
          </a:xfrm>
          <a:prstGeom prst="rect">
            <a:avLst/>
          </a:prstGeom>
        </p:spPr>
        <p:txBody>
          <a:bodyPr wrap="square">
            <a:spAutoFit/>
          </a:bodyPr>
          <a:lstStyle/>
          <a:p>
            <a:pPr>
              <a:buNone/>
            </a:pPr>
            <a:r>
              <a:rPr lang="en-US" dirty="0"/>
              <a:t>Let G=(V,E) a non directed graph. Let U denoted the set of even degree vertices in G and W denote the set of odd degree vertices.</a:t>
            </a:r>
          </a:p>
        </p:txBody>
      </p:sp>
      <p:sp>
        <p:nvSpPr>
          <p:cNvPr id="22" name="Rectangle 21"/>
          <p:cNvSpPr/>
          <p:nvPr/>
        </p:nvSpPr>
        <p:spPr>
          <a:xfrm>
            <a:off x="1219200" y="4873552"/>
            <a:ext cx="784189" cy="369332"/>
          </a:xfrm>
          <a:prstGeom prst="rect">
            <a:avLst/>
          </a:prstGeom>
        </p:spPr>
        <p:txBody>
          <a:bodyPr wrap="none">
            <a:spAutoFit/>
          </a:bodyPr>
          <a:lstStyle/>
          <a:p>
            <a:r>
              <a:rPr lang="en-US" dirty="0"/>
              <a:t> then, </a:t>
            </a:r>
          </a:p>
        </p:txBody>
      </p:sp>
      <p:graphicFrame>
        <p:nvGraphicFramePr>
          <p:cNvPr id="39" name="Object 3"/>
          <p:cNvGraphicFramePr>
            <a:graphicFrameLocks noChangeAspect="1"/>
          </p:cNvGraphicFramePr>
          <p:nvPr>
            <p:extLst>
              <p:ext uri="{D42A27DB-BD31-4B8C-83A1-F6EECF244321}">
                <p14:modId xmlns:p14="http://schemas.microsoft.com/office/powerpoint/2010/main" val="2723639579"/>
              </p:ext>
            </p:extLst>
          </p:nvPr>
        </p:nvGraphicFramePr>
        <p:xfrm>
          <a:off x="2135188" y="4949984"/>
          <a:ext cx="4416425" cy="942975"/>
        </p:xfrm>
        <a:graphic>
          <a:graphicData uri="http://schemas.openxmlformats.org/presentationml/2006/ole">
            <mc:AlternateContent xmlns:mc="http://schemas.openxmlformats.org/markup-compatibility/2006">
              <mc:Choice xmlns:v="urn:schemas-microsoft-com:vml" Requires="v">
                <p:oleObj spid="_x0000_s21817" name="Equation" r:id="rId15" imgW="1828800" imgH="393480" progId="Equation.3">
                  <p:embed/>
                </p:oleObj>
              </mc:Choice>
              <mc:Fallback>
                <p:oleObj name="Equation" r:id="rId15" imgW="1828800" imgH="39348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135188" y="4949984"/>
                        <a:ext cx="4416425" cy="942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3" grpId="0"/>
      <p:bldP spid="16" grpId="0"/>
      <p:bldP spid="18" grpId="0"/>
      <p:bldP spid="19" grpId="0"/>
      <p:bldP spid="21" grpId="0"/>
      <p:bldP spid="22"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A2D89C-D3D4-4D70-AB54-55FB01236F4A}" type="datetime1">
              <a:rPr lang="en-US" smtClean="0"/>
              <a:pPr/>
              <a:t>6/24/2023</a:t>
            </a:fld>
            <a:endParaRPr lang="en-US" dirty="0"/>
          </a:p>
        </p:txBody>
      </p:sp>
      <p:sp>
        <p:nvSpPr>
          <p:cNvPr id="3" name="Footer Placeholder 2"/>
          <p:cNvSpPr>
            <a:spLocks noGrp="1"/>
          </p:cNvSpPr>
          <p:nvPr>
            <p:ph type="ftr" sz="quarter" idx="11"/>
          </p:nvPr>
        </p:nvSpPr>
        <p:spPr/>
        <p:txBody>
          <a:bodyPr/>
          <a:lstStyle/>
          <a:p>
            <a:r>
              <a:rPr lang="en-US" smtClean="0"/>
              <a:t>Basic concepts of graph theory</a:t>
            </a:r>
            <a:endParaRPr lang="en-US" dirty="0"/>
          </a:p>
        </p:txBody>
      </p:sp>
      <p:sp>
        <p:nvSpPr>
          <p:cNvPr id="4" name="Slide Number Placeholder 3"/>
          <p:cNvSpPr>
            <a:spLocks noGrp="1"/>
          </p:cNvSpPr>
          <p:nvPr>
            <p:ph type="sldNum" sz="quarter" idx="12"/>
          </p:nvPr>
        </p:nvSpPr>
        <p:spPr/>
        <p:txBody>
          <a:bodyPr/>
          <a:lstStyle/>
          <a:p>
            <a:fld id="{68D024D8-7F54-4838-AA7B-E00348C32656}" type="slidenum">
              <a:rPr lang="en-US" smtClean="0"/>
              <a:pPr/>
              <a:t>60</a:t>
            </a:fld>
            <a:endParaRPr lang="en-US" dirty="0"/>
          </a:p>
        </p:txBody>
      </p:sp>
      <p:grpSp>
        <p:nvGrpSpPr>
          <p:cNvPr id="5" name="Group 42"/>
          <p:cNvGrpSpPr/>
          <p:nvPr/>
        </p:nvGrpSpPr>
        <p:grpSpPr>
          <a:xfrm rot="21435173">
            <a:off x="2590800" y="1318855"/>
            <a:ext cx="3182000" cy="3027640"/>
            <a:chOff x="5276200" y="2372380"/>
            <a:chExt cx="3182000" cy="3027640"/>
          </a:xfrm>
        </p:grpSpPr>
        <p:grpSp>
          <p:nvGrpSpPr>
            <p:cNvPr id="6" name="Group 19"/>
            <p:cNvGrpSpPr/>
            <p:nvPr/>
          </p:nvGrpSpPr>
          <p:grpSpPr>
            <a:xfrm>
              <a:off x="5441424" y="2514600"/>
              <a:ext cx="2940576" cy="2819400"/>
              <a:chOff x="5289024" y="2209800"/>
              <a:chExt cx="2940576" cy="2819400"/>
            </a:xfrm>
          </p:grpSpPr>
          <p:grpSp>
            <p:nvGrpSpPr>
              <p:cNvPr id="23" name="Group 75"/>
              <p:cNvGrpSpPr/>
              <p:nvPr/>
            </p:nvGrpSpPr>
            <p:grpSpPr>
              <a:xfrm>
                <a:off x="5420729" y="2441901"/>
                <a:ext cx="2661965" cy="2334431"/>
                <a:chOff x="5420729" y="2441901"/>
                <a:chExt cx="2661965" cy="2334431"/>
              </a:xfrm>
            </p:grpSpPr>
            <p:grpSp>
              <p:nvGrpSpPr>
                <p:cNvPr id="29" name="Group 74"/>
                <p:cNvGrpSpPr/>
                <p:nvPr/>
              </p:nvGrpSpPr>
              <p:grpSpPr>
                <a:xfrm>
                  <a:off x="5420729" y="2441901"/>
                  <a:ext cx="2661965" cy="2334431"/>
                  <a:chOff x="5420729" y="2547568"/>
                  <a:chExt cx="2661965" cy="2204814"/>
                </a:xfrm>
              </p:grpSpPr>
              <p:cxnSp>
                <p:nvCxnSpPr>
                  <p:cNvPr id="31" name="Straight Connector 30"/>
                  <p:cNvCxnSpPr>
                    <a:stCxn id="22" idx="1"/>
                    <a:endCxn id="22" idx="5"/>
                  </p:cNvCxnSpPr>
                  <p:nvPr/>
                </p:nvCxnSpPr>
                <p:spPr>
                  <a:xfrm rot="10800000" flipH="1" flipV="1">
                    <a:off x="5420729" y="3295428"/>
                    <a:ext cx="2661965" cy="1546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22" idx="2"/>
                  </p:cNvCxnSpPr>
                  <p:nvPr/>
                </p:nvCxnSpPr>
                <p:spPr>
                  <a:xfrm rot="5400000" flipH="1" flipV="1">
                    <a:off x="5253197" y="3136763"/>
                    <a:ext cx="2109248" cy="9308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22" idx="0"/>
                    <a:endCxn id="22" idx="4"/>
                  </p:cNvCxnSpPr>
                  <p:nvPr/>
                </p:nvCxnSpPr>
                <p:spPr>
                  <a:xfrm rot="16200000" flipH="1">
                    <a:off x="6045058" y="3309859"/>
                    <a:ext cx="2202776" cy="68226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0" name="Straight Connector 29"/>
                <p:cNvCxnSpPr>
                  <a:stCxn id="22" idx="2"/>
                  <a:endCxn id="22" idx="5"/>
                </p:cNvCxnSpPr>
                <p:nvPr/>
              </p:nvCxnSpPr>
              <p:spPr>
                <a:xfrm rot="5400000" flipH="1" flipV="1">
                  <a:off x="6323689" y="2916142"/>
                  <a:ext cx="1277708" cy="224030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4" name="TextBox 23"/>
              <p:cNvSpPr txBox="1"/>
              <p:nvPr/>
            </p:nvSpPr>
            <p:spPr>
              <a:xfrm>
                <a:off x="5289024" y="2981980"/>
                <a:ext cx="349776" cy="523220"/>
              </a:xfrm>
              <a:prstGeom prst="rect">
                <a:avLst/>
              </a:prstGeom>
              <a:noFill/>
            </p:spPr>
            <p:txBody>
              <a:bodyPr wrap="none" rtlCol="0">
                <a:spAutoFit/>
              </a:bodyPr>
              <a:lstStyle/>
              <a:p>
                <a:r>
                  <a:rPr lang="en-US" sz="2800" dirty="0" smtClean="0">
                    <a:sym typeface="Symbol"/>
                  </a:rPr>
                  <a:t></a:t>
                </a:r>
                <a:endParaRPr lang="en-US" sz="2800" dirty="0"/>
              </a:p>
            </p:txBody>
          </p:sp>
          <p:sp>
            <p:nvSpPr>
              <p:cNvPr id="25" name="TextBox 24"/>
              <p:cNvSpPr txBox="1"/>
              <p:nvPr/>
            </p:nvSpPr>
            <p:spPr>
              <a:xfrm>
                <a:off x="7315200" y="4505980"/>
                <a:ext cx="349776" cy="523220"/>
              </a:xfrm>
              <a:prstGeom prst="rect">
                <a:avLst/>
              </a:prstGeom>
              <a:noFill/>
            </p:spPr>
            <p:txBody>
              <a:bodyPr wrap="none" rtlCol="0">
                <a:spAutoFit/>
              </a:bodyPr>
              <a:lstStyle/>
              <a:p>
                <a:r>
                  <a:rPr lang="en-US" sz="2800" dirty="0" smtClean="0">
                    <a:sym typeface="Symbol"/>
                  </a:rPr>
                  <a:t></a:t>
                </a:r>
                <a:endParaRPr lang="en-US" sz="2800" dirty="0"/>
              </a:p>
            </p:txBody>
          </p:sp>
          <p:sp>
            <p:nvSpPr>
              <p:cNvPr id="26" name="TextBox 25"/>
              <p:cNvSpPr txBox="1"/>
              <p:nvPr/>
            </p:nvSpPr>
            <p:spPr>
              <a:xfrm>
                <a:off x="5715000" y="4353580"/>
                <a:ext cx="349776" cy="523220"/>
              </a:xfrm>
              <a:prstGeom prst="rect">
                <a:avLst/>
              </a:prstGeom>
              <a:noFill/>
            </p:spPr>
            <p:txBody>
              <a:bodyPr wrap="none" rtlCol="0">
                <a:spAutoFit/>
              </a:bodyPr>
              <a:lstStyle/>
              <a:p>
                <a:r>
                  <a:rPr lang="en-US" sz="2800" dirty="0" smtClean="0">
                    <a:sym typeface="Symbol"/>
                  </a:rPr>
                  <a:t></a:t>
                </a:r>
                <a:endParaRPr lang="en-US" sz="2800" dirty="0"/>
              </a:p>
            </p:txBody>
          </p:sp>
          <p:sp>
            <p:nvSpPr>
              <p:cNvPr id="27" name="TextBox 26"/>
              <p:cNvSpPr txBox="1"/>
              <p:nvPr/>
            </p:nvSpPr>
            <p:spPr>
              <a:xfrm>
                <a:off x="6629400" y="2209800"/>
                <a:ext cx="349776" cy="523220"/>
              </a:xfrm>
              <a:prstGeom prst="rect">
                <a:avLst/>
              </a:prstGeom>
              <a:noFill/>
            </p:spPr>
            <p:txBody>
              <a:bodyPr wrap="none" rtlCol="0">
                <a:spAutoFit/>
              </a:bodyPr>
              <a:lstStyle/>
              <a:p>
                <a:r>
                  <a:rPr lang="en-US" sz="2800" dirty="0" smtClean="0">
                    <a:sym typeface="Symbol"/>
                  </a:rPr>
                  <a:t></a:t>
                </a:r>
                <a:endParaRPr lang="en-US" sz="2800" dirty="0"/>
              </a:p>
            </p:txBody>
          </p:sp>
          <p:sp>
            <p:nvSpPr>
              <p:cNvPr id="28" name="TextBox 27"/>
              <p:cNvSpPr txBox="1"/>
              <p:nvPr/>
            </p:nvSpPr>
            <p:spPr>
              <a:xfrm>
                <a:off x="7879824" y="3124200"/>
                <a:ext cx="349776" cy="523220"/>
              </a:xfrm>
              <a:prstGeom prst="rect">
                <a:avLst/>
              </a:prstGeom>
              <a:noFill/>
            </p:spPr>
            <p:txBody>
              <a:bodyPr wrap="none" rtlCol="0">
                <a:spAutoFit/>
              </a:bodyPr>
              <a:lstStyle/>
              <a:p>
                <a:r>
                  <a:rPr lang="en-US" sz="2800" dirty="0" smtClean="0">
                    <a:sym typeface="Symbol"/>
                  </a:rPr>
                  <a:t></a:t>
                </a:r>
                <a:endParaRPr lang="en-US" sz="2800" dirty="0"/>
              </a:p>
            </p:txBody>
          </p:sp>
        </p:grpSp>
        <p:grpSp>
          <p:nvGrpSpPr>
            <p:cNvPr id="7" name="Group 41"/>
            <p:cNvGrpSpPr/>
            <p:nvPr/>
          </p:nvGrpSpPr>
          <p:grpSpPr>
            <a:xfrm>
              <a:off x="5276200" y="2372380"/>
              <a:ext cx="3182000" cy="3027640"/>
              <a:chOff x="5276200" y="2372380"/>
              <a:chExt cx="3182000" cy="3027640"/>
            </a:xfrm>
          </p:grpSpPr>
          <p:sp>
            <p:nvSpPr>
              <p:cNvPr id="8" name="TextBox 7"/>
              <p:cNvSpPr txBox="1"/>
              <p:nvPr/>
            </p:nvSpPr>
            <p:spPr>
              <a:xfrm>
                <a:off x="5276200" y="3200400"/>
                <a:ext cx="362600" cy="523220"/>
              </a:xfrm>
              <a:prstGeom prst="rect">
                <a:avLst/>
              </a:prstGeom>
              <a:noFill/>
            </p:spPr>
            <p:txBody>
              <a:bodyPr wrap="none" rtlCol="0">
                <a:spAutoFit/>
              </a:bodyPr>
              <a:lstStyle/>
              <a:p>
                <a:r>
                  <a:rPr lang="en-US" sz="2800" dirty="0" smtClean="0"/>
                  <a:t>e</a:t>
                </a:r>
              </a:p>
            </p:txBody>
          </p:sp>
          <p:sp>
            <p:nvSpPr>
              <p:cNvPr id="9" name="TextBox 8"/>
              <p:cNvSpPr txBox="1"/>
              <p:nvPr/>
            </p:nvSpPr>
            <p:spPr>
              <a:xfrm>
                <a:off x="8153400" y="3429000"/>
                <a:ext cx="304800" cy="523220"/>
              </a:xfrm>
              <a:prstGeom prst="rect">
                <a:avLst/>
              </a:prstGeom>
              <a:noFill/>
            </p:spPr>
            <p:txBody>
              <a:bodyPr wrap="square" rtlCol="0">
                <a:spAutoFit/>
              </a:bodyPr>
              <a:lstStyle/>
              <a:p>
                <a:r>
                  <a:rPr lang="en-US" sz="2800" dirty="0" smtClean="0"/>
                  <a:t>b</a:t>
                </a:r>
                <a:endParaRPr lang="en-US" sz="2800" dirty="0"/>
              </a:p>
            </p:txBody>
          </p:sp>
          <p:sp>
            <p:nvSpPr>
              <p:cNvPr id="10" name="TextBox 9"/>
              <p:cNvSpPr txBox="1"/>
              <p:nvPr/>
            </p:nvSpPr>
            <p:spPr>
              <a:xfrm>
                <a:off x="6882812" y="2372380"/>
                <a:ext cx="356188" cy="523220"/>
              </a:xfrm>
              <a:prstGeom prst="rect">
                <a:avLst/>
              </a:prstGeom>
              <a:noFill/>
            </p:spPr>
            <p:txBody>
              <a:bodyPr wrap="none" rtlCol="0">
                <a:spAutoFit/>
              </a:bodyPr>
              <a:lstStyle/>
              <a:p>
                <a:r>
                  <a:rPr lang="en-US" sz="2800" dirty="0" smtClean="0"/>
                  <a:t>a</a:t>
                </a:r>
                <a:endParaRPr lang="en-US" sz="2800" dirty="0"/>
              </a:p>
            </p:txBody>
          </p:sp>
          <p:sp>
            <p:nvSpPr>
              <p:cNvPr id="11" name="TextBox 10"/>
              <p:cNvSpPr txBox="1"/>
              <p:nvPr/>
            </p:nvSpPr>
            <p:spPr>
              <a:xfrm>
                <a:off x="6553200" y="3733800"/>
                <a:ext cx="367408" cy="523220"/>
              </a:xfrm>
              <a:prstGeom prst="rect">
                <a:avLst/>
              </a:prstGeom>
              <a:noFill/>
            </p:spPr>
            <p:txBody>
              <a:bodyPr wrap="none" rtlCol="0">
                <a:spAutoFit/>
              </a:bodyPr>
              <a:lstStyle/>
              <a:p>
                <a:r>
                  <a:rPr lang="en-US" sz="2800" dirty="0" smtClean="0"/>
                  <a:t>3</a:t>
                </a:r>
                <a:endParaRPr lang="en-US" sz="2800" dirty="0"/>
              </a:p>
            </p:txBody>
          </p:sp>
          <p:sp>
            <p:nvSpPr>
              <p:cNvPr id="12" name="TextBox 11"/>
              <p:cNvSpPr txBox="1"/>
              <p:nvPr/>
            </p:nvSpPr>
            <p:spPr>
              <a:xfrm>
                <a:off x="7620000" y="4810780"/>
                <a:ext cx="381000" cy="523220"/>
              </a:xfrm>
              <a:prstGeom prst="rect">
                <a:avLst/>
              </a:prstGeom>
              <a:noFill/>
            </p:spPr>
            <p:txBody>
              <a:bodyPr wrap="square" rtlCol="0">
                <a:spAutoFit/>
              </a:bodyPr>
              <a:lstStyle/>
              <a:p>
                <a:r>
                  <a:rPr lang="en-US" sz="2800" dirty="0" smtClean="0"/>
                  <a:t>c</a:t>
                </a:r>
                <a:endParaRPr lang="en-US" sz="2800" dirty="0"/>
              </a:p>
            </p:txBody>
          </p:sp>
          <p:sp>
            <p:nvSpPr>
              <p:cNvPr id="13" name="TextBox 12"/>
              <p:cNvSpPr txBox="1"/>
              <p:nvPr/>
            </p:nvSpPr>
            <p:spPr>
              <a:xfrm>
                <a:off x="7086600" y="3124200"/>
                <a:ext cx="367408" cy="533400"/>
              </a:xfrm>
              <a:prstGeom prst="rect">
                <a:avLst/>
              </a:prstGeom>
              <a:noFill/>
            </p:spPr>
            <p:txBody>
              <a:bodyPr wrap="square" rtlCol="0">
                <a:spAutoFit/>
              </a:bodyPr>
              <a:lstStyle/>
              <a:p>
                <a:r>
                  <a:rPr lang="en-US" sz="2800" dirty="0" smtClean="0"/>
                  <a:t>3</a:t>
                </a:r>
                <a:endParaRPr lang="en-US" sz="2800" dirty="0"/>
              </a:p>
            </p:txBody>
          </p:sp>
          <p:sp>
            <p:nvSpPr>
              <p:cNvPr id="14" name="TextBox 13"/>
              <p:cNvSpPr txBox="1"/>
              <p:nvPr/>
            </p:nvSpPr>
            <p:spPr>
              <a:xfrm>
                <a:off x="6705600" y="4876800"/>
                <a:ext cx="367408" cy="523220"/>
              </a:xfrm>
              <a:prstGeom prst="rect">
                <a:avLst/>
              </a:prstGeom>
              <a:noFill/>
            </p:spPr>
            <p:txBody>
              <a:bodyPr wrap="none" rtlCol="0">
                <a:spAutoFit/>
              </a:bodyPr>
              <a:lstStyle/>
              <a:p>
                <a:r>
                  <a:rPr lang="en-US" sz="2800" dirty="0" smtClean="0"/>
                  <a:t>3</a:t>
                </a:r>
                <a:endParaRPr lang="en-US" sz="2800" dirty="0"/>
              </a:p>
            </p:txBody>
          </p:sp>
          <p:sp>
            <p:nvSpPr>
              <p:cNvPr id="15" name="TextBox 14"/>
              <p:cNvSpPr txBox="1"/>
              <p:nvPr/>
            </p:nvSpPr>
            <p:spPr>
              <a:xfrm>
                <a:off x="7010400" y="4180820"/>
                <a:ext cx="367408" cy="523220"/>
              </a:xfrm>
              <a:prstGeom prst="rect">
                <a:avLst/>
              </a:prstGeom>
              <a:noFill/>
            </p:spPr>
            <p:txBody>
              <a:bodyPr wrap="none" rtlCol="0">
                <a:spAutoFit/>
              </a:bodyPr>
              <a:lstStyle/>
              <a:p>
                <a:r>
                  <a:rPr lang="en-US" sz="2800" dirty="0" smtClean="0"/>
                  <a:t>1</a:t>
                </a:r>
                <a:endParaRPr lang="en-US" sz="2800" dirty="0"/>
              </a:p>
            </p:txBody>
          </p:sp>
          <p:sp>
            <p:nvSpPr>
              <p:cNvPr id="16" name="TextBox 15"/>
              <p:cNvSpPr txBox="1"/>
              <p:nvPr/>
            </p:nvSpPr>
            <p:spPr>
              <a:xfrm>
                <a:off x="5486400" y="3896380"/>
                <a:ext cx="367408" cy="523220"/>
              </a:xfrm>
              <a:prstGeom prst="rect">
                <a:avLst/>
              </a:prstGeom>
              <a:noFill/>
            </p:spPr>
            <p:txBody>
              <a:bodyPr wrap="none" rtlCol="0">
                <a:spAutoFit/>
              </a:bodyPr>
              <a:lstStyle/>
              <a:p>
                <a:r>
                  <a:rPr lang="en-US" sz="2800" dirty="0" smtClean="0"/>
                  <a:t>2</a:t>
                </a:r>
                <a:endParaRPr lang="en-US" sz="2800" dirty="0"/>
              </a:p>
            </p:txBody>
          </p:sp>
          <p:sp>
            <p:nvSpPr>
              <p:cNvPr id="17" name="TextBox 16"/>
              <p:cNvSpPr txBox="1"/>
              <p:nvPr/>
            </p:nvSpPr>
            <p:spPr>
              <a:xfrm>
                <a:off x="5638800" y="4800600"/>
                <a:ext cx="373820" cy="533400"/>
              </a:xfrm>
              <a:prstGeom prst="rect">
                <a:avLst/>
              </a:prstGeom>
              <a:noFill/>
            </p:spPr>
            <p:txBody>
              <a:bodyPr wrap="square" rtlCol="0">
                <a:spAutoFit/>
              </a:bodyPr>
              <a:lstStyle/>
              <a:p>
                <a:r>
                  <a:rPr lang="en-US" sz="2800" dirty="0" smtClean="0"/>
                  <a:t>d</a:t>
                </a:r>
                <a:endParaRPr lang="en-US" sz="2800" dirty="0"/>
              </a:p>
            </p:txBody>
          </p:sp>
          <p:sp>
            <p:nvSpPr>
              <p:cNvPr id="18" name="TextBox 17"/>
              <p:cNvSpPr txBox="1"/>
              <p:nvPr/>
            </p:nvSpPr>
            <p:spPr>
              <a:xfrm>
                <a:off x="7481192" y="2829580"/>
                <a:ext cx="367408" cy="523220"/>
              </a:xfrm>
              <a:prstGeom prst="rect">
                <a:avLst/>
              </a:prstGeom>
              <a:noFill/>
            </p:spPr>
            <p:txBody>
              <a:bodyPr wrap="none" rtlCol="0">
                <a:spAutoFit/>
              </a:bodyPr>
              <a:lstStyle/>
              <a:p>
                <a:r>
                  <a:rPr lang="en-US" sz="2800" dirty="0" smtClean="0"/>
                  <a:t>4</a:t>
                </a:r>
                <a:endParaRPr lang="en-US" sz="2800" dirty="0"/>
              </a:p>
            </p:txBody>
          </p:sp>
          <p:sp>
            <p:nvSpPr>
              <p:cNvPr id="19" name="TextBox 18"/>
              <p:cNvSpPr txBox="1"/>
              <p:nvPr/>
            </p:nvSpPr>
            <p:spPr>
              <a:xfrm>
                <a:off x="6033392" y="2753380"/>
                <a:ext cx="367408" cy="523220"/>
              </a:xfrm>
              <a:prstGeom prst="rect">
                <a:avLst/>
              </a:prstGeom>
              <a:noFill/>
            </p:spPr>
            <p:txBody>
              <a:bodyPr wrap="none" rtlCol="0">
                <a:spAutoFit/>
              </a:bodyPr>
              <a:lstStyle/>
              <a:p>
                <a:r>
                  <a:rPr lang="en-US" sz="2800" dirty="0" smtClean="0"/>
                  <a:t>3</a:t>
                </a:r>
                <a:endParaRPr lang="en-US" sz="2800" dirty="0"/>
              </a:p>
            </p:txBody>
          </p:sp>
          <p:sp>
            <p:nvSpPr>
              <p:cNvPr id="20" name="TextBox 19"/>
              <p:cNvSpPr txBox="1"/>
              <p:nvPr/>
            </p:nvSpPr>
            <p:spPr>
              <a:xfrm>
                <a:off x="6338192" y="3124200"/>
                <a:ext cx="367408" cy="523220"/>
              </a:xfrm>
              <a:prstGeom prst="rect">
                <a:avLst/>
              </a:prstGeom>
              <a:noFill/>
            </p:spPr>
            <p:txBody>
              <a:bodyPr wrap="none" rtlCol="0">
                <a:spAutoFit/>
              </a:bodyPr>
              <a:lstStyle/>
              <a:p>
                <a:r>
                  <a:rPr lang="en-US" sz="2800" dirty="0" smtClean="0"/>
                  <a:t>3</a:t>
                </a:r>
                <a:endParaRPr lang="en-US" sz="2800" dirty="0"/>
              </a:p>
            </p:txBody>
          </p:sp>
          <p:sp>
            <p:nvSpPr>
              <p:cNvPr id="21" name="TextBox 20"/>
              <p:cNvSpPr txBox="1"/>
              <p:nvPr/>
            </p:nvSpPr>
            <p:spPr>
              <a:xfrm>
                <a:off x="7938392" y="4114800"/>
                <a:ext cx="367408" cy="523220"/>
              </a:xfrm>
              <a:prstGeom prst="rect">
                <a:avLst/>
              </a:prstGeom>
              <a:noFill/>
            </p:spPr>
            <p:txBody>
              <a:bodyPr wrap="none" rtlCol="0">
                <a:spAutoFit/>
              </a:bodyPr>
              <a:lstStyle/>
              <a:p>
                <a:r>
                  <a:rPr lang="en-US" sz="2800" dirty="0" smtClean="0"/>
                  <a:t>2</a:t>
                </a:r>
                <a:endParaRPr lang="en-US" sz="2800" dirty="0"/>
              </a:p>
            </p:txBody>
          </p:sp>
          <p:sp>
            <p:nvSpPr>
              <p:cNvPr id="22" name="Regular Pentagon 21"/>
              <p:cNvSpPr/>
              <p:nvPr/>
            </p:nvSpPr>
            <p:spPr>
              <a:xfrm rot="211159">
                <a:off x="5554049" y="2746702"/>
                <a:ext cx="2667000" cy="2286000"/>
              </a:xfrm>
              <a:prstGeom prst="pentag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34" name="Rectangle 33"/>
          <p:cNvSpPr/>
          <p:nvPr/>
        </p:nvSpPr>
        <p:spPr>
          <a:xfrm>
            <a:off x="555145" y="395525"/>
            <a:ext cx="7848600" cy="923330"/>
          </a:xfrm>
          <a:prstGeom prst="rect">
            <a:avLst/>
          </a:prstGeom>
        </p:spPr>
        <p:txBody>
          <a:bodyPr wrap="square">
            <a:spAutoFit/>
          </a:bodyPr>
          <a:lstStyle/>
          <a:p>
            <a:r>
              <a:rPr lang="en-US" dirty="0" smtClean="0"/>
              <a:t> </a:t>
            </a:r>
            <a:r>
              <a:rPr lang="en-US" b="1" dirty="0" smtClean="0"/>
              <a:t>Class work: </a:t>
            </a:r>
            <a:r>
              <a:rPr lang="en-US" dirty="0" smtClean="0"/>
              <a:t>Solve </a:t>
            </a:r>
            <a:r>
              <a:rPr lang="en-US" dirty="0"/>
              <a:t>the Travelling Salesman problem for this graph by finding the total weight of all Hamilton circuits and determining a circuit with minimum total weight.</a:t>
            </a:r>
          </a:p>
        </p:txBody>
      </p:sp>
    </p:spTree>
    <p:extLst>
      <p:ext uri="{BB962C8B-B14F-4D97-AF65-F5344CB8AC3E}">
        <p14:creationId xmlns:p14="http://schemas.microsoft.com/office/powerpoint/2010/main" val="230982302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A2D89C-D3D4-4D70-AB54-55FB01236F4A}" type="datetime1">
              <a:rPr lang="en-US" smtClean="0"/>
              <a:pPr/>
              <a:t>6/24/2023</a:t>
            </a:fld>
            <a:endParaRPr lang="en-US" dirty="0"/>
          </a:p>
        </p:txBody>
      </p:sp>
      <p:sp>
        <p:nvSpPr>
          <p:cNvPr id="3" name="Footer Placeholder 2"/>
          <p:cNvSpPr>
            <a:spLocks noGrp="1"/>
          </p:cNvSpPr>
          <p:nvPr>
            <p:ph type="ftr" sz="quarter" idx="11"/>
          </p:nvPr>
        </p:nvSpPr>
        <p:spPr/>
        <p:txBody>
          <a:bodyPr/>
          <a:lstStyle/>
          <a:p>
            <a:r>
              <a:rPr lang="en-US" smtClean="0"/>
              <a:t>Basic concepts of graph theory</a:t>
            </a:r>
            <a:endParaRPr lang="en-US" dirty="0"/>
          </a:p>
        </p:txBody>
      </p:sp>
      <p:sp>
        <p:nvSpPr>
          <p:cNvPr id="4" name="Slide Number Placeholder 3"/>
          <p:cNvSpPr>
            <a:spLocks noGrp="1"/>
          </p:cNvSpPr>
          <p:nvPr>
            <p:ph type="sldNum" sz="quarter" idx="12"/>
          </p:nvPr>
        </p:nvSpPr>
        <p:spPr/>
        <p:txBody>
          <a:bodyPr/>
          <a:lstStyle/>
          <a:p>
            <a:fld id="{68D024D8-7F54-4838-AA7B-E00348C32656}" type="slidenum">
              <a:rPr lang="en-US" smtClean="0"/>
              <a:pPr/>
              <a:t>61</a:t>
            </a:fld>
            <a:endParaRPr lang="en-US" dirty="0"/>
          </a:p>
        </p:txBody>
      </p:sp>
      <p:sp>
        <p:nvSpPr>
          <p:cNvPr id="5" name="TextBox 4"/>
          <p:cNvSpPr txBox="1"/>
          <p:nvPr/>
        </p:nvSpPr>
        <p:spPr>
          <a:xfrm>
            <a:off x="457200" y="228600"/>
            <a:ext cx="3452676" cy="369332"/>
          </a:xfrm>
          <a:prstGeom prst="rect">
            <a:avLst/>
          </a:prstGeom>
          <a:noFill/>
        </p:spPr>
        <p:txBody>
          <a:bodyPr wrap="none" rtlCol="0">
            <a:spAutoFit/>
          </a:bodyPr>
          <a:lstStyle/>
          <a:p>
            <a:r>
              <a:rPr lang="en-US" b="1" dirty="0" smtClean="0"/>
              <a:t>Planar Graphs and its Applications</a:t>
            </a:r>
            <a:endParaRPr lang="en-US" b="1" dirty="0"/>
          </a:p>
        </p:txBody>
      </p:sp>
      <p:sp>
        <p:nvSpPr>
          <p:cNvPr id="6" name="AutoShape 1" descr="A drawing of K4 with four vertices in a square and edges forming the sides of the square plus two more crossing through the center."/>
          <p:cNvSpPr>
            <a:spLocks noChangeAspect="1" noChangeArrowheads="1"/>
          </p:cNvSpPr>
          <p:nvPr/>
        </p:nvSpPr>
        <p:spPr bwMode="auto">
          <a:xfrm>
            <a:off x="0" y="3048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8000"/>
          </a:p>
        </p:txBody>
      </p:sp>
      <p:sp>
        <p:nvSpPr>
          <p:cNvPr id="7" name="AutoShape 2" descr="A drawing of K4 with four vertices arranged in a square and edges forming the sides of the square.  Another edge crosses from the bottom left to the top right corners.  A curved edge loops outside of the square from the top left to bottom right vertices.  No edges intersect."/>
          <p:cNvSpPr>
            <a:spLocks noChangeAspect="1" noChangeArrowheads="1"/>
          </p:cNvSpPr>
          <p:nvPr/>
        </p:nvSpPr>
        <p:spPr bwMode="auto">
          <a:xfrm>
            <a:off x="0" y="3048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8000"/>
          </a:p>
        </p:txBody>
      </p:sp>
      <p:sp>
        <p:nvSpPr>
          <p:cNvPr id="8" name="Rectangle 3"/>
          <p:cNvSpPr>
            <a:spLocks noChangeArrowheads="1"/>
          </p:cNvSpPr>
          <p:nvPr/>
        </p:nvSpPr>
        <p:spPr bwMode="auto">
          <a:xfrm>
            <a:off x="0" y="2614885"/>
            <a:ext cx="184731"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sz="8000"/>
          </a:p>
        </p:txBody>
      </p:sp>
      <p:sp>
        <p:nvSpPr>
          <p:cNvPr id="10" name="AutoShape 6" descr="A drawing of K4 with four vertices in a square and edges forming the sides of the square plus two more crossing through the center."/>
          <p:cNvSpPr>
            <a:spLocks noChangeAspect="1" noChangeArrowheads="1"/>
          </p:cNvSpPr>
          <p:nvPr/>
        </p:nvSpPr>
        <p:spPr bwMode="auto">
          <a:xfrm>
            <a:off x="1371600" y="2614885"/>
            <a:ext cx="966512" cy="96651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Rectangle 11"/>
          <p:cNvSpPr/>
          <p:nvPr/>
        </p:nvSpPr>
        <p:spPr>
          <a:xfrm>
            <a:off x="457200" y="757157"/>
            <a:ext cx="1551771" cy="369332"/>
          </a:xfrm>
          <a:prstGeom prst="rect">
            <a:avLst/>
          </a:prstGeom>
        </p:spPr>
        <p:txBody>
          <a:bodyPr wrap="none">
            <a:spAutoFit/>
          </a:bodyPr>
          <a:lstStyle/>
          <a:p>
            <a:r>
              <a:rPr lang="en-US" b="1" dirty="0"/>
              <a:t>Planar </a:t>
            </a:r>
            <a:r>
              <a:rPr lang="en-US" b="1" dirty="0" smtClean="0"/>
              <a:t>Graph: </a:t>
            </a:r>
            <a:endParaRPr lang="en-US" dirty="0"/>
          </a:p>
        </p:txBody>
      </p:sp>
      <p:sp>
        <p:nvSpPr>
          <p:cNvPr id="13" name="Rectangle 12"/>
          <p:cNvSpPr/>
          <p:nvPr/>
        </p:nvSpPr>
        <p:spPr>
          <a:xfrm>
            <a:off x="1926332" y="757157"/>
            <a:ext cx="6885904" cy="923330"/>
          </a:xfrm>
          <a:prstGeom prst="rect">
            <a:avLst/>
          </a:prstGeom>
        </p:spPr>
        <p:txBody>
          <a:bodyPr wrap="square">
            <a:spAutoFit/>
          </a:bodyPr>
          <a:lstStyle/>
          <a:p>
            <a:r>
              <a:rPr lang="en-US" dirty="0" smtClean="0">
                <a:solidFill>
                  <a:srgbClr val="000000"/>
                </a:solidFill>
              </a:rPr>
              <a:t>A connected </a:t>
            </a:r>
            <a:r>
              <a:rPr lang="en-US" dirty="0">
                <a:solidFill>
                  <a:srgbClr val="000000"/>
                </a:solidFill>
              </a:rPr>
              <a:t>graph can be drawn without any edges crossing, it is called </a:t>
            </a:r>
            <a:r>
              <a:rPr lang="en-US" b="1" i="1" dirty="0" smtClean="0">
                <a:solidFill>
                  <a:srgbClr val="000000"/>
                </a:solidFill>
              </a:rPr>
              <a:t>planar graph</a:t>
            </a:r>
            <a:r>
              <a:rPr lang="en-US" dirty="0" smtClean="0">
                <a:solidFill>
                  <a:srgbClr val="000000"/>
                </a:solidFill>
              </a:rPr>
              <a:t>. </a:t>
            </a:r>
            <a:r>
              <a:rPr lang="en-US" dirty="0">
                <a:solidFill>
                  <a:srgbClr val="000000"/>
                </a:solidFill>
              </a:rPr>
              <a:t>When a planar graph is drawn in this way, it divides the plane into regions called </a:t>
            </a:r>
            <a:r>
              <a:rPr lang="en-US" b="1" i="1" dirty="0">
                <a:solidFill>
                  <a:srgbClr val="000000"/>
                </a:solidFill>
              </a:rPr>
              <a:t>faces</a:t>
            </a:r>
            <a:r>
              <a:rPr lang="en-US" dirty="0" smtClean="0">
                <a:solidFill>
                  <a:srgbClr val="000000"/>
                </a:solidFill>
              </a:rPr>
              <a:t>.</a:t>
            </a:r>
            <a:endParaRPr lang="en-US" dirty="0"/>
          </a:p>
        </p:txBody>
      </p:sp>
      <p:sp>
        <p:nvSpPr>
          <p:cNvPr id="14" name="Rectangle 13"/>
          <p:cNvSpPr/>
          <p:nvPr/>
        </p:nvSpPr>
        <p:spPr>
          <a:xfrm>
            <a:off x="745030" y="4024200"/>
            <a:ext cx="8170369" cy="646331"/>
          </a:xfrm>
          <a:prstGeom prst="rect">
            <a:avLst/>
          </a:prstGeom>
        </p:spPr>
        <p:txBody>
          <a:bodyPr wrap="square">
            <a:spAutoFit/>
          </a:bodyPr>
          <a:lstStyle/>
          <a:p>
            <a:r>
              <a:rPr lang="en-US" dirty="0">
                <a:solidFill>
                  <a:srgbClr val="000000"/>
                </a:solidFill>
              </a:rPr>
              <a:t>When is it possible to draw a graph so that none of the edges cross? If this </a:t>
            </a:r>
            <a:r>
              <a:rPr lang="en-US" i="1" dirty="0">
                <a:solidFill>
                  <a:srgbClr val="000000"/>
                </a:solidFill>
              </a:rPr>
              <a:t>is</a:t>
            </a:r>
            <a:r>
              <a:rPr lang="en-US" dirty="0">
                <a:solidFill>
                  <a:srgbClr val="000000"/>
                </a:solidFill>
              </a:rPr>
              <a:t> possible, we say the graph is </a:t>
            </a:r>
            <a:r>
              <a:rPr lang="en-US" b="1" i="1" dirty="0">
                <a:solidFill>
                  <a:srgbClr val="000000"/>
                </a:solidFill>
              </a:rPr>
              <a:t>planar</a:t>
            </a:r>
            <a:r>
              <a:rPr lang="en-US" dirty="0">
                <a:solidFill>
                  <a:srgbClr val="000000"/>
                </a:solidFill>
              </a:rPr>
              <a:t> (since you can draw it on the </a:t>
            </a:r>
            <a:r>
              <a:rPr lang="en-US" i="1" dirty="0">
                <a:solidFill>
                  <a:srgbClr val="000000"/>
                </a:solidFill>
              </a:rPr>
              <a:t>plane</a:t>
            </a:r>
            <a:r>
              <a:rPr lang="en-US" dirty="0">
                <a:solidFill>
                  <a:srgbClr val="000000"/>
                </a:solidFill>
              </a:rPr>
              <a:t>).</a:t>
            </a:r>
            <a:endParaRPr lang="en-US" dirty="0"/>
          </a:p>
        </p:txBody>
      </p:sp>
      <p:grpSp>
        <p:nvGrpSpPr>
          <p:cNvPr id="15" name="Group 14"/>
          <p:cNvGrpSpPr/>
          <p:nvPr/>
        </p:nvGrpSpPr>
        <p:grpSpPr>
          <a:xfrm>
            <a:off x="5371818" y="1621421"/>
            <a:ext cx="2743200" cy="2447330"/>
            <a:chOff x="6096000" y="1524000"/>
            <a:chExt cx="2743200" cy="2447330"/>
          </a:xfrm>
        </p:grpSpPr>
        <p:grpSp>
          <p:nvGrpSpPr>
            <p:cNvPr id="16" name="Group 114"/>
            <p:cNvGrpSpPr>
              <a:grpSpLocks/>
            </p:cNvGrpSpPr>
            <p:nvPr/>
          </p:nvGrpSpPr>
          <p:grpSpPr bwMode="auto">
            <a:xfrm>
              <a:off x="6124575" y="1600200"/>
              <a:ext cx="2714625" cy="2209800"/>
              <a:chOff x="4065" y="1560"/>
              <a:chExt cx="3795" cy="2520"/>
            </a:xfrm>
          </p:grpSpPr>
          <p:sp>
            <p:nvSpPr>
              <p:cNvPr id="23" name="Text Box 115"/>
              <p:cNvSpPr txBox="1">
                <a:spLocks noChangeArrowheads="1"/>
              </p:cNvSpPr>
              <p:nvPr/>
            </p:nvSpPr>
            <p:spPr bwMode="auto">
              <a:xfrm>
                <a:off x="6000" y="2850"/>
                <a:ext cx="615" cy="8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4" name="Text Box 116"/>
              <p:cNvSpPr txBox="1">
                <a:spLocks noChangeArrowheads="1"/>
              </p:cNvSpPr>
              <p:nvPr/>
            </p:nvSpPr>
            <p:spPr bwMode="auto">
              <a:xfrm>
                <a:off x="4965" y="2295"/>
                <a:ext cx="615" cy="8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25" name="Group 117"/>
              <p:cNvGrpSpPr>
                <a:grpSpLocks/>
              </p:cNvGrpSpPr>
              <p:nvPr/>
            </p:nvGrpSpPr>
            <p:grpSpPr bwMode="auto">
              <a:xfrm>
                <a:off x="4065" y="1560"/>
                <a:ext cx="3795" cy="2520"/>
                <a:chOff x="4065" y="1605"/>
                <a:chExt cx="3795" cy="2520"/>
              </a:xfrm>
            </p:grpSpPr>
            <p:sp>
              <p:nvSpPr>
                <p:cNvPr id="26" name="Text Box 118"/>
                <p:cNvSpPr txBox="1">
                  <a:spLocks noChangeArrowheads="1"/>
                </p:cNvSpPr>
                <p:nvPr/>
              </p:nvSpPr>
              <p:spPr bwMode="auto">
                <a:xfrm>
                  <a:off x="7245" y="1605"/>
                  <a:ext cx="615" cy="8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27" name="Group 119"/>
                <p:cNvGrpSpPr>
                  <a:grpSpLocks/>
                </p:cNvGrpSpPr>
                <p:nvPr/>
              </p:nvGrpSpPr>
              <p:grpSpPr bwMode="auto">
                <a:xfrm>
                  <a:off x="4065" y="1605"/>
                  <a:ext cx="3795" cy="2520"/>
                  <a:chOff x="4065" y="1590"/>
                  <a:chExt cx="3795" cy="2520"/>
                </a:xfrm>
              </p:grpSpPr>
              <p:sp>
                <p:nvSpPr>
                  <p:cNvPr id="28" name="Text Box 120"/>
                  <p:cNvSpPr txBox="1">
                    <a:spLocks noChangeArrowheads="1"/>
                  </p:cNvSpPr>
                  <p:nvPr/>
                </p:nvSpPr>
                <p:spPr bwMode="auto">
                  <a:xfrm>
                    <a:off x="7245" y="3270"/>
                    <a:ext cx="615" cy="8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29" name="Group 121"/>
                  <p:cNvGrpSpPr>
                    <a:grpSpLocks/>
                  </p:cNvGrpSpPr>
                  <p:nvPr/>
                </p:nvGrpSpPr>
                <p:grpSpPr bwMode="auto">
                  <a:xfrm>
                    <a:off x="4065" y="1590"/>
                    <a:ext cx="3465" cy="2520"/>
                    <a:chOff x="4065" y="1590"/>
                    <a:chExt cx="3465" cy="2520"/>
                  </a:xfrm>
                </p:grpSpPr>
                <p:grpSp>
                  <p:nvGrpSpPr>
                    <p:cNvPr id="30" name="Group 122"/>
                    <p:cNvGrpSpPr>
                      <a:grpSpLocks/>
                    </p:cNvGrpSpPr>
                    <p:nvPr/>
                  </p:nvGrpSpPr>
                  <p:grpSpPr bwMode="auto">
                    <a:xfrm>
                      <a:off x="4305" y="2040"/>
                      <a:ext cx="3225" cy="1725"/>
                      <a:chOff x="4305" y="1800"/>
                      <a:chExt cx="3225" cy="1725"/>
                    </a:xfrm>
                  </p:grpSpPr>
                  <p:sp>
                    <p:nvSpPr>
                      <p:cNvPr id="33" name="Rectangle 123"/>
                      <p:cNvSpPr>
                        <a:spLocks noChangeArrowheads="1"/>
                      </p:cNvSpPr>
                      <p:nvPr/>
                    </p:nvSpPr>
                    <p:spPr bwMode="auto">
                      <a:xfrm>
                        <a:off x="4305" y="1800"/>
                        <a:ext cx="3225" cy="1725"/>
                      </a:xfrm>
                      <a:prstGeom prst="rect">
                        <a:avLst/>
                      </a:prstGeom>
                      <a:no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cxnSp>
                    <p:nvCxnSpPr>
                      <p:cNvPr id="34" name="AutoShape 124"/>
                      <p:cNvCxnSpPr>
                        <a:cxnSpLocks noChangeShapeType="1"/>
                      </p:cNvCxnSpPr>
                      <p:nvPr/>
                    </p:nvCxnSpPr>
                    <p:spPr bwMode="auto">
                      <a:xfrm flipV="1">
                        <a:off x="4305" y="2550"/>
                        <a:ext cx="915" cy="975"/>
                      </a:xfrm>
                      <a:prstGeom prst="straightConnector1">
                        <a:avLst/>
                      </a:prstGeom>
                      <a:noFill/>
                      <a:ln w="9525">
                        <a:solidFill>
                          <a:srgbClr val="000000"/>
                        </a:solidFill>
                        <a:round/>
                        <a:headEnd/>
                        <a:tailEnd/>
                      </a:ln>
                    </p:spPr>
                  </p:cxnSp>
                  <p:cxnSp>
                    <p:nvCxnSpPr>
                      <p:cNvPr id="35" name="AutoShape 125"/>
                      <p:cNvCxnSpPr>
                        <a:cxnSpLocks noChangeShapeType="1"/>
                      </p:cNvCxnSpPr>
                      <p:nvPr/>
                    </p:nvCxnSpPr>
                    <p:spPr bwMode="auto">
                      <a:xfrm flipV="1">
                        <a:off x="4305" y="3090"/>
                        <a:ext cx="1965" cy="435"/>
                      </a:xfrm>
                      <a:prstGeom prst="straightConnector1">
                        <a:avLst/>
                      </a:prstGeom>
                      <a:noFill/>
                      <a:ln w="9525">
                        <a:solidFill>
                          <a:srgbClr val="000000"/>
                        </a:solidFill>
                        <a:round/>
                        <a:headEnd/>
                        <a:tailEnd/>
                      </a:ln>
                    </p:spPr>
                  </p:cxnSp>
                  <p:cxnSp>
                    <p:nvCxnSpPr>
                      <p:cNvPr id="36" name="AutoShape 126"/>
                      <p:cNvCxnSpPr>
                        <a:cxnSpLocks noChangeShapeType="1"/>
                      </p:cNvCxnSpPr>
                      <p:nvPr/>
                    </p:nvCxnSpPr>
                    <p:spPr bwMode="auto">
                      <a:xfrm flipV="1">
                        <a:off x="6270" y="1800"/>
                        <a:ext cx="1260" cy="1290"/>
                      </a:xfrm>
                      <a:prstGeom prst="straightConnector1">
                        <a:avLst/>
                      </a:prstGeom>
                      <a:noFill/>
                      <a:ln w="9525">
                        <a:solidFill>
                          <a:srgbClr val="000000"/>
                        </a:solidFill>
                        <a:round/>
                        <a:headEnd/>
                        <a:tailEnd/>
                      </a:ln>
                    </p:spPr>
                  </p:cxnSp>
                  <p:cxnSp>
                    <p:nvCxnSpPr>
                      <p:cNvPr id="37" name="AutoShape 127"/>
                      <p:cNvCxnSpPr>
                        <a:cxnSpLocks noChangeShapeType="1"/>
                      </p:cNvCxnSpPr>
                      <p:nvPr/>
                    </p:nvCxnSpPr>
                    <p:spPr bwMode="auto">
                      <a:xfrm flipV="1">
                        <a:off x="5220" y="1800"/>
                        <a:ext cx="2310" cy="750"/>
                      </a:xfrm>
                      <a:prstGeom prst="straightConnector1">
                        <a:avLst/>
                      </a:prstGeom>
                      <a:noFill/>
                      <a:ln w="9525">
                        <a:solidFill>
                          <a:srgbClr val="000000"/>
                        </a:solidFill>
                        <a:round/>
                        <a:headEnd/>
                        <a:tailEnd/>
                      </a:ln>
                    </p:spPr>
                  </p:cxnSp>
                </p:grpSp>
                <p:sp>
                  <p:nvSpPr>
                    <p:cNvPr id="31" name="Text Box 128"/>
                    <p:cNvSpPr txBox="1">
                      <a:spLocks noChangeArrowheads="1"/>
                    </p:cNvSpPr>
                    <p:nvPr/>
                  </p:nvSpPr>
                  <p:spPr bwMode="auto">
                    <a:xfrm>
                      <a:off x="4065" y="3285"/>
                      <a:ext cx="615" cy="8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2" name="Text Box 129"/>
                    <p:cNvSpPr txBox="1">
                      <a:spLocks noChangeArrowheads="1"/>
                    </p:cNvSpPr>
                    <p:nvPr/>
                  </p:nvSpPr>
                  <p:spPr bwMode="auto">
                    <a:xfrm>
                      <a:off x="4080" y="1590"/>
                      <a:ext cx="615" cy="8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grpSp>
          </p:grpSp>
        </p:grpSp>
        <p:sp>
          <p:nvSpPr>
            <p:cNvPr id="17" name="TextBox 16"/>
            <p:cNvSpPr txBox="1"/>
            <p:nvPr/>
          </p:nvSpPr>
          <p:spPr>
            <a:xfrm>
              <a:off x="6126480" y="1524000"/>
              <a:ext cx="426720" cy="923330"/>
            </a:xfrm>
            <a:prstGeom prst="rect">
              <a:avLst/>
            </a:prstGeom>
            <a:noFill/>
          </p:spPr>
          <p:txBody>
            <a:bodyPr wrap="none" rtlCol="0">
              <a:spAutoFit/>
            </a:bodyPr>
            <a:lstStyle/>
            <a:p>
              <a:r>
                <a:rPr lang="en-US" sz="5400" dirty="0" smtClean="0">
                  <a:latin typeface="Times New Roman"/>
                  <a:cs typeface="Times New Roman"/>
                </a:rPr>
                <a:t>•</a:t>
              </a:r>
              <a:endParaRPr lang="en-US" sz="5400" dirty="0"/>
            </a:p>
          </p:txBody>
        </p:sp>
        <p:sp>
          <p:nvSpPr>
            <p:cNvPr id="18" name="TextBox 17"/>
            <p:cNvSpPr txBox="1"/>
            <p:nvPr/>
          </p:nvSpPr>
          <p:spPr>
            <a:xfrm>
              <a:off x="6781800" y="2179649"/>
              <a:ext cx="426720" cy="923330"/>
            </a:xfrm>
            <a:prstGeom prst="rect">
              <a:avLst/>
            </a:prstGeom>
            <a:noFill/>
          </p:spPr>
          <p:txBody>
            <a:bodyPr wrap="none" rtlCol="0">
              <a:spAutoFit/>
            </a:bodyPr>
            <a:lstStyle/>
            <a:p>
              <a:r>
                <a:rPr lang="en-US" sz="5400" dirty="0" smtClean="0">
                  <a:latin typeface="Times New Roman"/>
                  <a:cs typeface="Times New Roman"/>
                </a:rPr>
                <a:t>•</a:t>
              </a:r>
              <a:endParaRPr lang="en-US" sz="5400" dirty="0"/>
            </a:p>
          </p:txBody>
        </p:sp>
        <p:sp>
          <p:nvSpPr>
            <p:cNvPr id="19" name="TextBox 18"/>
            <p:cNvSpPr txBox="1"/>
            <p:nvPr/>
          </p:nvSpPr>
          <p:spPr>
            <a:xfrm>
              <a:off x="7498080" y="2667000"/>
              <a:ext cx="426720" cy="923330"/>
            </a:xfrm>
            <a:prstGeom prst="rect">
              <a:avLst/>
            </a:prstGeom>
            <a:noFill/>
          </p:spPr>
          <p:txBody>
            <a:bodyPr wrap="none" rtlCol="0">
              <a:spAutoFit/>
            </a:bodyPr>
            <a:lstStyle/>
            <a:p>
              <a:r>
                <a:rPr lang="en-US" sz="5400" dirty="0" smtClean="0">
                  <a:latin typeface="Times New Roman"/>
                  <a:cs typeface="Times New Roman"/>
                </a:rPr>
                <a:t>•</a:t>
              </a:r>
              <a:endParaRPr lang="en-US" sz="5400" dirty="0"/>
            </a:p>
          </p:txBody>
        </p:sp>
        <p:sp>
          <p:nvSpPr>
            <p:cNvPr id="20" name="TextBox 19"/>
            <p:cNvSpPr txBox="1"/>
            <p:nvPr/>
          </p:nvSpPr>
          <p:spPr>
            <a:xfrm>
              <a:off x="8412480" y="3039070"/>
              <a:ext cx="426720" cy="923330"/>
            </a:xfrm>
            <a:prstGeom prst="rect">
              <a:avLst/>
            </a:prstGeom>
            <a:noFill/>
          </p:spPr>
          <p:txBody>
            <a:bodyPr wrap="none" rtlCol="0">
              <a:spAutoFit/>
            </a:bodyPr>
            <a:lstStyle/>
            <a:p>
              <a:r>
                <a:rPr lang="en-US" sz="5400" dirty="0" smtClean="0">
                  <a:latin typeface="Times New Roman"/>
                  <a:cs typeface="Times New Roman"/>
                </a:rPr>
                <a:t>•</a:t>
              </a:r>
              <a:endParaRPr lang="en-US" sz="5400" dirty="0"/>
            </a:p>
          </p:txBody>
        </p:sp>
        <p:sp>
          <p:nvSpPr>
            <p:cNvPr id="21" name="TextBox 20"/>
            <p:cNvSpPr txBox="1"/>
            <p:nvPr/>
          </p:nvSpPr>
          <p:spPr>
            <a:xfrm>
              <a:off x="6096000" y="3048000"/>
              <a:ext cx="426720" cy="923330"/>
            </a:xfrm>
            <a:prstGeom prst="rect">
              <a:avLst/>
            </a:prstGeom>
            <a:noFill/>
          </p:spPr>
          <p:txBody>
            <a:bodyPr wrap="none" rtlCol="0">
              <a:spAutoFit/>
            </a:bodyPr>
            <a:lstStyle/>
            <a:p>
              <a:r>
                <a:rPr lang="en-US" sz="5400" dirty="0" smtClean="0">
                  <a:latin typeface="Times New Roman"/>
                  <a:cs typeface="Times New Roman"/>
                </a:rPr>
                <a:t>•</a:t>
              </a:r>
              <a:endParaRPr lang="en-US" sz="5400" dirty="0"/>
            </a:p>
          </p:txBody>
        </p:sp>
        <p:sp>
          <p:nvSpPr>
            <p:cNvPr id="22" name="TextBox 21"/>
            <p:cNvSpPr txBox="1"/>
            <p:nvPr/>
          </p:nvSpPr>
          <p:spPr>
            <a:xfrm>
              <a:off x="8412480" y="1524000"/>
              <a:ext cx="426720" cy="923330"/>
            </a:xfrm>
            <a:prstGeom prst="rect">
              <a:avLst/>
            </a:prstGeom>
            <a:noFill/>
          </p:spPr>
          <p:txBody>
            <a:bodyPr wrap="none" rtlCol="0">
              <a:spAutoFit/>
            </a:bodyPr>
            <a:lstStyle/>
            <a:p>
              <a:r>
                <a:rPr lang="en-US" sz="5400" dirty="0" smtClean="0">
                  <a:latin typeface="Times New Roman"/>
                  <a:cs typeface="Times New Roman"/>
                </a:rPr>
                <a:t>•</a:t>
              </a:r>
              <a:endParaRPr lang="en-US" sz="5400" dirty="0"/>
            </a:p>
          </p:txBody>
        </p:sp>
      </p:grpSp>
      <p:grpSp>
        <p:nvGrpSpPr>
          <p:cNvPr id="57" name="Group 56"/>
          <p:cNvGrpSpPr/>
          <p:nvPr/>
        </p:nvGrpSpPr>
        <p:grpSpPr>
          <a:xfrm>
            <a:off x="2071412" y="2121187"/>
            <a:ext cx="2667000" cy="1447800"/>
            <a:chOff x="2057400" y="2057400"/>
            <a:chExt cx="2667000" cy="1447800"/>
          </a:xfrm>
        </p:grpSpPr>
        <p:grpSp>
          <p:nvGrpSpPr>
            <p:cNvPr id="38" name="Group 37"/>
            <p:cNvGrpSpPr/>
            <p:nvPr/>
          </p:nvGrpSpPr>
          <p:grpSpPr>
            <a:xfrm>
              <a:off x="2057400" y="2057400"/>
              <a:ext cx="2667000" cy="1447800"/>
              <a:chOff x="1524000" y="2133600"/>
              <a:chExt cx="2667000" cy="1447800"/>
            </a:xfrm>
          </p:grpSpPr>
          <p:sp>
            <p:nvSpPr>
              <p:cNvPr id="39" name="Oval 38"/>
              <p:cNvSpPr/>
              <p:nvPr/>
            </p:nvSpPr>
            <p:spPr>
              <a:xfrm>
                <a:off x="2743200" y="3429000"/>
                <a:ext cx="152400" cy="1524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2743200" y="2133600"/>
                <a:ext cx="152400" cy="1524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1524000" y="3429000"/>
                <a:ext cx="152400" cy="1524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1524000" y="2133600"/>
                <a:ext cx="152400" cy="1524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4038600" y="3429000"/>
                <a:ext cx="152400" cy="1524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4038600" y="2133600"/>
                <a:ext cx="152400" cy="152400"/>
              </a:xfrm>
              <a:prstGeom prst="ellipse">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nvGrpSpPr>
              <p:cNvPr id="45" name="Group 44"/>
              <p:cNvGrpSpPr/>
              <p:nvPr/>
            </p:nvGrpSpPr>
            <p:grpSpPr>
              <a:xfrm>
                <a:off x="1600200" y="2209800"/>
                <a:ext cx="2515394" cy="1295400"/>
                <a:chOff x="1600200" y="2209800"/>
                <a:chExt cx="2515394" cy="1295400"/>
              </a:xfrm>
            </p:grpSpPr>
            <p:cxnSp>
              <p:nvCxnSpPr>
                <p:cNvPr id="46" name="Straight Connector 45"/>
                <p:cNvCxnSpPr>
                  <a:stCxn id="40" idx="6"/>
                </p:cNvCxnSpPr>
                <p:nvPr/>
              </p:nvCxnSpPr>
              <p:spPr>
                <a:xfrm>
                  <a:off x="2895600" y="2209800"/>
                  <a:ext cx="1143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1676400" y="2209800"/>
                  <a:ext cx="1066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43" idx="0"/>
                  <a:endCxn id="44" idx="4"/>
                </p:cNvCxnSpPr>
                <p:nvPr/>
              </p:nvCxnSpPr>
              <p:spPr>
                <a:xfrm rot="5400000" flipH="1" flipV="1">
                  <a:off x="3543300" y="2857500"/>
                  <a:ext cx="1143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endCxn id="40" idx="4"/>
                </p:cNvCxnSpPr>
                <p:nvPr/>
              </p:nvCxnSpPr>
              <p:spPr>
                <a:xfrm rot="5400000" flipH="1" flipV="1">
                  <a:off x="2247900" y="2857500"/>
                  <a:ext cx="1143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41" idx="0"/>
                </p:cNvCxnSpPr>
                <p:nvPr/>
              </p:nvCxnSpPr>
              <p:spPr>
                <a:xfrm rot="5400000" flipH="1" flipV="1">
                  <a:off x="1029494" y="2856706"/>
                  <a:ext cx="1143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1676400" y="3482882"/>
                  <a:ext cx="1089118" cy="22318"/>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41" idx="7"/>
                  <a:endCxn id="40" idx="3"/>
                </p:cNvCxnSpPr>
                <p:nvPr/>
              </p:nvCxnSpPr>
              <p:spPr>
                <a:xfrm rot="5400000" flipH="1" flipV="1">
                  <a:off x="1615982" y="2301782"/>
                  <a:ext cx="1187636" cy="111143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40" idx="5"/>
                  <a:endCxn id="43" idx="1"/>
                </p:cNvCxnSpPr>
                <p:nvPr/>
              </p:nvCxnSpPr>
              <p:spPr>
                <a:xfrm rot="16200000" flipH="1">
                  <a:off x="2873282" y="2263682"/>
                  <a:ext cx="1187636" cy="118763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54" name="Straight Connector 53"/>
            <p:cNvCxnSpPr>
              <a:stCxn id="39" idx="6"/>
              <a:endCxn id="43" idx="2"/>
            </p:cNvCxnSpPr>
            <p:nvPr/>
          </p:nvCxnSpPr>
          <p:spPr>
            <a:xfrm>
              <a:off x="3429000" y="3429000"/>
              <a:ext cx="1143000"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58" name="Rectangle 57"/>
          <p:cNvSpPr/>
          <p:nvPr/>
        </p:nvSpPr>
        <p:spPr>
          <a:xfrm>
            <a:off x="490470" y="1694993"/>
            <a:ext cx="1112036" cy="369332"/>
          </a:xfrm>
          <a:prstGeom prst="rect">
            <a:avLst/>
          </a:prstGeom>
        </p:spPr>
        <p:txBody>
          <a:bodyPr wrap="none">
            <a:spAutoFit/>
          </a:bodyPr>
          <a:lstStyle/>
          <a:p>
            <a:r>
              <a:rPr lang="en-US" b="1" dirty="0" smtClean="0"/>
              <a:t>example: </a:t>
            </a:r>
            <a:endParaRPr lang="en-US" dirty="0"/>
          </a:p>
        </p:txBody>
      </p:sp>
      <p:sp>
        <p:nvSpPr>
          <p:cNvPr id="59" name="Rectangle 58"/>
          <p:cNvSpPr/>
          <p:nvPr/>
        </p:nvSpPr>
        <p:spPr>
          <a:xfrm>
            <a:off x="490470" y="3709601"/>
            <a:ext cx="770147" cy="369332"/>
          </a:xfrm>
          <a:prstGeom prst="rect">
            <a:avLst/>
          </a:prstGeom>
        </p:spPr>
        <p:txBody>
          <a:bodyPr wrap="none">
            <a:spAutoFit/>
          </a:bodyPr>
          <a:lstStyle/>
          <a:p>
            <a:r>
              <a:rPr lang="en-US" b="1" dirty="0" smtClean="0"/>
              <a:t>Note: </a:t>
            </a:r>
            <a:endParaRPr lang="en-US" dirty="0"/>
          </a:p>
        </p:txBody>
      </p:sp>
      <p:grpSp>
        <p:nvGrpSpPr>
          <p:cNvPr id="60" name="Group 59"/>
          <p:cNvGrpSpPr/>
          <p:nvPr/>
        </p:nvGrpSpPr>
        <p:grpSpPr>
          <a:xfrm>
            <a:off x="1171821" y="4787310"/>
            <a:ext cx="1674300" cy="1605142"/>
            <a:chOff x="4419600" y="1371600"/>
            <a:chExt cx="1371601" cy="2133600"/>
          </a:xfrm>
        </p:grpSpPr>
        <p:grpSp>
          <p:nvGrpSpPr>
            <p:cNvPr id="61" name="Group 60"/>
            <p:cNvGrpSpPr/>
            <p:nvPr/>
          </p:nvGrpSpPr>
          <p:grpSpPr>
            <a:xfrm>
              <a:off x="4419600" y="1371600"/>
              <a:ext cx="1371600" cy="1143000"/>
              <a:chOff x="2819400" y="3048000"/>
              <a:chExt cx="1371600" cy="1143000"/>
            </a:xfrm>
          </p:grpSpPr>
          <p:sp>
            <p:nvSpPr>
              <p:cNvPr id="68" name="Isosceles Triangle 67"/>
              <p:cNvSpPr/>
              <p:nvPr/>
            </p:nvSpPr>
            <p:spPr>
              <a:xfrm>
                <a:off x="2895600" y="3124200"/>
                <a:ext cx="1219200" cy="990600"/>
              </a:xfrm>
              <a:prstGeom prst="triangle">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9" name="Oval 68"/>
              <p:cNvSpPr/>
              <p:nvPr/>
            </p:nvSpPr>
            <p:spPr>
              <a:xfrm>
                <a:off x="3429000" y="3048000"/>
                <a:ext cx="152400" cy="152400"/>
              </a:xfrm>
              <a:prstGeom prst="ellipse">
                <a:avLst/>
              </a:prstGeom>
              <a:solidFill>
                <a:schemeClr val="tx1"/>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0" name="Oval 69"/>
              <p:cNvSpPr/>
              <p:nvPr/>
            </p:nvSpPr>
            <p:spPr>
              <a:xfrm>
                <a:off x="2819400" y="4038600"/>
                <a:ext cx="152400" cy="152400"/>
              </a:xfrm>
              <a:prstGeom prst="ellipse">
                <a:avLst/>
              </a:prstGeom>
              <a:solidFill>
                <a:schemeClr val="tx1"/>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1" name="Oval 70"/>
              <p:cNvSpPr/>
              <p:nvPr/>
            </p:nvSpPr>
            <p:spPr>
              <a:xfrm>
                <a:off x="4038600" y="4038600"/>
                <a:ext cx="152400" cy="152400"/>
              </a:xfrm>
              <a:prstGeom prst="ellipse">
                <a:avLst/>
              </a:prstGeom>
              <a:solidFill>
                <a:schemeClr val="tx1"/>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62" name="Group 61"/>
            <p:cNvGrpSpPr/>
            <p:nvPr/>
          </p:nvGrpSpPr>
          <p:grpSpPr>
            <a:xfrm rot="10800000">
              <a:off x="4419601" y="2362200"/>
              <a:ext cx="1371600" cy="1143000"/>
              <a:chOff x="2819400" y="3048000"/>
              <a:chExt cx="1371600" cy="1143000"/>
            </a:xfrm>
          </p:grpSpPr>
          <p:sp>
            <p:nvSpPr>
              <p:cNvPr id="64" name="Isosceles Triangle 63"/>
              <p:cNvSpPr/>
              <p:nvPr/>
            </p:nvSpPr>
            <p:spPr>
              <a:xfrm>
                <a:off x="2895600" y="3124200"/>
                <a:ext cx="1219200" cy="990600"/>
              </a:xfrm>
              <a:prstGeom prst="triangle">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5" name="Oval 64"/>
              <p:cNvSpPr/>
              <p:nvPr/>
            </p:nvSpPr>
            <p:spPr>
              <a:xfrm>
                <a:off x="3429000" y="3048000"/>
                <a:ext cx="152400" cy="152400"/>
              </a:xfrm>
              <a:prstGeom prst="ellipse">
                <a:avLst/>
              </a:prstGeom>
              <a:solidFill>
                <a:schemeClr val="tx1"/>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6" name="Oval 65"/>
              <p:cNvSpPr/>
              <p:nvPr/>
            </p:nvSpPr>
            <p:spPr>
              <a:xfrm>
                <a:off x="2819400" y="4038600"/>
                <a:ext cx="152400" cy="152400"/>
              </a:xfrm>
              <a:prstGeom prst="ellipse">
                <a:avLst/>
              </a:prstGeom>
              <a:solidFill>
                <a:schemeClr val="tx1"/>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7" name="Oval 66"/>
              <p:cNvSpPr/>
              <p:nvPr/>
            </p:nvSpPr>
            <p:spPr>
              <a:xfrm>
                <a:off x="4038600" y="4038600"/>
                <a:ext cx="152400" cy="152400"/>
              </a:xfrm>
              <a:prstGeom prst="ellipse">
                <a:avLst/>
              </a:prstGeom>
              <a:solidFill>
                <a:schemeClr val="tx1"/>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cxnSp>
          <p:nvCxnSpPr>
            <p:cNvPr id="63" name="Straight Connector 62"/>
            <p:cNvCxnSpPr/>
            <p:nvPr/>
          </p:nvCxnSpPr>
          <p:spPr>
            <a:xfrm rot="16200000" flipH="1">
              <a:off x="4115594" y="2437606"/>
              <a:ext cx="1981200" cy="1588"/>
            </a:xfrm>
            <a:prstGeom prst="line">
              <a:avLst/>
            </a:prstGeom>
            <a:ln w="12700"/>
          </p:spPr>
          <p:style>
            <a:lnRef idx="3">
              <a:schemeClr val="dk1"/>
            </a:lnRef>
            <a:fillRef idx="0">
              <a:schemeClr val="dk1"/>
            </a:fillRef>
            <a:effectRef idx="2">
              <a:schemeClr val="dk1"/>
            </a:effectRef>
            <a:fontRef idx="minor">
              <a:schemeClr val="tx1"/>
            </a:fontRef>
          </p:style>
        </p:cxnSp>
      </p:grpSp>
      <p:grpSp>
        <p:nvGrpSpPr>
          <p:cNvPr id="101" name="Group 100"/>
          <p:cNvGrpSpPr/>
          <p:nvPr/>
        </p:nvGrpSpPr>
        <p:grpSpPr>
          <a:xfrm>
            <a:off x="5526318" y="4785369"/>
            <a:ext cx="1674300" cy="1605142"/>
            <a:chOff x="5526318" y="4785369"/>
            <a:chExt cx="1674300" cy="1605142"/>
          </a:xfrm>
        </p:grpSpPr>
        <p:grpSp>
          <p:nvGrpSpPr>
            <p:cNvPr id="72" name="Group 71"/>
            <p:cNvGrpSpPr/>
            <p:nvPr/>
          </p:nvGrpSpPr>
          <p:grpSpPr>
            <a:xfrm>
              <a:off x="5526318" y="4785369"/>
              <a:ext cx="1674300" cy="1605142"/>
              <a:chOff x="4419600" y="1371600"/>
              <a:chExt cx="1371601" cy="2133600"/>
            </a:xfrm>
          </p:grpSpPr>
          <p:grpSp>
            <p:nvGrpSpPr>
              <p:cNvPr id="73" name="Group 72"/>
              <p:cNvGrpSpPr/>
              <p:nvPr/>
            </p:nvGrpSpPr>
            <p:grpSpPr>
              <a:xfrm>
                <a:off x="4419600" y="1371600"/>
                <a:ext cx="1371600" cy="1143000"/>
                <a:chOff x="2819400" y="3048000"/>
                <a:chExt cx="1371600" cy="1143000"/>
              </a:xfrm>
            </p:grpSpPr>
            <p:sp>
              <p:nvSpPr>
                <p:cNvPr id="80" name="Isosceles Triangle 79"/>
                <p:cNvSpPr/>
                <p:nvPr/>
              </p:nvSpPr>
              <p:spPr>
                <a:xfrm>
                  <a:off x="2895600" y="3124200"/>
                  <a:ext cx="1219200" cy="990600"/>
                </a:xfrm>
                <a:prstGeom prst="triangle">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1" name="Oval 80"/>
                <p:cNvSpPr/>
                <p:nvPr/>
              </p:nvSpPr>
              <p:spPr>
                <a:xfrm>
                  <a:off x="3429000" y="3048000"/>
                  <a:ext cx="152400" cy="152400"/>
                </a:xfrm>
                <a:prstGeom prst="ellipse">
                  <a:avLst/>
                </a:prstGeom>
                <a:solidFill>
                  <a:schemeClr val="tx1"/>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2" name="Oval 81"/>
                <p:cNvSpPr/>
                <p:nvPr/>
              </p:nvSpPr>
              <p:spPr>
                <a:xfrm>
                  <a:off x="2819400" y="4038600"/>
                  <a:ext cx="152400" cy="152400"/>
                </a:xfrm>
                <a:prstGeom prst="ellipse">
                  <a:avLst/>
                </a:prstGeom>
                <a:solidFill>
                  <a:schemeClr val="tx1"/>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3" name="Oval 82"/>
                <p:cNvSpPr/>
                <p:nvPr/>
              </p:nvSpPr>
              <p:spPr>
                <a:xfrm>
                  <a:off x="4038600" y="4038600"/>
                  <a:ext cx="152400" cy="152400"/>
                </a:xfrm>
                <a:prstGeom prst="ellipse">
                  <a:avLst/>
                </a:prstGeom>
                <a:solidFill>
                  <a:schemeClr val="tx1"/>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74" name="Group 73"/>
              <p:cNvGrpSpPr/>
              <p:nvPr/>
            </p:nvGrpSpPr>
            <p:grpSpPr>
              <a:xfrm rot="10800000">
                <a:off x="4419601" y="2362200"/>
                <a:ext cx="1371600" cy="1143000"/>
                <a:chOff x="2819400" y="3048000"/>
                <a:chExt cx="1371600" cy="1143000"/>
              </a:xfrm>
            </p:grpSpPr>
            <p:sp>
              <p:nvSpPr>
                <p:cNvPr id="76" name="Isosceles Triangle 75"/>
                <p:cNvSpPr/>
                <p:nvPr/>
              </p:nvSpPr>
              <p:spPr>
                <a:xfrm>
                  <a:off x="2895600" y="3124200"/>
                  <a:ext cx="1219200" cy="990600"/>
                </a:xfrm>
                <a:prstGeom prst="triangle">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7" name="Oval 76"/>
                <p:cNvSpPr/>
                <p:nvPr/>
              </p:nvSpPr>
              <p:spPr>
                <a:xfrm>
                  <a:off x="3429000" y="3048000"/>
                  <a:ext cx="152400" cy="152400"/>
                </a:xfrm>
                <a:prstGeom prst="ellipse">
                  <a:avLst/>
                </a:prstGeom>
                <a:solidFill>
                  <a:schemeClr val="tx1"/>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8" name="Oval 77"/>
                <p:cNvSpPr/>
                <p:nvPr/>
              </p:nvSpPr>
              <p:spPr>
                <a:xfrm>
                  <a:off x="2819400" y="4038600"/>
                  <a:ext cx="152400" cy="152400"/>
                </a:xfrm>
                <a:prstGeom prst="ellipse">
                  <a:avLst/>
                </a:prstGeom>
                <a:solidFill>
                  <a:schemeClr val="tx1"/>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9" name="Oval 78"/>
                <p:cNvSpPr/>
                <p:nvPr/>
              </p:nvSpPr>
              <p:spPr>
                <a:xfrm>
                  <a:off x="4038600" y="4038600"/>
                  <a:ext cx="152400" cy="152400"/>
                </a:xfrm>
                <a:prstGeom prst="ellipse">
                  <a:avLst/>
                </a:prstGeom>
                <a:solidFill>
                  <a:schemeClr val="tx1"/>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cxnSp>
          <p:nvCxnSpPr>
            <p:cNvPr id="86" name="Curved Connector 85"/>
            <p:cNvCxnSpPr/>
            <p:nvPr/>
          </p:nvCxnSpPr>
          <p:spPr>
            <a:xfrm rot="16200000" flipH="1">
              <a:off x="5624572" y="5539496"/>
              <a:ext cx="1490490" cy="12700"/>
            </a:xfrm>
            <a:prstGeom prst="curvedConnector5">
              <a:avLst>
                <a:gd name="adj1" fmla="val -1512"/>
                <a:gd name="adj2" fmla="val -8616929"/>
                <a:gd name="adj3" fmla="val 106554"/>
              </a:avLst>
            </a:prstGeom>
            <a:ln w="12700"/>
          </p:spPr>
          <p:style>
            <a:lnRef idx="3">
              <a:schemeClr val="dk1"/>
            </a:lnRef>
            <a:fillRef idx="0">
              <a:schemeClr val="dk1"/>
            </a:fillRef>
            <a:effectRef idx="2">
              <a:schemeClr val="dk1"/>
            </a:effectRef>
            <a:fontRef idx="minor">
              <a:schemeClr val="tx1"/>
            </a:fontRef>
          </p:style>
        </p:cxnSp>
      </p:grpSp>
      <p:sp>
        <p:nvSpPr>
          <p:cNvPr id="102" name="TextBox 101"/>
          <p:cNvSpPr txBox="1"/>
          <p:nvPr/>
        </p:nvSpPr>
        <p:spPr>
          <a:xfrm>
            <a:off x="2635388" y="5798897"/>
            <a:ext cx="1178592" cy="646331"/>
          </a:xfrm>
          <a:prstGeom prst="rect">
            <a:avLst/>
          </a:prstGeom>
          <a:noFill/>
        </p:spPr>
        <p:txBody>
          <a:bodyPr wrap="none" rtlCol="0">
            <a:spAutoFit/>
          </a:bodyPr>
          <a:lstStyle/>
          <a:p>
            <a:r>
              <a:rPr lang="en-US" dirty="0" smtClean="0"/>
              <a:t>The graph </a:t>
            </a:r>
          </a:p>
          <a:p>
            <a:r>
              <a:rPr lang="en-US" dirty="0" smtClean="0"/>
              <a:t>K</a:t>
            </a:r>
            <a:r>
              <a:rPr lang="en-US" baseline="-25000" dirty="0" smtClean="0"/>
              <a:t>4</a:t>
            </a:r>
            <a:endParaRPr lang="en-US" baseline="-25000" dirty="0"/>
          </a:p>
        </p:txBody>
      </p:sp>
      <p:sp>
        <p:nvSpPr>
          <p:cNvPr id="103" name="TextBox 102"/>
          <p:cNvSpPr txBox="1"/>
          <p:nvPr/>
        </p:nvSpPr>
        <p:spPr>
          <a:xfrm>
            <a:off x="7294621" y="5607998"/>
            <a:ext cx="1842940" cy="646331"/>
          </a:xfrm>
          <a:prstGeom prst="rect">
            <a:avLst/>
          </a:prstGeom>
          <a:noFill/>
        </p:spPr>
        <p:txBody>
          <a:bodyPr wrap="none" rtlCol="0">
            <a:spAutoFit/>
          </a:bodyPr>
          <a:lstStyle/>
          <a:p>
            <a:r>
              <a:rPr lang="en-US" dirty="0" smtClean="0"/>
              <a:t>K</a:t>
            </a:r>
            <a:r>
              <a:rPr lang="en-US" baseline="-25000" dirty="0" smtClean="0"/>
              <a:t>4 </a:t>
            </a:r>
            <a:r>
              <a:rPr lang="en-US" dirty="0" smtClean="0"/>
              <a:t>Drawn with </a:t>
            </a:r>
          </a:p>
          <a:p>
            <a:r>
              <a:rPr lang="en-US" dirty="0" smtClean="0"/>
              <a:t>no crossing edges</a:t>
            </a:r>
            <a:endParaRPr lang="en-US" baseline="-25000" dirty="0"/>
          </a:p>
        </p:txBody>
      </p:sp>
    </p:spTree>
    <p:extLst>
      <p:ext uri="{BB962C8B-B14F-4D97-AF65-F5344CB8AC3E}">
        <p14:creationId xmlns:p14="http://schemas.microsoft.com/office/powerpoint/2010/main" val="3184302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wipe(down)">
                                      <p:cBhvr>
                                        <p:cTn id="7" dur="500"/>
                                        <p:tgtEl>
                                          <p:spTgt spid="6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down)">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down)">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58"/>
                                        </p:tgtEl>
                                        <p:attrNameLst>
                                          <p:attrName>style.visibility</p:attrName>
                                        </p:attrNameLst>
                                      </p:cBhvr>
                                      <p:to>
                                        <p:strVal val="visible"/>
                                      </p:to>
                                    </p:set>
                                    <p:animEffect transition="in" filter="wipe(down)">
                                      <p:cBhvr>
                                        <p:cTn id="27" dur="500"/>
                                        <p:tgtEl>
                                          <p:spTgt spid="5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57"/>
                                        </p:tgtEl>
                                        <p:attrNameLst>
                                          <p:attrName>style.visibility</p:attrName>
                                        </p:attrNameLst>
                                      </p:cBhvr>
                                      <p:to>
                                        <p:strVal val="visible"/>
                                      </p:to>
                                    </p:set>
                                    <p:animEffect transition="in" filter="wipe(down)">
                                      <p:cBhvr>
                                        <p:cTn id="32" dur="500"/>
                                        <p:tgtEl>
                                          <p:spTgt spid="5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wipe(down)">
                                      <p:cBhvr>
                                        <p:cTn id="37" dur="500"/>
                                        <p:tgtEl>
                                          <p:spTgt spid="1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59"/>
                                        </p:tgtEl>
                                        <p:attrNameLst>
                                          <p:attrName>style.visibility</p:attrName>
                                        </p:attrNameLst>
                                      </p:cBhvr>
                                      <p:to>
                                        <p:strVal val="visible"/>
                                      </p:to>
                                    </p:set>
                                    <p:animEffect transition="in" filter="wipe(down)">
                                      <p:cBhvr>
                                        <p:cTn id="42" dur="500"/>
                                        <p:tgtEl>
                                          <p:spTgt spid="59"/>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wipe(down)">
                                      <p:cBhvr>
                                        <p:cTn id="47" dur="500"/>
                                        <p:tgtEl>
                                          <p:spTgt spid="14"/>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102"/>
                                        </p:tgtEl>
                                        <p:attrNameLst>
                                          <p:attrName>style.visibility</p:attrName>
                                        </p:attrNameLst>
                                      </p:cBhvr>
                                      <p:to>
                                        <p:strVal val="visible"/>
                                      </p:to>
                                    </p:set>
                                    <p:animEffect transition="in" filter="wipe(down)">
                                      <p:cBhvr>
                                        <p:cTn id="52" dur="500"/>
                                        <p:tgtEl>
                                          <p:spTgt spid="102"/>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nodeType="clickEffect">
                                  <p:stCondLst>
                                    <p:cond delay="0"/>
                                  </p:stCondLst>
                                  <p:childTnLst>
                                    <p:set>
                                      <p:cBhvr>
                                        <p:cTn id="56" dur="1" fill="hold">
                                          <p:stCondLst>
                                            <p:cond delay="0"/>
                                          </p:stCondLst>
                                        </p:cTn>
                                        <p:tgtEl>
                                          <p:spTgt spid="101"/>
                                        </p:tgtEl>
                                        <p:attrNameLst>
                                          <p:attrName>style.visibility</p:attrName>
                                        </p:attrNameLst>
                                      </p:cBhvr>
                                      <p:to>
                                        <p:strVal val="visible"/>
                                      </p:to>
                                    </p:set>
                                    <p:animEffect transition="in" filter="wipe(down)">
                                      <p:cBhvr>
                                        <p:cTn id="57" dur="500"/>
                                        <p:tgtEl>
                                          <p:spTgt spid="101"/>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103"/>
                                        </p:tgtEl>
                                        <p:attrNameLst>
                                          <p:attrName>style.visibility</p:attrName>
                                        </p:attrNameLst>
                                      </p:cBhvr>
                                      <p:to>
                                        <p:strVal val="visible"/>
                                      </p:to>
                                    </p:set>
                                    <p:animEffect transition="in" filter="wipe(down)">
                                      <p:cBhvr>
                                        <p:cTn id="62" dur="500"/>
                                        <p:tgtEl>
                                          <p:spTgt spid="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2" grpId="0"/>
      <p:bldP spid="13" grpId="0"/>
      <p:bldP spid="14" grpId="0"/>
      <p:bldP spid="58" grpId="0"/>
      <p:bldP spid="59" grpId="0"/>
      <p:bldP spid="102" grpId="0"/>
      <p:bldP spid="103"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A2D89C-D3D4-4D70-AB54-55FB01236F4A}" type="datetime1">
              <a:rPr lang="en-US" smtClean="0"/>
              <a:pPr/>
              <a:t>6/24/2023</a:t>
            </a:fld>
            <a:endParaRPr lang="en-US" dirty="0"/>
          </a:p>
        </p:txBody>
      </p:sp>
      <p:sp>
        <p:nvSpPr>
          <p:cNvPr id="3" name="Footer Placeholder 2"/>
          <p:cNvSpPr>
            <a:spLocks noGrp="1"/>
          </p:cNvSpPr>
          <p:nvPr>
            <p:ph type="ftr" sz="quarter" idx="11"/>
          </p:nvPr>
        </p:nvSpPr>
        <p:spPr/>
        <p:txBody>
          <a:bodyPr/>
          <a:lstStyle/>
          <a:p>
            <a:r>
              <a:rPr lang="en-US" smtClean="0"/>
              <a:t>Basic concepts of graph theory</a:t>
            </a:r>
            <a:endParaRPr lang="en-US" dirty="0"/>
          </a:p>
        </p:txBody>
      </p:sp>
      <p:sp>
        <p:nvSpPr>
          <p:cNvPr id="4" name="Slide Number Placeholder 3"/>
          <p:cNvSpPr>
            <a:spLocks noGrp="1"/>
          </p:cNvSpPr>
          <p:nvPr>
            <p:ph type="sldNum" sz="quarter" idx="12"/>
          </p:nvPr>
        </p:nvSpPr>
        <p:spPr/>
        <p:txBody>
          <a:bodyPr/>
          <a:lstStyle/>
          <a:p>
            <a:fld id="{68D024D8-7F54-4838-AA7B-E00348C32656}" type="slidenum">
              <a:rPr lang="en-US" smtClean="0"/>
              <a:pPr/>
              <a:t>62</a:t>
            </a:fld>
            <a:endParaRPr lang="en-US" dirty="0"/>
          </a:p>
        </p:txBody>
      </p:sp>
      <p:sp>
        <p:nvSpPr>
          <p:cNvPr id="5" name="Rectangle 4"/>
          <p:cNvSpPr/>
          <p:nvPr/>
        </p:nvSpPr>
        <p:spPr>
          <a:xfrm>
            <a:off x="152400" y="152400"/>
            <a:ext cx="1760162" cy="400110"/>
          </a:xfrm>
          <a:prstGeom prst="rect">
            <a:avLst/>
          </a:prstGeom>
        </p:spPr>
        <p:txBody>
          <a:bodyPr wrap="none">
            <a:spAutoFit/>
          </a:bodyPr>
          <a:lstStyle/>
          <a:p>
            <a:r>
              <a:rPr lang="en-US" sz="2000" b="1" dirty="0"/>
              <a:t>Faces (regions)</a:t>
            </a:r>
          </a:p>
        </p:txBody>
      </p:sp>
      <p:sp>
        <p:nvSpPr>
          <p:cNvPr id="6" name="Rectangle 5"/>
          <p:cNvSpPr/>
          <p:nvPr/>
        </p:nvSpPr>
        <p:spPr>
          <a:xfrm>
            <a:off x="609600" y="572869"/>
            <a:ext cx="7620000" cy="646331"/>
          </a:xfrm>
          <a:prstGeom prst="rect">
            <a:avLst/>
          </a:prstGeom>
        </p:spPr>
        <p:txBody>
          <a:bodyPr wrap="square">
            <a:spAutoFit/>
          </a:bodyPr>
          <a:lstStyle/>
          <a:p>
            <a:pPr marL="285750" indent="-285750">
              <a:buFont typeface="Wingdings" panose="05000000000000000000" pitchFamily="2" charset="2"/>
              <a:buChar char="Ø"/>
            </a:pPr>
            <a:r>
              <a:rPr lang="en-US" dirty="0"/>
              <a:t>A planar representation of a graph divides the plane into a number of connected regions: faces.</a:t>
            </a:r>
          </a:p>
        </p:txBody>
      </p:sp>
      <p:sp>
        <p:nvSpPr>
          <p:cNvPr id="7" name="Rectangle 6"/>
          <p:cNvSpPr/>
          <p:nvPr/>
        </p:nvSpPr>
        <p:spPr>
          <a:xfrm>
            <a:off x="609600" y="1149399"/>
            <a:ext cx="3329566" cy="369332"/>
          </a:xfrm>
          <a:prstGeom prst="rect">
            <a:avLst/>
          </a:prstGeom>
        </p:spPr>
        <p:txBody>
          <a:bodyPr wrap="none">
            <a:spAutoFit/>
          </a:bodyPr>
          <a:lstStyle/>
          <a:p>
            <a:pPr marL="285750" indent="-285750">
              <a:buFont typeface="Wingdings" panose="05000000000000000000" pitchFamily="2" charset="2"/>
              <a:buChar char="Ø"/>
            </a:pPr>
            <a:r>
              <a:rPr lang="en-US" dirty="0" smtClean="0"/>
              <a:t>Each face is bounded by edges</a:t>
            </a:r>
            <a:endParaRPr lang="en-US" dirty="0"/>
          </a:p>
        </p:txBody>
      </p:sp>
      <p:sp>
        <p:nvSpPr>
          <p:cNvPr id="8" name="Rectangle 7"/>
          <p:cNvSpPr/>
          <p:nvPr/>
        </p:nvSpPr>
        <p:spPr>
          <a:xfrm>
            <a:off x="609600" y="1539221"/>
            <a:ext cx="6477000" cy="369332"/>
          </a:xfrm>
          <a:prstGeom prst="rect">
            <a:avLst/>
          </a:prstGeom>
        </p:spPr>
        <p:txBody>
          <a:bodyPr wrap="square">
            <a:spAutoFit/>
          </a:bodyPr>
          <a:lstStyle/>
          <a:p>
            <a:pPr marL="285750" indent="-285750">
              <a:buFont typeface="Wingdings" panose="05000000000000000000" pitchFamily="2" charset="2"/>
              <a:buChar char="Ø"/>
            </a:pPr>
            <a:r>
              <a:rPr lang="en-US" dirty="0"/>
              <a:t>One of the faces encloses the graph: exterior face.</a:t>
            </a:r>
          </a:p>
        </p:txBody>
      </p:sp>
      <p:sp>
        <p:nvSpPr>
          <p:cNvPr id="50" name="Rectangle 49"/>
          <p:cNvSpPr/>
          <p:nvPr/>
        </p:nvSpPr>
        <p:spPr>
          <a:xfrm>
            <a:off x="152400" y="2071108"/>
            <a:ext cx="1112036" cy="369332"/>
          </a:xfrm>
          <a:prstGeom prst="rect">
            <a:avLst/>
          </a:prstGeom>
        </p:spPr>
        <p:txBody>
          <a:bodyPr wrap="none">
            <a:spAutoFit/>
          </a:bodyPr>
          <a:lstStyle/>
          <a:p>
            <a:r>
              <a:rPr lang="en-US" b="1" dirty="0" smtClean="0"/>
              <a:t>example: </a:t>
            </a:r>
            <a:endParaRPr lang="en-US" dirty="0"/>
          </a:p>
        </p:txBody>
      </p:sp>
      <p:grpSp>
        <p:nvGrpSpPr>
          <p:cNvPr id="61" name="Group 60"/>
          <p:cNvGrpSpPr/>
          <p:nvPr/>
        </p:nvGrpSpPr>
        <p:grpSpPr>
          <a:xfrm>
            <a:off x="1262000" y="2183620"/>
            <a:ext cx="3029229" cy="1629228"/>
            <a:chOff x="1441980" y="2861966"/>
            <a:chExt cx="3034562" cy="1447800"/>
          </a:xfrm>
        </p:grpSpPr>
        <p:grpSp>
          <p:nvGrpSpPr>
            <p:cNvPr id="32" name="Group 31"/>
            <p:cNvGrpSpPr/>
            <p:nvPr/>
          </p:nvGrpSpPr>
          <p:grpSpPr>
            <a:xfrm>
              <a:off x="1809542" y="2861966"/>
              <a:ext cx="2667000" cy="1447800"/>
              <a:chOff x="2057400" y="2057400"/>
              <a:chExt cx="2667000" cy="1447800"/>
            </a:xfrm>
          </p:grpSpPr>
          <p:grpSp>
            <p:nvGrpSpPr>
              <p:cNvPr id="33" name="Group 32"/>
              <p:cNvGrpSpPr/>
              <p:nvPr/>
            </p:nvGrpSpPr>
            <p:grpSpPr>
              <a:xfrm>
                <a:off x="2057400" y="2057400"/>
                <a:ext cx="2667000" cy="1447800"/>
                <a:chOff x="1524000" y="2133600"/>
                <a:chExt cx="2667000" cy="1447800"/>
              </a:xfrm>
            </p:grpSpPr>
            <p:sp>
              <p:nvSpPr>
                <p:cNvPr id="35" name="Oval 34"/>
                <p:cNvSpPr/>
                <p:nvPr/>
              </p:nvSpPr>
              <p:spPr>
                <a:xfrm>
                  <a:off x="2743200" y="3429000"/>
                  <a:ext cx="152400" cy="1524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2743200" y="2133600"/>
                  <a:ext cx="152400" cy="1524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1524000" y="3429000"/>
                  <a:ext cx="152400" cy="1524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1524000" y="2133600"/>
                  <a:ext cx="152400" cy="1524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4038600" y="3429000"/>
                  <a:ext cx="152400" cy="1524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4038600" y="2133600"/>
                  <a:ext cx="152400" cy="152400"/>
                </a:xfrm>
                <a:prstGeom prst="ellipse">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nvGrpSpPr>
                <p:cNvPr id="41" name="Group 40"/>
                <p:cNvGrpSpPr/>
                <p:nvPr/>
              </p:nvGrpSpPr>
              <p:grpSpPr>
                <a:xfrm>
                  <a:off x="1600200" y="2209800"/>
                  <a:ext cx="2515394" cy="1295400"/>
                  <a:chOff x="1600200" y="2209800"/>
                  <a:chExt cx="2515394" cy="1295400"/>
                </a:xfrm>
              </p:grpSpPr>
              <p:cxnSp>
                <p:nvCxnSpPr>
                  <p:cNvPr id="42" name="Straight Connector 41"/>
                  <p:cNvCxnSpPr>
                    <a:stCxn id="36" idx="6"/>
                  </p:cNvCxnSpPr>
                  <p:nvPr/>
                </p:nvCxnSpPr>
                <p:spPr>
                  <a:xfrm>
                    <a:off x="2895600" y="2209800"/>
                    <a:ext cx="1143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1676400" y="2209800"/>
                    <a:ext cx="1066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39" idx="0"/>
                    <a:endCxn id="40" idx="4"/>
                  </p:cNvCxnSpPr>
                  <p:nvPr/>
                </p:nvCxnSpPr>
                <p:spPr>
                  <a:xfrm rot="5400000" flipH="1" flipV="1">
                    <a:off x="3543300" y="2857500"/>
                    <a:ext cx="1143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endCxn id="36" idx="4"/>
                  </p:cNvCxnSpPr>
                  <p:nvPr/>
                </p:nvCxnSpPr>
                <p:spPr>
                  <a:xfrm rot="5400000" flipH="1" flipV="1">
                    <a:off x="2247900" y="2857500"/>
                    <a:ext cx="1143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37" idx="0"/>
                  </p:cNvCxnSpPr>
                  <p:nvPr/>
                </p:nvCxnSpPr>
                <p:spPr>
                  <a:xfrm rot="5400000" flipH="1" flipV="1">
                    <a:off x="1029494" y="2856706"/>
                    <a:ext cx="1143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1676400" y="3482882"/>
                    <a:ext cx="1089118" cy="22318"/>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37" idx="7"/>
                    <a:endCxn id="36" idx="3"/>
                  </p:cNvCxnSpPr>
                  <p:nvPr/>
                </p:nvCxnSpPr>
                <p:spPr>
                  <a:xfrm rot="5400000" flipH="1" flipV="1">
                    <a:off x="1615982" y="2301782"/>
                    <a:ext cx="1187636" cy="111143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36" idx="5"/>
                    <a:endCxn id="39" idx="1"/>
                  </p:cNvCxnSpPr>
                  <p:nvPr/>
                </p:nvCxnSpPr>
                <p:spPr>
                  <a:xfrm rot="16200000" flipH="1">
                    <a:off x="2873282" y="2263682"/>
                    <a:ext cx="1187636" cy="118763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34" name="Straight Connector 33"/>
              <p:cNvCxnSpPr>
                <a:stCxn id="35" idx="6"/>
                <a:endCxn id="39" idx="2"/>
              </p:cNvCxnSpPr>
              <p:nvPr/>
            </p:nvCxnSpPr>
            <p:spPr>
              <a:xfrm>
                <a:off x="3429000" y="3429000"/>
                <a:ext cx="1143000"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51" name="TextBox 50"/>
            <p:cNvSpPr txBox="1"/>
            <p:nvPr/>
          </p:nvSpPr>
          <p:spPr>
            <a:xfrm>
              <a:off x="2124792" y="3100864"/>
              <a:ext cx="388248" cy="369332"/>
            </a:xfrm>
            <a:prstGeom prst="rect">
              <a:avLst/>
            </a:prstGeom>
            <a:noFill/>
          </p:spPr>
          <p:txBody>
            <a:bodyPr wrap="none" rtlCol="0">
              <a:spAutoFit/>
            </a:bodyPr>
            <a:lstStyle/>
            <a:p>
              <a:r>
                <a:rPr lang="en-US" dirty="0" smtClean="0"/>
                <a:t>R</a:t>
              </a:r>
              <a:r>
                <a:rPr lang="en-US" baseline="-25000" dirty="0" smtClean="0"/>
                <a:t>1</a:t>
              </a:r>
              <a:endParaRPr lang="en-US" baseline="-25000" dirty="0"/>
            </a:p>
          </p:txBody>
        </p:sp>
        <p:sp>
          <p:nvSpPr>
            <p:cNvPr id="52" name="TextBox 51"/>
            <p:cNvSpPr txBox="1"/>
            <p:nvPr/>
          </p:nvSpPr>
          <p:spPr>
            <a:xfrm>
              <a:off x="2474568" y="3621705"/>
              <a:ext cx="388248" cy="369332"/>
            </a:xfrm>
            <a:prstGeom prst="rect">
              <a:avLst/>
            </a:prstGeom>
            <a:noFill/>
          </p:spPr>
          <p:txBody>
            <a:bodyPr wrap="none" rtlCol="0">
              <a:spAutoFit/>
            </a:bodyPr>
            <a:lstStyle/>
            <a:p>
              <a:r>
                <a:rPr lang="en-US" dirty="0" smtClean="0"/>
                <a:t>R</a:t>
              </a:r>
              <a:r>
                <a:rPr lang="en-US" baseline="-25000" dirty="0" smtClean="0"/>
                <a:t>2</a:t>
              </a:r>
              <a:endParaRPr lang="en-US" baseline="-25000" dirty="0"/>
            </a:p>
          </p:txBody>
        </p:sp>
        <p:sp>
          <p:nvSpPr>
            <p:cNvPr id="53" name="TextBox 52"/>
            <p:cNvSpPr txBox="1"/>
            <p:nvPr/>
          </p:nvSpPr>
          <p:spPr>
            <a:xfrm>
              <a:off x="3298871" y="3631813"/>
              <a:ext cx="388248" cy="369332"/>
            </a:xfrm>
            <a:prstGeom prst="rect">
              <a:avLst/>
            </a:prstGeom>
            <a:noFill/>
          </p:spPr>
          <p:txBody>
            <a:bodyPr wrap="none" rtlCol="0">
              <a:spAutoFit/>
            </a:bodyPr>
            <a:lstStyle/>
            <a:p>
              <a:r>
                <a:rPr lang="en-US" dirty="0" smtClean="0"/>
                <a:t>R</a:t>
              </a:r>
              <a:r>
                <a:rPr lang="en-US" baseline="-25000" dirty="0" smtClean="0"/>
                <a:t>3</a:t>
              </a:r>
              <a:endParaRPr lang="en-US" baseline="-25000" dirty="0"/>
            </a:p>
          </p:txBody>
        </p:sp>
        <p:sp>
          <p:nvSpPr>
            <p:cNvPr id="54" name="TextBox 53"/>
            <p:cNvSpPr txBox="1"/>
            <p:nvPr/>
          </p:nvSpPr>
          <p:spPr>
            <a:xfrm>
              <a:off x="3771400" y="3132375"/>
              <a:ext cx="388248" cy="369332"/>
            </a:xfrm>
            <a:prstGeom prst="rect">
              <a:avLst/>
            </a:prstGeom>
            <a:noFill/>
          </p:spPr>
          <p:txBody>
            <a:bodyPr wrap="none" rtlCol="0">
              <a:spAutoFit/>
            </a:bodyPr>
            <a:lstStyle/>
            <a:p>
              <a:r>
                <a:rPr lang="en-US" dirty="0" smtClean="0"/>
                <a:t>R</a:t>
              </a:r>
              <a:r>
                <a:rPr lang="en-US" baseline="-25000" dirty="0" smtClean="0"/>
                <a:t>4</a:t>
              </a:r>
              <a:endParaRPr lang="en-US" baseline="-25000" dirty="0"/>
            </a:p>
          </p:txBody>
        </p:sp>
        <p:sp>
          <p:nvSpPr>
            <p:cNvPr id="55" name="TextBox 54"/>
            <p:cNvSpPr txBox="1"/>
            <p:nvPr/>
          </p:nvSpPr>
          <p:spPr>
            <a:xfrm>
              <a:off x="1441980" y="3419235"/>
              <a:ext cx="388248" cy="369332"/>
            </a:xfrm>
            <a:prstGeom prst="rect">
              <a:avLst/>
            </a:prstGeom>
            <a:noFill/>
          </p:spPr>
          <p:txBody>
            <a:bodyPr wrap="none" rtlCol="0">
              <a:spAutoFit/>
            </a:bodyPr>
            <a:lstStyle/>
            <a:p>
              <a:r>
                <a:rPr lang="en-US" dirty="0" smtClean="0"/>
                <a:t>R</a:t>
              </a:r>
              <a:r>
                <a:rPr lang="en-US" baseline="-25000" dirty="0" smtClean="0"/>
                <a:t>5</a:t>
              </a:r>
              <a:endParaRPr lang="en-US" baseline="-25000" dirty="0"/>
            </a:p>
          </p:txBody>
        </p:sp>
      </p:grpSp>
      <p:grpSp>
        <p:nvGrpSpPr>
          <p:cNvPr id="60" name="Group 59"/>
          <p:cNvGrpSpPr/>
          <p:nvPr/>
        </p:nvGrpSpPr>
        <p:grpSpPr>
          <a:xfrm>
            <a:off x="4772876" y="1838171"/>
            <a:ext cx="2985311" cy="2429029"/>
            <a:chOff x="5081424" y="2300227"/>
            <a:chExt cx="2973472" cy="2425432"/>
          </a:xfrm>
        </p:grpSpPr>
        <p:grpSp>
          <p:nvGrpSpPr>
            <p:cNvPr id="9" name="Group 8"/>
            <p:cNvGrpSpPr/>
            <p:nvPr/>
          </p:nvGrpSpPr>
          <p:grpSpPr>
            <a:xfrm>
              <a:off x="5081424" y="2300227"/>
              <a:ext cx="2743200" cy="2425432"/>
              <a:chOff x="6096000" y="1524000"/>
              <a:chExt cx="2743200" cy="2425432"/>
            </a:xfrm>
          </p:grpSpPr>
          <p:grpSp>
            <p:nvGrpSpPr>
              <p:cNvPr id="10" name="Group 114"/>
              <p:cNvGrpSpPr>
                <a:grpSpLocks/>
              </p:cNvGrpSpPr>
              <p:nvPr/>
            </p:nvGrpSpPr>
            <p:grpSpPr bwMode="auto">
              <a:xfrm>
                <a:off x="6124575" y="1600200"/>
                <a:ext cx="2714625" cy="2209800"/>
                <a:chOff x="4065" y="1560"/>
                <a:chExt cx="3795" cy="2520"/>
              </a:xfrm>
            </p:grpSpPr>
            <p:sp>
              <p:nvSpPr>
                <p:cNvPr id="17" name="Text Box 115"/>
                <p:cNvSpPr txBox="1">
                  <a:spLocks noChangeArrowheads="1"/>
                </p:cNvSpPr>
                <p:nvPr/>
              </p:nvSpPr>
              <p:spPr bwMode="auto">
                <a:xfrm>
                  <a:off x="6000" y="2850"/>
                  <a:ext cx="615" cy="8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8" name="Text Box 116"/>
                <p:cNvSpPr txBox="1">
                  <a:spLocks noChangeArrowheads="1"/>
                </p:cNvSpPr>
                <p:nvPr/>
              </p:nvSpPr>
              <p:spPr bwMode="auto">
                <a:xfrm>
                  <a:off x="4965" y="2295"/>
                  <a:ext cx="615" cy="8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19" name="Group 117"/>
                <p:cNvGrpSpPr>
                  <a:grpSpLocks/>
                </p:cNvGrpSpPr>
                <p:nvPr/>
              </p:nvGrpSpPr>
              <p:grpSpPr bwMode="auto">
                <a:xfrm>
                  <a:off x="4065" y="1560"/>
                  <a:ext cx="3795" cy="2520"/>
                  <a:chOff x="4065" y="1605"/>
                  <a:chExt cx="3795" cy="2520"/>
                </a:xfrm>
              </p:grpSpPr>
              <p:sp>
                <p:nvSpPr>
                  <p:cNvPr id="20" name="Text Box 118"/>
                  <p:cNvSpPr txBox="1">
                    <a:spLocks noChangeArrowheads="1"/>
                  </p:cNvSpPr>
                  <p:nvPr/>
                </p:nvSpPr>
                <p:spPr bwMode="auto">
                  <a:xfrm>
                    <a:off x="7245" y="1605"/>
                    <a:ext cx="615" cy="8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21" name="Group 119"/>
                  <p:cNvGrpSpPr>
                    <a:grpSpLocks/>
                  </p:cNvGrpSpPr>
                  <p:nvPr/>
                </p:nvGrpSpPr>
                <p:grpSpPr bwMode="auto">
                  <a:xfrm>
                    <a:off x="4065" y="1605"/>
                    <a:ext cx="3795" cy="2520"/>
                    <a:chOff x="4065" y="1590"/>
                    <a:chExt cx="3795" cy="2520"/>
                  </a:xfrm>
                </p:grpSpPr>
                <p:sp>
                  <p:nvSpPr>
                    <p:cNvPr id="22" name="Text Box 120"/>
                    <p:cNvSpPr txBox="1">
                      <a:spLocks noChangeArrowheads="1"/>
                    </p:cNvSpPr>
                    <p:nvPr/>
                  </p:nvSpPr>
                  <p:spPr bwMode="auto">
                    <a:xfrm>
                      <a:off x="7245" y="3270"/>
                      <a:ext cx="615" cy="8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23" name="Group 121"/>
                    <p:cNvGrpSpPr>
                      <a:grpSpLocks/>
                    </p:cNvGrpSpPr>
                    <p:nvPr/>
                  </p:nvGrpSpPr>
                  <p:grpSpPr bwMode="auto">
                    <a:xfrm>
                      <a:off x="4065" y="1590"/>
                      <a:ext cx="3465" cy="2520"/>
                      <a:chOff x="4065" y="1590"/>
                      <a:chExt cx="3465" cy="2520"/>
                    </a:xfrm>
                  </p:grpSpPr>
                  <p:grpSp>
                    <p:nvGrpSpPr>
                      <p:cNvPr id="24" name="Group 122"/>
                      <p:cNvGrpSpPr>
                        <a:grpSpLocks/>
                      </p:cNvGrpSpPr>
                      <p:nvPr/>
                    </p:nvGrpSpPr>
                    <p:grpSpPr bwMode="auto">
                      <a:xfrm>
                        <a:off x="4305" y="2040"/>
                        <a:ext cx="3225" cy="1725"/>
                        <a:chOff x="4305" y="1800"/>
                        <a:chExt cx="3225" cy="1725"/>
                      </a:xfrm>
                    </p:grpSpPr>
                    <p:sp>
                      <p:nvSpPr>
                        <p:cNvPr id="27" name="Rectangle 123"/>
                        <p:cNvSpPr>
                          <a:spLocks noChangeArrowheads="1"/>
                        </p:cNvSpPr>
                        <p:nvPr/>
                      </p:nvSpPr>
                      <p:spPr bwMode="auto">
                        <a:xfrm>
                          <a:off x="4305" y="1800"/>
                          <a:ext cx="3225" cy="1725"/>
                        </a:xfrm>
                        <a:prstGeom prst="rect">
                          <a:avLst/>
                        </a:prstGeom>
                        <a:no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cxnSp>
                      <p:nvCxnSpPr>
                        <p:cNvPr id="28" name="AutoShape 124"/>
                        <p:cNvCxnSpPr>
                          <a:cxnSpLocks noChangeShapeType="1"/>
                        </p:cNvCxnSpPr>
                        <p:nvPr/>
                      </p:nvCxnSpPr>
                      <p:spPr bwMode="auto">
                        <a:xfrm flipV="1">
                          <a:off x="4305" y="2550"/>
                          <a:ext cx="915" cy="975"/>
                        </a:xfrm>
                        <a:prstGeom prst="straightConnector1">
                          <a:avLst/>
                        </a:prstGeom>
                        <a:noFill/>
                        <a:ln w="9525">
                          <a:solidFill>
                            <a:srgbClr val="000000"/>
                          </a:solidFill>
                          <a:round/>
                          <a:headEnd/>
                          <a:tailEnd/>
                        </a:ln>
                      </p:spPr>
                    </p:cxnSp>
                    <p:cxnSp>
                      <p:nvCxnSpPr>
                        <p:cNvPr id="29" name="AutoShape 125"/>
                        <p:cNvCxnSpPr>
                          <a:cxnSpLocks noChangeShapeType="1"/>
                        </p:cNvCxnSpPr>
                        <p:nvPr/>
                      </p:nvCxnSpPr>
                      <p:spPr bwMode="auto">
                        <a:xfrm flipV="1">
                          <a:off x="4305" y="3090"/>
                          <a:ext cx="1965" cy="435"/>
                        </a:xfrm>
                        <a:prstGeom prst="straightConnector1">
                          <a:avLst/>
                        </a:prstGeom>
                        <a:noFill/>
                        <a:ln w="9525">
                          <a:solidFill>
                            <a:srgbClr val="000000"/>
                          </a:solidFill>
                          <a:round/>
                          <a:headEnd/>
                          <a:tailEnd/>
                        </a:ln>
                      </p:spPr>
                    </p:cxnSp>
                    <p:cxnSp>
                      <p:nvCxnSpPr>
                        <p:cNvPr id="30" name="AutoShape 126"/>
                        <p:cNvCxnSpPr>
                          <a:cxnSpLocks noChangeShapeType="1"/>
                        </p:cNvCxnSpPr>
                        <p:nvPr/>
                      </p:nvCxnSpPr>
                      <p:spPr bwMode="auto">
                        <a:xfrm flipV="1">
                          <a:off x="6270" y="1800"/>
                          <a:ext cx="1260" cy="1290"/>
                        </a:xfrm>
                        <a:prstGeom prst="straightConnector1">
                          <a:avLst/>
                        </a:prstGeom>
                        <a:noFill/>
                        <a:ln w="9525">
                          <a:solidFill>
                            <a:srgbClr val="000000"/>
                          </a:solidFill>
                          <a:round/>
                          <a:headEnd/>
                          <a:tailEnd/>
                        </a:ln>
                      </p:spPr>
                    </p:cxnSp>
                    <p:cxnSp>
                      <p:nvCxnSpPr>
                        <p:cNvPr id="31" name="AutoShape 127"/>
                        <p:cNvCxnSpPr>
                          <a:cxnSpLocks noChangeShapeType="1"/>
                        </p:cNvCxnSpPr>
                        <p:nvPr/>
                      </p:nvCxnSpPr>
                      <p:spPr bwMode="auto">
                        <a:xfrm flipV="1">
                          <a:off x="5220" y="1800"/>
                          <a:ext cx="2310" cy="750"/>
                        </a:xfrm>
                        <a:prstGeom prst="straightConnector1">
                          <a:avLst/>
                        </a:prstGeom>
                        <a:noFill/>
                        <a:ln w="9525">
                          <a:solidFill>
                            <a:srgbClr val="000000"/>
                          </a:solidFill>
                          <a:round/>
                          <a:headEnd/>
                          <a:tailEnd/>
                        </a:ln>
                      </p:spPr>
                    </p:cxnSp>
                  </p:grpSp>
                  <p:sp>
                    <p:nvSpPr>
                      <p:cNvPr id="25" name="Text Box 128"/>
                      <p:cNvSpPr txBox="1">
                        <a:spLocks noChangeArrowheads="1"/>
                      </p:cNvSpPr>
                      <p:nvPr/>
                    </p:nvSpPr>
                    <p:spPr bwMode="auto">
                      <a:xfrm>
                        <a:off x="4065" y="3285"/>
                        <a:ext cx="615" cy="8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6" name="Text Box 129"/>
                      <p:cNvSpPr txBox="1">
                        <a:spLocks noChangeArrowheads="1"/>
                      </p:cNvSpPr>
                      <p:nvPr/>
                    </p:nvSpPr>
                    <p:spPr bwMode="auto">
                      <a:xfrm>
                        <a:off x="4080" y="1590"/>
                        <a:ext cx="615" cy="8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grpSp>
            </p:grpSp>
          </p:grpSp>
          <p:sp>
            <p:nvSpPr>
              <p:cNvPr id="11" name="TextBox 10"/>
              <p:cNvSpPr txBox="1"/>
              <p:nvPr/>
            </p:nvSpPr>
            <p:spPr>
              <a:xfrm>
                <a:off x="6126480" y="1524000"/>
                <a:ext cx="426720" cy="923330"/>
              </a:xfrm>
              <a:prstGeom prst="rect">
                <a:avLst/>
              </a:prstGeom>
              <a:noFill/>
            </p:spPr>
            <p:txBody>
              <a:bodyPr wrap="none" rtlCol="0">
                <a:spAutoFit/>
              </a:bodyPr>
              <a:lstStyle/>
              <a:p>
                <a:r>
                  <a:rPr lang="en-US" sz="5400" dirty="0" smtClean="0">
                    <a:latin typeface="Times New Roman"/>
                    <a:cs typeface="Times New Roman"/>
                  </a:rPr>
                  <a:t>•</a:t>
                </a:r>
                <a:endParaRPr lang="en-US" sz="5400" dirty="0"/>
              </a:p>
            </p:txBody>
          </p:sp>
          <p:sp>
            <p:nvSpPr>
              <p:cNvPr id="12" name="TextBox 11"/>
              <p:cNvSpPr txBox="1"/>
              <p:nvPr/>
            </p:nvSpPr>
            <p:spPr>
              <a:xfrm>
                <a:off x="6781800" y="2189144"/>
                <a:ext cx="426720" cy="923330"/>
              </a:xfrm>
              <a:prstGeom prst="rect">
                <a:avLst/>
              </a:prstGeom>
              <a:noFill/>
            </p:spPr>
            <p:txBody>
              <a:bodyPr wrap="none" rtlCol="0">
                <a:spAutoFit/>
              </a:bodyPr>
              <a:lstStyle/>
              <a:p>
                <a:r>
                  <a:rPr lang="en-US" sz="5400" dirty="0" smtClean="0">
                    <a:latin typeface="Times New Roman"/>
                    <a:cs typeface="Times New Roman"/>
                  </a:rPr>
                  <a:t>•</a:t>
                </a:r>
                <a:endParaRPr lang="en-US" sz="5400" dirty="0"/>
              </a:p>
            </p:txBody>
          </p:sp>
          <p:sp>
            <p:nvSpPr>
              <p:cNvPr id="13" name="TextBox 12"/>
              <p:cNvSpPr txBox="1"/>
              <p:nvPr/>
            </p:nvSpPr>
            <p:spPr>
              <a:xfrm>
                <a:off x="7498080" y="2645667"/>
                <a:ext cx="426720" cy="923330"/>
              </a:xfrm>
              <a:prstGeom prst="rect">
                <a:avLst/>
              </a:prstGeom>
              <a:noFill/>
            </p:spPr>
            <p:txBody>
              <a:bodyPr wrap="none" rtlCol="0">
                <a:spAutoFit/>
              </a:bodyPr>
              <a:lstStyle/>
              <a:p>
                <a:r>
                  <a:rPr lang="en-US" sz="5400" dirty="0" smtClean="0">
                    <a:latin typeface="Times New Roman"/>
                    <a:cs typeface="Times New Roman"/>
                  </a:rPr>
                  <a:t>•</a:t>
                </a:r>
                <a:endParaRPr lang="en-US" sz="5400" dirty="0"/>
              </a:p>
            </p:txBody>
          </p:sp>
          <p:sp>
            <p:nvSpPr>
              <p:cNvPr id="14" name="TextBox 13"/>
              <p:cNvSpPr txBox="1"/>
              <p:nvPr/>
            </p:nvSpPr>
            <p:spPr>
              <a:xfrm>
                <a:off x="8412480" y="2997901"/>
                <a:ext cx="426720" cy="923330"/>
              </a:xfrm>
              <a:prstGeom prst="rect">
                <a:avLst/>
              </a:prstGeom>
              <a:noFill/>
            </p:spPr>
            <p:txBody>
              <a:bodyPr wrap="none" rtlCol="0">
                <a:spAutoFit/>
              </a:bodyPr>
              <a:lstStyle/>
              <a:p>
                <a:r>
                  <a:rPr lang="en-US" sz="5400" dirty="0" smtClean="0">
                    <a:latin typeface="Times New Roman"/>
                    <a:cs typeface="Times New Roman"/>
                  </a:rPr>
                  <a:t>•</a:t>
                </a:r>
                <a:endParaRPr lang="en-US" sz="5400" dirty="0"/>
              </a:p>
            </p:txBody>
          </p:sp>
          <p:sp>
            <p:nvSpPr>
              <p:cNvPr id="15" name="TextBox 14"/>
              <p:cNvSpPr txBox="1"/>
              <p:nvPr/>
            </p:nvSpPr>
            <p:spPr>
              <a:xfrm>
                <a:off x="6096000" y="3026102"/>
                <a:ext cx="426720" cy="923330"/>
              </a:xfrm>
              <a:prstGeom prst="rect">
                <a:avLst/>
              </a:prstGeom>
              <a:noFill/>
            </p:spPr>
            <p:txBody>
              <a:bodyPr wrap="none" rtlCol="0">
                <a:spAutoFit/>
              </a:bodyPr>
              <a:lstStyle/>
              <a:p>
                <a:r>
                  <a:rPr lang="en-US" sz="5400" dirty="0" smtClean="0">
                    <a:latin typeface="Times New Roman"/>
                    <a:cs typeface="Times New Roman"/>
                  </a:rPr>
                  <a:t>•</a:t>
                </a:r>
                <a:endParaRPr lang="en-US" sz="5400" dirty="0"/>
              </a:p>
            </p:txBody>
          </p:sp>
          <p:sp>
            <p:nvSpPr>
              <p:cNvPr id="16" name="TextBox 15"/>
              <p:cNvSpPr txBox="1"/>
              <p:nvPr/>
            </p:nvSpPr>
            <p:spPr>
              <a:xfrm>
                <a:off x="8347465" y="1524000"/>
                <a:ext cx="426720" cy="923330"/>
              </a:xfrm>
              <a:prstGeom prst="rect">
                <a:avLst/>
              </a:prstGeom>
              <a:noFill/>
            </p:spPr>
            <p:txBody>
              <a:bodyPr wrap="none" rtlCol="0">
                <a:spAutoFit/>
              </a:bodyPr>
              <a:lstStyle/>
              <a:p>
                <a:r>
                  <a:rPr lang="en-US" sz="5400" dirty="0" smtClean="0">
                    <a:latin typeface="Times New Roman"/>
                    <a:cs typeface="Times New Roman"/>
                  </a:rPr>
                  <a:t>•</a:t>
                </a:r>
                <a:endParaRPr lang="en-US" sz="5400" dirty="0"/>
              </a:p>
            </p:txBody>
          </p:sp>
        </p:grpSp>
        <p:sp>
          <p:nvSpPr>
            <p:cNvPr id="56" name="TextBox 55"/>
            <p:cNvSpPr txBox="1"/>
            <p:nvPr/>
          </p:nvSpPr>
          <p:spPr>
            <a:xfrm>
              <a:off x="5532759" y="3047109"/>
              <a:ext cx="388248" cy="369332"/>
            </a:xfrm>
            <a:prstGeom prst="rect">
              <a:avLst/>
            </a:prstGeom>
            <a:noFill/>
          </p:spPr>
          <p:txBody>
            <a:bodyPr wrap="none" rtlCol="0">
              <a:spAutoFit/>
            </a:bodyPr>
            <a:lstStyle/>
            <a:p>
              <a:r>
                <a:rPr lang="en-US" dirty="0" smtClean="0"/>
                <a:t>R</a:t>
              </a:r>
              <a:r>
                <a:rPr lang="en-US" baseline="-25000" dirty="0" smtClean="0"/>
                <a:t>1</a:t>
              </a:r>
              <a:endParaRPr lang="en-US" baseline="-25000" dirty="0"/>
            </a:p>
          </p:txBody>
        </p:sp>
        <p:sp>
          <p:nvSpPr>
            <p:cNvPr id="57" name="TextBox 56"/>
            <p:cNvSpPr txBox="1"/>
            <p:nvPr/>
          </p:nvSpPr>
          <p:spPr>
            <a:xfrm>
              <a:off x="6126044" y="3427670"/>
              <a:ext cx="388248" cy="369332"/>
            </a:xfrm>
            <a:prstGeom prst="rect">
              <a:avLst/>
            </a:prstGeom>
            <a:noFill/>
          </p:spPr>
          <p:txBody>
            <a:bodyPr wrap="none" rtlCol="0">
              <a:spAutoFit/>
            </a:bodyPr>
            <a:lstStyle/>
            <a:p>
              <a:r>
                <a:rPr lang="en-US" dirty="0" smtClean="0"/>
                <a:t>R</a:t>
              </a:r>
              <a:r>
                <a:rPr lang="en-US" baseline="-25000" dirty="0" smtClean="0"/>
                <a:t>2</a:t>
              </a:r>
              <a:endParaRPr lang="en-US" baseline="-25000" dirty="0"/>
            </a:p>
          </p:txBody>
        </p:sp>
        <p:sp>
          <p:nvSpPr>
            <p:cNvPr id="58" name="TextBox 57"/>
            <p:cNvSpPr txBox="1"/>
            <p:nvPr/>
          </p:nvSpPr>
          <p:spPr>
            <a:xfrm>
              <a:off x="6934055" y="3593687"/>
              <a:ext cx="388248" cy="369332"/>
            </a:xfrm>
            <a:prstGeom prst="rect">
              <a:avLst/>
            </a:prstGeom>
            <a:noFill/>
          </p:spPr>
          <p:txBody>
            <a:bodyPr wrap="none" rtlCol="0">
              <a:spAutoFit/>
            </a:bodyPr>
            <a:lstStyle/>
            <a:p>
              <a:r>
                <a:rPr lang="en-US" dirty="0" smtClean="0"/>
                <a:t>R</a:t>
              </a:r>
              <a:r>
                <a:rPr lang="en-US" baseline="-25000" dirty="0" smtClean="0"/>
                <a:t>3</a:t>
              </a:r>
              <a:endParaRPr lang="en-US" baseline="-25000" dirty="0"/>
            </a:p>
          </p:txBody>
        </p:sp>
        <p:sp>
          <p:nvSpPr>
            <p:cNvPr id="59" name="TextBox 58"/>
            <p:cNvSpPr txBox="1"/>
            <p:nvPr/>
          </p:nvSpPr>
          <p:spPr>
            <a:xfrm>
              <a:off x="7666648" y="3506947"/>
              <a:ext cx="388248" cy="369332"/>
            </a:xfrm>
            <a:prstGeom prst="rect">
              <a:avLst/>
            </a:prstGeom>
            <a:noFill/>
          </p:spPr>
          <p:txBody>
            <a:bodyPr wrap="none" rtlCol="0">
              <a:spAutoFit/>
            </a:bodyPr>
            <a:lstStyle/>
            <a:p>
              <a:r>
                <a:rPr lang="en-US" dirty="0" smtClean="0"/>
                <a:t>R</a:t>
              </a:r>
              <a:r>
                <a:rPr lang="en-US" baseline="-25000" dirty="0" smtClean="0"/>
                <a:t>4</a:t>
              </a:r>
              <a:endParaRPr lang="en-US" baseline="-25000" dirty="0"/>
            </a:p>
          </p:txBody>
        </p:sp>
      </p:grpSp>
      <p:sp>
        <p:nvSpPr>
          <p:cNvPr id="62" name="Rectangle 61"/>
          <p:cNvSpPr/>
          <p:nvPr/>
        </p:nvSpPr>
        <p:spPr>
          <a:xfrm>
            <a:off x="500107" y="4457476"/>
            <a:ext cx="7469746" cy="646331"/>
          </a:xfrm>
          <a:prstGeom prst="rect">
            <a:avLst/>
          </a:prstGeom>
        </p:spPr>
        <p:txBody>
          <a:bodyPr wrap="square">
            <a:spAutoFit/>
          </a:bodyPr>
          <a:lstStyle/>
          <a:p>
            <a:r>
              <a:rPr lang="en-US" dirty="0" smtClean="0">
                <a:solidFill>
                  <a:srgbClr val="000000"/>
                </a:solidFill>
              </a:rPr>
              <a:t>For </a:t>
            </a:r>
            <a:r>
              <a:rPr lang="en-US" dirty="0">
                <a:solidFill>
                  <a:srgbClr val="000000"/>
                </a:solidFill>
              </a:rPr>
              <a:t>any connected planar graph with </a:t>
            </a:r>
            <a:r>
              <a:rPr lang="en-US" dirty="0" smtClean="0">
                <a:solidFill>
                  <a:srgbClr val="000000"/>
                </a:solidFill>
              </a:rPr>
              <a:t>v vertices</a:t>
            </a:r>
            <a:r>
              <a:rPr lang="en-US" dirty="0">
                <a:solidFill>
                  <a:srgbClr val="000000"/>
                </a:solidFill>
              </a:rPr>
              <a:t>, </a:t>
            </a:r>
            <a:r>
              <a:rPr lang="en-US" dirty="0" smtClean="0">
                <a:solidFill>
                  <a:srgbClr val="000000"/>
                </a:solidFill>
              </a:rPr>
              <a:t>e edges </a:t>
            </a:r>
            <a:r>
              <a:rPr lang="en-US" dirty="0">
                <a:solidFill>
                  <a:srgbClr val="000000"/>
                </a:solidFill>
              </a:rPr>
              <a:t>and </a:t>
            </a:r>
            <a:r>
              <a:rPr lang="en-US" dirty="0" smtClean="0">
                <a:solidFill>
                  <a:srgbClr val="000000"/>
                </a:solidFill>
              </a:rPr>
              <a:t>f</a:t>
            </a:r>
            <a:r>
              <a:rPr lang="en-US" dirty="0">
                <a:solidFill>
                  <a:srgbClr val="000000"/>
                </a:solidFill>
              </a:rPr>
              <a:t> faces, we </a:t>
            </a:r>
            <a:r>
              <a:rPr lang="en-US" dirty="0" smtClean="0">
                <a:solidFill>
                  <a:srgbClr val="000000"/>
                </a:solidFill>
              </a:rPr>
              <a:t>have</a:t>
            </a:r>
          </a:p>
          <a:p>
            <a:r>
              <a:rPr lang="en-US" dirty="0">
                <a:solidFill>
                  <a:srgbClr val="000000"/>
                </a:solidFill>
              </a:rPr>
              <a:t> </a:t>
            </a:r>
            <a:r>
              <a:rPr lang="en-US" dirty="0" smtClean="0">
                <a:solidFill>
                  <a:srgbClr val="000000"/>
                </a:solidFill>
              </a:rPr>
              <a:t>                f = e – v + 2</a:t>
            </a:r>
            <a:endParaRPr lang="en-US" dirty="0">
              <a:solidFill>
                <a:srgbClr val="000000"/>
              </a:solidFill>
            </a:endParaRPr>
          </a:p>
        </p:txBody>
      </p:sp>
      <p:sp>
        <p:nvSpPr>
          <p:cNvPr id="63" name="Rectangle 62"/>
          <p:cNvSpPr/>
          <p:nvPr/>
        </p:nvSpPr>
        <p:spPr>
          <a:xfrm>
            <a:off x="152400" y="4031918"/>
            <a:ext cx="3445046" cy="369332"/>
          </a:xfrm>
          <a:prstGeom prst="rect">
            <a:avLst/>
          </a:prstGeom>
        </p:spPr>
        <p:txBody>
          <a:bodyPr wrap="none">
            <a:spAutoFit/>
          </a:bodyPr>
          <a:lstStyle/>
          <a:p>
            <a:r>
              <a:rPr lang="en-US" b="1" dirty="0">
                <a:solidFill>
                  <a:srgbClr val="000000"/>
                </a:solidFill>
              </a:rPr>
              <a:t>Euler's Formula for Planar Graphs.</a:t>
            </a:r>
          </a:p>
        </p:txBody>
      </p:sp>
      <p:sp>
        <p:nvSpPr>
          <p:cNvPr id="64" name="Rectangle 63"/>
          <p:cNvSpPr/>
          <p:nvPr/>
        </p:nvSpPr>
        <p:spPr>
          <a:xfrm>
            <a:off x="152400" y="5258697"/>
            <a:ext cx="1059136" cy="369332"/>
          </a:xfrm>
          <a:prstGeom prst="rect">
            <a:avLst/>
          </a:prstGeom>
        </p:spPr>
        <p:txBody>
          <a:bodyPr wrap="none">
            <a:spAutoFit/>
          </a:bodyPr>
          <a:lstStyle/>
          <a:p>
            <a:r>
              <a:rPr lang="en-US" b="1" dirty="0" smtClean="0"/>
              <a:t>example:</a:t>
            </a:r>
            <a:endParaRPr lang="en-US" dirty="0"/>
          </a:p>
        </p:txBody>
      </p:sp>
      <p:sp>
        <p:nvSpPr>
          <p:cNvPr id="67" name="Rectangle 66"/>
          <p:cNvSpPr/>
          <p:nvPr/>
        </p:nvSpPr>
        <p:spPr>
          <a:xfrm>
            <a:off x="1264436" y="5258697"/>
            <a:ext cx="7238910" cy="923330"/>
          </a:xfrm>
          <a:prstGeom prst="rect">
            <a:avLst/>
          </a:prstGeom>
        </p:spPr>
        <p:txBody>
          <a:bodyPr wrap="square">
            <a:spAutoFit/>
          </a:bodyPr>
          <a:lstStyle/>
          <a:p>
            <a:r>
              <a:rPr lang="en-US" dirty="0"/>
              <a:t>suppose that a connected planar simple graph has 20 vertices, each of degree 3</a:t>
            </a:r>
            <a:r>
              <a:rPr lang="en-US" dirty="0" smtClean="0"/>
              <a:t>. </a:t>
            </a:r>
            <a:r>
              <a:rPr lang="en-US" dirty="0"/>
              <a:t>Into how many regions does a representation of this planar  graph split the plane? </a:t>
            </a:r>
          </a:p>
        </p:txBody>
      </p:sp>
    </p:spTree>
    <p:extLst>
      <p:ext uri="{BB962C8B-B14F-4D97-AF65-F5344CB8AC3E}">
        <p14:creationId xmlns:p14="http://schemas.microsoft.com/office/powerpoint/2010/main" val="213456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wipe(down)">
                                      <p:cBhvr>
                                        <p:cTn id="7" dur="500"/>
                                        <p:tgtEl>
                                          <p:spTgt spid="5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4"/>
                                        </p:tgtEl>
                                        <p:attrNameLst>
                                          <p:attrName>style.visibility</p:attrName>
                                        </p:attrNameLst>
                                      </p:cBhvr>
                                      <p:to>
                                        <p:strVal val="visible"/>
                                      </p:to>
                                    </p:set>
                                    <p:animEffect transition="in" filter="wipe(down)">
                                      <p:cBhvr>
                                        <p:cTn id="12"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64"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A2D89C-D3D4-4D70-AB54-55FB01236F4A}" type="datetime1">
              <a:rPr lang="en-US" smtClean="0"/>
              <a:pPr/>
              <a:t>6/24/2023</a:t>
            </a:fld>
            <a:endParaRPr lang="en-US" dirty="0"/>
          </a:p>
        </p:txBody>
      </p:sp>
      <p:sp>
        <p:nvSpPr>
          <p:cNvPr id="3" name="Footer Placeholder 2"/>
          <p:cNvSpPr>
            <a:spLocks noGrp="1"/>
          </p:cNvSpPr>
          <p:nvPr>
            <p:ph type="ftr" sz="quarter" idx="11"/>
          </p:nvPr>
        </p:nvSpPr>
        <p:spPr/>
        <p:txBody>
          <a:bodyPr/>
          <a:lstStyle/>
          <a:p>
            <a:r>
              <a:rPr lang="en-US" smtClean="0"/>
              <a:t>Basic concepts of graph theory</a:t>
            </a:r>
            <a:endParaRPr lang="en-US" dirty="0"/>
          </a:p>
        </p:txBody>
      </p:sp>
      <p:sp>
        <p:nvSpPr>
          <p:cNvPr id="4" name="Slide Number Placeholder 3"/>
          <p:cNvSpPr>
            <a:spLocks noGrp="1"/>
          </p:cNvSpPr>
          <p:nvPr>
            <p:ph type="sldNum" sz="quarter" idx="12"/>
          </p:nvPr>
        </p:nvSpPr>
        <p:spPr/>
        <p:txBody>
          <a:bodyPr/>
          <a:lstStyle/>
          <a:p>
            <a:fld id="{68D024D8-7F54-4838-AA7B-E00348C32656}" type="slidenum">
              <a:rPr lang="en-US" smtClean="0"/>
              <a:pPr/>
              <a:t>63</a:t>
            </a:fld>
            <a:endParaRPr lang="en-US" dirty="0"/>
          </a:p>
        </p:txBody>
      </p:sp>
      <p:sp>
        <p:nvSpPr>
          <p:cNvPr id="7" name="Rectangle 6"/>
          <p:cNvSpPr/>
          <p:nvPr/>
        </p:nvSpPr>
        <p:spPr>
          <a:xfrm>
            <a:off x="289560" y="2025956"/>
            <a:ext cx="8534400" cy="646331"/>
          </a:xfrm>
          <a:prstGeom prst="rect">
            <a:avLst/>
          </a:prstGeom>
        </p:spPr>
        <p:txBody>
          <a:bodyPr wrap="square">
            <a:spAutoFit/>
          </a:bodyPr>
          <a:lstStyle/>
          <a:p>
            <a:r>
              <a:rPr lang="en-US" b="1" dirty="0"/>
              <a:t>Corollary 1: </a:t>
            </a:r>
            <a:r>
              <a:rPr lang="en-US" dirty="0"/>
              <a:t>For any simple, connected, planar graph G, with |E| &gt; 2, the following holds: </a:t>
            </a:r>
            <a:r>
              <a:rPr lang="en-US" dirty="0" smtClean="0"/>
              <a:t>  </a:t>
            </a:r>
          </a:p>
          <a:p>
            <a:r>
              <a:rPr lang="en-US" dirty="0"/>
              <a:t> </a:t>
            </a:r>
            <a:r>
              <a:rPr lang="en-US" dirty="0" smtClean="0"/>
              <a:t>                                                   |</a:t>
            </a:r>
            <a:r>
              <a:rPr lang="en-US" dirty="0"/>
              <a:t>E| ≤ 3n – 6 </a:t>
            </a:r>
          </a:p>
        </p:txBody>
      </p:sp>
      <p:sp>
        <p:nvSpPr>
          <p:cNvPr id="8" name="Rectangle 7"/>
          <p:cNvSpPr/>
          <p:nvPr/>
        </p:nvSpPr>
        <p:spPr>
          <a:xfrm>
            <a:off x="289560" y="2641555"/>
            <a:ext cx="8610600" cy="646331"/>
          </a:xfrm>
          <a:prstGeom prst="rect">
            <a:avLst/>
          </a:prstGeom>
        </p:spPr>
        <p:txBody>
          <a:bodyPr wrap="square">
            <a:spAutoFit/>
          </a:bodyPr>
          <a:lstStyle/>
          <a:p>
            <a:r>
              <a:rPr lang="en-US" b="1" dirty="0"/>
              <a:t>Corollary 2: </a:t>
            </a:r>
            <a:r>
              <a:rPr lang="en-US" dirty="0"/>
              <a:t>For any simple connected bipartite planar graph G, with |E| &gt; 2, the following holds: |E| ≤ 2n – </a:t>
            </a:r>
            <a:r>
              <a:rPr lang="en-US" dirty="0" smtClean="0"/>
              <a:t>4</a:t>
            </a:r>
            <a:endParaRPr lang="en-US" dirty="0"/>
          </a:p>
        </p:txBody>
      </p:sp>
      <p:sp>
        <p:nvSpPr>
          <p:cNvPr id="9" name="Rectangle 8"/>
          <p:cNvSpPr/>
          <p:nvPr/>
        </p:nvSpPr>
        <p:spPr>
          <a:xfrm>
            <a:off x="1364321" y="3697069"/>
            <a:ext cx="7495934" cy="646331"/>
          </a:xfrm>
          <a:prstGeom prst="rect">
            <a:avLst/>
          </a:prstGeom>
        </p:spPr>
        <p:txBody>
          <a:bodyPr wrap="square">
            <a:spAutoFit/>
          </a:bodyPr>
          <a:lstStyle/>
          <a:p>
            <a:r>
              <a:rPr lang="en-US" dirty="0" smtClean="0"/>
              <a:t>It </a:t>
            </a:r>
            <a:r>
              <a:rPr lang="en-US" dirty="0"/>
              <a:t>has 5 vertices and 10 edges. </a:t>
            </a:r>
            <a:r>
              <a:rPr lang="en-US" dirty="0" smtClean="0"/>
              <a:t>Then by corollary ,</a:t>
            </a:r>
          </a:p>
          <a:p>
            <a:r>
              <a:rPr lang="en-US" dirty="0"/>
              <a:t> </a:t>
            </a:r>
            <a:r>
              <a:rPr lang="en-US" dirty="0" smtClean="0"/>
              <a:t>      |</a:t>
            </a:r>
            <a:r>
              <a:rPr lang="en-US" dirty="0"/>
              <a:t>E| ≤ 3n – 6 ⇒ 10 ≤ 3*5 – </a:t>
            </a:r>
            <a:r>
              <a:rPr lang="en-US" dirty="0" smtClean="0"/>
              <a:t>6 = 9  which is not true, so </a:t>
            </a:r>
            <a:r>
              <a:rPr lang="en-US" dirty="0"/>
              <a:t>K</a:t>
            </a:r>
            <a:r>
              <a:rPr lang="en-US" baseline="-25000" dirty="0"/>
              <a:t>5</a:t>
            </a:r>
            <a:r>
              <a:rPr lang="en-US" dirty="0"/>
              <a:t> cannot be </a:t>
            </a:r>
            <a:r>
              <a:rPr lang="en-US" dirty="0" smtClean="0"/>
              <a:t>planar</a:t>
            </a:r>
            <a:endParaRPr lang="en-US" dirty="0"/>
          </a:p>
        </p:txBody>
      </p:sp>
      <p:sp>
        <p:nvSpPr>
          <p:cNvPr id="10" name="TextBox 9"/>
          <p:cNvSpPr txBox="1"/>
          <p:nvPr/>
        </p:nvSpPr>
        <p:spPr>
          <a:xfrm>
            <a:off x="304800" y="3297925"/>
            <a:ext cx="1059521" cy="369332"/>
          </a:xfrm>
          <a:prstGeom prst="rect">
            <a:avLst/>
          </a:prstGeom>
          <a:noFill/>
        </p:spPr>
        <p:txBody>
          <a:bodyPr wrap="none" rtlCol="0">
            <a:spAutoFit/>
          </a:bodyPr>
          <a:lstStyle/>
          <a:p>
            <a:r>
              <a:rPr lang="en-US" b="1" dirty="0" smtClean="0"/>
              <a:t>Example:</a:t>
            </a:r>
            <a:endParaRPr lang="en-US" b="1" dirty="0"/>
          </a:p>
        </p:txBody>
      </p:sp>
      <p:sp>
        <p:nvSpPr>
          <p:cNvPr id="11" name="Rectangle 10"/>
          <p:cNvSpPr/>
          <p:nvPr/>
        </p:nvSpPr>
        <p:spPr>
          <a:xfrm>
            <a:off x="1364321" y="3314149"/>
            <a:ext cx="2064668" cy="369332"/>
          </a:xfrm>
          <a:prstGeom prst="rect">
            <a:avLst/>
          </a:prstGeom>
        </p:spPr>
        <p:txBody>
          <a:bodyPr wrap="none">
            <a:spAutoFit/>
          </a:bodyPr>
          <a:lstStyle/>
          <a:p>
            <a:r>
              <a:rPr lang="en-US" dirty="0"/>
              <a:t>K</a:t>
            </a:r>
            <a:r>
              <a:rPr lang="en-US" baseline="-25000" dirty="0"/>
              <a:t>5</a:t>
            </a:r>
            <a:r>
              <a:rPr lang="en-US" dirty="0"/>
              <a:t> cannot be planar</a:t>
            </a:r>
          </a:p>
        </p:txBody>
      </p:sp>
      <p:sp>
        <p:nvSpPr>
          <p:cNvPr id="12" name="TextBox 11"/>
          <p:cNvSpPr txBox="1"/>
          <p:nvPr/>
        </p:nvSpPr>
        <p:spPr>
          <a:xfrm>
            <a:off x="304800" y="3669354"/>
            <a:ext cx="1096775" cy="369332"/>
          </a:xfrm>
          <a:prstGeom prst="rect">
            <a:avLst/>
          </a:prstGeom>
          <a:noFill/>
        </p:spPr>
        <p:txBody>
          <a:bodyPr wrap="none" rtlCol="0">
            <a:spAutoFit/>
          </a:bodyPr>
          <a:lstStyle/>
          <a:p>
            <a:r>
              <a:rPr lang="en-US" b="1" dirty="0" smtClean="0"/>
              <a:t>Solution: </a:t>
            </a:r>
            <a:endParaRPr lang="en-US" b="1" dirty="0"/>
          </a:p>
        </p:txBody>
      </p:sp>
      <p:sp>
        <p:nvSpPr>
          <p:cNvPr id="13" name="TextBox 12"/>
          <p:cNvSpPr txBox="1"/>
          <p:nvPr/>
        </p:nvSpPr>
        <p:spPr>
          <a:xfrm>
            <a:off x="323426" y="4346658"/>
            <a:ext cx="1059521" cy="369332"/>
          </a:xfrm>
          <a:prstGeom prst="rect">
            <a:avLst/>
          </a:prstGeom>
          <a:noFill/>
        </p:spPr>
        <p:txBody>
          <a:bodyPr wrap="none" rtlCol="0">
            <a:spAutoFit/>
          </a:bodyPr>
          <a:lstStyle/>
          <a:p>
            <a:r>
              <a:rPr lang="en-US" b="1" dirty="0" smtClean="0"/>
              <a:t>Example:</a:t>
            </a:r>
            <a:endParaRPr lang="en-US" b="1" dirty="0"/>
          </a:p>
        </p:txBody>
      </p:sp>
      <p:sp>
        <p:nvSpPr>
          <p:cNvPr id="14" name="Rectangle 13"/>
          <p:cNvSpPr/>
          <p:nvPr/>
        </p:nvSpPr>
        <p:spPr>
          <a:xfrm>
            <a:off x="1293789" y="4355068"/>
            <a:ext cx="2205732" cy="369332"/>
          </a:xfrm>
          <a:prstGeom prst="rect">
            <a:avLst/>
          </a:prstGeom>
        </p:spPr>
        <p:txBody>
          <a:bodyPr wrap="none">
            <a:spAutoFit/>
          </a:bodyPr>
          <a:lstStyle/>
          <a:p>
            <a:r>
              <a:rPr lang="en-US" dirty="0"/>
              <a:t>K</a:t>
            </a:r>
            <a:r>
              <a:rPr lang="en-US" baseline="-25000" dirty="0"/>
              <a:t>3,3</a:t>
            </a:r>
            <a:r>
              <a:rPr lang="en-US" dirty="0"/>
              <a:t> cannot be planar:</a:t>
            </a:r>
          </a:p>
        </p:txBody>
      </p:sp>
      <p:sp>
        <p:nvSpPr>
          <p:cNvPr id="15" name="TextBox 14"/>
          <p:cNvSpPr txBox="1"/>
          <p:nvPr/>
        </p:nvSpPr>
        <p:spPr>
          <a:xfrm>
            <a:off x="323426" y="4735743"/>
            <a:ext cx="1096775" cy="369332"/>
          </a:xfrm>
          <a:prstGeom prst="rect">
            <a:avLst/>
          </a:prstGeom>
          <a:noFill/>
        </p:spPr>
        <p:txBody>
          <a:bodyPr wrap="none" rtlCol="0">
            <a:spAutoFit/>
          </a:bodyPr>
          <a:lstStyle/>
          <a:p>
            <a:r>
              <a:rPr lang="en-US" b="1" smtClean="0"/>
              <a:t>Solution: </a:t>
            </a:r>
            <a:endParaRPr lang="en-US" b="1" dirty="0"/>
          </a:p>
        </p:txBody>
      </p:sp>
      <p:sp>
        <p:nvSpPr>
          <p:cNvPr id="16" name="Rectangle 15"/>
          <p:cNvSpPr/>
          <p:nvPr/>
        </p:nvSpPr>
        <p:spPr>
          <a:xfrm>
            <a:off x="1420201" y="4788517"/>
            <a:ext cx="7418999" cy="923330"/>
          </a:xfrm>
          <a:prstGeom prst="rect">
            <a:avLst/>
          </a:prstGeom>
        </p:spPr>
        <p:txBody>
          <a:bodyPr wrap="square">
            <a:spAutoFit/>
          </a:bodyPr>
          <a:lstStyle/>
          <a:p>
            <a:r>
              <a:rPr lang="en-US" dirty="0"/>
              <a:t>It has 6 vertices and 9 </a:t>
            </a:r>
            <a:r>
              <a:rPr lang="en-US" dirty="0" smtClean="0"/>
              <a:t>edges</a:t>
            </a:r>
            <a:r>
              <a:rPr lang="en-US" dirty="0"/>
              <a:t> Then by </a:t>
            </a:r>
            <a:r>
              <a:rPr lang="en-US" dirty="0" smtClean="0"/>
              <a:t>corollary of </a:t>
            </a:r>
            <a:r>
              <a:rPr lang="en-US" dirty="0"/>
              <a:t>connected bipartite planar graph </a:t>
            </a:r>
            <a:r>
              <a:rPr lang="en-US" dirty="0" smtClean="0"/>
              <a:t>. </a:t>
            </a:r>
            <a:r>
              <a:rPr lang="en-US" dirty="0"/>
              <a:t>|E| ≤ 2n – 4 ⇒ 9 ≤ 2*6 – 4 </a:t>
            </a:r>
            <a:r>
              <a:rPr lang="en-US" dirty="0" smtClean="0"/>
              <a:t>= 8, </a:t>
            </a:r>
            <a:r>
              <a:rPr lang="en-US" dirty="0"/>
              <a:t>which is not </a:t>
            </a:r>
            <a:r>
              <a:rPr lang="en-US" dirty="0" smtClean="0"/>
              <a:t>true, so </a:t>
            </a:r>
            <a:r>
              <a:rPr lang="en-US" dirty="0"/>
              <a:t>K</a:t>
            </a:r>
            <a:r>
              <a:rPr lang="en-US" baseline="-25000" dirty="0"/>
              <a:t>3,3</a:t>
            </a:r>
            <a:r>
              <a:rPr lang="en-US" dirty="0"/>
              <a:t> cannot be planar</a:t>
            </a:r>
          </a:p>
        </p:txBody>
      </p:sp>
      <p:sp>
        <p:nvSpPr>
          <p:cNvPr id="17" name="Rectangle 16"/>
          <p:cNvSpPr/>
          <p:nvPr/>
        </p:nvSpPr>
        <p:spPr>
          <a:xfrm>
            <a:off x="1278549" y="5849432"/>
            <a:ext cx="6781800" cy="369332"/>
          </a:xfrm>
          <a:prstGeom prst="rect">
            <a:avLst/>
          </a:prstGeom>
        </p:spPr>
        <p:txBody>
          <a:bodyPr wrap="square">
            <a:spAutoFit/>
          </a:bodyPr>
          <a:lstStyle/>
          <a:p>
            <a:r>
              <a:rPr lang="en-US" b="1" dirty="0" smtClean="0"/>
              <a:t>Note: All corollaries </a:t>
            </a:r>
            <a:r>
              <a:rPr lang="en-US" b="1" dirty="0"/>
              <a:t>are necessary, but not sufficient conditions.</a:t>
            </a:r>
          </a:p>
        </p:txBody>
      </p:sp>
      <p:sp>
        <p:nvSpPr>
          <p:cNvPr id="18" name="TextBox 17"/>
          <p:cNvSpPr txBox="1"/>
          <p:nvPr/>
        </p:nvSpPr>
        <p:spPr>
          <a:xfrm>
            <a:off x="1223813" y="1012121"/>
            <a:ext cx="6170344" cy="369332"/>
          </a:xfrm>
          <a:prstGeom prst="rect">
            <a:avLst/>
          </a:prstGeom>
          <a:noFill/>
        </p:spPr>
        <p:txBody>
          <a:bodyPr wrap="none" rtlCol="0">
            <a:spAutoFit/>
          </a:bodyPr>
          <a:lstStyle/>
          <a:p>
            <a:r>
              <a:rPr lang="en-US" dirty="0" smtClean="0"/>
              <a:t>We have 2e = 60, or e = 30. consequently, from </a:t>
            </a:r>
            <a:r>
              <a:rPr lang="en-US" b="1" dirty="0">
                <a:solidFill>
                  <a:srgbClr val="000000"/>
                </a:solidFill>
              </a:rPr>
              <a:t>Euler's </a:t>
            </a:r>
            <a:r>
              <a:rPr lang="en-US" b="1" dirty="0" smtClean="0">
                <a:solidFill>
                  <a:srgbClr val="000000"/>
                </a:solidFill>
              </a:rPr>
              <a:t>Formula,</a:t>
            </a:r>
            <a:r>
              <a:rPr lang="en-US" dirty="0" smtClean="0"/>
              <a:t> </a:t>
            </a:r>
            <a:endParaRPr lang="en-US" dirty="0"/>
          </a:p>
        </p:txBody>
      </p:sp>
      <p:sp>
        <p:nvSpPr>
          <p:cNvPr id="21" name="TextBox 20"/>
          <p:cNvSpPr txBox="1"/>
          <p:nvPr/>
        </p:nvSpPr>
        <p:spPr>
          <a:xfrm>
            <a:off x="1293789" y="1488506"/>
            <a:ext cx="5216684" cy="369332"/>
          </a:xfrm>
          <a:prstGeom prst="rect">
            <a:avLst/>
          </a:prstGeom>
          <a:noFill/>
        </p:spPr>
        <p:txBody>
          <a:bodyPr wrap="none" rtlCol="0">
            <a:spAutoFit/>
          </a:bodyPr>
          <a:lstStyle/>
          <a:p>
            <a:r>
              <a:rPr lang="en-US" dirty="0" smtClean="0"/>
              <a:t>The number regions is r = e – v + 2 = 30 – 20 + 2 = 12. </a:t>
            </a:r>
            <a:endParaRPr lang="en-US" dirty="0"/>
          </a:p>
        </p:txBody>
      </p:sp>
      <p:sp>
        <p:nvSpPr>
          <p:cNvPr id="22" name="TextBox 21"/>
          <p:cNvSpPr txBox="1"/>
          <p:nvPr/>
        </p:nvSpPr>
        <p:spPr>
          <a:xfrm>
            <a:off x="178815" y="178448"/>
            <a:ext cx="1096775" cy="369332"/>
          </a:xfrm>
          <a:prstGeom prst="rect">
            <a:avLst/>
          </a:prstGeom>
          <a:noFill/>
        </p:spPr>
        <p:txBody>
          <a:bodyPr wrap="none" rtlCol="0">
            <a:spAutoFit/>
          </a:bodyPr>
          <a:lstStyle/>
          <a:p>
            <a:r>
              <a:rPr lang="en-US" b="1" dirty="0" smtClean="0"/>
              <a:t>Solution: </a:t>
            </a:r>
            <a:endParaRPr lang="en-US" b="1" dirty="0"/>
          </a:p>
        </p:txBody>
      </p:sp>
      <p:sp>
        <p:nvSpPr>
          <p:cNvPr id="23" name="TextBox 22"/>
          <p:cNvSpPr txBox="1"/>
          <p:nvPr/>
        </p:nvSpPr>
        <p:spPr>
          <a:xfrm>
            <a:off x="1101785" y="256673"/>
            <a:ext cx="7717882" cy="646331"/>
          </a:xfrm>
          <a:prstGeom prst="rect">
            <a:avLst/>
          </a:prstGeom>
          <a:noFill/>
        </p:spPr>
        <p:txBody>
          <a:bodyPr wrap="none" rtlCol="0">
            <a:spAutoFit/>
          </a:bodyPr>
          <a:lstStyle/>
          <a:p>
            <a:r>
              <a:rPr lang="en-US" dirty="0" smtClean="0"/>
              <a:t>This graph has </a:t>
            </a:r>
            <a:r>
              <a:rPr lang="en-US" dirty="0"/>
              <a:t>20 vertices, each of degree </a:t>
            </a:r>
            <a:r>
              <a:rPr lang="en-US" dirty="0" smtClean="0"/>
              <a:t>3, so that v = 20. since the sum of the </a:t>
            </a:r>
          </a:p>
          <a:p>
            <a:r>
              <a:rPr lang="en-US" dirty="0"/>
              <a:t> </a:t>
            </a:r>
            <a:r>
              <a:rPr lang="en-US" dirty="0" smtClean="0"/>
              <a:t>degrees of the vertices, 3v = 3</a:t>
            </a:r>
            <a:r>
              <a:rPr lang="en-US" dirty="0" smtClean="0">
                <a:ea typeface="NSimSun" panose="02010609030101010101" pitchFamily="49" charset="-122"/>
              </a:rPr>
              <a:t>×20 = 60, is equal to twice the number of edges, </a:t>
            </a:r>
            <a:endParaRPr lang="en-US" dirty="0"/>
          </a:p>
        </p:txBody>
      </p:sp>
    </p:spTree>
    <p:extLst>
      <p:ext uri="{BB962C8B-B14F-4D97-AF65-F5344CB8AC3E}">
        <p14:creationId xmlns:p14="http://schemas.microsoft.com/office/powerpoint/2010/main" val="60273483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A2D89C-D3D4-4D70-AB54-55FB01236F4A}" type="datetime1">
              <a:rPr lang="en-US" smtClean="0"/>
              <a:pPr/>
              <a:t>6/24/2023</a:t>
            </a:fld>
            <a:endParaRPr lang="en-US" dirty="0"/>
          </a:p>
        </p:txBody>
      </p:sp>
      <p:sp>
        <p:nvSpPr>
          <p:cNvPr id="3" name="Footer Placeholder 2"/>
          <p:cNvSpPr>
            <a:spLocks noGrp="1"/>
          </p:cNvSpPr>
          <p:nvPr>
            <p:ph type="ftr" sz="quarter" idx="11"/>
          </p:nvPr>
        </p:nvSpPr>
        <p:spPr/>
        <p:txBody>
          <a:bodyPr/>
          <a:lstStyle/>
          <a:p>
            <a:r>
              <a:rPr lang="en-US" smtClean="0"/>
              <a:t>Basic concepts of graph theory</a:t>
            </a:r>
            <a:endParaRPr lang="en-US" dirty="0"/>
          </a:p>
        </p:txBody>
      </p:sp>
      <p:sp>
        <p:nvSpPr>
          <p:cNvPr id="4" name="Slide Number Placeholder 3"/>
          <p:cNvSpPr>
            <a:spLocks noGrp="1"/>
          </p:cNvSpPr>
          <p:nvPr>
            <p:ph type="sldNum" sz="quarter" idx="12"/>
          </p:nvPr>
        </p:nvSpPr>
        <p:spPr/>
        <p:txBody>
          <a:bodyPr/>
          <a:lstStyle/>
          <a:p>
            <a:fld id="{68D024D8-7F54-4838-AA7B-E00348C32656}" type="slidenum">
              <a:rPr lang="en-US" smtClean="0"/>
              <a:pPr/>
              <a:t>64</a:t>
            </a:fld>
            <a:endParaRPr lang="en-US" dirty="0"/>
          </a:p>
        </p:txBody>
      </p:sp>
      <p:sp>
        <p:nvSpPr>
          <p:cNvPr id="5" name="Rectangle 1"/>
          <p:cNvSpPr>
            <a:spLocks noChangeArrowheads="1"/>
          </p:cNvSpPr>
          <p:nvPr/>
        </p:nvSpPr>
        <p:spPr bwMode="auto">
          <a:xfrm>
            <a:off x="394414" y="3380154"/>
            <a:ext cx="835516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273239"/>
                </a:solidFill>
                <a:effectLst/>
                <a:latin typeface="+mn-lt"/>
              </a:rPr>
              <a:t>The smallest number of colors needed to color a graph G is called its chromatic number. For example, the following can be colored minimum 2 colors.  </a:t>
            </a:r>
            <a:endParaRPr kumimoji="0" lang="en-US" sz="2800" b="0" i="0" u="none" strike="noStrike" cap="none" normalizeH="0" baseline="0" dirty="0" smtClean="0">
              <a:ln>
                <a:noFill/>
              </a:ln>
              <a:solidFill>
                <a:srgbClr val="273239"/>
              </a:solidFill>
              <a:effectLst/>
              <a:latin typeface="+mn-lt"/>
            </a:endParaRPr>
          </a:p>
        </p:txBody>
      </p:sp>
      <p:sp>
        <p:nvSpPr>
          <p:cNvPr id="6" name="AutoShape 2" descr="https://media.geeksforgeeks.org/wp-content/uploads/20221221135048/graph.jpg"/>
          <p:cNvSpPr>
            <a:spLocks noChangeAspect="1" noChangeArrowheads="1"/>
          </p:cNvSpPr>
          <p:nvPr/>
        </p:nvSpPr>
        <p:spPr bwMode="auto">
          <a:xfrm>
            <a:off x="0" y="19208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000"/>
          </a:p>
        </p:txBody>
      </p:sp>
      <p:sp>
        <p:nvSpPr>
          <p:cNvPr id="7" name="Rectangle 6"/>
          <p:cNvSpPr/>
          <p:nvPr/>
        </p:nvSpPr>
        <p:spPr>
          <a:xfrm>
            <a:off x="238744" y="3061675"/>
            <a:ext cx="2339102" cy="369332"/>
          </a:xfrm>
          <a:prstGeom prst="rect">
            <a:avLst/>
          </a:prstGeom>
        </p:spPr>
        <p:txBody>
          <a:bodyPr wrap="none">
            <a:spAutoFit/>
          </a:bodyPr>
          <a:lstStyle/>
          <a:p>
            <a:r>
              <a:rPr lang="en-US" b="1" dirty="0">
                <a:solidFill>
                  <a:srgbClr val="273239"/>
                </a:solidFill>
                <a:latin typeface="Nunito"/>
              </a:rPr>
              <a:t>Chromatic Number:</a:t>
            </a:r>
            <a:endParaRPr lang="en-US" dirty="0"/>
          </a:p>
        </p:txBody>
      </p:sp>
      <p:sp>
        <p:nvSpPr>
          <p:cNvPr id="8" name="Rectangle 7"/>
          <p:cNvSpPr/>
          <p:nvPr/>
        </p:nvSpPr>
        <p:spPr>
          <a:xfrm>
            <a:off x="455054" y="5591625"/>
            <a:ext cx="8122276" cy="646331"/>
          </a:xfrm>
          <a:prstGeom prst="rect">
            <a:avLst/>
          </a:prstGeom>
        </p:spPr>
        <p:txBody>
          <a:bodyPr wrap="square">
            <a:spAutoFit/>
          </a:bodyPr>
          <a:lstStyle/>
          <a:p>
            <a:r>
              <a:rPr lang="en-US" dirty="0">
                <a:solidFill>
                  <a:srgbClr val="273239"/>
                </a:solidFill>
              </a:rPr>
              <a:t>Chromatic number of this graph is 2 </a:t>
            </a:r>
            <a:r>
              <a:rPr lang="en-US" dirty="0">
                <a:solidFill>
                  <a:srgbClr val="292929"/>
                </a:solidFill>
              </a:rPr>
              <a:t>( </a:t>
            </a:r>
            <a:r>
              <a:rPr lang="el-GR" dirty="0">
                <a:solidFill>
                  <a:srgbClr val="292929"/>
                </a:solidFill>
              </a:rPr>
              <a:t>Χ</a:t>
            </a:r>
            <a:r>
              <a:rPr lang="en-US" dirty="0">
                <a:solidFill>
                  <a:srgbClr val="292929"/>
                </a:solidFill>
              </a:rPr>
              <a:t>(G) = </a:t>
            </a:r>
            <a:r>
              <a:rPr lang="en-US" dirty="0" smtClean="0">
                <a:solidFill>
                  <a:srgbClr val="292929"/>
                </a:solidFill>
              </a:rPr>
              <a:t>2)</a:t>
            </a:r>
            <a:r>
              <a:rPr lang="en-US" dirty="0" smtClean="0"/>
              <a:t> </a:t>
            </a:r>
            <a:r>
              <a:rPr lang="en-US" dirty="0" smtClean="0">
                <a:solidFill>
                  <a:srgbClr val="273239"/>
                </a:solidFill>
              </a:rPr>
              <a:t>because </a:t>
            </a:r>
            <a:r>
              <a:rPr lang="en-US" dirty="0">
                <a:solidFill>
                  <a:srgbClr val="273239"/>
                </a:solidFill>
              </a:rPr>
              <a:t> in this above diagram we can use to color red and green </a:t>
            </a:r>
            <a:endParaRPr lang="en-US" dirty="0"/>
          </a:p>
        </p:txBody>
      </p:sp>
      <p:grpSp>
        <p:nvGrpSpPr>
          <p:cNvPr id="14" name="Group 13"/>
          <p:cNvGrpSpPr/>
          <p:nvPr/>
        </p:nvGrpSpPr>
        <p:grpSpPr>
          <a:xfrm>
            <a:off x="2176454" y="4260534"/>
            <a:ext cx="1676400" cy="1212697"/>
            <a:chOff x="2209800" y="3900891"/>
            <a:chExt cx="1676400" cy="1212697"/>
          </a:xfrm>
        </p:grpSpPr>
        <p:sp>
          <p:nvSpPr>
            <p:cNvPr id="9" name="Oval 8"/>
            <p:cNvSpPr/>
            <p:nvPr/>
          </p:nvSpPr>
          <p:spPr>
            <a:xfrm>
              <a:off x="2209800" y="3900891"/>
              <a:ext cx="152400" cy="213910"/>
            </a:xfrm>
            <a:prstGeom prst="ellipse">
              <a:avLst/>
            </a:prstGeom>
            <a:solidFill>
              <a:srgbClr val="FF00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Oval 9"/>
            <p:cNvSpPr/>
            <p:nvPr/>
          </p:nvSpPr>
          <p:spPr>
            <a:xfrm>
              <a:off x="3733800" y="4899678"/>
              <a:ext cx="152400" cy="213910"/>
            </a:xfrm>
            <a:prstGeom prst="ellipse">
              <a:avLst/>
            </a:prstGeom>
            <a:solidFill>
              <a:srgbClr val="FF00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 name="Oval 10"/>
            <p:cNvSpPr/>
            <p:nvPr/>
          </p:nvSpPr>
          <p:spPr>
            <a:xfrm>
              <a:off x="2209800" y="4899678"/>
              <a:ext cx="152400" cy="213910"/>
            </a:xfrm>
            <a:prstGeom prst="ellipse">
              <a:avLst/>
            </a:prstGeom>
            <a:solidFill>
              <a:srgbClr val="00B05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 name="Oval 11"/>
            <p:cNvSpPr/>
            <p:nvPr/>
          </p:nvSpPr>
          <p:spPr>
            <a:xfrm>
              <a:off x="3733800" y="3923902"/>
              <a:ext cx="152400" cy="213910"/>
            </a:xfrm>
            <a:prstGeom prst="ellipse">
              <a:avLst/>
            </a:prstGeom>
            <a:solidFill>
              <a:srgbClr val="00B05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 name="Rectangle 12"/>
            <p:cNvSpPr/>
            <p:nvPr/>
          </p:nvSpPr>
          <p:spPr>
            <a:xfrm>
              <a:off x="2286000" y="4038600"/>
              <a:ext cx="1524000" cy="956594"/>
            </a:xfrm>
            <a:prstGeom prst="rect">
              <a:avLst/>
            </a:prstGeom>
            <a:noFill/>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15" name="Rectangle 14"/>
          <p:cNvSpPr/>
          <p:nvPr/>
        </p:nvSpPr>
        <p:spPr>
          <a:xfrm>
            <a:off x="647699" y="851835"/>
            <a:ext cx="7848600" cy="646331"/>
          </a:xfrm>
          <a:prstGeom prst="rect">
            <a:avLst/>
          </a:prstGeom>
        </p:spPr>
        <p:txBody>
          <a:bodyPr wrap="square">
            <a:spAutoFit/>
          </a:bodyPr>
          <a:lstStyle/>
          <a:p>
            <a:r>
              <a:rPr lang="en-US" b="1" dirty="0" smtClean="0">
                <a:solidFill>
                  <a:srgbClr val="292929"/>
                </a:solidFill>
              </a:rPr>
              <a:t>Graph </a:t>
            </a:r>
            <a:r>
              <a:rPr lang="en-US" b="1" dirty="0">
                <a:solidFill>
                  <a:srgbClr val="292929"/>
                </a:solidFill>
              </a:rPr>
              <a:t>coloring </a:t>
            </a:r>
            <a:r>
              <a:rPr lang="en-US" dirty="0">
                <a:solidFill>
                  <a:srgbClr val="292929"/>
                </a:solidFill>
              </a:rPr>
              <a:t>is simply assignment of colors to each vertex of a graph so that no two adjacent vertices are assigned the same color.</a:t>
            </a:r>
            <a:endParaRPr lang="en-US" b="0" i="0" dirty="0">
              <a:solidFill>
                <a:srgbClr val="292929"/>
              </a:solidFill>
              <a:effectLst/>
            </a:endParaRPr>
          </a:p>
        </p:txBody>
      </p:sp>
      <p:sp>
        <p:nvSpPr>
          <p:cNvPr id="16" name="Rectangle 15"/>
          <p:cNvSpPr/>
          <p:nvPr/>
        </p:nvSpPr>
        <p:spPr>
          <a:xfrm>
            <a:off x="3014654" y="105179"/>
            <a:ext cx="1590692" cy="369332"/>
          </a:xfrm>
          <a:prstGeom prst="rect">
            <a:avLst/>
          </a:prstGeom>
        </p:spPr>
        <p:txBody>
          <a:bodyPr wrap="none">
            <a:spAutoFit/>
          </a:bodyPr>
          <a:lstStyle/>
          <a:p>
            <a:r>
              <a:rPr lang="en-US" b="1" dirty="0">
                <a:solidFill>
                  <a:srgbClr val="292929"/>
                </a:solidFill>
              </a:rPr>
              <a:t>Graph coloring</a:t>
            </a:r>
            <a:endParaRPr lang="en-US" b="1" dirty="0"/>
          </a:p>
        </p:txBody>
      </p:sp>
      <p:sp>
        <p:nvSpPr>
          <p:cNvPr id="17" name="Rectangle 16"/>
          <p:cNvSpPr/>
          <p:nvPr/>
        </p:nvSpPr>
        <p:spPr>
          <a:xfrm>
            <a:off x="455054" y="548609"/>
            <a:ext cx="1305165" cy="369332"/>
          </a:xfrm>
          <a:prstGeom prst="rect">
            <a:avLst/>
          </a:prstGeom>
        </p:spPr>
        <p:txBody>
          <a:bodyPr wrap="none">
            <a:spAutoFit/>
          </a:bodyPr>
          <a:lstStyle/>
          <a:p>
            <a:r>
              <a:rPr lang="en-US" b="1" dirty="0">
                <a:solidFill>
                  <a:srgbClr val="292929"/>
                </a:solidFill>
              </a:rPr>
              <a:t>DEFINITION</a:t>
            </a:r>
          </a:p>
        </p:txBody>
      </p:sp>
      <p:grpSp>
        <p:nvGrpSpPr>
          <p:cNvPr id="18" name="Group 17"/>
          <p:cNvGrpSpPr/>
          <p:nvPr/>
        </p:nvGrpSpPr>
        <p:grpSpPr>
          <a:xfrm>
            <a:off x="1977980" y="1575909"/>
            <a:ext cx="2667000" cy="1447800"/>
            <a:chOff x="2057400" y="2057400"/>
            <a:chExt cx="2667000" cy="1447800"/>
          </a:xfrm>
        </p:grpSpPr>
        <p:grpSp>
          <p:nvGrpSpPr>
            <p:cNvPr id="19" name="Group 18"/>
            <p:cNvGrpSpPr/>
            <p:nvPr/>
          </p:nvGrpSpPr>
          <p:grpSpPr>
            <a:xfrm>
              <a:off x="2057400" y="2057400"/>
              <a:ext cx="2667000" cy="1447800"/>
              <a:chOff x="1524000" y="2133600"/>
              <a:chExt cx="2667000" cy="1447800"/>
            </a:xfrm>
          </p:grpSpPr>
          <p:sp>
            <p:nvSpPr>
              <p:cNvPr id="21" name="Oval 20"/>
              <p:cNvSpPr/>
              <p:nvPr/>
            </p:nvSpPr>
            <p:spPr>
              <a:xfrm>
                <a:off x="2743200" y="3429000"/>
                <a:ext cx="152400" cy="1524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2743200" y="2133600"/>
                <a:ext cx="152400" cy="1524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1524000" y="3429000"/>
                <a:ext cx="152400" cy="1524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1524000" y="2133600"/>
                <a:ext cx="152400" cy="1524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4038600" y="3429000"/>
                <a:ext cx="152400" cy="1524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4038600" y="2133600"/>
                <a:ext cx="152400" cy="152400"/>
              </a:xfrm>
              <a:prstGeom prst="ellipse">
                <a:avLst/>
              </a:prstGeom>
              <a:solidFill>
                <a:srgbClr val="FF0000"/>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nvGrpSpPr>
              <p:cNvPr id="27" name="Group 26"/>
              <p:cNvGrpSpPr/>
              <p:nvPr/>
            </p:nvGrpSpPr>
            <p:grpSpPr>
              <a:xfrm>
                <a:off x="1600200" y="2209800"/>
                <a:ext cx="2515394" cy="1295400"/>
                <a:chOff x="1600200" y="2209800"/>
                <a:chExt cx="2515394" cy="1295400"/>
              </a:xfrm>
            </p:grpSpPr>
            <p:cxnSp>
              <p:nvCxnSpPr>
                <p:cNvPr id="28" name="Straight Connector 27"/>
                <p:cNvCxnSpPr>
                  <a:stCxn id="22" idx="6"/>
                </p:cNvCxnSpPr>
                <p:nvPr/>
              </p:nvCxnSpPr>
              <p:spPr>
                <a:xfrm>
                  <a:off x="2895600" y="2209800"/>
                  <a:ext cx="1143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1676400" y="2209800"/>
                  <a:ext cx="1066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25" idx="0"/>
                  <a:endCxn id="26" idx="4"/>
                </p:cNvCxnSpPr>
                <p:nvPr/>
              </p:nvCxnSpPr>
              <p:spPr>
                <a:xfrm rot="5400000" flipH="1" flipV="1">
                  <a:off x="3543300" y="2857500"/>
                  <a:ext cx="1143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endCxn id="22" idx="4"/>
                </p:cNvCxnSpPr>
                <p:nvPr/>
              </p:nvCxnSpPr>
              <p:spPr>
                <a:xfrm rot="5400000" flipH="1" flipV="1">
                  <a:off x="2247900" y="2857500"/>
                  <a:ext cx="1143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23" idx="0"/>
                </p:cNvCxnSpPr>
                <p:nvPr/>
              </p:nvCxnSpPr>
              <p:spPr>
                <a:xfrm rot="5400000" flipH="1" flipV="1">
                  <a:off x="1029494" y="2856706"/>
                  <a:ext cx="1143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1676400" y="3482882"/>
                  <a:ext cx="1089118" cy="22318"/>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23" idx="7"/>
                  <a:endCxn id="22" idx="3"/>
                </p:cNvCxnSpPr>
                <p:nvPr/>
              </p:nvCxnSpPr>
              <p:spPr>
                <a:xfrm rot="5400000" flipH="1" flipV="1">
                  <a:off x="1615982" y="2301782"/>
                  <a:ext cx="1187636" cy="111143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22" idx="5"/>
                  <a:endCxn id="25" idx="1"/>
                </p:cNvCxnSpPr>
                <p:nvPr/>
              </p:nvCxnSpPr>
              <p:spPr>
                <a:xfrm rot="16200000" flipH="1">
                  <a:off x="2873282" y="2263682"/>
                  <a:ext cx="1187636" cy="118763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20" name="Straight Connector 19"/>
            <p:cNvCxnSpPr>
              <a:stCxn id="21" idx="6"/>
              <a:endCxn id="25" idx="2"/>
            </p:cNvCxnSpPr>
            <p:nvPr/>
          </p:nvCxnSpPr>
          <p:spPr>
            <a:xfrm>
              <a:off x="3429000" y="3429000"/>
              <a:ext cx="1143000"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36" name="Rectangle 35"/>
          <p:cNvSpPr/>
          <p:nvPr/>
        </p:nvSpPr>
        <p:spPr>
          <a:xfrm>
            <a:off x="455053" y="1513850"/>
            <a:ext cx="1059136" cy="369332"/>
          </a:xfrm>
          <a:prstGeom prst="rect">
            <a:avLst/>
          </a:prstGeom>
        </p:spPr>
        <p:txBody>
          <a:bodyPr wrap="none">
            <a:spAutoFit/>
          </a:bodyPr>
          <a:lstStyle/>
          <a:p>
            <a:r>
              <a:rPr lang="en-US" b="1" dirty="0" smtClean="0">
                <a:solidFill>
                  <a:srgbClr val="292929"/>
                </a:solidFill>
              </a:rPr>
              <a:t>Example:</a:t>
            </a:r>
            <a:endParaRPr lang="en-US" b="1" dirty="0">
              <a:solidFill>
                <a:srgbClr val="292929"/>
              </a:solidFill>
            </a:endParaRPr>
          </a:p>
        </p:txBody>
      </p:sp>
    </p:spTree>
    <p:extLst>
      <p:ext uri="{BB962C8B-B14F-4D97-AF65-F5344CB8AC3E}">
        <p14:creationId xmlns:p14="http://schemas.microsoft.com/office/powerpoint/2010/main" val="3596287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down)">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A2D89C-D3D4-4D70-AB54-55FB01236F4A}" type="datetime1">
              <a:rPr lang="en-US" smtClean="0"/>
              <a:pPr/>
              <a:t>6/24/2023</a:t>
            </a:fld>
            <a:endParaRPr lang="en-US" dirty="0"/>
          </a:p>
        </p:txBody>
      </p:sp>
      <p:sp>
        <p:nvSpPr>
          <p:cNvPr id="3" name="Footer Placeholder 2"/>
          <p:cNvSpPr>
            <a:spLocks noGrp="1"/>
          </p:cNvSpPr>
          <p:nvPr>
            <p:ph type="ftr" sz="quarter" idx="11"/>
          </p:nvPr>
        </p:nvSpPr>
        <p:spPr/>
        <p:txBody>
          <a:bodyPr/>
          <a:lstStyle/>
          <a:p>
            <a:r>
              <a:rPr lang="en-US" smtClean="0"/>
              <a:t>Basic concepts of graph theory</a:t>
            </a:r>
            <a:endParaRPr lang="en-US" dirty="0"/>
          </a:p>
        </p:txBody>
      </p:sp>
      <p:sp>
        <p:nvSpPr>
          <p:cNvPr id="4" name="Slide Number Placeholder 3"/>
          <p:cNvSpPr>
            <a:spLocks noGrp="1"/>
          </p:cNvSpPr>
          <p:nvPr>
            <p:ph type="sldNum" sz="quarter" idx="12"/>
          </p:nvPr>
        </p:nvSpPr>
        <p:spPr/>
        <p:txBody>
          <a:bodyPr/>
          <a:lstStyle/>
          <a:p>
            <a:fld id="{68D024D8-7F54-4838-AA7B-E00348C32656}" type="slidenum">
              <a:rPr lang="en-US" smtClean="0"/>
              <a:pPr/>
              <a:t>65</a:t>
            </a:fld>
            <a:endParaRPr lang="en-US" dirty="0"/>
          </a:p>
        </p:txBody>
      </p:sp>
      <p:sp>
        <p:nvSpPr>
          <p:cNvPr id="5" name="Rectangle 4"/>
          <p:cNvSpPr/>
          <p:nvPr/>
        </p:nvSpPr>
        <p:spPr>
          <a:xfrm>
            <a:off x="457200" y="449471"/>
            <a:ext cx="8534400" cy="1200329"/>
          </a:xfrm>
          <a:prstGeom prst="rect">
            <a:avLst/>
          </a:prstGeom>
        </p:spPr>
        <p:txBody>
          <a:bodyPr wrap="square">
            <a:spAutoFit/>
          </a:bodyPr>
          <a:lstStyle/>
          <a:p>
            <a:r>
              <a:rPr lang="en-US" b="1" dirty="0">
                <a:solidFill>
                  <a:srgbClr val="292929"/>
                </a:solidFill>
              </a:rPr>
              <a:t>Problem</a:t>
            </a:r>
            <a:r>
              <a:rPr lang="en-US" dirty="0">
                <a:solidFill>
                  <a:srgbClr val="292929"/>
                </a:solidFill>
              </a:rPr>
              <a:t>: Say algebra and statistics exam is held on same day then students taking both courses have to miss at least one exam. They can’t take both at same time. How do we schedule exams in minimum no of days so that courses having common students are not held on same day?</a:t>
            </a:r>
            <a:endParaRPr lang="en-US" dirty="0"/>
          </a:p>
        </p:txBody>
      </p:sp>
      <p:sp>
        <p:nvSpPr>
          <p:cNvPr id="6" name="Rectangle 5"/>
          <p:cNvSpPr/>
          <p:nvPr/>
        </p:nvSpPr>
        <p:spPr>
          <a:xfrm>
            <a:off x="152400" y="80139"/>
            <a:ext cx="1059136" cy="369332"/>
          </a:xfrm>
          <a:prstGeom prst="rect">
            <a:avLst/>
          </a:prstGeom>
        </p:spPr>
        <p:txBody>
          <a:bodyPr wrap="none">
            <a:spAutoFit/>
          </a:bodyPr>
          <a:lstStyle/>
          <a:p>
            <a:r>
              <a:rPr lang="en-US" b="1" dirty="0" smtClean="0">
                <a:solidFill>
                  <a:srgbClr val="292929"/>
                </a:solidFill>
              </a:rPr>
              <a:t>Example:</a:t>
            </a:r>
            <a:endParaRPr lang="en-US" b="1" dirty="0">
              <a:solidFill>
                <a:srgbClr val="292929"/>
              </a:solidFill>
            </a:endParaRPr>
          </a:p>
        </p:txBody>
      </p:sp>
      <p:sp>
        <p:nvSpPr>
          <p:cNvPr id="7" name="Rectangle 6"/>
          <p:cNvSpPr/>
          <p:nvPr/>
        </p:nvSpPr>
        <p:spPr>
          <a:xfrm>
            <a:off x="152400" y="1662679"/>
            <a:ext cx="2537618" cy="369332"/>
          </a:xfrm>
          <a:prstGeom prst="rect">
            <a:avLst/>
          </a:prstGeom>
        </p:spPr>
        <p:txBody>
          <a:bodyPr wrap="none">
            <a:spAutoFit/>
          </a:bodyPr>
          <a:lstStyle/>
          <a:p>
            <a:r>
              <a:rPr lang="en-US" b="1" dirty="0">
                <a:solidFill>
                  <a:srgbClr val="292929"/>
                </a:solidFill>
              </a:rPr>
              <a:t>Solution</a:t>
            </a:r>
            <a:r>
              <a:rPr lang="en-US" dirty="0">
                <a:solidFill>
                  <a:srgbClr val="292929"/>
                </a:solidFill>
              </a:rPr>
              <a:t>: Graph coloring.</a:t>
            </a:r>
            <a:endParaRPr lang="en-US" dirty="0"/>
          </a:p>
        </p:txBody>
      </p:sp>
      <p:sp>
        <p:nvSpPr>
          <p:cNvPr id="8" name="Rectangle 7"/>
          <p:cNvSpPr/>
          <p:nvPr/>
        </p:nvSpPr>
        <p:spPr>
          <a:xfrm>
            <a:off x="583230" y="2019132"/>
            <a:ext cx="8397638" cy="923330"/>
          </a:xfrm>
          <a:prstGeom prst="rect">
            <a:avLst/>
          </a:prstGeom>
        </p:spPr>
        <p:txBody>
          <a:bodyPr wrap="square">
            <a:spAutoFit/>
          </a:bodyPr>
          <a:lstStyle/>
          <a:p>
            <a:r>
              <a:rPr lang="en-US" dirty="0">
                <a:solidFill>
                  <a:srgbClr val="292929"/>
                </a:solidFill>
              </a:rPr>
              <a:t>First draw a graph with courses as vertex and they are connected by edges if they have common students. Second color the graph such that no two adjacent vertices are assigned the same color as shown below:</a:t>
            </a:r>
            <a:endParaRPr lang="en-US" dirty="0"/>
          </a:p>
        </p:txBody>
      </p:sp>
      <p:grpSp>
        <p:nvGrpSpPr>
          <p:cNvPr id="36" name="Group 35"/>
          <p:cNvGrpSpPr/>
          <p:nvPr/>
        </p:nvGrpSpPr>
        <p:grpSpPr>
          <a:xfrm>
            <a:off x="3124200" y="2953750"/>
            <a:ext cx="3743025" cy="1307856"/>
            <a:chOff x="1434382" y="3156884"/>
            <a:chExt cx="3743025" cy="1307856"/>
          </a:xfrm>
        </p:grpSpPr>
        <p:grpSp>
          <p:nvGrpSpPr>
            <p:cNvPr id="26" name="Group 25"/>
            <p:cNvGrpSpPr/>
            <p:nvPr/>
          </p:nvGrpSpPr>
          <p:grpSpPr>
            <a:xfrm>
              <a:off x="2438400" y="3206903"/>
              <a:ext cx="1676400" cy="1212697"/>
              <a:chOff x="2438400" y="2981483"/>
              <a:chExt cx="1676400" cy="1212697"/>
            </a:xfrm>
          </p:grpSpPr>
          <p:grpSp>
            <p:nvGrpSpPr>
              <p:cNvPr id="9" name="Group 8"/>
              <p:cNvGrpSpPr/>
              <p:nvPr/>
            </p:nvGrpSpPr>
            <p:grpSpPr>
              <a:xfrm>
                <a:off x="2438400" y="2981483"/>
                <a:ext cx="1676400" cy="1212697"/>
                <a:chOff x="2209800" y="3900891"/>
                <a:chExt cx="1676400" cy="1212697"/>
              </a:xfrm>
            </p:grpSpPr>
            <p:sp>
              <p:nvSpPr>
                <p:cNvPr id="10" name="Oval 9"/>
                <p:cNvSpPr/>
                <p:nvPr/>
              </p:nvSpPr>
              <p:spPr>
                <a:xfrm>
                  <a:off x="2209800" y="3900891"/>
                  <a:ext cx="152400" cy="213910"/>
                </a:xfrm>
                <a:prstGeom prst="ellipse">
                  <a:avLst/>
                </a:prstGeom>
                <a:solidFill>
                  <a:srgbClr val="FF00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 name="Oval 10"/>
                <p:cNvSpPr/>
                <p:nvPr/>
              </p:nvSpPr>
              <p:spPr>
                <a:xfrm>
                  <a:off x="3733800" y="4899678"/>
                  <a:ext cx="152400" cy="213910"/>
                </a:xfrm>
                <a:prstGeom prst="ellipse">
                  <a:avLst/>
                </a:prstGeom>
                <a:solidFill>
                  <a:srgbClr val="00B05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 name="Oval 11"/>
                <p:cNvSpPr/>
                <p:nvPr/>
              </p:nvSpPr>
              <p:spPr>
                <a:xfrm>
                  <a:off x="2209800" y="4899678"/>
                  <a:ext cx="152400" cy="213910"/>
                </a:xfrm>
                <a:prstGeom prst="ellipse">
                  <a:avLst/>
                </a:prstGeom>
                <a:solidFill>
                  <a:srgbClr val="00B05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 name="Oval 12"/>
                <p:cNvSpPr/>
                <p:nvPr/>
              </p:nvSpPr>
              <p:spPr>
                <a:xfrm>
                  <a:off x="3733800" y="3923902"/>
                  <a:ext cx="152400" cy="213910"/>
                </a:xfrm>
                <a:prstGeom prst="ellipse">
                  <a:avLst/>
                </a:prstGeom>
                <a:solidFill>
                  <a:srgbClr val="FF00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25" name="Group 24"/>
              <p:cNvGrpSpPr/>
              <p:nvPr/>
            </p:nvGrpSpPr>
            <p:grpSpPr>
              <a:xfrm>
                <a:off x="2514600" y="3111449"/>
                <a:ext cx="1470118" cy="928695"/>
                <a:chOff x="2514600" y="3111449"/>
                <a:chExt cx="1470118" cy="928695"/>
              </a:xfrm>
            </p:grpSpPr>
            <p:cxnSp>
              <p:nvCxnSpPr>
                <p:cNvPr id="16" name="Straight Connector 15"/>
                <p:cNvCxnSpPr>
                  <a:endCxn id="12" idx="0"/>
                </p:cNvCxnSpPr>
                <p:nvPr/>
              </p:nvCxnSpPr>
              <p:spPr>
                <a:xfrm>
                  <a:off x="2514600" y="3170708"/>
                  <a:ext cx="0" cy="809562"/>
                </a:xfrm>
                <a:prstGeom prst="line">
                  <a:avLst/>
                </a:prstGeom>
              </p:spPr>
              <p:style>
                <a:lnRef idx="3">
                  <a:schemeClr val="dk1"/>
                </a:lnRef>
                <a:fillRef idx="0">
                  <a:schemeClr val="dk1"/>
                </a:fillRef>
                <a:effectRef idx="2">
                  <a:schemeClr val="dk1"/>
                </a:effectRef>
                <a:fontRef idx="minor">
                  <a:schemeClr val="tx1"/>
                </a:fontRef>
              </p:style>
            </p:cxnSp>
            <p:cxnSp>
              <p:nvCxnSpPr>
                <p:cNvPr id="19" name="Straight Connector 18"/>
                <p:cNvCxnSpPr>
                  <a:stCxn id="11" idx="1"/>
                </p:cNvCxnSpPr>
                <p:nvPr/>
              </p:nvCxnSpPr>
              <p:spPr>
                <a:xfrm flipH="1" flipV="1">
                  <a:off x="2551200" y="3111449"/>
                  <a:ext cx="1433518" cy="900147"/>
                </a:xfrm>
                <a:prstGeom prst="line">
                  <a:avLst/>
                </a:prstGeom>
              </p:spPr>
              <p:style>
                <a:lnRef idx="3">
                  <a:schemeClr val="dk1"/>
                </a:lnRef>
                <a:fillRef idx="0">
                  <a:schemeClr val="dk1"/>
                </a:fillRef>
                <a:effectRef idx="2">
                  <a:schemeClr val="dk1"/>
                </a:effectRef>
                <a:fontRef idx="minor">
                  <a:schemeClr val="tx1"/>
                </a:fontRef>
              </p:style>
            </p:cxnSp>
            <p:cxnSp>
              <p:nvCxnSpPr>
                <p:cNvPr id="23" name="Straight Connector 22"/>
                <p:cNvCxnSpPr>
                  <a:stCxn id="13" idx="2"/>
                </p:cNvCxnSpPr>
                <p:nvPr/>
              </p:nvCxnSpPr>
              <p:spPr>
                <a:xfrm flipH="1">
                  <a:off x="2579642" y="3111449"/>
                  <a:ext cx="1382758" cy="928695"/>
                </a:xfrm>
                <a:prstGeom prst="line">
                  <a:avLst/>
                </a:prstGeom>
              </p:spPr>
              <p:style>
                <a:lnRef idx="3">
                  <a:schemeClr val="dk1"/>
                </a:lnRef>
                <a:fillRef idx="0">
                  <a:schemeClr val="dk1"/>
                </a:fillRef>
                <a:effectRef idx="2">
                  <a:schemeClr val="dk1"/>
                </a:effectRef>
                <a:fontRef idx="minor">
                  <a:schemeClr val="tx1"/>
                </a:fontRef>
              </p:style>
            </p:cxnSp>
          </p:grpSp>
        </p:grpSp>
        <p:sp>
          <p:nvSpPr>
            <p:cNvPr id="28" name="Rectangle 27"/>
            <p:cNvSpPr/>
            <p:nvPr/>
          </p:nvSpPr>
          <p:spPr>
            <a:xfrm>
              <a:off x="1573396" y="3156884"/>
              <a:ext cx="900952" cy="369332"/>
            </a:xfrm>
            <a:prstGeom prst="rect">
              <a:avLst/>
            </a:prstGeom>
          </p:spPr>
          <p:txBody>
            <a:bodyPr wrap="none">
              <a:spAutoFit/>
            </a:bodyPr>
            <a:lstStyle/>
            <a:p>
              <a:r>
                <a:rPr lang="en-US" dirty="0" smtClean="0">
                  <a:solidFill>
                    <a:srgbClr val="292929"/>
                  </a:solidFill>
                </a:rPr>
                <a:t>Algebra</a:t>
              </a:r>
              <a:endParaRPr lang="en-US" dirty="0"/>
            </a:p>
          </p:txBody>
        </p:sp>
        <p:sp>
          <p:nvSpPr>
            <p:cNvPr id="29" name="Rectangle 28"/>
            <p:cNvSpPr/>
            <p:nvPr/>
          </p:nvSpPr>
          <p:spPr>
            <a:xfrm>
              <a:off x="1434382" y="4095408"/>
              <a:ext cx="1060418" cy="369332"/>
            </a:xfrm>
            <a:prstGeom prst="rect">
              <a:avLst/>
            </a:prstGeom>
          </p:spPr>
          <p:txBody>
            <a:bodyPr wrap="none">
              <a:spAutoFit/>
            </a:bodyPr>
            <a:lstStyle/>
            <a:p>
              <a:r>
                <a:rPr lang="en-US" dirty="0" smtClean="0">
                  <a:solidFill>
                    <a:srgbClr val="292929"/>
                  </a:solidFill>
                </a:rPr>
                <a:t>Statistics </a:t>
              </a:r>
              <a:endParaRPr lang="en-US" dirty="0"/>
            </a:p>
          </p:txBody>
        </p:sp>
        <p:sp>
          <p:nvSpPr>
            <p:cNvPr id="31" name="Rectangle 30"/>
            <p:cNvSpPr/>
            <p:nvPr/>
          </p:nvSpPr>
          <p:spPr>
            <a:xfrm>
              <a:off x="4168798" y="4095408"/>
              <a:ext cx="1008609" cy="369332"/>
            </a:xfrm>
            <a:prstGeom prst="rect">
              <a:avLst/>
            </a:prstGeom>
          </p:spPr>
          <p:txBody>
            <a:bodyPr wrap="none">
              <a:spAutoFit/>
            </a:bodyPr>
            <a:lstStyle/>
            <a:p>
              <a:r>
                <a:rPr lang="en-US" dirty="0" smtClean="0">
                  <a:solidFill>
                    <a:srgbClr val="292929"/>
                  </a:solidFill>
                </a:rPr>
                <a:t>Calculus </a:t>
              </a:r>
              <a:endParaRPr lang="en-US" dirty="0">
                <a:solidFill>
                  <a:srgbClr val="292929"/>
                </a:solidFill>
              </a:endParaRPr>
            </a:p>
          </p:txBody>
        </p:sp>
        <p:sp>
          <p:nvSpPr>
            <p:cNvPr id="32" name="Rectangle 31"/>
            <p:cNvSpPr/>
            <p:nvPr/>
          </p:nvSpPr>
          <p:spPr>
            <a:xfrm>
              <a:off x="4118991" y="3172078"/>
              <a:ext cx="906017" cy="369332"/>
            </a:xfrm>
            <a:prstGeom prst="rect">
              <a:avLst/>
            </a:prstGeom>
          </p:spPr>
          <p:txBody>
            <a:bodyPr wrap="none">
              <a:spAutoFit/>
            </a:bodyPr>
            <a:lstStyle/>
            <a:p>
              <a:r>
                <a:rPr lang="en-US" dirty="0" smtClean="0">
                  <a:solidFill>
                    <a:srgbClr val="292929"/>
                  </a:solidFill>
                </a:rPr>
                <a:t>Physics </a:t>
              </a:r>
              <a:endParaRPr lang="en-US" dirty="0">
                <a:solidFill>
                  <a:srgbClr val="292929"/>
                </a:solidFill>
              </a:endParaRPr>
            </a:p>
          </p:txBody>
        </p:sp>
      </p:grpSp>
      <p:sp>
        <p:nvSpPr>
          <p:cNvPr id="37" name="Rectangle 36"/>
          <p:cNvSpPr/>
          <p:nvPr/>
        </p:nvSpPr>
        <p:spPr>
          <a:xfrm>
            <a:off x="587805" y="4309998"/>
            <a:ext cx="8001000" cy="646331"/>
          </a:xfrm>
          <a:prstGeom prst="rect">
            <a:avLst/>
          </a:prstGeom>
        </p:spPr>
        <p:txBody>
          <a:bodyPr wrap="square">
            <a:spAutoFit/>
          </a:bodyPr>
          <a:lstStyle/>
          <a:p>
            <a:r>
              <a:rPr lang="en-US" dirty="0">
                <a:solidFill>
                  <a:srgbClr val="292929"/>
                </a:solidFill>
              </a:rPr>
              <a:t>Look at the above graph. It solves our problem. We can conduct exam of courses on same day if they have same color.</a:t>
            </a:r>
            <a:endParaRPr lang="en-US" dirty="0"/>
          </a:p>
        </p:txBody>
      </p:sp>
      <p:sp>
        <p:nvSpPr>
          <p:cNvPr id="38" name="Rectangle 37"/>
          <p:cNvSpPr/>
          <p:nvPr/>
        </p:nvSpPr>
        <p:spPr>
          <a:xfrm>
            <a:off x="588596" y="4944225"/>
            <a:ext cx="5876626" cy="646331"/>
          </a:xfrm>
          <a:prstGeom prst="rect">
            <a:avLst/>
          </a:prstGeom>
        </p:spPr>
        <p:txBody>
          <a:bodyPr wrap="square">
            <a:spAutoFit/>
          </a:bodyPr>
          <a:lstStyle/>
          <a:p>
            <a:r>
              <a:rPr lang="en-US" b="1" dirty="0">
                <a:solidFill>
                  <a:srgbClr val="292929"/>
                </a:solidFill>
              </a:rPr>
              <a:t>Our solution:</a:t>
            </a:r>
            <a:r>
              <a:rPr lang="en-US" dirty="0"/>
              <a:t/>
            </a:r>
            <a:br>
              <a:rPr lang="en-US" dirty="0"/>
            </a:br>
            <a:r>
              <a:rPr lang="en-US" dirty="0">
                <a:solidFill>
                  <a:srgbClr val="292929"/>
                </a:solidFill>
              </a:rPr>
              <a:t>DAY 1: Algebra and </a:t>
            </a:r>
            <a:r>
              <a:rPr lang="en-US" dirty="0" smtClean="0">
                <a:solidFill>
                  <a:srgbClr val="292929"/>
                </a:solidFill>
              </a:rPr>
              <a:t>Physics</a:t>
            </a:r>
            <a:r>
              <a:rPr lang="en-US" dirty="0" smtClean="0"/>
              <a:t>      </a:t>
            </a:r>
            <a:r>
              <a:rPr lang="en-US" dirty="0" smtClean="0">
                <a:solidFill>
                  <a:srgbClr val="292929"/>
                </a:solidFill>
              </a:rPr>
              <a:t>DAY </a:t>
            </a:r>
            <a:r>
              <a:rPr lang="en-US" dirty="0">
                <a:solidFill>
                  <a:srgbClr val="292929"/>
                </a:solidFill>
              </a:rPr>
              <a:t>2: Statistics and Calculus</a:t>
            </a:r>
            <a:endParaRPr lang="en-US" dirty="0"/>
          </a:p>
        </p:txBody>
      </p:sp>
      <p:sp>
        <p:nvSpPr>
          <p:cNvPr id="39" name="Rectangle 38"/>
          <p:cNvSpPr/>
          <p:nvPr/>
        </p:nvSpPr>
        <p:spPr>
          <a:xfrm>
            <a:off x="583258" y="5616487"/>
            <a:ext cx="8005547" cy="646331"/>
          </a:xfrm>
          <a:prstGeom prst="rect">
            <a:avLst/>
          </a:prstGeom>
        </p:spPr>
        <p:txBody>
          <a:bodyPr wrap="square">
            <a:spAutoFit/>
          </a:bodyPr>
          <a:lstStyle/>
          <a:p>
            <a:r>
              <a:rPr lang="en-US" dirty="0">
                <a:solidFill>
                  <a:srgbClr val="292929"/>
                </a:solidFill>
              </a:rPr>
              <a:t>This solves our problem of scheduling exams so that all students can take exams without worrying about missing one.</a:t>
            </a:r>
            <a:endParaRPr lang="en-US" dirty="0"/>
          </a:p>
        </p:txBody>
      </p:sp>
    </p:spTree>
    <p:extLst>
      <p:ext uri="{BB962C8B-B14F-4D97-AF65-F5344CB8AC3E}">
        <p14:creationId xmlns:p14="http://schemas.microsoft.com/office/powerpoint/2010/main" val="363876150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A2D89C-D3D4-4D70-AB54-55FB01236F4A}" type="datetime1">
              <a:rPr lang="en-US" smtClean="0"/>
              <a:pPr/>
              <a:t>6/24/2023</a:t>
            </a:fld>
            <a:endParaRPr lang="en-US" dirty="0"/>
          </a:p>
        </p:txBody>
      </p:sp>
      <p:sp>
        <p:nvSpPr>
          <p:cNvPr id="3" name="Footer Placeholder 2"/>
          <p:cNvSpPr>
            <a:spLocks noGrp="1"/>
          </p:cNvSpPr>
          <p:nvPr>
            <p:ph type="ftr" sz="quarter" idx="11"/>
          </p:nvPr>
        </p:nvSpPr>
        <p:spPr/>
        <p:txBody>
          <a:bodyPr/>
          <a:lstStyle/>
          <a:p>
            <a:r>
              <a:rPr lang="en-US" smtClean="0"/>
              <a:t>Basic concepts of graph theory</a:t>
            </a:r>
            <a:endParaRPr lang="en-US" dirty="0"/>
          </a:p>
        </p:txBody>
      </p:sp>
      <p:sp>
        <p:nvSpPr>
          <p:cNvPr id="4" name="Slide Number Placeholder 3"/>
          <p:cNvSpPr>
            <a:spLocks noGrp="1"/>
          </p:cNvSpPr>
          <p:nvPr>
            <p:ph type="sldNum" sz="quarter" idx="12"/>
          </p:nvPr>
        </p:nvSpPr>
        <p:spPr/>
        <p:txBody>
          <a:bodyPr/>
          <a:lstStyle/>
          <a:p>
            <a:fld id="{68D024D8-7F54-4838-AA7B-E00348C32656}" type="slidenum">
              <a:rPr lang="en-US" smtClean="0"/>
              <a:pPr/>
              <a:t>66</a:t>
            </a:fld>
            <a:endParaRPr lang="en-US" dirty="0"/>
          </a:p>
        </p:txBody>
      </p:sp>
      <p:sp>
        <p:nvSpPr>
          <p:cNvPr id="5" name="Rectangle 4"/>
          <p:cNvSpPr/>
          <p:nvPr/>
        </p:nvSpPr>
        <p:spPr>
          <a:xfrm>
            <a:off x="289837" y="426965"/>
            <a:ext cx="7431201" cy="369332"/>
          </a:xfrm>
          <a:prstGeom prst="rect">
            <a:avLst/>
          </a:prstGeom>
        </p:spPr>
        <p:txBody>
          <a:bodyPr wrap="none">
            <a:spAutoFit/>
          </a:bodyPr>
          <a:lstStyle/>
          <a:p>
            <a:r>
              <a:rPr lang="en-US" dirty="0" smtClean="0">
                <a:solidFill>
                  <a:srgbClr val="273239"/>
                </a:solidFill>
              </a:rPr>
              <a:t>What is the Chromatic Numbers of the graph G and H shown in figure below?</a:t>
            </a:r>
            <a:endParaRPr lang="en-US" dirty="0"/>
          </a:p>
        </p:txBody>
      </p:sp>
      <p:sp>
        <p:nvSpPr>
          <p:cNvPr id="6" name="Rectangle 5"/>
          <p:cNvSpPr/>
          <p:nvPr/>
        </p:nvSpPr>
        <p:spPr>
          <a:xfrm>
            <a:off x="152400" y="80139"/>
            <a:ext cx="1059136" cy="369332"/>
          </a:xfrm>
          <a:prstGeom prst="rect">
            <a:avLst/>
          </a:prstGeom>
        </p:spPr>
        <p:txBody>
          <a:bodyPr wrap="none">
            <a:spAutoFit/>
          </a:bodyPr>
          <a:lstStyle/>
          <a:p>
            <a:r>
              <a:rPr lang="en-US" b="1" dirty="0" smtClean="0">
                <a:solidFill>
                  <a:srgbClr val="292929"/>
                </a:solidFill>
              </a:rPr>
              <a:t>Example:</a:t>
            </a:r>
            <a:endParaRPr lang="en-US" b="1" dirty="0">
              <a:solidFill>
                <a:srgbClr val="292929"/>
              </a:solidFill>
            </a:endParaRPr>
          </a:p>
        </p:txBody>
      </p:sp>
      <p:sp>
        <p:nvSpPr>
          <p:cNvPr id="7" name="Rectangle 6"/>
          <p:cNvSpPr/>
          <p:nvPr/>
        </p:nvSpPr>
        <p:spPr>
          <a:xfrm>
            <a:off x="200276" y="4469976"/>
            <a:ext cx="8823335" cy="1200329"/>
          </a:xfrm>
          <a:prstGeom prst="rect">
            <a:avLst/>
          </a:prstGeom>
        </p:spPr>
        <p:txBody>
          <a:bodyPr wrap="square">
            <a:spAutoFit/>
          </a:bodyPr>
          <a:lstStyle/>
          <a:p>
            <a:r>
              <a:rPr lang="en-US" dirty="0" smtClean="0">
                <a:solidFill>
                  <a:srgbClr val="273239"/>
                </a:solidFill>
              </a:rPr>
              <a:t>the </a:t>
            </a:r>
            <a:r>
              <a:rPr lang="en-US" dirty="0">
                <a:solidFill>
                  <a:srgbClr val="273239"/>
                </a:solidFill>
              </a:rPr>
              <a:t>Chromatic Numbers of the graph </a:t>
            </a:r>
            <a:r>
              <a:rPr lang="en-US" dirty="0" smtClean="0">
                <a:solidFill>
                  <a:srgbClr val="273239"/>
                </a:solidFill>
              </a:rPr>
              <a:t>G at least two, since the vertices a, e and c must be assigned same color because they are non adjacent vertices, also </a:t>
            </a:r>
            <a:r>
              <a:rPr lang="en-US" dirty="0">
                <a:solidFill>
                  <a:srgbClr val="273239"/>
                </a:solidFill>
              </a:rPr>
              <a:t>the vertices </a:t>
            </a:r>
            <a:r>
              <a:rPr lang="en-US" dirty="0" smtClean="0">
                <a:solidFill>
                  <a:srgbClr val="273239"/>
                </a:solidFill>
              </a:rPr>
              <a:t>b, d </a:t>
            </a:r>
            <a:r>
              <a:rPr lang="en-US" dirty="0">
                <a:solidFill>
                  <a:srgbClr val="273239"/>
                </a:solidFill>
              </a:rPr>
              <a:t>and </a:t>
            </a:r>
            <a:r>
              <a:rPr lang="en-US" dirty="0" smtClean="0">
                <a:solidFill>
                  <a:srgbClr val="273239"/>
                </a:solidFill>
              </a:rPr>
              <a:t>f must be </a:t>
            </a:r>
            <a:r>
              <a:rPr lang="en-US" dirty="0">
                <a:solidFill>
                  <a:srgbClr val="273239"/>
                </a:solidFill>
              </a:rPr>
              <a:t>assigned same color because they are non adjacent </a:t>
            </a:r>
            <a:r>
              <a:rPr lang="en-US" dirty="0" smtClean="0">
                <a:solidFill>
                  <a:srgbClr val="273239"/>
                </a:solidFill>
              </a:rPr>
              <a:t>vertices. So </a:t>
            </a:r>
            <a:r>
              <a:rPr lang="el-GR" dirty="0"/>
              <a:t>χ(</a:t>
            </a:r>
            <a:r>
              <a:rPr lang="en-US" dirty="0"/>
              <a:t>G</a:t>
            </a:r>
            <a:r>
              <a:rPr lang="en-US" dirty="0" smtClean="0"/>
              <a:t>) = 2. </a:t>
            </a:r>
            <a:r>
              <a:rPr lang="en-US" dirty="0">
                <a:solidFill>
                  <a:srgbClr val="273239"/>
                </a:solidFill>
              </a:rPr>
              <a:t>shown in figure below</a:t>
            </a:r>
            <a:endParaRPr lang="en-US" dirty="0"/>
          </a:p>
        </p:txBody>
      </p:sp>
      <p:sp>
        <p:nvSpPr>
          <p:cNvPr id="10" name="TextBox 9"/>
          <p:cNvSpPr txBox="1"/>
          <p:nvPr/>
        </p:nvSpPr>
        <p:spPr>
          <a:xfrm>
            <a:off x="2281594" y="3572209"/>
            <a:ext cx="543777" cy="584775"/>
          </a:xfrm>
          <a:prstGeom prst="rect">
            <a:avLst/>
          </a:prstGeom>
          <a:noFill/>
        </p:spPr>
        <p:txBody>
          <a:bodyPr wrap="square" rtlCol="0">
            <a:spAutoFit/>
          </a:bodyPr>
          <a:lstStyle/>
          <a:p>
            <a:r>
              <a:rPr lang="en-US" sz="3200" dirty="0" smtClean="0"/>
              <a:t>G</a:t>
            </a:r>
            <a:endParaRPr lang="en-US" sz="3200" dirty="0"/>
          </a:p>
        </p:txBody>
      </p:sp>
      <p:sp>
        <p:nvSpPr>
          <p:cNvPr id="45" name="TextBox 44"/>
          <p:cNvSpPr txBox="1"/>
          <p:nvPr/>
        </p:nvSpPr>
        <p:spPr>
          <a:xfrm>
            <a:off x="6833831" y="3163778"/>
            <a:ext cx="543777" cy="584775"/>
          </a:xfrm>
          <a:prstGeom prst="rect">
            <a:avLst/>
          </a:prstGeom>
          <a:noFill/>
        </p:spPr>
        <p:txBody>
          <a:bodyPr wrap="square" rtlCol="0">
            <a:spAutoFit/>
          </a:bodyPr>
          <a:lstStyle/>
          <a:p>
            <a:r>
              <a:rPr lang="en-US" sz="3200" dirty="0" smtClean="0"/>
              <a:t>H</a:t>
            </a:r>
            <a:endParaRPr lang="en-US" sz="3200" dirty="0"/>
          </a:p>
        </p:txBody>
      </p:sp>
      <p:grpSp>
        <p:nvGrpSpPr>
          <p:cNvPr id="81" name="Group 80"/>
          <p:cNvGrpSpPr/>
          <p:nvPr/>
        </p:nvGrpSpPr>
        <p:grpSpPr>
          <a:xfrm>
            <a:off x="1524000" y="913521"/>
            <a:ext cx="6744483" cy="2557417"/>
            <a:chOff x="1524000" y="990600"/>
            <a:chExt cx="6744483" cy="2557417"/>
          </a:xfrm>
        </p:grpSpPr>
        <p:grpSp>
          <p:nvGrpSpPr>
            <p:cNvPr id="48" name="Group 47"/>
            <p:cNvGrpSpPr/>
            <p:nvPr/>
          </p:nvGrpSpPr>
          <p:grpSpPr>
            <a:xfrm rot="10800000">
              <a:off x="1524000" y="990600"/>
              <a:ext cx="6744483" cy="2514600"/>
              <a:chOff x="838200" y="304800"/>
              <a:chExt cx="6744483" cy="2514600"/>
            </a:xfrm>
          </p:grpSpPr>
          <p:sp>
            <p:nvSpPr>
              <p:cNvPr id="49" name="Oval 48"/>
              <p:cNvSpPr/>
              <p:nvPr/>
            </p:nvSpPr>
            <p:spPr>
              <a:xfrm>
                <a:off x="5324061" y="815882"/>
                <a:ext cx="152400" cy="1524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0" name="Oval 49"/>
              <p:cNvSpPr/>
              <p:nvPr/>
            </p:nvSpPr>
            <p:spPr>
              <a:xfrm>
                <a:off x="7403779" y="815882"/>
                <a:ext cx="152400" cy="1524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1" name="Oval 50"/>
              <p:cNvSpPr/>
              <p:nvPr/>
            </p:nvSpPr>
            <p:spPr>
              <a:xfrm>
                <a:off x="5363818" y="1977335"/>
                <a:ext cx="152400" cy="1524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2" name="Oval 51"/>
              <p:cNvSpPr/>
              <p:nvPr/>
            </p:nvSpPr>
            <p:spPr>
              <a:xfrm>
                <a:off x="7430283" y="1999146"/>
                <a:ext cx="152400" cy="1524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3" name="Oval 52"/>
              <p:cNvSpPr/>
              <p:nvPr/>
            </p:nvSpPr>
            <p:spPr>
              <a:xfrm>
                <a:off x="6400800" y="2667000"/>
                <a:ext cx="152400" cy="1524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nvGrpSpPr>
              <p:cNvPr id="54" name="Group 53"/>
              <p:cNvGrpSpPr/>
              <p:nvPr/>
            </p:nvGrpSpPr>
            <p:grpSpPr>
              <a:xfrm>
                <a:off x="838200" y="762000"/>
                <a:ext cx="2438400" cy="1765852"/>
                <a:chOff x="838200" y="762000"/>
                <a:chExt cx="2438400" cy="1765852"/>
              </a:xfrm>
            </p:grpSpPr>
            <p:cxnSp>
              <p:nvCxnSpPr>
                <p:cNvPr id="61" name="Straight Connector 60"/>
                <p:cNvCxnSpPr>
                  <a:endCxn id="66" idx="1"/>
                </p:cNvCxnSpPr>
                <p:nvPr/>
              </p:nvCxnSpPr>
              <p:spPr>
                <a:xfrm>
                  <a:off x="914400" y="867845"/>
                  <a:ext cx="1165318" cy="1516673"/>
                </a:xfrm>
                <a:prstGeom prst="line">
                  <a:avLst/>
                </a:prstGeom>
              </p:spPr>
              <p:style>
                <a:lnRef idx="1">
                  <a:schemeClr val="dk1"/>
                </a:lnRef>
                <a:fillRef idx="0">
                  <a:schemeClr val="dk1"/>
                </a:fillRef>
                <a:effectRef idx="0">
                  <a:schemeClr val="dk1"/>
                </a:effectRef>
                <a:fontRef idx="minor">
                  <a:schemeClr val="tx1"/>
                </a:fontRef>
              </p:style>
            </p:cxnSp>
            <p:sp>
              <p:nvSpPr>
                <p:cNvPr id="62" name="Oval 61"/>
                <p:cNvSpPr/>
                <p:nvPr/>
              </p:nvSpPr>
              <p:spPr>
                <a:xfrm>
                  <a:off x="838200" y="762000"/>
                  <a:ext cx="152400" cy="1524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3" name="Oval 62"/>
                <p:cNvSpPr/>
                <p:nvPr/>
              </p:nvSpPr>
              <p:spPr>
                <a:xfrm>
                  <a:off x="1981200" y="762000"/>
                  <a:ext cx="152400" cy="1524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4" name="Oval 63"/>
                <p:cNvSpPr/>
                <p:nvPr/>
              </p:nvSpPr>
              <p:spPr>
                <a:xfrm>
                  <a:off x="3114261" y="762000"/>
                  <a:ext cx="152400" cy="1524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5" name="Oval 64"/>
                <p:cNvSpPr/>
                <p:nvPr/>
              </p:nvSpPr>
              <p:spPr>
                <a:xfrm>
                  <a:off x="864704" y="2375452"/>
                  <a:ext cx="152400" cy="1524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6" name="Oval 65"/>
                <p:cNvSpPr/>
                <p:nvPr/>
              </p:nvSpPr>
              <p:spPr>
                <a:xfrm>
                  <a:off x="2057400" y="2362200"/>
                  <a:ext cx="152400" cy="1524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7" name="Oval 66"/>
                <p:cNvSpPr/>
                <p:nvPr/>
              </p:nvSpPr>
              <p:spPr>
                <a:xfrm>
                  <a:off x="3124200" y="2330450"/>
                  <a:ext cx="152400" cy="1524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68" name="Straight Connector 67"/>
                <p:cNvCxnSpPr>
                  <a:endCxn id="63" idx="4"/>
                </p:cNvCxnSpPr>
                <p:nvPr/>
              </p:nvCxnSpPr>
              <p:spPr>
                <a:xfrm flipH="1" flipV="1">
                  <a:off x="2057400" y="914400"/>
                  <a:ext cx="53882" cy="1496786"/>
                </a:xfrm>
                <a:prstGeom prst="line">
                  <a:avLst/>
                </a:prstGeom>
              </p:spPr>
              <p:style>
                <a:lnRef idx="1">
                  <a:schemeClr val="dk1"/>
                </a:lnRef>
                <a:fillRef idx="0">
                  <a:schemeClr val="dk1"/>
                </a:fillRef>
                <a:effectRef idx="0">
                  <a:schemeClr val="dk1"/>
                </a:effectRef>
                <a:fontRef idx="minor">
                  <a:schemeClr val="tx1"/>
                </a:fontRef>
              </p:style>
            </p:cxnSp>
            <p:cxnSp>
              <p:nvCxnSpPr>
                <p:cNvPr id="69" name="Straight Connector 68"/>
                <p:cNvCxnSpPr>
                  <a:endCxn id="66" idx="0"/>
                </p:cNvCxnSpPr>
                <p:nvPr/>
              </p:nvCxnSpPr>
              <p:spPr>
                <a:xfrm flipH="1">
                  <a:off x="2133600" y="845527"/>
                  <a:ext cx="1087206" cy="1516673"/>
                </a:xfrm>
                <a:prstGeom prst="line">
                  <a:avLst/>
                </a:prstGeom>
              </p:spPr>
              <p:style>
                <a:lnRef idx="1">
                  <a:schemeClr val="dk1"/>
                </a:lnRef>
                <a:fillRef idx="0">
                  <a:schemeClr val="dk1"/>
                </a:fillRef>
                <a:effectRef idx="0">
                  <a:schemeClr val="dk1"/>
                </a:effectRef>
                <a:fontRef idx="minor">
                  <a:schemeClr val="tx1"/>
                </a:fontRef>
              </p:style>
            </p:cxnSp>
            <p:cxnSp>
              <p:nvCxnSpPr>
                <p:cNvPr id="70" name="Straight Connector 69"/>
                <p:cNvCxnSpPr>
                  <a:endCxn id="62" idx="5"/>
                </p:cNvCxnSpPr>
                <p:nvPr/>
              </p:nvCxnSpPr>
              <p:spPr>
                <a:xfrm flipH="1" flipV="1">
                  <a:off x="968282" y="892082"/>
                  <a:ext cx="2198641" cy="1499062"/>
                </a:xfrm>
                <a:prstGeom prst="line">
                  <a:avLst/>
                </a:prstGeom>
              </p:spPr>
              <p:style>
                <a:lnRef idx="1">
                  <a:schemeClr val="dk1"/>
                </a:lnRef>
                <a:fillRef idx="0">
                  <a:schemeClr val="dk1"/>
                </a:fillRef>
                <a:effectRef idx="0">
                  <a:schemeClr val="dk1"/>
                </a:effectRef>
                <a:fontRef idx="minor">
                  <a:schemeClr val="tx1"/>
                </a:fontRef>
              </p:style>
            </p:cxnSp>
            <p:cxnSp>
              <p:nvCxnSpPr>
                <p:cNvPr id="71" name="Straight Connector 70"/>
                <p:cNvCxnSpPr>
                  <a:stCxn id="62" idx="4"/>
                  <a:endCxn id="65" idx="0"/>
                </p:cNvCxnSpPr>
                <p:nvPr/>
              </p:nvCxnSpPr>
              <p:spPr>
                <a:xfrm>
                  <a:off x="914400" y="914400"/>
                  <a:ext cx="26504" cy="1461052"/>
                </a:xfrm>
                <a:prstGeom prst="line">
                  <a:avLst/>
                </a:prstGeom>
              </p:spPr>
              <p:style>
                <a:lnRef idx="1">
                  <a:schemeClr val="dk1"/>
                </a:lnRef>
                <a:fillRef idx="0">
                  <a:schemeClr val="dk1"/>
                </a:fillRef>
                <a:effectRef idx="0">
                  <a:schemeClr val="dk1"/>
                </a:effectRef>
                <a:fontRef idx="minor">
                  <a:schemeClr val="tx1"/>
                </a:fontRef>
              </p:style>
            </p:cxnSp>
            <p:cxnSp>
              <p:nvCxnSpPr>
                <p:cNvPr id="72" name="Straight Connector 71"/>
                <p:cNvCxnSpPr>
                  <a:stCxn id="64" idx="0"/>
                  <a:endCxn id="67" idx="4"/>
                </p:cNvCxnSpPr>
                <p:nvPr/>
              </p:nvCxnSpPr>
              <p:spPr>
                <a:xfrm rot="10800000" flipH="1" flipV="1">
                  <a:off x="3190461" y="762000"/>
                  <a:ext cx="9939" cy="1720850"/>
                </a:xfrm>
                <a:prstGeom prst="line">
                  <a:avLst/>
                </a:prstGeom>
              </p:spPr>
              <p:style>
                <a:lnRef idx="1">
                  <a:schemeClr val="dk1"/>
                </a:lnRef>
                <a:fillRef idx="0">
                  <a:schemeClr val="dk1"/>
                </a:fillRef>
                <a:effectRef idx="0">
                  <a:schemeClr val="dk1"/>
                </a:effectRef>
                <a:fontRef idx="minor">
                  <a:schemeClr val="tx1"/>
                </a:fontRef>
              </p:style>
            </p:cxnSp>
            <p:cxnSp>
              <p:nvCxnSpPr>
                <p:cNvPr id="73" name="Straight Connector 72"/>
                <p:cNvCxnSpPr/>
                <p:nvPr/>
              </p:nvCxnSpPr>
              <p:spPr>
                <a:xfrm>
                  <a:off x="1987389" y="801062"/>
                  <a:ext cx="1165318" cy="1516673"/>
                </a:xfrm>
                <a:prstGeom prst="line">
                  <a:avLst/>
                </a:prstGeom>
              </p:spPr>
              <p:style>
                <a:lnRef idx="1">
                  <a:schemeClr val="dk1"/>
                </a:lnRef>
                <a:fillRef idx="0">
                  <a:schemeClr val="dk1"/>
                </a:fillRef>
                <a:effectRef idx="0">
                  <a:schemeClr val="dk1"/>
                </a:effectRef>
                <a:fontRef idx="minor">
                  <a:schemeClr val="tx1"/>
                </a:fontRef>
              </p:style>
            </p:cxnSp>
            <p:cxnSp>
              <p:nvCxnSpPr>
                <p:cNvPr id="74" name="Straight Connector 73"/>
                <p:cNvCxnSpPr>
                  <a:endCxn id="63" idx="3"/>
                </p:cNvCxnSpPr>
                <p:nvPr/>
              </p:nvCxnSpPr>
              <p:spPr>
                <a:xfrm flipV="1">
                  <a:off x="936371" y="892082"/>
                  <a:ext cx="1067147" cy="1553645"/>
                </a:xfrm>
                <a:prstGeom prst="line">
                  <a:avLst/>
                </a:prstGeom>
              </p:spPr>
              <p:style>
                <a:lnRef idx="1">
                  <a:schemeClr val="dk1"/>
                </a:lnRef>
                <a:fillRef idx="0">
                  <a:schemeClr val="dk1"/>
                </a:fillRef>
                <a:effectRef idx="0">
                  <a:schemeClr val="dk1"/>
                </a:effectRef>
                <a:fontRef idx="minor">
                  <a:schemeClr val="tx1"/>
                </a:fontRef>
              </p:style>
            </p:cxnSp>
            <p:cxnSp>
              <p:nvCxnSpPr>
                <p:cNvPr id="75" name="Straight Connector 74"/>
                <p:cNvCxnSpPr>
                  <a:endCxn id="64" idx="7"/>
                </p:cNvCxnSpPr>
                <p:nvPr/>
              </p:nvCxnSpPr>
              <p:spPr>
                <a:xfrm flipV="1">
                  <a:off x="940904" y="784318"/>
                  <a:ext cx="2303439" cy="1673423"/>
                </a:xfrm>
                <a:prstGeom prst="line">
                  <a:avLst/>
                </a:prstGeom>
              </p:spPr>
              <p:style>
                <a:lnRef idx="1">
                  <a:schemeClr val="dk1"/>
                </a:lnRef>
                <a:fillRef idx="0">
                  <a:schemeClr val="dk1"/>
                </a:fillRef>
                <a:effectRef idx="0">
                  <a:schemeClr val="dk1"/>
                </a:effectRef>
                <a:fontRef idx="minor">
                  <a:schemeClr val="tx1"/>
                </a:fontRef>
              </p:style>
            </p:cxnSp>
          </p:grpSp>
          <p:cxnSp>
            <p:nvCxnSpPr>
              <p:cNvPr id="55" name="Straight Connector 54"/>
              <p:cNvCxnSpPr>
                <a:endCxn id="52" idx="4"/>
              </p:cNvCxnSpPr>
              <p:nvPr/>
            </p:nvCxnSpPr>
            <p:spPr>
              <a:xfrm>
                <a:off x="7479979" y="838200"/>
                <a:ext cx="26504" cy="1313346"/>
              </a:xfrm>
              <a:prstGeom prst="line">
                <a:avLst/>
              </a:prstGeom>
            </p:spPr>
            <p:style>
              <a:lnRef idx="1">
                <a:schemeClr val="dk1"/>
              </a:lnRef>
              <a:fillRef idx="0">
                <a:schemeClr val="dk1"/>
              </a:fillRef>
              <a:effectRef idx="0">
                <a:schemeClr val="dk1"/>
              </a:effectRef>
              <a:fontRef idx="minor">
                <a:schemeClr val="tx1"/>
              </a:fontRef>
            </p:style>
          </p:cxnSp>
          <p:cxnSp>
            <p:nvCxnSpPr>
              <p:cNvPr id="56" name="Straight Connector 55"/>
              <p:cNvCxnSpPr/>
              <p:nvPr/>
            </p:nvCxnSpPr>
            <p:spPr>
              <a:xfrm flipH="1" flipV="1">
                <a:off x="6465494" y="373763"/>
                <a:ext cx="949097" cy="456671"/>
              </a:xfrm>
              <a:prstGeom prst="line">
                <a:avLst/>
              </a:prstGeom>
            </p:spPr>
            <p:style>
              <a:lnRef idx="1">
                <a:schemeClr val="dk1"/>
              </a:lnRef>
              <a:fillRef idx="0">
                <a:schemeClr val="dk1"/>
              </a:fillRef>
              <a:effectRef idx="0">
                <a:schemeClr val="dk1"/>
              </a:effectRef>
              <a:fontRef idx="minor">
                <a:schemeClr val="tx1"/>
              </a:fontRef>
            </p:style>
          </p:cxnSp>
          <p:cxnSp>
            <p:nvCxnSpPr>
              <p:cNvPr id="57" name="Straight Connector 56"/>
              <p:cNvCxnSpPr/>
              <p:nvPr/>
            </p:nvCxnSpPr>
            <p:spPr>
              <a:xfrm flipV="1">
                <a:off x="5426766" y="304800"/>
                <a:ext cx="1050234" cy="564435"/>
              </a:xfrm>
              <a:prstGeom prst="line">
                <a:avLst/>
              </a:prstGeom>
            </p:spPr>
            <p:style>
              <a:lnRef idx="1">
                <a:schemeClr val="dk1"/>
              </a:lnRef>
              <a:fillRef idx="0">
                <a:schemeClr val="dk1"/>
              </a:fillRef>
              <a:effectRef idx="0">
                <a:schemeClr val="dk1"/>
              </a:effectRef>
              <a:fontRef idx="minor">
                <a:schemeClr val="tx1"/>
              </a:fontRef>
            </p:style>
          </p:cxnSp>
          <p:cxnSp>
            <p:nvCxnSpPr>
              <p:cNvPr id="58" name="Straight Connector 57"/>
              <p:cNvCxnSpPr/>
              <p:nvPr/>
            </p:nvCxnSpPr>
            <p:spPr>
              <a:xfrm flipH="1">
                <a:off x="5523281" y="882233"/>
                <a:ext cx="1963761" cy="1161453"/>
              </a:xfrm>
              <a:prstGeom prst="line">
                <a:avLst/>
              </a:prstGeom>
            </p:spPr>
            <p:style>
              <a:lnRef idx="1">
                <a:schemeClr val="dk1"/>
              </a:lnRef>
              <a:fillRef idx="0">
                <a:schemeClr val="dk1"/>
              </a:fillRef>
              <a:effectRef idx="0">
                <a:schemeClr val="dk1"/>
              </a:effectRef>
              <a:fontRef idx="minor">
                <a:schemeClr val="tx1"/>
              </a:fontRef>
            </p:style>
          </p:cxnSp>
          <p:cxnSp>
            <p:nvCxnSpPr>
              <p:cNvPr id="59" name="Straight Connector 58"/>
              <p:cNvCxnSpPr>
                <a:endCxn id="53" idx="2"/>
              </p:cNvCxnSpPr>
              <p:nvPr/>
            </p:nvCxnSpPr>
            <p:spPr>
              <a:xfrm flipH="1">
                <a:off x="6400800" y="2080247"/>
                <a:ext cx="1108996" cy="662953"/>
              </a:xfrm>
              <a:prstGeom prst="line">
                <a:avLst/>
              </a:prstGeom>
            </p:spPr>
            <p:style>
              <a:lnRef idx="1">
                <a:schemeClr val="dk1"/>
              </a:lnRef>
              <a:fillRef idx="0">
                <a:schemeClr val="dk1"/>
              </a:fillRef>
              <a:effectRef idx="0">
                <a:schemeClr val="dk1"/>
              </a:effectRef>
              <a:fontRef idx="minor">
                <a:schemeClr val="tx1"/>
              </a:fontRef>
            </p:style>
          </p:cxnSp>
          <p:cxnSp>
            <p:nvCxnSpPr>
              <p:cNvPr id="60" name="Straight Connector 59"/>
              <p:cNvCxnSpPr>
                <a:endCxn id="53" idx="1"/>
              </p:cNvCxnSpPr>
              <p:nvPr/>
            </p:nvCxnSpPr>
            <p:spPr>
              <a:xfrm>
                <a:off x="5440018" y="2053535"/>
                <a:ext cx="983100" cy="635783"/>
              </a:xfrm>
              <a:prstGeom prst="line">
                <a:avLst/>
              </a:prstGeom>
            </p:spPr>
            <p:style>
              <a:lnRef idx="1">
                <a:schemeClr val="dk1"/>
              </a:lnRef>
              <a:fillRef idx="0">
                <a:schemeClr val="dk1"/>
              </a:fillRef>
              <a:effectRef idx="0">
                <a:schemeClr val="dk1"/>
              </a:effectRef>
              <a:fontRef idx="minor">
                <a:schemeClr val="tx1"/>
              </a:fontRef>
            </p:style>
          </p:cxnSp>
        </p:grpSp>
        <p:sp>
          <p:nvSpPr>
            <p:cNvPr id="77" name="Oval 76"/>
            <p:cNvSpPr/>
            <p:nvPr/>
          </p:nvSpPr>
          <p:spPr>
            <a:xfrm rot="10800000">
              <a:off x="2595657" y="3395617"/>
              <a:ext cx="152400" cy="1524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78" name="Straight Connector 77"/>
            <p:cNvCxnSpPr/>
            <p:nvPr/>
          </p:nvCxnSpPr>
          <p:spPr>
            <a:xfrm rot="10800000">
              <a:off x="2633848" y="1092795"/>
              <a:ext cx="37317" cy="2362200"/>
            </a:xfrm>
            <a:prstGeom prst="line">
              <a:avLst/>
            </a:prstGeom>
          </p:spPr>
          <p:style>
            <a:lnRef idx="1">
              <a:schemeClr val="dk1"/>
            </a:lnRef>
            <a:fillRef idx="0">
              <a:schemeClr val="dk1"/>
            </a:fillRef>
            <a:effectRef idx="0">
              <a:schemeClr val="dk1"/>
            </a:effectRef>
            <a:fontRef idx="minor">
              <a:schemeClr val="tx1"/>
            </a:fontRef>
          </p:style>
        </p:cxnSp>
        <p:cxnSp>
          <p:nvCxnSpPr>
            <p:cNvPr id="79" name="Straight Connector 78"/>
            <p:cNvCxnSpPr/>
            <p:nvPr/>
          </p:nvCxnSpPr>
          <p:spPr>
            <a:xfrm>
              <a:off x="3657600" y="1828800"/>
              <a:ext cx="39757" cy="1009053"/>
            </a:xfrm>
            <a:prstGeom prst="line">
              <a:avLst/>
            </a:prstGeom>
          </p:spPr>
          <p:style>
            <a:lnRef idx="1">
              <a:schemeClr val="dk1"/>
            </a:lnRef>
            <a:fillRef idx="0">
              <a:schemeClr val="dk1"/>
            </a:fillRef>
            <a:effectRef idx="0">
              <a:schemeClr val="dk1"/>
            </a:effectRef>
            <a:fontRef idx="minor">
              <a:schemeClr val="tx1"/>
            </a:fontRef>
          </p:style>
        </p:cxnSp>
        <p:cxnSp>
          <p:nvCxnSpPr>
            <p:cNvPr id="80" name="Straight Connector 79"/>
            <p:cNvCxnSpPr/>
            <p:nvPr/>
          </p:nvCxnSpPr>
          <p:spPr>
            <a:xfrm flipH="1" flipV="1">
              <a:off x="1595321" y="1752600"/>
              <a:ext cx="2062279" cy="1120136"/>
            </a:xfrm>
            <a:prstGeom prst="line">
              <a:avLst/>
            </a:prstGeom>
          </p:spPr>
          <p:style>
            <a:lnRef idx="1">
              <a:schemeClr val="dk1"/>
            </a:lnRef>
            <a:fillRef idx="0">
              <a:schemeClr val="dk1"/>
            </a:fillRef>
            <a:effectRef idx="0">
              <a:schemeClr val="dk1"/>
            </a:effectRef>
            <a:fontRef idx="minor">
              <a:schemeClr val="tx1"/>
            </a:fontRef>
          </p:style>
        </p:cxnSp>
      </p:grpSp>
      <p:sp>
        <p:nvSpPr>
          <p:cNvPr id="111" name="Rectangle 110"/>
          <p:cNvSpPr/>
          <p:nvPr/>
        </p:nvSpPr>
        <p:spPr>
          <a:xfrm>
            <a:off x="260438" y="4031522"/>
            <a:ext cx="1095172" cy="369332"/>
          </a:xfrm>
          <a:prstGeom prst="rect">
            <a:avLst/>
          </a:prstGeom>
        </p:spPr>
        <p:txBody>
          <a:bodyPr wrap="none">
            <a:spAutoFit/>
          </a:bodyPr>
          <a:lstStyle/>
          <a:p>
            <a:r>
              <a:rPr lang="en-US" b="1" dirty="0">
                <a:solidFill>
                  <a:srgbClr val="292929"/>
                </a:solidFill>
              </a:rPr>
              <a:t>Solution</a:t>
            </a:r>
            <a:r>
              <a:rPr lang="en-US" dirty="0">
                <a:solidFill>
                  <a:srgbClr val="292929"/>
                </a:solidFill>
              </a:rPr>
              <a:t>: </a:t>
            </a:r>
            <a:endParaRPr lang="en-US" dirty="0"/>
          </a:p>
        </p:txBody>
      </p:sp>
      <p:sp>
        <p:nvSpPr>
          <p:cNvPr id="112" name="TextBox 111"/>
          <p:cNvSpPr txBox="1"/>
          <p:nvPr/>
        </p:nvSpPr>
        <p:spPr>
          <a:xfrm>
            <a:off x="2202074" y="662289"/>
            <a:ext cx="336952" cy="461665"/>
          </a:xfrm>
          <a:prstGeom prst="rect">
            <a:avLst/>
          </a:prstGeom>
          <a:noFill/>
        </p:spPr>
        <p:txBody>
          <a:bodyPr wrap="none" rtlCol="0">
            <a:spAutoFit/>
          </a:bodyPr>
          <a:lstStyle/>
          <a:p>
            <a:r>
              <a:rPr lang="en-US" sz="2400" b="1" dirty="0" smtClean="0"/>
              <a:t>a</a:t>
            </a:r>
            <a:endParaRPr lang="en-US" sz="2400" b="1" dirty="0"/>
          </a:p>
        </p:txBody>
      </p:sp>
      <p:sp>
        <p:nvSpPr>
          <p:cNvPr id="113" name="TextBox 112"/>
          <p:cNvSpPr txBox="1"/>
          <p:nvPr/>
        </p:nvSpPr>
        <p:spPr>
          <a:xfrm>
            <a:off x="3749938" y="2401076"/>
            <a:ext cx="312906" cy="461665"/>
          </a:xfrm>
          <a:prstGeom prst="rect">
            <a:avLst/>
          </a:prstGeom>
          <a:noFill/>
        </p:spPr>
        <p:txBody>
          <a:bodyPr wrap="none" rtlCol="0">
            <a:spAutoFit/>
          </a:bodyPr>
          <a:lstStyle/>
          <a:p>
            <a:r>
              <a:rPr lang="en-US" sz="2400" b="1" dirty="0" smtClean="0"/>
              <a:t>c</a:t>
            </a:r>
            <a:endParaRPr lang="en-US" sz="2400" b="1" dirty="0"/>
          </a:p>
        </p:txBody>
      </p:sp>
      <p:sp>
        <p:nvSpPr>
          <p:cNvPr id="114" name="TextBox 113"/>
          <p:cNvSpPr txBox="1"/>
          <p:nvPr/>
        </p:nvSpPr>
        <p:spPr>
          <a:xfrm>
            <a:off x="3513881" y="1159860"/>
            <a:ext cx="349776" cy="461665"/>
          </a:xfrm>
          <a:prstGeom prst="rect">
            <a:avLst/>
          </a:prstGeom>
          <a:noFill/>
        </p:spPr>
        <p:txBody>
          <a:bodyPr wrap="none" rtlCol="0">
            <a:spAutoFit/>
          </a:bodyPr>
          <a:lstStyle/>
          <a:p>
            <a:r>
              <a:rPr lang="en-US" sz="2400" b="1" dirty="0"/>
              <a:t>b</a:t>
            </a:r>
          </a:p>
        </p:txBody>
      </p:sp>
      <p:sp>
        <p:nvSpPr>
          <p:cNvPr id="115" name="TextBox 114"/>
          <p:cNvSpPr txBox="1"/>
          <p:nvPr/>
        </p:nvSpPr>
        <p:spPr>
          <a:xfrm>
            <a:off x="2769058" y="3296336"/>
            <a:ext cx="349776" cy="461665"/>
          </a:xfrm>
          <a:prstGeom prst="rect">
            <a:avLst/>
          </a:prstGeom>
          <a:noFill/>
        </p:spPr>
        <p:txBody>
          <a:bodyPr wrap="none" rtlCol="0">
            <a:spAutoFit/>
          </a:bodyPr>
          <a:lstStyle/>
          <a:p>
            <a:r>
              <a:rPr lang="en-US" sz="2400" b="1" dirty="0" smtClean="0"/>
              <a:t>d</a:t>
            </a:r>
            <a:endParaRPr lang="en-US" sz="2400" b="1" dirty="0"/>
          </a:p>
        </p:txBody>
      </p:sp>
      <p:sp>
        <p:nvSpPr>
          <p:cNvPr id="116" name="TextBox 115"/>
          <p:cNvSpPr txBox="1"/>
          <p:nvPr/>
        </p:nvSpPr>
        <p:spPr>
          <a:xfrm>
            <a:off x="1219624" y="2578338"/>
            <a:ext cx="340158" cy="461665"/>
          </a:xfrm>
          <a:prstGeom prst="rect">
            <a:avLst/>
          </a:prstGeom>
          <a:noFill/>
        </p:spPr>
        <p:txBody>
          <a:bodyPr wrap="none" rtlCol="0">
            <a:spAutoFit/>
          </a:bodyPr>
          <a:lstStyle/>
          <a:p>
            <a:r>
              <a:rPr lang="en-US" sz="2400" b="1" dirty="0" smtClean="0"/>
              <a:t>e</a:t>
            </a:r>
            <a:endParaRPr lang="en-US" sz="2400" b="1" dirty="0"/>
          </a:p>
        </p:txBody>
      </p:sp>
      <p:sp>
        <p:nvSpPr>
          <p:cNvPr id="117" name="TextBox 116"/>
          <p:cNvSpPr txBox="1"/>
          <p:nvPr/>
        </p:nvSpPr>
        <p:spPr>
          <a:xfrm>
            <a:off x="1229437" y="1367145"/>
            <a:ext cx="282450" cy="461665"/>
          </a:xfrm>
          <a:prstGeom prst="rect">
            <a:avLst/>
          </a:prstGeom>
          <a:noFill/>
        </p:spPr>
        <p:txBody>
          <a:bodyPr wrap="none" rtlCol="0">
            <a:spAutoFit/>
          </a:bodyPr>
          <a:lstStyle/>
          <a:p>
            <a:r>
              <a:rPr lang="en-US" sz="2400" b="1" dirty="0" smtClean="0"/>
              <a:t>f</a:t>
            </a:r>
            <a:endParaRPr lang="en-US" sz="2400" b="1" dirty="0"/>
          </a:p>
        </p:txBody>
      </p:sp>
    </p:spTree>
    <p:extLst>
      <p:ext uri="{BB962C8B-B14F-4D97-AF65-F5344CB8AC3E}">
        <p14:creationId xmlns:p14="http://schemas.microsoft.com/office/powerpoint/2010/main" val="95992222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A2D89C-D3D4-4D70-AB54-55FB01236F4A}" type="datetime1">
              <a:rPr lang="en-US" smtClean="0"/>
              <a:pPr/>
              <a:t>6/24/2023</a:t>
            </a:fld>
            <a:endParaRPr lang="en-US" dirty="0"/>
          </a:p>
        </p:txBody>
      </p:sp>
      <p:sp>
        <p:nvSpPr>
          <p:cNvPr id="3" name="Footer Placeholder 2"/>
          <p:cNvSpPr>
            <a:spLocks noGrp="1"/>
          </p:cNvSpPr>
          <p:nvPr>
            <p:ph type="ftr" sz="quarter" idx="11"/>
          </p:nvPr>
        </p:nvSpPr>
        <p:spPr/>
        <p:txBody>
          <a:bodyPr/>
          <a:lstStyle/>
          <a:p>
            <a:r>
              <a:rPr lang="en-US" smtClean="0"/>
              <a:t>Basic concepts of graph theory</a:t>
            </a:r>
            <a:endParaRPr lang="en-US" dirty="0"/>
          </a:p>
        </p:txBody>
      </p:sp>
      <p:sp>
        <p:nvSpPr>
          <p:cNvPr id="4" name="Slide Number Placeholder 3"/>
          <p:cNvSpPr>
            <a:spLocks noGrp="1"/>
          </p:cNvSpPr>
          <p:nvPr>
            <p:ph type="sldNum" sz="quarter" idx="12"/>
          </p:nvPr>
        </p:nvSpPr>
        <p:spPr/>
        <p:txBody>
          <a:bodyPr/>
          <a:lstStyle/>
          <a:p>
            <a:fld id="{68D024D8-7F54-4838-AA7B-E00348C32656}" type="slidenum">
              <a:rPr lang="en-US" smtClean="0"/>
              <a:pPr/>
              <a:t>67</a:t>
            </a:fld>
            <a:endParaRPr lang="en-US" dirty="0"/>
          </a:p>
        </p:txBody>
      </p:sp>
      <p:grpSp>
        <p:nvGrpSpPr>
          <p:cNvPr id="68" name="Group 67"/>
          <p:cNvGrpSpPr/>
          <p:nvPr/>
        </p:nvGrpSpPr>
        <p:grpSpPr>
          <a:xfrm>
            <a:off x="2057400" y="152400"/>
            <a:ext cx="2934180" cy="3300111"/>
            <a:chOff x="2743200" y="533400"/>
            <a:chExt cx="2934180" cy="3300111"/>
          </a:xfrm>
        </p:grpSpPr>
        <p:cxnSp>
          <p:nvCxnSpPr>
            <p:cNvPr id="43" name="Straight Connector 42"/>
            <p:cNvCxnSpPr>
              <a:endCxn id="24" idx="4"/>
            </p:cNvCxnSpPr>
            <p:nvPr/>
          </p:nvCxnSpPr>
          <p:spPr>
            <a:xfrm flipV="1">
              <a:off x="3192923" y="1014941"/>
              <a:ext cx="991063" cy="528265"/>
            </a:xfrm>
            <a:prstGeom prst="line">
              <a:avLst/>
            </a:prstGeom>
          </p:spPr>
          <p:style>
            <a:lnRef idx="3">
              <a:schemeClr val="dk1"/>
            </a:lnRef>
            <a:fillRef idx="0">
              <a:schemeClr val="dk1"/>
            </a:fillRef>
            <a:effectRef idx="2">
              <a:schemeClr val="dk1"/>
            </a:effectRef>
            <a:fontRef idx="minor">
              <a:schemeClr val="tx1"/>
            </a:fontRef>
          </p:style>
        </p:cxnSp>
        <p:grpSp>
          <p:nvGrpSpPr>
            <p:cNvPr id="67" name="Group 66"/>
            <p:cNvGrpSpPr/>
            <p:nvPr/>
          </p:nvGrpSpPr>
          <p:grpSpPr>
            <a:xfrm>
              <a:off x="2743200" y="533400"/>
              <a:ext cx="2934180" cy="3300111"/>
              <a:chOff x="2368750" y="281289"/>
              <a:chExt cx="2934180" cy="3300111"/>
            </a:xfrm>
          </p:grpSpPr>
          <p:sp>
            <p:nvSpPr>
              <p:cNvPr id="28" name="Oval 27"/>
              <p:cNvSpPr/>
              <p:nvPr/>
            </p:nvSpPr>
            <p:spPr>
              <a:xfrm>
                <a:off x="2590800" y="2426571"/>
                <a:ext cx="240096" cy="255417"/>
              </a:xfrm>
              <a:prstGeom prst="ellipse">
                <a:avLst/>
              </a:prstGeom>
              <a:solidFill>
                <a:srgbClr val="00B05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nvGrpSpPr>
              <p:cNvPr id="65" name="Group 64"/>
              <p:cNvGrpSpPr/>
              <p:nvPr/>
            </p:nvGrpSpPr>
            <p:grpSpPr>
              <a:xfrm>
                <a:off x="2368750" y="281289"/>
                <a:ext cx="2934180" cy="3300111"/>
                <a:chOff x="2368750" y="347756"/>
                <a:chExt cx="2934180" cy="3300111"/>
              </a:xfrm>
            </p:grpSpPr>
            <p:sp>
              <p:nvSpPr>
                <p:cNvPr id="24" name="Oval 23"/>
                <p:cNvSpPr/>
                <p:nvPr/>
              </p:nvSpPr>
              <p:spPr>
                <a:xfrm>
                  <a:off x="3689488" y="573880"/>
                  <a:ext cx="240096" cy="255417"/>
                </a:xfrm>
                <a:prstGeom prst="ellipse">
                  <a:avLst/>
                </a:prstGeom>
                <a:solidFill>
                  <a:srgbClr val="00B05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5" name="Oval 24"/>
                <p:cNvSpPr/>
                <p:nvPr/>
              </p:nvSpPr>
              <p:spPr>
                <a:xfrm>
                  <a:off x="4800600" y="1176759"/>
                  <a:ext cx="240096" cy="255417"/>
                </a:xfrm>
                <a:prstGeom prst="ellipse">
                  <a:avLst/>
                </a:prstGeom>
                <a:solidFill>
                  <a:srgbClr val="FF00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6" name="Oval 25"/>
                <p:cNvSpPr/>
                <p:nvPr/>
              </p:nvSpPr>
              <p:spPr>
                <a:xfrm>
                  <a:off x="4800600" y="2364923"/>
                  <a:ext cx="240096" cy="255417"/>
                </a:xfrm>
                <a:prstGeom prst="ellipse">
                  <a:avLst/>
                </a:prstGeom>
                <a:solidFill>
                  <a:srgbClr val="00B05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7" name="Oval 26"/>
                <p:cNvSpPr/>
                <p:nvPr/>
              </p:nvSpPr>
              <p:spPr>
                <a:xfrm>
                  <a:off x="3689488" y="3200213"/>
                  <a:ext cx="240096" cy="255417"/>
                </a:xfrm>
                <a:prstGeom prst="ellipse">
                  <a:avLst/>
                </a:prstGeom>
                <a:solidFill>
                  <a:srgbClr val="FF00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9" name="Oval 28"/>
                <p:cNvSpPr/>
                <p:nvPr/>
              </p:nvSpPr>
              <p:spPr>
                <a:xfrm>
                  <a:off x="2590800" y="1190906"/>
                  <a:ext cx="240096" cy="255417"/>
                </a:xfrm>
                <a:prstGeom prst="ellipse">
                  <a:avLst/>
                </a:prstGeom>
                <a:solidFill>
                  <a:srgbClr val="FF00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31" name="Straight Connector 30"/>
                <p:cNvCxnSpPr>
                  <a:endCxn id="27" idx="0"/>
                </p:cNvCxnSpPr>
                <p:nvPr/>
              </p:nvCxnSpPr>
              <p:spPr>
                <a:xfrm>
                  <a:off x="3809536" y="812850"/>
                  <a:ext cx="0" cy="2387363"/>
                </a:xfrm>
                <a:prstGeom prst="line">
                  <a:avLst/>
                </a:prstGeom>
              </p:spPr>
              <p:style>
                <a:lnRef idx="3">
                  <a:schemeClr val="dk1"/>
                </a:lnRef>
                <a:fillRef idx="0">
                  <a:schemeClr val="dk1"/>
                </a:fillRef>
                <a:effectRef idx="2">
                  <a:schemeClr val="dk1"/>
                </a:effectRef>
                <a:fontRef idx="minor">
                  <a:schemeClr val="tx1"/>
                </a:fontRef>
              </p:style>
            </p:cxnSp>
            <p:cxnSp>
              <p:nvCxnSpPr>
                <p:cNvPr id="35" name="Straight Connector 34"/>
                <p:cNvCxnSpPr>
                  <a:endCxn id="25" idx="2"/>
                </p:cNvCxnSpPr>
                <p:nvPr/>
              </p:nvCxnSpPr>
              <p:spPr>
                <a:xfrm>
                  <a:off x="3841388" y="829297"/>
                  <a:ext cx="959212" cy="475171"/>
                </a:xfrm>
                <a:prstGeom prst="line">
                  <a:avLst/>
                </a:prstGeom>
              </p:spPr>
              <p:style>
                <a:lnRef idx="3">
                  <a:schemeClr val="dk1"/>
                </a:lnRef>
                <a:fillRef idx="0">
                  <a:schemeClr val="dk1"/>
                </a:fillRef>
                <a:effectRef idx="2">
                  <a:schemeClr val="dk1"/>
                </a:effectRef>
                <a:fontRef idx="minor">
                  <a:schemeClr val="tx1"/>
                </a:fontRef>
              </p:style>
            </p:cxnSp>
            <p:cxnSp>
              <p:nvCxnSpPr>
                <p:cNvPr id="37" name="Straight Connector 36"/>
                <p:cNvCxnSpPr>
                  <a:stCxn id="28" idx="6"/>
                  <a:endCxn id="27" idx="0"/>
                </p:cNvCxnSpPr>
                <p:nvPr/>
              </p:nvCxnSpPr>
              <p:spPr>
                <a:xfrm>
                  <a:off x="2830896" y="2554280"/>
                  <a:ext cx="978640" cy="645933"/>
                </a:xfrm>
                <a:prstGeom prst="line">
                  <a:avLst/>
                </a:prstGeom>
              </p:spPr>
              <p:style>
                <a:lnRef idx="3">
                  <a:schemeClr val="dk1"/>
                </a:lnRef>
                <a:fillRef idx="0">
                  <a:schemeClr val="dk1"/>
                </a:fillRef>
                <a:effectRef idx="2">
                  <a:schemeClr val="dk1"/>
                </a:effectRef>
                <a:fontRef idx="minor">
                  <a:schemeClr val="tx1"/>
                </a:fontRef>
              </p:style>
            </p:cxnSp>
            <p:cxnSp>
              <p:nvCxnSpPr>
                <p:cNvPr id="39" name="Straight Connector 38"/>
                <p:cNvCxnSpPr>
                  <a:endCxn id="26" idx="2"/>
                </p:cNvCxnSpPr>
                <p:nvPr/>
              </p:nvCxnSpPr>
              <p:spPr>
                <a:xfrm>
                  <a:off x="2808405" y="1364391"/>
                  <a:ext cx="1992195" cy="1128241"/>
                </a:xfrm>
                <a:prstGeom prst="line">
                  <a:avLst/>
                </a:prstGeom>
              </p:spPr>
              <p:style>
                <a:lnRef idx="3">
                  <a:schemeClr val="dk1"/>
                </a:lnRef>
                <a:fillRef idx="0">
                  <a:schemeClr val="dk1"/>
                </a:fillRef>
                <a:effectRef idx="2">
                  <a:schemeClr val="dk1"/>
                </a:effectRef>
                <a:fontRef idx="minor">
                  <a:schemeClr val="tx1"/>
                </a:fontRef>
              </p:style>
            </p:cxnSp>
            <p:cxnSp>
              <p:nvCxnSpPr>
                <p:cNvPr id="41" name="Straight Connector 40"/>
                <p:cNvCxnSpPr>
                  <a:endCxn id="25" idx="2"/>
                </p:cNvCxnSpPr>
                <p:nvPr/>
              </p:nvCxnSpPr>
              <p:spPr>
                <a:xfrm flipV="1">
                  <a:off x="2797626" y="1304468"/>
                  <a:ext cx="2002974" cy="1283053"/>
                </a:xfrm>
                <a:prstGeom prst="line">
                  <a:avLst/>
                </a:prstGeom>
              </p:spPr>
              <p:style>
                <a:lnRef idx="3">
                  <a:schemeClr val="dk1"/>
                </a:lnRef>
                <a:fillRef idx="0">
                  <a:schemeClr val="dk1"/>
                </a:fillRef>
                <a:effectRef idx="2">
                  <a:schemeClr val="dk1"/>
                </a:effectRef>
                <a:fontRef idx="minor">
                  <a:schemeClr val="tx1"/>
                </a:fontRef>
              </p:style>
            </p:cxnSp>
            <p:cxnSp>
              <p:nvCxnSpPr>
                <p:cNvPr id="49" name="Straight Connector 48"/>
                <p:cNvCxnSpPr>
                  <a:endCxn id="26" idx="2"/>
                </p:cNvCxnSpPr>
                <p:nvPr/>
              </p:nvCxnSpPr>
              <p:spPr>
                <a:xfrm flipV="1">
                  <a:off x="3821959" y="2492632"/>
                  <a:ext cx="978641" cy="707581"/>
                </a:xfrm>
                <a:prstGeom prst="line">
                  <a:avLst/>
                </a:prstGeom>
              </p:spPr>
              <p:style>
                <a:lnRef idx="3">
                  <a:schemeClr val="dk1"/>
                </a:lnRef>
                <a:fillRef idx="0">
                  <a:schemeClr val="dk1"/>
                </a:fillRef>
                <a:effectRef idx="2">
                  <a:schemeClr val="dk1"/>
                </a:effectRef>
                <a:fontRef idx="minor">
                  <a:schemeClr val="tx1"/>
                </a:fontRef>
              </p:style>
            </p:cxnSp>
            <p:cxnSp>
              <p:nvCxnSpPr>
                <p:cNvPr id="51" name="Straight Connector 50"/>
                <p:cNvCxnSpPr/>
                <p:nvPr/>
              </p:nvCxnSpPr>
              <p:spPr>
                <a:xfrm flipV="1">
                  <a:off x="4786812" y="1304467"/>
                  <a:ext cx="27573" cy="1144624"/>
                </a:xfrm>
                <a:prstGeom prst="line">
                  <a:avLst/>
                </a:prstGeom>
              </p:spPr>
              <p:style>
                <a:lnRef idx="3">
                  <a:schemeClr val="dk1"/>
                </a:lnRef>
                <a:fillRef idx="0">
                  <a:schemeClr val="dk1"/>
                </a:fillRef>
                <a:effectRef idx="2">
                  <a:schemeClr val="dk1"/>
                </a:effectRef>
                <a:fontRef idx="minor">
                  <a:schemeClr val="tx1"/>
                </a:fontRef>
              </p:style>
            </p:cxnSp>
            <p:cxnSp>
              <p:nvCxnSpPr>
                <p:cNvPr id="53" name="Straight Connector 52"/>
                <p:cNvCxnSpPr>
                  <a:stCxn id="28" idx="6"/>
                </p:cNvCxnSpPr>
                <p:nvPr/>
              </p:nvCxnSpPr>
              <p:spPr>
                <a:xfrm flipH="1" flipV="1">
                  <a:off x="2816836" y="1354837"/>
                  <a:ext cx="14060" cy="1199443"/>
                </a:xfrm>
                <a:prstGeom prst="line">
                  <a:avLst/>
                </a:prstGeom>
              </p:spPr>
              <p:style>
                <a:lnRef idx="3">
                  <a:schemeClr val="dk1"/>
                </a:lnRef>
                <a:fillRef idx="0">
                  <a:schemeClr val="dk1"/>
                </a:fillRef>
                <a:effectRef idx="2">
                  <a:schemeClr val="dk1"/>
                </a:effectRef>
                <a:fontRef idx="minor">
                  <a:schemeClr val="tx1"/>
                </a:fontRef>
              </p:style>
            </p:cxnSp>
            <p:sp>
              <p:nvSpPr>
                <p:cNvPr id="58" name="TextBox 57"/>
                <p:cNvSpPr txBox="1"/>
                <p:nvPr/>
              </p:nvSpPr>
              <p:spPr>
                <a:xfrm>
                  <a:off x="3314004" y="347756"/>
                  <a:ext cx="336952" cy="461665"/>
                </a:xfrm>
                <a:prstGeom prst="rect">
                  <a:avLst/>
                </a:prstGeom>
                <a:noFill/>
              </p:spPr>
              <p:txBody>
                <a:bodyPr wrap="none" rtlCol="0">
                  <a:spAutoFit/>
                </a:bodyPr>
                <a:lstStyle/>
                <a:p>
                  <a:r>
                    <a:rPr lang="en-US" sz="2400" b="1" dirty="0" smtClean="0"/>
                    <a:t>a</a:t>
                  </a:r>
                  <a:endParaRPr lang="en-US" sz="2400" b="1" dirty="0"/>
                </a:p>
              </p:txBody>
            </p:sp>
            <p:sp>
              <p:nvSpPr>
                <p:cNvPr id="59" name="TextBox 58"/>
                <p:cNvSpPr txBox="1"/>
                <p:nvPr/>
              </p:nvSpPr>
              <p:spPr>
                <a:xfrm>
                  <a:off x="4990024" y="2083385"/>
                  <a:ext cx="312906" cy="461665"/>
                </a:xfrm>
                <a:prstGeom prst="rect">
                  <a:avLst/>
                </a:prstGeom>
                <a:noFill/>
              </p:spPr>
              <p:txBody>
                <a:bodyPr wrap="none" rtlCol="0">
                  <a:spAutoFit/>
                </a:bodyPr>
                <a:lstStyle/>
                <a:p>
                  <a:r>
                    <a:rPr lang="en-US" sz="2400" b="1" dirty="0" smtClean="0"/>
                    <a:t>c</a:t>
                  </a:r>
                  <a:endParaRPr lang="en-US" sz="2400" b="1" dirty="0"/>
                </a:p>
              </p:txBody>
            </p:sp>
            <p:sp>
              <p:nvSpPr>
                <p:cNvPr id="61" name="TextBox 60"/>
                <p:cNvSpPr txBox="1"/>
                <p:nvPr/>
              </p:nvSpPr>
              <p:spPr>
                <a:xfrm>
                  <a:off x="4742216" y="793845"/>
                  <a:ext cx="349776" cy="461665"/>
                </a:xfrm>
                <a:prstGeom prst="rect">
                  <a:avLst/>
                </a:prstGeom>
                <a:noFill/>
              </p:spPr>
              <p:txBody>
                <a:bodyPr wrap="none" rtlCol="0">
                  <a:spAutoFit/>
                </a:bodyPr>
                <a:lstStyle/>
                <a:p>
                  <a:r>
                    <a:rPr lang="en-US" sz="2400" b="1" dirty="0"/>
                    <a:t>b</a:t>
                  </a:r>
                </a:p>
              </p:txBody>
            </p:sp>
            <p:sp>
              <p:nvSpPr>
                <p:cNvPr id="62" name="TextBox 61"/>
                <p:cNvSpPr txBox="1"/>
                <p:nvPr/>
              </p:nvSpPr>
              <p:spPr>
                <a:xfrm>
                  <a:off x="3996952" y="3186202"/>
                  <a:ext cx="349776" cy="461665"/>
                </a:xfrm>
                <a:prstGeom prst="rect">
                  <a:avLst/>
                </a:prstGeom>
                <a:noFill/>
              </p:spPr>
              <p:txBody>
                <a:bodyPr wrap="none" rtlCol="0">
                  <a:spAutoFit/>
                </a:bodyPr>
                <a:lstStyle/>
                <a:p>
                  <a:r>
                    <a:rPr lang="en-US" sz="2400" b="1" dirty="0" smtClean="0"/>
                    <a:t>d</a:t>
                  </a:r>
                  <a:endParaRPr lang="en-US" sz="2400" b="1" dirty="0"/>
                </a:p>
              </p:txBody>
            </p:sp>
            <p:sp>
              <p:nvSpPr>
                <p:cNvPr id="63" name="TextBox 62"/>
                <p:cNvSpPr txBox="1"/>
                <p:nvPr/>
              </p:nvSpPr>
              <p:spPr>
                <a:xfrm>
                  <a:off x="2654356" y="2661967"/>
                  <a:ext cx="340158" cy="461665"/>
                </a:xfrm>
                <a:prstGeom prst="rect">
                  <a:avLst/>
                </a:prstGeom>
                <a:noFill/>
              </p:spPr>
              <p:txBody>
                <a:bodyPr wrap="none" rtlCol="0">
                  <a:spAutoFit/>
                </a:bodyPr>
                <a:lstStyle/>
                <a:p>
                  <a:r>
                    <a:rPr lang="en-US" sz="2400" b="1" dirty="0" smtClean="0"/>
                    <a:t>e</a:t>
                  </a:r>
                  <a:endParaRPr lang="en-US" sz="2400" b="1" dirty="0"/>
                </a:p>
              </p:txBody>
            </p:sp>
            <p:sp>
              <p:nvSpPr>
                <p:cNvPr id="64" name="TextBox 63"/>
                <p:cNvSpPr txBox="1"/>
                <p:nvPr/>
              </p:nvSpPr>
              <p:spPr>
                <a:xfrm>
                  <a:off x="2368750" y="1336103"/>
                  <a:ext cx="282450" cy="461665"/>
                </a:xfrm>
                <a:prstGeom prst="rect">
                  <a:avLst/>
                </a:prstGeom>
                <a:noFill/>
              </p:spPr>
              <p:txBody>
                <a:bodyPr wrap="none" rtlCol="0">
                  <a:spAutoFit/>
                </a:bodyPr>
                <a:lstStyle/>
                <a:p>
                  <a:r>
                    <a:rPr lang="en-US" sz="2400" b="1" dirty="0" smtClean="0"/>
                    <a:t>f</a:t>
                  </a:r>
                  <a:endParaRPr lang="en-US" sz="2400" b="1" dirty="0"/>
                </a:p>
              </p:txBody>
            </p:sp>
          </p:grpSp>
        </p:grpSp>
      </p:grpSp>
      <p:sp>
        <p:nvSpPr>
          <p:cNvPr id="69" name="Rectangle 68"/>
          <p:cNvSpPr/>
          <p:nvPr/>
        </p:nvSpPr>
        <p:spPr>
          <a:xfrm>
            <a:off x="3231791" y="3860479"/>
            <a:ext cx="907621" cy="369332"/>
          </a:xfrm>
          <a:prstGeom prst="rect">
            <a:avLst/>
          </a:prstGeom>
        </p:spPr>
        <p:txBody>
          <a:bodyPr wrap="none">
            <a:spAutoFit/>
          </a:bodyPr>
          <a:lstStyle/>
          <a:p>
            <a:r>
              <a:rPr lang="el-GR" dirty="0"/>
              <a:t>χ(</a:t>
            </a:r>
            <a:r>
              <a:rPr lang="en-US" dirty="0"/>
              <a:t>G) = 2</a:t>
            </a:r>
          </a:p>
        </p:txBody>
      </p:sp>
      <p:grpSp>
        <p:nvGrpSpPr>
          <p:cNvPr id="70" name="Group 69"/>
          <p:cNvGrpSpPr/>
          <p:nvPr/>
        </p:nvGrpSpPr>
        <p:grpSpPr>
          <a:xfrm>
            <a:off x="2057400" y="113763"/>
            <a:ext cx="2934180" cy="3300111"/>
            <a:chOff x="2743200" y="533400"/>
            <a:chExt cx="2934180" cy="3300111"/>
          </a:xfrm>
        </p:grpSpPr>
        <p:cxnSp>
          <p:nvCxnSpPr>
            <p:cNvPr id="71" name="Straight Connector 70"/>
            <p:cNvCxnSpPr>
              <a:endCxn id="75" idx="4"/>
            </p:cNvCxnSpPr>
            <p:nvPr/>
          </p:nvCxnSpPr>
          <p:spPr>
            <a:xfrm flipV="1">
              <a:off x="3192923" y="1014941"/>
              <a:ext cx="991063" cy="528265"/>
            </a:xfrm>
            <a:prstGeom prst="line">
              <a:avLst/>
            </a:prstGeom>
          </p:spPr>
          <p:style>
            <a:lnRef idx="3">
              <a:schemeClr val="dk1"/>
            </a:lnRef>
            <a:fillRef idx="0">
              <a:schemeClr val="dk1"/>
            </a:fillRef>
            <a:effectRef idx="2">
              <a:schemeClr val="dk1"/>
            </a:effectRef>
            <a:fontRef idx="minor">
              <a:schemeClr val="tx1"/>
            </a:fontRef>
          </p:style>
        </p:cxnSp>
        <p:grpSp>
          <p:nvGrpSpPr>
            <p:cNvPr id="72" name="Group 71"/>
            <p:cNvGrpSpPr/>
            <p:nvPr/>
          </p:nvGrpSpPr>
          <p:grpSpPr>
            <a:xfrm>
              <a:off x="2743200" y="533400"/>
              <a:ext cx="2934180" cy="3300111"/>
              <a:chOff x="2368750" y="281289"/>
              <a:chExt cx="2934180" cy="3300111"/>
            </a:xfrm>
          </p:grpSpPr>
          <p:sp>
            <p:nvSpPr>
              <p:cNvPr id="73" name="Oval 72"/>
              <p:cNvSpPr/>
              <p:nvPr/>
            </p:nvSpPr>
            <p:spPr>
              <a:xfrm>
                <a:off x="2590800" y="2426571"/>
                <a:ext cx="240096" cy="255417"/>
              </a:xfrm>
              <a:prstGeom prst="ellipse">
                <a:avLst/>
              </a:prstGeom>
              <a:solidFill>
                <a:srgbClr val="00B05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nvGrpSpPr>
              <p:cNvPr id="74" name="Group 73"/>
              <p:cNvGrpSpPr/>
              <p:nvPr/>
            </p:nvGrpSpPr>
            <p:grpSpPr>
              <a:xfrm>
                <a:off x="2368750" y="281289"/>
                <a:ext cx="2934180" cy="3300111"/>
                <a:chOff x="2368750" y="347756"/>
                <a:chExt cx="2934180" cy="3300111"/>
              </a:xfrm>
            </p:grpSpPr>
            <p:sp>
              <p:nvSpPr>
                <p:cNvPr id="75" name="Oval 74"/>
                <p:cNvSpPr/>
                <p:nvPr/>
              </p:nvSpPr>
              <p:spPr>
                <a:xfrm>
                  <a:off x="3689488" y="573880"/>
                  <a:ext cx="240096" cy="255417"/>
                </a:xfrm>
                <a:prstGeom prst="ellipse">
                  <a:avLst/>
                </a:prstGeom>
                <a:solidFill>
                  <a:srgbClr val="00B05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6" name="Oval 75"/>
                <p:cNvSpPr/>
                <p:nvPr/>
              </p:nvSpPr>
              <p:spPr>
                <a:xfrm>
                  <a:off x="4800600" y="1176759"/>
                  <a:ext cx="240096" cy="255417"/>
                </a:xfrm>
                <a:prstGeom prst="ellipse">
                  <a:avLst/>
                </a:prstGeom>
                <a:solidFill>
                  <a:srgbClr val="FF00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7" name="Oval 76"/>
                <p:cNvSpPr/>
                <p:nvPr/>
              </p:nvSpPr>
              <p:spPr>
                <a:xfrm>
                  <a:off x="4800600" y="2364923"/>
                  <a:ext cx="240096" cy="255417"/>
                </a:xfrm>
                <a:prstGeom prst="ellipse">
                  <a:avLst/>
                </a:prstGeom>
                <a:solidFill>
                  <a:srgbClr val="00B05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8" name="Oval 77"/>
                <p:cNvSpPr/>
                <p:nvPr/>
              </p:nvSpPr>
              <p:spPr>
                <a:xfrm>
                  <a:off x="3689488" y="3200213"/>
                  <a:ext cx="240096" cy="255417"/>
                </a:xfrm>
                <a:prstGeom prst="ellipse">
                  <a:avLst/>
                </a:prstGeom>
                <a:solidFill>
                  <a:srgbClr val="FF00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9" name="Oval 78"/>
                <p:cNvSpPr/>
                <p:nvPr/>
              </p:nvSpPr>
              <p:spPr>
                <a:xfrm>
                  <a:off x="2590800" y="1190906"/>
                  <a:ext cx="240096" cy="255417"/>
                </a:xfrm>
                <a:prstGeom prst="ellipse">
                  <a:avLst/>
                </a:prstGeom>
                <a:solidFill>
                  <a:srgbClr val="FF00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80" name="Straight Connector 79"/>
                <p:cNvCxnSpPr>
                  <a:endCxn id="78" idx="0"/>
                </p:cNvCxnSpPr>
                <p:nvPr/>
              </p:nvCxnSpPr>
              <p:spPr>
                <a:xfrm>
                  <a:off x="3809536" y="812850"/>
                  <a:ext cx="0" cy="2387363"/>
                </a:xfrm>
                <a:prstGeom prst="line">
                  <a:avLst/>
                </a:prstGeom>
              </p:spPr>
              <p:style>
                <a:lnRef idx="3">
                  <a:schemeClr val="dk1"/>
                </a:lnRef>
                <a:fillRef idx="0">
                  <a:schemeClr val="dk1"/>
                </a:fillRef>
                <a:effectRef idx="2">
                  <a:schemeClr val="dk1"/>
                </a:effectRef>
                <a:fontRef idx="minor">
                  <a:schemeClr val="tx1"/>
                </a:fontRef>
              </p:style>
            </p:cxnSp>
            <p:cxnSp>
              <p:nvCxnSpPr>
                <p:cNvPr id="81" name="Straight Connector 80"/>
                <p:cNvCxnSpPr>
                  <a:endCxn id="76" idx="2"/>
                </p:cNvCxnSpPr>
                <p:nvPr/>
              </p:nvCxnSpPr>
              <p:spPr>
                <a:xfrm>
                  <a:off x="3841388" y="829297"/>
                  <a:ext cx="959212" cy="475171"/>
                </a:xfrm>
                <a:prstGeom prst="line">
                  <a:avLst/>
                </a:prstGeom>
              </p:spPr>
              <p:style>
                <a:lnRef idx="3">
                  <a:schemeClr val="dk1"/>
                </a:lnRef>
                <a:fillRef idx="0">
                  <a:schemeClr val="dk1"/>
                </a:fillRef>
                <a:effectRef idx="2">
                  <a:schemeClr val="dk1"/>
                </a:effectRef>
                <a:fontRef idx="minor">
                  <a:schemeClr val="tx1"/>
                </a:fontRef>
              </p:style>
            </p:cxnSp>
            <p:cxnSp>
              <p:nvCxnSpPr>
                <p:cNvPr id="82" name="Straight Connector 81"/>
                <p:cNvCxnSpPr>
                  <a:stCxn id="73" idx="6"/>
                  <a:endCxn id="78" idx="0"/>
                </p:cNvCxnSpPr>
                <p:nvPr/>
              </p:nvCxnSpPr>
              <p:spPr>
                <a:xfrm>
                  <a:off x="2830896" y="2554280"/>
                  <a:ext cx="978640" cy="645933"/>
                </a:xfrm>
                <a:prstGeom prst="line">
                  <a:avLst/>
                </a:prstGeom>
              </p:spPr>
              <p:style>
                <a:lnRef idx="3">
                  <a:schemeClr val="dk1"/>
                </a:lnRef>
                <a:fillRef idx="0">
                  <a:schemeClr val="dk1"/>
                </a:fillRef>
                <a:effectRef idx="2">
                  <a:schemeClr val="dk1"/>
                </a:effectRef>
                <a:fontRef idx="minor">
                  <a:schemeClr val="tx1"/>
                </a:fontRef>
              </p:style>
            </p:cxnSp>
            <p:cxnSp>
              <p:nvCxnSpPr>
                <p:cNvPr id="83" name="Straight Connector 82"/>
                <p:cNvCxnSpPr>
                  <a:endCxn id="77" idx="2"/>
                </p:cNvCxnSpPr>
                <p:nvPr/>
              </p:nvCxnSpPr>
              <p:spPr>
                <a:xfrm>
                  <a:off x="2808405" y="1364391"/>
                  <a:ext cx="1992195" cy="1128241"/>
                </a:xfrm>
                <a:prstGeom prst="line">
                  <a:avLst/>
                </a:prstGeom>
              </p:spPr>
              <p:style>
                <a:lnRef idx="3">
                  <a:schemeClr val="dk1"/>
                </a:lnRef>
                <a:fillRef idx="0">
                  <a:schemeClr val="dk1"/>
                </a:fillRef>
                <a:effectRef idx="2">
                  <a:schemeClr val="dk1"/>
                </a:effectRef>
                <a:fontRef idx="minor">
                  <a:schemeClr val="tx1"/>
                </a:fontRef>
              </p:style>
            </p:cxnSp>
            <p:cxnSp>
              <p:nvCxnSpPr>
                <p:cNvPr id="84" name="Straight Connector 83"/>
                <p:cNvCxnSpPr>
                  <a:endCxn id="76" idx="2"/>
                </p:cNvCxnSpPr>
                <p:nvPr/>
              </p:nvCxnSpPr>
              <p:spPr>
                <a:xfrm flipV="1">
                  <a:off x="2797626" y="1304468"/>
                  <a:ext cx="2002974" cy="1283053"/>
                </a:xfrm>
                <a:prstGeom prst="line">
                  <a:avLst/>
                </a:prstGeom>
              </p:spPr>
              <p:style>
                <a:lnRef idx="3">
                  <a:schemeClr val="dk1"/>
                </a:lnRef>
                <a:fillRef idx="0">
                  <a:schemeClr val="dk1"/>
                </a:fillRef>
                <a:effectRef idx="2">
                  <a:schemeClr val="dk1"/>
                </a:effectRef>
                <a:fontRef idx="minor">
                  <a:schemeClr val="tx1"/>
                </a:fontRef>
              </p:style>
            </p:cxnSp>
            <p:cxnSp>
              <p:nvCxnSpPr>
                <p:cNvPr id="85" name="Straight Connector 84"/>
                <p:cNvCxnSpPr>
                  <a:endCxn id="77" idx="2"/>
                </p:cNvCxnSpPr>
                <p:nvPr/>
              </p:nvCxnSpPr>
              <p:spPr>
                <a:xfrm flipV="1">
                  <a:off x="3821959" y="2492632"/>
                  <a:ext cx="978641" cy="707581"/>
                </a:xfrm>
                <a:prstGeom prst="line">
                  <a:avLst/>
                </a:prstGeom>
              </p:spPr>
              <p:style>
                <a:lnRef idx="3">
                  <a:schemeClr val="dk1"/>
                </a:lnRef>
                <a:fillRef idx="0">
                  <a:schemeClr val="dk1"/>
                </a:fillRef>
                <a:effectRef idx="2">
                  <a:schemeClr val="dk1"/>
                </a:effectRef>
                <a:fontRef idx="minor">
                  <a:schemeClr val="tx1"/>
                </a:fontRef>
              </p:style>
            </p:cxnSp>
            <p:cxnSp>
              <p:nvCxnSpPr>
                <p:cNvPr id="86" name="Straight Connector 85"/>
                <p:cNvCxnSpPr/>
                <p:nvPr/>
              </p:nvCxnSpPr>
              <p:spPr>
                <a:xfrm flipV="1">
                  <a:off x="4786812" y="1304467"/>
                  <a:ext cx="27573" cy="1144624"/>
                </a:xfrm>
                <a:prstGeom prst="line">
                  <a:avLst/>
                </a:prstGeom>
              </p:spPr>
              <p:style>
                <a:lnRef idx="3">
                  <a:schemeClr val="dk1"/>
                </a:lnRef>
                <a:fillRef idx="0">
                  <a:schemeClr val="dk1"/>
                </a:fillRef>
                <a:effectRef idx="2">
                  <a:schemeClr val="dk1"/>
                </a:effectRef>
                <a:fontRef idx="minor">
                  <a:schemeClr val="tx1"/>
                </a:fontRef>
              </p:style>
            </p:cxnSp>
            <p:cxnSp>
              <p:nvCxnSpPr>
                <p:cNvPr id="87" name="Straight Connector 86"/>
                <p:cNvCxnSpPr>
                  <a:stCxn id="73" idx="6"/>
                </p:cNvCxnSpPr>
                <p:nvPr/>
              </p:nvCxnSpPr>
              <p:spPr>
                <a:xfrm flipH="1" flipV="1">
                  <a:off x="2816836" y="1354837"/>
                  <a:ext cx="14060" cy="1199443"/>
                </a:xfrm>
                <a:prstGeom prst="line">
                  <a:avLst/>
                </a:prstGeom>
              </p:spPr>
              <p:style>
                <a:lnRef idx="3">
                  <a:schemeClr val="dk1"/>
                </a:lnRef>
                <a:fillRef idx="0">
                  <a:schemeClr val="dk1"/>
                </a:fillRef>
                <a:effectRef idx="2">
                  <a:schemeClr val="dk1"/>
                </a:effectRef>
                <a:fontRef idx="minor">
                  <a:schemeClr val="tx1"/>
                </a:fontRef>
              </p:style>
            </p:cxnSp>
            <p:sp>
              <p:nvSpPr>
                <p:cNvPr id="88" name="TextBox 87"/>
                <p:cNvSpPr txBox="1"/>
                <p:nvPr/>
              </p:nvSpPr>
              <p:spPr>
                <a:xfrm>
                  <a:off x="3314004" y="347756"/>
                  <a:ext cx="336952" cy="461665"/>
                </a:xfrm>
                <a:prstGeom prst="rect">
                  <a:avLst/>
                </a:prstGeom>
                <a:noFill/>
              </p:spPr>
              <p:txBody>
                <a:bodyPr wrap="none" rtlCol="0">
                  <a:spAutoFit/>
                </a:bodyPr>
                <a:lstStyle/>
                <a:p>
                  <a:r>
                    <a:rPr lang="en-US" sz="2400" b="1" dirty="0" smtClean="0"/>
                    <a:t>a</a:t>
                  </a:r>
                  <a:endParaRPr lang="en-US" sz="2400" b="1" dirty="0"/>
                </a:p>
              </p:txBody>
            </p:sp>
            <p:sp>
              <p:nvSpPr>
                <p:cNvPr id="89" name="TextBox 88"/>
                <p:cNvSpPr txBox="1"/>
                <p:nvPr/>
              </p:nvSpPr>
              <p:spPr>
                <a:xfrm>
                  <a:off x="4990024" y="2083385"/>
                  <a:ext cx="312906" cy="461665"/>
                </a:xfrm>
                <a:prstGeom prst="rect">
                  <a:avLst/>
                </a:prstGeom>
                <a:noFill/>
              </p:spPr>
              <p:txBody>
                <a:bodyPr wrap="none" rtlCol="0">
                  <a:spAutoFit/>
                </a:bodyPr>
                <a:lstStyle/>
                <a:p>
                  <a:r>
                    <a:rPr lang="en-US" sz="2400" b="1" dirty="0" smtClean="0"/>
                    <a:t>c</a:t>
                  </a:r>
                  <a:endParaRPr lang="en-US" sz="2400" b="1" dirty="0"/>
                </a:p>
              </p:txBody>
            </p:sp>
            <p:sp>
              <p:nvSpPr>
                <p:cNvPr id="90" name="TextBox 89"/>
                <p:cNvSpPr txBox="1"/>
                <p:nvPr/>
              </p:nvSpPr>
              <p:spPr>
                <a:xfrm>
                  <a:off x="4742216" y="793845"/>
                  <a:ext cx="349776" cy="461665"/>
                </a:xfrm>
                <a:prstGeom prst="rect">
                  <a:avLst/>
                </a:prstGeom>
                <a:noFill/>
              </p:spPr>
              <p:txBody>
                <a:bodyPr wrap="none" rtlCol="0">
                  <a:spAutoFit/>
                </a:bodyPr>
                <a:lstStyle/>
                <a:p>
                  <a:r>
                    <a:rPr lang="en-US" sz="2400" b="1" dirty="0"/>
                    <a:t>b</a:t>
                  </a:r>
                </a:p>
              </p:txBody>
            </p:sp>
            <p:sp>
              <p:nvSpPr>
                <p:cNvPr id="91" name="TextBox 90"/>
                <p:cNvSpPr txBox="1"/>
                <p:nvPr/>
              </p:nvSpPr>
              <p:spPr>
                <a:xfrm>
                  <a:off x="3996952" y="3186202"/>
                  <a:ext cx="349776" cy="461665"/>
                </a:xfrm>
                <a:prstGeom prst="rect">
                  <a:avLst/>
                </a:prstGeom>
                <a:noFill/>
              </p:spPr>
              <p:txBody>
                <a:bodyPr wrap="none" rtlCol="0">
                  <a:spAutoFit/>
                </a:bodyPr>
                <a:lstStyle/>
                <a:p>
                  <a:r>
                    <a:rPr lang="en-US" sz="2400" b="1" dirty="0" smtClean="0"/>
                    <a:t>d</a:t>
                  </a:r>
                  <a:endParaRPr lang="en-US" sz="2400" b="1" dirty="0"/>
                </a:p>
              </p:txBody>
            </p:sp>
            <p:sp>
              <p:nvSpPr>
                <p:cNvPr id="92" name="TextBox 91"/>
                <p:cNvSpPr txBox="1"/>
                <p:nvPr/>
              </p:nvSpPr>
              <p:spPr>
                <a:xfrm>
                  <a:off x="2654356" y="2661967"/>
                  <a:ext cx="340158" cy="461665"/>
                </a:xfrm>
                <a:prstGeom prst="rect">
                  <a:avLst/>
                </a:prstGeom>
                <a:noFill/>
              </p:spPr>
              <p:txBody>
                <a:bodyPr wrap="none" rtlCol="0">
                  <a:spAutoFit/>
                </a:bodyPr>
                <a:lstStyle/>
                <a:p>
                  <a:r>
                    <a:rPr lang="en-US" sz="2400" b="1" dirty="0" smtClean="0"/>
                    <a:t>e</a:t>
                  </a:r>
                  <a:endParaRPr lang="en-US" sz="2400" b="1" dirty="0"/>
                </a:p>
              </p:txBody>
            </p:sp>
            <p:sp>
              <p:nvSpPr>
                <p:cNvPr id="93" name="TextBox 92"/>
                <p:cNvSpPr txBox="1"/>
                <p:nvPr/>
              </p:nvSpPr>
              <p:spPr>
                <a:xfrm>
                  <a:off x="2368750" y="1336103"/>
                  <a:ext cx="282450" cy="461665"/>
                </a:xfrm>
                <a:prstGeom prst="rect">
                  <a:avLst/>
                </a:prstGeom>
                <a:noFill/>
              </p:spPr>
              <p:txBody>
                <a:bodyPr wrap="none" rtlCol="0">
                  <a:spAutoFit/>
                </a:bodyPr>
                <a:lstStyle/>
                <a:p>
                  <a:r>
                    <a:rPr lang="en-US" sz="2400" b="1" dirty="0" smtClean="0"/>
                    <a:t>f</a:t>
                  </a:r>
                  <a:endParaRPr lang="en-US" sz="2400" b="1" dirty="0"/>
                </a:p>
              </p:txBody>
            </p:sp>
          </p:grpSp>
        </p:grpSp>
      </p:grpSp>
      <p:sp>
        <p:nvSpPr>
          <p:cNvPr id="94" name="Rectangle 93"/>
          <p:cNvSpPr/>
          <p:nvPr/>
        </p:nvSpPr>
        <p:spPr>
          <a:xfrm>
            <a:off x="3231791" y="3821842"/>
            <a:ext cx="907621" cy="369332"/>
          </a:xfrm>
          <a:prstGeom prst="rect">
            <a:avLst/>
          </a:prstGeom>
        </p:spPr>
        <p:txBody>
          <a:bodyPr wrap="none">
            <a:spAutoFit/>
          </a:bodyPr>
          <a:lstStyle/>
          <a:p>
            <a:r>
              <a:rPr lang="el-GR" dirty="0"/>
              <a:t>χ(</a:t>
            </a:r>
            <a:r>
              <a:rPr lang="en-US" dirty="0"/>
              <a:t>G) = 2</a:t>
            </a:r>
          </a:p>
        </p:txBody>
      </p:sp>
    </p:spTree>
    <p:extLst>
      <p:ext uri="{BB962C8B-B14F-4D97-AF65-F5344CB8AC3E}">
        <p14:creationId xmlns:p14="http://schemas.microsoft.com/office/powerpoint/2010/main" val="2458562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0"/>
                                        </p:tgtEl>
                                        <p:attrNameLst>
                                          <p:attrName>style.visibility</p:attrName>
                                        </p:attrNameLst>
                                      </p:cBhvr>
                                      <p:to>
                                        <p:strVal val="visible"/>
                                      </p:to>
                                    </p:set>
                                    <p:animEffect transition="in" filter="wipe(down)">
                                      <p:cBhvr>
                                        <p:cTn id="7" dur="500"/>
                                        <p:tgtEl>
                                          <p:spTgt spid="70"/>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94"/>
                                        </p:tgtEl>
                                        <p:attrNameLst>
                                          <p:attrName>style.visibility</p:attrName>
                                        </p:attrNameLst>
                                      </p:cBhvr>
                                      <p:to>
                                        <p:strVal val="visible"/>
                                      </p:to>
                                    </p:set>
                                    <p:animEffect transition="in" filter="wipe(down)">
                                      <p:cBhvr>
                                        <p:cTn id="10" dur="500"/>
                                        <p:tgtEl>
                                          <p:spTgt spid="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E880188-399D-45D6-958C-8270AFDC758E}" type="datetime1">
              <a:rPr lang="en-US" smtClean="0"/>
              <a:pPr/>
              <a:t>6/24/2023</a:t>
            </a:fld>
            <a:endParaRPr lang="en-US" dirty="0"/>
          </a:p>
        </p:txBody>
      </p:sp>
      <p:sp>
        <p:nvSpPr>
          <p:cNvPr id="5" name="Slide Number Placeholder 4"/>
          <p:cNvSpPr>
            <a:spLocks noGrp="1"/>
          </p:cNvSpPr>
          <p:nvPr>
            <p:ph type="sldNum" sz="quarter" idx="12"/>
          </p:nvPr>
        </p:nvSpPr>
        <p:spPr/>
        <p:txBody>
          <a:bodyPr/>
          <a:lstStyle/>
          <a:p>
            <a:fld id="{68D024D8-7F54-4838-AA7B-E00348C32656}" type="slidenum">
              <a:rPr lang="en-US" smtClean="0"/>
              <a:pPr/>
              <a:t>68</a:t>
            </a:fld>
            <a:endParaRPr lang="en-US" dirty="0"/>
          </a:p>
        </p:txBody>
      </p:sp>
      <p:sp>
        <p:nvSpPr>
          <p:cNvPr id="6" name="Footer Placeholder 5"/>
          <p:cNvSpPr>
            <a:spLocks noGrp="1"/>
          </p:cNvSpPr>
          <p:nvPr>
            <p:ph type="ftr" sz="quarter" idx="11"/>
          </p:nvPr>
        </p:nvSpPr>
        <p:spPr/>
        <p:txBody>
          <a:bodyPr/>
          <a:lstStyle/>
          <a:p>
            <a:r>
              <a:rPr lang="en-US" smtClean="0"/>
              <a:t>Basic concepts of graph theory</a:t>
            </a:r>
            <a:endParaRPr lang="en-US" dirty="0"/>
          </a:p>
        </p:txBody>
      </p:sp>
      <p:grpSp>
        <p:nvGrpSpPr>
          <p:cNvPr id="18" name="Group 17"/>
          <p:cNvGrpSpPr/>
          <p:nvPr/>
        </p:nvGrpSpPr>
        <p:grpSpPr>
          <a:xfrm>
            <a:off x="200329" y="762000"/>
            <a:ext cx="8600857" cy="3429000"/>
            <a:chOff x="320644" y="1834751"/>
            <a:chExt cx="8600857" cy="3429000"/>
          </a:xfrm>
        </p:grpSpPr>
        <p:pic>
          <p:nvPicPr>
            <p:cNvPr id="19" name="Picture 7" descr="1"/>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rot="21440048">
              <a:off x="3581400" y="1834751"/>
              <a:ext cx="3429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Rectangle 19"/>
            <p:cNvSpPr/>
            <p:nvPr/>
          </p:nvSpPr>
          <p:spPr>
            <a:xfrm>
              <a:off x="320644" y="3053951"/>
              <a:ext cx="3092513" cy="1323439"/>
            </a:xfrm>
            <a:prstGeom prst="rect">
              <a:avLst/>
            </a:prstGeom>
          </p:spPr>
          <p:txBody>
            <a:bodyPr wrap="none">
              <a:spAutoFit/>
            </a:bodyPr>
            <a:lstStyle/>
            <a:p>
              <a:r>
                <a:rPr lang="en-US" sz="8000" kern="10" dirty="0">
                  <a:ln w="31750" cap="rnd">
                    <a:solidFill>
                      <a:schemeClr val="tx1"/>
                    </a:solidFill>
                    <a:prstDash val="sysDot"/>
                    <a:round/>
                    <a:headEnd/>
                    <a:tailEnd/>
                  </a:ln>
                  <a:solidFill>
                    <a:srgbClr val="FF0000"/>
                  </a:solidFill>
                  <a:latin typeface="Comic Sans MS" panose="030F0702030302020204" pitchFamily="66" charset="0"/>
                </a:rPr>
                <a:t>Thank</a:t>
              </a:r>
              <a:endParaRPr lang="en-US" sz="8000" dirty="0">
                <a:solidFill>
                  <a:srgbClr val="FF0000"/>
                </a:solidFill>
              </a:endParaRPr>
            </a:p>
          </p:txBody>
        </p:sp>
        <p:sp>
          <p:nvSpPr>
            <p:cNvPr id="21" name="Rectangle 20"/>
            <p:cNvSpPr/>
            <p:nvPr/>
          </p:nvSpPr>
          <p:spPr>
            <a:xfrm>
              <a:off x="7010400" y="2887531"/>
              <a:ext cx="1911101" cy="1323439"/>
            </a:xfrm>
            <a:prstGeom prst="rect">
              <a:avLst/>
            </a:prstGeom>
          </p:spPr>
          <p:txBody>
            <a:bodyPr wrap="none">
              <a:spAutoFit/>
            </a:bodyPr>
            <a:lstStyle/>
            <a:p>
              <a:pPr algn="ctr"/>
              <a:r>
                <a:rPr lang="en-US" sz="8000" kern="10" dirty="0">
                  <a:ln w="31750" cap="rnd">
                    <a:solidFill>
                      <a:schemeClr val="tx1"/>
                    </a:solidFill>
                    <a:prstDash val="sysDot"/>
                    <a:round/>
                    <a:headEnd/>
                    <a:tailEnd/>
                  </a:ln>
                  <a:solidFill>
                    <a:srgbClr val="FF0000"/>
                  </a:solidFill>
                  <a:latin typeface="Comic Sans MS" panose="030F0702030302020204" pitchFamily="66" charset="0"/>
                </a:rPr>
                <a:t>You</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A2D89C-D3D4-4D70-AB54-55FB01236F4A}" type="datetime1">
              <a:rPr lang="en-US" smtClean="0"/>
              <a:pPr/>
              <a:t>6/24/2023</a:t>
            </a:fld>
            <a:endParaRPr lang="en-US" dirty="0"/>
          </a:p>
        </p:txBody>
      </p:sp>
      <p:sp>
        <p:nvSpPr>
          <p:cNvPr id="3" name="Footer Placeholder 2"/>
          <p:cNvSpPr>
            <a:spLocks noGrp="1"/>
          </p:cNvSpPr>
          <p:nvPr>
            <p:ph type="ftr" sz="quarter" idx="11"/>
          </p:nvPr>
        </p:nvSpPr>
        <p:spPr/>
        <p:txBody>
          <a:bodyPr/>
          <a:lstStyle/>
          <a:p>
            <a:r>
              <a:rPr lang="en-US" smtClean="0"/>
              <a:t>Basic concepts of graph theory</a:t>
            </a:r>
            <a:endParaRPr lang="en-US" dirty="0"/>
          </a:p>
        </p:txBody>
      </p:sp>
      <p:sp>
        <p:nvSpPr>
          <p:cNvPr id="4" name="Slide Number Placeholder 3"/>
          <p:cNvSpPr>
            <a:spLocks noGrp="1"/>
          </p:cNvSpPr>
          <p:nvPr>
            <p:ph type="sldNum" sz="quarter" idx="12"/>
          </p:nvPr>
        </p:nvSpPr>
        <p:spPr/>
        <p:txBody>
          <a:bodyPr/>
          <a:lstStyle/>
          <a:p>
            <a:fld id="{68D024D8-7F54-4838-AA7B-E00348C32656}" type="slidenum">
              <a:rPr lang="en-US" smtClean="0"/>
              <a:pPr/>
              <a:t>69</a:t>
            </a:fld>
            <a:endParaRPr lang="en-US" dirty="0"/>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3448" t="10582" r="72619" b="6300"/>
          <a:stretch/>
        </p:blipFill>
        <p:spPr>
          <a:xfrm rot="5400000">
            <a:off x="2855355" y="-1183246"/>
            <a:ext cx="1981200" cy="4957293"/>
          </a:xfrm>
          <a:prstGeom prst="rect">
            <a:avLst/>
          </a:prstGeom>
        </p:spPr>
      </p:pic>
      <p:pic>
        <p:nvPicPr>
          <p:cNvPr id="6"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26665" t="25555" r="37501" b="7778"/>
          <a:stretch/>
        </p:blipFill>
        <p:spPr>
          <a:xfrm rot="5400000">
            <a:off x="2324100" y="2247900"/>
            <a:ext cx="3276600" cy="4572000"/>
          </a:xfrm>
          <a:prstGeom prst="rect">
            <a:avLst/>
          </a:prstGeom>
        </p:spPr>
      </p:pic>
    </p:spTree>
    <p:extLst>
      <p:ext uri="{BB962C8B-B14F-4D97-AF65-F5344CB8AC3E}">
        <p14:creationId xmlns:p14="http://schemas.microsoft.com/office/powerpoint/2010/main" val="520939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7E76F86-64F8-4925-ADEC-FE02814D5C4C}" type="datetime1">
              <a:rPr lang="en-US" smtClean="0"/>
              <a:pPr/>
              <a:t>6/24/2023</a:t>
            </a:fld>
            <a:endParaRPr lang="en-US" dirty="0"/>
          </a:p>
        </p:txBody>
      </p:sp>
      <p:sp>
        <p:nvSpPr>
          <p:cNvPr id="5" name="Footer Placeholder 4"/>
          <p:cNvSpPr>
            <a:spLocks noGrp="1"/>
          </p:cNvSpPr>
          <p:nvPr>
            <p:ph type="ftr" sz="quarter" idx="11"/>
          </p:nvPr>
        </p:nvSpPr>
        <p:spPr/>
        <p:txBody>
          <a:bodyPr/>
          <a:lstStyle/>
          <a:p>
            <a:r>
              <a:rPr lang="en-US" smtClean="0"/>
              <a:t>Basic concepts of graph theory</a:t>
            </a:r>
            <a:endParaRPr lang="en-US" dirty="0"/>
          </a:p>
        </p:txBody>
      </p:sp>
      <p:sp>
        <p:nvSpPr>
          <p:cNvPr id="6" name="Slide Number Placeholder 5"/>
          <p:cNvSpPr>
            <a:spLocks noGrp="1"/>
          </p:cNvSpPr>
          <p:nvPr>
            <p:ph type="sldNum" sz="quarter" idx="12"/>
          </p:nvPr>
        </p:nvSpPr>
        <p:spPr/>
        <p:txBody>
          <a:bodyPr/>
          <a:lstStyle/>
          <a:p>
            <a:fld id="{68D024D8-7F54-4838-AA7B-E00348C32656}" type="slidenum">
              <a:rPr lang="en-US" smtClean="0"/>
              <a:pPr/>
              <a:t>7</a:t>
            </a:fld>
            <a:endParaRPr lang="en-US" dirty="0"/>
          </a:p>
        </p:txBody>
      </p:sp>
      <p:sp>
        <p:nvSpPr>
          <p:cNvPr id="563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632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632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6328"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6329" name="Object 9"/>
          <p:cNvGraphicFramePr>
            <a:graphicFrameLocks noChangeAspect="1"/>
          </p:cNvGraphicFramePr>
          <p:nvPr>
            <p:extLst>
              <p:ext uri="{D42A27DB-BD31-4B8C-83A1-F6EECF244321}">
                <p14:modId xmlns:p14="http://schemas.microsoft.com/office/powerpoint/2010/main" val="1986674741"/>
              </p:ext>
            </p:extLst>
          </p:nvPr>
        </p:nvGraphicFramePr>
        <p:xfrm>
          <a:off x="965993" y="411035"/>
          <a:ext cx="4316413" cy="810149"/>
        </p:xfrm>
        <a:graphic>
          <a:graphicData uri="http://schemas.openxmlformats.org/presentationml/2006/ole">
            <mc:AlternateContent xmlns:mc="http://schemas.openxmlformats.org/markup-compatibility/2006">
              <mc:Choice xmlns:v="urn:schemas-microsoft-com:vml" Requires="v">
                <p:oleObj spid="_x0000_s56507" name="Equation" r:id="rId3" imgW="1841400" imgH="393480" progId="Equation.3">
                  <p:embed/>
                </p:oleObj>
              </mc:Choice>
              <mc:Fallback>
                <p:oleObj name="Equation" r:id="rId3" imgW="1841400" imgH="393480" progId="Equation.3">
                  <p:embed/>
                  <p:pic>
                    <p:nvPicPr>
                      <p:cNvPr id="0"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5993" y="411035"/>
                        <a:ext cx="4316413" cy="81014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6330" name="Object 10"/>
          <p:cNvGraphicFramePr>
            <a:graphicFrameLocks noChangeAspect="1"/>
          </p:cNvGraphicFramePr>
          <p:nvPr>
            <p:extLst>
              <p:ext uri="{D42A27DB-BD31-4B8C-83A1-F6EECF244321}">
                <p14:modId xmlns:p14="http://schemas.microsoft.com/office/powerpoint/2010/main" val="918133204"/>
              </p:ext>
            </p:extLst>
          </p:nvPr>
        </p:nvGraphicFramePr>
        <p:xfrm>
          <a:off x="762000" y="1371600"/>
          <a:ext cx="5029200" cy="973335"/>
        </p:xfrm>
        <a:graphic>
          <a:graphicData uri="http://schemas.openxmlformats.org/presentationml/2006/ole">
            <mc:AlternateContent xmlns:mc="http://schemas.openxmlformats.org/markup-compatibility/2006">
              <mc:Choice xmlns:v="urn:schemas-microsoft-com:vml" Requires="v">
                <p:oleObj spid="_x0000_s56508" name="Equation" r:id="rId5" imgW="1841400" imgH="393480" progId="Equation.3">
                  <p:embed/>
                </p:oleObj>
              </mc:Choice>
              <mc:Fallback>
                <p:oleObj name="Equation" r:id="rId5" imgW="1841400" imgH="393480" progId="Equation.3">
                  <p:embed/>
                  <p:pic>
                    <p:nvPicPr>
                      <p:cNvPr id="0" name="Picture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2000" y="1371600"/>
                        <a:ext cx="5029200" cy="97333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8" name="Group 7"/>
          <p:cNvGrpSpPr/>
          <p:nvPr/>
        </p:nvGrpSpPr>
        <p:grpSpPr>
          <a:xfrm>
            <a:off x="1029247" y="2515743"/>
            <a:ext cx="4189903" cy="904081"/>
            <a:chOff x="1601297" y="2994521"/>
            <a:chExt cx="4189903" cy="904081"/>
          </a:xfrm>
        </p:grpSpPr>
        <p:graphicFrame>
          <p:nvGraphicFramePr>
            <p:cNvPr id="56327" name="Object 7"/>
            <p:cNvGraphicFramePr>
              <a:graphicFrameLocks noChangeAspect="1"/>
            </p:cNvGraphicFramePr>
            <p:nvPr>
              <p:extLst>
                <p:ext uri="{D42A27DB-BD31-4B8C-83A1-F6EECF244321}">
                  <p14:modId xmlns:p14="http://schemas.microsoft.com/office/powerpoint/2010/main" val="2641995015"/>
                </p:ext>
              </p:extLst>
            </p:nvPr>
          </p:nvGraphicFramePr>
          <p:xfrm>
            <a:off x="2476499" y="2994521"/>
            <a:ext cx="1295400" cy="904081"/>
          </p:xfrm>
          <a:graphic>
            <a:graphicData uri="http://schemas.openxmlformats.org/presentationml/2006/ole">
              <mc:AlternateContent xmlns:mc="http://schemas.openxmlformats.org/markup-compatibility/2006">
                <mc:Choice xmlns:v="urn:schemas-microsoft-com:vml" Requires="v">
                  <p:oleObj spid="_x0000_s56509" name="Equation" r:id="rId7" imgW="558558" imgH="393529" progId="Equation.3">
                    <p:embed/>
                  </p:oleObj>
                </mc:Choice>
                <mc:Fallback>
                  <p:oleObj name="Equation" r:id="rId7" imgW="558558" imgH="393529" progId="Equation.3">
                    <p:embed/>
                    <p:pic>
                      <p:nvPicPr>
                        <p:cNvPr id="0" name="Picture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76499" y="2994521"/>
                          <a:ext cx="1295400" cy="90408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6"/>
            <p:cNvSpPr/>
            <p:nvPr/>
          </p:nvSpPr>
          <p:spPr>
            <a:xfrm>
              <a:off x="1601297" y="3080449"/>
              <a:ext cx="4189903" cy="400110"/>
            </a:xfrm>
            <a:prstGeom prst="rect">
              <a:avLst/>
            </a:prstGeom>
          </p:spPr>
          <p:txBody>
            <a:bodyPr wrap="square">
              <a:spAutoFit/>
            </a:bodyPr>
            <a:lstStyle/>
            <a:p>
              <a:pPr>
                <a:buFontTx/>
                <a:buNone/>
              </a:pPr>
              <a:r>
                <a:rPr lang="en-US" sz="2000" b="1" dirty="0">
                  <a:cs typeface="Arial" charset="0"/>
                </a:rPr>
                <a:t>Now,        </a:t>
              </a:r>
              <a:r>
                <a:rPr lang="en-US" sz="2000" b="1" dirty="0" smtClean="0">
                  <a:cs typeface="Arial" charset="0"/>
                </a:rPr>
                <a:t>                         </a:t>
              </a:r>
              <a:r>
                <a:rPr lang="en-US" sz="2000" b="1" dirty="0">
                  <a:cs typeface="Arial" charset="0"/>
                </a:rPr>
                <a:t>is also even</a:t>
              </a:r>
            </a:p>
          </p:txBody>
        </p:sp>
      </p:grpSp>
      <p:sp>
        <p:nvSpPr>
          <p:cNvPr id="9" name="Rectangle 8"/>
          <p:cNvSpPr/>
          <p:nvPr/>
        </p:nvSpPr>
        <p:spPr>
          <a:xfrm>
            <a:off x="688150" y="3505752"/>
            <a:ext cx="1857560" cy="369332"/>
          </a:xfrm>
          <a:prstGeom prst="rect">
            <a:avLst/>
          </a:prstGeom>
        </p:spPr>
        <p:txBody>
          <a:bodyPr wrap="none">
            <a:spAutoFit/>
          </a:bodyPr>
          <a:lstStyle/>
          <a:p>
            <a:pPr>
              <a:buFontTx/>
              <a:buNone/>
            </a:pPr>
            <a:r>
              <a:rPr lang="en-US" dirty="0"/>
              <a:t>Therefore from (</a:t>
            </a:r>
            <a:r>
              <a:rPr lang="en-US" dirty="0" err="1"/>
              <a:t>i</a:t>
            </a:r>
            <a:r>
              <a:rPr lang="en-US" dirty="0"/>
              <a:t>)</a:t>
            </a:r>
          </a:p>
        </p:txBody>
      </p:sp>
      <p:grpSp>
        <p:nvGrpSpPr>
          <p:cNvPr id="11" name="Group 10"/>
          <p:cNvGrpSpPr/>
          <p:nvPr/>
        </p:nvGrpSpPr>
        <p:grpSpPr>
          <a:xfrm>
            <a:off x="1371600" y="4016726"/>
            <a:ext cx="2445240" cy="1019175"/>
            <a:chOff x="1371600" y="4016726"/>
            <a:chExt cx="2445240" cy="1019175"/>
          </a:xfrm>
        </p:grpSpPr>
        <p:graphicFrame>
          <p:nvGraphicFramePr>
            <p:cNvPr id="18" name="Object 1"/>
            <p:cNvGraphicFramePr>
              <a:graphicFrameLocks noChangeAspect="1"/>
            </p:cNvGraphicFramePr>
            <p:nvPr>
              <p:extLst>
                <p:ext uri="{D42A27DB-BD31-4B8C-83A1-F6EECF244321}">
                  <p14:modId xmlns:p14="http://schemas.microsoft.com/office/powerpoint/2010/main" val="2081642846"/>
                </p:ext>
              </p:extLst>
            </p:nvPr>
          </p:nvGraphicFramePr>
          <p:xfrm>
            <a:off x="1371600" y="4016726"/>
            <a:ext cx="1460311" cy="1019175"/>
          </p:xfrm>
          <a:graphic>
            <a:graphicData uri="http://schemas.openxmlformats.org/presentationml/2006/ole">
              <mc:AlternateContent xmlns:mc="http://schemas.openxmlformats.org/markup-compatibility/2006">
                <mc:Choice xmlns:v="urn:schemas-microsoft-com:vml" Requires="v">
                  <p:oleObj spid="_x0000_s56510" name="Equation" r:id="rId9" imgW="558558" imgH="393529" progId="Equation.3">
                    <p:embed/>
                  </p:oleObj>
                </mc:Choice>
                <mc:Fallback>
                  <p:oleObj name="Equation" r:id="rId9" imgW="558558" imgH="393529"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71600" y="4016726"/>
                          <a:ext cx="1460311" cy="1019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Rectangle 9"/>
            <p:cNvSpPr/>
            <p:nvPr/>
          </p:nvSpPr>
          <p:spPr>
            <a:xfrm>
              <a:off x="2971800" y="4206421"/>
              <a:ext cx="845040" cy="369332"/>
            </a:xfrm>
            <a:prstGeom prst="rect">
              <a:avLst/>
            </a:prstGeom>
          </p:spPr>
          <p:txBody>
            <a:bodyPr wrap="none">
              <a:spAutoFit/>
            </a:bodyPr>
            <a:lstStyle/>
            <a:p>
              <a:pPr>
                <a:buFontTx/>
                <a:buNone/>
              </a:pPr>
              <a:r>
                <a:rPr lang="en-US" b="1" dirty="0">
                  <a:cs typeface="Arial" charset="0"/>
                </a:rPr>
                <a:t>is </a:t>
              </a:r>
              <a:r>
                <a:rPr lang="en-US" b="1" dirty="0" smtClean="0">
                  <a:cs typeface="Arial" charset="0"/>
                </a:rPr>
                <a:t>even</a:t>
              </a:r>
              <a:endParaRPr lang="en-US" b="1" dirty="0">
                <a:cs typeface="Arial" charset="0"/>
              </a:endParaRPr>
            </a:p>
          </p:txBody>
        </p:sp>
      </p:grpSp>
      <p:sp>
        <p:nvSpPr>
          <p:cNvPr id="12" name="Rectangle 11"/>
          <p:cNvSpPr/>
          <p:nvPr/>
        </p:nvSpPr>
        <p:spPr>
          <a:xfrm>
            <a:off x="750194" y="5107231"/>
            <a:ext cx="5498206" cy="369332"/>
          </a:xfrm>
          <a:prstGeom prst="rect">
            <a:avLst/>
          </a:prstGeom>
        </p:spPr>
        <p:txBody>
          <a:bodyPr wrap="square">
            <a:spAutoFit/>
          </a:bodyPr>
          <a:lstStyle/>
          <a:p>
            <a:pPr>
              <a:buFontTx/>
              <a:buNone/>
            </a:pPr>
            <a:r>
              <a:rPr lang="en-US" dirty="0"/>
              <a:t>Therefore, the number of odd vertices in G is even.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63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633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A2D89C-D3D4-4D70-AB54-55FB01236F4A}" type="datetime1">
              <a:rPr lang="en-US" smtClean="0"/>
              <a:pPr/>
              <a:t>6/24/2023</a:t>
            </a:fld>
            <a:endParaRPr lang="en-US" dirty="0"/>
          </a:p>
        </p:txBody>
      </p:sp>
      <p:sp>
        <p:nvSpPr>
          <p:cNvPr id="3" name="Footer Placeholder 2"/>
          <p:cNvSpPr>
            <a:spLocks noGrp="1"/>
          </p:cNvSpPr>
          <p:nvPr>
            <p:ph type="ftr" sz="quarter" idx="11"/>
          </p:nvPr>
        </p:nvSpPr>
        <p:spPr/>
        <p:txBody>
          <a:bodyPr/>
          <a:lstStyle/>
          <a:p>
            <a:r>
              <a:rPr lang="en-US" smtClean="0"/>
              <a:t>Basic concepts of graph theory</a:t>
            </a:r>
            <a:endParaRPr lang="en-US" dirty="0"/>
          </a:p>
        </p:txBody>
      </p:sp>
      <p:sp>
        <p:nvSpPr>
          <p:cNvPr id="4" name="Slide Number Placeholder 3"/>
          <p:cNvSpPr>
            <a:spLocks noGrp="1"/>
          </p:cNvSpPr>
          <p:nvPr>
            <p:ph type="sldNum" sz="quarter" idx="12"/>
          </p:nvPr>
        </p:nvSpPr>
        <p:spPr/>
        <p:txBody>
          <a:bodyPr/>
          <a:lstStyle/>
          <a:p>
            <a:fld id="{68D024D8-7F54-4838-AA7B-E00348C32656}" type="slidenum">
              <a:rPr lang="en-US" smtClean="0"/>
              <a:pPr/>
              <a:t>70</a:t>
            </a:fld>
            <a:endParaRPr lang="en-US" dirty="0"/>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62499" t="12224" b="6666"/>
          <a:stretch/>
        </p:blipFill>
        <p:spPr>
          <a:xfrm rot="5400000">
            <a:off x="2131453" y="-383146"/>
            <a:ext cx="4267200" cy="6709893"/>
          </a:xfrm>
          <a:prstGeom prst="rect">
            <a:avLst/>
          </a:prstGeom>
        </p:spPr>
      </p:pic>
    </p:spTree>
    <p:extLst>
      <p:ext uri="{BB962C8B-B14F-4D97-AF65-F5344CB8AC3E}">
        <p14:creationId xmlns:p14="http://schemas.microsoft.com/office/powerpoint/2010/main" val="764675439"/>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A2D89C-D3D4-4D70-AB54-55FB01236F4A}" type="datetime1">
              <a:rPr lang="en-US" smtClean="0"/>
              <a:pPr/>
              <a:t>6/24/2023</a:t>
            </a:fld>
            <a:endParaRPr lang="en-US" dirty="0"/>
          </a:p>
        </p:txBody>
      </p:sp>
      <p:sp>
        <p:nvSpPr>
          <p:cNvPr id="3" name="Footer Placeholder 2"/>
          <p:cNvSpPr>
            <a:spLocks noGrp="1"/>
          </p:cNvSpPr>
          <p:nvPr>
            <p:ph type="ftr" sz="quarter" idx="11"/>
          </p:nvPr>
        </p:nvSpPr>
        <p:spPr/>
        <p:txBody>
          <a:bodyPr/>
          <a:lstStyle/>
          <a:p>
            <a:r>
              <a:rPr lang="en-US" smtClean="0"/>
              <a:t>Basic concepts of graph theory</a:t>
            </a:r>
            <a:endParaRPr lang="en-US" dirty="0"/>
          </a:p>
        </p:txBody>
      </p:sp>
      <p:sp>
        <p:nvSpPr>
          <p:cNvPr id="4" name="Slide Number Placeholder 3"/>
          <p:cNvSpPr>
            <a:spLocks noGrp="1"/>
          </p:cNvSpPr>
          <p:nvPr>
            <p:ph type="sldNum" sz="quarter" idx="12"/>
          </p:nvPr>
        </p:nvSpPr>
        <p:spPr/>
        <p:txBody>
          <a:bodyPr/>
          <a:lstStyle/>
          <a:p>
            <a:fld id="{68D024D8-7F54-4838-AA7B-E00348C32656}" type="slidenum">
              <a:rPr lang="en-US" smtClean="0"/>
              <a:pPr/>
              <a:t>71</a:t>
            </a:fld>
            <a:endParaRPr lang="en-US" dirty="0"/>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7500" t="4444" r="21667" b="3109"/>
          <a:stretch/>
        </p:blipFill>
        <p:spPr>
          <a:xfrm rot="5400000">
            <a:off x="1158562" y="-875450"/>
            <a:ext cx="6477000" cy="8641724"/>
          </a:xfrm>
          <a:prstGeom prst="rect">
            <a:avLst/>
          </a:prstGeom>
        </p:spPr>
      </p:pic>
    </p:spTree>
    <p:extLst>
      <p:ext uri="{BB962C8B-B14F-4D97-AF65-F5344CB8AC3E}">
        <p14:creationId xmlns:p14="http://schemas.microsoft.com/office/powerpoint/2010/main" val="28949783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0220D1D-F049-45EC-A97D-F43019AE1F1D}" type="datetime1">
              <a:rPr lang="en-US" smtClean="0"/>
              <a:pPr/>
              <a:t>6/24/2023</a:t>
            </a:fld>
            <a:endParaRPr lang="en-US" dirty="0"/>
          </a:p>
        </p:txBody>
      </p:sp>
      <p:sp>
        <p:nvSpPr>
          <p:cNvPr id="5" name="Footer Placeholder 4"/>
          <p:cNvSpPr>
            <a:spLocks noGrp="1"/>
          </p:cNvSpPr>
          <p:nvPr>
            <p:ph type="ftr" sz="quarter" idx="11"/>
          </p:nvPr>
        </p:nvSpPr>
        <p:spPr/>
        <p:txBody>
          <a:bodyPr/>
          <a:lstStyle/>
          <a:p>
            <a:r>
              <a:rPr lang="en-US" smtClean="0"/>
              <a:t>Basic concepts of graph theory</a:t>
            </a:r>
            <a:endParaRPr lang="en-US" dirty="0"/>
          </a:p>
        </p:txBody>
      </p:sp>
      <p:sp>
        <p:nvSpPr>
          <p:cNvPr id="6" name="Slide Number Placeholder 5"/>
          <p:cNvSpPr>
            <a:spLocks noGrp="1"/>
          </p:cNvSpPr>
          <p:nvPr>
            <p:ph type="sldNum" sz="quarter" idx="12"/>
          </p:nvPr>
        </p:nvSpPr>
        <p:spPr/>
        <p:txBody>
          <a:bodyPr/>
          <a:lstStyle/>
          <a:p>
            <a:fld id="{68D024D8-7F54-4838-AA7B-E00348C32656}" type="slidenum">
              <a:rPr lang="en-US" smtClean="0"/>
              <a:pPr/>
              <a:t>8</a:t>
            </a:fld>
            <a:endParaRPr lang="en-US" dirty="0"/>
          </a:p>
        </p:txBody>
      </p:sp>
      <p:sp>
        <p:nvSpPr>
          <p:cNvPr id="8" name="Rectangle 7"/>
          <p:cNvSpPr/>
          <p:nvPr/>
        </p:nvSpPr>
        <p:spPr>
          <a:xfrm>
            <a:off x="2590800" y="100121"/>
            <a:ext cx="2516202" cy="400110"/>
          </a:xfrm>
          <a:prstGeom prst="rect">
            <a:avLst/>
          </a:prstGeom>
        </p:spPr>
        <p:txBody>
          <a:bodyPr wrap="none">
            <a:spAutoFit/>
          </a:bodyPr>
          <a:lstStyle/>
          <a:p>
            <a:pPr marL="609600" indent="-609600">
              <a:buFontTx/>
              <a:buNone/>
            </a:pPr>
            <a:r>
              <a:rPr lang="en-US" sz="2000" b="1" dirty="0"/>
              <a:t>Special types of graph</a:t>
            </a:r>
          </a:p>
        </p:txBody>
      </p:sp>
      <p:sp>
        <p:nvSpPr>
          <p:cNvPr id="9" name="Rectangle 8"/>
          <p:cNvSpPr/>
          <p:nvPr/>
        </p:nvSpPr>
        <p:spPr>
          <a:xfrm>
            <a:off x="152400" y="315565"/>
            <a:ext cx="2027222" cy="400110"/>
          </a:xfrm>
          <a:prstGeom prst="rect">
            <a:avLst/>
          </a:prstGeom>
        </p:spPr>
        <p:txBody>
          <a:bodyPr wrap="none">
            <a:spAutoFit/>
          </a:bodyPr>
          <a:lstStyle/>
          <a:p>
            <a:pPr marL="609600" indent="-609600">
              <a:buNone/>
            </a:pPr>
            <a:r>
              <a:rPr lang="en-US" sz="2000" b="1" u="sng" dirty="0"/>
              <a:t>Complete graph:-</a:t>
            </a:r>
          </a:p>
        </p:txBody>
      </p:sp>
      <p:sp>
        <p:nvSpPr>
          <p:cNvPr id="10" name="Rectangle 9"/>
          <p:cNvSpPr/>
          <p:nvPr/>
        </p:nvSpPr>
        <p:spPr>
          <a:xfrm>
            <a:off x="130935" y="667261"/>
            <a:ext cx="8708266" cy="923330"/>
          </a:xfrm>
          <a:prstGeom prst="rect">
            <a:avLst/>
          </a:prstGeom>
        </p:spPr>
        <p:txBody>
          <a:bodyPr wrap="square">
            <a:spAutoFit/>
          </a:bodyPr>
          <a:lstStyle/>
          <a:p>
            <a:pPr marL="609600" indent="-609600">
              <a:buFontTx/>
              <a:buNone/>
            </a:pPr>
            <a:r>
              <a:rPr lang="en-US" dirty="0"/>
              <a:t>A simple graph G is said to be complete if every vertex in </a:t>
            </a:r>
            <a:r>
              <a:rPr lang="en-US" dirty="0" smtClean="0"/>
              <a:t>G is </a:t>
            </a:r>
            <a:r>
              <a:rPr lang="en-US" dirty="0"/>
              <a:t>connected with every </a:t>
            </a:r>
            <a:r>
              <a:rPr lang="en-US" dirty="0" smtClean="0"/>
              <a:t>other </a:t>
            </a:r>
          </a:p>
          <a:p>
            <a:pPr marL="609600" indent="-609600">
              <a:buFontTx/>
              <a:buNone/>
            </a:pPr>
            <a:r>
              <a:rPr lang="en-US" dirty="0" smtClean="0"/>
              <a:t>vertex</a:t>
            </a:r>
            <a:r>
              <a:rPr lang="en-US" dirty="0"/>
              <a:t>. i.e. if G </a:t>
            </a:r>
            <a:r>
              <a:rPr lang="en-US" dirty="0" smtClean="0"/>
              <a:t>contains exactly </a:t>
            </a:r>
            <a:r>
              <a:rPr lang="en-US" dirty="0"/>
              <a:t>one edge between each pair of distinct vertices. The</a:t>
            </a:r>
          </a:p>
          <a:p>
            <a:pPr>
              <a:buNone/>
            </a:pPr>
            <a:r>
              <a:rPr lang="en-US" dirty="0"/>
              <a:t>complete graph with n vertices is denoted by k</a:t>
            </a:r>
            <a:r>
              <a:rPr lang="en-US" baseline="-25000" dirty="0"/>
              <a:t>n</a:t>
            </a:r>
            <a:r>
              <a:rPr lang="en-US" dirty="0"/>
              <a:t>. </a:t>
            </a:r>
          </a:p>
        </p:txBody>
      </p:sp>
      <p:grpSp>
        <p:nvGrpSpPr>
          <p:cNvPr id="13" name="Group 12"/>
          <p:cNvGrpSpPr/>
          <p:nvPr/>
        </p:nvGrpSpPr>
        <p:grpSpPr>
          <a:xfrm>
            <a:off x="304800" y="1590591"/>
            <a:ext cx="6248400" cy="1153110"/>
            <a:chOff x="304800" y="1590591"/>
            <a:chExt cx="6248400" cy="1153110"/>
          </a:xfrm>
        </p:grpSpPr>
        <p:graphicFrame>
          <p:nvGraphicFramePr>
            <p:cNvPr id="54274" name="Object 2"/>
            <p:cNvGraphicFramePr>
              <a:graphicFrameLocks noChangeAspect="1"/>
            </p:cNvGraphicFramePr>
            <p:nvPr>
              <p:extLst>
                <p:ext uri="{D42A27DB-BD31-4B8C-83A1-F6EECF244321}">
                  <p14:modId xmlns:p14="http://schemas.microsoft.com/office/powerpoint/2010/main" val="1638832248"/>
                </p:ext>
              </p:extLst>
            </p:nvPr>
          </p:nvGraphicFramePr>
          <p:xfrm>
            <a:off x="914400" y="1988919"/>
            <a:ext cx="946150" cy="754782"/>
          </p:xfrm>
          <a:graphic>
            <a:graphicData uri="http://schemas.openxmlformats.org/presentationml/2006/ole">
              <mc:AlternateContent xmlns:mc="http://schemas.openxmlformats.org/markup-compatibility/2006">
                <mc:Choice xmlns:v="urn:schemas-microsoft-com:vml" Requires="v">
                  <p:oleObj spid="_x0000_s54475" name="Equation" r:id="rId3" imgW="507960" imgH="393480" progId="Equation.3">
                    <p:embed/>
                  </p:oleObj>
                </mc:Choice>
                <mc:Fallback>
                  <p:oleObj name="Equation" r:id="rId3" imgW="507960" imgH="39348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1988919"/>
                          <a:ext cx="946150" cy="754782"/>
                        </a:xfrm>
                        <a:prstGeom prst="rect">
                          <a:avLst/>
                        </a:prstGeom>
                        <a:noFill/>
                        <a:extLst/>
                      </p:spPr>
                    </p:pic>
                  </p:oleObj>
                </mc:Fallback>
              </mc:AlternateContent>
            </a:graphicData>
          </a:graphic>
        </p:graphicFrame>
        <p:sp>
          <p:nvSpPr>
            <p:cNvPr id="11" name="Rectangle 10"/>
            <p:cNvSpPr/>
            <p:nvPr/>
          </p:nvSpPr>
          <p:spPr>
            <a:xfrm>
              <a:off x="304800" y="1590591"/>
              <a:ext cx="6248400" cy="923330"/>
            </a:xfrm>
            <a:prstGeom prst="rect">
              <a:avLst/>
            </a:prstGeom>
          </p:spPr>
          <p:txBody>
            <a:bodyPr wrap="square">
              <a:spAutoFit/>
            </a:bodyPr>
            <a:lstStyle/>
            <a:p>
              <a:pPr>
                <a:buNone/>
              </a:pPr>
              <a:r>
                <a:rPr lang="en-US" dirty="0"/>
                <a:t>Note:(</a:t>
              </a:r>
              <a:r>
                <a:rPr lang="en-US" dirty="0" err="1"/>
                <a:t>i</a:t>
              </a:r>
              <a:r>
                <a:rPr lang="en-US" dirty="0"/>
                <a:t>) The total number of edges in a complete graph</a:t>
              </a:r>
            </a:p>
            <a:p>
              <a:pPr>
                <a:buNone/>
              </a:pPr>
              <a:endParaRPr lang="en-US" dirty="0" smtClean="0"/>
            </a:p>
            <a:p>
              <a:pPr>
                <a:buNone/>
              </a:pPr>
              <a:r>
                <a:rPr lang="en-US" dirty="0" err="1" smtClean="0"/>
                <a:t>K</a:t>
              </a:r>
              <a:r>
                <a:rPr lang="en-US" baseline="-25000" dirty="0" err="1" smtClean="0"/>
                <a:t>n</a:t>
              </a:r>
              <a:r>
                <a:rPr lang="en-US" dirty="0" smtClean="0"/>
                <a:t> </a:t>
              </a:r>
              <a:r>
                <a:rPr lang="en-US" dirty="0"/>
                <a:t>is </a:t>
              </a:r>
            </a:p>
          </p:txBody>
        </p:sp>
      </p:grpSp>
      <p:sp>
        <p:nvSpPr>
          <p:cNvPr id="12" name="Rectangle 11"/>
          <p:cNvSpPr/>
          <p:nvPr/>
        </p:nvSpPr>
        <p:spPr>
          <a:xfrm>
            <a:off x="304800" y="2743701"/>
            <a:ext cx="6760335" cy="369332"/>
          </a:xfrm>
          <a:prstGeom prst="rect">
            <a:avLst/>
          </a:prstGeom>
        </p:spPr>
        <p:txBody>
          <a:bodyPr wrap="square">
            <a:spAutoFit/>
          </a:bodyPr>
          <a:lstStyle/>
          <a:p>
            <a:pPr>
              <a:buNone/>
            </a:pPr>
            <a:r>
              <a:rPr lang="en-US" dirty="0"/>
              <a:t>(ii) The degree of each vertex is n – 1 in a complete graph of n  vertices</a:t>
            </a:r>
          </a:p>
        </p:txBody>
      </p:sp>
      <p:sp>
        <p:nvSpPr>
          <p:cNvPr id="14" name="Rectangle 13"/>
          <p:cNvSpPr/>
          <p:nvPr/>
        </p:nvSpPr>
        <p:spPr>
          <a:xfrm>
            <a:off x="1189622" y="3236654"/>
            <a:ext cx="6140450" cy="369332"/>
          </a:xfrm>
          <a:prstGeom prst="rect">
            <a:avLst/>
          </a:prstGeom>
        </p:spPr>
        <p:txBody>
          <a:bodyPr wrap="square">
            <a:spAutoFit/>
          </a:bodyPr>
          <a:lstStyle/>
          <a:p>
            <a:pPr>
              <a:buNone/>
            </a:pPr>
            <a:r>
              <a:rPr lang="en-US" dirty="0" smtClean="0"/>
              <a:t>The </a:t>
            </a:r>
            <a:r>
              <a:rPr lang="en-US" dirty="0"/>
              <a:t>complete graphs k</a:t>
            </a:r>
            <a:r>
              <a:rPr lang="en-US" baseline="-25000" dirty="0"/>
              <a:t>1</a:t>
            </a:r>
            <a:r>
              <a:rPr lang="en-US" dirty="0"/>
              <a:t>, k</a:t>
            </a:r>
            <a:r>
              <a:rPr lang="en-US" baseline="-25000" dirty="0"/>
              <a:t>2</a:t>
            </a:r>
            <a:r>
              <a:rPr lang="en-US" dirty="0"/>
              <a:t>, </a:t>
            </a:r>
            <a:r>
              <a:rPr lang="en-US" dirty="0" smtClean="0"/>
              <a:t>k</a:t>
            </a:r>
            <a:r>
              <a:rPr lang="en-US" baseline="-25000" dirty="0" smtClean="0"/>
              <a:t>3</a:t>
            </a:r>
            <a:r>
              <a:rPr lang="en-US" dirty="0" smtClean="0"/>
              <a:t>, K</a:t>
            </a:r>
            <a:r>
              <a:rPr lang="en-US" baseline="-25000" dirty="0" smtClean="0"/>
              <a:t>4</a:t>
            </a:r>
            <a:r>
              <a:rPr lang="en-US" dirty="0" smtClean="0"/>
              <a:t> and </a:t>
            </a:r>
            <a:r>
              <a:rPr lang="en-US" dirty="0"/>
              <a:t>k</a:t>
            </a:r>
            <a:r>
              <a:rPr lang="en-US" baseline="-25000" dirty="0"/>
              <a:t>5</a:t>
            </a:r>
            <a:r>
              <a:rPr lang="en-US" dirty="0"/>
              <a:t> are shown in figure.</a:t>
            </a:r>
          </a:p>
        </p:txBody>
      </p:sp>
      <p:sp>
        <p:nvSpPr>
          <p:cNvPr id="15" name="Rectangle 14"/>
          <p:cNvSpPr/>
          <p:nvPr/>
        </p:nvSpPr>
        <p:spPr>
          <a:xfrm>
            <a:off x="122349" y="3236654"/>
            <a:ext cx="1112420" cy="369332"/>
          </a:xfrm>
          <a:prstGeom prst="rect">
            <a:avLst/>
          </a:prstGeom>
        </p:spPr>
        <p:txBody>
          <a:bodyPr wrap="none">
            <a:spAutoFit/>
          </a:bodyPr>
          <a:lstStyle/>
          <a:p>
            <a:r>
              <a:rPr lang="en-US" b="1" dirty="0"/>
              <a:t>Example: </a:t>
            </a:r>
          </a:p>
        </p:txBody>
      </p:sp>
      <p:sp>
        <p:nvSpPr>
          <p:cNvPr id="17" name="Oval 16"/>
          <p:cNvSpPr/>
          <p:nvPr/>
        </p:nvSpPr>
        <p:spPr>
          <a:xfrm>
            <a:off x="563562" y="3849688"/>
            <a:ext cx="228600" cy="2286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aphicFrame>
        <p:nvGraphicFramePr>
          <p:cNvPr id="18" name="Object 1"/>
          <p:cNvGraphicFramePr>
            <a:graphicFrameLocks noChangeAspect="1"/>
          </p:cNvGraphicFramePr>
          <p:nvPr>
            <p:extLst>
              <p:ext uri="{D42A27DB-BD31-4B8C-83A1-F6EECF244321}">
                <p14:modId xmlns:p14="http://schemas.microsoft.com/office/powerpoint/2010/main" val="2649451165"/>
              </p:ext>
            </p:extLst>
          </p:nvPr>
        </p:nvGraphicFramePr>
        <p:xfrm>
          <a:off x="369887" y="4306888"/>
          <a:ext cx="620713" cy="569912"/>
        </p:xfrm>
        <a:graphic>
          <a:graphicData uri="http://schemas.openxmlformats.org/presentationml/2006/ole">
            <mc:AlternateContent xmlns:mc="http://schemas.openxmlformats.org/markup-compatibility/2006">
              <mc:Choice xmlns:v="urn:schemas-microsoft-com:vml" Requires="v">
                <p:oleObj spid="_x0000_s54476" name="Equation" r:id="rId5" imgW="190440" imgH="215640" progId="Equation.3">
                  <p:embed/>
                </p:oleObj>
              </mc:Choice>
              <mc:Fallback>
                <p:oleObj name="Equation" r:id="rId5" imgW="190440" imgH="2156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9887" y="4306888"/>
                        <a:ext cx="620713" cy="5699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9" name="Group 18"/>
          <p:cNvGrpSpPr/>
          <p:nvPr/>
        </p:nvGrpSpPr>
        <p:grpSpPr>
          <a:xfrm>
            <a:off x="1312863" y="3810000"/>
            <a:ext cx="152400" cy="1600200"/>
            <a:chOff x="1752600" y="2209800"/>
            <a:chExt cx="152400" cy="1600200"/>
          </a:xfrm>
        </p:grpSpPr>
        <p:cxnSp>
          <p:nvCxnSpPr>
            <p:cNvPr id="20" name="Straight Connector 19"/>
            <p:cNvCxnSpPr/>
            <p:nvPr/>
          </p:nvCxnSpPr>
          <p:spPr>
            <a:xfrm rot="5400000">
              <a:off x="1142206" y="2971006"/>
              <a:ext cx="1371600" cy="1588"/>
            </a:xfrm>
            <a:prstGeom prst="line">
              <a:avLst/>
            </a:prstGeom>
          </p:spPr>
          <p:style>
            <a:lnRef idx="3">
              <a:schemeClr val="dk1"/>
            </a:lnRef>
            <a:fillRef idx="0">
              <a:schemeClr val="dk1"/>
            </a:fillRef>
            <a:effectRef idx="2">
              <a:schemeClr val="dk1"/>
            </a:effectRef>
            <a:fontRef idx="minor">
              <a:schemeClr val="tx1"/>
            </a:fontRef>
          </p:style>
        </p:cxnSp>
        <p:sp>
          <p:nvSpPr>
            <p:cNvPr id="21" name="Oval 20"/>
            <p:cNvSpPr/>
            <p:nvPr/>
          </p:nvSpPr>
          <p:spPr>
            <a:xfrm>
              <a:off x="1752600" y="2209800"/>
              <a:ext cx="152400" cy="1524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2" name="Oval 21"/>
            <p:cNvSpPr/>
            <p:nvPr/>
          </p:nvSpPr>
          <p:spPr>
            <a:xfrm>
              <a:off x="1752600" y="3657600"/>
              <a:ext cx="152400" cy="1524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aphicFrame>
        <p:nvGraphicFramePr>
          <p:cNvPr id="23" name="Object 7"/>
          <p:cNvGraphicFramePr>
            <a:graphicFrameLocks noChangeAspect="1"/>
          </p:cNvGraphicFramePr>
          <p:nvPr>
            <p:extLst>
              <p:ext uri="{D42A27DB-BD31-4B8C-83A1-F6EECF244321}">
                <p14:modId xmlns:p14="http://schemas.microsoft.com/office/powerpoint/2010/main" val="2498302995"/>
              </p:ext>
            </p:extLst>
          </p:nvPr>
        </p:nvGraphicFramePr>
        <p:xfrm>
          <a:off x="990600" y="5526087"/>
          <a:ext cx="703263" cy="569913"/>
        </p:xfrm>
        <a:graphic>
          <a:graphicData uri="http://schemas.openxmlformats.org/presentationml/2006/ole">
            <mc:AlternateContent xmlns:mc="http://schemas.openxmlformats.org/markup-compatibility/2006">
              <mc:Choice xmlns:v="urn:schemas-microsoft-com:vml" Requires="v">
                <p:oleObj spid="_x0000_s54477" name="Equation" r:id="rId7" imgW="215640" imgH="215640" progId="Equation.3">
                  <p:embed/>
                </p:oleObj>
              </mc:Choice>
              <mc:Fallback>
                <p:oleObj name="Equation" r:id="rId7" imgW="215640" imgH="21564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90600" y="5526087"/>
                        <a:ext cx="703263" cy="569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4" name="Group 23"/>
          <p:cNvGrpSpPr/>
          <p:nvPr/>
        </p:nvGrpSpPr>
        <p:grpSpPr>
          <a:xfrm>
            <a:off x="2057400" y="4267200"/>
            <a:ext cx="1371600" cy="1143000"/>
            <a:chOff x="2819400" y="3048000"/>
            <a:chExt cx="1371600" cy="1143000"/>
          </a:xfrm>
        </p:grpSpPr>
        <p:sp>
          <p:nvSpPr>
            <p:cNvPr id="25" name="Isosceles Triangle 24"/>
            <p:cNvSpPr/>
            <p:nvPr/>
          </p:nvSpPr>
          <p:spPr>
            <a:xfrm>
              <a:off x="2895600" y="3124200"/>
              <a:ext cx="1219200" cy="990600"/>
            </a:xfrm>
            <a:prstGeom prst="triangl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6" name="Oval 25"/>
            <p:cNvSpPr/>
            <p:nvPr/>
          </p:nvSpPr>
          <p:spPr>
            <a:xfrm>
              <a:off x="3429000" y="3048000"/>
              <a:ext cx="152400" cy="1524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7" name="Oval 26"/>
            <p:cNvSpPr/>
            <p:nvPr/>
          </p:nvSpPr>
          <p:spPr>
            <a:xfrm>
              <a:off x="2819400" y="4038600"/>
              <a:ext cx="152400" cy="1524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8" name="Oval 27"/>
            <p:cNvSpPr/>
            <p:nvPr/>
          </p:nvSpPr>
          <p:spPr>
            <a:xfrm>
              <a:off x="4038600" y="4038600"/>
              <a:ext cx="152400" cy="1524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aphicFrame>
        <p:nvGraphicFramePr>
          <p:cNvPr id="29" name="Object 3"/>
          <p:cNvGraphicFramePr>
            <a:graphicFrameLocks noChangeAspect="1"/>
          </p:cNvGraphicFramePr>
          <p:nvPr>
            <p:extLst>
              <p:ext uri="{D42A27DB-BD31-4B8C-83A1-F6EECF244321}">
                <p14:modId xmlns:p14="http://schemas.microsoft.com/office/powerpoint/2010/main" val="1781435262"/>
              </p:ext>
            </p:extLst>
          </p:nvPr>
        </p:nvGraphicFramePr>
        <p:xfrm>
          <a:off x="2670175" y="5638800"/>
          <a:ext cx="661988" cy="604838"/>
        </p:xfrm>
        <a:graphic>
          <a:graphicData uri="http://schemas.openxmlformats.org/presentationml/2006/ole">
            <mc:AlternateContent xmlns:mc="http://schemas.openxmlformats.org/markup-compatibility/2006">
              <mc:Choice xmlns:v="urn:schemas-microsoft-com:vml" Requires="v">
                <p:oleObj spid="_x0000_s54478" name="Equation" r:id="rId9" imgW="203040" imgH="228600" progId="Equation.3">
                  <p:embed/>
                </p:oleObj>
              </mc:Choice>
              <mc:Fallback>
                <p:oleObj name="Equation" r:id="rId9" imgW="203040" imgH="2286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70175" y="5638800"/>
                        <a:ext cx="661988" cy="6048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0" name="Group 29"/>
          <p:cNvGrpSpPr/>
          <p:nvPr/>
        </p:nvGrpSpPr>
        <p:grpSpPr>
          <a:xfrm>
            <a:off x="3657600" y="3657600"/>
            <a:ext cx="1371601" cy="2133600"/>
            <a:chOff x="4419600" y="1371600"/>
            <a:chExt cx="1371601" cy="2133600"/>
          </a:xfrm>
        </p:grpSpPr>
        <p:grpSp>
          <p:nvGrpSpPr>
            <p:cNvPr id="31" name="Group 30"/>
            <p:cNvGrpSpPr/>
            <p:nvPr/>
          </p:nvGrpSpPr>
          <p:grpSpPr>
            <a:xfrm>
              <a:off x="4419600" y="1371600"/>
              <a:ext cx="1371600" cy="1143000"/>
              <a:chOff x="2819400" y="3048000"/>
              <a:chExt cx="1371600" cy="1143000"/>
            </a:xfrm>
          </p:grpSpPr>
          <p:sp>
            <p:nvSpPr>
              <p:cNvPr id="38" name="Isosceles Triangle 37"/>
              <p:cNvSpPr/>
              <p:nvPr/>
            </p:nvSpPr>
            <p:spPr>
              <a:xfrm>
                <a:off x="2895600" y="3124200"/>
                <a:ext cx="1219200" cy="990600"/>
              </a:xfrm>
              <a:prstGeom prst="triangl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9" name="Oval 38"/>
              <p:cNvSpPr/>
              <p:nvPr/>
            </p:nvSpPr>
            <p:spPr>
              <a:xfrm>
                <a:off x="3429000" y="3048000"/>
                <a:ext cx="152400" cy="1524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0" name="Oval 39"/>
              <p:cNvSpPr/>
              <p:nvPr/>
            </p:nvSpPr>
            <p:spPr>
              <a:xfrm>
                <a:off x="2819400" y="4038600"/>
                <a:ext cx="152400" cy="1524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1" name="Oval 40"/>
              <p:cNvSpPr/>
              <p:nvPr/>
            </p:nvSpPr>
            <p:spPr>
              <a:xfrm>
                <a:off x="4038600" y="4038600"/>
                <a:ext cx="152400" cy="1524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32" name="Group 31"/>
            <p:cNvGrpSpPr/>
            <p:nvPr/>
          </p:nvGrpSpPr>
          <p:grpSpPr>
            <a:xfrm rot="10800000">
              <a:off x="4419601" y="2362200"/>
              <a:ext cx="1371600" cy="1143000"/>
              <a:chOff x="2819400" y="3048000"/>
              <a:chExt cx="1371600" cy="1143000"/>
            </a:xfrm>
          </p:grpSpPr>
          <p:sp>
            <p:nvSpPr>
              <p:cNvPr id="34" name="Isosceles Triangle 33"/>
              <p:cNvSpPr/>
              <p:nvPr/>
            </p:nvSpPr>
            <p:spPr>
              <a:xfrm>
                <a:off x="2895600" y="3124200"/>
                <a:ext cx="1219200" cy="990600"/>
              </a:xfrm>
              <a:prstGeom prst="triangl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5" name="Oval 34"/>
              <p:cNvSpPr/>
              <p:nvPr/>
            </p:nvSpPr>
            <p:spPr>
              <a:xfrm>
                <a:off x="3429000" y="3048000"/>
                <a:ext cx="152400" cy="1524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6" name="Oval 35"/>
              <p:cNvSpPr/>
              <p:nvPr/>
            </p:nvSpPr>
            <p:spPr>
              <a:xfrm>
                <a:off x="2819400" y="4038600"/>
                <a:ext cx="152400" cy="1524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7" name="Oval 36"/>
              <p:cNvSpPr/>
              <p:nvPr/>
            </p:nvSpPr>
            <p:spPr>
              <a:xfrm>
                <a:off x="4038600" y="4038600"/>
                <a:ext cx="152400" cy="1524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cxnSp>
          <p:nvCxnSpPr>
            <p:cNvPr id="33" name="Straight Connector 32"/>
            <p:cNvCxnSpPr/>
            <p:nvPr/>
          </p:nvCxnSpPr>
          <p:spPr>
            <a:xfrm rot="16200000" flipH="1">
              <a:off x="4115594" y="2437606"/>
              <a:ext cx="1981200" cy="1588"/>
            </a:xfrm>
            <a:prstGeom prst="line">
              <a:avLst/>
            </a:prstGeom>
          </p:spPr>
          <p:style>
            <a:lnRef idx="3">
              <a:schemeClr val="dk1"/>
            </a:lnRef>
            <a:fillRef idx="0">
              <a:schemeClr val="dk1"/>
            </a:fillRef>
            <a:effectRef idx="2">
              <a:schemeClr val="dk1"/>
            </a:effectRef>
            <a:fontRef idx="minor">
              <a:schemeClr val="tx1"/>
            </a:fontRef>
          </p:style>
        </p:cxnSp>
      </p:grpSp>
      <p:graphicFrame>
        <p:nvGraphicFramePr>
          <p:cNvPr id="42" name="Object 4"/>
          <p:cNvGraphicFramePr>
            <a:graphicFrameLocks noChangeAspect="1"/>
          </p:cNvGraphicFramePr>
          <p:nvPr>
            <p:extLst>
              <p:ext uri="{D42A27DB-BD31-4B8C-83A1-F6EECF244321}">
                <p14:modId xmlns:p14="http://schemas.microsoft.com/office/powerpoint/2010/main" val="2949927001"/>
              </p:ext>
            </p:extLst>
          </p:nvPr>
        </p:nvGraphicFramePr>
        <p:xfrm>
          <a:off x="4038600" y="5829300"/>
          <a:ext cx="703262" cy="571500"/>
        </p:xfrm>
        <a:graphic>
          <a:graphicData uri="http://schemas.openxmlformats.org/presentationml/2006/ole">
            <mc:AlternateContent xmlns:mc="http://schemas.openxmlformats.org/markup-compatibility/2006">
              <mc:Choice xmlns:v="urn:schemas-microsoft-com:vml" Requires="v">
                <p:oleObj spid="_x0000_s54479" name="Equation" r:id="rId11" imgW="215640" imgH="215640" progId="Equation.3">
                  <p:embed/>
                </p:oleObj>
              </mc:Choice>
              <mc:Fallback>
                <p:oleObj name="Equation" r:id="rId11" imgW="215640" imgH="21564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038600" y="5829300"/>
                        <a:ext cx="703262" cy="571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3" name="Object 5"/>
          <p:cNvGraphicFramePr>
            <a:graphicFrameLocks noChangeAspect="1"/>
          </p:cNvGraphicFramePr>
          <p:nvPr>
            <p:extLst>
              <p:ext uri="{D42A27DB-BD31-4B8C-83A1-F6EECF244321}">
                <p14:modId xmlns:p14="http://schemas.microsoft.com/office/powerpoint/2010/main" val="2034040337"/>
              </p:ext>
            </p:extLst>
          </p:nvPr>
        </p:nvGraphicFramePr>
        <p:xfrm>
          <a:off x="6784975" y="5948362"/>
          <a:ext cx="661988" cy="604838"/>
        </p:xfrm>
        <a:graphic>
          <a:graphicData uri="http://schemas.openxmlformats.org/presentationml/2006/ole">
            <mc:AlternateContent xmlns:mc="http://schemas.openxmlformats.org/markup-compatibility/2006">
              <mc:Choice xmlns:v="urn:schemas-microsoft-com:vml" Requires="v">
                <p:oleObj spid="_x0000_s54480" name="Equation" r:id="rId13" imgW="203040" imgH="228600" progId="Equation.3">
                  <p:embed/>
                </p:oleObj>
              </mc:Choice>
              <mc:Fallback>
                <p:oleObj name="Equation" r:id="rId13" imgW="203040" imgH="22860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784975" y="5948362"/>
                        <a:ext cx="661988" cy="6048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 name="Group 2"/>
          <p:cNvGrpSpPr/>
          <p:nvPr/>
        </p:nvGrpSpPr>
        <p:grpSpPr>
          <a:xfrm>
            <a:off x="5867400" y="3738562"/>
            <a:ext cx="2286000" cy="2286000"/>
            <a:chOff x="5867400" y="3738562"/>
            <a:chExt cx="2286000" cy="2286000"/>
          </a:xfrm>
        </p:grpSpPr>
        <p:grpSp>
          <p:nvGrpSpPr>
            <p:cNvPr id="44" name="Group 43"/>
            <p:cNvGrpSpPr/>
            <p:nvPr/>
          </p:nvGrpSpPr>
          <p:grpSpPr>
            <a:xfrm>
              <a:off x="5867400" y="3738562"/>
              <a:ext cx="2286000" cy="2286000"/>
              <a:chOff x="6629400" y="2438400"/>
              <a:chExt cx="2286000" cy="2286000"/>
            </a:xfrm>
          </p:grpSpPr>
          <p:sp>
            <p:nvSpPr>
              <p:cNvPr id="45" name="Oval 44"/>
              <p:cNvSpPr/>
              <p:nvPr/>
            </p:nvSpPr>
            <p:spPr>
              <a:xfrm>
                <a:off x="7696200" y="2438400"/>
                <a:ext cx="124264" cy="166468"/>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nvGrpSpPr>
              <p:cNvPr id="46" name="Group 45"/>
              <p:cNvGrpSpPr/>
              <p:nvPr/>
            </p:nvGrpSpPr>
            <p:grpSpPr>
              <a:xfrm>
                <a:off x="6629400" y="3276600"/>
                <a:ext cx="609600" cy="1447800"/>
                <a:chOff x="6629400" y="3276600"/>
                <a:chExt cx="609600" cy="1447800"/>
              </a:xfrm>
            </p:grpSpPr>
            <p:sp>
              <p:nvSpPr>
                <p:cNvPr id="55" name="Oval 54"/>
                <p:cNvSpPr/>
                <p:nvPr/>
              </p:nvSpPr>
              <p:spPr>
                <a:xfrm>
                  <a:off x="6629400" y="3276600"/>
                  <a:ext cx="152400" cy="1524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6" name="Oval 55"/>
                <p:cNvSpPr/>
                <p:nvPr/>
              </p:nvSpPr>
              <p:spPr>
                <a:xfrm>
                  <a:off x="7086600" y="4572000"/>
                  <a:ext cx="152400" cy="1524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47" name="Group 46"/>
              <p:cNvGrpSpPr/>
              <p:nvPr/>
            </p:nvGrpSpPr>
            <p:grpSpPr>
              <a:xfrm>
                <a:off x="6705600" y="2514600"/>
                <a:ext cx="2209800" cy="2133600"/>
                <a:chOff x="6705600" y="2514600"/>
                <a:chExt cx="2209800" cy="2133600"/>
              </a:xfrm>
            </p:grpSpPr>
            <p:sp>
              <p:nvSpPr>
                <p:cNvPr id="48" name="Isosceles Triangle 47"/>
                <p:cNvSpPr/>
                <p:nvPr/>
              </p:nvSpPr>
              <p:spPr>
                <a:xfrm>
                  <a:off x="6705600" y="2514600"/>
                  <a:ext cx="2133600" cy="838200"/>
                </a:xfrm>
                <a:prstGeom prst="triangl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9" name="Isosceles Triangle 48"/>
                <p:cNvSpPr/>
                <p:nvPr/>
              </p:nvSpPr>
              <p:spPr>
                <a:xfrm>
                  <a:off x="7086600" y="2514600"/>
                  <a:ext cx="1371600" cy="2133600"/>
                </a:xfrm>
                <a:prstGeom prst="triangl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50" name="Straight Connector 49"/>
                <p:cNvCxnSpPr>
                  <a:stCxn id="48" idx="4"/>
                  <a:endCxn id="49" idx="4"/>
                </p:cNvCxnSpPr>
                <p:nvPr/>
              </p:nvCxnSpPr>
              <p:spPr>
                <a:xfrm flipH="1">
                  <a:off x="8458200" y="3352800"/>
                  <a:ext cx="381000" cy="1295400"/>
                </a:xfrm>
                <a:prstGeom prst="line">
                  <a:avLst/>
                </a:prstGeom>
              </p:spPr>
              <p:style>
                <a:lnRef idx="3">
                  <a:schemeClr val="dk1"/>
                </a:lnRef>
                <a:fillRef idx="0">
                  <a:schemeClr val="dk1"/>
                </a:fillRef>
                <a:effectRef idx="2">
                  <a:schemeClr val="dk1"/>
                </a:effectRef>
                <a:fontRef idx="minor">
                  <a:schemeClr val="tx1"/>
                </a:fontRef>
              </p:style>
            </p:cxnSp>
            <p:cxnSp>
              <p:nvCxnSpPr>
                <p:cNvPr id="51" name="Straight Connector 50"/>
                <p:cNvCxnSpPr>
                  <a:stCxn id="48" idx="2"/>
                  <a:endCxn id="49" idx="2"/>
                </p:cNvCxnSpPr>
                <p:nvPr/>
              </p:nvCxnSpPr>
              <p:spPr>
                <a:xfrm>
                  <a:off x="6705600" y="3352800"/>
                  <a:ext cx="381000" cy="1295400"/>
                </a:xfrm>
                <a:prstGeom prst="line">
                  <a:avLst/>
                </a:prstGeom>
              </p:spPr>
              <p:style>
                <a:lnRef idx="3">
                  <a:schemeClr val="dk1"/>
                </a:lnRef>
                <a:fillRef idx="0">
                  <a:schemeClr val="dk1"/>
                </a:fillRef>
                <a:effectRef idx="2">
                  <a:schemeClr val="dk1"/>
                </a:effectRef>
                <a:fontRef idx="minor">
                  <a:schemeClr val="tx1"/>
                </a:fontRef>
              </p:style>
            </p:cxnSp>
            <p:sp>
              <p:nvSpPr>
                <p:cNvPr id="52" name="Oval 51"/>
                <p:cNvSpPr/>
                <p:nvPr/>
              </p:nvSpPr>
              <p:spPr>
                <a:xfrm>
                  <a:off x="8382000" y="4495800"/>
                  <a:ext cx="152400" cy="1524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3" name="Oval 52"/>
                <p:cNvSpPr/>
                <p:nvPr/>
              </p:nvSpPr>
              <p:spPr>
                <a:xfrm>
                  <a:off x="8763000" y="3276600"/>
                  <a:ext cx="152400" cy="1524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54" name="Straight Connector 53"/>
                <p:cNvCxnSpPr>
                  <a:endCxn id="52" idx="1"/>
                </p:cNvCxnSpPr>
                <p:nvPr/>
              </p:nvCxnSpPr>
              <p:spPr>
                <a:xfrm>
                  <a:off x="6705600" y="3352800"/>
                  <a:ext cx="1698718" cy="1165318"/>
                </a:xfrm>
                <a:prstGeom prst="line">
                  <a:avLst/>
                </a:prstGeom>
              </p:spPr>
              <p:style>
                <a:lnRef idx="3">
                  <a:schemeClr val="dk1"/>
                </a:lnRef>
                <a:fillRef idx="0">
                  <a:schemeClr val="dk1"/>
                </a:fillRef>
                <a:effectRef idx="2">
                  <a:schemeClr val="dk1"/>
                </a:effectRef>
                <a:fontRef idx="minor">
                  <a:schemeClr val="tx1"/>
                </a:fontRef>
              </p:style>
            </p:cxnSp>
          </p:grpSp>
        </p:grpSp>
        <p:cxnSp>
          <p:nvCxnSpPr>
            <p:cNvPr id="57" name="Straight Connector 56"/>
            <p:cNvCxnSpPr>
              <a:stCxn id="53" idx="7"/>
            </p:cNvCxnSpPr>
            <p:nvPr/>
          </p:nvCxnSpPr>
          <p:spPr>
            <a:xfrm flipH="1">
              <a:off x="6398418" y="4599080"/>
              <a:ext cx="1732664" cy="1311182"/>
            </a:xfrm>
            <a:prstGeom prst="line">
              <a:avLst/>
            </a:prstGeom>
          </p:spPr>
          <p:style>
            <a:lnRef idx="3">
              <a:schemeClr val="dk1"/>
            </a:lnRef>
            <a:fillRef idx="0">
              <a:schemeClr val="dk1"/>
            </a:fillRef>
            <a:effectRef idx="2">
              <a:schemeClr val="dk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2"/>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nodeType="clickEffect">
                                  <p:stCondLst>
                                    <p:cond delay="0"/>
                                  </p:stCondLst>
                                  <p:childTnLst>
                                    <p:set>
                                      <p:cBhvr>
                                        <p:cTn id="66" dur="1" fill="hold">
                                          <p:stCondLst>
                                            <p:cond delay="0"/>
                                          </p:stCondLst>
                                        </p:cTn>
                                        <p:tgtEl>
                                          <p:spTgt spid="43"/>
                                        </p:tgtEl>
                                        <p:attrNameLst>
                                          <p:attrName>style.visibility</p:attrName>
                                        </p:attrNameLst>
                                      </p:cBhvr>
                                      <p:to>
                                        <p:strVal val="visible"/>
                                      </p:to>
                                    </p:set>
                                    <p:animEffect transition="in" filter="wipe(down)">
                                      <p:cBhvr>
                                        <p:cTn id="67" dur="500"/>
                                        <p:tgtEl>
                                          <p:spTgt spid="43"/>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nodeType="clickEffect">
                                  <p:stCondLst>
                                    <p:cond delay="0"/>
                                  </p:stCondLst>
                                  <p:childTnLst>
                                    <p:set>
                                      <p:cBhvr>
                                        <p:cTn id="71" dur="1" fill="hold">
                                          <p:stCondLst>
                                            <p:cond delay="0"/>
                                          </p:stCondLst>
                                        </p:cTn>
                                        <p:tgtEl>
                                          <p:spTgt spid="3"/>
                                        </p:tgtEl>
                                        <p:attrNameLst>
                                          <p:attrName>style.visibility</p:attrName>
                                        </p:attrNameLst>
                                      </p:cBhvr>
                                      <p:to>
                                        <p:strVal val="visible"/>
                                      </p:to>
                                    </p:set>
                                    <p:animEffect transition="in" filter="wipe(down)">
                                      <p:cBhvr>
                                        <p:cTn id="7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2" grpId="0"/>
      <p:bldP spid="14" grpId="0"/>
      <p:bldP spid="15" grpId="0"/>
      <p:bldP spid="1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883079" y="1842996"/>
            <a:ext cx="152400" cy="152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solidFill>
                <a:schemeClr val="tx1"/>
              </a:solidFill>
            </a:endParaRPr>
          </a:p>
        </p:txBody>
      </p:sp>
      <p:grpSp>
        <p:nvGrpSpPr>
          <p:cNvPr id="22" name="Group 21"/>
          <p:cNvGrpSpPr/>
          <p:nvPr/>
        </p:nvGrpSpPr>
        <p:grpSpPr>
          <a:xfrm>
            <a:off x="1678682" y="1775423"/>
            <a:ext cx="1447800" cy="152400"/>
            <a:chOff x="2438400" y="3581400"/>
            <a:chExt cx="1447800" cy="152400"/>
          </a:xfrm>
        </p:grpSpPr>
        <p:cxnSp>
          <p:nvCxnSpPr>
            <p:cNvPr id="6" name="Straight Connector 5"/>
            <p:cNvCxnSpPr/>
            <p:nvPr/>
          </p:nvCxnSpPr>
          <p:spPr>
            <a:xfrm>
              <a:off x="2514600" y="3657600"/>
              <a:ext cx="1295400" cy="1588"/>
            </a:xfrm>
            <a:prstGeom prst="line">
              <a:avLst/>
            </a:prstGeom>
          </p:spPr>
          <p:style>
            <a:lnRef idx="3">
              <a:schemeClr val="dk1"/>
            </a:lnRef>
            <a:fillRef idx="0">
              <a:schemeClr val="dk1"/>
            </a:fillRef>
            <a:effectRef idx="2">
              <a:schemeClr val="dk1"/>
            </a:effectRef>
            <a:fontRef idx="minor">
              <a:schemeClr val="tx1"/>
            </a:fontRef>
          </p:style>
        </p:cxnSp>
        <p:sp>
          <p:nvSpPr>
            <p:cNvPr id="7" name="Oval 6"/>
            <p:cNvSpPr/>
            <p:nvPr/>
          </p:nvSpPr>
          <p:spPr>
            <a:xfrm>
              <a:off x="2438400" y="3581400"/>
              <a:ext cx="152400" cy="152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solidFill>
                  <a:schemeClr val="tx1"/>
                </a:solidFill>
              </a:endParaRPr>
            </a:p>
          </p:txBody>
        </p:sp>
        <p:sp>
          <p:nvSpPr>
            <p:cNvPr id="8" name="Oval 7"/>
            <p:cNvSpPr/>
            <p:nvPr/>
          </p:nvSpPr>
          <p:spPr>
            <a:xfrm>
              <a:off x="3733800" y="3581400"/>
              <a:ext cx="152400" cy="152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solidFill>
                  <a:schemeClr val="tx1"/>
                </a:solidFill>
              </a:endParaRPr>
            </a:p>
          </p:txBody>
        </p:sp>
      </p:grpSp>
      <p:grpSp>
        <p:nvGrpSpPr>
          <p:cNvPr id="27" name="Group 26"/>
          <p:cNvGrpSpPr/>
          <p:nvPr/>
        </p:nvGrpSpPr>
        <p:grpSpPr>
          <a:xfrm>
            <a:off x="3545582" y="1373326"/>
            <a:ext cx="1447800" cy="762000"/>
            <a:chOff x="4419600" y="2971800"/>
            <a:chExt cx="1447800" cy="762000"/>
          </a:xfrm>
        </p:grpSpPr>
        <p:sp>
          <p:nvSpPr>
            <p:cNvPr id="9" name="Rectangle 8"/>
            <p:cNvSpPr/>
            <p:nvPr/>
          </p:nvSpPr>
          <p:spPr>
            <a:xfrm>
              <a:off x="4495800" y="3048000"/>
              <a:ext cx="1295400" cy="609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solidFill>
                  <a:schemeClr val="tx1"/>
                </a:solidFill>
              </a:endParaRPr>
            </a:p>
          </p:txBody>
        </p:sp>
        <p:sp>
          <p:nvSpPr>
            <p:cNvPr id="10" name="Flowchart: Connector 9"/>
            <p:cNvSpPr/>
            <p:nvPr/>
          </p:nvSpPr>
          <p:spPr>
            <a:xfrm>
              <a:off x="4419600" y="3581400"/>
              <a:ext cx="152400" cy="15240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solidFill>
                  <a:schemeClr val="tx1"/>
                </a:solidFill>
              </a:endParaRPr>
            </a:p>
          </p:txBody>
        </p:sp>
        <p:sp>
          <p:nvSpPr>
            <p:cNvPr id="11" name="Flowchart: Connector 10"/>
            <p:cNvSpPr/>
            <p:nvPr/>
          </p:nvSpPr>
          <p:spPr>
            <a:xfrm>
              <a:off x="5715000" y="3581400"/>
              <a:ext cx="152400" cy="15240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solidFill>
                  <a:schemeClr val="tx1"/>
                </a:solidFill>
              </a:endParaRPr>
            </a:p>
          </p:txBody>
        </p:sp>
        <p:sp>
          <p:nvSpPr>
            <p:cNvPr id="12" name="Flowchart: Connector 11"/>
            <p:cNvSpPr/>
            <p:nvPr/>
          </p:nvSpPr>
          <p:spPr>
            <a:xfrm>
              <a:off x="4419600" y="2971800"/>
              <a:ext cx="152400" cy="15240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solidFill>
                  <a:schemeClr val="tx1"/>
                </a:solidFill>
              </a:endParaRPr>
            </a:p>
          </p:txBody>
        </p:sp>
        <p:sp>
          <p:nvSpPr>
            <p:cNvPr id="13" name="Flowchart: Connector 12"/>
            <p:cNvSpPr/>
            <p:nvPr/>
          </p:nvSpPr>
          <p:spPr>
            <a:xfrm>
              <a:off x="5715000" y="2971800"/>
              <a:ext cx="152400" cy="15240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solidFill>
                  <a:schemeClr val="tx1"/>
                </a:solidFill>
              </a:endParaRPr>
            </a:p>
          </p:txBody>
        </p:sp>
      </p:grpSp>
      <p:grpSp>
        <p:nvGrpSpPr>
          <p:cNvPr id="71680" name="Group 71679"/>
          <p:cNvGrpSpPr/>
          <p:nvPr/>
        </p:nvGrpSpPr>
        <p:grpSpPr>
          <a:xfrm>
            <a:off x="5560385" y="1297498"/>
            <a:ext cx="1600200" cy="838200"/>
            <a:chOff x="6553200" y="2819400"/>
            <a:chExt cx="1600200" cy="838200"/>
          </a:xfrm>
        </p:grpSpPr>
        <p:sp>
          <p:nvSpPr>
            <p:cNvPr id="14" name="Rectangle 13"/>
            <p:cNvSpPr/>
            <p:nvPr/>
          </p:nvSpPr>
          <p:spPr>
            <a:xfrm>
              <a:off x="6629400" y="2895600"/>
              <a:ext cx="144780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solidFill>
                  <a:schemeClr val="tx1"/>
                </a:solidFill>
              </a:endParaRPr>
            </a:p>
          </p:txBody>
        </p:sp>
        <p:cxnSp>
          <p:nvCxnSpPr>
            <p:cNvPr id="16" name="Straight Connector 15"/>
            <p:cNvCxnSpPr/>
            <p:nvPr/>
          </p:nvCxnSpPr>
          <p:spPr>
            <a:xfrm>
              <a:off x="6629400" y="2895600"/>
              <a:ext cx="1447800" cy="685800"/>
            </a:xfrm>
            <a:prstGeom prst="line">
              <a:avLst/>
            </a:prstGeom>
          </p:spPr>
          <p:style>
            <a:lnRef idx="3">
              <a:schemeClr val="dk1"/>
            </a:lnRef>
            <a:fillRef idx="0">
              <a:schemeClr val="dk1"/>
            </a:fillRef>
            <a:effectRef idx="2">
              <a:schemeClr val="dk1"/>
            </a:effectRef>
            <a:fontRef idx="minor">
              <a:schemeClr val="tx1"/>
            </a:fontRef>
          </p:style>
        </p:cxnSp>
        <p:cxnSp>
          <p:nvCxnSpPr>
            <p:cNvPr id="18" name="Straight Connector 17"/>
            <p:cNvCxnSpPr/>
            <p:nvPr/>
          </p:nvCxnSpPr>
          <p:spPr>
            <a:xfrm flipV="1">
              <a:off x="6629400" y="2895600"/>
              <a:ext cx="1447800" cy="685800"/>
            </a:xfrm>
            <a:prstGeom prst="line">
              <a:avLst/>
            </a:prstGeom>
          </p:spPr>
          <p:style>
            <a:lnRef idx="2">
              <a:schemeClr val="dk1"/>
            </a:lnRef>
            <a:fillRef idx="0">
              <a:schemeClr val="dk1"/>
            </a:fillRef>
            <a:effectRef idx="1">
              <a:schemeClr val="dk1"/>
            </a:effectRef>
            <a:fontRef idx="minor">
              <a:schemeClr val="tx1"/>
            </a:fontRef>
          </p:style>
        </p:cxnSp>
        <p:sp>
          <p:nvSpPr>
            <p:cNvPr id="19" name="Flowchart: Connector 18"/>
            <p:cNvSpPr/>
            <p:nvPr/>
          </p:nvSpPr>
          <p:spPr>
            <a:xfrm>
              <a:off x="6553200" y="3505200"/>
              <a:ext cx="152400" cy="15240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solidFill>
                  <a:schemeClr val="tx1"/>
                </a:solidFill>
              </a:endParaRPr>
            </a:p>
          </p:txBody>
        </p:sp>
        <p:sp>
          <p:nvSpPr>
            <p:cNvPr id="24" name="Flowchart: Connector 23"/>
            <p:cNvSpPr/>
            <p:nvPr/>
          </p:nvSpPr>
          <p:spPr>
            <a:xfrm>
              <a:off x="8001000" y="3505200"/>
              <a:ext cx="152400" cy="15240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solidFill>
                  <a:schemeClr val="tx1"/>
                </a:solidFill>
              </a:endParaRPr>
            </a:p>
          </p:txBody>
        </p:sp>
        <p:sp>
          <p:nvSpPr>
            <p:cNvPr id="25" name="Flowchart: Connector 24"/>
            <p:cNvSpPr/>
            <p:nvPr/>
          </p:nvSpPr>
          <p:spPr>
            <a:xfrm>
              <a:off x="8001000" y="2819400"/>
              <a:ext cx="152400" cy="15240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solidFill>
                  <a:schemeClr val="tx1"/>
                </a:solidFill>
              </a:endParaRPr>
            </a:p>
          </p:txBody>
        </p:sp>
        <p:sp>
          <p:nvSpPr>
            <p:cNvPr id="26" name="Flowchart: Connector 25"/>
            <p:cNvSpPr/>
            <p:nvPr/>
          </p:nvSpPr>
          <p:spPr>
            <a:xfrm>
              <a:off x="6553200" y="2819400"/>
              <a:ext cx="152400" cy="15240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solidFill>
                  <a:schemeClr val="tx1"/>
                </a:solidFill>
              </a:endParaRPr>
            </a:p>
          </p:txBody>
        </p:sp>
      </p:grpSp>
      <p:sp>
        <p:nvSpPr>
          <p:cNvPr id="28" name="Date Placeholder 27"/>
          <p:cNvSpPr>
            <a:spLocks noGrp="1"/>
          </p:cNvSpPr>
          <p:nvPr>
            <p:ph type="dt" sz="half" idx="10"/>
          </p:nvPr>
        </p:nvSpPr>
        <p:spPr/>
        <p:txBody>
          <a:bodyPr/>
          <a:lstStyle/>
          <a:p>
            <a:fld id="{253DD1BE-AD6F-43B4-B65C-0A95164ABEB0}" type="datetime1">
              <a:rPr lang="en-US" smtClean="0">
                <a:solidFill>
                  <a:schemeClr val="tx1"/>
                </a:solidFill>
              </a:rPr>
              <a:pPr/>
              <a:t>6/24/2023</a:t>
            </a:fld>
            <a:endParaRPr lang="en-US" dirty="0">
              <a:solidFill>
                <a:schemeClr val="tx1"/>
              </a:solidFill>
            </a:endParaRPr>
          </a:p>
        </p:txBody>
      </p:sp>
      <p:sp>
        <p:nvSpPr>
          <p:cNvPr id="29" name="Slide Number Placeholder 28"/>
          <p:cNvSpPr>
            <a:spLocks noGrp="1"/>
          </p:cNvSpPr>
          <p:nvPr>
            <p:ph type="sldNum" sz="quarter" idx="12"/>
          </p:nvPr>
        </p:nvSpPr>
        <p:spPr/>
        <p:txBody>
          <a:bodyPr/>
          <a:lstStyle/>
          <a:p>
            <a:fld id="{68D024D8-7F54-4838-AA7B-E00348C32656}" type="slidenum">
              <a:rPr lang="en-US" smtClean="0">
                <a:solidFill>
                  <a:schemeClr val="tx1"/>
                </a:solidFill>
              </a:rPr>
              <a:pPr/>
              <a:t>9</a:t>
            </a:fld>
            <a:endParaRPr lang="en-US" dirty="0">
              <a:solidFill>
                <a:schemeClr val="tx1"/>
              </a:solidFill>
            </a:endParaRPr>
          </a:p>
        </p:txBody>
      </p:sp>
      <p:sp>
        <p:nvSpPr>
          <p:cNvPr id="30" name="Footer Placeholder 29"/>
          <p:cNvSpPr>
            <a:spLocks noGrp="1"/>
          </p:cNvSpPr>
          <p:nvPr>
            <p:ph type="ftr" sz="quarter" idx="11"/>
          </p:nvPr>
        </p:nvSpPr>
        <p:spPr/>
        <p:txBody>
          <a:bodyPr/>
          <a:lstStyle/>
          <a:p>
            <a:r>
              <a:rPr lang="en-US" smtClean="0">
                <a:solidFill>
                  <a:schemeClr val="tx1"/>
                </a:solidFill>
              </a:rPr>
              <a:t>Basic concepts of graph theory</a:t>
            </a:r>
            <a:endParaRPr lang="en-US" dirty="0">
              <a:solidFill>
                <a:schemeClr val="tx1"/>
              </a:solidFill>
            </a:endParaRPr>
          </a:p>
        </p:txBody>
      </p:sp>
      <p:grpSp>
        <p:nvGrpSpPr>
          <p:cNvPr id="71683" name="Group 71682"/>
          <p:cNvGrpSpPr/>
          <p:nvPr/>
        </p:nvGrpSpPr>
        <p:grpSpPr>
          <a:xfrm>
            <a:off x="427081" y="2627288"/>
            <a:ext cx="8229600" cy="698222"/>
            <a:chOff x="427081" y="2627288"/>
            <a:chExt cx="8229600" cy="698222"/>
          </a:xfrm>
        </p:grpSpPr>
        <p:graphicFrame>
          <p:nvGraphicFramePr>
            <p:cNvPr id="71681" name="Object 1"/>
            <p:cNvGraphicFramePr>
              <a:graphicFrameLocks noChangeAspect="1"/>
            </p:cNvGraphicFramePr>
            <p:nvPr>
              <p:extLst>
                <p:ext uri="{D42A27DB-BD31-4B8C-83A1-F6EECF244321}">
                  <p14:modId xmlns:p14="http://schemas.microsoft.com/office/powerpoint/2010/main" val="2081134751"/>
                </p:ext>
              </p:extLst>
            </p:nvPr>
          </p:nvGraphicFramePr>
          <p:xfrm>
            <a:off x="5334553" y="2627288"/>
            <a:ext cx="968376" cy="698222"/>
          </p:xfrm>
          <a:graphic>
            <a:graphicData uri="http://schemas.openxmlformats.org/presentationml/2006/ole">
              <mc:AlternateContent xmlns:mc="http://schemas.openxmlformats.org/markup-compatibility/2006">
                <mc:Choice xmlns:v="urn:schemas-microsoft-com:vml" Requires="v">
                  <p:oleObj spid="_x0000_s71729" name="Equation" r:id="rId3" imgW="342720" imgH="393480" progId="Equation.3">
                    <p:embed/>
                  </p:oleObj>
                </mc:Choice>
                <mc:Fallback>
                  <p:oleObj name="Equation" r:id="rId3" imgW="342720" imgH="393480" progId="Equation.3">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553" y="2627288"/>
                          <a:ext cx="968376" cy="698222"/>
                        </a:xfrm>
                        <a:prstGeom prst="rect">
                          <a:avLst/>
                        </a:prstGeom>
                        <a:noFill/>
                        <a:extLst/>
                      </p:spPr>
                    </p:pic>
                  </p:oleObj>
                </mc:Fallback>
              </mc:AlternateContent>
            </a:graphicData>
          </a:graphic>
        </p:graphicFrame>
        <p:sp>
          <p:nvSpPr>
            <p:cNvPr id="5" name="Rectangle 4"/>
            <p:cNvSpPr/>
            <p:nvPr/>
          </p:nvSpPr>
          <p:spPr>
            <a:xfrm>
              <a:off x="427081" y="2791733"/>
              <a:ext cx="8229600" cy="369332"/>
            </a:xfrm>
            <a:prstGeom prst="rect">
              <a:avLst/>
            </a:prstGeom>
          </p:spPr>
          <p:txBody>
            <a:bodyPr wrap="square">
              <a:spAutoFit/>
            </a:bodyPr>
            <a:lstStyle/>
            <a:p>
              <a:pPr>
                <a:buNone/>
              </a:pPr>
              <a:r>
                <a:rPr lang="en-US" u="sng" dirty="0" smtClean="0"/>
                <a:t>Note</a:t>
              </a:r>
              <a:r>
                <a:rPr lang="en-US" dirty="0"/>
                <a:t>: If G has n vertices and is r-regular then G </a:t>
              </a:r>
              <a:r>
                <a:rPr lang="en-US" dirty="0" smtClean="0"/>
                <a:t>has                   edges.</a:t>
              </a:r>
              <a:endParaRPr lang="en-US" dirty="0"/>
            </a:p>
          </p:txBody>
        </p:sp>
      </p:grpSp>
      <p:sp>
        <p:nvSpPr>
          <p:cNvPr id="15" name="Rectangle 14"/>
          <p:cNvSpPr/>
          <p:nvPr/>
        </p:nvSpPr>
        <p:spPr>
          <a:xfrm>
            <a:off x="193967" y="152400"/>
            <a:ext cx="1683025" cy="369332"/>
          </a:xfrm>
          <a:prstGeom prst="rect">
            <a:avLst/>
          </a:prstGeom>
        </p:spPr>
        <p:txBody>
          <a:bodyPr wrap="none">
            <a:spAutoFit/>
          </a:bodyPr>
          <a:lstStyle/>
          <a:p>
            <a:r>
              <a:rPr lang="en-US" b="1" u="sng" dirty="0"/>
              <a:t>Regular Graph:-</a:t>
            </a:r>
          </a:p>
        </p:txBody>
      </p:sp>
      <p:sp>
        <p:nvSpPr>
          <p:cNvPr id="17" name="Rectangle 16"/>
          <p:cNvSpPr/>
          <p:nvPr/>
        </p:nvSpPr>
        <p:spPr>
          <a:xfrm>
            <a:off x="586524" y="527208"/>
            <a:ext cx="8252675" cy="646331"/>
          </a:xfrm>
          <a:prstGeom prst="rect">
            <a:avLst/>
          </a:prstGeom>
        </p:spPr>
        <p:txBody>
          <a:bodyPr wrap="square">
            <a:spAutoFit/>
          </a:bodyPr>
          <a:lstStyle/>
          <a:p>
            <a:pPr>
              <a:buNone/>
            </a:pPr>
            <a:r>
              <a:rPr lang="en-US" dirty="0"/>
              <a:t>A graph in which all vertices are equal degree </a:t>
            </a:r>
            <a:r>
              <a:rPr lang="en-US" dirty="0" smtClean="0"/>
              <a:t>is called </a:t>
            </a:r>
            <a:r>
              <a:rPr lang="en-US" dirty="0"/>
              <a:t>a regular graph. If the degree of each </a:t>
            </a:r>
            <a:r>
              <a:rPr lang="en-US" dirty="0" smtClean="0"/>
              <a:t>vertex is </a:t>
            </a:r>
            <a:r>
              <a:rPr lang="en-US" dirty="0"/>
              <a:t>r, Then the graph is called a r-regular.</a:t>
            </a:r>
          </a:p>
        </p:txBody>
      </p:sp>
      <p:sp>
        <p:nvSpPr>
          <p:cNvPr id="20" name="Rectangle 19"/>
          <p:cNvSpPr/>
          <p:nvPr/>
        </p:nvSpPr>
        <p:spPr>
          <a:xfrm>
            <a:off x="279520" y="1221919"/>
            <a:ext cx="1059521" cy="369332"/>
          </a:xfrm>
          <a:prstGeom prst="rect">
            <a:avLst/>
          </a:prstGeom>
        </p:spPr>
        <p:txBody>
          <a:bodyPr wrap="none">
            <a:spAutoFit/>
          </a:bodyPr>
          <a:lstStyle/>
          <a:p>
            <a:pPr>
              <a:buNone/>
            </a:pPr>
            <a:r>
              <a:rPr lang="en-US" b="1" u="sng" dirty="0"/>
              <a:t>Example</a:t>
            </a:r>
            <a:r>
              <a:rPr lang="en-US" b="1" dirty="0"/>
              <a:t>:</a:t>
            </a:r>
          </a:p>
        </p:txBody>
      </p:sp>
      <p:sp>
        <p:nvSpPr>
          <p:cNvPr id="21" name="Rectangle 20"/>
          <p:cNvSpPr/>
          <p:nvPr/>
        </p:nvSpPr>
        <p:spPr>
          <a:xfrm>
            <a:off x="586524" y="2135326"/>
            <a:ext cx="1092158" cy="369332"/>
          </a:xfrm>
          <a:prstGeom prst="rect">
            <a:avLst/>
          </a:prstGeom>
        </p:spPr>
        <p:txBody>
          <a:bodyPr wrap="none">
            <a:spAutoFit/>
          </a:bodyPr>
          <a:lstStyle/>
          <a:p>
            <a:r>
              <a:rPr lang="en-US" dirty="0"/>
              <a:t>0-regular </a:t>
            </a:r>
          </a:p>
        </p:txBody>
      </p:sp>
      <p:sp>
        <p:nvSpPr>
          <p:cNvPr id="23" name="Rectangle 22"/>
          <p:cNvSpPr/>
          <p:nvPr/>
        </p:nvSpPr>
        <p:spPr>
          <a:xfrm>
            <a:off x="1909189" y="2154703"/>
            <a:ext cx="1092158" cy="369332"/>
          </a:xfrm>
          <a:prstGeom prst="rect">
            <a:avLst/>
          </a:prstGeom>
        </p:spPr>
        <p:txBody>
          <a:bodyPr wrap="none">
            <a:spAutoFit/>
          </a:bodyPr>
          <a:lstStyle/>
          <a:p>
            <a:r>
              <a:rPr lang="en-US" dirty="0"/>
              <a:t>1-regular </a:t>
            </a:r>
          </a:p>
        </p:txBody>
      </p:sp>
      <p:sp>
        <p:nvSpPr>
          <p:cNvPr id="31" name="Rectangle 30"/>
          <p:cNvSpPr/>
          <p:nvPr/>
        </p:nvSpPr>
        <p:spPr>
          <a:xfrm>
            <a:off x="3682188" y="2154703"/>
            <a:ext cx="1039259" cy="369332"/>
          </a:xfrm>
          <a:prstGeom prst="rect">
            <a:avLst/>
          </a:prstGeom>
        </p:spPr>
        <p:txBody>
          <a:bodyPr wrap="none">
            <a:spAutoFit/>
          </a:bodyPr>
          <a:lstStyle/>
          <a:p>
            <a:r>
              <a:rPr lang="en-US" dirty="0"/>
              <a:t>2-regular</a:t>
            </a:r>
          </a:p>
        </p:txBody>
      </p:sp>
      <p:sp>
        <p:nvSpPr>
          <p:cNvPr id="71682" name="Rectangle 71681"/>
          <p:cNvSpPr/>
          <p:nvPr/>
        </p:nvSpPr>
        <p:spPr>
          <a:xfrm>
            <a:off x="5818741" y="2166321"/>
            <a:ext cx="1039259" cy="369332"/>
          </a:xfrm>
          <a:prstGeom prst="rect">
            <a:avLst/>
          </a:prstGeom>
        </p:spPr>
        <p:txBody>
          <a:bodyPr wrap="none">
            <a:spAutoFit/>
          </a:bodyPr>
          <a:lstStyle/>
          <a:p>
            <a:pPr>
              <a:buNone/>
            </a:pPr>
            <a:r>
              <a:rPr lang="en-US" dirty="0"/>
              <a:t>3-regular</a:t>
            </a:r>
          </a:p>
        </p:txBody>
      </p:sp>
      <p:sp>
        <p:nvSpPr>
          <p:cNvPr id="71684" name="Rectangle 71683"/>
          <p:cNvSpPr/>
          <p:nvPr/>
        </p:nvSpPr>
        <p:spPr>
          <a:xfrm>
            <a:off x="246250" y="3257137"/>
            <a:ext cx="1791003" cy="369332"/>
          </a:xfrm>
          <a:prstGeom prst="rect">
            <a:avLst/>
          </a:prstGeom>
        </p:spPr>
        <p:txBody>
          <a:bodyPr wrap="none">
            <a:spAutoFit/>
          </a:bodyPr>
          <a:lstStyle/>
          <a:p>
            <a:r>
              <a:rPr lang="en-US" b="1" u="sng" dirty="0"/>
              <a:t>Bipartite Graph</a:t>
            </a:r>
            <a:r>
              <a:rPr lang="en-US" b="1" dirty="0"/>
              <a:t>:-</a:t>
            </a:r>
          </a:p>
        </p:txBody>
      </p:sp>
      <p:sp>
        <p:nvSpPr>
          <p:cNvPr id="71685" name="Rectangle 71684"/>
          <p:cNvSpPr/>
          <p:nvPr/>
        </p:nvSpPr>
        <p:spPr>
          <a:xfrm>
            <a:off x="627307" y="3626469"/>
            <a:ext cx="8161333" cy="1200329"/>
          </a:xfrm>
          <a:prstGeom prst="rect">
            <a:avLst/>
          </a:prstGeom>
        </p:spPr>
        <p:txBody>
          <a:bodyPr wrap="square">
            <a:spAutoFit/>
          </a:bodyPr>
          <a:lstStyle/>
          <a:p>
            <a:pPr>
              <a:buNone/>
            </a:pPr>
            <a:r>
              <a:rPr lang="en-US" dirty="0"/>
              <a:t>A graph </a:t>
            </a:r>
            <a:r>
              <a:rPr lang="en-US" dirty="0" smtClean="0"/>
              <a:t>G = (</a:t>
            </a:r>
            <a:r>
              <a:rPr lang="en-US" dirty="0"/>
              <a:t>V,E) is bipartite if the vertex set V can be partitioned into two subsets (disjoint) V</a:t>
            </a:r>
            <a:r>
              <a:rPr lang="en-US" sz="1200" dirty="0"/>
              <a:t>1 </a:t>
            </a:r>
            <a:r>
              <a:rPr lang="en-US" dirty="0"/>
              <a:t>and V</a:t>
            </a:r>
            <a:r>
              <a:rPr lang="en-US" sz="1200" dirty="0"/>
              <a:t>2</a:t>
            </a:r>
            <a:r>
              <a:rPr lang="en-US" dirty="0"/>
              <a:t> such that every edge in E connects a vertex V</a:t>
            </a:r>
            <a:r>
              <a:rPr lang="en-US" sz="1200" dirty="0"/>
              <a:t>1 </a:t>
            </a:r>
            <a:r>
              <a:rPr lang="en-US" dirty="0"/>
              <a:t>and a vertex V</a:t>
            </a:r>
            <a:r>
              <a:rPr lang="en-US" sz="1200" dirty="0"/>
              <a:t>2 </a:t>
            </a:r>
            <a:r>
              <a:rPr lang="en-US" dirty="0"/>
              <a:t>(so that no edge in G connects either two vertices in V</a:t>
            </a:r>
            <a:r>
              <a:rPr lang="en-US" sz="1200" dirty="0"/>
              <a:t>1</a:t>
            </a:r>
            <a:r>
              <a:rPr lang="en-US" dirty="0"/>
              <a:t> or two vertices in V</a:t>
            </a:r>
            <a:r>
              <a:rPr lang="en-US" sz="1200" dirty="0"/>
              <a:t>2</a:t>
            </a:r>
            <a:r>
              <a:rPr lang="en-US" dirty="0"/>
              <a:t>).(V</a:t>
            </a:r>
            <a:r>
              <a:rPr lang="en-US" sz="1200" dirty="0"/>
              <a:t>1</a:t>
            </a:r>
            <a:r>
              <a:rPr lang="en-US" dirty="0"/>
              <a:t>,V</a:t>
            </a:r>
            <a:r>
              <a:rPr lang="en-US" sz="1200" dirty="0"/>
              <a:t>2</a:t>
            </a:r>
            <a:r>
              <a:rPr lang="en-US" dirty="0"/>
              <a:t>) is called a Bipartition of G.</a:t>
            </a:r>
          </a:p>
        </p:txBody>
      </p:sp>
      <p:sp>
        <p:nvSpPr>
          <p:cNvPr id="71686" name="Rectangle 71685"/>
          <p:cNvSpPr/>
          <p:nvPr/>
        </p:nvSpPr>
        <p:spPr>
          <a:xfrm>
            <a:off x="304800" y="4758425"/>
            <a:ext cx="2815707" cy="369332"/>
          </a:xfrm>
          <a:prstGeom prst="rect">
            <a:avLst/>
          </a:prstGeom>
        </p:spPr>
        <p:txBody>
          <a:bodyPr wrap="none">
            <a:spAutoFit/>
          </a:bodyPr>
          <a:lstStyle/>
          <a:p>
            <a:r>
              <a:rPr lang="en-US" b="1" u="sng" dirty="0"/>
              <a:t>Complete Bipartite Graph</a:t>
            </a:r>
            <a:r>
              <a:rPr lang="en-US" b="1" dirty="0"/>
              <a:t>:- </a:t>
            </a:r>
          </a:p>
        </p:txBody>
      </p:sp>
      <p:sp>
        <p:nvSpPr>
          <p:cNvPr id="71687" name="Rectangle 71686"/>
          <p:cNvSpPr/>
          <p:nvPr/>
        </p:nvSpPr>
        <p:spPr>
          <a:xfrm>
            <a:off x="688081" y="5127757"/>
            <a:ext cx="8151117" cy="677108"/>
          </a:xfrm>
          <a:prstGeom prst="rect">
            <a:avLst/>
          </a:prstGeom>
        </p:spPr>
        <p:txBody>
          <a:bodyPr wrap="square">
            <a:spAutoFit/>
          </a:bodyPr>
          <a:lstStyle/>
          <a:p>
            <a:pPr>
              <a:buNone/>
            </a:pPr>
            <a:r>
              <a:rPr lang="en-US" dirty="0"/>
              <a:t>The complete bipartite graph of m and n vertices, denoted by </a:t>
            </a:r>
            <a:r>
              <a:rPr lang="en-US" sz="2000" dirty="0" err="1"/>
              <a:t>K</a:t>
            </a:r>
            <a:r>
              <a:rPr lang="en-US" sz="1400" dirty="0" err="1"/>
              <a:t>m,n</a:t>
            </a:r>
            <a:r>
              <a:rPr lang="en-US" dirty="0"/>
              <a:t> if each vertex of m is connected to each vertex of n, where |M</a:t>
            </a:r>
            <a:r>
              <a:rPr lang="en-US" dirty="0" smtClean="0"/>
              <a:t>| = m</a:t>
            </a:r>
            <a:r>
              <a:rPr lang="en-US" dirty="0"/>
              <a:t>, |N</a:t>
            </a:r>
            <a:r>
              <a:rPr lang="en-US" dirty="0" smtClean="0"/>
              <a:t>| = n and m  </a:t>
            </a:r>
            <a:r>
              <a:rPr lang="en-US" dirty="0"/>
              <a:t>≤ n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168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168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7168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7168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71685"/>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71686"/>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716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5" grpId="0"/>
      <p:bldP spid="17" grpId="0"/>
      <p:bldP spid="20" grpId="0"/>
      <p:bldP spid="21" grpId="0"/>
      <p:bldP spid="23" grpId="0"/>
      <p:bldP spid="31" grpId="0"/>
      <p:bldP spid="71682" grpId="0"/>
      <p:bldP spid="71684" grpId="0"/>
      <p:bldP spid="71685" grpId="0"/>
      <p:bldP spid="71686" grpId="0"/>
      <p:bldP spid="71687"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2">
          <a:schemeClr val="dk1"/>
        </a:lnRef>
        <a:fillRef idx="1">
          <a:schemeClr val="lt1"/>
        </a:fillRef>
        <a:effectRef idx="0">
          <a:schemeClr val="dk1"/>
        </a:effectRef>
        <a:fontRef idx="minor">
          <a:schemeClr val="dk1"/>
        </a:fontRef>
      </a:style>
    </a:spDef>
    <a:lnDef>
      <a:spPr/>
      <a:bodyPr/>
      <a:lstStyle/>
      <a:style>
        <a:lnRef idx="3">
          <a:schemeClr val="dk1"/>
        </a:lnRef>
        <a:fillRef idx="0">
          <a:schemeClr val="dk1"/>
        </a:fillRef>
        <a:effectRef idx="2">
          <a:schemeClr val="dk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3110</TotalTime>
  <Words>6703</Words>
  <Application>Microsoft Office PowerPoint</Application>
  <PresentationFormat>On-screen Show (4:3)</PresentationFormat>
  <Paragraphs>1116</Paragraphs>
  <Slides>71</Slides>
  <Notes>14</Notes>
  <HiddenSlides>0</HiddenSlides>
  <MMClips>0</MMClips>
  <ScaleCrop>false</ScaleCrop>
  <HeadingPairs>
    <vt:vector size="8" baseType="variant">
      <vt:variant>
        <vt:lpstr>Fonts Used</vt:lpstr>
      </vt:variant>
      <vt:variant>
        <vt:i4>15</vt:i4>
      </vt:variant>
      <vt:variant>
        <vt:lpstr>Theme</vt:lpstr>
      </vt:variant>
      <vt:variant>
        <vt:i4>1</vt:i4>
      </vt:variant>
      <vt:variant>
        <vt:lpstr>Embedded OLE Servers</vt:lpstr>
      </vt:variant>
      <vt:variant>
        <vt:i4>1</vt:i4>
      </vt:variant>
      <vt:variant>
        <vt:lpstr>Slide Titles</vt:lpstr>
      </vt:variant>
      <vt:variant>
        <vt:i4>71</vt:i4>
      </vt:variant>
    </vt:vector>
  </HeadingPairs>
  <TitlesOfParts>
    <vt:vector size="88" baseType="lpstr">
      <vt:lpstr>Meiryo</vt:lpstr>
      <vt:lpstr>ＭＳ Ｐゴシック</vt:lpstr>
      <vt:lpstr>NSimSun</vt:lpstr>
      <vt:lpstr>新細明體</vt:lpstr>
      <vt:lpstr>Arial</vt:lpstr>
      <vt:lpstr>Calibri</vt:lpstr>
      <vt:lpstr>Cambria Math</vt:lpstr>
      <vt:lpstr>Comic Sans MS</vt:lpstr>
      <vt:lpstr>French Script MT</vt:lpstr>
      <vt:lpstr>Nunito</vt:lpstr>
      <vt:lpstr>Rockwell</vt:lpstr>
      <vt:lpstr>Symbol</vt:lpstr>
      <vt:lpstr>Tahoma</vt:lpstr>
      <vt:lpstr>Times New Roman</vt:lpstr>
      <vt:lpstr>Wingdings</vt:lpstr>
      <vt:lpstr>Office Theme</vt:lpstr>
      <vt:lpstr>Equation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Complement of G</vt:lpstr>
      <vt:lpstr>PowerPoint Presentation</vt:lpstr>
      <vt:lpstr>PowerPoint Presentation</vt:lpstr>
      <vt:lpstr>PowerPoint Presentation</vt:lpstr>
      <vt:lpstr>PowerPoint Presentation</vt:lpstr>
      <vt:lpstr>Problem set 1 1) Draw the following graph:  i) The complete graphs K6,K7 and K8 ii) The complete bipartite graph K2,4 and K4,5 iii)Two 3- regular graph with six vertices. Iv) Two 3- regular graph with five vertices. 2) How many edges has each of the following graph ?    i) K24 , ii) K5,8 , iii) K13 , iv) K3,3 3) Consider the graph G shown in figure.  Find all trails from V1 to V6  </vt:lpstr>
      <vt:lpstr>   4) Consider the graph G shown in figure. Find all path and cycle.         6) Find the incidence matrix and  adjacency matrix of the given graph.        </vt:lpstr>
      <vt:lpstr>7) Draw the graph G whose adjacency matrix A(G) is                                                         Also find number of loops and parallel                                                edges.  8) Show  that the following graphs are isomorphic. a)         </vt:lpstr>
      <vt:lpstr>                                                                                  </vt:lpstr>
      <vt:lpstr>           </vt:lpstr>
      <vt:lpstr>PowerPoint Presentation</vt:lpstr>
      <vt:lpstr>PowerPoint Presentation</vt:lpstr>
      <vt:lpstr>PowerPoint Presentation</vt:lpstr>
      <vt:lpstr>PowerPoint Presentation</vt:lpstr>
      <vt:lpstr>PowerPoint Presentation</vt:lpstr>
      <vt:lpstr>Konigsberg Bridge Problem (Cont.)</vt:lpstr>
      <vt:lpstr>PowerPoint Presentation</vt:lpstr>
      <vt:lpstr>PowerPoint Presentation</vt:lpstr>
      <vt:lpstr>PowerPoint Presentation</vt:lpstr>
      <vt:lpstr>    Problem set 1:   Test each of the following graphs for Eulerian circuits and Hamiltonian cycles.  1)       2) K4      3)   K5      5) K3,3    6) K4,4    7) K3,4     8)  K3,5 n  9) verify i) Every Eulerian graph is Hamiltonian.                ii) Every Hamiltonian graph is Eulerian.      </vt:lpstr>
      <vt:lpstr>Directed Graph </vt:lpstr>
      <vt:lpstr>Digraph: A directed graph or digraph consists of a finite set V of vertices or a points and a finite set E of directed edges or arcs of ordered pairs (u ,v) of vertices. Directed graph is denoted by D (V,E) </vt:lpstr>
      <vt:lpstr>PowerPoint Presentation</vt:lpstr>
      <vt:lpstr>Diagraph and relation</vt:lpstr>
      <vt:lpstr>PowerPoint Presentation</vt:lpstr>
      <vt:lpstr>PowerPoint Presentation</vt:lpstr>
      <vt:lpstr>PowerPoint Presentation</vt:lpstr>
      <vt:lpstr>Theorem: In a digraph the sum of the in degree of vertices , the sum of the out degree of the vertices and number of edges are equal to each other.  </vt:lpstr>
      <vt:lpstr>Connectivity of Digraphs</vt:lpstr>
      <vt:lpstr>PowerPoint Presentation</vt:lpstr>
      <vt:lpstr>PowerPoint Presentation</vt:lpstr>
      <vt:lpstr>PowerPoint Presentation</vt:lpstr>
      <vt:lpstr>PowerPoint Presentation</vt:lpstr>
      <vt:lpstr>Example:    The incidence matrix of the given graph is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me</dc:creator>
  <cp:lastModifiedBy>Jay Narayan Jha</cp:lastModifiedBy>
  <cp:revision>289</cp:revision>
  <dcterms:created xsi:type="dcterms:W3CDTF">2012-08-11T08:46:26Z</dcterms:created>
  <dcterms:modified xsi:type="dcterms:W3CDTF">2023-06-24T17:29:30Z</dcterms:modified>
</cp:coreProperties>
</file>