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8" r:id="rId3"/>
    <p:sldId id="262" r:id="rId4"/>
    <p:sldId id="263" r:id="rId5"/>
    <p:sldId id="264" r:id="rId6"/>
    <p:sldId id="265" r:id="rId7"/>
    <p:sldId id="266" r:id="rId8"/>
    <p:sldId id="267" r:id="rId9"/>
    <p:sldId id="268" r:id="rId10"/>
    <p:sldId id="269" r:id="rId11"/>
    <p:sldId id="309" r:id="rId12"/>
    <p:sldId id="310" r:id="rId13"/>
    <p:sldId id="311" r:id="rId14"/>
    <p:sldId id="312" r:id="rId15"/>
    <p:sldId id="313" r:id="rId16"/>
    <p:sldId id="314" r:id="rId17"/>
    <p:sldId id="345" r:id="rId18"/>
    <p:sldId id="346" r:id="rId19"/>
    <p:sldId id="347" r:id="rId20"/>
    <p:sldId id="348"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259" r:id="rId35"/>
    <p:sldId id="260" r:id="rId36"/>
    <p:sldId id="261" r:id="rId37"/>
    <p:sldId id="291" r:id="rId38"/>
    <p:sldId id="292" r:id="rId39"/>
    <p:sldId id="293"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328" r:id="rId61"/>
    <p:sldId id="329" r:id="rId62"/>
    <p:sldId id="33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WB6/9SEBI0TGygO+TekEg==" hashData="IDJO2sPD9SgEl5vere6rmvwmicVeM2hWjoA+LEIf6HOM42654g010jykeT3QzUJVsvnrjaq1LN0ZnfjsTk8sh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426BA-B487-4650-B816-BA584641A0AE}"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09588-2CC5-432A-B8D4-4FD46B136459}" type="slidenum">
              <a:rPr lang="en-US" smtClean="0"/>
              <a:t>‹#›</a:t>
            </a:fld>
            <a:endParaRPr lang="en-US"/>
          </a:p>
        </p:txBody>
      </p:sp>
    </p:spTree>
    <p:extLst>
      <p:ext uri="{BB962C8B-B14F-4D97-AF65-F5344CB8AC3E}">
        <p14:creationId xmlns:p14="http://schemas.microsoft.com/office/powerpoint/2010/main" val="254242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09588-2CC5-432A-B8D4-4FD46B136459}" type="slidenum">
              <a:rPr lang="en-US" smtClean="0"/>
              <a:t>1</a:t>
            </a:fld>
            <a:endParaRPr lang="en-US"/>
          </a:p>
        </p:txBody>
      </p:sp>
    </p:spTree>
    <p:extLst>
      <p:ext uri="{BB962C8B-B14F-4D97-AF65-F5344CB8AC3E}">
        <p14:creationId xmlns:p14="http://schemas.microsoft.com/office/powerpoint/2010/main" val="63233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19</a:t>
            </a:fld>
            <a:endParaRPr lang="en-US" dirty="0"/>
          </a:p>
        </p:txBody>
      </p:sp>
    </p:spTree>
    <p:extLst>
      <p:ext uri="{BB962C8B-B14F-4D97-AF65-F5344CB8AC3E}">
        <p14:creationId xmlns:p14="http://schemas.microsoft.com/office/powerpoint/2010/main" val="778122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23</a:t>
            </a:fld>
            <a:endParaRPr lang="en-US"/>
          </a:p>
        </p:txBody>
      </p:sp>
    </p:spTree>
    <p:extLst>
      <p:ext uri="{BB962C8B-B14F-4D97-AF65-F5344CB8AC3E}">
        <p14:creationId xmlns:p14="http://schemas.microsoft.com/office/powerpoint/2010/main" val="1356929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25</a:t>
            </a:fld>
            <a:endParaRPr lang="en-US"/>
          </a:p>
        </p:txBody>
      </p:sp>
    </p:spTree>
    <p:extLst>
      <p:ext uri="{BB962C8B-B14F-4D97-AF65-F5344CB8AC3E}">
        <p14:creationId xmlns:p14="http://schemas.microsoft.com/office/powerpoint/2010/main" val="228757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27</a:t>
            </a:fld>
            <a:endParaRPr lang="en-US"/>
          </a:p>
        </p:txBody>
      </p:sp>
    </p:spTree>
    <p:extLst>
      <p:ext uri="{BB962C8B-B14F-4D97-AF65-F5344CB8AC3E}">
        <p14:creationId xmlns:p14="http://schemas.microsoft.com/office/powerpoint/2010/main" val="332843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29</a:t>
            </a:fld>
            <a:endParaRPr lang="en-US"/>
          </a:p>
        </p:txBody>
      </p:sp>
    </p:spTree>
    <p:extLst>
      <p:ext uri="{BB962C8B-B14F-4D97-AF65-F5344CB8AC3E}">
        <p14:creationId xmlns:p14="http://schemas.microsoft.com/office/powerpoint/2010/main" val="2579170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31</a:t>
            </a:fld>
            <a:endParaRPr lang="en-US"/>
          </a:p>
        </p:txBody>
      </p:sp>
    </p:spTree>
    <p:extLst>
      <p:ext uri="{BB962C8B-B14F-4D97-AF65-F5344CB8AC3E}">
        <p14:creationId xmlns:p14="http://schemas.microsoft.com/office/powerpoint/2010/main" val="305836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AA760-D832-47F3-A103-A29D80F7C761}" type="slidenum">
              <a:rPr lang="en-US" smtClean="0"/>
              <a:pPr/>
              <a:t>33</a:t>
            </a:fld>
            <a:endParaRPr lang="en-US"/>
          </a:p>
        </p:txBody>
      </p:sp>
    </p:spTree>
    <p:extLst>
      <p:ext uri="{BB962C8B-B14F-4D97-AF65-F5344CB8AC3E}">
        <p14:creationId xmlns:p14="http://schemas.microsoft.com/office/powerpoint/2010/main" val="391207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40</a:t>
            </a:fld>
            <a:endParaRPr lang="en-US"/>
          </a:p>
        </p:txBody>
      </p:sp>
    </p:spTree>
    <p:extLst>
      <p:ext uri="{BB962C8B-B14F-4D97-AF65-F5344CB8AC3E}">
        <p14:creationId xmlns:p14="http://schemas.microsoft.com/office/powerpoint/2010/main" val="2379960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41</a:t>
            </a:fld>
            <a:endParaRPr lang="en-US"/>
          </a:p>
        </p:txBody>
      </p:sp>
    </p:spTree>
    <p:extLst>
      <p:ext uri="{BB962C8B-B14F-4D97-AF65-F5344CB8AC3E}">
        <p14:creationId xmlns:p14="http://schemas.microsoft.com/office/powerpoint/2010/main" val="1290620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42</a:t>
            </a:fld>
            <a:endParaRPr lang="en-US"/>
          </a:p>
        </p:txBody>
      </p:sp>
    </p:spTree>
    <p:extLst>
      <p:ext uri="{BB962C8B-B14F-4D97-AF65-F5344CB8AC3E}">
        <p14:creationId xmlns:p14="http://schemas.microsoft.com/office/powerpoint/2010/main" val="48168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D5EE4A-3171-4185-8640-F0F735A015CD}" type="slidenum">
              <a:rPr lang="en-US" smtClean="0"/>
              <a:pPr/>
              <a:t>3</a:t>
            </a:fld>
            <a:endParaRPr lang="en-US"/>
          </a:p>
        </p:txBody>
      </p:sp>
    </p:spTree>
    <p:extLst>
      <p:ext uri="{BB962C8B-B14F-4D97-AF65-F5344CB8AC3E}">
        <p14:creationId xmlns:p14="http://schemas.microsoft.com/office/powerpoint/2010/main" val="390063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43</a:t>
            </a:fld>
            <a:endParaRPr lang="en-US"/>
          </a:p>
        </p:txBody>
      </p:sp>
    </p:spTree>
    <p:extLst>
      <p:ext uri="{BB962C8B-B14F-4D97-AF65-F5344CB8AC3E}">
        <p14:creationId xmlns:p14="http://schemas.microsoft.com/office/powerpoint/2010/main" val="1349806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09588-2CC5-432A-B8D4-4FD46B136459}" type="slidenum">
              <a:rPr lang="en-US" smtClean="0"/>
              <a:t>44</a:t>
            </a:fld>
            <a:endParaRPr lang="en-US"/>
          </a:p>
        </p:txBody>
      </p:sp>
    </p:spTree>
    <p:extLst>
      <p:ext uri="{BB962C8B-B14F-4D97-AF65-F5344CB8AC3E}">
        <p14:creationId xmlns:p14="http://schemas.microsoft.com/office/powerpoint/2010/main" val="1749144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46</a:t>
            </a:fld>
            <a:endParaRPr lang="en-US"/>
          </a:p>
        </p:txBody>
      </p:sp>
    </p:spTree>
    <p:extLst>
      <p:ext uri="{BB962C8B-B14F-4D97-AF65-F5344CB8AC3E}">
        <p14:creationId xmlns:p14="http://schemas.microsoft.com/office/powerpoint/2010/main" val="394979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47</a:t>
            </a:fld>
            <a:endParaRPr lang="en-US"/>
          </a:p>
        </p:txBody>
      </p:sp>
    </p:spTree>
    <p:extLst>
      <p:ext uri="{BB962C8B-B14F-4D97-AF65-F5344CB8AC3E}">
        <p14:creationId xmlns:p14="http://schemas.microsoft.com/office/powerpoint/2010/main" val="3172490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48</a:t>
            </a:fld>
            <a:endParaRPr lang="en-US"/>
          </a:p>
        </p:txBody>
      </p:sp>
    </p:spTree>
    <p:extLst>
      <p:ext uri="{BB962C8B-B14F-4D97-AF65-F5344CB8AC3E}">
        <p14:creationId xmlns:p14="http://schemas.microsoft.com/office/powerpoint/2010/main" val="996117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8B718C-C257-4D6F-A3B2-6A2A82459462}" type="slidenum">
              <a:rPr lang="en-US" smtClean="0"/>
              <a:pPr/>
              <a:t>49</a:t>
            </a:fld>
            <a:endParaRPr lang="en-US"/>
          </a:p>
        </p:txBody>
      </p:sp>
    </p:spTree>
    <p:extLst>
      <p:ext uri="{BB962C8B-B14F-4D97-AF65-F5344CB8AC3E}">
        <p14:creationId xmlns:p14="http://schemas.microsoft.com/office/powerpoint/2010/main" val="2976023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51</a:t>
            </a:fld>
            <a:endParaRPr lang="en-US"/>
          </a:p>
        </p:txBody>
      </p:sp>
    </p:spTree>
    <p:extLst>
      <p:ext uri="{BB962C8B-B14F-4D97-AF65-F5344CB8AC3E}">
        <p14:creationId xmlns:p14="http://schemas.microsoft.com/office/powerpoint/2010/main" val="1415386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52</a:t>
            </a:fld>
            <a:endParaRPr lang="en-US"/>
          </a:p>
        </p:txBody>
      </p:sp>
    </p:spTree>
    <p:extLst>
      <p:ext uri="{BB962C8B-B14F-4D97-AF65-F5344CB8AC3E}">
        <p14:creationId xmlns:p14="http://schemas.microsoft.com/office/powerpoint/2010/main" val="175492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733B43-5E77-4B5A-8EDC-3929633D9A50}" type="slidenum">
              <a:rPr lang="en-US" smtClean="0"/>
              <a:pPr/>
              <a:t>56</a:t>
            </a:fld>
            <a:endParaRPr lang="en-US"/>
          </a:p>
        </p:txBody>
      </p:sp>
    </p:spTree>
    <p:extLst>
      <p:ext uri="{BB962C8B-B14F-4D97-AF65-F5344CB8AC3E}">
        <p14:creationId xmlns:p14="http://schemas.microsoft.com/office/powerpoint/2010/main" val="305206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A28A3-7FFA-46ED-B20C-18A2E251F0C9}" type="slidenum">
              <a:rPr lang="en-US" smtClean="0"/>
              <a:pPr/>
              <a:t>60</a:t>
            </a:fld>
            <a:endParaRPr lang="en-US" dirty="0"/>
          </a:p>
        </p:txBody>
      </p:sp>
    </p:spTree>
    <p:extLst>
      <p:ext uri="{BB962C8B-B14F-4D97-AF65-F5344CB8AC3E}">
        <p14:creationId xmlns:p14="http://schemas.microsoft.com/office/powerpoint/2010/main" val="68152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FE5DFD6-1ED9-4391-B0F8-F79FC2AD4D9D}" type="slidenum">
              <a:rPr lang="en-US" smtClean="0"/>
              <a:pPr/>
              <a:t>7</a:t>
            </a:fld>
            <a:endParaRPr lang="en-US" dirty="0"/>
          </a:p>
        </p:txBody>
      </p:sp>
    </p:spTree>
    <p:extLst>
      <p:ext uri="{BB962C8B-B14F-4D97-AF65-F5344CB8AC3E}">
        <p14:creationId xmlns:p14="http://schemas.microsoft.com/office/powerpoint/2010/main" val="4130874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A28A3-7FFA-46ED-B20C-18A2E251F0C9}" type="slidenum">
              <a:rPr lang="en-US" smtClean="0"/>
              <a:pPr/>
              <a:t>61</a:t>
            </a:fld>
            <a:endParaRPr lang="en-US" dirty="0"/>
          </a:p>
        </p:txBody>
      </p:sp>
    </p:spTree>
    <p:extLst>
      <p:ext uri="{BB962C8B-B14F-4D97-AF65-F5344CB8AC3E}">
        <p14:creationId xmlns:p14="http://schemas.microsoft.com/office/powerpoint/2010/main" val="113508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11</a:t>
            </a:fld>
            <a:endParaRPr lang="en-US" dirty="0"/>
          </a:p>
        </p:txBody>
      </p:sp>
    </p:spTree>
    <p:extLst>
      <p:ext uri="{BB962C8B-B14F-4D97-AF65-F5344CB8AC3E}">
        <p14:creationId xmlns:p14="http://schemas.microsoft.com/office/powerpoint/2010/main" val="404870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12</a:t>
            </a:fld>
            <a:endParaRPr lang="en-US" dirty="0"/>
          </a:p>
        </p:txBody>
      </p:sp>
    </p:spTree>
    <p:extLst>
      <p:ext uri="{BB962C8B-B14F-4D97-AF65-F5344CB8AC3E}">
        <p14:creationId xmlns:p14="http://schemas.microsoft.com/office/powerpoint/2010/main" val="235971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13</a:t>
            </a:fld>
            <a:endParaRPr lang="en-US" dirty="0"/>
          </a:p>
        </p:txBody>
      </p:sp>
    </p:spTree>
    <p:extLst>
      <p:ext uri="{BB962C8B-B14F-4D97-AF65-F5344CB8AC3E}">
        <p14:creationId xmlns:p14="http://schemas.microsoft.com/office/powerpoint/2010/main" val="54696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14</a:t>
            </a:fld>
            <a:endParaRPr lang="en-US" dirty="0"/>
          </a:p>
        </p:txBody>
      </p:sp>
    </p:spTree>
    <p:extLst>
      <p:ext uri="{BB962C8B-B14F-4D97-AF65-F5344CB8AC3E}">
        <p14:creationId xmlns:p14="http://schemas.microsoft.com/office/powerpoint/2010/main" val="100278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17</a:t>
            </a:fld>
            <a:endParaRPr lang="en-US" dirty="0"/>
          </a:p>
        </p:txBody>
      </p:sp>
    </p:spTree>
    <p:extLst>
      <p:ext uri="{BB962C8B-B14F-4D97-AF65-F5344CB8AC3E}">
        <p14:creationId xmlns:p14="http://schemas.microsoft.com/office/powerpoint/2010/main" val="316163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26DA3-B315-4314-A53B-C8A11BB3DB02}" type="slidenum">
              <a:rPr lang="en-US" smtClean="0"/>
              <a:pPr/>
              <a:t>18</a:t>
            </a:fld>
            <a:endParaRPr lang="en-US" dirty="0"/>
          </a:p>
        </p:txBody>
      </p:sp>
    </p:spTree>
    <p:extLst>
      <p:ext uri="{BB962C8B-B14F-4D97-AF65-F5344CB8AC3E}">
        <p14:creationId xmlns:p14="http://schemas.microsoft.com/office/powerpoint/2010/main" val="336204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10994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33977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254789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201757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97762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24 July 2013</a:t>
            </a:r>
            <a:endParaRPr lang="en-US"/>
          </a:p>
        </p:txBody>
      </p:sp>
      <p:sp>
        <p:nvSpPr>
          <p:cNvPr id="6" name="Footer Placeholder 5"/>
          <p:cNvSpPr>
            <a:spLocks noGrp="1"/>
          </p:cNvSpPr>
          <p:nvPr>
            <p:ph type="ftr" sz="quarter" idx="11"/>
          </p:nvPr>
        </p:nvSpPr>
        <p:spPr/>
        <p:txBody>
          <a:bodyPr/>
          <a:lstStyle/>
          <a:p>
            <a:r>
              <a:rPr lang="en-US" smtClean="0"/>
              <a:t>prepared by Jay Narayan Jha</a:t>
            </a:r>
            <a:endParaRPr lang="en-US"/>
          </a:p>
        </p:txBody>
      </p:sp>
      <p:sp>
        <p:nvSpPr>
          <p:cNvPr id="7" name="Slide Number Placeholder 6"/>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9926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24 July 2013</a:t>
            </a:r>
            <a:endParaRPr lang="en-US"/>
          </a:p>
        </p:txBody>
      </p:sp>
      <p:sp>
        <p:nvSpPr>
          <p:cNvPr id="8" name="Footer Placeholder 7"/>
          <p:cNvSpPr>
            <a:spLocks noGrp="1"/>
          </p:cNvSpPr>
          <p:nvPr>
            <p:ph type="ftr" sz="quarter" idx="11"/>
          </p:nvPr>
        </p:nvSpPr>
        <p:spPr/>
        <p:txBody>
          <a:bodyPr/>
          <a:lstStyle/>
          <a:p>
            <a:r>
              <a:rPr lang="en-US" smtClean="0"/>
              <a:t>prepared by Jay Narayan Jha</a:t>
            </a:r>
            <a:endParaRPr lang="en-US"/>
          </a:p>
        </p:txBody>
      </p:sp>
      <p:sp>
        <p:nvSpPr>
          <p:cNvPr id="9" name="Slide Number Placeholder 8"/>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42231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353197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24 July 2013</a:t>
            </a:r>
            <a:endParaRPr lang="en-US"/>
          </a:p>
        </p:txBody>
      </p:sp>
      <p:sp>
        <p:nvSpPr>
          <p:cNvPr id="3" name="Footer Placeholder 2"/>
          <p:cNvSpPr>
            <a:spLocks noGrp="1"/>
          </p:cNvSpPr>
          <p:nvPr>
            <p:ph type="ftr" sz="quarter" idx="11"/>
          </p:nvPr>
        </p:nvSpPr>
        <p:spPr/>
        <p:txBody>
          <a:bodyPr/>
          <a:lstStyle/>
          <a:p>
            <a:r>
              <a:rPr lang="en-US" smtClean="0"/>
              <a:t>prepared by Jay Narayan Jha</a:t>
            </a:r>
            <a:endParaRPr lang="en-US"/>
          </a:p>
        </p:txBody>
      </p:sp>
      <p:sp>
        <p:nvSpPr>
          <p:cNvPr id="4" name="Slide Number Placeholder 3"/>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367264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 July 2013</a:t>
            </a:r>
            <a:endParaRPr lang="en-US"/>
          </a:p>
        </p:txBody>
      </p:sp>
      <p:sp>
        <p:nvSpPr>
          <p:cNvPr id="6" name="Footer Placeholder 5"/>
          <p:cNvSpPr>
            <a:spLocks noGrp="1"/>
          </p:cNvSpPr>
          <p:nvPr>
            <p:ph type="ftr" sz="quarter" idx="11"/>
          </p:nvPr>
        </p:nvSpPr>
        <p:spPr/>
        <p:txBody>
          <a:bodyPr/>
          <a:lstStyle/>
          <a:p>
            <a:r>
              <a:rPr lang="en-US" smtClean="0"/>
              <a:t>prepared by Jay Narayan Jha</a:t>
            </a:r>
            <a:endParaRPr lang="en-US"/>
          </a:p>
        </p:txBody>
      </p:sp>
      <p:sp>
        <p:nvSpPr>
          <p:cNvPr id="7" name="Slide Number Placeholder 6"/>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203883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 July 2013</a:t>
            </a:r>
            <a:endParaRPr lang="en-US"/>
          </a:p>
        </p:txBody>
      </p:sp>
      <p:sp>
        <p:nvSpPr>
          <p:cNvPr id="6" name="Footer Placeholder 5"/>
          <p:cNvSpPr>
            <a:spLocks noGrp="1"/>
          </p:cNvSpPr>
          <p:nvPr>
            <p:ph type="ftr" sz="quarter" idx="11"/>
          </p:nvPr>
        </p:nvSpPr>
        <p:spPr/>
        <p:txBody>
          <a:bodyPr/>
          <a:lstStyle/>
          <a:p>
            <a:r>
              <a:rPr lang="en-US" smtClean="0"/>
              <a:t>prepared by Jay Narayan Jha</a:t>
            </a:r>
            <a:endParaRPr lang="en-US"/>
          </a:p>
        </p:txBody>
      </p:sp>
      <p:sp>
        <p:nvSpPr>
          <p:cNvPr id="7" name="Slide Number Placeholder 6"/>
          <p:cNvSpPr>
            <a:spLocks noGrp="1"/>
          </p:cNvSpPr>
          <p:nvPr>
            <p:ph type="sldNum" sz="quarter" idx="12"/>
          </p:nvPr>
        </p:nvSpPr>
        <p:spPr/>
        <p:txBody>
          <a:bodyPr/>
          <a:lstStyle/>
          <a:p>
            <a:fld id="{8B16A634-8E49-4B9D-9759-C259ADE26D9D}" type="slidenum">
              <a:rPr lang="en-US" smtClean="0"/>
              <a:t>‹#›</a:t>
            </a:fld>
            <a:endParaRPr lang="en-US"/>
          </a:p>
        </p:txBody>
      </p:sp>
    </p:spTree>
    <p:extLst>
      <p:ext uri="{BB962C8B-B14F-4D97-AF65-F5344CB8AC3E}">
        <p14:creationId xmlns:p14="http://schemas.microsoft.com/office/powerpoint/2010/main" val="238291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24 July 2013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Jay Narayan Jha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6A634-8E49-4B9D-9759-C259ADE26D9D}" type="slidenum">
              <a:rPr lang="en-US" smtClean="0"/>
              <a:t>‹#›</a:t>
            </a:fld>
            <a:endParaRPr lang="en-US"/>
          </a:p>
        </p:txBody>
      </p:sp>
    </p:spTree>
    <p:extLst>
      <p:ext uri="{BB962C8B-B14F-4D97-AF65-F5344CB8AC3E}">
        <p14:creationId xmlns:p14="http://schemas.microsoft.com/office/powerpoint/2010/main" val="241388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8754" y="256500"/>
            <a:ext cx="5410200" cy="1142999"/>
          </a:xfrm>
        </p:spPr>
        <p:txBody>
          <a:bodyPr>
            <a:normAutofit fontScale="90000"/>
          </a:bodyPr>
          <a:lstStyle/>
          <a:p>
            <a:r>
              <a:rPr lang="en-US" dirty="0" smtClean="0"/>
              <a:t/>
            </a:r>
            <a:br>
              <a:rPr lang="en-US" dirty="0" smtClean="0"/>
            </a:br>
            <a:r>
              <a:rPr lang="en-US" dirty="0" smtClean="0"/>
              <a:t>Trees   Unit 6</a:t>
            </a:r>
            <a:endParaRPr lang="en-US" dirty="0"/>
          </a:p>
        </p:txBody>
      </p:sp>
      <p:sp>
        <p:nvSpPr>
          <p:cNvPr id="4" name="Date Placeholder 3"/>
          <p:cNvSpPr>
            <a:spLocks noGrp="1"/>
          </p:cNvSpPr>
          <p:nvPr>
            <p:ph type="dt" sz="half" idx="10"/>
          </p:nvPr>
        </p:nvSpPr>
        <p:spPr/>
        <p:txBody>
          <a:bodyPr/>
          <a:lstStyle/>
          <a:p>
            <a:r>
              <a:rPr lang="en-US" smtClean="0"/>
              <a:t>24 July 2013</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1</a:t>
            </a:fld>
            <a:endParaRPr lang="en-US" dirty="0"/>
          </a:p>
        </p:txBody>
      </p:sp>
      <p:sp>
        <p:nvSpPr>
          <p:cNvPr id="6" name="Footer Placeholder 5"/>
          <p:cNvSpPr>
            <a:spLocks noGrp="1"/>
          </p:cNvSpPr>
          <p:nvPr>
            <p:ph type="ftr" sz="quarter" idx="11"/>
          </p:nvPr>
        </p:nvSpPr>
        <p:spPr/>
        <p:txBody>
          <a:bodyPr/>
          <a:lstStyle/>
          <a:p>
            <a:r>
              <a:rPr lang="en-US" smtClean="0"/>
              <a:t>prepared by Jay Narayan Jha</a:t>
            </a:r>
            <a:endParaRPr lang="en-US" dirty="0"/>
          </a:p>
        </p:txBody>
      </p:sp>
      <p:grpSp>
        <p:nvGrpSpPr>
          <p:cNvPr id="7" name="Group 6"/>
          <p:cNvGrpSpPr/>
          <p:nvPr/>
        </p:nvGrpSpPr>
        <p:grpSpPr>
          <a:xfrm>
            <a:off x="7391401" y="1447800"/>
            <a:ext cx="2143125" cy="2540000"/>
            <a:chOff x="2362200" y="2641600"/>
            <a:chExt cx="2143125" cy="2540000"/>
          </a:xfrm>
        </p:grpSpPr>
        <p:pic>
          <p:nvPicPr>
            <p:cNvPr id="8" name="Picture 5" descr="tree"/>
            <p:cNvPicPr>
              <a:picLocks noChangeAspect="1" noChangeArrowheads="1"/>
            </p:cNvPicPr>
            <p:nvPr/>
          </p:nvPicPr>
          <p:blipFill>
            <a:blip r:embed="rId3"/>
            <a:srcRect/>
            <a:stretch>
              <a:fillRect/>
            </a:stretch>
          </p:blipFill>
          <p:spPr bwMode="auto">
            <a:xfrm>
              <a:off x="2362200" y="2641600"/>
              <a:ext cx="2143125" cy="2514600"/>
            </a:xfrm>
            <a:prstGeom prst="rect">
              <a:avLst/>
            </a:prstGeom>
            <a:noFill/>
          </p:spPr>
        </p:pic>
        <p:sp>
          <p:nvSpPr>
            <p:cNvPr id="9" name="Oval 6"/>
            <p:cNvSpPr>
              <a:spLocks noChangeArrowheads="1"/>
            </p:cNvSpPr>
            <p:nvPr/>
          </p:nvSpPr>
          <p:spPr bwMode="auto">
            <a:xfrm>
              <a:off x="23717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26257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28606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34385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 name="Oval 10"/>
            <p:cNvSpPr>
              <a:spLocks noChangeArrowheads="1"/>
            </p:cNvSpPr>
            <p:nvPr/>
          </p:nvSpPr>
          <p:spPr bwMode="auto">
            <a:xfrm>
              <a:off x="32035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4" name="Oval 11"/>
            <p:cNvSpPr>
              <a:spLocks noChangeArrowheads="1"/>
            </p:cNvSpPr>
            <p:nvPr/>
          </p:nvSpPr>
          <p:spPr bwMode="auto">
            <a:xfrm>
              <a:off x="33686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5" name="Oval 12"/>
            <p:cNvSpPr>
              <a:spLocks noChangeArrowheads="1"/>
            </p:cNvSpPr>
            <p:nvPr/>
          </p:nvSpPr>
          <p:spPr bwMode="auto">
            <a:xfrm>
              <a:off x="27400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6" name="Oval 13"/>
            <p:cNvSpPr>
              <a:spLocks noChangeArrowheads="1"/>
            </p:cNvSpPr>
            <p:nvPr/>
          </p:nvSpPr>
          <p:spPr bwMode="auto">
            <a:xfrm>
              <a:off x="29114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7" name="Oval 14"/>
            <p:cNvSpPr>
              <a:spLocks noChangeArrowheads="1"/>
            </p:cNvSpPr>
            <p:nvPr/>
          </p:nvSpPr>
          <p:spPr bwMode="auto">
            <a:xfrm>
              <a:off x="33940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8" name="Oval 15"/>
            <p:cNvSpPr>
              <a:spLocks noChangeArrowheads="1"/>
            </p:cNvSpPr>
            <p:nvPr/>
          </p:nvSpPr>
          <p:spPr bwMode="auto">
            <a:xfrm>
              <a:off x="36671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9" name="Oval 16"/>
            <p:cNvSpPr>
              <a:spLocks noChangeArrowheads="1"/>
            </p:cNvSpPr>
            <p:nvPr/>
          </p:nvSpPr>
          <p:spPr bwMode="auto">
            <a:xfrm>
              <a:off x="37433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0" name="Oval 17"/>
            <p:cNvSpPr>
              <a:spLocks noChangeArrowheads="1"/>
            </p:cNvSpPr>
            <p:nvPr/>
          </p:nvSpPr>
          <p:spPr bwMode="auto">
            <a:xfrm>
              <a:off x="35909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1" name="Oval 18"/>
            <p:cNvSpPr>
              <a:spLocks noChangeArrowheads="1"/>
            </p:cNvSpPr>
            <p:nvPr/>
          </p:nvSpPr>
          <p:spPr bwMode="auto">
            <a:xfrm>
              <a:off x="35083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2" name="Oval 19"/>
            <p:cNvSpPr>
              <a:spLocks noChangeArrowheads="1"/>
            </p:cNvSpPr>
            <p:nvPr/>
          </p:nvSpPr>
          <p:spPr bwMode="auto">
            <a:xfrm>
              <a:off x="28289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3" name="Oval 20"/>
            <p:cNvSpPr>
              <a:spLocks noChangeArrowheads="1"/>
            </p:cNvSpPr>
            <p:nvPr/>
          </p:nvSpPr>
          <p:spPr bwMode="auto">
            <a:xfrm>
              <a:off x="34385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4" name="Oval 21"/>
            <p:cNvSpPr>
              <a:spLocks noChangeArrowheads="1"/>
            </p:cNvSpPr>
            <p:nvPr/>
          </p:nvSpPr>
          <p:spPr bwMode="auto">
            <a:xfrm>
              <a:off x="38957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5" name="Oval 22"/>
            <p:cNvSpPr>
              <a:spLocks noChangeArrowheads="1"/>
            </p:cNvSpPr>
            <p:nvPr/>
          </p:nvSpPr>
          <p:spPr bwMode="auto">
            <a:xfrm>
              <a:off x="40608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6" name="Oval 23"/>
            <p:cNvSpPr>
              <a:spLocks noChangeArrowheads="1"/>
            </p:cNvSpPr>
            <p:nvPr/>
          </p:nvSpPr>
          <p:spPr bwMode="auto">
            <a:xfrm>
              <a:off x="44227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7" name="Oval 24"/>
            <p:cNvSpPr>
              <a:spLocks noChangeArrowheads="1"/>
            </p:cNvSpPr>
            <p:nvPr/>
          </p:nvSpPr>
          <p:spPr bwMode="auto">
            <a:xfrm>
              <a:off x="39338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8" name="Oval 25"/>
            <p:cNvSpPr>
              <a:spLocks noChangeArrowheads="1"/>
            </p:cNvSpPr>
            <p:nvPr/>
          </p:nvSpPr>
          <p:spPr bwMode="auto">
            <a:xfrm>
              <a:off x="38195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29" name="Oval 26"/>
            <p:cNvSpPr>
              <a:spLocks noChangeArrowheads="1"/>
            </p:cNvSpPr>
            <p:nvPr/>
          </p:nvSpPr>
          <p:spPr bwMode="auto">
            <a:xfrm>
              <a:off x="40100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0" name="Oval 27"/>
            <p:cNvSpPr>
              <a:spLocks noChangeArrowheads="1"/>
            </p:cNvSpPr>
            <p:nvPr/>
          </p:nvSpPr>
          <p:spPr bwMode="auto">
            <a:xfrm>
              <a:off x="39719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1" name="Oval 28"/>
            <p:cNvSpPr>
              <a:spLocks noChangeArrowheads="1"/>
            </p:cNvSpPr>
            <p:nvPr/>
          </p:nvSpPr>
          <p:spPr bwMode="auto">
            <a:xfrm>
              <a:off x="43338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2" name="Oval 29"/>
            <p:cNvSpPr>
              <a:spLocks noChangeArrowheads="1"/>
            </p:cNvSpPr>
            <p:nvPr/>
          </p:nvSpPr>
          <p:spPr bwMode="auto">
            <a:xfrm>
              <a:off x="33623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3" name="Oval 30"/>
            <p:cNvSpPr>
              <a:spLocks noChangeArrowheads="1"/>
            </p:cNvSpPr>
            <p:nvPr/>
          </p:nvSpPr>
          <p:spPr bwMode="auto">
            <a:xfrm>
              <a:off x="37750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4" name="Oval 31"/>
            <p:cNvSpPr>
              <a:spLocks noChangeArrowheads="1"/>
            </p:cNvSpPr>
            <p:nvPr/>
          </p:nvSpPr>
          <p:spPr bwMode="auto">
            <a:xfrm>
              <a:off x="30702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5" name="Oval 32"/>
            <p:cNvSpPr>
              <a:spLocks noChangeArrowheads="1"/>
            </p:cNvSpPr>
            <p:nvPr/>
          </p:nvSpPr>
          <p:spPr bwMode="auto">
            <a:xfrm>
              <a:off x="32289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6" name="Oval 33"/>
            <p:cNvSpPr>
              <a:spLocks noChangeArrowheads="1"/>
            </p:cNvSpPr>
            <p:nvPr/>
          </p:nvSpPr>
          <p:spPr bwMode="auto">
            <a:xfrm>
              <a:off x="28860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7" name="Oval 34"/>
            <p:cNvSpPr>
              <a:spLocks noChangeArrowheads="1"/>
            </p:cNvSpPr>
            <p:nvPr/>
          </p:nvSpPr>
          <p:spPr bwMode="auto">
            <a:xfrm>
              <a:off x="25495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8" name="Oval 35"/>
            <p:cNvSpPr>
              <a:spLocks noChangeArrowheads="1"/>
            </p:cNvSpPr>
            <p:nvPr/>
          </p:nvSpPr>
          <p:spPr bwMode="auto">
            <a:xfrm>
              <a:off x="35591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39" name="Oval 36"/>
            <p:cNvSpPr>
              <a:spLocks noChangeArrowheads="1"/>
            </p:cNvSpPr>
            <p:nvPr/>
          </p:nvSpPr>
          <p:spPr bwMode="auto">
            <a:xfrm>
              <a:off x="36925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40" name="Oval 37"/>
            <p:cNvSpPr>
              <a:spLocks noChangeArrowheads="1"/>
            </p:cNvSpPr>
            <p:nvPr/>
          </p:nvSpPr>
          <p:spPr bwMode="auto">
            <a:xfrm>
              <a:off x="34512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41" name="Oval 38"/>
            <p:cNvSpPr>
              <a:spLocks noChangeArrowheads="1"/>
            </p:cNvSpPr>
            <p:nvPr/>
          </p:nvSpPr>
          <p:spPr bwMode="auto">
            <a:xfrm>
              <a:off x="39211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42" name="Oval 39"/>
            <p:cNvSpPr>
              <a:spLocks noChangeArrowheads="1"/>
            </p:cNvSpPr>
            <p:nvPr/>
          </p:nvSpPr>
          <p:spPr bwMode="auto">
            <a:xfrm>
              <a:off x="40036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43" name="Oval 40"/>
            <p:cNvSpPr>
              <a:spLocks noChangeArrowheads="1"/>
            </p:cNvSpPr>
            <p:nvPr/>
          </p:nvSpPr>
          <p:spPr bwMode="auto">
            <a:xfrm>
              <a:off x="42322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grpSp>
      <p:pic>
        <p:nvPicPr>
          <p:cNvPr id="44" name="Picture 4" descr="tree"/>
          <p:cNvPicPr>
            <a:picLocks noChangeAspect="1" noChangeArrowheads="1"/>
          </p:cNvPicPr>
          <p:nvPr/>
        </p:nvPicPr>
        <p:blipFill>
          <a:blip r:embed="rId3"/>
          <a:srcRect/>
          <a:stretch>
            <a:fillRect/>
          </a:stretch>
        </p:blipFill>
        <p:spPr bwMode="auto">
          <a:xfrm>
            <a:off x="2200276" y="1600200"/>
            <a:ext cx="2143125" cy="2514600"/>
          </a:xfrm>
          <a:prstGeom prst="rect">
            <a:avLst/>
          </a:prstGeom>
          <a:noFill/>
        </p:spPr>
      </p:pic>
    </p:spTree>
    <p:extLst>
      <p:ext uri="{BB962C8B-B14F-4D97-AF65-F5344CB8AC3E}">
        <p14:creationId xmlns:p14="http://schemas.microsoft.com/office/powerpoint/2010/main" val="1659652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686800" cy="6172200"/>
          </a:xfrm>
        </p:spPr>
        <p:txBody>
          <a:bodyPr>
            <a:noAutofit/>
          </a:bodyPr>
          <a:lstStyle/>
          <a:p>
            <a:r>
              <a:rPr lang="en-US" sz="3200" u="sng" dirty="0"/>
              <a:t>Theorem4: </a:t>
            </a:r>
            <a:r>
              <a:rPr lang="en-US" sz="3200" dirty="0"/>
              <a:t>A forest G with n-vertices has n-k</a:t>
            </a:r>
          </a:p>
          <a:p>
            <a:pPr>
              <a:buNone/>
            </a:pPr>
            <a:r>
              <a:rPr lang="en-US" sz="3200" dirty="0"/>
              <a:t>edges where k is the number of components of G.</a:t>
            </a:r>
          </a:p>
          <a:p>
            <a:pPr marL="0" indent="0">
              <a:buNone/>
            </a:pPr>
            <a:r>
              <a:rPr lang="en-US" sz="3200" u="sng" dirty="0"/>
              <a:t>Proof</a:t>
            </a:r>
            <a:r>
              <a:rPr lang="en-US" sz="3200" dirty="0"/>
              <a:t>: Let G</a:t>
            </a:r>
            <a:r>
              <a:rPr lang="en-US" sz="3200" baseline="-25000" dirty="0"/>
              <a:t>1</a:t>
            </a:r>
            <a:r>
              <a:rPr lang="en-US" sz="3200" dirty="0"/>
              <a:t>,G</a:t>
            </a:r>
            <a:r>
              <a:rPr lang="en-US" sz="3200" baseline="-25000" dirty="0"/>
              <a:t>2</a:t>
            </a:r>
            <a:r>
              <a:rPr lang="en-US" sz="3200" dirty="0"/>
              <a:t>……G</a:t>
            </a:r>
            <a:r>
              <a:rPr lang="en-US" sz="3200" baseline="-25000" dirty="0"/>
              <a:t>k</a:t>
            </a:r>
            <a:r>
              <a:rPr lang="en-US" sz="3200" dirty="0"/>
              <a:t> be the components of the forest G. then each component is a tree, If </a:t>
            </a:r>
            <a:r>
              <a:rPr lang="en-US" sz="3200" dirty="0" err="1"/>
              <a:t>G</a:t>
            </a:r>
            <a:r>
              <a:rPr lang="en-US" sz="3200" baseline="-25000" dirty="0" err="1"/>
              <a:t>i</a:t>
            </a:r>
            <a:r>
              <a:rPr lang="en-US" sz="3200" dirty="0"/>
              <a:t> has </a:t>
            </a:r>
            <a:r>
              <a:rPr lang="en-US" sz="3200" dirty="0" err="1"/>
              <a:t>n</a:t>
            </a:r>
            <a:r>
              <a:rPr lang="en-US" sz="3200" baseline="-25000" dirty="0" err="1"/>
              <a:t>i</a:t>
            </a:r>
            <a:r>
              <a:rPr lang="en-US" sz="3200" dirty="0"/>
              <a:t> vertices and </a:t>
            </a:r>
            <a:r>
              <a:rPr lang="en-US" sz="3200" dirty="0" err="1"/>
              <a:t>e</a:t>
            </a:r>
            <a:r>
              <a:rPr lang="en-US" sz="3200" baseline="-25000" dirty="0" err="1"/>
              <a:t>i</a:t>
            </a:r>
            <a:r>
              <a:rPr lang="en-US" sz="3200" dirty="0"/>
              <a:t> edges, for every </a:t>
            </a:r>
            <a:r>
              <a:rPr lang="en-US" sz="3200" dirty="0" err="1"/>
              <a:t>i</a:t>
            </a:r>
            <a:r>
              <a:rPr lang="en-US" sz="3200" dirty="0"/>
              <a:t>=1,2,….k</a:t>
            </a:r>
          </a:p>
          <a:p>
            <a:pPr>
              <a:buNone/>
            </a:pPr>
            <a:r>
              <a:rPr lang="en-US" sz="3200" dirty="0"/>
              <a:t>We have,  n</a:t>
            </a:r>
            <a:r>
              <a:rPr lang="en-US" sz="3200" baseline="-25000" dirty="0"/>
              <a:t>1</a:t>
            </a:r>
            <a:r>
              <a:rPr lang="en-US" sz="3200" dirty="0"/>
              <a:t>+n</a:t>
            </a:r>
            <a:r>
              <a:rPr lang="en-US" sz="3200" baseline="-25000" dirty="0"/>
              <a:t>2</a:t>
            </a:r>
            <a:r>
              <a:rPr lang="en-US" sz="3200" dirty="0"/>
              <a:t>+……….+</a:t>
            </a:r>
            <a:r>
              <a:rPr lang="en-US" sz="3200" dirty="0" err="1"/>
              <a:t>n</a:t>
            </a:r>
            <a:r>
              <a:rPr lang="en-US" sz="3200" baseline="-25000" dirty="0" err="1"/>
              <a:t>k</a:t>
            </a:r>
            <a:r>
              <a:rPr lang="en-US" sz="3200" dirty="0"/>
              <a:t>=n</a:t>
            </a:r>
          </a:p>
          <a:p>
            <a:pPr lvl="0">
              <a:buNone/>
            </a:pPr>
            <a:r>
              <a:rPr lang="en-US" sz="3200" dirty="0"/>
              <a:t>	              e</a:t>
            </a:r>
            <a:r>
              <a:rPr lang="en-US" sz="3200" baseline="-25000" dirty="0"/>
              <a:t>1</a:t>
            </a:r>
            <a:r>
              <a:rPr lang="en-US" sz="3200" dirty="0"/>
              <a:t>+e</a:t>
            </a:r>
            <a:r>
              <a:rPr lang="en-US" sz="3200" baseline="-25000" dirty="0"/>
              <a:t>2</a:t>
            </a:r>
            <a:r>
              <a:rPr lang="en-US" sz="3200" dirty="0"/>
              <a:t>+………..+</a:t>
            </a:r>
            <a:r>
              <a:rPr lang="en-US" sz="3200" dirty="0" err="1"/>
              <a:t>e</a:t>
            </a:r>
            <a:r>
              <a:rPr lang="en-US" sz="3200" baseline="-25000" dirty="0" err="1"/>
              <a:t>k</a:t>
            </a:r>
            <a:r>
              <a:rPr lang="en-US" sz="3200" dirty="0"/>
              <a:t>=e</a:t>
            </a:r>
          </a:p>
          <a:p>
            <a:pPr>
              <a:buNone/>
            </a:pPr>
            <a:r>
              <a:rPr lang="en-US" dirty="0" smtClean="0"/>
              <a:t>           </a:t>
            </a:r>
            <a:r>
              <a:rPr lang="en-US" dirty="0" smtClean="0">
                <a:sym typeface="Symbol"/>
              </a:rPr>
              <a:t></a:t>
            </a:r>
            <a:r>
              <a:rPr lang="en-US" dirty="0" smtClean="0"/>
              <a:t> (n</a:t>
            </a:r>
            <a:r>
              <a:rPr lang="en-US" baseline="-25000" dirty="0" smtClean="0"/>
              <a:t>1</a:t>
            </a:r>
            <a:r>
              <a:rPr lang="en-US" dirty="0" smtClean="0"/>
              <a:t>-1)+(n</a:t>
            </a:r>
            <a:r>
              <a:rPr lang="en-US" baseline="-25000" dirty="0" smtClean="0"/>
              <a:t>2</a:t>
            </a:r>
            <a:r>
              <a:rPr lang="en-US" dirty="0" smtClean="0"/>
              <a:t>-1)+……+(n</a:t>
            </a:r>
            <a:r>
              <a:rPr lang="en-US" baseline="-25000" dirty="0" smtClean="0"/>
              <a:t>k</a:t>
            </a:r>
            <a:r>
              <a:rPr lang="en-US" dirty="0" smtClean="0"/>
              <a:t>-1)=e</a:t>
            </a:r>
          </a:p>
          <a:p>
            <a:pPr>
              <a:buNone/>
            </a:pPr>
            <a:r>
              <a:rPr lang="en-US" dirty="0" smtClean="0"/>
              <a:t>	       </a:t>
            </a:r>
            <a:r>
              <a:rPr lang="en-US" dirty="0" smtClean="0">
                <a:sym typeface="Symbol"/>
              </a:rPr>
              <a:t></a:t>
            </a:r>
            <a:r>
              <a:rPr lang="en-US" dirty="0" smtClean="0"/>
              <a:t>(n</a:t>
            </a:r>
            <a:r>
              <a:rPr lang="en-US" baseline="-25000" dirty="0" smtClean="0"/>
              <a:t>1</a:t>
            </a:r>
            <a:r>
              <a:rPr lang="en-US" dirty="0" smtClean="0"/>
              <a:t>+n</a:t>
            </a:r>
            <a:r>
              <a:rPr lang="en-US" baseline="-25000" dirty="0" smtClean="0"/>
              <a:t>2</a:t>
            </a:r>
            <a:r>
              <a:rPr lang="en-US" dirty="0" smtClean="0"/>
              <a:t>+……+</a:t>
            </a:r>
            <a:r>
              <a:rPr lang="en-US" dirty="0" err="1" smtClean="0"/>
              <a:t>n</a:t>
            </a:r>
            <a:r>
              <a:rPr lang="en-US" baseline="-25000" dirty="0" err="1" smtClean="0"/>
              <a:t>k</a:t>
            </a:r>
            <a:r>
              <a:rPr lang="en-US" dirty="0" smtClean="0"/>
              <a:t>)-(1+1+1+……..+1)=e</a:t>
            </a:r>
          </a:p>
          <a:p>
            <a:pPr>
              <a:buNone/>
            </a:pPr>
            <a:r>
              <a:rPr lang="en-US" dirty="0" smtClean="0"/>
              <a:t>	          </a:t>
            </a:r>
            <a:r>
              <a:rPr lang="en-US" dirty="0" smtClean="0">
                <a:sym typeface="Symbol"/>
              </a:rPr>
              <a:t> </a:t>
            </a:r>
            <a:r>
              <a:rPr lang="en-US" dirty="0" smtClean="0"/>
              <a:t>n-k = e       </a:t>
            </a:r>
            <a:r>
              <a:rPr lang="en-US" dirty="0" smtClean="0">
                <a:sym typeface="Symbol"/>
              </a:rPr>
              <a:t></a:t>
            </a:r>
            <a:r>
              <a:rPr lang="en-US" dirty="0" smtClean="0"/>
              <a:t>e = n-k</a:t>
            </a:r>
          </a:p>
          <a:p>
            <a:pPr>
              <a:buNone/>
            </a:pPr>
            <a:r>
              <a:rPr lang="en-US" dirty="0" smtClean="0"/>
              <a:t>Hence, the forest G with n vertices has n-k edges.</a:t>
            </a:r>
          </a:p>
          <a:p>
            <a:r>
              <a:rPr lang="en-US" sz="3200" dirty="0"/>
              <a:t>`	</a:t>
            </a:r>
          </a:p>
        </p:txBody>
      </p:sp>
      <p:sp>
        <p:nvSpPr>
          <p:cNvPr id="4" name="Date Placeholder 3"/>
          <p:cNvSpPr>
            <a:spLocks noGrp="1"/>
          </p:cNvSpPr>
          <p:nvPr>
            <p:ph type="dt" sz="half" idx="10"/>
          </p:nvPr>
        </p:nvSpPr>
        <p:spPr/>
        <p:txBody>
          <a:bodyPr/>
          <a:lstStyle/>
          <a:p>
            <a:r>
              <a:rPr lang="en-US" smtClean="0"/>
              <a:t>24 July 2013</a:t>
            </a:r>
            <a:endParaRPr lang="en-US" dirty="0"/>
          </a:p>
        </p:txBody>
      </p:sp>
      <p:sp>
        <p:nvSpPr>
          <p:cNvPr id="5" name="Footer Placeholder 4"/>
          <p:cNvSpPr>
            <a:spLocks noGrp="1"/>
          </p:cNvSpPr>
          <p:nvPr>
            <p:ph type="ftr" sz="quarter" idx="11"/>
          </p:nvPr>
        </p:nvSpPr>
        <p:spPr/>
        <p:txBody>
          <a:bodyPr/>
          <a:lstStyle/>
          <a:p>
            <a:r>
              <a:rPr lang="en-US" smtClean="0"/>
              <a:t>prepared by Jay Narayan Jha</a:t>
            </a:r>
            <a:endParaRPr lang="en-US" dirty="0"/>
          </a:p>
        </p:txBody>
      </p:sp>
      <p:sp>
        <p:nvSpPr>
          <p:cNvPr id="6" name="Slide Number Placeholder 5"/>
          <p:cNvSpPr>
            <a:spLocks noGrp="1"/>
          </p:cNvSpPr>
          <p:nvPr>
            <p:ph type="sldNum" sz="quarter" idx="12"/>
          </p:nvPr>
        </p:nvSpPr>
        <p:spPr/>
        <p:txBody>
          <a:bodyPr/>
          <a:lstStyle/>
          <a:p>
            <a:fld id="{02784406-482B-4255-A930-30454B9095B8}" type="slidenum">
              <a:rPr lang="en-US" smtClean="0"/>
              <a:pPr/>
              <a:t>10</a:t>
            </a:fld>
            <a:endParaRPr lang="en-US"/>
          </a:p>
        </p:txBody>
      </p:sp>
    </p:spTree>
    <p:extLst>
      <p:ext uri="{BB962C8B-B14F-4D97-AF65-F5344CB8AC3E}">
        <p14:creationId xmlns:p14="http://schemas.microsoft.com/office/powerpoint/2010/main" val="4180782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a:bodyPr>
          <a:lstStyle/>
          <a:p>
            <a:pPr algn="just">
              <a:buNone/>
            </a:pPr>
            <a:r>
              <a:rPr lang="en-US" sz="4000" b="1" dirty="0"/>
              <a:t>                   Rooted tree</a:t>
            </a:r>
            <a:endParaRPr lang="en-US" b="1" dirty="0" smtClean="0"/>
          </a:p>
          <a:p>
            <a:pPr algn="just">
              <a:buNone/>
            </a:pPr>
            <a:r>
              <a:rPr lang="en-US" b="1" u="sng" dirty="0" smtClean="0"/>
              <a:t>Root</a:t>
            </a:r>
          </a:p>
          <a:p>
            <a:pPr algn="just">
              <a:buNone/>
            </a:pPr>
            <a:r>
              <a:rPr lang="en-US" dirty="0" smtClean="0"/>
              <a:t>    A rooted tree is a tree in which one vertex has been designated as the root and every edge is directed away from the root.</a:t>
            </a:r>
          </a:p>
          <a:p>
            <a:pPr algn="just">
              <a:buNone/>
            </a:pPr>
            <a:r>
              <a:rPr lang="en-US" b="1" u="sng" dirty="0" smtClean="0"/>
              <a:t>Level </a:t>
            </a:r>
          </a:p>
          <a:p>
            <a:pPr algn="just">
              <a:buNone/>
            </a:pPr>
            <a:r>
              <a:rPr lang="en-US" dirty="0" smtClean="0"/>
              <a:t>   The level of a vertex is the number of edges along the unique path between it and the root.</a:t>
            </a:r>
          </a:p>
          <a:p>
            <a:pPr algn="just">
              <a:buNone/>
            </a:pPr>
            <a:r>
              <a:rPr lang="en-US" dirty="0" smtClean="0"/>
              <a:t> The level of the root is defined as 0.  </a:t>
            </a:r>
          </a:p>
          <a:p>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11</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1779385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400800"/>
          </a:xfrm>
        </p:spPr>
        <p:txBody>
          <a:bodyPr>
            <a:normAutofit/>
          </a:bodyPr>
          <a:lstStyle/>
          <a:p>
            <a:pPr>
              <a:buNone/>
            </a:pPr>
            <a:r>
              <a:rPr lang="en-US" b="1" i="1" u="sng" dirty="0" smtClean="0"/>
              <a:t>Height of the root</a:t>
            </a:r>
          </a:p>
          <a:p>
            <a:pPr>
              <a:buNone/>
            </a:pPr>
            <a:r>
              <a:rPr lang="en-US" dirty="0" smtClean="0"/>
              <a:t>     The height of a rooted tree is a maximum level of any vertex of the tree.</a:t>
            </a:r>
          </a:p>
          <a:p>
            <a:pPr>
              <a:buNone/>
            </a:pPr>
            <a:r>
              <a:rPr lang="en-US" b="1" u="sng" dirty="0" smtClean="0"/>
              <a:t>Depth </a:t>
            </a:r>
            <a:r>
              <a:rPr lang="en-US" b="1" dirty="0" smtClean="0"/>
              <a:t>: </a:t>
            </a:r>
            <a:r>
              <a:rPr lang="en-US" dirty="0" smtClean="0"/>
              <a:t>The depth of a vertex v in a tree is the length of the path from the root to v.</a:t>
            </a:r>
            <a:endParaRPr lang="en-US" b="1" dirty="0" smtClean="0"/>
          </a:p>
          <a:p>
            <a:pPr>
              <a:buNone/>
            </a:pPr>
            <a:r>
              <a:rPr lang="en-US" b="1" i="1" u="sng" dirty="0" smtClean="0"/>
              <a:t>Leaf</a:t>
            </a:r>
          </a:p>
          <a:p>
            <a:pPr>
              <a:buNone/>
            </a:pPr>
            <a:r>
              <a:rPr lang="en-US" dirty="0" smtClean="0"/>
              <a:t>    If the vertex u has no children then u is called a leaf (or a terminal vertex).</a:t>
            </a:r>
          </a:p>
          <a:p>
            <a:pPr>
              <a:buNone/>
            </a:pPr>
            <a:r>
              <a:rPr lang="en-US" b="1" i="1" u="sng" dirty="0" smtClean="0"/>
              <a:t>Branch</a:t>
            </a:r>
            <a:endParaRPr lang="en-US" b="1" u="sng" dirty="0" smtClean="0"/>
          </a:p>
          <a:p>
            <a:pPr>
              <a:buNone/>
            </a:pPr>
            <a:r>
              <a:rPr lang="en-US" dirty="0" smtClean="0"/>
              <a:t> A path ending in a leaf is called a branch.</a:t>
            </a:r>
          </a:p>
          <a:p>
            <a:pPr>
              <a:buNone/>
            </a:pPr>
            <a:r>
              <a:rPr lang="en-US" b="1" i="1" u="sng" dirty="0" smtClean="0"/>
              <a:t>Internal Vertex</a:t>
            </a:r>
          </a:p>
          <a:p>
            <a:pPr>
              <a:buNone/>
            </a:pPr>
            <a:r>
              <a:rPr lang="en-US" dirty="0" smtClean="0"/>
              <a:t>    A vertices that have children are called Internal vertices.</a:t>
            </a:r>
          </a:p>
          <a:p>
            <a:pPr>
              <a:buNone/>
            </a:pPr>
            <a:endParaRPr lang="en-US" b="1" i="1" u="sng"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12</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2391853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a:bodyPr>
          <a:lstStyle/>
          <a:p>
            <a:pPr>
              <a:buNone/>
            </a:pPr>
            <a:r>
              <a:rPr lang="en-US" b="1" i="1" u="sng" dirty="0" smtClean="0"/>
              <a:t>Sibling</a:t>
            </a:r>
          </a:p>
          <a:p>
            <a:pPr>
              <a:buNone/>
            </a:pPr>
            <a:r>
              <a:rPr lang="en-US" dirty="0" smtClean="0"/>
              <a:t>Vertices with the same parent are called sibling i.e. two vertices with a common parents are referred to as sibling.</a:t>
            </a:r>
          </a:p>
          <a:p>
            <a:pPr>
              <a:buNone/>
            </a:pPr>
            <a:r>
              <a:rPr lang="en-US" b="1" i="1" u="sng" dirty="0" smtClean="0"/>
              <a:t>Descendants and Ancestor</a:t>
            </a:r>
          </a:p>
          <a:p>
            <a:pPr>
              <a:buNone/>
            </a:pPr>
            <a:r>
              <a:rPr lang="en-US" dirty="0"/>
              <a:t> </a:t>
            </a:r>
            <a:r>
              <a:rPr lang="en-US" dirty="0" smtClean="0"/>
              <a:t>  The descendants of the vertex u is the set consisting of all the children of u together with the descendants of those children. Given vertex v and w , if v lies on the unique path between w and the root. The v is an path between w and the root. The V is an ancestor of w and w is a descendants of v. </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13</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3180898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457201"/>
            <a:ext cx="8229600" cy="5364163"/>
          </a:xfrm>
        </p:spPr>
        <p:txBody>
          <a:bodyPr>
            <a:normAutofit/>
          </a:bodyPr>
          <a:lstStyle/>
          <a:p>
            <a:pPr>
              <a:buNone/>
            </a:pPr>
            <a:r>
              <a:rPr lang="en-US" sz="2400" dirty="0"/>
              <a:t>                                              a                                Level 0</a:t>
            </a:r>
          </a:p>
          <a:p>
            <a:pPr>
              <a:buNone/>
            </a:pPr>
            <a:r>
              <a:rPr lang="en-US" sz="2400" dirty="0"/>
              <a:t>                                     b              g                         Level 1</a:t>
            </a:r>
          </a:p>
          <a:p>
            <a:pPr>
              <a:buNone/>
            </a:pPr>
            <a:endParaRPr lang="en-US" sz="2400" dirty="0"/>
          </a:p>
          <a:p>
            <a:pPr>
              <a:buNone/>
            </a:pPr>
            <a:r>
              <a:rPr lang="en-US" sz="2400" dirty="0"/>
              <a:t>                                       c    h       i     j                    Level 2</a:t>
            </a:r>
          </a:p>
          <a:p>
            <a:pPr>
              <a:buNone/>
            </a:pPr>
            <a:endParaRPr lang="en-US" sz="2400" dirty="0"/>
          </a:p>
          <a:p>
            <a:pPr>
              <a:buNone/>
            </a:pPr>
            <a:r>
              <a:rPr lang="en-US" sz="2400" dirty="0"/>
              <a:t>                        d            e     k      l                  m        Level3</a:t>
            </a:r>
          </a:p>
          <a:p>
            <a:pPr>
              <a:buNone/>
            </a:pPr>
            <a:r>
              <a:rPr lang="en-US" dirty="0" smtClean="0"/>
              <a:t>d is a child of c.                      </a:t>
            </a:r>
            <a:r>
              <a:rPr lang="en-US" dirty="0" smtClean="0">
                <a:solidFill>
                  <a:srgbClr val="FF0000"/>
                </a:solidFill>
                <a:sym typeface="Symbol"/>
              </a:rPr>
              <a:t></a:t>
            </a:r>
            <a:endParaRPr lang="en-US" dirty="0" smtClean="0">
              <a:solidFill>
                <a:srgbClr val="FF0000"/>
              </a:solidFill>
            </a:endParaRPr>
          </a:p>
          <a:p>
            <a:pPr>
              <a:buNone/>
            </a:pPr>
            <a:r>
              <a:rPr lang="en-US" dirty="0" smtClean="0"/>
              <a:t>c is a parent of d.              </a:t>
            </a:r>
          </a:p>
          <a:p>
            <a:pPr>
              <a:buNone/>
            </a:pPr>
            <a:r>
              <a:rPr lang="en-US" dirty="0" smtClean="0"/>
              <a:t>d and e are sibling. </a:t>
            </a:r>
          </a:p>
          <a:p>
            <a:pPr>
              <a:buNone/>
            </a:pPr>
            <a:r>
              <a:rPr lang="en-US" dirty="0" smtClean="0"/>
              <a:t>Ancestors of e are c , b and a</a:t>
            </a:r>
          </a:p>
          <a:p>
            <a:pPr>
              <a:buNone/>
            </a:pPr>
            <a:endParaRPr lang="en-US" dirty="0" smtClean="0"/>
          </a:p>
          <a:p>
            <a:pPr>
              <a:buNone/>
            </a:pPr>
            <a:endParaRPr lang="en-US" dirty="0"/>
          </a:p>
        </p:txBody>
      </p:sp>
      <p:sp>
        <p:nvSpPr>
          <p:cNvPr id="6" name="Oval 5"/>
          <p:cNvSpPr/>
          <p:nvPr/>
        </p:nvSpPr>
        <p:spPr>
          <a:xfrm>
            <a:off x="5880344" y="129607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7031572" y="2662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495800" y="1905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477000" y="1981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899088" y="199410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235544" y="1921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799456" y="13587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rot="16200000" flipH="1">
            <a:off x="4921554" y="2330754"/>
            <a:ext cx="772536" cy="5235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810000" y="685800"/>
            <a:ext cx="3251572" cy="2165288"/>
            <a:chOff x="2286000" y="669384"/>
            <a:chExt cx="3251572" cy="2165288"/>
          </a:xfrm>
        </p:grpSpPr>
        <p:sp>
          <p:nvSpPr>
            <p:cNvPr id="5" name="Oval 4"/>
            <p:cNvSpPr/>
            <p:nvPr/>
          </p:nvSpPr>
          <p:spPr>
            <a:xfrm>
              <a:off x="3908516" y="6693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p:cNvGrpSpPr/>
            <p:nvPr/>
          </p:nvGrpSpPr>
          <p:grpSpPr>
            <a:xfrm>
              <a:off x="2286000" y="685800"/>
              <a:ext cx="3251572" cy="2148872"/>
              <a:chOff x="2286000" y="699868"/>
              <a:chExt cx="3251572" cy="2148872"/>
            </a:xfrm>
          </p:grpSpPr>
          <p:sp>
            <p:nvSpPr>
              <p:cNvPr id="34" name="Oval 33"/>
              <p:cNvSpPr/>
              <p:nvPr/>
            </p:nvSpPr>
            <p:spPr>
              <a:xfrm>
                <a:off x="3774860" y="27725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971800"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2286000" y="263537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2294208" y="699868"/>
                <a:ext cx="3243364" cy="2043332"/>
                <a:chOff x="2294208" y="699868"/>
                <a:chExt cx="3243364" cy="2043332"/>
              </a:xfrm>
            </p:grpSpPr>
            <p:cxnSp>
              <p:nvCxnSpPr>
                <p:cNvPr id="15" name="Straight Connector 14"/>
                <p:cNvCxnSpPr/>
                <p:nvPr/>
              </p:nvCxnSpPr>
              <p:spPr>
                <a:xfrm rot="10800000" flipV="1">
                  <a:off x="3276600" y="699868"/>
                  <a:ext cx="673320" cy="67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3905748" y="781548"/>
                  <a:ext cx="569744" cy="457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4066948" y="1628548"/>
                  <a:ext cx="681104" cy="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3710360" y="1274308"/>
                  <a:ext cx="673320" cy="67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4336746" y="1378254"/>
                  <a:ext cx="695172" cy="529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19400" y="15240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2294208" y="1981200"/>
                  <a:ext cx="673320" cy="67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2674216" y="2319044"/>
                  <a:ext cx="681104" cy="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260960" y="1987440"/>
                  <a:ext cx="762000" cy="749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4925254" y="2107442"/>
                  <a:ext cx="695172" cy="5294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Oval 43"/>
              <p:cNvSpPr/>
              <p:nvPr/>
            </p:nvSpPr>
            <p:spPr>
              <a:xfrm>
                <a:off x="4239104" y="27303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46" name="Straight Arrow Connector 45"/>
          <p:cNvCxnSpPr/>
          <p:nvPr/>
        </p:nvCxnSpPr>
        <p:spPr>
          <a:xfrm>
            <a:off x="5715000" y="6858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19800" y="1219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629400" y="1981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162800" y="2667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12" name="Slide Number Placeholder 11"/>
          <p:cNvSpPr>
            <a:spLocks noGrp="1"/>
          </p:cNvSpPr>
          <p:nvPr>
            <p:ph type="sldNum" sz="quarter" idx="12"/>
          </p:nvPr>
        </p:nvSpPr>
        <p:spPr/>
        <p:txBody>
          <a:bodyPr/>
          <a:lstStyle/>
          <a:p>
            <a:fld id="{987F3ECF-3195-473F-B962-641E6AC7D9BA}" type="slidenum">
              <a:rPr lang="en-US" smtClean="0"/>
              <a:pPr/>
              <a:t>14</a:t>
            </a:fld>
            <a:endParaRPr lang="en-US" dirty="0"/>
          </a:p>
        </p:txBody>
      </p:sp>
      <p:sp>
        <p:nvSpPr>
          <p:cNvPr id="37" name="Date Placeholder 36"/>
          <p:cNvSpPr>
            <a:spLocks noGrp="1"/>
          </p:cNvSpPr>
          <p:nvPr>
            <p:ph type="dt" sz="half" idx="10"/>
          </p:nvPr>
        </p:nvSpPr>
        <p:spPr/>
        <p:txBody>
          <a:bodyPr/>
          <a:lstStyle/>
          <a:p>
            <a:r>
              <a:rPr lang="en-US" smtClean="0"/>
              <a:t>24 July 2013</a:t>
            </a:r>
            <a:endParaRPr lang="en-US" dirty="0"/>
          </a:p>
        </p:txBody>
      </p:sp>
      <p:sp>
        <p:nvSpPr>
          <p:cNvPr id="54" name="Rectangle 53"/>
          <p:cNvSpPr/>
          <p:nvPr/>
        </p:nvSpPr>
        <p:spPr>
          <a:xfrm>
            <a:off x="4953000" y="1524000"/>
            <a:ext cx="2286000" cy="1676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5943600" y="3505201"/>
            <a:ext cx="2261838" cy="646331"/>
          </a:xfrm>
          <a:prstGeom prst="rect">
            <a:avLst/>
          </a:prstGeom>
          <a:noFill/>
        </p:spPr>
        <p:txBody>
          <a:bodyPr wrap="none" rtlCol="0">
            <a:spAutoFit/>
          </a:bodyPr>
          <a:lstStyle/>
          <a:p>
            <a:r>
              <a:rPr lang="en-US" dirty="0"/>
              <a:t>Are descendants of  g.</a:t>
            </a:r>
          </a:p>
          <a:p>
            <a:endParaRPr lang="en-US" dirty="0"/>
          </a:p>
        </p:txBody>
      </p:sp>
    </p:spTree>
    <p:extLst>
      <p:ext uri="{BB962C8B-B14F-4D97-AF65-F5344CB8AC3E}">
        <p14:creationId xmlns:p14="http://schemas.microsoft.com/office/powerpoint/2010/main" val="4024769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610600" cy="1066800"/>
          </a:xfrm>
        </p:spPr>
        <p:txBody>
          <a:bodyPr>
            <a:noAutofit/>
          </a:bodyPr>
          <a:lstStyle/>
          <a:p>
            <a:pPr algn="l"/>
            <a:r>
              <a:rPr lang="en-US" sz="3200" dirty="0"/>
              <a:t>Give the answer these questions about the rooted tree</a:t>
            </a:r>
          </a:p>
        </p:txBody>
      </p:sp>
      <p:grpSp>
        <p:nvGrpSpPr>
          <p:cNvPr id="3" name="Group 2"/>
          <p:cNvGrpSpPr/>
          <p:nvPr/>
        </p:nvGrpSpPr>
        <p:grpSpPr>
          <a:xfrm>
            <a:off x="2064580" y="1163360"/>
            <a:ext cx="7536620" cy="5313640"/>
            <a:chOff x="457200" y="838200"/>
            <a:chExt cx="7536620" cy="5313640"/>
          </a:xfrm>
        </p:grpSpPr>
        <p:grpSp>
          <p:nvGrpSpPr>
            <p:cNvPr id="4" name="Group 25"/>
            <p:cNvGrpSpPr/>
            <p:nvPr/>
          </p:nvGrpSpPr>
          <p:grpSpPr>
            <a:xfrm>
              <a:off x="762000" y="1143000"/>
              <a:ext cx="7010400" cy="4800600"/>
              <a:chOff x="762000" y="1143000"/>
              <a:chExt cx="7010400" cy="4800600"/>
            </a:xfrm>
          </p:grpSpPr>
          <p:grpSp>
            <p:nvGrpSpPr>
              <p:cNvPr id="46" name="Group 22"/>
              <p:cNvGrpSpPr/>
              <p:nvPr/>
            </p:nvGrpSpPr>
            <p:grpSpPr>
              <a:xfrm>
                <a:off x="762000" y="1143000"/>
                <a:ext cx="7010400" cy="3886200"/>
                <a:chOff x="762000" y="1143000"/>
                <a:chExt cx="7010400" cy="3886200"/>
              </a:xfrm>
            </p:grpSpPr>
            <p:cxnSp>
              <p:nvCxnSpPr>
                <p:cNvPr id="48" name="Straight Connector 47"/>
                <p:cNvCxnSpPr/>
                <p:nvPr/>
              </p:nvCxnSpPr>
              <p:spPr>
                <a:xfrm rot="10800000" flipV="1">
                  <a:off x="1371600" y="1143000"/>
                  <a:ext cx="28194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91000" y="1143000"/>
                  <a:ext cx="30480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57200" y="2743200"/>
                  <a:ext cx="1219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914400" y="2895600"/>
                  <a:ext cx="15240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295400" y="4114800"/>
                  <a:ext cx="838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562100" y="43815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1905000" y="4038600"/>
                  <a:ext cx="7620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3544094" y="1790700"/>
                  <a:ext cx="12946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619500" y="2628900"/>
                  <a:ext cx="762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038600" y="2590800"/>
                  <a:ext cx="762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38600" y="35052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4457700" y="3390900"/>
                  <a:ext cx="914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553200" y="2667000"/>
                  <a:ext cx="838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7048500" y="2705100"/>
                  <a:ext cx="914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781800" y="29718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629400" y="3657600"/>
                  <a:ext cx="838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7086600" y="3581400"/>
                  <a:ext cx="838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248400" y="4343400"/>
                  <a:ext cx="6858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6819900" y="4305300"/>
                  <a:ext cx="762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rot="5400000">
                <a:off x="7048500" y="54483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038600" y="8382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6" name="TextBox 5"/>
            <p:cNvSpPr txBox="1"/>
            <p:nvPr/>
          </p:nvSpPr>
          <p:spPr>
            <a:xfrm>
              <a:off x="1828800" y="4485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7" name="TextBox 6"/>
            <p:cNvSpPr txBox="1"/>
            <p:nvPr/>
          </p:nvSpPr>
          <p:spPr>
            <a:xfrm>
              <a:off x="2393424" y="44196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8" name="TextBox 7"/>
            <p:cNvSpPr txBox="1"/>
            <p:nvPr/>
          </p:nvSpPr>
          <p:spPr>
            <a:xfrm>
              <a:off x="1828800" y="3723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9" name="TextBox 8"/>
            <p:cNvSpPr txBox="1"/>
            <p:nvPr/>
          </p:nvSpPr>
          <p:spPr>
            <a:xfrm>
              <a:off x="640824" y="3342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0" name="TextBox 9"/>
            <p:cNvSpPr txBox="1"/>
            <p:nvPr/>
          </p:nvSpPr>
          <p:spPr>
            <a:xfrm>
              <a:off x="7315200" y="5628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1" name="TextBox 10"/>
            <p:cNvSpPr txBox="1"/>
            <p:nvPr/>
          </p:nvSpPr>
          <p:spPr>
            <a:xfrm>
              <a:off x="6172200" y="46380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2" name="TextBox 11"/>
            <p:cNvSpPr txBox="1"/>
            <p:nvPr/>
          </p:nvSpPr>
          <p:spPr>
            <a:xfrm>
              <a:off x="5029200" y="37998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3" name="TextBox 12"/>
            <p:cNvSpPr txBox="1"/>
            <p:nvPr/>
          </p:nvSpPr>
          <p:spPr>
            <a:xfrm>
              <a:off x="4191000" y="37998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4" name="TextBox 13"/>
            <p:cNvSpPr txBox="1"/>
            <p:nvPr/>
          </p:nvSpPr>
          <p:spPr>
            <a:xfrm>
              <a:off x="4495800" y="2961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5" name="TextBox 14"/>
            <p:cNvSpPr txBox="1"/>
            <p:nvPr/>
          </p:nvSpPr>
          <p:spPr>
            <a:xfrm>
              <a:off x="3657600" y="28854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6" name="TextBox 15"/>
            <p:cNvSpPr txBox="1"/>
            <p:nvPr/>
          </p:nvSpPr>
          <p:spPr>
            <a:xfrm>
              <a:off x="7391400" y="48006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7" name="TextBox 16"/>
            <p:cNvSpPr txBox="1"/>
            <p:nvPr/>
          </p:nvSpPr>
          <p:spPr>
            <a:xfrm>
              <a:off x="6705600" y="40284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8" name="TextBox 17"/>
            <p:cNvSpPr txBox="1"/>
            <p:nvPr/>
          </p:nvSpPr>
          <p:spPr>
            <a:xfrm>
              <a:off x="7620000" y="39522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9" name="TextBox 18"/>
            <p:cNvSpPr txBox="1"/>
            <p:nvPr/>
          </p:nvSpPr>
          <p:spPr>
            <a:xfrm>
              <a:off x="7086600" y="32004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0" name="TextBox 19"/>
            <p:cNvSpPr txBox="1"/>
            <p:nvPr/>
          </p:nvSpPr>
          <p:spPr>
            <a:xfrm>
              <a:off x="7620000" y="31140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1" name="TextBox 20"/>
            <p:cNvSpPr txBox="1"/>
            <p:nvPr/>
          </p:nvSpPr>
          <p:spPr>
            <a:xfrm>
              <a:off x="6553200" y="31140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2" name="TextBox 21"/>
            <p:cNvSpPr txBox="1"/>
            <p:nvPr/>
          </p:nvSpPr>
          <p:spPr>
            <a:xfrm>
              <a:off x="4038600" y="2199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3" name="TextBox 22"/>
            <p:cNvSpPr txBox="1"/>
            <p:nvPr/>
          </p:nvSpPr>
          <p:spPr>
            <a:xfrm>
              <a:off x="1219200" y="2199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4" name="TextBox 23"/>
            <p:cNvSpPr txBox="1"/>
            <p:nvPr/>
          </p:nvSpPr>
          <p:spPr>
            <a:xfrm>
              <a:off x="7086600" y="22758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5" name="TextBox 24"/>
            <p:cNvSpPr txBox="1"/>
            <p:nvPr/>
          </p:nvSpPr>
          <p:spPr>
            <a:xfrm>
              <a:off x="1295400" y="448562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6" name="TextBox 25"/>
            <p:cNvSpPr txBox="1"/>
            <p:nvPr/>
          </p:nvSpPr>
          <p:spPr>
            <a:xfrm>
              <a:off x="7620000" y="4638020"/>
              <a:ext cx="304892" cy="523220"/>
            </a:xfrm>
            <a:prstGeom prst="rect">
              <a:avLst/>
            </a:prstGeom>
            <a:noFill/>
          </p:spPr>
          <p:txBody>
            <a:bodyPr wrap="none" rtlCol="0">
              <a:spAutoFit/>
            </a:bodyPr>
            <a:lstStyle/>
            <a:p>
              <a:r>
                <a:rPr lang="en-US" sz="2800" dirty="0">
                  <a:sym typeface="Symbol"/>
                </a:rPr>
                <a:t>t</a:t>
              </a:r>
              <a:endParaRPr lang="en-US" sz="2800" dirty="0"/>
            </a:p>
          </p:txBody>
        </p:sp>
        <p:sp>
          <p:nvSpPr>
            <p:cNvPr id="27" name="TextBox 26"/>
            <p:cNvSpPr txBox="1"/>
            <p:nvPr/>
          </p:nvSpPr>
          <p:spPr>
            <a:xfrm>
              <a:off x="7620000" y="5476220"/>
              <a:ext cx="373820" cy="523220"/>
            </a:xfrm>
            <a:prstGeom prst="rect">
              <a:avLst/>
            </a:prstGeom>
            <a:noFill/>
          </p:spPr>
          <p:txBody>
            <a:bodyPr wrap="none" rtlCol="0">
              <a:spAutoFit/>
            </a:bodyPr>
            <a:lstStyle/>
            <a:p>
              <a:r>
                <a:rPr lang="en-US" sz="2800" dirty="0">
                  <a:sym typeface="Symbol"/>
                </a:rPr>
                <a:t>u</a:t>
              </a:r>
              <a:endParaRPr lang="en-US" sz="2800" dirty="0"/>
            </a:p>
          </p:txBody>
        </p:sp>
        <p:sp>
          <p:nvSpPr>
            <p:cNvPr id="28" name="TextBox 27"/>
            <p:cNvSpPr txBox="1"/>
            <p:nvPr/>
          </p:nvSpPr>
          <p:spPr>
            <a:xfrm>
              <a:off x="6096000" y="4333220"/>
              <a:ext cx="325730" cy="523220"/>
            </a:xfrm>
            <a:prstGeom prst="rect">
              <a:avLst/>
            </a:prstGeom>
            <a:noFill/>
          </p:spPr>
          <p:txBody>
            <a:bodyPr wrap="none" rtlCol="0">
              <a:spAutoFit/>
            </a:bodyPr>
            <a:lstStyle/>
            <a:p>
              <a:r>
                <a:rPr lang="en-US" sz="2800" dirty="0">
                  <a:sym typeface="Symbol"/>
                </a:rPr>
                <a:t>s</a:t>
              </a:r>
              <a:endParaRPr lang="en-US" sz="2800" dirty="0"/>
            </a:p>
          </p:txBody>
        </p:sp>
        <p:sp>
          <p:nvSpPr>
            <p:cNvPr id="29" name="TextBox 28"/>
            <p:cNvSpPr txBox="1"/>
            <p:nvPr/>
          </p:nvSpPr>
          <p:spPr>
            <a:xfrm>
              <a:off x="2590800" y="4180820"/>
              <a:ext cx="373820" cy="523220"/>
            </a:xfrm>
            <a:prstGeom prst="rect">
              <a:avLst/>
            </a:prstGeom>
            <a:noFill/>
          </p:spPr>
          <p:txBody>
            <a:bodyPr wrap="none" rtlCol="0">
              <a:spAutoFit/>
            </a:bodyPr>
            <a:lstStyle/>
            <a:p>
              <a:r>
                <a:rPr lang="en-US" sz="2800" dirty="0">
                  <a:sym typeface="Symbol"/>
                </a:rPr>
                <a:t>n</a:t>
              </a:r>
              <a:endParaRPr lang="en-US" sz="2800" dirty="0"/>
            </a:p>
          </p:txBody>
        </p:sp>
        <p:sp>
          <p:nvSpPr>
            <p:cNvPr id="30" name="TextBox 29"/>
            <p:cNvSpPr txBox="1"/>
            <p:nvPr/>
          </p:nvSpPr>
          <p:spPr>
            <a:xfrm>
              <a:off x="1752600" y="4790420"/>
              <a:ext cx="471604" cy="523220"/>
            </a:xfrm>
            <a:prstGeom prst="rect">
              <a:avLst/>
            </a:prstGeom>
            <a:noFill/>
          </p:spPr>
          <p:txBody>
            <a:bodyPr wrap="none" rtlCol="0">
              <a:spAutoFit/>
            </a:bodyPr>
            <a:lstStyle/>
            <a:p>
              <a:r>
                <a:rPr lang="en-US" sz="2800" dirty="0">
                  <a:sym typeface="Symbol"/>
                </a:rPr>
                <a:t>m</a:t>
              </a:r>
              <a:endParaRPr lang="en-US" sz="2800" dirty="0"/>
            </a:p>
          </p:txBody>
        </p:sp>
        <p:sp>
          <p:nvSpPr>
            <p:cNvPr id="31" name="TextBox 30"/>
            <p:cNvSpPr txBox="1"/>
            <p:nvPr/>
          </p:nvSpPr>
          <p:spPr>
            <a:xfrm>
              <a:off x="1143000" y="4180820"/>
              <a:ext cx="266420" cy="523220"/>
            </a:xfrm>
            <a:prstGeom prst="rect">
              <a:avLst/>
            </a:prstGeom>
            <a:noFill/>
          </p:spPr>
          <p:txBody>
            <a:bodyPr wrap="none" rtlCol="0">
              <a:spAutoFit/>
            </a:bodyPr>
            <a:lstStyle/>
            <a:p>
              <a:r>
                <a:rPr lang="en-US" sz="2800" dirty="0">
                  <a:sym typeface="Symbol"/>
                </a:rPr>
                <a:t>l</a:t>
              </a:r>
              <a:endParaRPr lang="en-US" sz="2800" dirty="0"/>
            </a:p>
          </p:txBody>
        </p:sp>
        <p:sp>
          <p:nvSpPr>
            <p:cNvPr id="32" name="TextBox 31"/>
            <p:cNvSpPr txBox="1"/>
            <p:nvPr/>
          </p:nvSpPr>
          <p:spPr>
            <a:xfrm>
              <a:off x="5029200" y="3495020"/>
              <a:ext cx="373820" cy="523220"/>
            </a:xfrm>
            <a:prstGeom prst="rect">
              <a:avLst/>
            </a:prstGeom>
            <a:noFill/>
          </p:spPr>
          <p:txBody>
            <a:bodyPr wrap="none" rtlCol="0">
              <a:spAutoFit/>
            </a:bodyPr>
            <a:lstStyle/>
            <a:p>
              <a:r>
                <a:rPr lang="en-US" sz="2800" dirty="0">
                  <a:sym typeface="Symbol"/>
                </a:rPr>
                <a:t>p</a:t>
              </a:r>
              <a:endParaRPr lang="en-US" sz="2800" dirty="0"/>
            </a:p>
          </p:txBody>
        </p:sp>
        <p:sp>
          <p:nvSpPr>
            <p:cNvPr id="33" name="TextBox 32"/>
            <p:cNvSpPr txBox="1"/>
            <p:nvPr/>
          </p:nvSpPr>
          <p:spPr>
            <a:xfrm>
              <a:off x="3962400" y="3571220"/>
              <a:ext cx="373820" cy="523220"/>
            </a:xfrm>
            <a:prstGeom prst="rect">
              <a:avLst/>
            </a:prstGeom>
            <a:noFill/>
          </p:spPr>
          <p:txBody>
            <a:bodyPr wrap="none" rtlCol="0">
              <a:spAutoFit/>
            </a:bodyPr>
            <a:lstStyle/>
            <a:p>
              <a:r>
                <a:rPr lang="en-US" sz="2800" dirty="0">
                  <a:sym typeface="Symbol"/>
                </a:rPr>
                <a:t>o</a:t>
              </a:r>
              <a:endParaRPr lang="en-US" sz="2800" dirty="0"/>
            </a:p>
          </p:txBody>
        </p:sp>
        <p:sp>
          <p:nvSpPr>
            <p:cNvPr id="34" name="TextBox 33"/>
            <p:cNvSpPr txBox="1"/>
            <p:nvPr/>
          </p:nvSpPr>
          <p:spPr>
            <a:xfrm>
              <a:off x="6477000" y="3799820"/>
              <a:ext cx="373820" cy="523220"/>
            </a:xfrm>
            <a:prstGeom prst="rect">
              <a:avLst/>
            </a:prstGeom>
            <a:noFill/>
          </p:spPr>
          <p:txBody>
            <a:bodyPr wrap="none" rtlCol="0">
              <a:spAutoFit/>
            </a:bodyPr>
            <a:lstStyle/>
            <a:p>
              <a:r>
                <a:rPr lang="en-US" sz="2800" dirty="0">
                  <a:sym typeface="Symbol"/>
                </a:rPr>
                <a:t>q</a:t>
              </a:r>
              <a:endParaRPr lang="en-US" sz="2800" dirty="0"/>
            </a:p>
          </p:txBody>
        </p:sp>
        <p:sp>
          <p:nvSpPr>
            <p:cNvPr id="35" name="TextBox 34"/>
            <p:cNvSpPr txBox="1"/>
            <p:nvPr/>
          </p:nvSpPr>
          <p:spPr>
            <a:xfrm>
              <a:off x="7620000" y="3733800"/>
              <a:ext cx="309700" cy="523220"/>
            </a:xfrm>
            <a:prstGeom prst="rect">
              <a:avLst/>
            </a:prstGeom>
            <a:noFill/>
          </p:spPr>
          <p:txBody>
            <a:bodyPr wrap="none" rtlCol="0">
              <a:spAutoFit/>
            </a:bodyPr>
            <a:lstStyle/>
            <a:p>
              <a:r>
                <a:rPr lang="en-US" sz="2800" dirty="0">
                  <a:sym typeface="Symbol"/>
                </a:rPr>
                <a:t>r</a:t>
              </a:r>
              <a:endParaRPr lang="en-US" sz="2800" dirty="0"/>
            </a:p>
          </p:txBody>
        </p:sp>
        <p:sp>
          <p:nvSpPr>
            <p:cNvPr id="36" name="TextBox 35"/>
            <p:cNvSpPr txBox="1"/>
            <p:nvPr/>
          </p:nvSpPr>
          <p:spPr>
            <a:xfrm>
              <a:off x="7348772" y="3037820"/>
              <a:ext cx="271228" cy="523220"/>
            </a:xfrm>
            <a:prstGeom prst="rect">
              <a:avLst/>
            </a:prstGeom>
            <a:noFill/>
          </p:spPr>
          <p:txBody>
            <a:bodyPr wrap="none" rtlCol="0">
              <a:spAutoFit/>
            </a:bodyPr>
            <a:lstStyle/>
            <a:p>
              <a:r>
                <a:rPr lang="en-US" sz="2800" dirty="0">
                  <a:sym typeface="Symbol"/>
                </a:rPr>
                <a:t>j</a:t>
              </a:r>
              <a:endParaRPr lang="en-US" sz="2800" dirty="0"/>
            </a:p>
          </p:txBody>
        </p:sp>
        <p:sp>
          <p:nvSpPr>
            <p:cNvPr id="37" name="TextBox 36"/>
            <p:cNvSpPr txBox="1"/>
            <p:nvPr/>
          </p:nvSpPr>
          <p:spPr>
            <a:xfrm>
              <a:off x="6400800" y="3037820"/>
              <a:ext cx="266420" cy="523220"/>
            </a:xfrm>
            <a:prstGeom prst="rect">
              <a:avLst/>
            </a:prstGeom>
            <a:noFill/>
          </p:spPr>
          <p:txBody>
            <a:bodyPr wrap="none" rtlCol="0">
              <a:spAutoFit/>
            </a:bodyPr>
            <a:lstStyle/>
            <a:p>
              <a:r>
                <a:rPr lang="en-US" sz="2800" dirty="0">
                  <a:sym typeface="Symbol"/>
                </a:rPr>
                <a:t>i</a:t>
              </a:r>
              <a:endParaRPr lang="en-US" sz="2800" dirty="0"/>
            </a:p>
          </p:txBody>
        </p:sp>
        <p:sp>
          <p:nvSpPr>
            <p:cNvPr id="38" name="TextBox 37"/>
            <p:cNvSpPr txBox="1"/>
            <p:nvPr/>
          </p:nvSpPr>
          <p:spPr>
            <a:xfrm>
              <a:off x="4724400" y="2809220"/>
              <a:ext cx="457200" cy="523220"/>
            </a:xfrm>
            <a:prstGeom prst="rect">
              <a:avLst/>
            </a:prstGeom>
            <a:noFill/>
          </p:spPr>
          <p:txBody>
            <a:bodyPr wrap="square" rtlCol="0">
              <a:spAutoFit/>
            </a:bodyPr>
            <a:lstStyle/>
            <a:p>
              <a:r>
                <a:rPr lang="en-US" sz="2800" dirty="0">
                  <a:sym typeface="Symbol"/>
                </a:rPr>
                <a:t>h</a:t>
              </a:r>
              <a:endParaRPr lang="en-US" sz="2800" dirty="0"/>
            </a:p>
          </p:txBody>
        </p:sp>
        <p:sp>
          <p:nvSpPr>
            <p:cNvPr id="39" name="TextBox 38"/>
            <p:cNvSpPr txBox="1"/>
            <p:nvPr/>
          </p:nvSpPr>
          <p:spPr>
            <a:xfrm>
              <a:off x="3505200" y="2656820"/>
              <a:ext cx="381000" cy="533400"/>
            </a:xfrm>
            <a:prstGeom prst="rect">
              <a:avLst/>
            </a:prstGeom>
            <a:noFill/>
          </p:spPr>
          <p:txBody>
            <a:bodyPr wrap="square" rtlCol="0">
              <a:spAutoFit/>
            </a:bodyPr>
            <a:lstStyle/>
            <a:p>
              <a:r>
                <a:rPr lang="en-US" sz="2800" dirty="0">
                  <a:sym typeface="Symbol"/>
                </a:rPr>
                <a:t>g</a:t>
              </a:r>
              <a:endParaRPr lang="en-US" sz="2800" dirty="0"/>
            </a:p>
          </p:txBody>
        </p:sp>
        <p:sp>
          <p:nvSpPr>
            <p:cNvPr id="40" name="TextBox 39"/>
            <p:cNvSpPr txBox="1"/>
            <p:nvPr/>
          </p:nvSpPr>
          <p:spPr>
            <a:xfrm>
              <a:off x="2057400" y="3571220"/>
              <a:ext cx="293670" cy="523220"/>
            </a:xfrm>
            <a:prstGeom prst="rect">
              <a:avLst/>
            </a:prstGeom>
            <a:noFill/>
          </p:spPr>
          <p:txBody>
            <a:bodyPr wrap="none" rtlCol="0">
              <a:spAutoFit/>
            </a:bodyPr>
            <a:lstStyle/>
            <a:p>
              <a:r>
                <a:rPr lang="en-US" sz="2800" dirty="0">
                  <a:sym typeface="Symbol"/>
                </a:rPr>
                <a:t>f</a:t>
              </a:r>
              <a:endParaRPr lang="en-US" sz="2800" dirty="0"/>
            </a:p>
          </p:txBody>
        </p:sp>
        <p:sp>
          <p:nvSpPr>
            <p:cNvPr id="41" name="TextBox 40"/>
            <p:cNvSpPr txBox="1"/>
            <p:nvPr/>
          </p:nvSpPr>
          <p:spPr>
            <a:xfrm>
              <a:off x="457200" y="3037820"/>
              <a:ext cx="362600" cy="523220"/>
            </a:xfrm>
            <a:prstGeom prst="rect">
              <a:avLst/>
            </a:prstGeom>
            <a:noFill/>
          </p:spPr>
          <p:txBody>
            <a:bodyPr wrap="none" rtlCol="0">
              <a:spAutoFit/>
            </a:bodyPr>
            <a:lstStyle/>
            <a:p>
              <a:r>
                <a:rPr lang="en-US" sz="2800" dirty="0">
                  <a:sym typeface="Symbol"/>
                </a:rPr>
                <a:t>e</a:t>
              </a:r>
              <a:endParaRPr lang="en-US" sz="2800" dirty="0"/>
            </a:p>
          </p:txBody>
        </p:sp>
        <p:sp>
          <p:nvSpPr>
            <p:cNvPr id="42" name="TextBox 41"/>
            <p:cNvSpPr txBox="1"/>
            <p:nvPr/>
          </p:nvSpPr>
          <p:spPr>
            <a:xfrm>
              <a:off x="7315200" y="2123420"/>
              <a:ext cx="373820" cy="523220"/>
            </a:xfrm>
            <a:prstGeom prst="rect">
              <a:avLst/>
            </a:prstGeom>
            <a:noFill/>
          </p:spPr>
          <p:txBody>
            <a:bodyPr wrap="none" rtlCol="0">
              <a:spAutoFit/>
            </a:bodyPr>
            <a:lstStyle/>
            <a:p>
              <a:r>
                <a:rPr lang="en-US" sz="2800" dirty="0">
                  <a:sym typeface="Symbol"/>
                </a:rPr>
                <a:t>d</a:t>
              </a:r>
              <a:endParaRPr lang="en-US" sz="2800" dirty="0"/>
            </a:p>
          </p:txBody>
        </p:sp>
        <p:sp>
          <p:nvSpPr>
            <p:cNvPr id="43" name="TextBox 42"/>
            <p:cNvSpPr txBox="1"/>
            <p:nvPr/>
          </p:nvSpPr>
          <p:spPr>
            <a:xfrm>
              <a:off x="3810000" y="2123420"/>
              <a:ext cx="336952" cy="523220"/>
            </a:xfrm>
            <a:prstGeom prst="rect">
              <a:avLst/>
            </a:prstGeom>
            <a:noFill/>
          </p:spPr>
          <p:txBody>
            <a:bodyPr wrap="none" rtlCol="0">
              <a:spAutoFit/>
            </a:bodyPr>
            <a:lstStyle/>
            <a:p>
              <a:r>
                <a:rPr lang="en-US" sz="2800" dirty="0">
                  <a:sym typeface="Symbol"/>
                </a:rPr>
                <a:t>c</a:t>
              </a:r>
              <a:endParaRPr lang="en-US" sz="2800" dirty="0"/>
            </a:p>
          </p:txBody>
        </p:sp>
        <p:sp>
          <p:nvSpPr>
            <p:cNvPr id="44" name="TextBox 43"/>
            <p:cNvSpPr txBox="1"/>
            <p:nvPr/>
          </p:nvSpPr>
          <p:spPr>
            <a:xfrm>
              <a:off x="1143000" y="1971020"/>
              <a:ext cx="373820" cy="523220"/>
            </a:xfrm>
            <a:prstGeom prst="rect">
              <a:avLst/>
            </a:prstGeom>
            <a:noFill/>
          </p:spPr>
          <p:txBody>
            <a:bodyPr wrap="none" rtlCol="0">
              <a:spAutoFit/>
            </a:bodyPr>
            <a:lstStyle/>
            <a:p>
              <a:r>
                <a:rPr lang="en-US" sz="2800" dirty="0">
                  <a:sym typeface="Symbol"/>
                </a:rPr>
                <a:t>b</a:t>
              </a:r>
              <a:endParaRPr lang="en-US" sz="2800" dirty="0"/>
            </a:p>
          </p:txBody>
        </p:sp>
        <p:sp>
          <p:nvSpPr>
            <p:cNvPr id="45" name="TextBox 44"/>
            <p:cNvSpPr txBox="1"/>
            <p:nvPr/>
          </p:nvSpPr>
          <p:spPr>
            <a:xfrm>
              <a:off x="3733800" y="838200"/>
              <a:ext cx="356188" cy="523220"/>
            </a:xfrm>
            <a:prstGeom prst="rect">
              <a:avLst/>
            </a:prstGeom>
            <a:noFill/>
          </p:spPr>
          <p:txBody>
            <a:bodyPr wrap="none" rtlCol="0">
              <a:spAutoFit/>
            </a:bodyPr>
            <a:lstStyle/>
            <a:p>
              <a:r>
                <a:rPr lang="en-US" sz="2800" dirty="0">
                  <a:sym typeface="Symbol"/>
                </a:rPr>
                <a:t>a</a:t>
              </a:r>
              <a:endParaRPr lang="en-US" sz="2800" dirty="0"/>
            </a:p>
          </p:txBody>
        </p:sp>
      </p:grpSp>
      <p:sp>
        <p:nvSpPr>
          <p:cNvPr id="67" name="Date Placeholder 66"/>
          <p:cNvSpPr>
            <a:spLocks noGrp="1"/>
          </p:cNvSpPr>
          <p:nvPr>
            <p:ph type="dt" sz="half" idx="10"/>
          </p:nvPr>
        </p:nvSpPr>
        <p:spPr/>
        <p:txBody>
          <a:bodyPr/>
          <a:lstStyle/>
          <a:p>
            <a:r>
              <a:rPr lang="en-US" smtClean="0"/>
              <a:t>24 July 2013</a:t>
            </a:r>
            <a:endParaRPr lang="en-US" dirty="0"/>
          </a:p>
        </p:txBody>
      </p:sp>
      <p:sp>
        <p:nvSpPr>
          <p:cNvPr id="68" name="Slide Number Placeholder 67"/>
          <p:cNvSpPr>
            <a:spLocks noGrp="1"/>
          </p:cNvSpPr>
          <p:nvPr>
            <p:ph type="sldNum" sz="quarter" idx="12"/>
          </p:nvPr>
        </p:nvSpPr>
        <p:spPr/>
        <p:txBody>
          <a:bodyPr/>
          <a:lstStyle/>
          <a:p>
            <a:fld id="{0585432B-BDC5-4C5A-82CB-FA4699F3E779}" type="slidenum">
              <a:rPr lang="en-US" smtClean="0"/>
              <a:pPr/>
              <a:t>15</a:t>
            </a:fld>
            <a:endParaRPr lang="en-US" dirty="0"/>
          </a:p>
        </p:txBody>
      </p:sp>
      <p:sp>
        <p:nvSpPr>
          <p:cNvPr id="69" name="Footer Placeholder 68"/>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2976577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049962"/>
          </a:xfrm>
        </p:spPr>
        <p:txBody>
          <a:bodyPr>
            <a:normAutofit/>
          </a:bodyPr>
          <a:lstStyle/>
          <a:p>
            <a:pPr algn="l"/>
            <a:r>
              <a:rPr lang="en-US" sz="3600" dirty="0"/>
              <a:t>a) Which vertex is the root?</a:t>
            </a:r>
            <a:br>
              <a:rPr lang="en-US" sz="3600" dirty="0"/>
            </a:br>
            <a:r>
              <a:rPr lang="en-US" sz="3600" dirty="0"/>
              <a:t>b) Which vertices are internal?</a:t>
            </a:r>
            <a:br>
              <a:rPr lang="en-US" sz="3600" dirty="0"/>
            </a:br>
            <a:r>
              <a:rPr lang="en-US" sz="3600" dirty="0"/>
              <a:t>c) Which vertices are leaves?</a:t>
            </a:r>
            <a:br>
              <a:rPr lang="en-US" sz="3600" dirty="0"/>
            </a:br>
            <a:r>
              <a:rPr lang="en-US" sz="3600" dirty="0"/>
              <a:t>d) Which vertices are children of j?</a:t>
            </a:r>
            <a:br>
              <a:rPr lang="en-US" sz="3600" dirty="0"/>
            </a:br>
            <a:r>
              <a:rPr lang="en-US" sz="3600" dirty="0"/>
              <a:t>e) Which vertices is parent of h?</a:t>
            </a:r>
            <a:br>
              <a:rPr lang="en-US" sz="3600" dirty="0"/>
            </a:br>
            <a:r>
              <a:rPr lang="en-US" sz="3600" dirty="0"/>
              <a:t>f) Which vertices are siblings of o?</a:t>
            </a:r>
            <a:br>
              <a:rPr lang="en-US" sz="3600" dirty="0"/>
            </a:br>
            <a:r>
              <a:rPr lang="en-US" sz="3600" dirty="0"/>
              <a:t>g)Which vertices are ancestors of m?</a:t>
            </a:r>
            <a:br>
              <a:rPr lang="en-US" sz="3600" dirty="0"/>
            </a:br>
            <a:r>
              <a:rPr lang="en-US" sz="3600" dirty="0"/>
              <a:t>h) Which vertices are descendants of b?</a:t>
            </a:r>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Slide Number Placeholder 3"/>
          <p:cNvSpPr>
            <a:spLocks noGrp="1"/>
          </p:cNvSpPr>
          <p:nvPr>
            <p:ph type="sldNum" sz="quarter" idx="12"/>
          </p:nvPr>
        </p:nvSpPr>
        <p:spPr/>
        <p:txBody>
          <a:bodyPr/>
          <a:lstStyle/>
          <a:p>
            <a:fld id="{0585432B-BDC5-4C5A-82CB-FA4699F3E779}"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348315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8610600" cy="6096000"/>
          </a:xfrm>
        </p:spPr>
        <p:txBody>
          <a:bodyPr>
            <a:normAutofit/>
          </a:bodyPr>
          <a:lstStyle/>
          <a:p>
            <a:pPr>
              <a:buNone/>
            </a:pPr>
            <a:r>
              <a:rPr lang="en-US" b="1" i="1" u="sng" dirty="0" smtClean="0"/>
              <a:t>Sub tree</a:t>
            </a:r>
          </a:p>
          <a:p>
            <a:pPr>
              <a:buNone/>
            </a:pPr>
            <a:r>
              <a:rPr lang="en-US" dirty="0" smtClean="0"/>
              <a:t>   The Sub graph of T consisting of V and all its descendants with v designated as a root  is the sub tree of T rooted at v.</a:t>
            </a:r>
          </a:p>
          <a:p>
            <a:pPr>
              <a:buNone/>
            </a:pPr>
            <a:r>
              <a:rPr lang="en-US" b="1" i="1" u="sng" dirty="0" smtClean="0"/>
              <a:t>Ordered rooted tree</a:t>
            </a:r>
          </a:p>
          <a:p>
            <a:pPr>
              <a:buNone/>
            </a:pPr>
            <a:r>
              <a:rPr lang="en-US" dirty="0" smtClean="0"/>
              <a:t>An ordered rooted tree is a rooted tree where</a:t>
            </a:r>
          </a:p>
          <a:p>
            <a:pPr>
              <a:buNone/>
            </a:pPr>
            <a:r>
              <a:rPr lang="en-US" dirty="0" smtClean="0"/>
              <a:t>the children of each internal vertex are ordered.</a:t>
            </a:r>
          </a:p>
          <a:p>
            <a:pPr>
              <a:buNone/>
            </a:pPr>
            <a:r>
              <a:rPr lang="en-US" dirty="0" smtClean="0">
                <a:solidFill>
                  <a:srgbClr val="FF0000"/>
                </a:solidFill>
              </a:rPr>
              <a:t>OR</a:t>
            </a:r>
          </a:p>
          <a:p>
            <a:pPr>
              <a:buNone/>
            </a:pPr>
            <a:r>
              <a:rPr lang="en-US" dirty="0" smtClean="0"/>
              <a:t>The edges leaving each internal vertex are ordered</a:t>
            </a:r>
          </a:p>
          <a:p>
            <a:pPr>
              <a:buNone/>
            </a:pPr>
            <a:r>
              <a:rPr lang="en-US" dirty="0" smtClean="0"/>
              <a:t>from left to right. Hence T is called an ordered</a:t>
            </a:r>
          </a:p>
          <a:p>
            <a:pPr>
              <a:buNone/>
            </a:pPr>
            <a:r>
              <a:rPr lang="en-US" dirty="0" smtClean="0"/>
              <a:t>rooted tree.</a:t>
            </a:r>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17</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2839680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pPr>
              <a:buNone/>
            </a:pPr>
            <a:r>
              <a:rPr lang="en-US" b="1" dirty="0" smtClean="0"/>
              <a:t>Universal address System</a:t>
            </a:r>
            <a:r>
              <a:rPr lang="en-US" dirty="0" smtClean="0"/>
              <a:t> </a:t>
            </a:r>
          </a:p>
          <a:p>
            <a:pPr>
              <a:buNone/>
            </a:pPr>
            <a:r>
              <a:rPr lang="en-US" dirty="0" smtClean="0"/>
              <a:t>Each vertex in T other than the root has a label of the form a</a:t>
            </a:r>
            <a:r>
              <a:rPr lang="en-US" baseline="-25000" dirty="0" smtClean="0"/>
              <a:t>1</a:t>
            </a:r>
            <a:r>
              <a:rPr lang="en-US" dirty="0" smtClean="0"/>
              <a:t>.a</a:t>
            </a:r>
            <a:r>
              <a:rPr lang="en-US" baseline="-25000" dirty="0" smtClean="0"/>
              <a:t>2</a:t>
            </a:r>
            <a:r>
              <a:rPr lang="en-US" dirty="0" smtClean="0"/>
              <a:t>.a</a:t>
            </a:r>
            <a:r>
              <a:rPr lang="en-US" baseline="-25000" dirty="0" smtClean="0"/>
              <a:t>3</a:t>
            </a:r>
            <a:r>
              <a:rPr lang="en-US" dirty="0" smtClean="0"/>
              <a:t>…….a</a:t>
            </a:r>
            <a:r>
              <a:rPr lang="en-US" baseline="-25000" dirty="0" smtClean="0"/>
              <a:t>n</a:t>
            </a:r>
            <a:r>
              <a:rPr lang="en-US" dirty="0" smtClean="0"/>
              <a:t> if and only if that vertex has level number n. This is known as the universal address system.</a:t>
            </a:r>
          </a:p>
          <a:p>
            <a:pPr>
              <a:buNone/>
            </a:pPr>
            <a:r>
              <a:rPr lang="en-US" b="1" dirty="0" smtClean="0"/>
              <a:t>Lexicographic Order</a:t>
            </a:r>
            <a:r>
              <a:rPr lang="en-US" dirty="0" smtClean="0"/>
              <a:t> </a:t>
            </a:r>
          </a:p>
          <a:p>
            <a:pPr>
              <a:buNone/>
            </a:pPr>
            <a:r>
              <a:rPr lang="en-US" dirty="0" smtClean="0"/>
              <a:t>   The universal address system gives us an important way of linear ordered, the order obtained by moving down the leftmost branch of the tree is known as lexicographic order.</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18</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287554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229600" cy="6477000"/>
          </a:xfrm>
        </p:spPr>
        <p:txBody>
          <a:bodyPr/>
          <a:lstStyle/>
          <a:p>
            <a:pPr>
              <a:buNone/>
            </a:pPr>
            <a:r>
              <a:rPr lang="en-US" b="1" dirty="0" smtClean="0"/>
              <a:t>Example : </a:t>
            </a:r>
            <a:r>
              <a:rPr lang="en-US" dirty="0" smtClean="0"/>
              <a:t>Consider the following address which</a:t>
            </a:r>
          </a:p>
          <a:p>
            <a:pPr>
              <a:buNone/>
            </a:pPr>
            <a:r>
              <a:rPr lang="en-US" dirty="0" smtClean="0"/>
              <a:t>are in random order</a:t>
            </a:r>
          </a:p>
          <a:p>
            <a:pPr>
              <a:buNone/>
            </a:pPr>
            <a:r>
              <a:rPr lang="en-US" dirty="0" smtClean="0"/>
              <a:t>1, 2.2.1, 3.2, 2.2.1.1, 1.1.1, 0, 2.1, 3.2.1.1, 3, 3.1, 2.2, 2.1.1, 3.2.1, 1.1, 3.2.1.2, 2, 1.1.2</a:t>
            </a:r>
          </a:p>
          <a:p>
            <a:pPr>
              <a:buNone/>
            </a:pPr>
            <a:r>
              <a:rPr lang="en-US" dirty="0" smtClean="0"/>
              <a:t>i)Place the address in lexicographic order.</a:t>
            </a:r>
          </a:p>
          <a:p>
            <a:pPr>
              <a:buNone/>
            </a:pPr>
            <a:r>
              <a:rPr lang="en-US" dirty="0" smtClean="0"/>
              <a:t>ii) Draw the corresponding ordered rooted tree.</a:t>
            </a:r>
          </a:p>
          <a:p>
            <a:pPr>
              <a:buNone/>
            </a:pPr>
            <a:endParaRPr lang="en-US" b="1" dirty="0" smtClean="0"/>
          </a:p>
          <a:p>
            <a:pPr>
              <a:buNone/>
            </a:pPr>
            <a:r>
              <a:rPr lang="en-US" b="1" dirty="0" smtClean="0"/>
              <a:t>Solution :</a:t>
            </a:r>
            <a:r>
              <a:rPr lang="en-US" dirty="0" err="1" smtClean="0"/>
              <a:t>i</a:t>
            </a:r>
            <a:r>
              <a:rPr lang="en-US" dirty="0" smtClean="0"/>
              <a:t>) the lexicographic order of the addresses is as follows,</a:t>
            </a:r>
          </a:p>
          <a:p>
            <a:pPr>
              <a:buNone/>
            </a:pPr>
            <a:r>
              <a:rPr lang="en-US" dirty="0" smtClean="0"/>
              <a:t>0, 1, 1.1, 1.1.1, 1.1.2, 2, 2.1, 2.1.1, 2.2, 2.2.1, 2.2.1.1, 3, 3.1, 3.2, 3.2.1, 3.2.1.1, 3.2.1.2</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987F3ECF-3195-473F-B962-641E6AC7D9BA}" type="slidenum">
              <a:rPr lang="en-US" smtClean="0"/>
              <a:pPr/>
              <a:t>19</a:t>
            </a:fld>
            <a:endParaRPr lang="en-US" dirty="0"/>
          </a:p>
        </p:txBody>
      </p:sp>
      <p:sp>
        <p:nvSpPr>
          <p:cNvPr id="6" name="Date Placeholder 5"/>
          <p:cNvSpPr>
            <a:spLocks noGrp="1"/>
          </p:cNvSpPr>
          <p:nvPr>
            <p:ph type="dt" sz="half" idx="10"/>
          </p:nvPr>
        </p:nvSpPr>
        <p:spPr/>
        <p:txBody>
          <a:bodyPr/>
          <a:lstStyle/>
          <a:p>
            <a:r>
              <a:rPr lang="en-US" smtClean="0"/>
              <a:t>24 July 2013</a:t>
            </a:r>
            <a:endParaRPr lang="en-US" dirty="0"/>
          </a:p>
        </p:txBody>
      </p:sp>
    </p:spTree>
    <p:extLst>
      <p:ext uri="{BB962C8B-B14F-4D97-AF65-F5344CB8AC3E}">
        <p14:creationId xmlns:p14="http://schemas.microsoft.com/office/powerpoint/2010/main" val="65731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Content Placeholder 2"/>
          <p:cNvSpPr>
            <a:spLocks noGrp="1"/>
          </p:cNvSpPr>
          <p:nvPr>
            <p:ph idx="1"/>
          </p:nvPr>
        </p:nvSpPr>
        <p:spPr/>
        <p:txBody>
          <a:bodyPr>
            <a:normAutofit/>
          </a:bodyPr>
          <a:lstStyle/>
          <a:p>
            <a:r>
              <a:rPr lang="en-US" dirty="0"/>
              <a:t>Definition: A connected Graph G without cycles is called a tree.</a:t>
            </a:r>
          </a:p>
          <a:p>
            <a:r>
              <a:rPr lang="en-US" dirty="0" err="1"/>
              <a:t>Eg</a:t>
            </a:r>
            <a:r>
              <a:rPr lang="en-US" dirty="0"/>
              <a:t>: </a:t>
            </a:r>
          </a:p>
          <a:p>
            <a:endParaRPr lang="en-US" dirty="0"/>
          </a:p>
          <a:p>
            <a:endParaRPr lang="en-US" dirty="0"/>
          </a:p>
          <a:p>
            <a:endParaRPr lang="en-US" dirty="0"/>
          </a:p>
          <a:p>
            <a:r>
              <a:rPr lang="en-US" dirty="0"/>
              <a:t>Trivial tree: The graph with one vertex and no edge is called the trivial tree</a:t>
            </a:r>
          </a:p>
        </p:txBody>
      </p:sp>
      <p:cxnSp>
        <p:nvCxnSpPr>
          <p:cNvPr id="5" name="Straight Connector 4"/>
          <p:cNvCxnSpPr/>
          <p:nvPr/>
        </p:nvCxnSpPr>
        <p:spPr>
          <a:xfrm rot="5400000">
            <a:off x="2971800" y="2695597"/>
            <a:ext cx="685800" cy="5334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rot="16200000" flipH="1">
            <a:off x="3429000" y="2759691"/>
            <a:ext cx="762000" cy="4572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5400000">
            <a:off x="3428206" y="3505529"/>
            <a:ext cx="762000" cy="4572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rot="16200000" flipH="1">
            <a:off x="3885407" y="3505529"/>
            <a:ext cx="762000" cy="4572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rot="5400000">
            <a:off x="6743700" y="2949793"/>
            <a:ext cx="1142206" cy="79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0800000" flipV="1">
            <a:off x="6552406" y="3497802"/>
            <a:ext cx="762000" cy="6858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rot="16200000" flipH="1">
            <a:off x="7314406" y="3497802"/>
            <a:ext cx="685800" cy="685800"/>
          </a:xfrm>
          <a:prstGeom prst="line">
            <a:avLst/>
          </a:prstGeom>
        </p:spPr>
        <p:style>
          <a:lnRef idx="2">
            <a:schemeClr val="dk1"/>
          </a:lnRef>
          <a:fillRef idx="0">
            <a:schemeClr val="dk1"/>
          </a:fillRef>
          <a:effectRef idx="1">
            <a:schemeClr val="dk1"/>
          </a:effectRef>
          <a:fontRef idx="minor">
            <a:schemeClr val="tx1"/>
          </a:fontRef>
        </p:style>
      </p:cxnSp>
      <p:sp>
        <p:nvSpPr>
          <p:cNvPr id="12" name="Date Placeholder 11"/>
          <p:cNvSpPr>
            <a:spLocks noGrp="1"/>
          </p:cNvSpPr>
          <p:nvPr>
            <p:ph type="dt" sz="half" idx="10"/>
          </p:nvPr>
        </p:nvSpPr>
        <p:spPr/>
        <p:txBody>
          <a:bodyPr/>
          <a:lstStyle/>
          <a:p>
            <a:r>
              <a:rPr lang="en-US" smtClean="0"/>
              <a:t>24 July 2013</a:t>
            </a:r>
            <a:endParaRPr lang="en-US"/>
          </a:p>
        </p:txBody>
      </p:sp>
      <p:sp>
        <p:nvSpPr>
          <p:cNvPr id="14" name="Slide Number Placeholder 13"/>
          <p:cNvSpPr>
            <a:spLocks noGrp="1"/>
          </p:cNvSpPr>
          <p:nvPr>
            <p:ph type="sldNum" sz="quarter" idx="12"/>
          </p:nvPr>
        </p:nvSpPr>
        <p:spPr/>
        <p:txBody>
          <a:bodyPr/>
          <a:lstStyle/>
          <a:p>
            <a:fld id="{80EF99F0-F5AD-4443-BB34-5939F745E5D6}" type="slidenum">
              <a:rPr lang="en-US" smtClean="0"/>
              <a:pPr/>
              <a:t>2</a:t>
            </a:fld>
            <a:endParaRPr lang="en-US"/>
          </a:p>
        </p:txBody>
      </p:sp>
      <p:sp>
        <p:nvSpPr>
          <p:cNvPr id="15" name="Footer Placeholder 14"/>
          <p:cNvSpPr>
            <a:spLocks noGrp="1"/>
          </p:cNvSpPr>
          <p:nvPr>
            <p:ph type="ftr" sz="quarter" idx="11"/>
          </p:nvPr>
        </p:nvSpPr>
        <p:spPr/>
        <p:txBody>
          <a:bodyPr/>
          <a:lstStyle/>
          <a:p>
            <a:r>
              <a:rPr lang="en-US" smtClean="0"/>
              <a:t>prepared by Jay Narayan Jha</a:t>
            </a:r>
            <a:endParaRPr lang="en-US"/>
          </a:p>
        </p:txBody>
      </p:sp>
    </p:spTree>
    <p:extLst>
      <p:ext uri="{BB962C8B-B14F-4D97-AF65-F5344CB8AC3E}">
        <p14:creationId xmlns:p14="http://schemas.microsoft.com/office/powerpoint/2010/main" val="62101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05800" cy="5973762"/>
          </a:xfrm>
        </p:spPr>
        <p:txBody>
          <a:bodyPr>
            <a:normAutofit/>
          </a:bodyPr>
          <a:lstStyle/>
          <a:p>
            <a:pPr algn="l"/>
            <a:r>
              <a:rPr lang="en-US" sz="3200" dirty="0"/>
              <a:t>ii) The universal address system of the given addresses is</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20</a:t>
            </a:fld>
            <a:endParaRPr lang="en-US" dirty="0"/>
          </a:p>
        </p:txBody>
      </p:sp>
      <p:grpSp>
        <p:nvGrpSpPr>
          <p:cNvPr id="6" name="Group 62"/>
          <p:cNvGrpSpPr/>
          <p:nvPr/>
        </p:nvGrpSpPr>
        <p:grpSpPr>
          <a:xfrm>
            <a:off x="3276601" y="1143000"/>
            <a:ext cx="6119539" cy="4953000"/>
            <a:chOff x="1752600" y="1030069"/>
            <a:chExt cx="6119539" cy="4953000"/>
          </a:xfrm>
        </p:grpSpPr>
        <p:grpSp>
          <p:nvGrpSpPr>
            <p:cNvPr id="11" name="Group 5"/>
            <p:cNvGrpSpPr/>
            <p:nvPr/>
          </p:nvGrpSpPr>
          <p:grpSpPr>
            <a:xfrm>
              <a:off x="1752600" y="1030069"/>
              <a:ext cx="6119539" cy="4953000"/>
              <a:chOff x="1025260" y="228600"/>
              <a:chExt cx="6119539" cy="4953000"/>
            </a:xfrm>
          </p:grpSpPr>
          <p:sp>
            <p:nvSpPr>
              <p:cNvPr id="7" name="TextBox 6"/>
              <p:cNvSpPr txBox="1"/>
              <p:nvPr/>
            </p:nvSpPr>
            <p:spPr>
              <a:xfrm>
                <a:off x="3581400" y="228600"/>
                <a:ext cx="314510" cy="400110"/>
              </a:xfrm>
              <a:prstGeom prst="rect">
                <a:avLst/>
              </a:prstGeom>
              <a:noFill/>
            </p:spPr>
            <p:txBody>
              <a:bodyPr wrap="none" rtlCol="0">
                <a:spAutoFit/>
              </a:bodyPr>
              <a:lstStyle/>
              <a:p>
                <a:r>
                  <a:rPr lang="en-US" sz="2000" dirty="0">
                    <a:sym typeface="Symbol"/>
                  </a:rPr>
                  <a:t>0</a:t>
                </a:r>
                <a:endParaRPr lang="en-US" sz="2000" dirty="0"/>
              </a:p>
            </p:txBody>
          </p:sp>
          <p:sp>
            <p:nvSpPr>
              <p:cNvPr id="8" name="TextBox 7"/>
              <p:cNvSpPr txBox="1"/>
              <p:nvPr/>
            </p:nvSpPr>
            <p:spPr>
              <a:xfrm>
                <a:off x="4648200" y="990600"/>
                <a:ext cx="314510" cy="400110"/>
              </a:xfrm>
              <a:prstGeom prst="rect">
                <a:avLst/>
              </a:prstGeom>
              <a:noFill/>
            </p:spPr>
            <p:txBody>
              <a:bodyPr wrap="none" rtlCol="0">
                <a:spAutoFit/>
              </a:bodyPr>
              <a:lstStyle/>
              <a:p>
                <a:r>
                  <a:rPr lang="en-US" sz="2000" dirty="0">
                    <a:sym typeface="Symbol"/>
                  </a:rPr>
                  <a:t>3</a:t>
                </a:r>
                <a:endParaRPr lang="en-US" sz="2000" dirty="0"/>
              </a:p>
            </p:txBody>
          </p:sp>
          <p:sp>
            <p:nvSpPr>
              <p:cNvPr id="9" name="TextBox 8"/>
              <p:cNvSpPr txBox="1"/>
              <p:nvPr/>
            </p:nvSpPr>
            <p:spPr>
              <a:xfrm>
                <a:off x="3429000" y="12192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0" name="TextBox 9"/>
              <p:cNvSpPr txBox="1"/>
              <p:nvPr/>
            </p:nvSpPr>
            <p:spPr>
              <a:xfrm>
                <a:off x="3594992" y="1229380"/>
                <a:ext cx="314510" cy="400110"/>
              </a:xfrm>
              <a:prstGeom prst="rect">
                <a:avLst/>
              </a:prstGeom>
              <a:noFill/>
            </p:spPr>
            <p:txBody>
              <a:bodyPr wrap="none" rtlCol="0">
                <a:spAutoFit/>
              </a:bodyPr>
              <a:lstStyle/>
              <a:p>
                <a:r>
                  <a:rPr lang="en-US" sz="2000" dirty="0">
                    <a:sym typeface="Symbol"/>
                  </a:rPr>
                  <a:t>2</a:t>
                </a:r>
                <a:endParaRPr lang="en-US" sz="2000" dirty="0"/>
              </a:p>
            </p:txBody>
          </p:sp>
          <p:grpSp>
            <p:nvGrpSpPr>
              <p:cNvPr id="25" name="Group 87"/>
              <p:cNvGrpSpPr/>
              <p:nvPr/>
            </p:nvGrpSpPr>
            <p:grpSpPr>
              <a:xfrm>
                <a:off x="1600200" y="304800"/>
                <a:ext cx="4814352" cy="4561820"/>
                <a:chOff x="1600200" y="304800"/>
                <a:chExt cx="4814352" cy="4561820"/>
              </a:xfrm>
            </p:grpSpPr>
            <p:grpSp>
              <p:nvGrpSpPr>
                <p:cNvPr id="42" name="Group 46"/>
                <p:cNvGrpSpPr/>
                <p:nvPr/>
              </p:nvGrpSpPr>
              <p:grpSpPr>
                <a:xfrm>
                  <a:off x="1600200" y="563864"/>
                  <a:ext cx="4648200" cy="4084336"/>
                  <a:chOff x="1447800" y="533400"/>
                  <a:chExt cx="4648200" cy="4084336"/>
                </a:xfrm>
              </p:grpSpPr>
              <p:cxnSp>
                <p:nvCxnSpPr>
                  <p:cNvPr id="41" name="Straight Connector 40"/>
                  <p:cNvCxnSpPr/>
                  <p:nvPr/>
                </p:nvCxnSpPr>
                <p:spPr>
                  <a:xfrm rot="5400000">
                    <a:off x="2739582" y="1807026"/>
                    <a:ext cx="1015992" cy="399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45"/>
                  <p:cNvGrpSpPr/>
                  <p:nvPr/>
                </p:nvGrpSpPr>
                <p:grpSpPr>
                  <a:xfrm>
                    <a:off x="1447800" y="533400"/>
                    <a:ext cx="4648200" cy="4084336"/>
                    <a:chOff x="1447800" y="563864"/>
                    <a:chExt cx="4648200" cy="4084336"/>
                  </a:xfrm>
                </p:grpSpPr>
                <p:cxnSp>
                  <p:nvCxnSpPr>
                    <p:cNvPr id="43" name="Straight Connector 42"/>
                    <p:cNvCxnSpPr/>
                    <p:nvPr/>
                  </p:nvCxnSpPr>
                  <p:spPr>
                    <a:xfrm rot="10800000" flipV="1">
                      <a:off x="2133600" y="596696"/>
                      <a:ext cx="1221548" cy="927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3003326" y="980458"/>
                      <a:ext cx="873024" cy="72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406724" y="563864"/>
                      <a:ext cx="1089076" cy="80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42954" y="1418772"/>
                      <a:ext cx="914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463660" y="1524000"/>
                      <a:ext cx="57494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4923966" y="290286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20"/>
                    <p:cNvCxnSpPr/>
                    <p:nvPr/>
                  </p:nvCxnSpPr>
                  <p:spPr>
                    <a:xfrm rot="16200000" flipH="1">
                      <a:off x="4073073" y="1863273"/>
                      <a:ext cx="1030512" cy="11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2514600" y="304800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39"/>
                    <p:cNvGrpSpPr/>
                    <p:nvPr/>
                  </p:nvGrpSpPr>
                  <p:grpSpPr>
                    <a:xfrm>
                      <a:off x="1447800" y="1505862"/>
                      <a:ext cx="838188" cy="2271480"/>
                      <a:chOff x="1886880" y="1505862"/>
                      <a:chExt cx="838188" cy="2271480"/>
                    </a:xfrm>
                  </p:grpSpPr>
                  <p:cxnSp>
                    <p:nvCxnSpPr>
                      <p:cNvPr id="57" name="Straight Connector 56"/>
                      <p:cNvCxnSpPr/>
                      <p:nvPr/>
                    </p:nvCxnSpPr>
                    <p:spPr>
                      <a:xfrm rot="16200000" flipH="1">
                        <a:off x="2061045" y="1984845"/>
                        <a:ext cx="1008738" cy="50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1652832" y="2788536"/>
                        <a:ext cx="1197432" cy="69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2100966" y="3091566"/>
                        <a:ext cx="1077684" cy="54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49"/>
                      <p:cNvSpPr/>
                      <p:nvPr/>
                    </p:nvSpPr>
                    <p:spPr>
                      <a:xfrm flipV="1">
                        <a:off x="1886880" y="3701142"/>
                        <a:ext cx="76200" cy="76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flipV="1">
                        <a:off x="2648868" y="3650346"/>
                        <a:ext cx="76200" cy="76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44"/>
                    <p:cNvGrpSpPr/>
                    <p:nvPr/>
                  </p:nvGrpSpPr>
                  <p:grpSpPr>
                    <a:xfrm>
                      <a:off x="4038600" y="2583388"/>
                      <a:ext cx="187060" cy="2064812"/>
                      <a:chOff x="4477662" y="2427516"/>
                      <a:chExt cx="187060" cy="2064812"/>
                    </a:xfrm>
                  </p:grpSpPr>
                  <p:cxnSp>
                    <p:nvCxnSpPr>
                      <p:cNvPr id="55" name="Straight Connector 54"/>
                      <p:cNvCxnSpPr/>
                      <p:nvPr/>
                    </p:nvCxnSpPr>
                    <p:spPr>
                      <a:xfrm rot="16200000" flipH="1">
                        <a:off x="3946068" y="2959110"/>
                        <a:ext cx="1143000" cy="79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184496" y="4012102"/>
                        <a:ext cx="878112" cy="82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rot="5400000">
                      <a:off x="4829890" y="3778362"/>
                      <a:ext cx="987128" cy="403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334000" y="3713872"/>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4648200" y="21437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7" name="TextBox 26"/>
                <p:cNvSpPr txBox="1"/>
                <p:nvPr/>
              </p:nvSpPr>
              <p:spPr>
                <a:xfrm>
                  <a:off x="3048000" y="2286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8" name="TextBox 27"/>
                <p:cNvSpPr txBox="1"/>
                <p:nvPr/>
              </p:nvSpPr>
              <p:spPr>
                <a:xfrm>
                  <a:off x="2133600" y="2286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9" name="TextBox 28"/>
                <p:cNvSpPr txBox="1"/>
                <p:nvPr/>
              </p:nvSpPr>
              <p:spPr>
                <a:xfrm>
                  <a:off x="4038600" y="2286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0" name="TextBox 29"/>
                <p:cNvSpPr txBox="1"/>
                <p:nvPr/>
              </p:nvSpPr>
              <p:spPr>
                <a:xfrm>
                  <a:off x="4114800" y="3429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1" name="TextBox 30"/>
                <p:cNvSpPr txBox="1"/>
                <p:nvPr/>
              </p:nvSpPr>
              <p:spPr>
                <a:xfrm>
                  <a:off x="3124200" y="33629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2" name="TextBox 31"/>
                <p:cNvSpPr txBox="1"/>
                <p:nvPr/>
              </p:nvSpPr>
              <p:spPr>
                <a:xfrm>
                  <a:off x="5368660" y="2057400"/>
                  <a:ext cx="373820" cy="584775"/>
                </a:xfrm>
                <a:prstGeom prst="rect">
                  <a:avLst/>
                </a:prstGeom>
                <a:noFill/>
              </p:spPr>
              <p:txBody>
                <a:bodyPr wrap="none" rtlCol="0">
                  <a:spAutoFit/>
                </a:bodyPr>
                <a:lstStyle/>
                <a:p>
                  <a:r>
                    <a:rPr lang="en-US" sz="3200" dirty="0">
                      <a:sym typeface="Symbol"/>
                    </a:rPr>
                    <a:t></a:t>
                  </a:r>
                  <a:endParaRPr lang="en-US" sz="3200" dirty="0"/>
                </a:p>
              </p:txBody>
            </p:sp>
            <p:sp>
              <p:nvSpPr>
                <p:cNvPr id="33" name="TextBox 32"/>
                <p:cNvSpPr txBox="1"/>
                <p:nvPr/>
              </p:nvSpPr>
              <p:spPr>
                <a:xfrm>
                  <a:off x="3463660" y="12192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4" name="TextBox 33"/>
                <p:cNvSpPr txBox="1"/>
                <p:nvPr/>
              </p:nvSpPr>
              <p:spPr>
                <a:xfrm>
                  <a:off x="4464576" y="1066800"/>
                  <a:ext cx="373820" cy="584775"/>
                </a:xfrm>
                <a:prstGeom prst="rect">
                  <a:avLst/>
                </a:prstGeom>
                <a:noFill/>
              </p:spPr>
              <p:txBody>
                <a:bodyPr wrap="none" rtlCol="0">
                  <a:spAutoFit/>
                </a:bodyPr>
                <a:lstStyle/>
                <a:p>
                  <a:r>
                    <a:rPr lang="en-US" sz="3200" dirty="0">
                      <a:sym typeface="Symbol"/>
                    </a:rPr>
                    <a:t></a:t>
                  </a:r>
                  <a:endParaRPr lang="en-US" sz="3200" dirty="0"/>
                </a:p>
              </p:txBody>
            </p:sp>
            <p:sp>
              <p:nvSpPr>
                <p:cNvPr id="35" name="TextBox 34"/>
                <p:cNvSpPr txBox="1"/>
                <p:nvPr/>
              </p:nvSpPr>
              <p:spPr>
                <a:xfrm>
                  <a:off x="2102376" y="12293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6" name="TextBox 35"/>
                <p:cNvSpPr txBox="1"/>
                <p:nvPr/>
              </p:nvSpPr>
              <p:spPr>
                <a:xfrm>
                  <a:off x="5486400" y="32004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7" name="TextBox 36"/>
                <p:cNvSpPr txBox="1"/>
                <p:nvPr/>
              </p:nvSpPr>
              <p:spPr>
                <a:xfrm>
                  <a:off x="5095084" y="42011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8" name="TextBox 37"/>
                <p:cNvSpPr txBox="1"/>
                <p:nvPr/>
              </p:nvSpPr>
              <p:spPr>
                <a:xfrm>
                  <a:off x="4191000" y="43434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39" name="TextBox 38"/>
                <p:cNvSpPr txBox="1"/>
                <p:nvPr/>
              </p:nvSpPr>
              <p:spPr>
                <a:xfrm>
                  <a:off x="6064776" y="4191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40" name="TextBox 39"/>
                <p:cNvSpPr txBox="1"/>
                <p:nvPr/>
              </p:nvSpPr>
              <p:spPr>
                <a:xfrm>
                  <a:off x="3321576" y="304800"/>
                  <a:ext cx="349776" cy="523220"/>
                </a:xfrm>
                <a:prstGeom prst="rect">
                  <a:avLst/>
                </a:prstGeom>
                <a:noFill/>
              </p:spPr>
              <p:txBody>
                <a:bodyPr wrap="none" rtlCol="0">
                  <a:spAutoFit/>
                </a:bodyPr>
                <a:lstStyle/>
                <a:p>
                  <a:r>
                    <a:rPr lang="en-US" sz="2800" dirty="0">
                      <a:sym typeface="Symbol"/>
                    </a:rPr>
                    <a:t></a:t>
                  </a:r>
                  <a:endParaRPr lang="en-US" sz="2800" dirty="0"/>
                </a:p>
              </p:txBody>
            </p:sp>
          </p:grpSp>
          <p:sp>
            <p:nvSpPr>
              <p:cNvPr id="12" name="TextBox 11"/>
              <p:cNvSpPr txBox="1"/>
              <p:nvPr/>
            </p:nvSpPr>
            <p:spPr>
              <a:xfrm>
                <a:off x="5715000" y="3288268"/>
                <a:ext cx="702436" cy="400110"/>
              </a:xfrm>
              <a:prstGeom prst="rect">
                <a:avLst/>
              </a:prstGeom>
              <a:noFill/>
            </p:spPr>
            <p:txBody>
              <a:bodyPr wrap="none" rtlCol="0">
                <a:spAutoFit/>
              </a:bodyPr>
              <a:lstStyle/>
              <a:p>
                <a:r>
                  <a:rPr lang="en-US" sz="2000" dirty="0"/>
                  <a:t>3.2.1</a:t>
                </a:r>
              </a:p>
            </p:txBody>
          </p:sp>
          <p:sp>
            <p:nvSpPr>
              <p:cNvPr id="13" name="TextBox 12"/>
              <p:cNvSpPr txBox="1"/>
              <p:nvPr/>
            </p:nvSpPr>
            <p:spPr>
              <a:xfrm>
                <a:off x="5543388" y="2221468"/>
                <a:ext cx="508473" cy="400110"/>
              </a:xfrm>
              <a:prstGeom prst="rect">
                <a:avLst/>
              </a:prstGeom>
              <a:noFill/>
            </p:spPr>
            <p:txBody>
              <a:bodyPr wrap="none" rtlCol="0">
                <a:spAutoFit/>
              </a:bodyPr>
              <a:lstStyle/>
              <a:p>
                <a:r>
                  <a:rPr lang="en-US" sz="2000" dirty="0"/>
                  <a:t>3.2</a:t>
                </a:r>
              </a:p>
            </p:txBody>
          </p:sp>
          <p:sp>
            <p:nvSpPr>
              <p:cNvPr id="14" name="TextBox 13"/>
              <p:cNvSpPr txBox="1"/>
              <p:nvPr/>
            </p:nvSpPr>
            <p:spPr>
              <a:xfrm>
                <a:off x="4876800" y="4504492"/>
                <a:ext cx="914400" cy="677108"/>
              </a:xfrm>
              <a:prstGeom prst="rect">
                <a:avLst/>
              </a:prstGeom>
              <a:noFill/>
            </p:spPr>
            <p:txBody>
              <a:bodyPr wrap="square" rtlCol="0">
                <a:spAutoFit/>
              </a:bodyPr>
              <a:lstStyle/>
              <a:p>
                <a:r>
                  <a:rPr lang="en-US" sz="2000" dirty="0"/>
                  <a:t>3.2.1.1</a:t>
                </a:r>
              </a:p>
              <a:p>
                <a:endParaRPr lang="en-US" dirty="0"/>
              </a:p>
            </p:txBody>
          </p:sp>
          <p:sp>
            <p:nvSpPr>
              <p:cNvPr id="15" name="TextBox 14"/>
              <p:cNvSpPr txBox="1"/>
              <p:nvPr/>
            </p:nvSpPr>
            <p:spPr>
              <a:xfrm>
                <a:off x="6248400" y="4343400"/>
                <a:ext cx="896399" cy="400110"/>
              </a:xfrm>
              <a:prstGeom prst="rect">
                <a:avLst/>
              </a:prstGeom>
              <a:noFill/>
            </p:spPr>
            <p:txBody>
              <a:bodyPr wrap="none" rtlCol="0">
                <a:spAutoFit/>
              </a:bodyPr>
              <a:lstStyle/>
              <a:p>
                <a:r>
                  <a:rPr lang="en-US" sz="2000" dirty="0"/>
                  <a:t>3.2.1.2</a:t>
                </a:r>
              </a:p>
            </p:txBody>
          </p:sp>
          <p:sp>
            <p:nvSpPr>
              <p:cNvPr id="16" name="TextBox 15"/>
              <p:cNvSpPr txBox="1"/>
              <p:nvPr/>
            </p:nvSpPr>
            <p:spPr>
              <a:xfrm>
                <a:off x="1981200" y="1307068"/>
                <a:ext cx="301686" cy="369332"/>
              </a:xfrm>
              <a:prstGeom prst="rect">
                <a:avLst/>
              </a:prstGeom>
              <a:noFill/>
            </p:spPr>
            <p:txBody>
              <a:bodyPr wrap="none" rtlCol="0">
                <a:spAutoFit/>
              </a:bodyPr>
              <a:lstStyle/>
              <a:p>
                <a:r>
                  <a:rPr lang="en-US" dirty="0"/>
                  <a:t>1</a:t>
                </a:r>
              </a:p>
            </p:txBody>
          </p:sp>
          <p:sp>
            <p:nvSpPr>
              <p:cNvPr id="17" name="TextBox 16"/>
              <p:cNvSpPr txBox="1"/>
              <p:nvPr/>
            </p:nvSpPr>
            <p:spPr>
              <a:xfrm>
                <a:off x="2286000" y="2438400"/>
                <a:ext cx="476412" cy="369332"/>
              </a:xfrm>
              <a:prstGeom prst="rect">
                <a:avLst/>
              </a:prstGeom>
              <a:noFill/>
            </p:spPr>
            <p:txBody>
              <a:bodyPr wrap="none" rtlCol="0">
                <a:spAutoFit/>
              </a:bodyPr>
              <a:lstStyle/>
              <a:p>
                <a:r>
                  <a:rPr lang="en-US" dirty="0"/>
                  <a:t>1.1</a:t>
                </a:r>
              </a:p>
            </p:txBody>
          </p:sp>
          <p:sp>
            <p:nvSpPr>
              <p:cNvPr id="18" name="TextBox 17"/>
              <p:cNvSpPr txBox="1"/>
              <p:nvPr/>
            </p:nvSpPr>
            <p:spPr>
              <a:xfrm>
                <a:off x="4800600" y="2286000"/>
                <a:ext cx="508473" cy="677108"/>
              </a:xfrm>
              <a:prstGeom prst="rect">
                <a:avLst/>
              </a:prstGeom>
              <a:noFill/>
            </p:spPr>
            <p:txBody>
              <a:bodyPr wrap="none" rtlCol="0">
                <a:spAutoFit/>
              </a:bodyPr>
              <a:lstStyle/>
              <a:p>
                <a:r>
                  <a:rPr lang="en-US" sz="2000" dirty="0"/>
                  <a:t>3.1</a:t>
                </a:r>
              </a:p>
              <a:p>
                <a:endParaRPr lang="en-US" dirty="0"/>
              </a:p>
            </p:txBody>
          </p:sp>
          <p:sp>
            <p:nvSpPr>
              <p:cNvPr id="19" name="TextBox 18"/>
              <p:cNvSpPr txBox="1"/>
              <p:nvPr/>
            </p:nvSpPr>
            <p:spPr>
              <a:xfrm>
                <a:off x="3539860" y="4419600"/>
                <a:ext cx="825867" cy="646331"/>
              </a:xfrm>
              <a:prstGeom prst="rect">
                <a:avLst/>
              </a:prstGeom>
              <a:noFill/>
            </p:spPr>
            <p:txBody>
              <a:bodyPr wrap="none" rtlCol="0">
                <a:spAutoFit/>
              </a:bodyPr>
              <a:lstStyle/>
              <a:p>
                <a:r>
                  <a:rPr lang="en-US" dirty="0"/>
                  <a:t>2.2.1.1</a:t>
                </a:r>
              </a:p>
              <a:p>
                <a:endParaRPr lang="en-US" dirty="0"/>
              </a:p>
            </p:txBody>
          </p:sp>
          <p:sp>
            <p:nvSpPr>
              <p:cNvPr id="20" name="TextBox 19"/>
              <p:cNvSpPr txBox="1"/>
              <p:nvPr/>
            </p:nvSpPr>
            <p:spPr>
              <a:xfrm>
                <a:off x="4191000" y="2286000"/>
                <a:ext cx="508473" cy="677108"/>
              </a:xfrm>
              <a:prstGeom prst="rect">
                <a:avLst/>
              </a:prstGeom>
              <a:noFill/>
            </p:spPr>
            <p:txBody>
              <a:bodyPr wrap="none" rtlCol="0">
                <a:spAutoFit/>
              </a:bodyPr>
              <a:lstStyle/>
              <a:p>
                <a:r>
                  <a:rPr lang="en-US" sz="2000" dirty="0"/>
                  <a:t>2.2</a:t>
                </a:r>
              </a:p>
              <a:p>
                <a:endParaRPr lang="en-US" dirty="0"/>
              </a:p>
            </p:txBody>
          </p:sp>
          <p:sp>
            <p:nvSpPr>
              <p:cNvPr id="21" name="TextBox 20"/>
              <p:cNvSpPr txBox="1"/>
              <p:nvPr/>
            </p:nvSpPr>
            <p:spPr>
              <a:xfrm>
                <a:off x="4265965" y="3466981"/>
                <a:ext cx="702436" cy="677108"/>
              </a:xfrm>
              <a:prstGeom prst="rect">
                <a:avLst/>
              </a:prstGeom>
              <a:noFill/>
            </p:spPr>
            <p:txBody>
              <a:bodyPr wrap="none" rtlCol="0">
                <a:spAutoFit/>
              </a:bodyPr>
              <a:lstStyle/>
              <a:p>
                <a:r>
                  <a:rPr lang="en-US" sz="2000" dirty="0"/>
                  <a:t>2.2.1</a:t>
                </a:r>
              </a:p>
              <a:p>
                <a:endParaRPr lang="en-US" dirty="0"/>
              </a:p>
            </p:txBody>
          </p:sp>
          <p:sp>
            <p:nvSpPr>
              <p:cNvPr id="22" name="TextBox 21"/>
              <p:cNvSpPr txBox="1"/>
              <p:nvPr/>
            </p:nvSpPr>
            <p:spPr>
              <a:xfrm>
                <a:off x="3200400" y="2362201"/>
                <a:ext cx="533400" cy="646331"/>
              </a:xfrm>
              <a:prstGeom prst="rect">
                <a:avLst/>
              </a:prstGeom>
              <a:noFill/>
            </p:spPr>
            <p:txBody>
              <a:bodyPr wrap="square" rtlCol="0">
                <a:spAutoFit/>
              </a:bodyPr>
              <a:lstStyle/>
              <a:p>
                <a:r>
                  <a:rPr lang="en-US" dirty="0"/>
                  <a:t>2.1</a:t>
                </a:r>
              </a:p>
              <a:p>
                <a:endParaRPr lang="en-US" dirty="0"/>
              </a:p>
            </p:txBody>
          </p:sp>
          <p:sp>
            <p:nvSpPr>
              <p:cNvPr id="23" name="TextBox 22"/>
              <p:cNvSpPr txBox="1"/>
              <p:nvPr/>
            </p:nvSpPr>
            <p:spPr>
              <a:xfrm>
                <a:off x="2362200" y="3440668"/>
                <a:ext cx="651140" cy="369332"/>
              </a:xfrm>
              <a:prstGeom prst="rect">
                <a:avLst/>
              </a:prstGeom>
              <a:noFill/>
            </p:spPr>
            <p:txBody>
              <a:bodyPr wrap="none" rtlCol="0">
                <a:spAutoFit/>
              </a:bodyPr>
              <a:lstStyle/>
              <a:p>
                <a:r>
                  <a:rPr lang="en-US" dirty="0"/>
                  <a:t>1.1.2</a:t>
                </a:r>
              </a:p>
            </p:txBody>
          </p:sp>
          <p:sp>
            <p:nvSpPr>
              <p:cNvPr id="24" name="TextBox 23"/>
              <p:cNvSpPr txBox="1"/>
              <p:nvPr/>
            </p:nvSpPr>
            <p:spPr>
              <a:xfrm>
                <a:off x="1025260" y="3516868"/>
                <a:ext cx="651140" cy="369332"/>
              </a:xfrm>
              <a:prstGeom prst="rect">
                <a:avLst/>
              </a:prstGeom>
              <a:noFill/>
            </p:spPr>
            <p:txBody>
              <a:bodyPr wrap="none" rtlCol="0">
                <a:spAutoFit/>
              </a:bodyPr>
              <a:lstStyle/>
              <a:p>
                <a:r>
                  <a:rPr lang="en-US" dirty="0"/>
                  <a:t>1.1.1</a:t>
                </a:r>
              </a:p>
            </p:txBody>
          </p:sp>
        </p:grpSp>
        <p:sp>
          <p:nvSpPr>
            <p:cNvPr id="62" name="TextBox 61"/>
            <p:cNvSpPr txBox="1"/>
            <p:nvPr/>
          </p:nvSpPr>
          <p:spPr>
            <a:xfrm>
              <a:off x="3997060" y="4267200"/>
              <a:ext cx="651140" cy="369332"/>
            </a:xfrm>
            <a:prstGeom prst="rect">
              <a:avLst/>
            </a:prstGeom>
            <a:noFill/>
          </p:spPr>
          <p:txBody>
            <a:bodyPr wrap="none" rtlCol="0">
              <a:spAutoFit/>
            </a:bodyPr>
            <a:lstStyle/>
            <a:p>
              <a:r>
                <a:rPr lang="en-US" dirty="0"/>
                <a:t>2.1.1</a:t>
              </a:r>
            </a:p>
          </p:txBody>
        </p:sp>
      </p:grpSp>
    </p:spTree>
    <p:extLst>
      <p:ext uri="{BB962C8B-B14F-4D97-AF65-F5344CB8AC3E}">
        <p14:creationId xmlns:p14="http://schemas.microsoft.com/office/powerpoint/2010/main" val="2255009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2" y="447542"/>
            <a:ext cx="8686800" cy="5867400"/>
          </a:xfrm>
        </p:spPr>
        <p:txBody>
          <a:bodyPr>
            <a:normAutofit/>
          </a:bodyPr>
          <a:lstStyle/>
          <a:p>
            <a:pPr algn="l"/>
            <a:r>
              <a:rPr lang="en-US" sz="3600" u="sng" dirty="0"/>
              <a:t>Tree Traversal:</a:t>
            </a:r>
            <a:r>
              <a:rPr lang="en-US" sz="3600" dirty="0"/>
              <a:t/>
            </a:r>
            <a:br>
              <a:rPr lang="en-US" sz="3600" dirty="0"/>
            </a:br>
            <a:r>
              <a:rPr lang="en-US" sz="3600" dirty="0"/>
              <a:t>In computer science, </a:t>
            </a:r>
            <a:r>
              <a:rPr lang="en-US" sz="3600" b="1" dirty="0"/>
              <a:t>tree traversal</a:t>
            </a:r>
            <a:r>
              <a:rPr lang="en-US" sz="3600" dirty="0"/>
              <a:t> (also known as </a:t>
            </a:r>
            <a:r>
              <a:rPr lang="en-US" sz="3600" b="1" dirty="0"/>
              <a:t>tree search</a:t>
            </a:r>
            <a:r>
              <a:rPr lang="en-US" sz="3600" dirty="0"/>
              <a:t>) is a form of graph traversal and refers to the process of visiting (checking and/or updating) each node in a tree data structure, exactly once. Such traversals are classified by the order in which the nodes are visited. The following algorithms are described for a binary tree, but they may be generalized to other trees as well</a:t>
            </a:r>
            <a:r>
              <a:rPr lang="en-US" dirty="0" smtClean="0"/>
              <a:t>.</a:t>
            </a:r>
            <a:endParaRPr lang="en-US" dirty="0"/>
          </a:p>
        </p:txBody>
      </p:sp>
      <p:sp>
        <p:nvSpPr>
          <p:cNvPr id="3" name="Date Placeholder 2"/>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8B16A634-8E49-4B9D-9759-C259ADE26D9D}" type="slidenum">
              <a:rPr lang="en-US" smtClean="0"/>
              <a:t>21</a:t>
            </a:fld>
            <a:endParaRPr lang="en-US"/>
          </a:p>
        </p:txBody>
      </p:sp>
    </p:spTree>
    <p:extLst>
      <p:ext uri="{BB962C8B-B14F-4D97-AF65-F5344CB8AC3E}">
        <p14:creationId xmlns:p14="http://schemas.microsoft.com/office/powerpoint/2010/main" val="3934934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a:xfrm>
            <a:off x="1752600" y="381002"/>
            <a:ext cx="8686800" cy="6019799"/>
            <a:chOff x="228600" y="304801"/>
            <a:chExt cx="8686800" cy="6019799"/>
          </a:xfrm>
        </p:grpSpPr>
        <p:sp>
          <p:nvSpPr>
            <p:cNvPr id="23" name="TextBox 22"/>
            <p:cNvSpPr txBox="1"/>
            <p:nvPr/>
          </p:nvSpPr>
          <p:spPr>
            <a:xfrm>
              <a:off x="228600" y="304801"/>
              <a:ext cx="8686800" cy="1969770"/>
            </a:xfrm>
            <a:prstGeom prst="rect">
              <a:avLst/>
            </a:prstGeom>
            <a:noFill/>
          </p:spPr>
          <p:txBody>
            <a:bodyPr wrap="square" rtlCol="0">
              <a:spAutoFit/>
            </a:bodyPr>
            <a:lstStyle/>
            <a:p>
              <a:r>
                <a:rPr lang="en-US" sz="2400" b="1" dirty="0"/>
                <a:t>Preorder traversal:- </a:t>
              </a:r>
              <a:r>
                <a:rPr lang="en-US" sz="2000" dirty="0"/>
                <a:t>Let T be an ordered rooted tree with root r. The preorder traversal begins by visiting r. It continuous by traversing T</a:t>
              </a:r>
              <a:r>
                <a:rPr lang="en-US" sz="2000" baseline="-25000" dirty="0"/>
                <a:t>1</a:t>
              </a:r>
              <a:r>
                <a:rPr lang="en-US" sz="2000" dirty="0"/>
                <a:t> in preorder, then T</a:t>
              </a:r>
              <a:r>
                <a:rPr lang="en-US" sz="2000" baseline="-25000" dirty="0"/>
                <a:t>2</a:t>
              </a:r>
              <a:r>
                <a:rPr lang="en-US" sz="2000" dirty="0"/>
                <a:t> in preorder, and so on, until </a:t>
              </a:r>
              <a:r>
                <a:rPr lang="en-US" sz="2000" dirty="0" err="1"/>
                <a:t>T</a:t>
              </a:r>
              <a:r>
                <a:rPr lang="en-US" sz="2000" baseline="-25000" dirty="0" err="1"/>
                <a:t>n</a:t>
              </a:r>
              <a:r>
                <a:rPr lang="en-US" sz="2000" dirty="0"/>
                <a:t> is traversed in preorder.</a:t>
              </a:r>
            </a:p>
            <a:p>
              <a:r>
                <a:rPr lang="en-US" sz="2000" b="1" dirty="0"/>
                <a:t>Prefix notation (or polish notation):-  </a:t>
              </a:r>
              <a:r>
                <a:rPr lang="en-US" sz="2000" dirty="0"/>
                <a:t>The form of expression obtained from a preorder traversal of the tree representing this expression.</a:t>
              </a:r>
            </a:p>
            <a:p>
              <a:endParaRPr lang="en-US" dirty="0"/>
            </a:p>
          </p:txBody>
        </p:sp>
        <p:grpSp>
          <p:nvGrpSpPr>
            <p:cNvPr id="3" name="Group 30"/>
            <p:cNvGrpSpPr/>
            <p:nvPr/>
          </p:nvGrpSpPr>
          <p:grpSpPr>
            <a:xfrm>
              <a:off x="1523738" y="2750403"/>
              <a:ext cx="5102656" cy="3574197"/>
              <a:chOff x="1523738" y="1828800"/>
              <a:chExt cx="5102656" cy="3574197"/>
            </a:xfrm>
          </p:grpSpPr>
          <p:grpSp>
            <p:nvGrpSpPr>
              <p:cNvPr id="4" name="Group 28"/>
              <p:cNvGrpSpPr/>
              <p:nvPr/>
            </p:nvGrpSpPr>
            <p:grpSpPr>
              <a:xfrm>
                <a:off x="1523738" y="1828800"/>
                <a:ext cx="5102656" cy="3574197"/>
                <a:chOff x="1523738" y="1828800"/>
                <a:chExt cx="5102656" cy="3574197"/>
              </a:xfrm>
            </p:grpSpPr>
            <p:grpSp>
              <p:nvGrpSpPr>
                <p:cNvPr id="5" name="Group 21"/>
                <p:cNvGrpSpPr/>
                <p:nvPr/>
              </p:nvGrpSpPr>
              <p:grpSpPr>
                <a:xfrm>
                  <a:off x="2133600" y="1828800"/>
                  <a:ext cx="3657600" cy="2819400"/>
                  <a:chOff x="979716" y="990600"/>
                  <a:chExt cx="4354284" cy="3276600"/>
                </a:xfrm>
              </p:grpSpPr>
              <p:sp>
                <p:nvSpPr>
                  <p:cNvPr id="19" name="TextBox 18"/>
                  <p:cNvSpPr txBox="1"/>
                  <p:nvPr/>
                </p:nvSpPr>
                <p:spPr>
                  <a:xfrm>
                    <a:off x="2975430" y="1295400"/>
                    <a:ext cx="626316" cy="894215"/>
                  </a:xfrm>
                  <a:prstGeom prst="rect">
                    <a:avLst/>
                  </a:prstGeom>
                  <a:noFill/>
                </p:spPr>
                <p:txBody>
                  <a:bodyPr wrap="none" rtlCol="0">
                    <a:spAutoFit/>
                  </a:bodyPr>
                  <a:lstStyle/>
                  <a:p>
                    <a:r>
                      <a:rPr lang="en-US" sz="4400" dirty="0"/>
                      <a:t>●</a:t>
                    </a:r>
                  </a:p>
                </p:txBody>
              </p:sp>
              <p:grpSp>
                <p:nvGrpSpPr>
                  <p:cNvPr id="6" name="Group 20"/>
                  <p:cNvGrpSpPr/>
                  <p:nvPr/>
                </p:nvGrpSpPr>
                <p:grpSpPr>
                  <a:xfrm>
                    <a:off x="979716" y="990600"/>
                    <a:ext cx="4354284" cy="3276600"/>
                    <a:chOff x="979716" y="990600"/>
                    <a:chExt cx="4354284" cy="3276600"/>
                  </a:xfrm>
                </p:grpSpPr>
                <p:sp>
                  <p:nvSpPr>
                    <p:cNvPr id="1026" name="Oval 2"/>
                    <p:cNvSpPr>
                      <a:spLocks noChangeAspect="1" noChangeArrowheads="1"/>
                    </p:cNvSpPr>
                    <p:nvPr/>
                  </p:nvSpPr>
                  <p:spPr bwMode="auto">
                    <a:xfrm>
                      <a:off x="4495800" y="3429000"/>
                      <a:ext cx="838200" cy="8382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err="1">
                          <a:latin typeface="Arial" pitchFamily="34" charset="0"/>
                          <a:cs typeface="Arial" pitchFamily="34" charset="0"/>
                        </a:rPr>
                        <a:t>T</a:t>
                      </a:r>
                      <a:r>
                        <a:rPr lang="en-US" sz="2800" baseline="-25000" dirty="0" err="1">
                          <a:latin typeface="Arial" pitchFamily="34" charset="0"/>
                          <a:cs typeface="Arial" pitchFamily="34" charset="0"/>
                        </a:rPr>
                        <a:t>n</a:t>
                      </a:r>
                      <a:endParaRPr lang="en-US" sz="2800" baseline="-25000" dirty="0">
                        <a:latin typeface="Arial" pitchFamily="34" charset="0"/>
                        <a:cs typeface="Arial" pitchFamily="34" charset="0"/>
                      </a:endParaRPr>
                    </a:p>
                  </p:txBody>
                </p:sp>
                <p:sp>
                  <p:nvSpPr>
                    <p:cNvPr id="7" name="Oval 2"/>
                    <p:cNvSpPr>
                      <a:spLocks noChangeAspect="1" noChangeArrowheads="1"/>
                    </p:cNvSpPr>
                    <p:nvPr/>
                  </p:nvSpPr>
                  <p:spPr bwMode="auto">
                    <a:xfrm>
                      <a:off x="979716" y="33528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1</a:t>
                      </a:r>
                    </a:p>
                  </p:txBody>
                </p:sp>
                <p:sp>
                  <p:nvSpPr>
                    <p:cNvPr id="8" name="Oval 2"/>
                    <p:cNvSpPr>
                      <a:spLocks noChangeAspect="1" noChangeArrowheads="1"/>
                    </p:cNvSpPr>
                    <p:nvPr/>
                  </p:nvSpPr>
                  <p:spPr bwMode="auto">
                    <a:xfrm>
                      <a:off x="2514600" y="35052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2</a:t>
                      </a:r>
                    </a:p>
                  </p:txBody>
                </p:sp>
                <p:cxnSp>
                  <p:nvCxnSpPr>
                    <p:cNvPr id="10" name="Straight Connector 9"/>
                    <p:cNvCxnSpPr>
                      <a:endCxn id="7" idx="7"/>
                    </p:cNvCxnSpPr>
                    <p:nvPr/>
                  </p:nvCxnSpPr>
                  <p:spPr>
                    <a:xfrm flipH="1">
                      <a:off x="1695165" y="1676400"/>
                      <a:ext cx="1581436" cy="1776833"/>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flipV="1">
                      <a:off x="3276600" y="1676400"/>
                      <a:ext cx="1752600" cy="17526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endCxn id="8" idx="0"/>
                    </p:cNvCxnSpPr>
                    <p:nvPr/>
                  </p:nvCxnSpPr>
                  <p:spPr>
                    <a:xfrm flipH="1">
                      <a:off x="2933700" y="1752600"/>
                      <a:ext cx="342900" cy="175260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979094" y="990600"/>
                      <a:ext cx="297506" cy="894215"/>
                    </a:xfrm>
                    <a:prstGeom prst="rect">
                      <a:avLst/>
                    </a:prstGeom>
                    <a:noFill/>
                  </p:spPr>
                  <p:txBody>
                    <a:bodyPr wrap="square" rtlCol="0">
                      <a:spAutoFit/>
                    </a:bodyPr>
                    <a:lstStyle/>
                    <a:p>
                      <a:r>
                        <a:rPr lang="en-US" sz="4400" dirty="0"/>
                        <a:t>r</a:t>
                      </a:r>
                    </a:p>
                  </p:txBody>
                </p:sp>
              </p:grpSp>
            </p:grpSp>
            <p:sp>
              <p:nvSpPr>
                <p:cNvPr id="24" name="TextBox 23"/>
                <p:cNvSpPr txBox="1"/>
                <p:nvPr/>
              </p:nvSpPr>
              <p:spPr>
                <a:xfrm>
                  <a:off x="4267200" y="2057400"/>
                  <a:ext cx="1875257" cy="461665"/>
                </a:xfrm>
                <a:prstGeom prst="rect">
                  <a:avLst/>
                </a:prstGeom>
                <a:noFill/>
              </p:spPr>
              <p:txBody>
                <a:bodyPr wrap="none" rtlCol="0">
                  <a:spAutoFit/>
                </a:bodyPr>
                <a:lstStyle/>
                <a:p>
                  <a:r>
                    <a:rPr lang="en-US" sz="2400" b="1" dirty="0"/>
                    <a:t>Step 1: Visit r</a:t>
                  </a:r>
                </a:p>
              </p:txBody>
            </p:sp>
            <p:sp>
              <p:nvSpPr>
                <p:cNvPr id="25" name="TextBox 24"/>
                <p:cNvSpPr txBox="1"/>
                <p:nvPr/>
              </p:nvSpPr>
              <p:spPr>
                <a:xfrm>
                  <a:off x="1523738" y="4419600"/>
                  <a:ext cx="1143262" cy="830997"/>
                </a:xfrm>
                <a:prstGeom prst="rect">
                  <a:avLst/>
                </a:prstGeom>
                <a:noFill/>
              </p:spPr>
              <p:txBody>
                <a:bodyPr wrap="none" rtlCol="0">
                  <a:spAutoFit/>
                </a:bodyPr>
                <a:lstStyle/>
                <a:p>
                  <a:r>
                    <a:rPr lang="en-US" sz="2400" b="1" dirty="0"/>
                    <a:t>Step 2:</a:t>
                  </a:r>
                </a:p>
                <a:p>
                  <a:r>
                    <a:rPr lang="en-US" sz="2400" b="1" dirty="0"/>
                    <a:t> Visit T</a:t>
                  </a:r>
                  <a:r>
                    <a:rPr lang="en-US" sz="2400" b="1" baseline="-25000" dirty="0"/>
                    <a:t>1</a:t>
                  </a:r>
                </a:p>
              </p:txBody>
            </p:sp>
            <p:sp>
              <p:nvSpPr>
                <p:cNvPr id="26" name="TextBox 25"/>
                <p:cNvSpPr txBox="1"/>
                <p:nvPr/>
              </p:nvSpPr>
              <p:spPr>
                <a:xfrm>
                  <a:off x="3276600" y="4495800"/>
                  <a:ext cx="1143262" cy="830997"/>
                </a:xfrm>
                <a:prstGeom prst="rect">
                  <a:avLst/>
                </a:prstGeom>
                <a:noFill/>
              </p:spPr>
              <p:txBody>
                <a:bodyPr wrap="none" rtlCol="0">
                  <a:spAutoFit/>
                </a:bodyPr>
                <a:lstStyle/>
                <a:p>
                  <a:r>
                    <a:rPr lang="en-US" sz="2400" b="1" dirty="0"/>
                    <a:t>Step 3:</a:t>
                  </a:r>
                </a:p>
                <a:p>
                  <a:r>
                    <a:rPr lang="en-US" sz="2400" b="1" dirty="0"/>
                    <a:t> Visit T</a:t>
                  </a:r>
                  <a:r>
                    <a:rPr lang="en-US" sz="2400" b="1" baseline="-25000" dirty="0"/>
                    <a:t>2</a:t>
                  </a:r>
                </a:p>
              </p:txBody>
            </p:sp>
            <p:sp>
              <p:nvSpPr>
                <p:cNvPr id="27" name="TextBox 26"/>
                <p:cNvSpPr txBox="1"/>
                <p:nvPr/>
              </p:nvSpPr>
              <p:spPr>
                <a:xfrm>
                  <a:off x="5105400" y="4572000"/>
                  <a:ext cx="1520994" cy="830997"/>
                </a:xfrm>
                <a:prstGeom prst="rect">
                  <a:avLst/>
                </a:prstGeom>
                <a:noFill/>
              </p:spPr>
              <p:txBody>
                <a:bodyPr wrap="none" rtlCol="0">
                  <a:spAutoFit/>
                </a:bodyPr>
                <a:lstStyle/>
                <a:p>
                  <a:r>
                    <a:rPr lang="en-US" sz="2400" b="1" dirty="0"/>
                    <a:t>Step n + 1:</a:t>
                  </a:r>
                </a:p>
                <a:p>
                  <a:r>
                    <a:rPr lang="en-US" sz="2400" b="1" dirty="0"/>
                    <a:t> Visit </a:t>
                  </a:r>
                  <a:r>
                    <a:rPr lang="en-US" sz="2400" b="1" dirty="0" err="1"/>
                    <a:t>T</a:t>
                  </a:r>
                  <a:r>
                    <a:rPr lang="en-US" sz="2400" b="1" baseline="-25000" dirty="0" err="1"/>
                    <a:t>n</a:t>
                  </a:r>
                  <a:endParaRPr lang="en-US" sz="2400" b="1" baseline="-25000" dirty="0"/>
                </a:p>
              </p:txBody>
            </p:sp>
          </p:grpSp>
          <p:sp>
            <p:nvSpPr>
              <p:cNvPr id="30" name="TextBox 29"/>
              <p:cNvSpPr txBox="1"/>
              <p:nvPr/>
            </p:nvSpPr>
            <p:spPr>
              <a:xfrm>
                <a:off x="4267200" y="3911025"/>
                <a:ext cx="694421" cy="584775"/>
              </a:xfrm>
              <a:prstGeom prst="rect">
                <a:avLst/>
              </a:prstGeom>
              <a:noFill/>
            </p:spPr>
            <p:txBody>
              <a:bodyPr wrap="none" rtlCol="0">
                <a:spAutoFit/>
              </a:bodyPr>
              <a:lstStyle/>
              <a:p>
                <a:r>
                  <a:rPr lang="en-US" sz="3200" b="1" dirty="0"/>
                  <a:t>…..</a:t>
                </a:r>
              </a:p>
            </p:txBody>
          </p:sp>
        </p:grpSp>
      </p:grpSp>
      <p:sp>
        <p:nvSpPr>
          <p:cNvPr id="9" name="Date Placeholder 8"/>
          <p:cNvSpPr>
            <a:spLocks noGrp="1"/>
          </p:cNvSpPr>
          <p:nvPr>
            <p:ph type="dt" sz="half" idx="10"/>
          </p:nvPr>
        </p:nvSpPr>
        <p:spPr/>
        <p:txBody>
          <a:bodyPr/>
          <a:lstStyle/>
          <a:p>
            <a:r>
              <a:rPr lang="en-US" smtClean="0"/>
              <a:t>24 July 2013</a:t>
            </a:r>
            <a:endParaRPr lang="en-US"/>
          </a:p>
        </p:txBody>
      </p:sp>
      <p:sp>
        <p:nvSpPr>
          <p:cNvPr id="11" name="Footer Placeholder 10"/>
          <p:cNvSpPr>
            <a:spLocks noGrp="1"/>
          </p:cNvSpPr>
          <p:nvPr>
            <p:ph type="ftr" sz="quarter" idx="11"/>
          </p:nvPr>
        </p:nvSpPr>
        <p:spPr/>
        <p:txBody>
          <a:bodyPr/>
          <a:lstStyle/>
          <a:p>
            <a:r>
              <a:rPr lang="en-US" smtClean="0"/>
              <a:t>prepared by Jay Narayan Jha</a:t>
            </a:r>
            <a:endParaRPr lang="en-US"/>
          </a:p>
        </p:txBody>
      </p:sp>
      <p:sp>
        <p:nvSpPr>
          <p:cNvPr id="12" name="Slide Number Placeholder 11"/>
          <p:cNvSpPr>
            <a:spLocks noGrp="1"/>
          </p:cNvSpPr>
          <p:nvPr>
            <p:ph type="sldNum" sz="quarter" idx="12"/>
          </p:nvPr>
        </p:nvSpPr>
        <p:spPr/>
        <p:txBody>
          <a:bodyPr/>
          <a:lstStyle/>
          <a:p>
            <a:fld id="{8B16A634-8E49-4B9D-9759-C259ADE26D9D}" type="slidenum">
              <a:rPr lang="en-US" smtClean="0"/>
              <a:t>22</a:t>
            </a:fld>
            <a:endParaRPr lang="en-US"/>
          </a:p>
        </p:txBody>
      </p:sp>
    </p:spTree>
    <p:extLst>
      <p:ext uri="{BB962C8B-B14F-4D97-AF65-F5344CB8AC3E}">
        <p14:creationId xmlns:p14="http://schemas.microsoft.com/office/powerpoint/2010/main" val="1668363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34400" cy="6400800"/>
          </a:xfrm>
        </p:spPr>
        <p:txBody>
          <a:bodyPr>
            <a:normAutofit/>
          </a:bodyPr>
          <a:lstStyle/>
          <a:p>
            <a:pPr algn="l"/>
            <a:r>
              <a:rPr lang="en-US" dirty="0" smtClean="0"/>
              <a:t>Example: </a:t>
            </a:r>
            <a:r>
              <a:rPr lang="en-US" sz="2800" dirty="0"/>
              <a:t>Preorder Traversal: Visit root, visit sub trees left to right</a:t>
            </a:r>
            <a:br>
              <a:rPr lang="en-US" sz="2800" dirty="0"/>
            </a:br>
            <a:r>
              <a:rPr lang="en-US" sz="2800" dirty="0"/>
              <a:t/>
            </a:r>
            <a:br>
              <a:rPr lang="en-US" sz="28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grpSp>
        <p:nvGrpSpPr>
          <p:cNvPr id="3" name="Group 71"/>
          <p:cNvGrpSpPr/>
          <p:nvPr/>
        </p:nvGrpSpPr>
        <p:grpSpPr>
          <a:xfrm>
            <a:off x="4114800" y="1842868"/>
            <a:ext cx="4162238" cy="4481732"/>
            <a:chOff x="2771962" y="1908888"/>
            <a:chExt cx="4162238" cy="4481732"/>
          </a:xfrm>
        </p:grpSpPr>
        <p:grpSp>
          <p:nvGrpSpPr>
            <p:cNvPr id="7" name="Group 41"/>
            <p:cNvGrpSpPr/>
            <p:nvPr/>
          </p:nvGrpSpPr>
          <p:grpSpPr>
            <a:xfrm>
              <a:off x="2895600" y="2133600"/>
              <a:ext cx="4038600" cy="4257020"/>
              <a:chOff x="2895600" y="2209800"/>
              <a:chExt cx="4038600" cy="4257020"/>
            </a:xfrm>
          </p:grpSpPr>
          <p:sp>
            <p:nvSpPr>
              <p:cNvPr id="52" name="TextBox 51"/>
              <p:cNvSpPr txBox="1"/>
              <p:nvPr/>
            </p:nvSpPr>
            <p:spPr>
              <a:xfrm>
                <a:off x="4572000" y="5943600"/>
                <a:ext cx="401072" cy="523220"/>
              </a:xfrm>
              <a:prstGeom prst="rect">
                <a:avLst/>
              </a:prstGeom>
              <a:noFill/>
            </p:spPr>
            <p:txBody>
              <a:bodyPr wrap="none" rtlCol="0">
                <a:spAutoFit/>
              </a:bodyPr>
              <a:lstStyle/>
              <a:p>
                <a:r>
                  <a:rPr lang="en-US" sz="2800" dirty="0"/>
                  <a:t>●</a:t>
                </a:r>
              </a:p>
            </p:txBody>
          </p:sp>
          <p:sp>
            <p:nvSpPr>
              <p:cNvPr id="53" name="TextBox 52"/>
              <p:cNvSpPr txBox="1"/>
              <p:nvPr/>
            </p:nvSpPr>
            <p:spPr>
              <a:xfrm>
                <a:off x="3886200" y="5867400"/>
                <a:ext cx="457200" cy="533400"/>
              </a:xfrm>
              <a:prstGeom prst="rect">
                <a:avLst/>
              </a:prstGeom>
              <a:noFill/>
            </p:spPr>
            <p:txBody>
              <a:bodyPr wrap="square" rtlCol="0">
                <a:spAutoFit/>
              </a:bodyPr>
              <a:lstStyle/>
              <a:p>
                <a:r>
                  <a:rPr lang="en-US" sz="2800" dirty="0"/>
                  <a:t>●</a:t>
                </a:r>
              </a:p>
            </p:txBody>
          </p:sp>
          <p:grpSp>
            <p:nvGrpSpPr>
              <p:cNvPr id="8" name="Group 40"/>
              <p:cNvGrpSpPr/>
              <p:nvPr/>
            </p:nvGrpSpPr>
            <p:grpSpPr>
              <a:xfrm>
                <a:off x="2895600" y="2209800"/>
                <a:ext cx="4038600" cy="4104620"/>
                <a:chOff x="2895600" y="2209800"/>
                <a:chExt cx="4038600" cy="4104620"/>
              </a:xfrm>
            </p:grpSpPr>
            <p:cxnSp>
              <p:nvCxnSpPr>
                <p:cNvPr id="46" name="Straight Connector 45"/>
                <p:cNvCxnSpPr/>
                <p:nvPr/>
              </p:nvCxnSpPr>
              <p:spPr>
                <a:xfrm flipH="1">
                  <a:off x="3429000" y="5334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276600" y="5791200"/>
                  <a:ext cx="401072" cy="523220"/>
                </a:xfrm>
                <a:prstGeom prst="rect">
                  <a:avLst/>
                </a:prstGeom>
                <a:noFill/>
              </p:spPr>
              <p:txBody>
                <a:bodyPr wrap="none" rtlCol="0">
                  <a:spAutoFit/>
                </a:bodyPr>
                <a:lstStyle/>
                <a:p>
                  <a:r>
                    <a:rPr lang="en-US" sz="2800" dirty="0"/>
                    <a:t>●</a:t>
                  </a:r>
                </a:p>
              </p:txBody>
            </p:sp>
            <p:grpSp>
              <p:nvGrpSpPr>
                <p:cNvPr id="9" name="Group 56"/>
                <p:cNvGrpSpPr/>
                <p:nvPr/>
              </p:nvGrpSpPr>
              <p:grpSpPr>
                <a:xfrm>
                  <a:off x="2895600" y="2209800"/>
                  <a:ext cx="4038600" cy="3342620"/>
                  <a:chOff x="2895600" y="2514600"/>
                  <a:chExt cx="4038600" cy="3342620"/>
                </a:xfrm>
              </p:grpSpPr>
              <p:sp>
                <p:nvSpPr>
                  <p:cNvPr id="15" name="TextBox 14"/>
                  <p:cNvSpPr txBox="1"/>
                  <p:nvPr/>
                </p:nvSpPr>
                <p:spPr>
                  <a:xfrm>
                    <a:off x="3962400" y="5334000"/>
                    <a:ext cx="401072" cy="523220"/>
                  </a:xfrm>
                  <a:prstGeom prst="rect">
                    <a:avLst/>
                  </a:prstGeom>
                  <a:noFill/>
                </p:spPr>
                <p:txBody>
                  <a:bodyPr wrap="none" rtlCol="0">
                    <a:spAutoFit/>
                  </a:bodyPr>
                  <a:lstStyle/>
                  <a:p>
                    <a:r>
                      <a:rPr lang="en-US" sz="2800" dirty="0"/>
                      <a:t>●</a:t>
                    </a:r>
                  </a:p>
                </p:txBody>
              </p:sp>
              <p:cxnSp>
                <p:nvCxnSpPr>
                  <p:cNvPr id="22" name="Straight Connector 21"/>
                  <p:cNvCxnSpPr/>
                  <p:nvPr/>
                </p:nvCxnSpPr>
                <p:spPr>
                  <a:xfrm flipH="1">
                    <a:off x="3124200" y="45720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5486400" y="46482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5105400" y="464820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895600" y="5257800"/>
                    <a:ext cx="401072" cy="523220"/>
                  </a:xfrm>
                  <a:prstGeom prst="rect">
                    <a:avLst/>
                  </a:prstGeom>
                  <a:noFill/>
                </p:spPr>
                <p:txBody>
                  <a:bodyPr wrap="none" rtlCol="0">
                    <a:spAutoFit/>
                  </a:bodyPr>
                  <a:lstStyle/>
                  <a:p>
                    <a:r>
                      <a:rPr lang="en-US" sz="2800" dirty="0"/>
                      <a:t>●</a:t>
                    </a:r>
                  </a:p>
                </p:txBody>
              </p:sp>
              <p:grpSp>
                <p:nvGrpSpPr>
                  <p:cNvPr id="10" name="Group 38"/>
                  <p:cNvGrpSpPr/>
                  <p:nvPr/>
                </p:nvGrpSpPr>
                <p:grpSpPr>
                  <a:xfrm>
                    <a:off x="3485128" y="2514600"/>
                    <a:ext cx="3449072" cy="2352020"/>
                    <a:chOff x="3485128" y="2514600"/>
                    <a:chExt cx="3449072" cy="2352020"/>
                  </a:xfrm>
                </p:grpSpPr>
                <p:grpSp>
                  <p:nvGrpSpPr>
                    <p:cNvPr id="18" name="Group 17"/>
                    <p:cNvGrpSpPr/>
                    <p:nvPr/>
                  </p:nvGrpSpPr>
                  <p:grpSpPr>
                    <a:xfrm>
                      <a:off x="3810000" y="2514600"/>
                      <a:ext cx="2382272" cy="1437620"/>
                      <a:chOff x="3810000" y="2514600"/>
                      <a:chExt cx="2382272" cy="1437620"/>
                    </a:xfrm>
                  </p:grpSpPr>
                  <p:cxnSp>
                    <p:nvCxnSpPr>
                      <p:cNvPr id="4" name="Straight Connector 3"/>
                      <p:cNvCxnSpPr/>
                      <p:nvPr/>
                    </p:nvCxnSpPr>
                    <p:spPr>
                      <a:xfrm>
                        <a:off x="5029200" y="2819400"/>
                        <a:ext cx="914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5029200" y="28194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4038600" y="2819400"/>
                        <a:ext cx="9906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856728" y="2514600"/>
                        <a:ext cx="401072" cy="523220"/>
                      </a:xfrm>
                      <a:prstGeom prst="rect">
                        <a:avLst/>
                      </a:prstGeom>
                      <a:noFill/>
                    </p:spPr>
                    <p:txBody>
                      <a:bodyPr wrap="none" rtlCol="0">
                        <a:spAutoFit/>
                      </a:bodyPr>
                      <a:lstStyle/>
                      <a:p>
                        <a:r>
                          <a:rPr lang="en-US" sz="2800" dirty="0"/>
                          <a:t>●</a:t>
                        </a:r>
                      </a:p>
                    </p:txBody>
                  </p:sp>
                  <p:sp>
                    <p:nvSpPr>
                      <p:cNvPr id="12" name="TextBox 11"/>
                      <p:cNvSpPr txBox="1"/>
                      <p:nvPr/>
                    </p:nvSpPr>
                    <p:spPr>
                      <a:xfrm>
                        <a:off x="4876800" y="3429000"/>
                        <a:ext cx="401072" cy="523220"/>
                      </a:xfrm>
                      <a:prstGeom prst="rect">
                        <a:avLst/>
                      </a:prstGeom>
                      <a:noFill/>
                    </p:spPr>
                    <p:txBody>
                      <a:bodyPr wrap="none" rtlCol="0">
                        <a:spAutoFit/>
                      </a:bodyPr>
                      <a:lstStyle/>
                      <a:p>
                        <a:r>
                          <a:rPr lang="en-US" sz="2800" dirty="0"/>
                          <a:t>●</a:t>
                        </a:r>
                      </a:p>
                    </p:txBody>
                  </p:sp>
                  <p:sp>
                    <p:nvSpPr>
                      <p:cNvPr id="13" name="TextBox 12"/>
                      <p:cNvSpPr txBox="1"/>
                      <p:nvPr/>
                    </p:nvSpPr>
                    <p:spPr>
                      <a:xfrm>
                        <a:off x="3810000" y="3352800"/>
                        <a:ext cx="401072" cy="523220"/>
                      </a:xfrm>
                      <a:prstGeom prst="rect">
                        <a:avLst/>
                      </a:prstGeom>
                      <a:noFill/>
                    </p:spPr>
                    <p:txBody>
                      <a:bodyPr wrap="none" rtlCol="0">
                        <a:spAutoFit/>
                      </a:bodyPr>
                      <a:lstStyle/>
                      <a:p>
                        <a:r>
                          <a:rPr lang="en-US" sz="2800" dirty="0"/>
                          <a:t>●</a:t>
                        </a:r>
                      </a:p>
                    </p:txBody>
                  </p:sp>
                  <p:sp>
                    <p:nvSpPr>
                      <p:cNvPr id="14" name="TextBox 13"/>
                      <p:cNvSpPr txBox="1"/>
                      <p:nvPr/>
                    </p:nvSpPr>
                    <p:spPr>
                      <a:xfrm>
                        <a:off x="5791200" y="3429000"/>
                        <a:ext cx="401072" cy="523220"/>
                      </a:xfrm>
                      <a:prstGeom prst="rect">
                        <a:avLst/>
                      </a:prstGeom>
                      <a:noFill/>
                    </p:spPr>
                    <p:txBody>
                      <a:bodyPr wrap="none" rtlCol="0">
                        <a:spAutoFit/>
                      </a:bodyPr>
                      <a:lstStyle/>
                      <a:p>
                        <a:r>
                          <a:rPr lang="en-US" sz="2800" dirty="0"/>
                          <a:t>●</a:t>
                        </a:r>
                      </a:p>
                    </p:txBody>
                  </p:sp>
                </p:grpSp>
                <p:cxnSp>
                  <p:nvCxnSpPr>
                    <p:cNvPr id="16" name="Straight Connector 15"/>
                    <p:cNvCxnSpPr/>
                    <p:nvPr/>
                  </p:nvCxnSpPr>
                  <p:spPr>
                    <a:xfrm>
                      <a:off x="3962400" y="3657600"/>
                      <a:ext cx="3048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3657600" y="36576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5486400" y="3733800"/>
                      <a:ext cx="4572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flipV="1">
                      <a:off x="6019800" y="37338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019800" y="37338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533128" y="4191000"/>
                      <a:ext cx="401072" cy="523220"/>
                    </a:xfrm>
                    <a:prstGeom prst="rect">
                      <a:avLst/>
                    </a:prstGeom>
                    <a:noFill/>
                  </p:spPr>
                  <p:txBody>
                    <a:bodyPr wrap="none" rtlCol="0">
                      <a:spAutoFit/>
                    </a:bodyPr>
                    <a:lstStyle/>
                    <a:p>
                      <a:r>
                        <a:rPr lang="en-US" sz="2800" dirty="0"/>
                        <a:t>●</a:t>
                      </a:r>
                    </a:p>
                  </p:txBody>
                </p:sp>
                <p:sp>
                  <p:nvSpPr>
                    <p:cNvPr id="34" name="TextBox 33"/>
                    <p:cNvSpPr txBox="1"/>
                    <p:nvPr/>
                  </p:nvSpPr>
                  <p:spPr>
                    <a:xfrm>
                      <a:off x="5867400" y="4343400"/>
                      <a:ext cx="401072" cy="523220"/>
                    </a:xfrm>
                    <a:prstGeom prst="rect">
                      <a:avLst/>
                    </a:prstGeom>
                    <a:noFill/>
                  </p:spPr>
                  <p:txBody>
                    <a:bodyPr wrap="square" rtlCol="0">
                      <a:spAutoFit/>
                    </a:bodyPr>
                    <a:lstStyle/>
                    <a:p>
                      <a:r>
                        <a:rPr lang="en-US" sz="2800" dirty="0"/>
                        <a:t>●</a:t>
                      </a:r>
                    </a:p>
                  </p:txBody>
                </p:sp>
                <p:sp>
                  <p:nvSpPr>
                    <p:cNvPr id="35" name="TextBox 34"/>
                    <p:cNvSpPr txBox="1"/>
                    <p:nvPr/>
                  </p:nvSpPr>
                  <p:spPr>
                    <a:xfrm>
                      <a:off x="5313928" y="4343400"/>
                      <a:ext cx="401072" cy="523220"/>
                    </a:xfrm>
                    <a:prstGeom prst="rect">
                      <a:avLst/>
                    </a:prstGeom>
                    <a:noFill/>
                  </p:spPr>
                  <p:txBody>
                    <a:bodyPr wrap="none" rtlCol="0">
                      <a:spAutoFit/>
                    </a:bodyPr>
                    <a:lstStyle/>
                    <a:p>
                      <a:r>
                        <a:rPr lang="en-US" sz="2800" dirty="0"/>
                        <a:t>●</a:t>
                      </a:r>
                    </a:p>
                  </p:txBody>
                </p:sp>
                <p:sp>
                  <p:nvSpPr>
                    <p:cNvPr id="36" name="TextBox 35"/>
                    <p:cNvSpPr txBox="1"/>
                    <p:nvPr/>
                  </p:nvSpPr>
                  <p:spPr>
                    <a:xfrm>
                      <a:off x="4094728" y="4267200"/>
                      <a:ext cx="401072" cy="523220"/>
                    </a:xfrm>
                    <a:prstGeom prst="rect">
                      <a:avLst/>
                    </a:prstGeom>
                    <a:noFill/>
                  </p:spPr>
                  <p:txBody>
                    <a:bodyPr wrap="none" rtlCol="0">
                      <a:spAutoFit/>
                    </a:bodyPr>
                    <a:lstStyle/>
                    <a:p>
                      <a:r>
                        <a:rPr lang="en-US" sz="2800" dirty="0"/>
                        <a:t>●</a:t>
                      </a:r>
                    </a:p>
                  </p:txBody>
                </p:sp>
                <p:sp>
                  <p:nvSpPr>
                    <p:cNvPr id="37" name="TextBox 36"/>
                    <p:cNvSpPr txBox="1"/>
                    <p:nvPr/>
                  </p:nvSpPr>
                  <p:spPr>
                    <a:xfrm>
                      <a:off x="3485128" y="4277380"/>
                      <a:ext cx="401072" cy="523220"/>
                    </a:xfrm>
                    <a:prstGeom prst="rect">
                      <a:avLst/>
                    </a:prstGeom>
                    <a:noFill/>
                  </p:spPr>
                  <p:txBody>
                    <a:bodyPr wrap="none" rtlCol="0">
                      <a:spAutoFit/>
                    </a:bodyPr>
                    <a:lstStyle/>
                    <a:p>
                      <a:r>
                        <a:rPr lang="en-US" sz="2800" dirty="0"/>
                        <a:t>●</a:t>
                      </a:r>
                    </a:p>
                  </p:txBody>
                </p:sp>
              </p:grpSp>
              <p:cxnSp>
                <p:nvCxnSpPr>
                  <p:cNvPr id="47" name="Straight Connector 46"/>
                  <p:cNvCxnSpPr/>
                  <p:nvPr/>
                </p:nvCxnSpPr>
                <p:spPr>
                  <a:xfrm>
                    <a:off x="3657600" y="45720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638800" y="5334000"/>
                    <a:ext cx="401072" cy="523220"/>
                  </a:xfrm>
                  <a:prstGeom prst="rect">
                    <a:avLst/>
                  </a:prstGeom>
                  <a:noFill/>
                </p:spPr>
                <p:txBody>
                  <a:bodyPr wrap="none" rtlCol="0">
                    <a:spAutoFit/>
                  </a:bodyPr>
                  <a:lstStyle/>
                  <a:p>
                    <a:r>
                      <a:rPr lang="en-US" sz="2800" dirty="0"/>
                      <a:t>●</a:t>
                    </a:r>
                  </a:p>
                </p:txBody>
              </p:sp>
              <p:sp>
                <p:nvSpPr>
                  <p:cNvPr id="56" name="TextBox 55"/>
                  <p:cNvSpPr txBox="1"/>
                  <p:nvPr/>
                </p:nvSpPr>
                <p:spPr>
                  <a:xfrm>
                    <a:off x="4876800" y="5257800"/>
                    <a:ext cx="401072" cy="523220"/>
                  </a:xfrm>
                  <a:prstGeom prst="rect">
                    <a:avLst/>
                  </a:prstGeom>
                  <a:noFill/>
                </p:spPr>
                <p:txBody>
                  <a:bodyPr wrap="none" rtlCol="0">
                    <a:spAutoFit/>
                  </a:bodyPr>
                  <a:lstStyle/>
                  <a:p>
                    <a:r>
                      <a:rPr lang="en-US" sz="2800" dirty="0"/>
                      <a:t>●</a:t>
                    </a:r>
                  </a:p>
                </p:txBody>
              </p:sp>
            </p:grpSp>
            <p:cxnSp>
              <p:nvCxnSpPr>
                <p:cNvPr id="60" name="Straight Connector 59"/>
                <p:cNvCxnSpPr/>
                <p:nvPr/>
              </p:nvCxnSpPr>
              <p:spPr>
                <a:xfrm flipH="1" flipV="1">
                  <a:off x="4191000" y="53340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114800" y="52578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
          <p:nvSpPr>
            <p:cNvPr id="43" name="TextBox 42"/>
            <p:cNvSpPr txBox="1"/>
            <p:nvPr/>
          </p:nvSpPr>
          <p:spPr>
            <a:xfrm>
              <a:off x="4349720" y="3820180"/>
              <a:ext cx="298480" cy="523220"/>
            </a:xfrm>
            <a:prstGeom prst="rect">
              <a:avLst/>
            </a:prstGeom>
            <a:noFill/>
          </p:spPr>
          <p:txBody>
            <a:bodyPr wrap="none" rtlCol="0">
              <a:spAutoFit/>
            </a:bodyPr>
            <a:lstStyle/>
            <a:p>
              <a:r>
                <a:rPr lang="en-US" sz="2800" b="1" dirty="0"/>
                <a:t>f</a:t>
              </a:r>
            </a:p>
          </p:txBody>
        </p:sp>
        <p:sp>
          <p:nvSpPr>
            <p:cNvPr id="44" name="TextBox 43"/>
            <p:cNvSpPr txBox="1"/>
            <p:nvPr/>
          </p:nvSpPr>
          <p:spPr>
            <a:xfrm>
              <a:off x="3295000" y="3810000"/>
              <a:ext cx="365806" cy="523220"/>
            </a:xfrm>
            <a:prstGeom prst="rect">
              <a:avLst/>
            </a:prstGeom>
            <a:noFill/>
          </p:spPr>
          <p:txBody>
            <a:bodyPr wrap="none" rtlCol="0">
              <a:spAutoFit/>
            </a:bodyPr>
            <a:lstStyle/>
            <a:p>
              <a:r>
                <a:rPr lang="en-US" sz="2800" b="1" dirty="0"/>
                <a:t>e</a:t>
              </a:r>
            </a:p>
          </p:txBody>
        </p:sp>
        <p:sp>
          <p:nvSpPr>
            <p:cNvPr id="45" name="TextBox 44"/>
            <p:cNvSpPr txBox="1"/>
            <p:nvPr/>
          </p:nvSpPr>
          <p:spPr>
            <a:xfrm>
              <a:off x="6019800" y="2971800"/>
              <a:ext cx="377026" cy="523220"/>
            </a:xfrm>
            <a:prstGeom prst="rect">
              <a:avLst/>
            </a:prstGeom>
            <a:noFill/>
          </p:spPr>
          <p:txBody>
            <a:bodyPr wrap="none" rtlCol="0">
              <a:spAutoFit/>
            </a:bodyPr>
            <a:lstStyle/>
            <a:p>
              <a:r>
                <a:rPr lang="en-US" sz="2800" b="1" dirty="0"/>
                <a:t>d</a:t>
              </a:r>
            </a:p>
          </p:txBody>
        </p:sp>
        <p:sp>
          <p:nvSpPr>
            <p:cNvPr id="48" name="TextBox 47"/>
            <p:cNvSpPr txBox="1"/>
            <p:nvPr/>
          </p:nvSpPr>
          <p:spPr>
            <a:xfrm>
              <a:off x="4666600" y="2971800"/>
              <a:ext cx="335348" cy="523220"/>
            </a:xfrm>
            <a:prstGeom prst="rect">
              <a:avLst/>
            </a:prstGeom>
            <a:noFill/>
          </p:spPr>
          <p:txBody>
            <a:bodyPr wrap="none" rtlCol="0">
              <a:spAutoFit/>
            </a:bodyPr>
            <a:lstStyle/>
            <a:p>
              <a:r>
                <a:rPr lang="en-US" sz="2800" b="1" dirty="0"/>
                <a:t>c</a:t>
              </a:r>
            </a:p>
          </p:txBody>
        </p:sp>
        <p:sp>
          <p:nvSpPr>
            <p:cNvPr id="49" name="TextBox 48"/>
            <p:cNvSpPr txBox="1"/>
            <p:nvPr/>
          </p:nvSpPr>
          <p:spPr>
            <a:xfrm>
              <a:off x="3581400" y="2895600"/>
              <a:ext cx="377026" cy="523220"/>
            </a:xfrm>
            <a:prstGeom prst="rect">
              <a:avLst/>
            </a:prstGeom>
            <a:noFill/>
          </p:spPr>
          <p:txBody>
            <a:bodyPr wrap="none" rtlCol="0">
              <a:spAutoFit/>
            </a:bodyPr>
            <a:lstStyle/>
            <a:p>
              <a:r>
                <a:rPr lang="en-US" sz="2800" b="1" dirty="0"/>
                <a:t>b</a:t>
              </a:r>
            </a:p>
          </p:txBody>
        </p:sp>
        <p:sp>
          <p:nvSpPr>
            <p:cNvPr id="50" name="TextBox 49"/>
            <p:cNvSpPr txBox="1"/>
            <p:nvPr/>
          </p:nvSpPr>
          <p:spPr>
            <a:xfrm>
              <a:off x="4891494" y="1908888"/>
              <a:ext cx="362600" cy="523220"/>
            </a:xfrm>
            <a:prstGeom prst="rect">
              <a:avLst/>
            </a:prstGeom>
            <a:noFill/>
          </p:spPr>
          <p:txBody>
            <a:bodyPr wrap="none" rtlCol="0">
              <a:spAutoFit/>
            </a:bodyPr>
            <a:lstStyle/>
            <a:p>
              <a:r>
                <a:rPr lang="en-US" sz="2800" b="1" dirty="0"/>
                <a:t>a</a:t>
              </a:r>
            </a:p>
          </p:txBody>
        </p:sp>
        <p:sp>
          <p:nvSpPr>
            <p:cNvPr id="51" name="TextBox 50"/>
            <p:cNvSpPr txBox="1"/>
            <p:nvPr/>
          </p:nvSpPr>
          <p:spPr>
            <a:xfrm>
              <a:off x="3752200" y="4876800"/>
              <a:ext cx="357790" cy="523220"/>
            </a:xfrm>
            <a:prstGeom prst="rect">
              <a:avLst/>
            </a:prstGeom>
            <a:noFill/>
          </p:spPr>
          <p:txBody>
            <a:bodyPr wrap="none" rtlCol="0">
              <a:spAutoFit/>
            </a:bodyPr>
            <a:lstStyle/>
            <a:p>
              <a:r>
                <a:rPr lang="en-US" sz="2800" b="1" dirty="0"/>
                <a:t>k</a:t>
              </a:r>
            </a:p>
          </p:txBody>
        </p:sp>
        <p:sp>
          <p:nvSpPr>
            <p:cNvPr id="58" name="TextBox 57"/>
            <p:cNvSpPr txBox="1"/>
            <p:nvPr/>
          </p:nvSpPr>
          <p:spPr>
            <a:xfrm>
              <a:off x="6324600" y="3820180"/>
              <a:ext cx="272832" cy="523220"/>
            </a:xfrm>
            <a:prstGeom prst="rect">
              <a:avLst/>
            </a:prstGeom>
            <a:noFill/>
          </p:spPr>
          <p:txBody>
            <a:bodyPr wrap="none" rtlCol="0">
              <a:spAutoFit/>
            </a:bodyPr>
            <a:lstStyle/>
            <a:p>
              <a:r>
                <a:rPr lang="en-US" sz="2800" b="1" dirty="0"/>
                <a:t>i</a:t>
              </a:r>
            </a:p>
          </p:txBody>
        </p:sp>
        <p:sp>
          <p:nvSpPr>
            <p:cNvPr id="62" name="TextBox 61"/>
            <p:cNvSpPr txBox="1"/>
            <p:nvPr/>
          </p:nvSpPr>
          <p:spPr>
            <a:xfrm>
              <a:off x="2771962" y="4800600"/>
              <a:ext cx="276038" cy="523220"/>
            </a:xfrm>
            <a:prstGeom prst="rect">
              <a:avLst/>
            </a:prstGeom>
            <a:noFill/>
          </p:spPr>
          <p:txBody>
            <a:bodyPr wrap="none" rtlCol="0">
              <a:spAutoFit/>
            </a:bodyPr>
            <a:lstStyle/>
            <a:p>
              <a:r>
                <a:rPr lang="en-US" sz="2800" b="1" dirty="0"/>
                <a:t>j</a:t>
              </a:r>
            </a:p>
          </p:txBody>
        </p:sp>
        <p:sp>
          <p:nvSpPr>
            <p:cNvPr id="63" name="TextBox 62"/>
            <p:cNvSpPr txBox="1"/>
            <p:nvPr/>
          </p:nvSpPr>
          <p:spPr>
            <a:xfrm>
              <a:off x="5715000" y="3810000"/>
              <a:ext cx="377026" cy="523220"/>
            </a:xfrm>
            <a:prstGeom prst="rect">
              <a:avLst/>
            </a:prstGeom>
            <a:noFill/>
          </p:spPr>
          <p:txBody>
            <a:bodyPr wrap="none" rtlCol="0">
              <a:spAutoFit/>
            </a:bodyPr>
            <a:lstStyle/>
            <a:p>
              <a:r>
                <a:rPr lang="en-US" sz="2800" b="1" dirty="0"/>
                <a:t>h</a:t>
              </a:r>
            </a:p>
          </p:txBody>
        </p:sp>
        <p:sp>
          <p:nvSpPr>
            <p:cNvPr id="64" name="TextBox 63"/>
            <p:cNvSpPr txBox="1"/>
            <p:nvPr/>
          </p:nvSpPr>
          <p:spPr>
            <a:xfrm>
              <a:off x="5105400" y="3810000"/>
              <a:ext cx="354584" cy="523220"/>
            </a:xfrm>
            <a:prstGeom prst="rect">
              <a:avLst/>
            </a:prstGeom>
            <a:noFill/>
          </p:spPr>
          <p:txBody>
            <a:bodyPr wrap="none" rtlCol="0">
              <a:spAutoFit/>
            </a:bodyPr>
            <a:lstStyle/>
            <a:p>
              <a:r>
                <a:rPr lang="en-US" sz="2800" b="1" dirty="0"/>
                <a:t>g</a:t>
              </a:r>
            </a:p>
          </p:txBody>
        </p:sp>
        <p:sp>
          <p:nvSpPr>
            <p:cNvPr id="65" name="TextBox 64"/>
            <p:cNvSpPr txBox="1"/>
            <p:nvPr/>
          </p:nvSpPr>
          <p:spPr>
            <a:xfrm>
              <a:off x="4267200" y="5638800"/>
              <a:ext cx="377026" cy="523220"/>
            </a:xfrm>
            <a:prstGeom prst="rect">
              <a:avLst/>
            </a:prstGeom>
            <a:noFill/>
          </p:spPr>
          <p:txBody>
            <a:bodyPr wrap="none" rtlCol="0">
              <a:spAutoFit/>
            </a:bodyPr>
            <a:lstStyle/>
            <a:p>
              <a:r>
                <a:rPr lang="en-US" sz="2800" b="1" dirty="0"/>
                <a:t>p</a:t>
              </a:r>
            </a:p>
          </p:txBody>
        </p:sp>
        <p:sp>
          <p:nvSpPr>
            <p:cNvPr id="66" name="TextBox 65"/>
            <p:cNvSpPr txBox="1"/>
            <p:nvPr/>
          </p:nvSpPr>
          <p:spPr>
            <a:xfrm>
              <a:off x="3733800" y="5638800"/>
              <a:ext cx="377026" cy="523220"/>
            </a:xfrm>
            <a:prstGeom prst="rect">
              <a:avLst/>
            </a:prstGeom>
            <a:noFill/>
          </p:spPr>
          <p:txBody>
            <a:bodyPr wrap="none" rtlCol="0">
              <a:spAutoFit/>
            </a:bodyPr>
            <a:lstStyle/>
            <a:p>
              <a:r>
                <a:rPr lang="en-US" sz="2800" b="1" dirty="0"/>
                <a:t>o</a:t>
              </a:r>
            </a:p>
          </p:txBody>
        </p:sp>
        <p:sp>
          <p:nvSpPr>
            <p:cNvPr id="67" name="TextBox 66"/>
            <p:cNvSpPr txBox="1"/>
            <p:nvPr/>
          </p:nvSpPr>
          <p:spPr>
            <a:xfrm>
              <a:off x="3124200" y="5562600"/>
              <a:ext cx="377026" cy="523220"/>
            </a:xfrm>
            <a:prstGeom prst="rect">
              <a:avLst/>
            </a:prstGeom>
            <a:noFill/>
          </p:spPr>
          <p:txBody>
            <a:bodyPr wrap="none" rtlCol="0">
              <a:spAutoFit/>
            </a:bodyPr>
            <a:lstStyle/>
            <a:p>
              <a:r>
                <a:rPr lang="en-US" sz="2800" b="1" dirty="0"/>
                <a:t>n</a:t>
              </a:r>
            </a:p>
          </p:txBody>
        </p:sp>
        <p:sp>
          <p:nvSpPr>
            <p:cNvPr id="68" name="TextBox 67"/>
            <p:cNvSpPr txBox="1"/>
            <p:nvPr/>
          </p:nvSpPr>
          <p:spPr>
            <a:xfrm>
              <a:off x="5334000" y="4876800"/>
              <a:ext cx="476412" cy="523220"/>
            </a:xfrm>
            <a:prstGeom prst="rect">
              <a:avLst/>
            </a:prstGeom>
            <a:noFill/>
          </p:spPr>
          <p:txBody>
            <a:bodyPr wrap="none" rtlCol="0">
              <a:spAutoFit/>
            </a:bodyPr>
            <a:lstStyle/>
            <a:p>
              <a:r>
                <a:rPr lang="en-US" sz="2800" b="1" dirty="0"/>
                <a:t>m</a:t>
              </a:r>
            </a:p>
          </p:txBody>
        </p:sp>
        <p:sp>
          <p:nvSpPr>
            <p:cNvPr id="71" name="TextBox 70"/>
            <p:cNvSpPr txBox="1"/>
            <p:nvPr/>
          </p:nvSpPr>
          <p:spPr>
            <a:xfrm>
              <a:off x="4756368" y="4810780"/>
              <a:ext cx="272832" cy="523220"/>
            </a:xfrm>
            <a:prstGeom prst="rect">
              <a:avLst/>
            </a:prstGeom>
            <a:noFill/>
          </p:spPr>
          <p:txBody>
            <a:bodyPr wrap="none" rtlCol="0">
              <a:spAutoFit/>
            </a:bodyPr>
            <a:lstStyle/>
            <a:p>
              <a:r>
                <a:rPr lang="en-US" sz="2800" b="1" dirty="0"/>
                <a:t>l</a:t>
              </a:r>
            </a:p>
          </p:txBody>
        </p:sp>
      </p:grpSp>
      <p:sp>
        <p:nvSpPr>
          <p:cNvPr id="19" name="Date Placeholder 18"/>
          <p:cNvSpPr>
            <a:spLocks noGrp="1"/>
          </p:cNvSpPr>
          <p:nvPr>
            <p:ph type="dt" sz="half" idx="10"/>
          </p:nvPr>
        </p:nvSpPr>
        <p:spPr/>
        <p:txBody>
          <a:bodyPr/>
          <a:lstStyle/>
          <a:p>
            <a:r>
              <a:rPr lang="en-US" smtClean="0"/>
              <a:t>24 July 2013</a:t>
            </a:r>
            <a:endParaRPr lang="en-US"/>
          </a:p>
        </p:txBody>
      </p:sp>
      <p:sp>
        <p:nvSpPr>
          <p:cNvPr id="20" name="Footer Placeholder 19"/>
          <p:cNvSpPr>
            <a:spLocks noGrp="1"/>
          </p:cNvSpPr>
          <p:nvPr>
            <p:ph type="ftr" sz="quarter" idx="11"/>
          </p:nvPr>
        </p:nvSpPr>
        <p:spPr/>
        <p:txBody>
          <a:bodyPr/>
          <a:lstStyle/>
          <a:p>
            <a:r>
              <a:rPr lang="en-US" smtClean="0"/>
              <a:t>prepared by Jay Narayan Jha</a:t>
            </a:r>
            <a:endParaRPr lang="en-US"/>
          </a:p>
        </p:txBody>
      </p:sp>
      <p:sp>
        <p:nvSpPr>
          <p:cNvPr id="23" name="Slide Number Placeholder 22"/>
          <p:cNvSpPr>
            <a:spLocks noGrp="1"/>
          </p:cNvSpPr>
          <p:nvPr>
            <p:ph type="sldNum" sz="quarter" idx="12"/>
          </p:nvPr>
        </p:nvSpPr>
        <p:spPr/>
        <p:txBody>
          <a:bodyPr/>
          <a:lstStyle/>
          <a:p>
            <a:fld id="{8B16A634-8E49-4B9D-9759-C259ADE26D9D}" type="slidenum">
              <a:rPr lang="en-US" smtClean="0"/>
              <a:t>23</a:t>
            </a:fld>
            <a:endParaRPr lang="en-US"/>
          </a:p>
        </p:txBody>
      </p:sp>
    </p:spTree>
    <p:extLst>
      <p:ext uri="{BB962C8B-B14F-4D97-AF65-F5344CB8AC3E}">
        <p14:creationId xmlns:p14="http://schemas.microsoft.com/office/powerpoint/2010/main" val="15619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048000" cy="715962"/>
          </a:xfrm>
        </p:spPr>
        <p:txBody>
          <a:bodyPr>
            <a:normAutofit/>
          </a:bodyPr>
          <a:lstStyle/>
          <a:p>
            <a:pPr algn="l"/>
            <a:r>
              <a:rPr lang="en-US" sz="3200" dirty="0"/>
              <a:t>Step 1</a:t>
            </a:r>
            <a:r>
              <a:rPr lang="en-US" sz="3200" baseline="30000" dirty="0"/>
              <a:t>st</a:t>
            </a:r>
            <a:r>
              <a:rPr lang="en-US" sz="3200" dirty="0"/>
              <a:t> </a:t>
            </a:r>
          </a:p>
        </p:txBody>
      </p:sp>
      <p:grpSp>
        <p:nvGrpSpPr>
          <p:cNvPr id="7" name="Group 175"/>
          <p:cNvGrpSpPr/>
          <p:nvPr/>
        </p:nvGrpSpPr>
        <p:grpSpPr>
          <a:xfrm>
            <a:off x="7728168" y="76201"/>
            <a:ext cx="401072" cy="752449"/>
            <a:chOff x="6204168" y="76200"/>
            <a:chExt cx="401072" cy="752449"/>
          </a:xfrm>
        </p:grpSpPr>
        <p:sp>
          <p:nvSpPr>
            <p:cNvPr id="43" name="TextBox 42"/>
            <p:cNvSpPr txBox="1"/>
            <p:nvPr/>
          </p:nvSpPr>
          <p:spPr>
            <a:xfrm>
              <a:off x="6204168" y="305429"/>
              <a:ext cx="401072" cy="523220"/>
            </a:xfrm>
            <a:prstGeom prst="rect">
              <a:avLst/>
            </a:prstGeom>
            <a:noFill/>
          </p:spPr>
          <p:txBody>
            <a:bodyPr wrap="none" rtlCol="0">
              <a:spAutoFit/>
            </a:bodyPr>
            <a:lstStyle/>
            <a:p>
              <a:r>
                <a:rPr lang="en-US" sz="2800" dirty="0"/>
                <a:t>●</a:t>
              </a:r>
            </a:p>
          </p:txBody>
        </p:sp>
        <p:sp>
          <p:nvSpPr>
            <p:cNvPr id="44" name="TextBox 43"/>
            <p:cNvSpPr txBox="1"/>
            <p:nvPr/>
          </p:nvSpPr>
          <p:spPr>
            <a:xfrm>
              <a:off x="6222568" y="76200"/>
              <a:ext cx="335348" cy="523220"/>
            </a:xfrm>
            <a:prstGeom prst="rect">
              <a:avLst/>
            </a:prstGeom>
            <a:noFill/>
          </p:spPr>
          <p:txBody>
            <a:bodyPr wrap="none" rtlCol="0">
              <a:spAutoFit/>
            </a:bodyPr>
            <a:lstStyle/>
            <a:p>
              <a:r>
                <a:rPr lang="en-US" sz="2800" b="1" dirty="0"/>
                <a:t>c</a:t>
              </a:r>
            </a:p>
          </p:txBody>
        </p:sp>
      </p:grpSp>
      <p:grpSp>
        <p:nvGrpSpPr>
          <p:cNvPr id="8" name="Group 171"/>
          <p:cNvGrpSpPr/>
          <p:nvPr/>
        </p:nvGrpSpPr>
        <p:grpSpPr>
          <a:xfrm>
            <a:off x="5105400" y="85973"/>
            <a:ext cx="401072" cy="742676"/>
            <a:chOff x="3581400" y="85973"/>
            <a:chExt cx="401072" cy="742676"/>
          </a:xfrm>
        </p:grpSpPr>
        <p:sp>
          <p:nvSpPr>
            <p:cNvPr id="45" name="TextBox 44"/>
            <p:cNvSpPr txBox="1"/>
            <p:nvPr/>
          </p:nvSpPr>
          <p:spPr>
            <a:xfrm>
              <a:off x="3581400" y="305429"/>
              <a:ext cx="401072" cy="523220"/>
            </a:xfrm>
            <a:prstGeom prst="rect">
              <a:avLst/>
            </a:prstGeom>
            <a:noFill/>
          </p:spPr>
          <p:txBody>
            <a:bodyPr wrap="none" rtlCol="0">
              <a:spAutoFit/>
            </a:bodyPr>
            <a:lstStyle/>
            <a:p>
              <a:r>
                <a:rPr lang="en-US" sz="2800" dirty="0"/>
                <a:t>●</a:t>
              </a:r>
            </a:p>
          </p:txBody>
        </p:sp>
        <p:sp>
          <p:nvSpPr>
            <p:cNvPr id="46" name="TextBox 45"/>
            <p:cNvSpPr txBox="1"/>
            <p:nvPr/>
          </p:nvSpPr>
          <p:spPr>
            <a:xfrm>
              <a:off x="3581400" y="85973"/>
              <a:ext cx="362600" cy="523220"/>
            </a:xfrm>
            <a:prstGeom prst="rect">
              <a:avLst/>
            </a:prstGeom>
            <a:noFill/>
          </p:spPr>
          <p:txBody>
            <a:bodyPr wrap="none" rtlCol="0">
              <a:spAutoFit/>
            </a:bodyPr>
            <a:lstStyle/>
            <a:p>
              <a:r>
                <a:rPr lang="en-US" sz="2800" b="1" dirty="0"/>
                <a:t>a</a:t>
              </a:r>
            </a:p>
          </p:txBody>
        </p:sp>
      </p:grpSp>
      <p:cxnSp>
        <p:nvCxnSpPr>
          <p:cNvPr id="115" name="Straight Connector 114"/>
          <p:cNvCxnSpPr/>
          <p:nvPr/>
        </p:nvCxnSpPr>
        <p:spPr>
          <a:xfrm>
            <a:off x="1828800" y="35814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19" name="Title 1"/>
          <p:cNvSpPr txBox="1">
            <a:spLocks/>
          </p:cNvSpPr>
          <p:nvPr/>
        </p:nvSpPr>
        <p:spPr>
          <a:xfrm>
            <a:off x="1752600" y="3733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2</a:t>
            </a:r>
            <a:r>
              <a:rPr lang="en-US" sz="3200" baseline="30000" dirty="0">
                <a:latin typeface="+mj-lt"/>
                <a:ea typeface="+mj-ea"/>
                <a:cs typeface="+mj-cs"/>
              </a:rPr>
              <a:t>nd</a:t>
            </a:r>
            <a:r>
              <a:rPr lang="en-US" sz="3200" dirty="0">
                <a:latin typeface="+mj-lt"/>
                <a:ea typeface="+mj-ea"/>
                <a:cs typeface="+mj-cs"/>
              </a:rPr>
              <a:t> </a:t>
            </a:r>
          </a:p>
        </p:txBody>
      </p:sp>
      <p:grpSp>
        <p:nvGrpSpPr>
          <p:cNvPr id="9" name="Group 251"/>
          <p:cNvGrpSpPr/>
          <p:nvPr/>
        </p:nvGrpSpPr>
        <p:grpSpPr>
          <a:xfrm>
            <a:off x="4780528" y="3820180"/>
            <a:ext cx="401072" cy="762000"/>
            <a:chOff x="3256528" y="3820180"/>
            <a:chExt cx="401072" cy="762000"/>
          </a:xfrm>
        </p:grpSpPr>
        <p:sp>
          <p:nvSpPr>
            <p:cNvPr id="169" name="TextBox 6"/>
            <p:cNvSpPr txBox="1"/>
            <p:nvPr/>
          </p:nvSpPr>
          <p:spPr>
            <a:xfrm>
              <a:off x="3256528" y="4058960"/>
              <a:ext cx="401072" cy="523220"/>
            </a:xfrm>
            <a:prstGeom prst="rect">
              <a:avLst/>
            </a:prstGeom>
            <a:noFill/>
          </p:spPr>
          <p:txBody>
            <a:bodyPr wrap="none" rtlCol="0">
              <a:spAutoFit/>
            </a:bodyPr>
            <a:lstStyle/>
            <a:p>
              <a:r>
                <a:rPr lang="en-US" sz="2800" dirty="0"/>
                <a:t>●</a:t>
              </a:r>
            </a:p>
          </p:txBody>
        </p:sp>
        <p:sp>
          <p:nvSpPr>
            <p:cNvPr id="170" name="TextBox 7"/>
            <p:cNvSpPr txBox="1"/>
            <p:nvPr/>
          </p:nvSpPr>
          <p:spPr>
            <a:xfrm>
              <a:off x="3256528" y="3820180"/>
              <a:ext cx="377026" cy="523220"/>
            </a:xfrm>
            <a:prstGeom prst="rect">
              <a:avLst/>
            </a:prstGeom>
            <a:noFill/>
          </p:spPr>
          <p:txBody>
            <a:bodyPr wrap="none" rtlCol="0">
              <a:spAutoFit/>
            </a:bodyPr>
            <a:lstStyle/>
            <a:p>
              <a:r>
                <a:rPr lang="en-US" sz="2800" b="1" dirty="0"/>
                <a:t>b</a:t>
              </a:r>
            </a:p>
          </p:txBody>
        </p:sp>
      </p:grpSp>
      <p:grpSp>
        <p:nvGrpSpPr>
          <p:cNvPr id="10" name="Group 2"/>
          <p:cNvGrpSpPr/>
          <p:nvPr/>
        </p:nvGrpSpPr>
        <p:grpSpPr>
          <a:xfrm>
            <a:off x="3866128" y="3820180"/>
            <a:ext cx="401072" cy="762000"/>
            <a:chOff x="2057400" y="2677180"/>
            <a:chExt cx="401072" cy="762000"/>
          </a:xfrm>
        </p:grpSpPr>
        <p:sp>
          <p:nvSpPr>
            <p:cNvPr id="167" name="TextBox 3"/>
            <p:cNvSpPr txBox="1"/>
            <p:nvPr/>
          </p:nvSpPr>
          <p:spPr>
            <a:xfrm>
              <a:off x="2057400" y="2915960"/>
              <a:ext cx="401072" cy="523220"/>
            </a:xfrm>
            <a:prstGeom prst="rect">
              <a:avLst/>
            </a:prstGeom>
            <a:noFill/>
          </p:spPr>
          <p:txBody>
            <a:bodyPr wrap="none" rtlCol="0">
              <a:spAutoFit/>
            </a:bodyPr>
            <a:lstStyle/>
            <a:p>
              <a:r>
                <a:rPr lang="en-US" sz="2800" dirty="0"/>
                <a:t>●</a:t>
              </a:r>
            </a:p>
          </p:txBody>
        </p:sp>
        <p:sp>
          <p:nvSpPr>
            <p:cNvPr id="168" name="TextBox 4"/>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11" name="Group 35"/>
          <p:cNvGrpSpPr/>
          <p:nvPr/>
        </p:nvGrpSpPr>
        <p:grpSpPr>
          <a:xfrm>
            <a:off x="4932928" y="3820180"/>
            <a:ext cx="2201110" cy="2733020"/>
            <a:chOff x="2599490" y="2296180"/>
            <a:chExt cx="2201110" cy="2733020"/>
          </a:xfrm>
        </p:grpSpPr>
        <p:grpSp>
          <p:nvGrpSpPr>
            <p:cNvPr id="12" name="Group 8"/>
            <p:cNvGrpSpPr/>
            <p:nvPr/>
          </p:nvGrpSpPr>
          <p:grpSpPr>
            <a:xfrm>
              <a:off x="2599490" y="2296180"/>
              <a:ext cx="2201110" cy="2733020"/>
              <a:chOff x="2771962" y="3505200"/>
              <a:chExt cx="2201110" cy="2733020"/>
            </a:xfrm>
          </p:grpSpPr>
          <p:sp>
            <p:nvSpPr>
              <p:cNvPr id="151" name="TextBox 9"/>
              <p:cNvSpPr txBox="1"/>
              <p:nvPr/>
            </p:nvSpPr>
            <p:spPr>
              <a:xfrm>
                <a:off x="4572000" y="5715000"/>
                <a:ext cx="401072" cy="523220"/>
              </a:xfrm>
              <a:prstGeom prst="rect">
                <a:avLst/>
              </a:prstGeom>
              <a:noFill/>
            </p:spPr>
            <p:txBody>
              <a:bodyPr wrap="none" rtlCol="0">
                <a:spAutoFit/>
              </a:bodyPr>
              <a:lstStyle/>
              <a:p>
                <a:r>
                  <a:rPr lang="en-US" sz="2800" dirty="0"/>
                  <a:t>●</a:t>
                </a:r>
              </a:p>
            </p:txBody>
          </p:sp>
          <p:sp>
            <p:nvSpPr>
              <p:cNvPr id="152" name="TextBox 151"/>
              <p:cNvSpPr txBox="1"/>
              <p:nvPr/>
            </p:nvSpPr>
            <p:spPr>
              <a:xfrm>
                <a:off x="3886200" y="5638800"/>
                <a:ext cx="457200" cy="533400"/>
              </a:xfrm>
              <a:prstGeom prst="rect">
                <a:avLst/>
              </a:prstGeom>
              <a:noFill/>
            </p:spPr>
            <p:txBody>
              <a:bodyPr wrap="square" rtlCol="0">
                <a:spAutoFit/>
              </a:bodyPr>
              <a:lstStyle/>
              <a:p>
                <a:r>
                  <a:rPr lang="en-US" sz="2800" dirty="0"/>
                  <a:t>●</a:t>
                </a:r>
              </a:p>
            </p:txBody>
          </p:sp>
          <p:sp>
            <p:nvSpPr>
              <p:cNvPr id="153" name="TextBox 11"/>
              <p:cNvSpPr txBox="1"/>
              <p:nvPr/>
            </p:nvSpPr>
            <p:spPr>
              <a:xfrm>
                <a:off x="3276600" y="5562600"/>
                <a:ext cx="401072" cy="523220"/>
              </a:xfrm>
              <a:prstGeom prst="rect">
                <a:avLst/>
              </a:prstGeom>
              <a:noFill/>
            </p:spPr>
            <p:txBody>
              <a:bodyPr wrap="none" rtlCol="0">
                <a:spAutoFit/>
              </a:bodyPr>
              <a:lstStyle/>
              <a:p>
                <a:r>
                  <a:rPr lang="en-US" sz="2800" dirty="0"/>
                  <a:t>●</a:t>
                </a:r>
              </a:p>
            </p:txBody>
          </p:sp>
          <p:sp>
            <p:nvSpPr>
              <p:cNvPr id="154" name="TextBox 12"/>
              <p:cNvSpPr txBox="1"/>
              <p:nvPr/>
            </p:nvSpPr>
            <p:spPr>
              <a:xfrm>
                <a:off x="3962400" y="4800600"/>
                <a:ext cx="401072" cy="523220"/>
              </a:xfrm>
              <a:prstGeom prst="rect">
                <a:avLst/>
              </a:prstGeom>
              <a:noFill/>
            </p:spPr>
            <p:txBody>
              <a:bodyPr wrap="none" rtlCol="0">
                <a:spAutoFit/>
              </a:bodyPr>
              <a:lstStyle/>
              <a:p>
                <a:r>
                  <a:rPr lang="en-US" sz="2800" dirty="0"/>
                  <a:t>●</a:t>
                </a:r>
              </a:p>
            </p:txBody>
          </p:sp>
          <p:cxnSp>
            <p:nvCxnSpPr>
              <p:cNvPr id="155" name="Straight Connector 21"/>
              <p:cNvCxnSpPr/>
              <p:nvPr/>
            </p:nvCxnSpPr>
            <p:spPr>
              <a:xfrm flipH="1">
                <a:off x="3124200" y="40386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6" name="TextBox 14"/>
              <p:cNvSpPr txBox="1"/>
              <p:nvPr/>
            </p:nvSpPr>
            <p:spPr>
              <a:xfrm>
                <a:off x="2895600" y="4724400"/>
                <a:ext cx="401072" cy="523220"/>
              </a:xfrm>
              <a:prstGeom prst="rect">
                <a:avLst/>
              </a:prstGeom>
              <a:noFill/>
            </p:spPr>
            <p:txBody>
              <a:bodyPr wrap="none" rtlCol="0">
                <a:spAutoFit/>
              </a:bodyPr>
              <a:lstStyle/>
              <a:p>
                <a:r>
                  <a:rPr lang="en-US" sz="2800" dirty="0"/>
                  <a:t>●</a:t>
                </a:r>
              </a:p>
            </p:txBody>
          </p:sp>
          <p:sp>
            <p:nvSpPr>
              <p:cNvPr id="157" name="TextBox 36"/>
              <p:cNvSpPr txBox="1"/>
              <p:nvPr/>
            </p:nvSpPr>
            <p:spPr>
              <a:xfrm>
                <a:off x="3485128" y="3743980"/>
                <a:ext cx="401072" cy="523220"/>
              </a:xfrm>
              <a:prstGeom prst="rect">
                <a:avLst/>
              </a:prstGeom>
              <a:noFill/>
            </p:spPr>
            <p:txBody>
              <a:bodyPr wrap="none" rtlCol="0">
                <a:spAutoFit/>
              </a:bodyPr>
              <a:lstStyle/>
              <a:p>
                <a:r>
                  <a:rPr lang="en-US" sz="2800" dirty="0"/>
                  <a:t>●</a:t>
                </a:r>
              </a:p>
            </p:txBody>
          </p:sp>
          <p:cxnSp>
            <p:nvCxnSpPr>
              <p:cNvPr id="158" name="Straight Connector 16"/>
              <p:cNvCxnSpPr/>
              <p:nvPr/>
            </p:nvCxnSpPr>
            <p:spPr>
              <a:xfrm>
                <a:off x="3657600" y="40386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9" name="TextBox 17"/>
              <p:cNvSpPr txBox="1"/>
              <p:nvPr/>
            </p:nvSpPr>
            <p:spPr>
              <a:xfrm>
                <a:off x="3464266" y="3505200"/>
                <a:ext cx="365806" cy="523220"/>
              </a:xfrm>
              <a:prstGeom prst="rect">
                <a:avLst/>
              </a:prstGeom>
              <a:noFill/>
            </p:spPr>
            <p:txBody>
              <a:bodyPr wrap="none" rtlCol="0">
                <a:spAutoFit/>
              </a:bodyPr>
              <a:lstStyle/>
              <a:p>
                <a:r>
                  <a:rPr lang="en-US" sz="2800" b="1" dirty="0"/>
                  <a:t>e</a:t>
                </a:r>
              </a:p>
            </p:txBody>
          </p:sp>
          <p:sp>
            <p:nvSpPr>
              <p:cNvPr id="160" name="TextBox 18"/>
              <p:cNvSpPr txBox="1"/>
              <p:nvPr/>
            </p:nvSpPr>
            <p:spPr>
              <a:xfrm>
                <a:off x="3752200" y="4724400"/>
                <a:ext cx="357790" cy="523220"/>
              </a:xfrm>
              <a:prstGeom prst="rect">
                <a:avLst/>
              </a:prstGeom>
              <a:noFill/>
            </p:spPr>
            <p:txBody>
              <a:bodyPr wrap="none" rtlCol="0">
                <a:spAutoFit/>
              </a:bodyPr>
              <a:lstStyle/>
              <a:p>
                <a:r>
                  <a:rPr lang="en-US" sz="2800" b="1" dirty="0"/>
                  <a:t>k</a:t>
                </a:r>
              </a:p>
            </p:txBody>
          </p:sp>
          <p:sp>
            <p:nvSpPr>
              <p:cNvPr id="161" name="TextBox 19"/>
              <p:cNvSpPr txBox="1"/>
              <p:nvPr/>
            </p:nvSpPr>
            <p:spPr>
              <a:xfrm>
                <a:off x="4267200" y="5486400"/>
                <a:ext cx="377026" cy="523220"/>
              </a:xfrm>
              <a:prstGeom prst="rect">
                <a:avLst/>
              </a:prstGeom>
              <a:noFill/>
            </p:spPr>
            <p:txBody>
              <a:bodyPr wrap="none" rtlCol="0">
                <a:spAutoFit/>
              </a:bodyPr>
              <a:lstStyle/>
              <a:p>
                <a:r>
                  <a:rPr lang="en-US" sz="2800" b="1" dirty="0"/>
                  <a:t>p</a:t>
                </a:r>
              </a:p>
            </p:txBody>
          </p:sp>
          <p:sp>
            <p:nvSpPr>
              <p:cNvPr id="162" name="TextBox 20"/>
              <p:cNvSpPr txBox="1"/>
              <p:nvPr/>
            </p:nvSpPr>
            <p:spPr>
              <a:xfrm>
                <a:off x="3733800" y="5486400"/>
                <a:ext cx="377026" cy="523220"/>
              </a:xfrm>
              <a:prstGeom prst="rect">
                <a:avLst/>
              </a:prstGeom>
              <a:noFill/>
            </p:spPr>
            <p:txBody>
              <a:bodyPr wrap="none" rtlCol="0">
                <a:spAutoFit/>
              </a:bodyPr>
              <a:lstStyle/>
              <a:p>
                <a:r>
                  <a:rPr lang="en-US" sz="2800" b="1" dirty="0"/>
                  <a:t>o</a:t>
                </a:r>
              </a:p>
            </p:txBody>
          </p:sp>
          <p:sp>
            <p:nvSpPr>
              <p:cNvPr id="163" name="TextBox 21"/>
              <p:cNvSpPr txBox="1"/>
              <p:nvPr/>
            </p:nvSpPr>
            <p:spPr>
              <a:xfrm>
                <a:off x="3124200" y="5410200"/>
                <a:ext cx="377026" cy="523220"/>
              </a:xfrm>
              <a:prstGeom prst="rect">
                <a:avLst/>
              </a:prstGeom>
              <a:noFill/>
            </p:spPr>
            <p:txBody>
              <a:bodyPr wrap="none" rtlCol="0">
                <a:spAutoFit/>
              </a:bodyPr>
              <a:lstStyle/>
              <a:p>
                <a:r>
                  <a:rPr lang="en-US" sz="2800" b="1" dirty="0"/>
                  <a:t>n</a:t>
                </a:r>
              </a:p>
            </p:txBody>
          </p:sp>
          <p:cxnSp>
            <p:nvCxnSpPr>
              <p:cNvPr id="164" name="Straight Connector 22"/>
              <p:cNvCxnSpPr/>
              <p:nvPr/>
            </p:nvCxnSpPr>
            <p:spPr>
              <a:xfrm flipH="1">
                <a:off x="3429000" y="51054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23"/>
              <p:cNvCxnSpPr/>
              <p:nvPr/>
            </p:nvCxnSpPr>
            <p:spPr>
              <a:xfrm flipH="1">
                <a:off x="4114800" y="51054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6" name="TextBox 24"/>
              <p:cNvSpPr txBox="1"/>
              <p:nvPr/>
            </p:nvSpPr>
            <p:spPr>
              <a:xfrm>
                <a:off x="2771962" y="4648200"/>
                <a:ext cx="276038" cy="523220"/>
              </a:xfrm>
              <a:prstGeom prst="rect">
                <a:avLst/>
              </a:prstGeom>
              <a:noFill/>
            </p:spPr>
            <p:txBody>
              <a:bodyPr wrap="none" rtlCol="0">
                <a:spAutoFit/>
              </a:bodyPr>
              <a:lstStyle/>
              <a:p>
                <a:r>
                  <a:rPr lang="en-US" sz="2800" b="1" dirty="0"/>
                  <a:t>j</a:t>
                </a:r>
              </a:p>
            </p:txBody>
          </p:sp>
        </p:grpSp>
        <p:cxnSp>
          <p:nvCxnSpPr>
            <p:cNvPr id="150" name="Straight Connector 149"/>
            <p:cNvCxnSpPr/>
            <p:nvPr/>
          </p:nvCxnSpPr>
          <p:spPr>
            <a:xfrm flipH="1" flipV="1">
              <a:off x="4038600" y="38862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Group 26"/>
          <p:cNvGrpSpPr/>
          <p:nvPr/>
        </p:nvGrpSpPr>
        <p:grpSpPr>
          <a:xfrm>
            <a:off x="6513056" y="3820180"/>
            <a:ext cx="401072" cy="838200"/>
            <a:chOff x="2057400" y="2677180"/>
            <a:chExt cx="401072" cy="838200"/>
          </a:xfrm>
        </p:grpSpPr>
        <p:sp>
          <p:nvSpPr>
            <p:cNvPr id="147" name="TextBox 146"/>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8" name="TextBox 147"/>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14" name="Group 29"/>
          <p:cNvGrpSpPr/>
          <p:nvPr/>
        </p:nvGrpSpPr>
        <p:grpSpPr>
          <a:xfrm>
            <a:off x="7371328" y="3743980"/>
            <a:ext cx="401072" cy="838200"/>
            <a:chOff x="2057400" y="2677180"/>
            <a:chExt cx="401072" cy="838200"/>
          </a:xfrm>
        </p:grpSpPr>
        <p:sp>
          <p:nvSpPr>
            <p:cNvPr id="145" name="TextBox 144"/>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6" name="TextBox 145"/>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16" name="Group 32"/>
          <p:cNvGrpSpPr/>
          <p:nvPr/>
        </p:nvGrpSpPr>
        <p:grpSpPr>
          <a:xfrm>
            <a:off x="8209528" y="3820180"/>
            <a:ext cx="401072" cy="762000"/>
            <a:chOff x="2057400" y="2677180"/>
            <a:chExt cx="401072" cy="762000"/>
          </a:xfrm>
        </p:grpSpPr>
        <p:sp>
          <p:nvSpPr>
            <p:cNvPr id="143" name="TextBox 142"/>
            <p:cNvSpPr txBox="1"/>
            <p:nvPr/>
          </p:nvSpPr>
          <p:spPr>
            <a:xfrm>
              <a:off x="2057400" y="2915960"/>
              <a:ext cx="401072" cy="523220"/>
            </a:xfrm>
            <a:prstGeom prst="rect">
              <a:avLst/>
            </a:prstGeom>
            <a:noFill/>
          </p:spPr>
          <p:txBody>
            <a:bodyPr wrap="none" rtlCol="0">
              <a:spAutoFit/>
            </a:bodyPr>
            <a:lstStyle/>
            <a:p>
              <a:r>
                <a:rPr lang="en-US" sz="2800" dirty="0"/>
                <a:t>●</a:t>
              </a:r>
            </a:p>
          </p:txBody>
        </p:sp>
        <p:sp>
          <p:nvSpPr>
            <p:cNvPr id="144" name="TextBox 143"/>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17" name="Group 36"/>
          <p:cNvGrpSpPr/>
          <p:nvPr/>
        </p:nvGrpSpPr>
        <p:grpSpPr>
          <a:xfrm>
            <a:off x="8285728" y="3820180"/>
            <a:ext cx="2077472" cy="1828800"/>
            <a:chOff x="4572000" y="3657600"/>
            <a:chExt cx="2077472" cy="1828800"/>
          </a:xfrm>
        </p:grpSpPr>
        <p:sp>
          <p:nvSpPr>
            <p:cNvPr id="130" name="TextBox 32"/>
            <p:cNvSpPr txBox="1"/>
            <p:nvPr/>
          </p:nvSpPr>
          <p:spPr>
            <a:xfrm>
              <a:off x="6248400" y="3886200"/>
              <a:ext cx="401072" cy="523220"/>
            </a:xfrm>
            <a:prstGeom prst="rect">
              <a:avLst/>
            </a:prstGeom>
            <a:noFill/>
          </p:spPr>
          <p:txBody>
            <a:bodyPr wrap="none" rtlCol="0">
              <a:spAutoFit/>
            </a:bodyPr>
            <a:lstStyle/>
            <a:p>
              <a:r>
                <a:rPr lang="en-US" sz="2800" dirty="0"/>
                <a:t>●</a:t>
              </a:r>
            </a:p>
          </p:txBody>
        </p:sp>
        <p:grpSp>
          <p:nvGrpSpPr>
            <p:cNvPr id="26" name="Group 49"/>
            <p:cNvGrpSpPr/>
            <p:nvPr/>
          </p:nvGrpSpPr>
          <p:grpSpPr>
            <a:xfrm>
              <a:off x="4572000" y="3657600"/>
              <a:ext cx="2025432" cy="1828800"/>
              <a:chOff x="4572000" y="3657600"/>
              <a:chExt cx="2025432" cy="1828800"/>
            </a:xfrm>
          </p:grpSpPr>
          <p:cxnSp>
            <p:nvCxnSpPr>
              <p:cNvPr id="132" name="Straight Connector 131"/>
              <p:cNvCxnSpPr/>
              <p:nvPr/>
            </p:nvCxnSpPr>
            <p:spPr>
              <a:xfrm flipH="1">
                <a:off x="4921032" y="427738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5129560" y="3972580"/>
                <a:ext cx="401072" cy="523220"/>
              </a:xfrm>
              <a:prstGeom prst="rect">
                <a:avLst/>
              </a:prstGeom>
              <a:noFill/>
            </p:spPr>
            <p:txBody>
              <a:bodyPr wrap="none" rtlCol="0">
                <a:spAutoFit/>
              </a:bodyPr>
              <a:lstStyle/>
              <a:p>
                <a:r>
                  <a:rPr lang="en-US" sz="2800" dirty="0"/>
                  <a:t>●</a:t>
                </a:r>
              </a:p>
            </p:txBody>
          </p:sp>
          <p:sp>
            <p:nvSpPr>
              <p:cNvPr id="134" name="TextBox 133"/>
              <p:cNvSpPr txBox="1"/>
              <p:nvPr/>
            </p:nvSpPr>
            <p:spPr>
              <a:xfrm>
                <a:off x="5454432" y="4963180"/>
                <a:ext cx="401072" cy="523220"/>
              </a:xfrm>
              <a:prstGeom prst="rect">
                <a:avLst/>
              </a:prstGeom>
              <a:noFill/>
            </p:spPr>
            <p:txBody>
              <a:bodyPr wrap="none" rtlCol="0">
                <a:spAutoFit/>
              </a:bodyPr>
              <a:lstStyle/>
              <a:p>
                <a:r>
                  <a:rPr lang="en-US" sz="2800" dirty="0"/>
                  <a:t>●</a:t>
                </a:r>
              </a:p>
            </p:txBody>
          </p:sp>
          <p:sp>
            <p:nvSpPr>
              <p:cNvPr id="135" name="TextBox 134"/>
              <p:cNvSpPr txBox="1"/>
              <p:nvPr/>
            </p:nvSpPr>
            <p:spPr>
              <a:xfrm>
                <a:off x="6324600" y="3667780"/>
                <a:ext cx="272832" cy="523220"/>
              </a:xfrm>
              <a:prstGeom prst="rect">
                <a:avLst/>
              </a:prstGeom>
              <a:noFill/>
            </p:spPr>
            <p:txBody>
              <a:bodyPr wrap="none" rtlCol="0">
                <a:spAutoFit/>
              </a:bodyPr>
              <a:lstStyle/>
              <a:p>
                <a:r>
                  <a:rPr lang="en-US" sz="2800" b="1" dirty="0"/>
                  <a:t>i</a:t>
                </a:r>
              </a:p>
            </p:txBody>
          </p:sp>
          <p:sp>
            <p:nvSpPr>
              <p:cNvPr id="136" name="TextBox 135"/>
              <p:cNvSpPr txBox="1"/>
              <p:nvPr/>
            </p:nvSpPr>
            <p:spPr>
              <a:xfrm>
                <a:off x="5715000" y="3657600"/>
                <a:ext cx="377026" cy="523220"/>
              </a:xfrm>
              <a:prstGeom prst="rect">
                <a:avLst/>
              </a:prstGeom>
              <a:noFill/>
            </p:spPr>
            <p:txBody>
              <a:bodyPr wrap="none" rtlCol="0">
                <a:spAutoFit/>
              </a:bodyPr>
              <a:lstStyle/>
              <a:p>
                <a:r>
                  <a:rPr lang="en-US" sz="2800" b="1" dirty="0"/>
                  <a:t>h</a:t>
                </a:r>
              </a:p>
            </p:txBody>
          </p:sp>
          <p:sp>
            <p:nvSpPr>
              <p:cNvPr id="137" name="TextBox 136"/>
              <p:cNvSpPr txBox="1"/>
              <p:nvPr/>
            </p:nvSpPr>
            <p:spPr>
              <a:xfrm>
                <a:off x="5105400" y="3657600"/>
                <a:ext cx="354584" cy="523220"/>
              </a:xfrm>
              <a:prstGeom prst="rect">
                <a:avLst/>
              </a:prstGeom>
              <a:noFill/>
            </p:spPr>
            <p:txBody>
              <a:bodyPr wrap="none" rtlCol="0">
                <a:spAutoFit/>
              </a:bodyPr>
              <a:lstStyle/>
              <a:p>
                <a:r>
                  <a:rPr lang="en-US" sz="2800" b="1" dirty="0"/>
                  <a:t>g</a:t>
                </a:r>
              </a:p>
            </p:txBody>
          </p:sp>
          <p:sp>
            <p:nvSpPr>
              <p:cNvPr id="138" name="TextBox 137"/>
              <p:cNvSpPr txBox="1"/>
              <p:nvPr/>
            </p:nvSpPr>
            <p:spPr>
              <a:xfrm>
                <a:off x="5149632" y="4886980"/>
                <a:ext cx="476412" cy="523220"/>
              </a:xfrm>
              <a:prstGeom prst="rect">
                <a:avLst/>
              </a:prstGeom>
              <a:noFill/>
            </p:spPr>
            <p:txBody>
              <a:bodyPr wrap="none" rtlCol="0">
                <a:spAutoFit/>
              </a:bodyPr>
              <a:lstStyle/>
              <a:p>
                <a:r>
                  <a:rPr lang="en-US" sz="2800" b="1" dirty="0"/>
                  <a:t>m</a:t>
                </a:r>
              </a:p>
            </p:txBody>
          </p:sp>
          <p:sp>
            <p:nvSpPr>
              <p:cNvPr id="139" name="TextBox 138"/>
              <p:cNvSpPr txBox="1"/>
              <p:nvPr/>
            </p:nvSpPr>
            <p:spPr>
              <a:xfrm>
                <a:off x="4572000" y="4820960"/>
                <a:ext cx="272832" cy="523220"/>
              </a:xfrm>
              <a:prstGeom prst="rect">
                <a:avLst/>
              </a:prstGeom>
              <a:noFill/>
            </p:spPr>
            <p:txBody>
              <a:bodyPr wrap="none" rtlCol="0">
                <a:spAutoFit/>
              </a:bodyPr>
              <a:lstStyle/>
              <a:p>
                <a:r>
                  <a:rPr lang="en-US" sz="2800" b="1" dirty="0"/>
                  <a:t>l</a:t>
                </a:r>
              </a:p>
            </p:txBody>
          </p:sp>
          <p:cxnSp>
            <p:nvCxnSpPr>
              <p:cNvPr id="140" name="Straight Connector 24"/>
              <p:cNvCxnSpPr/>
              <p:nvPr/>
            </p:nvCxnSpPr>
            <p:spPr>
              <a:xfrm flipH="1" flipV="1">
                <a:off x="5302032" y="427738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5715000" y="3896380"/>
                <a:ext cx="401072" cy="523220"/>
              </a:xfrm>
              <a:prstGeom prst="rect">
                <a:avLst/>
              </a:prstGeom>
              <a:noFill/>
            </p:spPr>
            <p:txBody>
              <a:bodyPr wrap="square" rtlCol="0">
                <a:spAutoFit/>
              </a:bodyPr>
              <a:lstStyle/>
              <a:p>
                <a:r>
                  <a:rPr lang="en-US" sz="2800" dirty="0"/>
                  <a:t>●</a:t>
                </a:r>
              </a:p>
            </p:txBody>
          </p:sp>
          <p:sp>
            <p:nvSpPr>
              <p:cNvPr id="142" name="TextBox 141"/>
              <p:cNvSpPr txBox="1"/>
              <p:nvPr/>
            </p:nvSpPr>
            <p:spPr>
              <a:xfrm>
                <a:off x="4692432" y="4886980"/>
                <a:ext cx="401072" cy="523220"/>
              </a:xfrm>
              <a:prstGeom prst="rect">
                <a:avLst/>
              </a:prstGeom>
              <a:noFill/>
            </p:spPr>
            <p:txBody>
              <a:bodyPr wrap="none" rtlCol="0">
                <a:spAutoFit/>
              </a:bodyPr>
              <a:lstStyle/>
              <a:p>
                <a:r>
                  <a:rPr lang="en-US" sz="2800" dirty="0"/>
                  <a:t>●</a:t>
                </a:r>
              </a:p>
            </p:txBody>
          </p:sp>
        </p:grpSp>
      </p:grpSp>
      <p:grpSp>
        <p:nvGrpSpPr>
          <p:cNvPr id="27" name="Group 204"/>
          <p:cNvGrpSpPr/>
          <p:nvPr/>
        </p:nvGrpSpPr>
        <p:grpSpPr>
          <a:xfrm>
            <a:off x="5333999" y="96129"/>
            <a:ext cx="2318044" cy="3277601"/>
            <a:chOff x="3846826" y="96128"/>
            <a:chExt cx="1657811" cy="3277601"/>
          </a:xfrm>
        </p:grpSpPr>
        <p:sp>
          <p:nvSpPr>
            <p:cNvPr id="15" name="TextBox 14"/>
            <p:cNvSpPr txBox="1"/>
            <p:nvPr/>
          </p:nvSpPr>
          <p:spPr>
            <a:xfrm rot="21371981">
              <a:off x="5110323" y="1141381"/>
              <a:ext cx="283542" cy="523220"/>
            </a:xfrm>
            <a:prstGeom prst="rect">
              <a:avLst/>
            </a:prstGeom>
            <a:noFill/>
          </p:spPr>
          <p:txBody>
            <a:bodyPr wrap="square" rtlCol="0">
              <a:spAutoFit/>
            </a:bodyPr>
            <a:lstStyle/>
            <a:p>
              <a:r>
                <a:rPr lang="en-US" sz="2800" b="1" dirty="0"/>
                <a:t>f</a:t>
              </a:r>
            </a:p>
          </p:txBody>
        </p:sp>
        <p:grpSp>
          <p:nvGrpSpPr>
            <p:cNvPr id="28" name="Group 203"/>
            <p:cNvGrpSpPr/>
            <p:nvPr/>
          </p:nvGrpSpPr>
          <p:grpSpPr>
            <a:xfrm>
              <a:off x="3846826" y="96128"/>
              <a:ext cx="1657811" cy="3277601"/>
              <a:chOff x="2342754" y="553328"/>
              <a:chExt cx="1657811" cy="3277601"/>
            </a:xfrm>
          </p:grpSpPr>
          <p:sp>
            <p:nvSpPr>
              <p:cNvPr id="4" name="TextBox 3"/>
              <p:cNvSpPr txBox="1"/>
              <p:nvPr/>
            </p:nvSpPr>
            <p:spPr>
              <a:xfrm>
                <a:off x="3048000" y="3307709"/>
                <a:ext cx="457200" cy="523220"/>
              </a:xfrm>
              <a:prstGeom prst="rect">
                <a:avLst/>
              </a:prstGeom>
              <a:noFill/>
            </p:spPr>
            <p:txBody>
              <a:bodyPr wrap="square" rtlCol="0">
                <a:spAutoFit/>
              </a:bodyPr>
              <a:lstStyle/>
              <a:p>
                <a:r>
                  <a:rPr lang="en-US" sz="2800" dirty="0"/>
                  <a:t>●</a:t>
                </a:r>
              </a:p>
            </p:txBody>
          </p:sp>
          <p:grpSp>
            <p:nvGrpSpPr>
              <p:cNvPr id="29" name="Group 202"/>
              <p:cNvGrpSpPr/>
              <p:nvPr/>
            </p:nvGrpSpPr>
            <p:grpSpPr>
              <a:xfrm>
                <a:off x="2342754" y="553328"/>
                <a:ext cx="1657811" cy="3246492"/>
                <a:chOff x="2342754" y="553328"/>
                <a:chExt cx="1657811" cy="3246492"/>
              </a:xfrm>
            </p:grpSpPr>
            <p:cxnSp>
              <p:nvCxnSpPr>
                <p:cNvPr id="23" name="Straight Connector 22"/>
                <p:cNvCxnSpPr/>
                <p:nvPr/>
              </p:nvCxnSpPr>
              <p:spPr>
                <a:xfrm flipH="1" flipV="1">
                  <a:off x="3269194" y="2743200"/>
                  <a:ext cx="5334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482632" y="3210580"/>
                  <a:ext cx="412968" cy="523220"/>
                </a:xfrm>
                <a:prstGeom prst="rect">
                  <a:avLst/>
                </a:prstGeom>
                <a:noFill/>
              </p:spPr>
              <p:txBody>
                <a:bodyPr wrap="square" rtlCol="0">
                  <a:spAutoFit/>
                </a:bodyPr>
                <a:lstStyle/>
                <a:p>
                  <a:r>
                    <a:rPr lang="en-US" sz="2800" dirty="0"/>
                    <a:t>●</a:t>
                  </a:r>
                </a:p>
              </p:txBody>
            </p:sp>
            <p:grpSp>
              <p:nvGrpSpPr>
                <p:cNvPr id="30" name="Group 201"/>
                <p:cNvGrpSpPr/>
                <p:nvPr/>
              </p:nvGrpSpPr>
              <p:grpSpPr>
                <a:xfrm>
                  <a:off x="2342754" y="553328"/>
                  <a:ext cx="1657811" cy="3246492"/>
                  <a:chOff x="2314762" y="553328"/>
                  <a:chExt cx="1657811" cy="3246492"/>
                </a:xfrm>
              </p:grpSpPr>
              <p:grpSp>
                <p:nvGrpSpPr>
                  <p:cNvPr id="31" name="Group 198"/>
                  <p:cNvGrpSpPr/>
                  <p:nvPr/>
                </p:nvGrpSpPr>
                <p:grpSpPr>
                  <a:xfrm>
                    <a:off x="2323970" y="2376661"/>
                    <a:ext cx="1648603" cy="1423159"/>
                    <a:chOff x="4593730" y="2280533"/>
                    <a:chExt cx="1648603" cy="1423159"/>
                  </a:xfrm>
                </p:grpSpPr>
                <p:sp>
                  <p:nvSpPr>
                    <p:cNvPr id="3" name="TextBox 2"/>
                    <p:cNvSpPr txBox="1"/>
                    <p:nvPr/>
                  </p:nvSpPr>
                  <p:spPr>
                    <a:xfrm>
                      <a:off x="5955496" y="3180472"/>
                      <a:ext cx="286837" cy="523220"/>
                    </a:xfrm>
                    <a:prstGeom prst="rect">
                      <a:avLst/>
                    </a:prstGeom>
                    <a:noFill/>
                  </p:spPr>
                  <p:txBody>
                    <a:bodyPr wrap="none" rtlCol="0">
                      <a:spAutoFit/>
                    </a:bodyPr>
                    <a:lstStyle/>
                    <a:p>
                      <a:r>
                        <a:rPr lang="en-US" sz="2800" dirty="0"/>
                        <a:t>●</a:t>
                      </a:r>
                    </a:p>
                  </p:txBody>
                </p:sp>
                <p:sp>
                  <p:nvSpPr>
                    <p:cNvPr id="6" name="TextBox 5"/>
                    <p:cNvSpPr txBox="1"/>
                    <p:nvPr/>
                  </p:nvSpPr>
                  <p:spPr>
                    <a:xfrm>
                      <a:off x="5345896" y="2353685"/>
                      <a:ext cx="286837" cy="523220"/>
                    </a:xfrm>
                    <a:prstGeom prst="rect">
                      <a:avLst/>
                    </a:prstGeom>
                    <a:noFill/>
                  </p:spPr>
                  <p:txBody>
                    <a:bodyPr wrap="none" rtlCol="0">
                      <a:spAutoFit/>
                    </a:bodyPr>
                    <a:lstStyle/>
                    <a:p>
                      <a:r>
                        <a:rPr lang="en-US" sz="2800" dirty="0"/>
                        <a:t>●</a:t>
                      </a:r>
                    </a:p>
                  </p:txBody>
                </p:sp>
                <p:sp>
                  <p:nvSpPr>
                    <p:cNvPr id="18" name="TextBox 17"/>
                    <p:cNvSpPr txBox="1"/>
                    <p:nvPr/>
                  </p:nvSpPr>
                  <p:spPr>
                    <a:xfrm>
                      <a:off x="5135696" y="2280533"/>
                      <a:ext cx="255883" cy="523220"/>
                    </a:xfrm>
                    <a:prstGeom prst="rect">
                      <a:avLst/>
                    </a:prstGeom>
                    <a:noFill/>
                  </p:spPr>
                  <p:txBody>
                    <a:bodyPr wrap="none" rtlCol="0">
                      <a:spAutoFit/>
                    </a:bodyPr>
                    <a:lstStyle/>
                    <a:p>
                      <a:r>
                        <a:rPr lang="en-US" sz="2800" b="1" dirty="0"/>
                        <a:t>k</a:t>
                      </a:r>
                    </a:p>
                  </p:txBody>
                </p:sp>
                <p:sp>
                  <p:nvSpPr>
                    <p:cNvPr id="19" name="TextBox 18"/>
                    <p:cNvSpPr txBox="1"/>
                    <p:nvPr/>
                  </p:nvSpPr>
                  <p:spPr>
                    <a:xfrm>
                      <a:off x="5706968" y="3054257"/>
                      <a:ext cx="269640" cy="523220"/>
                    </a:xfrm>
                    <a:prstGeom prst="rect">
                      <a:avLst/>
                    </a:prstGeom>
                    <a:noFill/>
                  </p:spPr>
                  <p:txBody>
                    <a:bodyPr wrap="none" rtlCol="0">
                      <a:spAutoFit/>
                    </a:bodyPr>
                    <a:lstStyle/>
                    <a:p>
                      <a:r>
                        <a:rPr lang="en-US" sz="2800" b="1" dirty="0"/>
                        <a:t>p</a:t>
                      </a:r>
                    </a:p>
                  </p:txBody>
                </p:sp>
                <p:sp>
                  <p:nvSpPr>
                    <p:cNvPr id="20" name="TextBox 19"/>
                    <p:cNvSpPr txBox="1"/>
                    <p:nvPr/>
                  </p:nvSpPr>
                  <p:spPr>
                    <a:xfrm>
                      <a:off x="5117296" y="3012053"/>
                      <a:ext cx="269640" cy="523220"/>
                    </a:xfrm>
                    <a:prstGeom prst="rect">
                      <a:avLst/>
                    </a:prstGeom>
                    <a:noFill/>
                  </p:spPr>
                  <p:txBody>
                    <a:bodyPr wrap="none" rtlCol="0">
                      <a:spAutoFit/>
                    </a:bodyPr>
                    <a:lstStyle/>
                    <a:p>
                      <a:r>
                        <a:rPr lang="en-US" sz="2800" b="1" dirty="0"/>
                        <a:t>o</a:t>
                      </a:r>
                    </a:p>
                  </p:txBody>
                </p:sp>
                <p:sp>
                  <p:nvSpPr>
                    <p:cNvPr id="21" name="TextBox 20"/>
                    <p:cNvSpPr txBox="1"/>
                    <p:nvPr/>
                  </p:nvSpPr>
                  <p:spPr>
                    <a:xfrm>
                      <a:off x="4593730" y="3028072"/>
                      <a:ext cx="269640" cy="523220"/>
                    </a:xfrm>
                    <a:prstGeom prst="rect">
                      <a:avLst/>
                    </a:prstGeom>
                    <a:noFill/>
                  </p:spPr>
                  <p:txBody>
                    <a:bodyPr wrap="none" rtlCol="0">
                      <a:spAutoFit/>
                    </a:bodyPr>
                    <a:lstStyle/>
                    <a:p>
                      <a:r>
                        <a:rPr lang="en-US" sz="2800" b="1" dirty="0"/>
                        <a:t>n</a:t>
                      </a:r>
                    </a:p>
                  </p:txBody>
                </p:sp>
                <p:cxnSp>
                  <p:nvCxnSpPr>
                    <p:cNvPr id="22" name="Straight Connector 21"/>
                    <p:cNvCxnSpPr/>
                    <p:nvPr/>
                  </p:nvCxnSpPr>
                  <p:spPr>
                    <a:xfrm flipH="1">
                      <a:off x="4936760" y="2646293"/>
                      <a:ext cx="561536" cy="7627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5456465" y="2647072"/>
                      <a:ext cx="48064" cy="80389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27" name="Group 197"/>
                  <p:cNvGrpSpPr/>
                  <p:nvPr/>
                </p:nvGrpSpPr>
                <p:grpSpPr>
                  <a:xfrm>
                    <a:off x="2314762" y="553328"/>
                    <a:ext cx="1424799" cy="2484418"/>
                    <a:chOff x="2314762" y="553328"/>
                    <a:chExt cx="1424799" cy="2484418"/>
                  </a:xfrm>
                </p:grpSpPr>
                <p:sp>
                  <p:nvSpPr>
                    <p:cNvPr id="25" name="TextBox 24"/>
                    <p:cNvSpPr txBox="1"/>
                    <p:nvPr/>
                  </p:nvSpPr>
                  <p:spPr>
                    <a:xfrm>
                      <a:off x="2314762" y="2438400"/>
                      <a:ext cx="197416" cy="523220"/>
                    </a:xfrm>
                    <a:prstGeom prst="rect">
                      <a:avLst/>
                    </a:prstGeom>
                    <a:noFill/>
                  </p:spPr>
                  <p:txBody>
                    <a:bodyPr wrap="none" rtlCol="0">
                      <a:spAutoFit/>
                    </a:bodyPr>
                    <a:lstStyle/>
                    <a:p>
                      <a:r>
                        <a:rPr lang="en-US" sz="2800" b="1" dirty="0"/>
                        <a:t>j</a:t>
                      </a:r>
                    </a:p>
                  </p:txBody>
                </p:sp>
                <p:grpSp>
                  <p:nvGrpSpPr>
                    <p:cNvPr id="237" name="Group 196"/>
                    <p:cNvGrpSpPr/>
                    <p:nvPr/>
                  </p:nvGrpSpPr>
                  <p:grpSpPr>
                    <a:xfrm>
                      <a:off x="2444747" y="553328"/>
                      <a:ext cx="1294814" cy="2484418"/>
                      <a:chOff x="2444747" y="549204"/>
                      <a:chExt cx="1294814" cy="2666541"/>
                    </a:xfrm>
                  </p:grpSpPr>
                  <p:grpSp>
                    <p:nvGrpSpPr>
                      <p:cNvPr id="238" name="Group 183"/>
                      <p:cNvGrpSpPr/>
                      <p:nvPr/>
                    </p:nvGrpSpPr>
                    <p:grpSpPr>
                      <a:xfrm>
                        <a:off x="2833390" y="549204"/>
                        <a:ext cx="906171" cy="1604085"/>
                        <a:chOff x="2833390" y="545828"/>
                        <a:chExt cx="906171" cy="1693768"/>
                      </a:xfrm>
                    </p:grpSpPr>
                    <p:grpSp>
                      <p:nvGrpSpPr>
                        <p:cNvPr id="239" name="Group 176"/>
                        <p:cNvGrpSpPr/>
                        <p:nvPr/>
                      </p:nvGrpSpPr>
                      <p:grpSpPr>
                        <a:xfrm>
                          <a:off x="3022105" y="545828"/>
                          <a:ext cx="286837" cy="828370"/>
                          <a:chOff x="3631705" y="22201"/>
                          <a:chExt cx="286837" cy="828370"/>
                        </a:xfrm>
                      </p:grpSpPr>
                      <p:sp>
                        <p:nvSpPr>
                          <p:cNvPr id="178" name="TextBox 177"/>
                          <p:cNvSpPr txBox="1"/>
                          <p:nvPr/>
                        </p:nvSpPr>
                        <p:spPr>
                          <a:xfrm>
                            <a:off x="3631705" y="257599"/>
                            <a:ext cx="286837" cy="592972"/>
                          </a:xfrm>
                          <a:prstGeom prst="rect">
                            <a:avLst/>
                          </a:prstGeom>
                          <a:noFill/>
                        </p:spPr>
                        <p:txBody>
                          <a:bodyPr wrap="none" rtlCol="0">
                            <a:spAutoFit/>
                          </a:bodyPr>
                          <a:lstStyle/>
                          <a:p>
                            <a:r>
                              <a:rPr lang="en-US" sz="2800" dirty="0"/>
                              <a:t>●</a:t>
                            </a:r>
                          </a:p>
                        </p:txBody>
                      </p:sp>
                      <p:sp>
                        <p:nvSpPr>
                          <p:cNvPr id="179" name="TextBox 178"/>
                          <p:cNvSpPr txBox="1"/>
                          <p:nvPr/>
                        </p:nvSpPr>
                        <p:spPr>
                          <a:xfrm>
                            <a:off x="3631705" y="22201"/>
                            <a:ext cx="269640" cy="592972"/>
                          </a:xfrm>
                          <a:prstGeom prst="rect">
                            <a:avLst/>
                          </a:prstGeom>
                          <a:noFill/>
                        </p:spPr>
                        <p:txBody>
                          <a:bodyPr wrap="none" rtlCol="0">
                            <a:spAutoFit/>
                          </a:bodyPr>
                          <a:lstStyle/>
                          <a:p>
                            <a:r>
                              <a:rPr lang="en-US" sz="2800" b="1" dirty="0"/>
                              <a:t>b</a:t>
                            </a:r>
                          </a:p>
                        </p:txBody>
                      </p:sp>
                    </p:grpSp>
                    <p:cxnSp>
                      <p:nvCxnSpPr>
                        <p:cNvPr id="180" name="Straight Connector 17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flipH="1">
                          <a:off x="2833390" y="1157299"/>
                          <a:ext cx="342895" cy="10067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82" name="TextBox 181"/>
                        <p:cNvSpPr txBox="1"/>
                        <p:nvPr/>
                      </p:nvSpPr>
                      <p:spPr>
                        <a:xfrm rot="21371981">
                          <a:off x="3358561" y="1646624"/>
                          <a:ext cx="381000" cy="592972"/>
                        </a:xfrm>
                        <a:prstGeom prst="rect">
                          <a:avLst/>
                        </a:prstGeom>
                        <a:noFill/>
                      </p:spPr>
                      <p:txBody>
                        <a:bodyPr wrap="square" rtlCol="0">
                          <a:spAutoFit/>
                        </a:bodyPr>
                        <a:lstStyle/>
                        <a:p>
                          <a:r>
                            <a:rPr lang="en-US" sz="2800" dirty="0"/>
                            <a:t>●</a:t>
                          </a:r>
                        </a:p>
                      </p:txBody>
                    </p:sp>
                  </p:grpSp>
                  <p:grpSp>
                    <p:nvGrpSpPr>
                      <p:cNvPr id="240" name="Group 187"/>
                      <p:cNvGrpSpPr/>
                      <p:nvPr/>
                    </p:nvGrpSpPr>
                    <p:grpSpPr>
                      <a:xfrm>
                        <a:off x="2444747" y="1722402"/>
                        <a:ext cx="1004181" cy="1493343"/>
                        <a:chOff x="2735380" y="797170"/>
                        <a:chExt cx="1004181" cy="1576835"/>
                      </a:xfrm>
                    </p:grpSpPr>
                    <p:sp>
                      <p:nvSpPr>
                        <p:cNvPr id="194" name="TextBox 193"/>
                        <p:cNvSpPr txBox="1"/>
                        <p:nvPr/>
                      </p:nvSpPr>
                      <p:spPr>
                        <a:xfrm>
                          <a:off x="2986870" y="797170"/>
                          <a:ext cx="490468" cy="592972"/>
                        </a:xfrm>
                        <a:prstGeom prst="rect">
                          <a:avLst/>
                        </a:prstGeom>
                        <a:noFill/>
                      </p:spPr>
                      <p:txBody>
                        <a:bodyPr wrap="square" rtlCol="0">
                          <a:spAutoFit/>
                        </a:bodyPr>
                        <a:lstStyle/>
                        <a:p>
                          <a:r>
                            <a:rPr lang="en-US" sz="2800" dirty="0"/>
                            <a:t>●</a:t>
                          </a:r>
                        </a:p>
                      </p:txBody>
                    </p:sp>
                    <p:cxnSp>
                      <p:nvCxnSpPr>
                        <p:cNvPr id="190" name="Straight Connector 18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193" name="TextBox 36"/>
                        <p:cNvSpPr txBox="1"/>
                        <p:nvPr/>
                      </p:nvSpPr>
                      <p:spPr>
                        <a:xfrm>
                          <a:off x="2735380" y="1781033"/>
                          <a:ext cx="286837" cy="592972"/>
                        </a:xfrm>
                        <a:prstGeom prst="rect">
                          <a:avLst/>
                        </a:prstGeom>
                        <a:noFill/>
                      </p:spPr>
                      <p:txBody>
                        <a:bodyPr wrap="none" rtlCol="0">
                          <a:spAutoFit/>
                        </a:bodyPr>
                        <a:lstStyle/>
                        <a:p>
                          <a:r>
                            <a:rPr lang="en-US" sz="2800" dirty="0"/>
                            <a:t>●</a:t>
                          </a:r>
                        </a:p>
                      </p:txBody>
                    </p:sp>
                  </p:grpSp>
                  <p:sp>
                    <p:nvSpPr>
                      <p:cNvPr id="196" name="TextBox 195"/>
                      <p:cNvSpPr txBox="1"/>
                      <p:nvPr/>
                    </p:nvSpPr>
                    <p:spPr>
                      <a:xfrm>
                        <a:off x="2514600" y="1676400"/>
                        <a:ext cx="261616" cy="561575"/>
                      </a:xfrm>
                      <a:prstGeom prst="rect">
                        <a:avLst/>
                      </a:prstGeom>
                      <a:noFill/>
                    </p:spPr>
                    <p:txBody>
                      <a:bodyPr wrap="none" rtlCol="0">
                        <a:spAutoFit/>
                      </a:bodyPr>
                      <a:lstStyle/>
                      <a:p>
                        <a:r>
                          <a:rPr lang="en-US" sz="2800" b="1" dirty="0"/>
                          <a:t>e</a:t>
                        </a:r>
                      </a:p>
                    </p:txBody>
                  </p:sp>
                </p:grpSp>
              </p:grpSp>
            </p:grpSp>
          </p:grpSp>
        </p:grpSp>
      </p:grpSp>
      <p:grpSp>
        <p:nvGrpSpPr>
          <p:cNvPr id="241" name="Group 250"/>
          <p:cNvGrpSpPr/>
          <p:nvPr/>
        </p:nvGrpSpPr>
        <p:grpSpPr>
          <a:xfrm>
            <a:off x="8290312" y="182508"/>
            <a:ext cx="2163157" cy="3246492"/>
            <a:chOff x="1219201" y="553328"/>
            <a:chExt cx="2163157" cy="3246492"/>
          </a:xfrm>
        </p:grpSpPr>
        <p:sp>
          <p:nvSpPr>
            <p:cNvPr id="248" name="TextBox 247"/>
            <p:cNvSpPr txBox="1"/>
            <p:nvPr/>
          </p:nvSpPr>
          <p:spPr>
            <a:xfrm rot="21371981">
              <a:off x="2237970" y="1648901"/>
              <a:ext cx="532736" cy="523220"/>
            </a:xfrm>
            <a:prstGeom prst="rect">
              <a:avLst/>
            </a:prstGeom>
            <a:noFill/>
          </p:spPr>
          <p:txBody>
            <a:bodyPr wrap="square" rtlCol="0">
              <a:spAutoFit/>
            </a:bodyPr>
            <a:lstStyle/>
            <a:p>
              <a:r>
                <a:rPr lang="en-US" sz="2800" dirty="0"/>
                <a:t>●</a:t>
              </a:r>
            </a:p>
          </p:txBody>
        </p:sp>
        <p:grpSp>
          <p:nvGrpSpPr>
            <p:cNvPr id="242" name="Group 249"/>
            <p:cNvGrpSpPr/>
            <p:nvPr/>
          </p:nvGrpSpPr>
          <p:grpSpPr>
            <a:xfrm>
              <a:off x="1219201" y="553328"/>
              <a:ext cx="2163157" cy="3246492"/>
              <a:chOff x="1219201" y="553328"/>
              <a:chExt cx="2163157" cy="3246492"/>
            </a:xfrm>
          </p:grpSpPr>
          <p:grpSp>
            <p:nvGrpSpPr>
              <p:cNvPr id="243" name="Group 206"/>
              <p:cNvGrpSpPr/>
              <p:nvPr/>
            </p:nvGrpSpPr>
            <p:grpSpPr>
              <a:xfrm>
                <a:off x="1219201" y="553328"/>
                <a:ext cx="2163157" cy="3246492"/>
                <a:chOff x="3846826" y="96128"/>
                <a:chExt cx="1547039" cy="3246492"/>
              </a:xfrm>
            </p:grpSpPr>
            <p:sp>
              <p:nvSpPr>
                <p:cNvPr id="208" name="TextBox 207"/>
                <p:cNvSpPr txBox="1"/>
                <p:nvPr/>
              </p:nvSpPr>
              <p:spPr>
                <a:xfrm rot="21371981">
                  <a:off x="5110323" y="1141381"/>
                  <a:ext cx="283542" cy="523220"/>
                </a:xfrm>
                <a:prstGeom prst="rect">
                  <a:avLst/>
                </a:prstGeom>
                <a:noFill/>
              </p:spPr>
              <p:txBody>
                <a:bodyPr wrap="square" rtlCol="0">
                  <a:spAutoFit/>
                </a:bodyPr>
                <a:lstStyle/>
                <a:p>
                  <a:r>
                    <a:rPr lang="en-US" sz="2800" b="1" dirty="0" err="1"/>
                    <a:t>i</a:t>
                  </a:r>
                  <a:endParaRPr lang="en-US" sz="2800" b="1" dirty="0"/>
                </a:p>
              </p:txBody>
            </p:sp>
            <p:grpSp>
              <p:nvGrpSpPr>
                <p:cNvPr id="244" name="Group 201"/>
                <p:cNvGrpSpPr/>
                <p:nvPr/>
              </p:nvGrpSpPr>
              <p:grpSpPr>
                <a:xfrm>
                  <a:off x="3846826" y="96128"/>
                  <a:ext cx="1503089" cy="3246492"/>
                  <a:chOff x="2314762" y="553328"/>
                  <a:chExt cx="1503089" cy="3246492"/>
                </a:xfrm>
              </p:grpSpPr>
              <p:grpSp>
                <p:nvGrpSpPr>
                  <p:cNvPr id="245" name="Group 198"/>
                  <p:cNvGrpSpPr/>
                  <p:nvPr/>
                </p:nvGrpSpPr>
                <p:grpSpPr>
                  <a:xfrm>
                    <a:off x="2865936" y="2376661"/>
                    <a:ext cx="951915" cy="1423159"/>
                    <a:chOff x="5135696" y="2280533"/>
                    <a:chExt cx="951915" cy="1423159"/>
                  </a:xfrm>
                </p:grpSpPr>
                <p:sp>
                  <p:nvSpPr>
                    <p:cNvPr id="234" name="TextBox 233"/>
                    <p:cNvSpPr txBox="1"/>
                    <p:nvPr/>
                  </p:nvSpPr>
                  <p:spPr>
                    <a:xfrm>
                      <a:off x="5955496" y="3180472"/>
                      <a:ext cx="132115" cy="523220"/>
                    </a:xfrm>
                    <a:prstGeom prst="rect">
                      <a:avLst/>
                    </a:prstGeom>
                    <a:noFill/>
                  </p:spPr>
                  <p:txBody>
                    <a:bodyPr wrap="none" rtlCol="0">
                      <a:spAutoFit/>
                    </a:bodyPr>
                    <a:lstStyle/>
                    <a:p>
                      <a:endParaRPr lang="en-US" sz="2800" dirty="0"/>
                    </a:p>
                  </p:txBody>
                </p:sp>
                <p:sp>
                  <p:nvSpPr>
                    <p:cNvPr id="235" name="TextBox 5"/>
                    <p:cNvSpPr txBox="1"/>
                    <p:nvPr/>
                  </p:nvSpPr>
                  <p:spPr>
                    <a:xfrm>
                      <a:off x="5345896" y="2353685"/>
                      <a:ext cx="286837" cy="523220"/>
                    </a:xfrm>
                    <a:prstGeom prst="rect">
                      <a:avLst/>
                    </a:prstGeom>
                    <a:noFill/>
                  </p:spPr>
                  <p:txBody>
                    <a:bodyPr wrap="none" rtlCol="0">
                      <a:spAutoFit/>
                    </a:bodyPr>
                    <a:lstStyle/>
                    <a:p>
                      <a:r>
                        <a:rPr lang="en-US" sz="2800" dirty="0"/>
                        <a:t>●</a:t>
                      </a:r>
                    </a:p>
                  </p:txBody>
                </p:sp>
                <p:sp>
                  <p:nvSpPr>
                    <p:cNvPr id="236" name="TextBox 235"/>
                    <p:cNvSpPr txBox="1"/>
                    <p:nvPr/>
                  </p:nvSpPr>
                  <p:spPr>
                    <a:xfrm>
                      <a:off x="5135696" y="2280533"/>
                      <a:ext cx="340719" cy="523220"/>
                    </a:xfrm>
                    <a:prstGeom prst="rect">
                      <a:avLst/>
                    </a:prstGeom>
                    <a:noFill/>
                  </p:spPr>
                  <p:txBody>
                    <a:bodyPr wrap="none" rtlCol="0">
                      <a:spAutoFit/>
                    </a:bodyPr>
                    <a:lstStyle/>
                    <a:p>
                      <a:r>
                        <a:rPr lang="en-US" sz="2800" b="1" dirty="0"/>
                        <a:t>m</a:t>
                      </a:r>
                    </a:p>
                  </p:txBody>
                </p:sp>
              </p:grpSp>
              <p:grpSp>
                <p:nvGrpSpPr>
                  <p:cNvPr id="247" name="Group 197"/>
                  <p:cNvGrpSpPr/>
                  <p:nvPr/>
                </p:nvGrpSpPr>
                <p:grpSpPr>
                  <a:xfrm>
                    <a:off x="2314762" y="553328"/>
                    <a:ext cx="1424799" cy="2484418"/>
                    <a:chOff x="2314762" y="553328"/>
                    <a:chExt cx="1424799" cy="2484418"/>
                  </a:xfrm>
                </p:grpSpPr>
                <p:sp>
                  <p:nvSpPr>
                    <p:cNvPr id="217" name="TextBox 216"/>
                    <p:cNvSpPr txBox="1"/>
                    <p:nvPr/>
                  </p:nvSpPr>
                  <p:spPr>
                    <a:xfrm>
                      <a:off x="2314762" y="2438400"/>
                      <a:ext cx="195123" cy="523220"/>
                    </a:xfrm>
                    <a:prstGeom prst="rect">
                      <a:avLst/>
                    </a:prstGeom>
                    <a:noFill/>
                  </p:spPr>
                  <p:txBody>
                    <a:bodyPr wrap="none" rtlCol="0">
                      <a:spAutoFit/>
                    </a:bodyPr>
                    <a:lstStyle/>
                    <a:p>
                      <a:r>
                        <a:rPr lang="en-US" sz="2800" b="1" dirty="0"/>
                        <a:t>l</a:t>
                      </a:r>
                    </a:p>
                  </p:txBody>
                </p:sp>
                <p:grpSp>
                  <p:nvGrpSpPr>
                    <p:cNvPr id="250" name="Group 196"/>
                    <p:cNvGrpSpPr/>
                    <p:nvPr/>
                  </p:nvGrpSpPr>
                  <p:grpSpPr>
                    <a:xfrm>
                      <a:off x="2444747" y="553328"/>
                      <a:ext cx="1294814" cy="2484418"/>
                      <a:chOff x="2444747" y="549204"/>
                      <a:chExt cx="1294814" cy="2666541"/>
                    </a:xfrm>
                  </p:grpSpPr>
                  <p:grpSp>
                    <p:nvGrpSpPr>
                      <p:cNvPr id="251" name="Group 183"/>
                      <p:cNvGrpSpPr/>
                      <p:nvPr/>
                    </p:nvGrpSpPr>
                    <p:grpSpPr>
                      <a:xfrm>
                        <a:off x="2695136" y="549204"/>
                        <a:ext cx="1044425" cy="1746476"/>
                        <a:chOff x="2695136" y="545828"/>
                        <a:chExt cx="1044425" cy="1844119"/>
                      </a:xfrm>
                    </p:grpSpPr>
                    <p:grpSp>
                      <p:nvGrpSpPr>
                        <p:cNvPr id="252" name="Group 176"/>
                        <p:cNvGrpSpPr/>
                        <p:nvPr/>
                      </p:nvGrpSpPr>
                      <p:grpSpPr>
                        <a:xfrm>
                          <a:off x="3022105" y="545828"/>
                          <a:ext cx="286837" cy="828370"/>
                          <a:chOff x="3631705" y="22201"/>
                          <a:chExt cx="286837" cy="828370"/>
                        </a:xfrm>
                      </p:grpSpPr>
                      <p:sp>
                        <p:nvSpPr>
                          <p:cNvPr id="232" name="TextBox 231"/>
                          <p:cNvSpPr txBox="1"/>
                          <p:nvPr/>
                        </p:nvSpPr>
                        <p:spPr>
                          <a:xfrm>
                            <a:off x="3631705" y="257599"/>
                            <a:ext cx="286837" cy="592972"/>
                          </a:xfrm>
                          <a:prstGeom prst="rect">
                            <a:avLst/>
                          </a:prstGeom>
                          <a:noFill/>
                        </p:spPr>
                        <p:txBody>
                          <a:bodyPr wrap="none" rtlCol="0">
                            <a:spAutoFit/>
                          </a:bodyPr>
                          <a:lstStyle/>
                          <a:p>
                            <a:r>
                              <a:rPr lang="en-US" sz="2800" dirty="0"/>
                              <a:t>●</a:t>
                            </a:r>
                          </a:p>
                        </p:txBody>
                      </p:sp>
                      <p:sp>
                        <p:nvSpPr>
                          <p:cNvPr id="233" name="TextBox 232"/>
                          <p:cNvSpPr txBox="1"/>
                          <p:nvPr/>
                        </p:nvSpPr>
                        <p:spPr>
                          <a:xfrm>
                            <a:off x="3631705" y="22201"/>
                            <a:ext cx="269640" cy="592972"/>
                          </a:xfrm>
                          <a:prstGeom prst="rect">
                            <a:avLst/>
                          </a:prstGeom>
                          <a:noFill/>
                        </p:spPr>
                        <p:txBody>
                          <a:bodyPr wrap="none" rtlCol="0">
                            <a:spAutoFit/>
                          </a:bodyPr>
                          <a:lstStyle/>
                          <a:p>
                            <a:r>
                              <a:rPr lang="en-US" sz="2800" b="1" dirty="0"/>
                              <a:t>d</a:t>
                            </a:r>
                          </a:p>
                        </p:txBody>
                      </p:sp>
                    </p:grpSp>
                    <p:cxnSp>
                      <p:nvCxnSpPr>
                        <p:cNvPr id="228" name="Straight Connector 227"/>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2859726" y="1157299"/>
                          <a:ext cx="316559" cy="92039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0" name="TextBox 229"/>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31" name="TextBox 36"/>
                        <p:cNvSpPr txBox="1"/>
                        <p:nvPr/>
                      </p:nvSpPr>
                      <p:spPr>
                        <a:xfrm>
                          <a:off x="2695136" y="1796975"/>
                          <a:ext cx="286837" cy="592972"/>
                        </a:xfrm>
                        <a:prstGeom prst="rect">
                          <a:avLst/>
                        </a:prstGeom>
                        <a:noFill/>
                      </p:spPr>
                      <p:txBody>
                        <a:bodyPr wrap="none" rtlCol="0">
                          <a:spAutoFit/>
                        </a:bodyPr>
                        <a:lstStyle/>
                        <a:p>
                          <a:r>
                            <a:rPr lang="en-US" sz="2800" dirty="0"/>
                            <a:t>●</a:t>
                          </a:r>
                        </a:p>
                      </p:txBody>
                    </p:sp>
                  </p:grpSp>
                  <p:grpSp>
                    <p:nvGrpSpPr>
                      <p:cNvPr id="253" name="Group 187"/>
                      <p:cNvGrpSpPr/>
                      <p:nvPr/>
                    </p:nvGrpSpPr>
                    <p:grpSpPr>
                      <a:xfrm>
                        <a:off x="2444747" y="1722402"/>
                        <a:ext cx="1004181" cy="1493343"/>
                        <a:chOff x="2735380" y="797170"/>
                        <a:chExt cx="1004181" cy="1576835"/>
                      </a:xfrm>
                    </p:grpSpPr>
                    <p:sp>
                      <p:nvSpPr>
                        <p:cNvPr id="222" name="TextBox 221"/>
                        <p:cNvSpPr txBox="1"/>
                        <p:nvPr/>
                      </p:nvSpPr>
                      <p:spPr>
                        <a:xfrm>
                          <a:off x="3012044" y="797170"/>
                          <a:ext cx="286837" cy="592972"/>
                        </a:xfrm>
                        <a:prstGeom prst="rect">
                          <a:avLst/>
                        </a:prstGeom>
                        <a:noFill/>
                      </p:spPr>
                      <p:txBody>
                        <a:bodyPr wrap="none" rtlCol="0">
                          <a:spAutoFit/>
                        </a:bodyPr>
                        <a:lstStyle/>
                        <a:p>
                          <a:r>
                            <a:rPr lang="en-US" sz="2800" dirty="0"/>
                            <a:t>●</a:t>
                          </a:r>
                        </a:p>
                      </p:txBody>
                    </p:sp>
                    <p:cxnSp>
                      <p:nvCxnSpPr>
                        <p:cNvPr id="223" name="Straight Connector 222"/>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25" name="TextBox 224"/>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26" name="TextBox 36"/>
                        <p:cNvSpPr txBox="1"/>
                        <p:nvPr/>
                      </p:nvSpPr>
                      <p:spPr>
                        <a:xfrm>
                          <a:off x="2735380" y="1781033"/>
                          <a:ext cx="286837" cy="592972"/>
                        </a:xfrm>
                        <a:prstGeom prst="rect">
                          <a:avLst/>
                        </a:prstGeom>
                        <a:noFill/>
                      </p:spPr>
                      <p:txBody>
                        <a:bodyPr wrap="none" rtlCol="0">
                          <a:spAutoFit/>
                        </a:bodyPr>
                        <a:lstStyle/>
                        <a:p>
                          <a:r>
                            <a:rPr lang="en-US" sz="2800" dirty="0"/>
                            <a:t>●</a:t>
                          </a:r>
                        </a:p>
                      </p:txBody>
                    </p:sp>
                  </p:grpSp>
                  <p:sp>
                    <p:nvSpPr>
                      <p:cNvPr id="221" name="TextBox 220"/>
                      <p:cNvSpPr txBox="1"/>
                      <p:nvPr/>
                    </p:nvSpPr>
                    <p:spPr>
                      <a:xfrm>
                        <a:off x="2514600" y="1676400"/>
                        <a:ext cx="253590" cy="561575"/>
                      </a:xfrm>
                      <a:prstGeom prst="rect">
                        <a:avLst/>
                      </a:prstGeom>
                      <a:noFill/>
                    </p:spPr>
                    <p:txBody>
                      <a:bodyPr wrap="none" rtlCol="0">
                        <a:spAutoFit/>
                      </a:bodyPr>
                      <a:lstStyle/>
                      <a:p>
                        <a:r>
                          <a:rPr lang="en-US" sz="2800" b="1" dirty="0"/>
                          <a:t>g</a:t>
                        </a:r>
                      </a:p>
                    </p:txBody>
                  </p:sp>
                </p:grpSp>
              </p:grpSp>
            </p:grpSp>
          </p:grpSp>
          <p:cxnSp>
            <p:nvCxnSpPr>
              <p:cNvPr id="246" name="Straight Connector 245"/>
              <p:cNvCxnSpPr/>
              <p:nvPr/>
            </p:nvCxnSpPr>
            <p:spPr>
              <a:xfrm>
                <a:off x="2438400" y="1143000"/>
                <a:ext cx="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9" name="TextBox 248"/>
              <p:cNvSpPr txBox="1"/>
              <p:nvPr/>
            </p:nvSpPr>
            <p:spPr>
              <a:xfrm>
                <a:off x="2057400" y="1524000"/>
                <a:ext cx="377026" cy="523220"/>
              </a:xfrm>
              <a:prstGeom prst="rect">
                <a:avLst/>
              </a:prstGeom>
              <a:noFill/>
            </p:spPr>
            <p:txBody>
              <a:bodyPr wrap="none" rtlCol="0">
                <a:spAutoFit/>
              </a:bodyPr>
              <a:lstStyle/>
              <a:p>
                <a:r>
                  <a:rPr lang="en-US" sz="2800" b="1" dirty="0"/>
                  <a:t>h</a:t>
                </a:r>
              </a:p>
            </p:txBody>
          </p:sp>
        </p:grpSp>
      </p:grpSp>
      <p:sp>
        <p:nvSpPr>
          <p:cNvPr id="254" name="Date Placeholder 253"/>
          <p:cNvSpPr>
            <a:spLocks noGrp="1"/>
          </p:cNvSpPr>
          <p:nvPr>
            <p:ph type="dt" sz="half" idx="10"/>
          </p:nvPr>
        </p:nvSpPr>
        <p:spPr/>
        <p:txBody>
          <a:bodyPr/>
          <a:lstStyle/>
          <a:p>
            <a:r>
              <a:rPr lang="en-US" smtClean="0"/>
              <a:t>24 July 2013</a:t>
            </a:r>
            <a:endParaRPr lang="en-US"/>
          </a:p>
        </p:txBody>
      </p:sp>
      <p:sp>
        <p:nvSpPr>
          <p:cNvPr id="255" name="Footer Placeholder 254"/>
          <p:cNvSpPr>
            <a:spLocks noGrp="1"/>
          </p:cNvSpPr>
          <p:nvPr>
            <p:ph type="ftr" sz="quarter" idx="11"/>
          </p:nvPr>
        </p:nvSpPr>
        <p:spPr/>
        <p:txBody>
          <a:bodyPr/>
          <a:lstStyle/>
          <a:p>
            <a:r>
              <a:rPr lang="en-US" smtClean="0"/>
              <a:t>prepared by Jay Narayan Jha</a:t>
            </a:r>
            <a:endParaRPr lang="en-US"/>
          </a:p>
        </p:txBody>
      </p:sp>
      <p:sp>
        <p:nvSpPr>
          <p:cNvPr id="32" name="Slide Number Placeholder 31"/>
          <p:cNvSpPr>
            <a:spLocks noGrp="1"/>
          </p:cNvSpPr>
          <p:nvPr>
            <p:ph type="sldNum" sz="quarter" idx="12"/>
          </p:nvPr>
        </p:nvSpPr>
        <p:spPr/>
        <p:txBody>
          <a:bodyPr/>
          <a:lstStyle/>
          <a:p>
            <a:fld id="{8B16A634-8E49-4B9D-9759-C259ADE26D9D}" type="slidenum">
              <a:rPr lang="en-US" smtClean="0"/>
              <a:t>24</a:t>
            </a:fld>
            <a:endParaRPr lang="en-US"/>
          </a:p>
        </p:txBody>
      </p:sp>
    </p:spTree>
    <p:extLst>
      <p:ext uri="{BB962C8B-B14F-4D97-AF65-F5344CB8AC3E}">
        <p14:creationId xmlns:p14="http://schemas.microsoft.com/office/powerpoint/2010/main" val="245173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1"/>
                                        </p:tgtEl>
                                        <p:attrNameLst>
                                          <p:attrName>style.visibility</p:attrName>
                                        </p:attrNameLst>
                                      </p:cBhvr>
                                      <p:to>
                                        <p:strVal val="visible"/>
                                      </p:to>
                                    </p:set>
                                    <p:anim calcmode="lin" valueType="num">
                                      <p:cBhvr additive="base">
                                        <p:cTn id="25" dur="500" fill="hold"/>
                                        <p:tgtEl>
                                          <p:spTgt spid="241"/>
                                        </p:tgtEl>
                                        <p:attrNameLst>
                                          <p:attrName>ppt_x</p:attrName>
                                        </p:attrNameLst>
                                      </p:cBhvr>
                                      <p:tavLst>
                                        <p:tav tm="0">
                                          <p:val>
                                            <p:strVal val="#ppt_x"/>
                                          </p:val>
                                        </p:tav>
                                        <p:tav tm="100000">
                                          <p:val>
                                            <p:strVal val="#ppt_x"/>
                                          </p:val>
                                        </p:tav>
                                      </p:tavLst>
                                    </p:anim>
                                    <p:anim calcmode="lin" valueType="num">
                                      <p:cBhvr additive="base">
                                        <p:cTn id="26"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p:nvPr/>
        </p:nvGrpSpPr>
        <p:grpSpPr>
          <a:xfrm>
            <a:off x="1981200" y="1305580"/>
            <a:ext cx="401072" cy="828020"/>
            <a:chOff x="2057400" y="2677180"/>
            <a:chExt cx="401072" cy="828020"/>
          </a:xfrm>
        </p:grpSpPr>
        <p:sp>
          <p:nvSpPr>
            <p:cNvPr id="18" name="TextBox 1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9" name="TextBox 18"/>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3" name="Group 30"/>
          <p:cNvGrpSpPr/>
          <p:nvPr/>
        </p:nvGrpSpPr>
        <p:grpSpPr>
          <a:xfrm>
            <a:off x="2667000" y="1305580"/>
            <a:ext cx="401072" cy="828020"/>
            <a:chOff x="2057400" y="2677180"/>
            <a:chExt cx="401072" cy="828020"/>
          </a:xfrm>
        </p:grpSpPr>
        <p:sp>
          <p:nvSpPr>
            <p:cNvPr id="32" name="TextBox 3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3" name="TextBox 32"/>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4" name="Group 33"/>
          <p:cNvGrpSpPr/>
          <p:nvPr/>
        </p:nvGrpSpPr>
        <p:grpSpPr>
          <a:xfrm>
            <a:off x="3276600" y="1305580"/>
            <a:ext cx="401072" cy="828020"/>
            <a:chOff x="2057400" y="2677180"/>
            <a:chExt cx="401072" cy="828020"/>
          </a:xfrm>
        </p:grpSpPr>
        <p:sp>
          <p:nvSpPr>
            <p:cNvPr id="35" name="TextBox 3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6" name="TextBox 35"/>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5" name="Group 36"/>
          <p:cNvGrpSpPr/>
          <p:nvPr/>
        </p:nvGrpSpPr>
        <p:grpSpPr>
          <a:xfrm>
            <a:off x="3886200" y="1305580"/>
            <a:ext cx="401072" cy="828020"/>
            <a:chOff x="2057400" y="2677180"/>
            <a:chExt cx="401072" cy="828020"/>
          </a:xfrm>
        </p:grpSpPr>
        <p:sp>
          <p:nvSpPr>
            <p:cNvPr id="38" name="TextBox 3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9" name="TextBox 38"/>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6" name="Group 42"/>
          <p:cNvGrpSpPr/>
          <p:nvPr/>
        </p:nvGrpSpPr>
        <p:grpSpPr>
          <a:xfrm>
            <a:off x="5029200" y="1305580"/>
            <a:ext cx="401072" cy="828020"/>
            <a:chOff x="2057400" y="2677180"/>
            <a:chExt cx="401072" cy="828020"/>
          </a:xfrm>
        </p:grpSpPr>
        <p:sp>
          <p:nvSpPr>
            <p:cNvPr id="44" name="TextBox 4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5" name="TextBox 44"/>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7" name="Group 45"/>
          <p:cNvGrpSpPr/>
          <p:nvPr/>
        </p:nvGrpSpPr>
        <p:grpSpPr>
          <a:xfrm>
            <a:off x="5638800" y="1315760"/>
            <a:ext cx="401072" cy="828020"/>
            <a:chOff x="2057400" y="2677180"/>
            <a:chExt cx="401072" cy="828020"/>
          </a:xfrm>
        </p:grpSpPr>
        <p:sp>
          <p:nvSpPr>
            <p:cNvPr id="47" name="TextBox 46"/>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8" name="TextBox 47"/>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8" name="Group 48"/>
          <p:cNvGrpSpPr/>
          <p:nvPr/>
        </p:nvGrpSpPr>
        <p:grpSpPr>
          <a:xfrm>
            <a:off x="6324600" y="1305580"/>
            <a:ext cx="401072" cy="828020"/>
            <a:chOff x="2057400" y="2677180"/>
            <a:chExt cx="401072" cy="828020"/>
          </a:xfrm>
        </p:grpSpPr>
        <p:sp>
          <p:nvSpPr>
            <p:cNvPr id="50" name="TextBox 4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1" name="TextBox 50"/>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9" name="Group 51"/>
          <p:cNvGrpSpPr/>
          <p:nvPr/>
        </p:nvGrpSpPr>
        <p:grpSpPr>
          <a:xfrm>
            <a:off x="8534400" y="1305580"/>
            <a:ext cx="401072" cy="828020"/>
            <a:chOff x="2057400" y="2677180"/>
            <a:chExt cx="401072" cy="828020"/>
          </a:xfrm>
        </p:grpSpPr>
        <p:sp>
          <p:nvSpPr>
            <p:cNvPr id="53" name="TextBox 52"/>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4" name="TextBox 53"/>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10" name="Group 54"/>
          <p:cNvGrpSpPr/>
          <p:nvPr/>
        </p:nvGrpSpPr>
        <p:grpSpPr>
          <a:xfrm>
            <a:off x="7391400" y="1305580"/>
            <a:ext cx="401072" cy="828020"/>
            <a:chOff x="2057400" y="2677180"/>
            <a:chExt cx="401072" cy="828020"/>
          </a:xfrm>
        </p:grpSpPr>
        <p:sp>
          <p:nvSpPr>
            <p:cNvPr id="56" name="TextBox 5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7" name="TextBox 56"/>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11" name="Group 57"/>
          <p:cNvGrpSpPr/>
          <p:nvPr/>
        </p:nvGrpSpPr>
        <p:grpSpPr>
          <a:xfrm>
            <a:off x="7924800" y="1305580"/>
            <a:ext cx="476412" cy="828020"/>
            <a:chOff x="2057400" y="2677180"/>
            <a:chExt cx="476412" cy="828020"/>
          </a:xfrm>
        </p:grpSpPr>
        <p:sp>
          <p:nvSpPr>
            <p:cNvPr id="59" name="TextBox 58"/>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0" name="TextBox 59"/>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12" name="Group 60"/>
          <p:cNvGrpSpPr/>
          <p:nvPr/>
        </p:nvGrpSpPr>
        <p:grpSpPr>
          <a:xfrm>
            <a:off x="6858000" y="1305580"/>
            <a:ext cx="401072" cy="828020"/>
            <a:chOff x="2057400" y="2677180"/>
            <a:chExt cx="401072" cy="828020"/>
          </a:xfrm>
        </p:grpSpPr>
        <p:sp>
          <p:nvSpPr>
            <p:cNvPr id="62" name="TextBox 6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3" name="TextBox 62"/>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13" name="Group 63"/>
          <p:cNvGrpSpPr/>
          <p:nvPr/>
        </p:nvGrpSpPr>
        <p:grpSpPr>
          <a:xfrm>
            <a:off x="9067800" y="1305580"/>
            <a:ext cx="401072" cy="828020"/>
            <a:chOff x="2057400" y="2677180"/>
            <a:chExt cx="401072" cy="828020"/>
          </a:xfrm>
        </p:grpSpPr>
        <p:sp>
          <p:nvSpPr>
            <p:cNvPr id="65" name="TextBox 6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6" name="TextBox 65"/>
            <p:cNvSpPr txBox="1"/>
            <p:nvPr/>
          </p:nvSpPr>
          <p:spPr>
            <a:xfrm>
              <a:off x="2057400" y="2677180"/>
              <a:ext cx="272832" cy="523220"/>
            </a:xfrm>
            <a:prstGeom prst="rect">
              <a:avLst/>
            </a:prstGeom>
            <a:noFill/>
          </p:spPr>
          <p:txBody>
            <a:bodyPr wrap="none" rtlCol="0">
              <a:spAutoFit/>
            </a:bodyPr>
            <a:lstStyle/>
            <a:p>
              <a:r>
                <a:rPr lang="en-US" sz="2800" b="1" dirty="0"/>
                <a:t>i</a:t>
              </a:r>
            </a:p>
          </p:txBody>
        </p:sp>
      </p:grpSp>
      <p:grpSp>
        <p:nvGrpSpPr>
          <p:cNvPr id="14" name="Group 136"/>
          <p:cNvGrpSpPr/>
          <p:nvPr/>
        </p:nvGrpSpPr>
        <p:grpSpPr>
          <a:xfrm>
            <a:off x="3505200" y="1295400"/>
            <a:ext cx="1848872" cy="1742420"/>
            <a:chOff x="2057400" y="1305580"/>
            <a:chExt cx="1848872" cy="1742420"/>
          </a:xfrm>
        </p:grpSpPr>
        <p:grpSp>
          <p:nvGrpSpPr>
            <p:cNvPr id="15" name="Group 39"/>
            <p:cNvGrpSpPr/>
            <p:nvPr/>
          </p:nvGrpSpPr>
          <p:grpSpPr>
            <a:xfrm>
              <a:off x="2895600" y="1305580"/>
              <a:ext cx="401072" cy="828020"/>
              <a:chOff x="2057400" y="2677180"/>
              <a:chExt cx="401072" cy="828020"/>
            </a:xfrm>
          </p:grpSpPr>
          <p:sp>
            <p:nvSpPr>
              <p:cNvPr id="41" name="TextBox 40"/>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2" name="TextBox 41"/>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16" name="Group 76"/>
            <p:cNvGrpSpPr/>
            <p:nvPr/>
          </p:nvGrpSpPr>
          <p:grpSpPr>
            <a:xfrm>
              <a:off x="2057400" y="1610380"/>
              <a:ext cx="1848872" cy="1437620"/>
              <a:chOff x="2562038" y="3505200"/>
              <a:chExt cx="1848872" cy="1437620"/>
            </a:xfrm>
          </p:grpSpPr>
          <p:sp>
            <p:nvSpPr>
              <p:cNvPr id="67" name="TextBox 66"/>
              <p:cNvSpPr txBox="1"/>
              <p:nvPr/>
            </p:nvSpPr>
            <p:spPr>
              <a:xfrm>
                <a:off x="4009838" y="4419600"/>
                <a:ext cx="401072" cy="523220"/>
              </a:xfrm>
              <a:prstGeom prst="rect">
                <a:avLst/>
              </a:prstGeom>
              <a:noFill/>
            </p:spPr>
            <p:txBody>
              <a:bodyPr wrap="none" rtlCol="0">
                <a:spAutoFit/>
              </a:bodyPr>
              <a:lstStyle/>
              <a:p>
                <a:r>
                  <a:rPr lang="en-US" sz="2800" dirty="0"/>
                  <a:t>●</a:t>
                </a:r>
              </a:p>
            </p:txBody>
          </p:sp>
          <p:sp>
            <p:nvSpPr>
              <p:cNvPr id="68" name="TextBox 67"/>
              <p:cNvSpPr txBox="1"/>
              <p:nvPr/>
            </p:nvSpPr>
            <p:spPr>
              <a:xfrm>
                <a:off x="3324038" y="4343400"/>
                <a:ext cx="457200" cy="533400"/>
              </a:xfrm>
              <a:prstGeom prst="rect">
                <a:avLst/>
              </a:prstGeom>
              <a:noFill/>
            </p:spPr>
            <p:txBody>
              <a:bodyPr wrap="square" rtlCol="0">
                <a:spAutoFit/>
              </a:bodyPr>
              <a:lstStyle/>
              <a:p>
                <a:r>
                  <a:rPr lang="en-US" sz="2800" dirty="0"/>
                  <a:t>●</a:t>
                </a:r>
              </a:p>
            </p:txBody>
          </p:sp>
          <p:sp>
            <p:nvSpPr>
              <p:cNvPr id="69" name="TextBox 68"/>
              <p:cNvSpPr txBox="1"/>
              <p:nvPr/>
            </p:nvSpPr>
            <p:spPr>
              <a:xfrm>
                <a:off x="2714438" y="4267200"/>
                <a:ext cx="401072" cy="523220"/>
              </a:xfrm>
              <a:prstGeom prst="rect">
                <a:avLst/>
              </a:prstGeom>
              <a:noFill/>
            </p:spPr>
            <p:txBody>
              <a:bodyPr wrap="none" rtlCol="0">
                <a:spAutoFit/>
              </a:bodyPr>
              <a:lstStyle/>
              <a:p>
                <a:r>
                  <a:rPr lang="en-US" sz="2800" dirty="0"/>
                  <a:t>●</a:t>
                </a:r>
              </a:p>
            </p:txBody>
          </p:sp>
          <p:sp>
            <p:nvSpPr>
              <p:cNvPr id="70" name="TextBox 69"/>
              <p:cNvSpPr txBox="1"/>
              <p:nvPr/>
            </p:nvSpPr>
            <p:spPr>
              <a:xfrm>
                <a:off x="3400238" y="3505200"/>
                <a:ext cx="401072" cy="523220"/>
              </a:xfrm>
              <a:prstGeom prst="rect">
                <a:avLst/>
              </a:prstGeom>
              <a:noFill/>
            </p:spPr>
            <p:txBody>
              <a:bodyPr wrap="none" rtlCol="0">
                <a:spAutoFit/>
              </a:bodyPr>
              <a:lstStyle/>
              <a:p>
                <a:r>
                  <a:rPr lang="en-US" sz="2800" dirty="0"/>
                  <a:t>●</a:t>
                </a:r>
              </a:p>
            </p:txBody>
          </p:sp>
          <p:sp>
            <p:nvSpPr>
              <p:cNvPr id="71" name="TextBox 70"/>
              <p:cNvSpPr txBox="1"/>
              <p:nvPr/>
            </p:nvSpPr>
            <p:spPr>
              <a:xfrm>
                <a:off x="3705038" y="4191000"/>
                <a:ext cx="377026" cy="523220"/>
              </a:xfrm>
              <a:prstGeom prst="rect">
                <a:avLst/>
              </a:prstGeom>
              <a:noFill/>
            </p:spPr>
            <p:txBody>
              <a:bodyPr wrap="none" rtlCol="0">
                <a:spAutoFit/>
              </a:bodyPr>
              <a:lstStyle/>
              <a:p>
                <a:r>
                  <a:rPr lang="en-US" sz="2800" b="1" dirty="0"/>
                  <a:t>p</a:t>
                </a:r>
              </a:p>
            </p:txBody>
          </p:sp>
          <p:sp>
            <p:nvSpPr>
              <p:cNvPr id="72" name="TextBox 71"/>
              <p:cNvSpPr txBox="1"/>
              <p:nvPr/>
            </p:nvSpPr>
            <p:spPr>
              <a:xfrm>
                <a:off x="3171638" y="4191000"/>
                <a:ext cx="377026" cy="523220"/>
              </a:xfrm>
              <a:prstGeom prst="rect">
                <a:avLst/>
              </a:prstGeom>
              <a:noFill/>
            </p:spPr>
            <p:txBody>
              <a:bodyPr wrap="none" rtlCol="0">
                <a:spAutoFit/>
              </a:bodyPr>
              <a:lstStyle/>
              <a:p>
                <a:r>
                  <a:rPr lang="en-US" sz="2800" b="1" dirty="0"/>
                  <a:t>o</a:t>
                </a:r>
              </a:p>
            </p:txBody>
          </p:sp>
          <p:sp>
            <p:nvSpPr>
              <p:cNvPr id="73" name="TextBox 72"/>
              <p:cNvSpPr txBox="1"/>
              <p:nvPr/>
            </p:nvSpPr>
            <p:spPr>
              <a:xfrm>
                <a:off x="2562038" y="4114800"/>
                <a:ext cx="377026" cy="523220"/>
              </a:xfrm>
              <a:prstGeom prst="rect">
                <a:avLst/>
              </a:prstGeom>
              <a:noFill/>
            </p:spPr>
            <p:txBody>
              <a:bodyPr wrap="none" rtlCol="0">
                <a:spAutoFit/>
              </a:bodyPr>
              <a:lstStyle/>
              <a:p>
                <a:r>
                  <a:rPr lang="en-US" sz="2800" b="1" dirty="0"/>
                  <a:t>n</a:t>
                </a:r>
              </a:p>
            </p:txBody>
          </p:sp>
          <p:cxnSp>
            <p:nvCxnSpPr>
              <p:cNvPr id="74" name="Straight Connector 73"/>
              <p:cNvCxnSpPr/>
              <p:nvPr/>
            </p:nvCxnSpPr>
            <p:spPr>
              <a:xfrm flipH="1">
                <a:off x="2866838" y="3810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3552638" y="38100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flipV="1">
                <a:off x="3648910" y="379982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17" name="Group 16"/>
          <p:cNvGrpSpPr/>
          <p:nvPr/>
        </p:nvGrpSpPr>
        <p:grpSpPr>
          <a:xfrm>
            <a:off x="2265928" y="4505980"/>
            <a:ext cx="401072" cy="828020"/>
            <a:chOff x="2057400" y="2677180"/>
            <a:chExt cx="401072" cy="828020"/>
          </a:xfrm>
        </p:grpSpPr>
        <p:sp>
          <p:nvSpPr>
            <p:cNvPr id="128" name="TextBox 12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9" name="TextBox 128"/>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20" name="Group 30"/>
          <p:cNvGrpSpPr/>
          <p:nvPr/>
        </p:nvGrpSpPr>
        <p:grpSpPr>
          <a:xfrm>
            <a:off x="2743200" y="4495800"/>
            <a:ext cx="401072" cy="828020"/>
            <a:chOff x="2057400" y="2677180"/>
            <a:chExt cx="401072" cy="828020"/>
          </a:xfrm>
        </p:grpSpPr>
        <p:sp>
          <p:nvSpPr>
            <p:cNvPr id="126" name="TextBox 12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7" name="TextBox 126"/>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21" name="Group 33"/>
          <p:cNvGrpSpPr/>
          <p:nvPr/>
        </p:nvGrpSpPr>
        <p:grpSpPr>
          <a:xfrm>
            <a:off x="3200400" y="4495800"/>
            <a:ext cx="401072" cy="828020"/>
            <a:chOff x="2057400" y="2677180"/>
            <a:chExt cx="401072" cy="828020"/>
          </a:xfrm>
        </p:grpSpPr>
        <p:sp>
          <p:nvSpPr>
            <p:cNvPr id="124" name="TextBox 12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5" name="TextBox 124"/>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22" name="Group 36"/>
          <p:cNvGrpSpPr/>
          <p:nvPr/>
        </p:nvGrpSpPr>
        <p:grpSpPr>
          <a:xfrm>
            <a:off x="3657600" y="4505980"/>
            <a:ext cx="401072" cy="828020"/>
            <a:chOff x="2057400" y="2677180"/>
            <a:chExt cx="401072" cy="828020"/>
          </a:xfrm>
        </p:grpSpPr>
        <p:sp>
          <p:nvSpPr>
            <p:cNvPr id="122" name="TextBox 12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3" name="TextBox 122"/>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23" name="Group 39"/>
          <p:cNvGrpSpPr/>
          <p:nvPr/>
        </p:nvGrpSpPr>
        <p:grpSpPr>
          <a:xfrm>
            <a:off x="4038600" y="4505980"/>
            <a:ext cx="401072" cy="828020"/>
            <a:chOff x="2057400" y="2677180"/>
            <a:chExt cx="401072" cy="828020"/>
          </a:xfrm>
        </p:grpSpPr>
        <p:sp>
          <p:nvSpPr>
            <p:cNvPr id="120" name="TextBox 11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1" name="TextBox 120"/>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24" name="Group 42"/>
          <p:cNvGrpSpPr/>
          <p:nvPr/>
        </p:nvGrpSpPr>
        <p:grpSpPr>
          <a:xfrm>
            <a:off x="5715000" y="4495800"/>
            <a:ext cx="401072" cy="828020"/>
            <a:chOff x="2057400" y="2677180"/>
            <a:chExt cx="401072" cy="828020"/>
          </a:xfrm>
        </p:grpSpPr>
        <p:sp>
          <p:nvSpPr>
            <p:cNvPr id="118" name="TextBox 11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9" name="TextBox 118"/>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25" name="Group 45"/>
          <p:cNvGrpSpPr/>
          <p:nvPr/>
        </p:nvGrpSpPr>
        <p:grpSpPr>
          <a:xfrm>
            <a:off x="6172200" y="4505980"/>
            <a:ext cx="401072" cy="828020"/>
            <a:chOff x="2057400" y="2677180"/>
            <a:chExt cx="401072" cy="828020"/>
          </a:xfrm>
        </p:grpSpPr>
        <p:sp>
          <p:nvSpPr>
            <p:cNvPr id="116" name="TextBox 11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7" name="TextBox 116"/>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26" name="Group 48"/>
          <p:cNvGrpSpPr/>
          <p:nvPr/>
        </p:nvGrpSpPr>
        <p:grpSpPr>
          <a:xfrm>
            <a:off x="6705600" y="4495800"/>
            <a:ext cx="401072" cy="828020"/>
            <a:chOff x="2057400" y="2677180"/>
            <a:chExt cx="401072" cy="828020"/>
          </a:xfrm>
        </p:grpSpPr>
        <p:sp>
          <p:nvSpPr>
            <p:cNvPr id="114" name="TextBox 11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5" name="TextBox 114"/>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27" name="Group 51"/>
          <p:cNvGrpSpPr/>
          <p:nvPr/>
        </p:nvGrpSpPr>
        <p:grpSpPr>
          <a:xfrm>
            <a:off x="8839200" y="4495800"/>
            <a:ext cx="401072" cy="828020"/>
            <a:chOff x="2057400" y="2677180"/>
            <a:chExt cx="401072" cy="828020"/>
          </a:xfrm>
        </p:grpSpPr>
        <p:sp>
          <p:nvSpPr>
            <p:cNvPr id="112" name="TextBox 11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3" name="TextBox 112"/>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28" name="Group 54"/>
          <p:cNvGrpSpPr/>
          <p:nvPr/>
        </p:nvGrpSpPr>
        <p:grpSpPr>
          <a:xfrm>
            <a:off x="7696200" y="4495800"/>
            <a:ext cx="401072" cy="828020"/>
            <a:chOff x="2057400" y="2677180"/>
            <a:chExt cx="401072" cy="828020"/>
          </a:xfrm>
        </p:grpSpPr>
        <p:sp>
          <p:nvSpPr>
            <p:cNvPr id="110" name="TextBox 10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1" name="TextBox 110"/>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29" name="Group 57"/>
          <p:cNvGrpSpPr/>
          <p:nvPr/>
        </p:nvGrpSpPr>
        <p:grpSpPr>
          <a:xfrm>
            <a:off x="8229600" y="4495800"/>
            <a:ext cx="476412" cy="828020"/>
            <a:chOff x="2057400" y="2677180"/>
            <a:chExt cx="476412" cy="828020"/>
          </a:xfrm>
        </p:grpSpPr>
        <p:sp>
          <p:nvSpPr>
            <p:cNvPr id="108" name="TextBox 10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09" name="TextBox 108"/>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30" name="Group 60"/>
          <p:cNvGrpSpPr/>
          <p:nvPr/>
        </p:nvGrpSpPr>
        <p:grpSpPr>
          <a:xfrm>
            <a:off x="7239000" y="4495800"/>
            <a:ext cx="401072" cy="828020"/>
            <a:chOff x="2057400" y="2677180"/>
            <a:chExt cx="401072" cy="828020"/>
          </a:xfrm>
        </p:grpSpPr>
        <p:sp>
          <p:nvSpPr>
            <p:cNvPr id="106" name="TextBox 10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07" name="TextBox 106"/>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31" name="Group 63"/>
          <p:cNvGrpSpPr/>
          <p:nvPr/>
        </p:nvGrpSpPr>
        <p:grpSpPr>
          <a:xfrm>
            <a:off x="9372600" y="4505980"/>
            <a:ext cx="401072" cy="828020"/>
            <a:chOff x="1981200" y="2763560"/>
            <a:chExt cx="401072" cy="828020"/>
          </a:xfrm>
        </p:grpSpPr>
        <p:sp>
          <p:nvSpPr>
            <p:cNvPr id="104" name="TextBox 103"/>
            <p:cNvSpPr txBox="1"/>
            <p:nvPr/>
          </p:nvSpPr>
          <p:spPr>
            <a:xfrm>
              <a:off x="1981200" y="3068360"/>
              <a:ext cx="401072" cy="523220"/>
            </a:xfrm>
            <a:prstGeom prst="rect">
              <a:avLst/>
            </a:prstGeom>
            <a:noFill/>
          </p:spPr>
          <p:txBody>
            <a:bodyPr wrap="none" rtlCol="0">
              <a:spAutoFit/>
            </a:bodyPr>
            <a:lstStyle/>
            <a:p>
              <a:r>
                <a:rPr lang="en-US" sz="2800" dirty="0"/>
                <a:t>●</a:t>
              </a:r>
            </a:p>
          </p:txBody>
        </p:sp>
        <p:sp>
          <p:nvSpPr>
            <p:cNvPr id="105" name="TextBox 104"/>
            <p:cNvSpPr txBox="1"/>
            <p:nvPr/>
          </p:nvSpPr>
          <p:spPr>
            <a:xfrm>
              <a:off x="2057400" y="2763560"/>
              <a:ext cx="272832" cy="523220"/>
            </a:xfrm>
            <a:prstGeom prst="rect">
              <a:avLst/>
            </a:prstGeom>
            <a:noFill/>
          </p:spPr>
          <p:txBody>
            <a:bodyPr wrap="none" rtlCol="0">
              <a:spAutoFit/>
            </a:bodyPr>
            <a:lstStyle/>
            <a:p>
              <a:r>
                <a:rPr lang="en-US" sz="2800" b="1" dirty="0"/>
                <a:t>i</a:t>
              </a:r>
            </a:p>
          </p:txBody>
        </p:sp>
      </p:grpSp>
      <p:grpSp>
        <p:nvGrpSpPr>
          <p:cNvPr id="34" name="Group 142"/>
          <p:cNvGrpSpPr/>
          <p:nvPr/>
        </p:nvGrpSpPr>
        <p:grpSpPr>
          <a:xfrm>
            <a:off x="4876800" y="4495800"/>
            <a:ext cx="457200" cy="838200"/>
            <a:chOff x="2875528" y="5115580"/>
            <a:chExt cx="457200" cy="838200"/>
          </a:xfrm>
        </p:grpSpPr>
        <p:sp>
          <p:nvSpPr>
            <p:cNvPr id="131" name="TextBox 130"/>
            <p:cNvSpPr txBox="1"/>
            <p:nvPr/>
          </p:nvSpPr>
          <p:spPr>
            <a:xfrm>
              <a:off x="2875528" y="5420380"/>
              <a:ext cx="457200" cy="533400"/>
            </a:xfrm>
            <a:prstGeom prst="rect">
              <a:avLst/>
            </a:prstGeom>
            <a:noFill/>
          </p:spPr>
          <p:txBody>
            <a:bodyPr wrap="square" rtlCol="0">
              <a:spAutoFit/>
            </a:bodyPr>
            <a:lstStyle/>
            <a:p>
              <a:r>
                <a:rPr lang="en-US" sz="2800" dirty="0"/>
                <a:t>●</a:t>
              </a:r>
            </a:p>
          </p:txBody>
        </p:sp>
        <p:sp>
          <p:nvSpPr>
            <p:cNvPr id="134" name="TextBox 133"/>
            <p:cNvSpPr txBox="1"/>
            <p:nvPr/>
          </p:nvSpPr>
          <p:spPr>
            <a:xfrm>
              <a:off x="2875528" y="5115580"/>
              <a:ext cx="377026" cy="523220"/>
            </a:xfrm>
            <a:prstGeom prst="rect">
              <a:avLst/>
            </a:prstGeom>
            <a:noFill/>
          </p:spPr>
          <p:txBody>
            <a:bodyPr wrap="none" rtlCol="0">
              <a:spAutoFit/>
            </a:bodyPr>
            <a:lstStyle/>
            <a:p>
              <a:r>
                <a:rPr lang="en-US" sz="2800" b="1" dirty="0"/>
                <a:t>o</a:t>
              </a:r>
            </a:p>
          </p:txBody>
        </p:sp>
      </p:grpSp>
      <p:grpSp>
        <p:nvGrpSpPr>
          <p:cNvPr id="37" name="Group 143"/>
          <p:cNvGrpSpPr/>
          <p:nvPr/>
        </p:nvGrpSpPr>
        <p:grpSpPr>
          <a:xfrm>
            <a:off x="5257800" y="4495800"/>
            <a:ext cx="433154" cy="838200"/>
            <a:chOff x="3505200" y="5953780"/>
            <a:chExt cx="433154" cy="838200"/>
          </a:xfrm>
        </p:grpSpPr>
        <p:sp>
          <p:nvSpPr>
            <p:cNvPr id="136" name="TextBox 135"/>
            <p:cNvSpPr txBox="1"/>
            <p:nvPr/>
          </p:nvSpPr>
          <p:spPr>
            <a:xfrm>
              <a:off x="3505200" y="6268760"/>
              <a:ext cx="401072" cy="523220"/>
            </a:xfrm>
            <a:prstGeom prst="rect">
              <a:avLst/>
            </a:prstGeom>
            <a:noFill/>
          </p:spPr>
          <p:txBody>
            <a:bodyPr wrap="none" rtlCol="0">
              <a:spAutoFit/>
            </a:bodyPr>
            <a:lstStyle/>
            <a:p>
              <a:r>
                <a:rPr lang="en-US" sz="2800" dirty="0"/>
                <a:t>●</a:t>
              </a:r>
            </a:p>
          </p:txBody>
        </p:sp>
        <p:sp>
          <p:nvSpPr>
            <p:cNvPr id="139" name="TextBox 138"/>
            <p:cNvSpPr txBox="1"/>
            <p:nvPr/>
          </p:nvSpPr>
          <p:spPr>
            <a:xfrm>
              <a:off x="3561328" y="5953780"/>
              <a:ext cx="377026" cy="523220"/>
            </a:xfrm>
            <a:prstGeom prst="rect">
              <a:avLst/>
            </a:prstGeom>
            <a:noFill/>
          </p:spPr>
          <p:txBody>
            <a:bodyPr wrap="none" rtlCol="0">
              <a:spAutoFit/>
            </a:bodyPr>
            <a:lstStyle/>
            <a:p>
              <a:r>
                <a:rPr lang="en-US" sz="2800" b="1" dirty="0"/>
                <a:t>p</a:t>
              </a:r>
            </a:p>
          </p:txBody>
        </p:sp>
      </p:grpSp>
      <p:grpSp>
        <p:nvGrpSpPr>
          <p:cNvPr id="40" name="Group 141"/>
          <p:cNvGrpSpPr/>
          <p:nvPr/>
        </p:nvGrpSpPr>
        <p:grpSpPr>
          <a:xfrm>
            <a:off x="4419600" y="4495800"/>
            <a:ext cx="401072" cy="838200"/>
            <a:chOff x="2398256" y="5877580"/>
            <a:chExt cx="401072" cy="838200"/>
          </a:xfrm>
        </p:grpSpPr>
        <p:sp>
          <p:nvSpPr>
            <p:cNvPr id="138" name="TextBox 137"/>
            <p:cNvSpPr txBox="1"/>
            <p:nvPr/>
          </p:nvSpPr>
          <p:spPr>
            <a:xfrm>
              <a:off x="2398256" y="6192560"/>
              <a:ext cx="401072" cy="523220"/>
            </a:xfrm>
            <a:prstGeom prst="rect">
              <a:avLst/>
            </a:prstGeom>
            <a:noFill/>
          </p:spPr>
          <p:txBody>
            <a:bodyPr wrap="none" rtlCol="0">
              <a:spAutoFit/>
            </a:bodyPr>
            <a:lstStyle/>
            <a:p>
              <a:r>
                <a:rPr lang="en-US" sz="2800" dirty="0"/>
                <a:t>●</a:t>
              </a:r>
            </a:p>
          </p:txBody>
        </p:sp>
        <p:sp>
          <p:nvSpPr>
            <p:cNvPr id="141" name="TextBox 140"/>
            <p:cNvSpPr txBox="1"/>
            <p:nvPr/>
          </p:nvSpPr>
          <p:spPr>
            <a:xfrm>
              <a:off x="2418328" y="5877580"/>
              <a:ext cx="377026" cy="523220"/>
            </a:xfrm>
            <a:prstGeom prst="rect">
              <a:avLst/>
            </a:prstGeom>
            <a:noFill/>
          </p:spPr>
          <p:txBody>
            <a:bodyPr wrap="none" rtlCol="0">
              <a:spAutoFit/>
            </a:bodyPr>
            <a:lstStyle/>
            <a:p>
              <a:r>
                <a:rPr lang="en-US" sz="2800" b="1" dirty="0"/>
                <a:t>n</a:t>
              </a:r>
            </a:p>
          </p:txBody>
        </p:sp>
      </p:grpSp>
      <p:sp>
        <p:nvSpPr>
          <p:cNvPr id="103" name="Title 1"/>
          <p:cNvSpPr txBox="1">
            <a:spLocks/>
          </p:cNvSpPr>
          <p:nvPr/>
        </p:nvSpPr>
        <p:spPr>
          <a:xfrm>
            <a:off x="1752600" y="304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3</a:t>
            </a:r>
            <a:r>
              <a:rPr lang="en-US" sz="3200" baseline="30000" dirty="0">
                <a:latin typeface="+mj-lt"/>
                <a:ea typeface="+mj-ea"/>
                <a:cs typeface="+mj-cs"/>
              </a:rPr>
              <a:t>rd</a:t>
            </a:r>
            <a:r>
              <a:rPr lang="en-US" sz="3200" dirty="0">
                <a:latin typeface="+mj-lt"/>
                <a:ea typeface="+mj-ea"/>
                <a:cs typeface="+mj-cs"/>
              </a:rPr>
              <a:t>   </a:t>
            </a:r>
          </a:p>
        </p:txBody>
      </p:sp>
      <p:cxnSp>
        <p:nvCxnSpPr>
          <p:cNvPr id="130" name="Straight Connector 129"/>
          <p:cNvCxnSpPr/>
          <p:nvPr/>
        </p:nvCxnSpPr>
        <p:spPr>
          <a:xfrm>
            <a:off x="1828800" y="34290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32" name="Title 1"/>
          <p:cNvSpPr txBox="1">
            <a:spLocks/>
          </p:cNvSpPr>
          <p:nvPr/>
        </p:nvSpPr>
        <p:spPr>
          <a:xfrm>
            <a:off x="1752600" y="35814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4</a:t>
            </a:r>
            <a:r>
              <a:rPr lang="en-US" sz="3200" baseline="30000" dirty="0">
                <a:latin typeface="+mj-lt"/>
                <a:ea typeface="+mj-ea"/>
                <a:cs typeface="+mj-cs"/>
              </a:rPr>
              <a:t>th</a:t>
            </a:r>
            <a:r>
              <a:rPr lang="en-US" sz="3200" dirty="0">
                <a:latin typeface="+mj-lt"/>
                <a:ea typeface="+mj-ea"/>
                <a:cs typeface="+mj-cs"/>
              </a:rPr>
              <a:t>   </a:t>
            </a:r>
          </a:p>
        </p:txBody>
      </p:sp>
      <p:sp>
        <p:nvSpPr>
          <p:cNvPr id="133" name="Title 1"/>
          <p:cNvSpPr txBox="1">
            <a:spLocks/>
          </p:cNvSpPr>
          <p:nvPr/>
        </p:nvSpPr>
        <p:spPr>
          <a:xfrm>
            <a:off x="1905000" y="5380038"/>
            <a:ext cx="4572000" cy="715962"/>
          </a:xfrm>
          <a:prstGeom prst="rect">
            <a:avLst/>
          </a:prstGeom>
        </p:spPr>
        <p:txBody>
          <a:bodyPr vert="horz" lIns="91440" tIns="45720" rIns="91440" bIns="45720" rtlCol="0" anchor="ctr">
            <a:normAutofit fontScale="92500"/>
          </a:bodyPr>
          <a:lstStyle/>
          <a:p>
            <a:pPr>
              <a:spcBef>
                <a:spcPct val="0"/>
              </a:spcBef>
              <a:defRPr/>
            </a:pPr>
            <a:r>
              <a:rPr lang="en-US" sz="3200" dirty="0">
                <a:latin typeface="+mj-lt"/>
                <a:ea typeface="+mj-ea"/>
                <a:cs typeface="+mj-cs"/>
              </a:rPr>
              <a:t>The preorder Traversal of T   </a:t>
            </a:r>
          </a:p>
        </p:txBody>
      </p:sp>
      <p:sp>
        <p:nvSpPr>
          <p:cNvPr id="43" name="Date Placeholder 42"/>
          <p:cNvSpPr>
            <a:spLocks noGrp="1"/>
          </p:cNvSpPr>
          <p:nvPr>
            <p:ph type="dt" sz="half" idx="10"/>
          </p:nvPr>
        </p:nvSpPr>
        <p:spPr/>
        <p:txBody>
          <a:bodyPr/>
          <a:lstStyle/>
          <a:p>
            <a:r>
              <a:rPr lang="en-US" smtClean="0"/>
              <a:t>24 July 2013</a:t>
            </a:r>
            <a:endParaRPr lang="en-US"/>
          </a:p>
        </p:txBody>
      </p:sp>
      <p:sp>
        <p:nvSpPr>
          <p:cNvPr id="46" name="Footer Placeholder 45"/>
          <p:cNvSpPr>
            <a:spLocks noGrp="1"/>
          </p:cNvSpPr>
          <p:nvPr>
            <p:ph type="ftr" sz="quarter" idx="11"/>
          </p:nvPr>
        </p:nvSpPr>
        <p:spPr/>
        <p:txBody>
          <a:bodyPr/>
          <a:lstStyle/>
          <a:p>
            <a:r>
              <a:rPr lang="en-US" smtClean="0"/>
              <a:t>prepared by Jay Narayan Jha</a:t>
            </a:r>
            <a:endParaRPr lang="en-US"/>
          </a:p>
        </p:txBody>
      </p:sp>
      <p:sp>
        <p:nvSpPr>
          <p:cNvPr id="49" name="Slide Number Placeholder 48"/>
          <p:cNvSpPr>
            <a:spLocks noGrp="1"/>
          </p:cNvSpPr>
          <p:nvPr>
            <p:ph type="sldNum" sz="quarter" idx="12"/>
          </p:nvPr>
        </p:nvSpPr>
        <p:spPr/>
        <p:txBody>
          <a:bodyPr/>
          <a:lstStyle/>
          <a:p>
            <a:fld id="{8B16A634-8E49-4B9D-9759-C259ADE26D9D}" type="slidenum">
              <a:rPr lang="en-US" smtClean="0"/>
              <a:t>25</a:t>
            </a:fld>
            <a:endParaRPr lang="en-US"/>
          </a:p>
        </p:txBody>
      </p:sp>
    </p:spTree>
    <p:extLst>
      <p:ext uri="{BB962C8B-B14F-4D97-AF65-F5344CB8AC3E}">
        <p14:creationId xmlns:p14="http://schemas.microsoft.com/office/powerpoint/2010/main" val="81675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ppt_x"/>
                                          </p:val>
                                        </p:tav>
                                        <p:tav tm="100000">
                                          <p:val>
                                            <p:strVal val="#ppt_x"/>
                                          </p:val>
                                        </p:tav>
                                      </p:tavLst>
                                    </p:anim>
                                    <p:anim calcmode="lin" valueType="num">
                                      <p:cBhvr additive="base">
                                        <p:cTn id="8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0"/>
                                        </p:tgtEl>
                                        <p:attrNameLst>
                                          <p:attrName>style.visibility</p:attrName>
                                        </p:attrNameLst>
                                      </p:cBhvr>
                                      <p:to>
                                        <p:strVal val="visible"/>
                                      </p:to>
                                    </p:set>
                                    <p:anim calcmode="lin" valueType="num">
                                      <p:cBhvr additive="base">
                                        <p:cTn id="91" dur="500" fill="hold"/>
                                        <p:tgtEl>
                                          <p:spTgt spid="130"/>
                                        </p:tgtEl>
                                        <p:attrNameLst>
                                          <p:attrName>ppt_x</p:attrName>
                                        </p:attrNameLst>
                                      </p:cBhvr>
                                      <p:tavLst>
                                        <p:tav tm="0">
                                          <p:val>
                                            <p:strVal val="#ppt_x"/>
                                          </p:val>
                                        </p:tav>
                                        <p:tav tm="100000">
                                          <p:val>
                                            <p:strVal val="#ppt_x"/>
                                          </p:val>
                                        </p:tav>
                                      </p:tavLst>
                                    </p:anim>
                                    <p:anim calcmode="lin" valueType="num">
                                      <p:cBhvr additive="base">
                                        <p:cTn id="92"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2"/>
                                        </p:tgtEl>
                                        <p:attrNameLst>
                                          <p:attrName>style.visibility</p:attrName>
                                        </p:attrNameLst>
                                      </p:cBhvr>
                                      <p:to>
                                        <p:strVal val="visible"/>
                                      </p:to>
                                    </p:set>
                                    <p:anim calcmode="lin" valueType="num">
                                      <p:cBhvr additive="base">
                                        <p:cTn id="97" dur="500" fill="hold"/>
                                        <p:tgtEl>
                                          <p:spTgt spid="132"/>
                                        </p:tgtEl>
                                        <p:attrNameLst>
                                          <p:attrName>ppt_x</p:attrName>
                                        </p:attrNameLst>
                                      </p:cBhvr>
                                      <p:tavLst>
                                        <p:tav tm="0">
                                          <p:val>
                                            <p:strVal val="#ppt_x"/>
                                          </p:val>
                                        </p:tav>
                                        <p:tav tm="100000">
                                          <p:val>
                                            <p:strVal val="#ppt_x"/>
                                          </p:val>
                                        </p:tav>
                                      </p:tavLst>
                                    </p:anim>
                                    <p:anim calcmode="lin" valueType="num">
                                      <p:cBhvr additive="base">
                                        <p:cTn id="9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500" fill="hold"/>
                                        <p:tgtEl>
                                          <p:spTgt spid="22"/>
                                        </p:tgtEl>
                                        <p:attrNameLst>
                                          <p:attrName>ppt_x</p:attrName>
                                        </p:attrNameLst>
                                      </p:cBhvr>
                                      <p:tavLst>
                                        <p:tav tm="0">
                                          <p:val>
                                            <p:strVal val="#ppt_x"/>
                                          </p:val>
                                        </p:tav>
                                        <p:tav tm="100000">
                                          <p:val>
                                            <p:strVal val="#ppt_x"/>
                                          </p:val>
                                        </p:tav>
                                      </p:tavLst>
                                    </p:anim>
                                    <p:anim calcmode="lin" valueType="num">
                                      <p:cBhvr additive="base">
                                        <p:cTn id="1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3"/>
                                        </p:tgtEl>
                                        <p:attrNameLst>
                                          <p:attrName>style.visibility</p:attrName>
                                        </p:attrNameLst>
                                      </p:cBhvr>
                                      <p:to>
                                        <p:strVal val="visible"/>
                                      </p:to>
                                    </p:set>
                                    <p:anim calcmode="lin" valueType="num">
                                      <p:cBhvr additive="base">
                                        <p:cTn id="127" dur="500" fill="hold"/>
                                        <p:tgtEl>
                                          <p:spTgt spid="23"/>
                                        </p:tgtEl>
                                        <p:attrNameLst>
                                          <p:attrName>ppt_x</p:attrName>
                                        </p:attrNameLst>
                                      </p:cBhvr>
                                      <p:tavLst>
                                        <p:tav tm="0">
                                          <p:val>
                                            <p:strVal val="#ppt_x"/>
                                          </p:val>
                                        </p:tav>
                                        <p:tav tm="100000">
                                          <p:val>
                                            <p:strVal val="#ppt_x"/>
                                          </p:val>
                                        </p:tav>
                                      </p:tavLst>
                                    </p:anim>
                                    <p:anim calcmode="lin" valueType="num">
                                      <p:cBhvr additive="base">
                                        <p:cTn id="1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fill="hold"/>
                                        <p:tgtEl>
                                          <p:spTgt spid="37"/>
                                        </p:tgtEl>
                                        <p:attrNameLst>
                                          <p:attrName>ppt_x</p:attrName>
                                        </p:attrNameLst>
                                      </p:cBhvr>
                                      <p:tavLst>
                                        <p:tav tm="0">
                                          <p:val>
                                            <p:strVal val="#ppt_x"/>
                                          </p:val>
                                        </p:tav>
                                        <p:tav tm="100000">
                                          <p:val>
                                            <p:strVal val="#ppt_x"/>
                                          </p:val>
                                        </p:tav>
                                      </p:tavLst>
                                    </p:anim>
                                    <p:anim calcmode="lin" valueType="num">
                                      <p:cBhvr additive="base">
                                        <p:cTn id="1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24"/>
                                        </p:tgtEl>
                                        <p:attrNameLst>
                                          <p:attrName>style.visibility</p:attrName>
                                        </p:attrNameLst>
                                      </p:cBhvr>
                                      <p:to>
                                        <p:strVal val="visible"/>
                                      </p:to>
                                    </p:set>
                                    <p:anim calcmode="lin" valueType="num">
                                      <p:cBhvr additive="base">
                                        <p:cTn id="151" dur="500" fill="hold"/>
                                        <p:tgtEl>
                                          <p:spTgt spid="24"/>
                                        </p:tgtEl>
                                        <p:attrNameLst>
                                          <p:attrName>ppt_x</p:attrName>
                                        </p:attrNameLst>
                                      </p:cBhvr>
                                      <p:tavLst>
                                        <p:tav tm="0">
                                          <p:val>
                                            <p:strVal val="#ppt_x"/>
                                          </p:val>
                                        </p:tav>
                                        <p:tav tm="100000">
                                          <p:val>
                                            <p:strVal val="#ppt_x"/>
                                          </p:val>
                                        </p:tav>
                                      </p:tavLst>
                                    </p:anim>
                                    <p:anim calcmode="lin" valueType="num">
                                      <p:cBhvr additive="base">
                                        <p:cTn id="1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25"/>
                                        </p:tgtEl>
                                        <p:attrNameLst>
                                          <p:attrName>style.visibility</p:attrName>
                                        </p:attrNameLst>
                                      </p:cBhvr>
                                      <p:to>
                                        <p:strVal val="visible"/>
                                      </p:to>
                                    </p:set>
                                    <p:anim calcmode="lin" valueType="num">
                                      <p:cBhvr additive="base">
                                        <p:cTn id="157" dur="500" fill="hold"/>
                                        <p:tgtEl>
                                          <p:spTgt spid="25"/>
                                        </p:tgtEl>
                                        <p:attrNameLst>
                                          <p:attrName>ppt_x</p:attrName>
                                        </p:attrNameLst>
                                      </p:cBhvr>
                                      <p:tavLst>
                                        <p:tav tm="0">
                                          <p:val>
                                            <p:strVal val="#ppt_x"/>
                                          </p:val>
                                        </p:tav>
                                        <p:tav tm="100000">
                                          <p:val>
                                            <p:strVal val="#ppt_x"/>
                                          </p:val>
                                        </p:tav>
                                      </p:tavLst>
                                    </p:anim>
                                    <p:anim calcmode="lin" valueType="num">
                                      <p:cBhvr additive="base">
                                        <p:cTn id="1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26"/>
                                        </p:tgtEl>
                                        <p:attrNameLst>
                                          <p:attrName>style.visibility</p:attrName>
                                        </p:attrNameLst>
                                      </p:cBhvr>
                                      <p:to>
                                        <p:strVal val="visible"/>
                                      </p:to>
                                    </p:set>
                                    <p:anim calcmode="lin" valueType="num">
                                      <p:cBhvr additive="base">
                                        <p:cTn id="163" dur="500" fill="hold"/>
                                        <p:tgtEl>
                                          <p:spTgt spid="26"/>
                                        </p:tgtEl>
                                        <p:attrNameLst>
                                          <p:attrName>ppt_x</p:attrName>
                                        </p:attrNameLst>
                                      </p:cBhvr>
                                      <p:tavLst>
                                        <p:tav tm="0">
                                          <p:val>
                                            <p:strVal val="#ppt_x"/>
                                          </p:val>
                                        </p:tav>
                                        <p:tav tm="100000">
                                          <p:val>
                                            <p:strVal val="#ppt_x"/>
                                          </p:val>
                                        </p:tav>
                                      </p:tavLst>
                                    </p:anim>
                                    <p:anim calcmode="lin" valueType="num">
                                      <p:cBhvr additive="base">
                                        <p:cTn id="1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0"/>
                                        </p:tgtEl>
                                        <p:attrNameLst>
                                          <p:attrName>style.visibility</p:attrName>
                                        </p:attrNameLst>
                                      </p:cBhvr>
                                      <p:to>
                                        <p:strVal val="visible"/>
                                      </p:to>
                                    </p:set>
                                    <p:anim calcmode="lin" valueType="num">
                                      <p:cBhvr additive="base">
                                        <p:cTn id="169" dur="500" fill="hold"/>
                                        <p:tgtEl>
                                          <p:spTgt spid="30"/>
                                        </p:tgtEl>
                                        <p:attrNameLst>
                                          <p:attrName>ppt_x</p:attrName>
                                        </p:attrNameLst>
                                      </p:cBhvr>
                                      <p:tavLst>
                                        <p:tav tm="0">
                                          <p:val>
                                            <p:strVal val="#ppt_x"/>
                                          </p:val>
                                        </p:tav>
                                        <p:tav tm="100000">
                                          <p:val>
                                            <p:strVal val="#ppt_x"/>
                                          </p:val>
                                        </p:tav>
                                      </p:tavLst>
                                    </p:anim>
                                    <p:anim calcmode="lin" valueType="num">
                                      <p:cBhvr additive="base">
                                        <p:cTn id="17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28"/>
                                        </p:tgtEl>
                                        <p:attrNameLst>
                                          <p:attrName>style.visibility</p:attrName>
                                        </p:attrNameLst>
                                      </p:cBhvr>
                                      <p:to>
                                        <p:strVal val="visible"/>
                                      </p:to>
                                    </p:set>
                                    <p:anim calcmode="lin" valueType="num">
                                      <p:cBhvr additive="base">
                                        <p:cTn id="175" dur="500" fill="hold"/>
                                        <p:tgtEl>
                                          <p:spTgt spid="28"/>
                                        </p:tgtEl>
                                        <p:attrNameLst>
                                          <p:attrName>ppt_x</p:attrName>
                                        </p:attrNameLst>
                                      </p:cBhvr>
                                      <p:tavLst>
                                        <p:tav tm="0">
                                          <p:val>
                                            <p:strVal val="#ppt_x"/>
                                          </p:val>
                                        </p:tav>
                                        <p:tav tm="100000">
                                          <p:val>
                                            <p:strVal val="#ppt_x"/>
                                          </p:val>
                                        </p:tav>
                                      </p:tavLst>
                                    </p:anim>
                                    <p:anim calcmode="lin" valueType="num">
                                      <p:cBhvr additive="base">
                                        <p:cTn id="17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29"/>
                                        </p:tgtEl>
                                        <p:attrNameLst>
                                          <p:attrName>style.visibility</p:attrName>
                                        </p:attrNameLst>
                                      </p:cBhvr>
                                      <p:to>
                                        <p:strVal val="visible"/>
                                      </p:to>
                                    </p:set>
                                    <p:anim calcmode="lin" valueType="num">
                                      <p:cBhvr additive="base">
                                        <p:cTn id="181" dur="500" fill="hold"/>
                                        <p:tgtEl>
                                          <p:spTgt spid="29"/>
                                        </p:tgtEl>
                                        <p:attrNameLst>
                                          <p:attrName>ppt_x</p:attrName>
                                        </p:attrNameLst>
                                      </p:cBhvr>
                                      <p:tavLst>
                                        <p:tav tm="0">
                                          <p:val>
                                            <p:strVal val="#ppt_x"/>
                                          </p:val>
                                        </p:tav>
                                        <p:tav tm="100000">
                                          <p:val>
                                            <p:strVal val="#ppt_x"/>
                                          </p:val>
                                        </p:tav>
                                      </p:tavLst>
                                    </p:anim>
                                    <p:anim calcmode="lin" valueType="num">
                                      <p:cBhvr additive="base">
                                        <p:cTn id="18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27"/>
                                        </p:tgtEl>
                                        <p:attrNameLst>
                                          <p:attrName>style.visibility</p:attrName>
                                        </p:attrNameLst>
                                      </p:cBhvr>
                                      <p:to>
                                        <p:strVal val="visible"/>
                                      </p:to>
                                    </p:set>
                                    <p:anim calcmode="lin" valueType="num">
                                      <p:cBhvr additive="base">
                                        <p:cTn id="187" dur="500" fill="hold"/>
                                        <p:tgtEl>
                                          <p:spTgt spid="27"/>
                                        </p:tgtEl>
                                        <p:attrNameLst>
                                          <p:attrName>ppt_x</p:attrName>
                                        </p:attrNameLst>
                                      </p:cBhvr>
                                      <p:tavLst>
                                        <p:tav tm="0">
                                          <p:val>
                                            <p:strVal val="#ppt_x"/>
                                          </p:val>
                                        </p:tav>
                                        <p:tav tm="100000">
                                          <p:val>
                                            <p:strVal val="#ppt_x"/>
                                          </p:val>
                                        </p:tav>
                                      </p:tavLst>
                                    </p:anim>
                                    <p:anim calcmode="lin" valueType="num">
                                      <p:cBhvr additive="base">
                                        <p:cTn id="1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31"/>
                                        </p:tgtEl>
                                        <p:attrNameLst>
                                          <p:attrName>style.visibility</p:attrName>
                                        </p:attrNameLst>
                                      </p:cBhvr>
                                      <p:to>
                                        <p:strVal val="visible"/>
                                      </p:to>
                                    </p:set>
                                    <p:anim calcmode="lin" valueType="num">
                                      <p:cBhvr additive="base">
                                        <p:cTn id="193" dur="500" fill="hold"/>
                                        <p:tgtEl>
                                          <p:spTgt spid="31"/>
                                        </p:tgtEl>
                                        <p:attrNameLst>
                                          <p:attrName>ppt_x</p:attrName>
                                        </p:attrNameLst>
                                      </p:cBhvr>
                                      <p:tavLst>
                                        <p:tav tm="0">
                                          <p:val>
                                            <p:strVal val="#ppt_x"/>
                                          </p:val>
                                        </p:tav>
                                        <p:tav tm="100000">
                                          <p:val>
                                            <p:strVal val="#ppt_x"/>
                                          </p:val>
                                        </p:tav>
                                      </p:tavLst>
                                    </p:anim>
                                    <p:anim calcmode="lin" valueType="num">
                                      <p:cBhvr additive="base">
                                        <p:cTn id="19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33"/>
                                        </p:tgtEl>
                                        <p:attrNameLst>
                                          <p:attrName>style.visibility</p:attrName>
                                        </p:attrNameLst>
                                      </p:cBhvr>
                                      <p:to>
                                        <p:strVal val="visible"/>
                                      </p:to>
                                    </p:set>
                                    <p:anim calcmode="lin" valueType="num">
                                      <p:cBhvr additive="base">
                                        <p:cTn id="199" dur="500" fill="hold"/>
                                        <p:tgtEl>
                                          <p:spTgt spid="133"/>
                                        </p:tgtEl>
                                        <p:attrNameLst>
                                          <p:attrName>ppt_x</p:attrName>
                                        </p:attrNameLst>
                                      </p:cBhvr>
                                      <p:tavLst>
                                        <p:tav tm="0">
                                          <p:val>
                                            <p:strVal val="#ppt_x"/>
                                          </p:val>
                                        </p:tav>
                                        <p:tav tm="100000">
                                          <p:val>
                                            <p:strVal val="#ppt_x"/>
                                          </p:val>
                                        </p:tav>
                                      </p:tavLst>
                                    </p:anim>
                                    <p:anim calcmode="lin" valueType="num">
                                      <p:cBhvr additive="base">
                                        <p:cTn id="20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52600" y="381002"/>
            <a:ext cx="8686800" cy="6019799"/>
            <a:chOff x="228600" y="304801"/>
            <a:chExt cx="8686800" cy="6019799"/>
          </a:xfrm>
        </p:grpSpPr>
        <p:sp>
          <p:nvSpPr>
            <p:cNvPr id="4" name="TextBox 3"/>
            <p:cNvSpPr txBox="1"/>
            <p:nvPr/>
          </p:nvSpPr>
          <p:spPr>
            <a:xfrm>
              <a:off x="228600" y="304801"/>
              <a:ext cx="8686800" cy="1969770"/>
            </a:xfrm>
            <a:prstGeom prst="rect">
              <a:avLst/>
            </a:prstGeom>
            <a:noFill/>
          </p:spPr>
          <p:txBody>
            <a:bodyPr wrap="square" rtlCol="0">
              <a:spAutoFit/>
            </a:bodyPr>
            <a:lstStyle/>
            <a:p>
              <a:r>
                <a:rPr lang="en-US" sz="2400" b="1" dirty="0"/>
                <a:t>In order traversal:- </a:t>
              </a:r>
              <a:r>
                <a:rPr lang="en-US" sz="2000" dirty="0"/>
                <a:t>Let T be an ordered rooted tree with root r. The in order traversal begins by visiting T</a:t>
              </a:r>
              <a:r>
                <a:rPr lang="en-US" sz="2000" baseline="-25000" dirty="0"/>
                <a:t>1</a:t>
              </a:r>
              <a:r>
                <a:rPr lang="en-US" sz="2000" dirty="0"/>
                <a:t>. Then visiting r. It continuous by traversing T</a:t>
              </a:r>
              <a:r>
                <a:rPr lang="en-US" sz="2000" baseline="-25000" dirty="0"/>
                <a:t>2</a:t>
              </a:r>
              <a:r>
                <a:rPr lang="en-US" sz="2000" dirty="0"/>
                <a:t> in </a:t>
              </a:r>
              <a:r>
                <a:rPr lang="en-US" sz="2000" dirty="0" err="1"/>
                <a:t>inorder</a:t>
              </a:r>
              <a:r>
                <a:rPr lang="en-US" sz="2000" dirty="0"/>
                <a:t>, then T</a:t>
              </a:r>
              <a:r>
                <a:rPr lang="en-US" sz="2000" baseline="-25000" dirty="0"/>
                <a:t>3</a:t>
              </a:r>
              <a:r>
                <a:rPr lang="en-US" sz="2000" dirty="0"/>
                <a:t> in </a:t>
              </a:r>
              <a:r>
                <a:rPr lang="en-US" sz="2000" dirty="0" err="1"/>
                <a:t>inorder</a:t>
              </a:r>
              <a:r>
                <a:rPr lang="en-US" sz="2000" dirty="0"/>
                <a:t>, and so on, until </a:t>
              </a:r>
              <a:r>
                <a:rPr lang="en-US" sz="2000" dirty="0" err="1"/>
                <a:t>T</a:t>
              </a:r>
              <a:r>
                <a:rPr lang="en-US" sz="2000" baseline="-25000" dirty="0" err="1"/>
                <a:t>n</a:t>
              </a:r>
              <a:r>
                <a:rPr lang="en-US" sz="2000" dirty="0"/>
                <a:t> is traversed in </a:t>
              </a:r>
              <a:r>
                <a:rPr lang="en-US" sz="2000" dirty="0" err="1"/>
                <a:t>inorder</a:t>
              </a:r>
              <a:r>
                <a:rPr lang="en-US" sz="2000" dirty="0"/>
                <a:t>.</a:t>
              </a:r>
            </a:p>
            <a:p>
              <a:r>
                <a:rPr lang="en-US" sz="2000" b="1" dirty="0"/>
                <a:t>Infix form:-  </a:t>
              </a:r>
              <a:r>
                <a:rPr lang="en-US" sz="2000" dirty="0"/>
                <a:t>The form of expression obtained from an </a:t>
              </a:r>
              <a:r>
                <a:rPr lang="en-US" sz="2000" dirty="0" err="1"/>
                <a:t>inorder</a:t>
              </a:r>
              <a:r>
                <a:rPr lang="en-US" sz="2000" dirty="0"/>
                <a:t> traversal of the tree representing this expression.</a:t>
              </a:r>
            </a:p>
            <a:p>
              <a:endParaRPr lang="en-US" dirty="0"/>
            </a:p>
          </p:txBody>
        </p:sp>
        <p:grpSp>
          <p:nvGrpSpPr>
            <p:cNvPr id="3" name="Group 30"/>
            <p:cNvGrpSpPr/>
            <p:nvPr/>
          </p:nvGrpSpPr>
          <p:grpSpPr>
            <a:xfrm>
              <a:off x="1523738" y="2735759"/>
              <a:ext cx="5102656" cy="3588841"/>
              <a:chOff x="1523738" y="1814156"/>
              <a:chExt cx="5102656" cy="3588841"/>
            </a:xfrm>
          </p:grpSpPr>
          <p:grpSp>
            <p:nvGrpSpPr>
              <p:cNvPr id="5" name="Group 28"/>
              <p:cNvGrpSpPr/>
              <p:nvPr/>
            </p:nvGrpSpPr>
            <p:grpSpPr>
              <a:xfrm>
                <a:off x="1523738" y="1814156"/>
                <a:ext cx="5102656" cy="3588841"/>
                <a:chOff x="1523738" y="1814156"/>
                <a:chExt cx="5102656" cy="3588841"/>
              </a:xfrm>
            </p:grpSpPr>
            <p:grpSp>
              <p:nvGrpSpPr>
                <p:cNvPr id="6" name="Group 21"/>
                <p:cNvGrpSpPr/>
                <p:nvPr/>
              </p:nvGrpSpPr>
              <p:grpSpPr>
                <a:xfrm>
                  <a:off x="2133600" y="1814156"/>
                  <a:ext cx="3657600" cy="2834044"/>
                  <a:chOff x="979716" y="973581"/>
                  <a:chExt cx="4354284" cy="3293619"/>
                </a:xfrm>
              </p:grpSpPr>
              <p:sp>
                <p:nvSpPr>
                  <p:cNvPr id="13" name="TextBox 12"/>
                  <p:cNvSpPr txBox="1"/>
                  <p:nvPr/>
                </p:nvSpPr>
                <p:spPr>
                  <a:xfrm>
                    <a:off x="2975430" y="1295400"/>
                    <a:ext cx="626316" cy="894215"/>
                  </a:xfrm>
                  <a:prstGeom prst="rect">
                    <a:avLst/>
                  </a:prstGeom>
                  <a:noFill/>
                </p:spPr>
                <p:txBody>
                  <a:bodyPr wrap="none" rtlCol="0">
                    <a:spAutoFit/>
                  </a:bodyPr>
                  <a:lstStyle/>
                  <a:p>
                    <a:r>
                      <a:rPr lang="en-US" sz="4400" dirty="0"/>
                      <a:t>●</a:t>
                    </a:r>
                  </a:p>
                </p:txBody>
              </p:sp>
              <p:grpSp>
                <p:nvGrpSpPr>
                  <p:cNvPr id="8" name="Group 20"/>
                  <p:cNvGrpSpPr/>
                  <p:nvPr/>
                </p:nvGrpSpPr>
                <p:grpSpPr>
                  <a:xfrm>
                    <a:off x="979716" y="973581"/>
                    <a:ext cx="4354284" cy="3293619"/>
                    <a:chOff x="979716" y="973581"/>
                    <a:chExt cx="4354284" cy="3293619"/>
                  </a:xfrm>
                </p:grpSpPr>
                <p:sp>
                  <p:nvSpPr>
                    <p:cNvPr id="15" name="Oval 2"/>
                    <p:cNvSpPr>
                      <a:spLocks noChangeAspect="1" noChangeArrowheads="1"/>
                    </p:cNvSpPr>
                    <p:nvPr/>
                  </p:nvSpPr>
                  <p:spPr bwMode="auto">
                    <a:xfrm>
                      <a:off x="4495800" y="3429000"/>
                      <a:ext cx="838200" cy="8382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err="1">
                          <a:latin typeface="Arial" pitchFamily="34" charset="0"/>
                          <a:cs typeface="Arial" pitchFamily="34" charset="0"/>
                        </a:rPr>
                        <a:t>T</a:t>
                      </a:r>
                      <a:r>
                        <a:rPr lang="en-US" sz="2800" baseline="-25000" dirty="0" err="1">
                          <a:latin typeface="Arial" pitchFamily="34" charset="0"/>
                          <a:cs typeface="Arial" pitchFamily="34" charset="0"/>
                        </a:rPr>
                        <a:t>n</a:t>
                      </a:r>
                      <a:endParaRPr lang="en-US" sz="2800" baseline="-25000" dirty="0">
                        <a:latin typeface="Arial" pitchFamily="34" charset="0"/>
                        <a:cs typeface="Arial" pitchFamily="34" charset="0"/>
                      </a:endParaRPr>
                    </a:p>
                  </p:txBody>
                </p:sp>
                <p:sp>
                  <p:nvSpPr>
                    <p:cNvPr id="16" name="Oval 2"/>
                    <p:cNvSpPr>
                      <a:spLocks noChangeAspect="1" noChangeArrowheads="1"/>
                    </p:cNvSpPr>
                    <p:nvPr/>
                  </p:nvSpPr>
                  <p:spPr bwMode="auto">
                    <a:xfrm>
                      <a:off x="979716" y="33528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1</a:t>
                      </a:r>
                    </a:p>
                  </p:txBody>
                </p:sp>
                <p:sp>
                  <p:nvSpPr>
                    <p:cNvPr id="17" name="Oval 2"/>
                    <p:cNvSpPr>
                      <a:spLocks noChangeAspect="1" noChangeArrowheads="1"/>
                    </p:cNvSpPr>
                    <p:nvPr/>
                  </p:nvSpPr>
                  <p:spPr bwMode="auto">
                    <a:xfrm>
                      <a:off x="2514600" y="35052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2</a:t>
                      </a:r>
                    </a:p>
                  </p:txBody>
                </p:sp>
                <p:cxnSp>
                  <p:nvCxnSpPr>
                    <p:cNvPr id="18" name="Straight Connector 17"/>
                    <p:cNvCxnSpPr/>
                    <p:nvPr/>
                  </p:nvCxnSpPr>
                  <p:spPr>
                    <a:xfrm flipH="1">
                      <a:off x="1695165" y="1676400"/>
                      <a:ext cx="1581436" cy="1776833"/>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2"/>
                    <p:cNvCxnSpPr/>
                    <p:nvPr/>
                  </p:nvCxnSpPr>
                  <p:spPr>
                    <a:xfrm flipH="1" flipV="1">
                      <a:off x="3276600" y="1676400"/>
                      <a:ext cx="1752600" cy="17526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endCxn id="17" idx="0"/>
                    </p:cNvCxnSpPr>
                    <p:nvPr/>
                  </p:nvCxnSpPr>
                  <p:spPr>
                    <a:xfrm flipH="1">
                      <a:off x="2933700" y="1752600"/>
                      <a:ext cx="342900" cy="1752600"/>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884715" y="973581"/>
                      <a:ext cx="449907" cy="894215"/>
                    </a:xfrm>
                    <a:prstGeom prst="rect">
                      <a:avLst/>
                    </a:prstGeom>
                    <a:noFill/>
                  </p:spPr>
                  <p:txBody>
                    <a:bodyPr wrap="square" rtlCol="0">
                      <a:spAutoFit/>
                    </a:bodyPr>
                    <a:lstStyle/>
                    <a:p>
                      <a:r>
                        <a:rPr lang="en-US" sz="4400" dirty="0"/>
                        <a:t>r</a:t>
                      </a:r>
                    </a:p>
                  </p:txBody>
                </p:sp>
              </p:grpSp>
            </p:grpSp>
            <p:sp>
              <p:nvSpPr>
                <p:cNvPr id="9" name="TextBox 8"/>
                <p:cNvSpPr txBox="1"/>
                <p:nvPr/>
              </p:nvSpPr>
              <p:spPr>
                <a:xfrm>
                  <a:off x="4267200" y="2057400"/>
                  <a:ext cx="1875257" cy="461665"/>
                </a:xfrm>
                <a:prstGeom prst="rect">
                  <a:avLst/>
                </a:prstGeom>
                <a:noFill/>
              </p:spPr>
              <p:txBody>
                <a:bodyPr wrap="none" rtlCol="0">
                  <a:spAutoFit/>
                </a:bodyPr>
                <a:lstStyle/>
                <a:p>
                  <a:r>
                    <a:rPr lang="en-US" sz="2400" b="1" dirty="0"/>
                    <a:t>Step 2: Visit r</a:t>
                  </a:r>
                </a:p>
              </p:txBody>
            </p:sp>
            <p:sp>
              <p:nvSpPr>
                <p:cNvPr id="10" name="TextBox 9"/>
                <p:cNvSpPr txBox="1"/>
                <p:nvPr/>
              </p:nvSpPr>
              <p:spPr>
                <a:xfrm>
                  <a:off x="1523738" y="4419600"/>
                  <a:ext cx="1143262" cy="830997"/>
                </a:xfrm>
                <a:prstGeom prst="rect">
                  <a:avLst/>
                </a:prstGeom>
                <a:noFill/>
              </p:spPr>
              <p:txBody>
                <a:bodyPr wrap="none" rtlCol="0">
                  <a:spAutoFit/>
                </a:bodyPr>
                <a:lstStyle/>
                <a:p>
                  <a:r>
                    <a:rPr lang="en-US" sz="2400" b="1" dirty="0"/>
                    <a:t>Step 1:</a:t>
                  </a:r>
                </a:p>
                <a:p>
                  <a:r>
                    <a:rPr lang="en-US" sz="2400" b="1" dirty="0"/>
                    <a:t> Visit T</a:t>
                  </a:r>
                  <a:r>
                    <a:rPr lang="en-US" sz="2400" b="1" baseline="-25000" dirty="0"/>
                    <a:t>1</a:t>
                  </a:r>
                </a:p>
              </p:txBody>
            </p:sp>
            <p:sp>
              <p:nvSpPr>
                <p:cNvPr id="11" name="TextBox 10"/>
                <p:cNvSpPr txBox="1"/>
                <p:nvPr/>
              </p:nvSpPr>
              <p:spPr>
                <a:xfrm>
                  <a:off x="3276600" y="4495800"/>
                  <a:ext cx="1143262" cy="830997"/>
                </a:xfrm>
                <a:prstGeom prst="rect">
                  <a:avLst/>
                </a:prstGeom>
                <a:noFill/>
              </p:spPr>
              <p:txBody>
                <a:bodyPr wrap="none" rtlCol="0">
                  <a:spAutoFit/>
                </a:bodyPr>
                <a:lstStyle/>
                <a:p>
                  <a:r>
                    <a:rPr lang="en-US" sz="2400" b="1" dirty="0"/>
                    <a:t>Step 3:</a:t>
                  </a:r>
                </a:p>
                <a:p>
                  <a:r>
                    <a:rPr lang="en-US" sz="2400" b="1" dirty="0"/>
                    <a:t> Visit T</a:t>
                  </a:r>
                  <a:r>
                    <a:rPr lang="en-US" sz="2400" b="1" baseline="-25000" dirty="0"/>
                    <a:t>2</a:t>
                  </a:r>
                </a:p>
              </p:txBody>
            </p:sp>
            <p:sp>
              <p:nvSpPr>
                <p:cNvPr id="12" name="TextBox 11"/>
                <p:cNvSpPr txBox="1"/>
                <p:nvPr/>
              </p:nvSpPr>
              <p:spPr>
                <a:xfrm>
                  <a:off x="5105400" y="4572000"/>
                  <a:ext cx="1520994" cy="830997"/>
                </a:xfrm>
                <a:prstGeom prst="rect">
                  <a:avLst/>
                </a:prstGeom>
                <a:noFill/>
              </p:spPr>
              <p:txBody>
                <a:bodyPr wrap="none" rtlCol="0">
                  <a:spAutoFit/>
                </a:bodyPr>
                <a:lstStyle/>
                <a:p>
                  <a:r>
                    <a:rPr lang="en-US" sz="2400" b="1" dirty="0"/>
                    <a:t>Step n + 1:</a:t>
                  </a:r>
                </a:p>
                <a:p>
                  <a:r>
                    <a:rPr lang="en-US" sz="2400" b="1" dirty="0"/>
                    <a:t> Visit </a:t>
                  </a:r>
                  <a:r>
                    <a:rPr lang="en-US" sz="2400" b="1" dirty="0" err="1"/>
                    <a:t>T</a:t>
                  </a:r>
                  <a:r>
                    <a:rPr lang="en-US" sz="2400" b="1" baseline="-25000" dirty="0" err="1"/>
                    <a:t>n</a:t>
                  </a:r>
                  <a:endParaRPr lang="en-US" sz="2400" b="1" baseline="-25000" dirty="0"/>
                </a:p>
              </p:txBody>
            </p:sp>
          </p:grpSp>
          <p:sp>
            <p:nvSpPr>
              <p:cNvPr id="7" name="TextBox 6"/>
              <p:cNvSpPr txBox="1"/>
              <p:nvPr/>
            </p:nvSpPr>
            <p:spPr>
              <a:xfrm>
                <a:off x="4267200" y="3911025"/>
                <a:ext cx="694421" cy="584775"/>
              </a:xfrm>
              <a:prstGeom prst="rect">
                <a:avLst/>
              </a:prstGeom>
              <a:noFill/>
            </p:spPr>
            <p:txBody>
              <a:bodyPr wrap="none" rtlCol="0">
                <a:spAutoFit/>
              </a:bodyPr>
              <a:lstStyle/>
              <a:p>
                <a:r>
                  <a:rPr lang="en-US" sz="3200" b="1" dirty="0"/>
                  <a:t>…..</a:t>
                </a:r>
              </a:p>
            </p:txBody>
          </p:sp>
        </p:grpSp>
      </p:grpSp>
      <p:sp>
        <p:nvSpPr>
          <p:cNvPr id="14" name="Date Placeholder 13"/>
          <p:cNvSpPr>
            <a:spLocks noGrp="1"/>
          </p:cNvSpPr>
          <p:nvPr>
            <p:ph type="dt" sz="half" idx="10"/>
          </p:nvPr>
        </p:nvSpPr>
        <p:spPr/>
        <p:txBody>
          <a:bodyPr/>
          <a:lstStyle/>
          <a:p>
            <a:r>
              <a:rPr lang="en-US" smtClean="0"/>
              <a:t>24 July 2013</a:t>
            </a:r>
            <a:endParaRPr lang="en-US"/>
          </a:p>
        </p:txBody>
      </p:sp>
      <p:sp>
        <p:nvSpPr>
          <p:cNvPr id="22" name="Footer Placeholder 21"/>
          <p:cNvSpPr>
            <a:spLocks noGrp="1"/>
          </p:cNvSpPr>
          <p:nvPr>
            <p:ph type="ftr" sz="quarter" idx="11"/>
          </p:nvPr>
        </p:nvSpPr>
        <p:spPr/>
        <p:txBody>
          <a:bodyPr/>
          <a:lstStyle/>
          <a:p>
            <a:r>
              <a:rPr lang="en-US" smtClean="0"/>
              <a:t>prepared by Jay Narayan Jha</a:t>
            </a:r>
            <a:endParaRPr lang="en-US"/>
          </a:p>
        </p:txBody>
      </p:sp>
      <p:sp>
        <p:nvSpPr>
          <p:cNvPr id="23" name="Slide Number Placeholder 22"/>
          <p:cNvSpPr>
            <a:spLocks noGrp="1"/>
          </p:cNvSpPr>
          <p:nvPr>
            <p:ph type="sldNum" sz="quarter" idx="12"/>
          </p:nvPr>
        </p:nvSpPr>
        <p:spPr/>
        <p:txBody>
          <a:bodyPr/>
          <a:lstStyle/>
          <a:p>
            <a:fld id="{8B16A634-8E49-4B9D-9759-C259ADE26D9D}" type="slidenum">
              <a:rPr lang="en-US" smtClean="0"/>
              <a:t>26</a:t>
            </a:fld>
            <a:endParaRPr lang="en-US"/>
          </a:p>
        </p:txBody>
      </p:sp>
    </p:spTree>
    <p:extLst>
      <p:ext uri="{BB962C8B-B14F-4D97-AF65-F5344CB8AC3E}">
        <p14:creationId xmlns:p14="http://schemas.microsoft.com/office/powerpoint/2010/main" val="2231038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05800" cy="6126162"/>
          </a:xfrm>
        </p:spPr>
        <p:txBody>
          <a:bodyPr>
            <a:normAutofit/>
          </a:bodyPr>
          <a:lstStyle/>
          <a:p>
            <a:r>
              <a:rPr lang="en-US" dirty="0" smtClean="0"/>
              <a:t>Example:</a:t>
            </a:r>
            <a:br>
              <a:rPr lang="en-US" dirty="0" smtClean="0"/>
            </a:br>
            <a:r>
              <a:rPr lang="en-US" sz="2800" b="1" dirty="0"/>
              <a:t> In order traversal</a:t>
            </a:r>
            <a:r>
              <a:rPr lang="en-US" sz="2800" dirty="0"/>
              <a:t>: Visit leftmost sub tree, visit root, Visit other sub trees left to right</a:t>
            </a:r>
            <a:br>
              <a:rPr lang="en-US" sz="2800" dirty="0"/>
            </a:br>
            <a:r>
              <a:rPr lang="en-US" sz="2800" dirty="0"/>
              <a:t/>
            </a:r>
            <a:br>
              <a:rPr lang="en-US" sz="28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grpSp>
        <p:nvGrpSpPr>
          <p:cNvPr id="3" name="Group 71"/>
          <p:cNvGrpSpPr/>
          <p:nvPr/>
        </p:nvGrpSpPr>
        <p:grpSpPr>
          <a:xfrm>
            <a:off x="4114800" y="1842868"/>
            <a:ext cx="4945660" cy="4481732"/>
            <a:chOff x="2771962" y="1908888"/>
            <a:chExt cx="4093099" cy="4481732"/>
          </a:xfrm>
        </p:grpSpPr>
        <p:grpSp>
          <p:nvGrpSpPr>
            <p:cNvPr id="7" name="Group 41"/>
            <p:cNvGrpSpPr/>
            <p:nvPr/>
          </p:nvGrpSpPr>
          <p:grpSpPr>
            <a:xfrm>
              <a:off x="2895600" y="2133600"/>
              <a:ext cx="3969461" cy="4257020"/>
              <a:chOff x="2895600" y="2209800"/>
              <a:chExt cx="3969461" cy="4257020"/>
            </a:xfrm>
          </p:grpSpPr>
          <p:sp>
            <p:nvSpPr>
              <p:cNvPr id="52" name="TextBox 51"/>
              <p:cNvSpPr txBox="1"/>
              <p:nvPr/>
            </p:nvSpPr>
            <p:spPr>
              <a:xfrm>
                <a:off x="4572000" y="5943600"/>
                <a:ext cx="331933" cy="523220"/>
              </a:xfrm>
              <a:prstGeom prst="rect">
                <a:avLst/>
              </a:prstGeom>
              <a:noFill/>
            </p:spPr>
            <p:txBody>
              <a:bodyPr wrap="none" rtlCol="0">
                <a:spAutoFit/>
              </a:bodyPr>
              <a:lstStyle/>
              <a:p>
                <a:r>
                  <a:rPr lang="en-US" sz="2800" dirty="0"/>
                  <a:t>●</a:t>
                </a:r>
              </a:p>
            </p:txBody>
          </p:sp>
          <p:sp>
            <p:nvSpPr>
              <p:cNvPr id="53" name="TextBox 52"/>
              <p:cNvSpPr txBox="1"/>
              <p:nvPr/>
            </p:nvSpPr>
            <p:spPr>
              <a:xfrm>
                <a:off x="3886200" y="5867400"/>
                <a:ext cx="457200" cy="533400"/>
              </a:xfrm>
              <a:prstGeom prst="rect">
                <a:avLst/>
              </a:prstGeom>
              <a:noFill/>
            </p:spPr>
            <p:txBody>
              <a:bodyPr wrap="square" rtlCol="0">
                <a:spAutoFit/>
              </a:bodyPr>
              <a:lstStyle/>
              <a:p>
                <a:r>
                  <a:rPr lang="en-US" sz="2800" dirty="0"/>
                  <a:t>●</a:t>
                </a:r>
              </a:p>
            </p:txBody>
          </p:sp>
          <p:grpSp>
            <p:nvGrpSpPr>
              <p:cNvPr id="8" name="Group 40"/>
              <p:cNvGrpSpPr/>
              <p:nvPr/>
            </p:nvGrpSpPr>
            <p:grpSpPr>
              <a:xfrm>
                <a:off x="2895600" y="2209800"/>
                <a:ext cx="3969461" cy="4104620"/>
                <a:chOff x="2895600" y="2209800"/>
                <a:chExt cx="3969461" cy="4104620"/>
              </a:xfrm>
            </p:grpSpPr>
            <p:cxnSp>
              <p:nvCxnSpPr>
                <p:cNvPr id="46" name="Straight Connector 45"/>
                <p:cNvCxnSpPr/>
                <p:nvPr/>
              </p:nvCxnSpPr>
              <p:spPr>
                <a:xfrm flipH="1">
                  <a:off x="3429000" y="5334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276600" y="5791200"/>
                  <a:ext cx="331933" cy="523220"/>
                </a:xfrm>
                <a:prstGeom prst="rect">
                  <a:avLst/>
                </a:prstGeom>
                <a:noFill/>
              </p:spPr>
              <p:txBody>
                <a:bodyPr wrap="none" rtlCol="0">
                  <a:spAutoFit/>
                </a:bodyPr>
                <a:lstStyle/>
                <a:p>
                  <a:r>
                    <a:rPr lang="en-US" sz="2800" dirty="0"/>
                    <a:t>●</a:t>
                  </a:r>
                </a:p>
              </p:txBody>
            </p:sp>
            <p:grpSp>
              <p:nvGrpSpPr>
                <p:cNvPr id="9" name="Group 56"/>
                <p:cNvGrpSpPr/>
                <p:nvPr/>
              </p:nvGrpSpPr>
              <p:grpSpPr>
                <a:xfrm>
                  <a:off x="2895600" y="2209800"/>
                  <a:ext cx="3969461" cy="3342620"/>
                  <a:chOff x="2895600" y="2514600"/>
                  <a:chExt cx="3969461" cy="3342620"/>
                </a:xfrm>
              </p:grpSpPr>
              <p:sp>
                <p:nvSpPr>
                  <p:cNvPr id="15" name="TextBox 14"/>
                  <p:cNvSpPr txBox="1"/>
                  <p:nvPr/>
                </p:nvSpPr>
                <p:spPr>
                  <a:xfrm>
                    <a:off x="3962400" y="5334000"/>
                    <a:ext cx="331933" cy="523220"/>
                  </a:xfrm>
                  <a:prstGeom prst="rect">
                    <a:avLst/>
                  </a:prstGeom>
                  <a:noFill/>
                </p:spPr>
                <p:txBody>
                  <a:bodyPr wrap="none" rtlCol="0">
                    <a:spAutoFit/>
                  </a:bodyPr>
                  <a:lstStyle/>
                  <a:p>
                    <a:r>
                      <a:rPr lang="en-US" sz="2800" dirty="0"/>
                      <a:t>●</a:t>
                    </a:r>
                  </a:p>
                </p:txBody>
              </p:sp>
              <p:cxnSp>
                <p:nvCxnSpPr>
                  <p:cNvPr id="22" name="Straight Connector 21"/>
                  <p:cNvCxnSpPr/>
                  <p:nvPr/>
                </p:nvCxnSpPr>
                <p:spPr>
                  <a:xfrm flipH="1">
                    <a:off x="3124200" y="45720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5486400" y="46482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5105400" y="464820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895600" y="5257800"/>
                    <a:ext cx="331933" cy="523220"/>
                  </a:xfrm>
                  <a:prstGeom prst="rect">
                    <a:avLst/>
                  </a:prstGeom>
                  <a:noFill/>
                </p:spPr>
                <p:txBody>
                  <a:bodyPr wrap="none" rtlCol="0">
                    <a:spAutoFit/>
                  </a:bodyPr>
                  <a:lstStyle/>
                  <a:p>
                    <a:r>
                      <a:rPr lang="en-US" sz="2800" dirty="0"/>
                      <a:t>●</a:t>
                    </a:r>
                  </a:p>
                </p:txBody>
              </p:sp>
              <p:grpSp>
                <p:nvGrpSpPr>
                  <p:cNvPr id="10" name="Group 38"/>
                  <p:cNvGrpSpPr/>
                  <p:nvPr/>
                </p:nvGrpSpPr>
                <p:grpSpPr>
                  <a:xfrm>
                    <a:off x="3485128" y="2514600"/>
                    <a:ext cx="3379933" cy="2352020"/>
                    <a:chOff x="3485128" y="2514600"/>
                    <a:chExt cx="3379933" cy="2352020"/>
                  </a:xfrm>
                </p:grpSpPr>
                <p:grpSp>
                  <p:nvGrpSpPr>
                    <p:cNvPr id="18" name="Group 17"/>
                    <p:cNvGrpSpPr/>
                    <p:nvPr/>
                  </p:nvGrpSpPr>
                  <p:grpSpPr>
                    <a:xfrm>
                      <a:off x="3810000" y="2514600"/>
                      <a:ext cx="2313133" cy="1437620"/>
                      <a:chOff x="3810000" y="2514600"/>
                      <a:chExt cx="2313133" cy="1437620"/>
                    </a:xfrm>
                  </p:grpSpPr>
                  <p:cxnSp>
                    <p:nvCxnSpPr>
                      <p:cNvPr id="4" name="Straight Connector 3"/>
                      <p:cNvCxnSpPr/>
                      <p:nvPr/>
                    </p:nvCxnSpPr>
                    <p:spPr>
                      <a:xfrm>
                        <a:off x="5029200" y="2819400"/>
                        <a:ext cx="914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5029200" y="28194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4038600" y="2819400"/>
                        <a:ext cx="9906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856728" y="2514600"/>
                        <a:ext cx="331933" cy="523220"/>
                      </a:xfrm>
                      <a:prstGeom prst="rect">
                        <a:avLst/>
                      </a:prstGeom>
                      <a:noFill/>
                    </p:spPr>
                    <p:txBody>
                      <a:bodyPr wrap="none" rtlCol="0">
                        <a:spAutoFit/>
                      </a:bodyPr>
                      <a:lstStyle/>
                      <a:p>
                        <a:r>
                          <a:rPr lang="en-US" sz="2800" dirty="0"/>
                          <a:t>●</a:t>
                        </a:r>
                      </a:p>
                    </p:txBody>
                  </p:sp>
                  <p:sp>
                    <p:nvSpPr>
                      <p:cNvPr id="12" name="TextBox 11"/>
                      <p:cNvSpPr txBox="1"/>
                      <p:nvPr/>
                    </p:nvSpPr>
                    <p:spPr>
                      <a:xfrm>
                        <a:off x="4876800" y="3429000"/>
                        <a:ext cx="331933" cy="523220"/>
                      </a:xfrm>
                      <a:prstGeom prst="rect">
                        <a:avLst/>
                      </a:prstGeom>
                      <a:noFill/>
                    </p:spPr>
                    <p:txBody>
                      <a:bodyPr wrap="none" rtlCol="0">
                        <a:spAutoFit/>
                      </a:bodyPr>
                      <a:lstStyle/>
                      <a:p>
                        <a:r>
                          <a:rPr lang="en-US" sz="2800" dirty="0"/>
                          <a:t>●</a:t>
                        </a:r>
                      </a:p>
                    </p:txBody>
                  </p:sp>
                  <p:sp>
                    <p:nvSpPr>
                      <p:cNvPr id="13" name="TextBox 12"/>
                      <p:cNvSpPr txBox="1"/>
                      <p:nvPr/>
                    </p:nvSpPr>
                    <p:spPr>
                      <a:xfrm>
                        <a:off x="3810000" y="3352800"/>
                        <a:ext cx="331933" cy="523220"/>
                      </a:xfrm>
                      <a:prstGeom prst="rect">
                        <a:avLst/>
                      </a:prstGeom>
                      <a:noFill/>
                    </p:spPr>
                    <p:txBody>
                      <a:bodyPr wrap="none" rtlCol="0">
                        <a:spAutoFit/>
                      </a:bodyPr>
                      <a:lstStyle/>
                      <a:p>
                        <a:r>
                          <a:rPr lang="en-US" sz="2800" dirty="0"/>
                          <a:t>●</a:t>
                        </a:r>
                      </a:p>
                    </p:txBody>
                  </p:sp>
                  <p:sp>
                    <p:nvSpPr>
                      <p:cNvPr id="14" name="TextBox 13"/>
                      <p:cNvSpPr txBox="1"/>
                      <p:nvPr/>
                    </p:nvSpPr>
                    <p:spPr>
                      <a:xfrm>
                        <a:off x="5791200" y="3429000"/>
                        <a:ext cx="331933" cy="523220"/>
                      </a:xfrm>
                      <a:prstGeom prst="rect">
                        <a:avLst/>
                      </a:prstGeom>
                      <a:noFill/>
                    </p:spPr>
                    <p:txBody>
                      <a:bodyPr wrap="none" rtlCol="0">
                        <a:spAutoFit/>
                      </a:bodyPr>
                      <a:lstStyle/>
                      <a:p>
                        <a:r>
                          <a:rPr lang="en-US" sz="2800" dirty="0"/>
                          <a:t>●</a:t>
                        </a:r>
                      </a:p>
                    </p:txBody>
                  </p:sp>
                </p:grpSp>
                <p:cxnSp>
                  <p:nvCxnSpPr>
                    <p:cNvPr id="16" name="Straight Connector 15"/>
                    <p:cNvCxnSpPr/>
                    <p:nvPr/>
                  </p:nvCxnSpPr>
                  <p:spPr>
                    <a:xfrm>
                      <a:off x="3962400" y="3657600"/>
                      <a:ext cx="3048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3657600" y="36576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5486400" y="3733800"/>
                      <a:ext cx="4572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flipV="1">
                      <a:off x="6019800" y="37338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019800" y="37338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533128" y="4191000"/>
                      <a:ext cx="331933" cy="523220"/>
                    </a:xfrm>
                    <a:prstGeom prst="rect">
                      <a:avLst/>
                    </a:prstGeom>
                    <a:noFill/>
                  </p:spPr>
                  <p:txBody>
                    <a:bodyPr wrap="none" rtlCol="0">
                      <a:spAutoFit/>
                    </a:bodyPr>
                    <a:lstStyle/>
                    <a:p>
                      <a:r>
                        <a:rPr lang="en-US" sz="2800" dirty="0"/>
                        <a:t>●</a:t>
                      </a:r>
                    </a:p>
                  </p:txBody>
                </p:sp>
                <p:sp>
                  <p:nvSpPr>
                    <p:cNvPr id="34" name="TextBox 33"/>
                    <p:cNvSpPr txBox="1"/>
                    <p:nvPr/>
                  </p:nvSpPr>
                  <p:spPr>
                    <a:xfrm>
                      <a:off x="5867400" y="4343400"/>
                      <a:ext cx="401072" cy="523220"/>
                    </a:xfrm>
                    <a:prstGeom prst="rect">
                      <a:avLst/>
                    </a:prstGeom>
                    <a:noFill/>
                  </p:spPr>
                  <p:txBody>
                    <a:bodyPr wrap="square" rtlCol="0">
                      <a:spAutoFit/>
                    </a:bodyPr>
                    <a:lstStyle/>
                    <a:p>
                      <a:r>
                        <a:rPr lang="en-US" sz="2800" dirty="0"/>
                        <a:t>●</a:t>
                      </a:r>
                    </a:p>
                  </p:txBody>
                </p:sp>
                <p:sp>
                  <p:nvSpPr>
                    <p:cNvPr id="35" name="TextBox 34"/>
                    <p:cNvSpPr txBox="1"/>
                    <p:nvPr/>
                  </p:nvSpPr>
                  <p:spPr>
                    <a:xfrm>
                      <a:off x="5313928" y="4343400"/>
                      <a:ext cx="331933" cy="523220"/>
                    </a:xfrm>
                    <a:prstGeom prst="rect">
                      <a:avLst/>
                    </a:prstGeom>
                    <a:noFill/>
                  </p:spPr>
                  <p:txBody>
                    <a:bodyPr wrap="none" rtlCol="0">
                      <a:spAutoFit/>
                    </a:bodyPr>
                    <a:lstStyle/>
                    <a:p>
                      <a:r>
                        <a:rPr lang="en-US" sz="2800" dirty="0"/>
                        <a:t>●</a:t>
                      </a:r>
                    </a:p>
                  </p:txBody>
                </p:sp>
                <p:sp>
                  <p:nvSpPr>
                    <p:cNvPr id="36" name="TextBox 35"/>
                    <p:cNvSpPr txBox="1"/>
                    <p:nvPr/>
                  </p:nvSpPr>
                  <p:spPr>
                    <a:xfrm>
                      <a:off x="4094728" y="4267200"/>
                      <a:ext cx="331933" cy="523220"/>
                    </a:xfrm>
                    <a:prstGeom prst="rect">
                      <a:avLst/>
                    </a:prstGeom>
                    <a:noFill/>
                  </p:spPr>
                  <p:txBody>
                    <a:bodyPr wrap="none" rtlCol="0">
                      <a:spAutoFit/>
                    </a:bodyPr>
                    <a:lstStyle/>
                    <a:p>
                      <a:r>
                        <a:rPr lang="en-US" sz="2800" dirty="0"/>
                        <a:t>●</a:t>
                      </a:r>
                    </a:p>
                  </p:txBody>
                </p:sp>
                <p:sp>
                  <p:nvSpPr>
                    <p:cNvPr id="37" name="TextBox 36"/>
                    <p:cNvSpPr txBox="1"/>
                    <p:nvPr/>
                  </p:nvSpPr>
                  <p:spPr>
                    <a:xfrm>
                      <a:off x="3485128" y="4277380"/>
                      <a:ext cx="331933" cy="523220"/>
                    </a:xfrm>
                    <a:prstGeom prst="rect">
                      <a:avLst/>
                    </a:prstGeom>
                    <a:noFill/>
                  </p:spPr>
                  <p:txBody>
                    <a:bodyPr wrap="none" rtlCol="0">
                      <a:spAutoFit/>
                    </a:bodyPr>
                    <a:lstStyle/>
                    <a:p>
                      <a:r>
                        <a:rPr lang="en-US" sz="2800" dirty="0"/>
                        <a:t>●</a:t>
                      </a:r>
                    </a:p>
                  </p:txBody>
                </p:sp>
              </p:grpSp>
              <p:cxnSp>
                <p:nvCxnSpPr>
                  <p:cNvPr id="47" name="Straight Connector 46"/>
                  <p:cNvCxnSpPr/>
                  <p:nvPr/>
                </p:nvCxnSpPr>
                <p:spPr>
                  <a:xfrm>
                    <a:off x="3657600" y="45720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638800" y="5334000"/>
                    <a:ext cx="331933" cy="523220"/>
                  </a:xfrm>
                  <a:prstGeom prst="rect">
                    <a:avLst/>
                  </a:prstGeom>
                  <a:noFill/>
                </p:spPr>
                <p:txBody>
                  <a:bodyPr wrap="none" rtlCol="0">
                    <a:spAutoFit/>
                  </a:bodyPr>
                  <a:lstStyle/>
                  <a:p>
                    <a:r>
                      <a:rPr lang="en-US" sz="2800" dirty="0"/>
                      <a:t>●</a:t>
                    </a:r>
                  </a:p>
                </p:txBody>
              </p:sp>
              <p:sp>
                <p:nvSpPr>
                  <p:cNvPr id="56" name="TextBox 55"/>
                  <p:cNvSpPr txBox="1"/>
                  <p:nvPr/>
                </p:nvSpPr>
                <p:spPr>
                  <a:xfrm>
                    <a:off x="4876800" y="5257800"/>
                    <a:ext cx="331933" cy="523220"/>
                  </a:xfrm>
                  <a:prstGeom prst="rect">
                    <a:avLst/>
                  </a:prstGeom>
                  <a:noFill/>
                </p:spPr>
                <p:txBody>
                  <a:bodyPr wrap="none" rtlCol="0">
                    <a:spAutoFit/>
                  </a:bodyPr>
                  <a:lstStyle/>
                  <a:p>
                    <a:r>
                      <a:rPr lang="en-US" sz="2800" dirty="0"/>
                      <a:t>●</a:t>
                    </a:r>
                  </a:p>
                </p:txBody>
              </p:sp>
            </p:grpSp>
            <p:cxnSp>
              <p:nvCxnSpPr>
                <p:cNvPr id="60" name="Straight Connector 59"/>
                <p:cNvCxnSpPr/>
                <p:nvPr/>
              </p:nvCxnSpPr>
              <p:spPr>
                <a:xfrm flipH="1" flipV="1">
                  <a:off x="4191000" y="53340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114800" y="52578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
          <p:nvSpPr>
            <p:cNvPr id="43" name="TextBox 42"/>
            <p:cNvSpPr txBox="1"/>
            <p:nvPr/>
          </p:nvSpPr>
          <p:spPr>
            <a:xfrm>
              <a:off x="4349720" y="3820180"/>
              <a:ext cx="247026" cy="523220"/>
            </a:xfrm>
            <a:prstGeom prst="rect">
              <a:avLst/>
            </a:prstGeom>
            <a:noFill/>
          </p:spPr>
          <p:txBody>
            <a:bodyPr wrap="none" rtlCol="0">
              <a:spAutoFit/>
            </a:bodyPr>
            <a:lstStyle/>
            <a:p>
              <a:r>
                <a:rPr lang="en-US" sz="2800" b="1" dirty="0"/>
                <a:t>f</a:t>
              </a:r>
            </a:p>
          </p:txBody>
        </p:sp>
        <p:sp>
          <p:nvSpPr>
            <p:cNvPr id="44" name="TextBox 43"/>
            <p:cNvSpPr txBox="1"/>
            <p:nvPr/>
          </p:nvSpPr>
          <p:spPr>
            <a:xfrm>
              <a:off x="3295000" y="3810000"/>
              <a:ext cx="302746" cy="523220"/>
            </a:xfrm>
            <a:prstGeom prst="rect">
              <a:avLst/>
            </a:prstGeom>
            <a:noFill/>
          </p:spPr>
          <p:txBody>
            <a:bodyPr wrap="none" rtlCol="0">
              <a:spAutoFit/>
            </a:bodyPr>
            <a:lstStyle/>
            <a:p>
              <a:r>
                <a:rPr lang="en-US" sz="2800" b="1" dirty="0"/>
                <a:t>e</a:t>
              </a:r>
            </a:p>
          </p:txBody>
        </p:sp>
        <p:sp>
          <p:nvSpPr>
            <p:cNvPr id="45" name="TextBox 44"/>
            <p:cNvSpPr txBox="1"/>
            <p:nvPr/>
          </p:nvSpPr>
          <p:spPr>
            <a:xfrm>
              <a:off x="6019800" y="2971800"/>
              <a:ext cx="312032" cy="523220"/>
            </a:xfrm>
            <a:prstGeom prst="rect">
              <a:avLst/>
            </a:prstGeom>
            <a:noFill/>
          </p:spPr>
          <p:txBody>
            <a:bodyPr wrap="none" rtlCol="0">
              <a:spAutoFit/>
            </a:bodyPr>
            <a:lstStyle/>
            <a:p>
              <a:r>
                <a:rPr lang="en-US" sz="2800" b="1" dirty="0"/>
                <a:t>d</a:t>
              </a:r>
            </a:p>
          </p:txBody>
        </p:sp>
        <p:sp>
          <p:nvSpPr>
            <p:cNvPr id="48" name="TextBox 47"/>
            <p:cNvSpPr txBox="1"/>
            <p:nvPr/>
          </p:nvSpPr>
          <p:spPr>
            <a:xfrm>
              <a:off x="4666600" y="2971800"/>
              <a:ext cx="277539" cy="523220"/>
            </a:xfrm>
            <a:prstGeom prst="rect">
              <a:avLst/>
            </a:prstGeom>
            <a:noFill/>
          </p:spPr>
          <p:txBody>
            <a:bodyPr wrap="none" rtlCol="0">
              <a:spAutoFit/>
            </a:bodyPr>
            <a:lstStyle/>
            <a:p>
              <a:r>
                <a:rPr lang="en-US" sz="2800" b="1" dirty="0"/>
                <a:t>c</a:t>
              </a:r>
            </a:p>
          </p:txBody>
        </p:sp>
        <p:sp>
          <p:nvSpPr>
            <p:cNvPr id="49" name="TextBox 48"/>
            <p:cNvSpPr txBox="1"/>
            <p:nvPr/>
          </p:nvSpPr>
          <p:spPr>
            <a:xfrm>
              <a:off x="3581400" y="2895600"/>
              <a:ext cx="312032" cy="523220"/>
            </a:xfrm>
            <a:prstGeom prst="rect">
              <a:avLst/>
            </a:prstGeom>
            <a:noFill/>
          </p:spPr>
          <p:txBody>
            <a:bodyPr wrap="none" rtlCol="0">
              <a:spAutoFit/>
            </a:bodyPr>
            <a:lstStyle/>
            <a:p>
              <a:r>
                <a:rPr lang="en-US" sz="2800" b="1" dirty="0"/>
                <a:t>b</a:t>
              </a:r>
            </a:p>
          </p:txBody>
        </p:sp>
        <p:sp>
          <p:nvSpPr>
            <p:cNvPr id="50" name="TextBox 49"/>
            <p:cNvSpPr txBox="1"/>
            <p:nvPr/>
          </p:nvSpPr>
          <p:spPr>
            <a:xfrm>
              <a:off x="4891494" y="1908888"/>
              <a:ext cx="300093" cy="523220"/>
            </a:xfrm>
            <a:prstGeom prst="rect">
              <a:avLst/>
            </a:prstGeom>
            <a:noFill/>
          </p:spPr>
          <p:txBody>
            <a:bodyPr wrap="none" rtlCol="0">
              <a:spAutoFit/>
            </a:bodyPr>
            <a:lstStyle/>
            <a:p>
              <a:r>
                <a:rPr lang="en-US" sz="2800" b="1" dirty="0"/>
                <a:t>a</a:t>
              </a:r>
            </a:p>
          </p:txBody>
        </p:sp>
        <p:sp>
          <p:nvSpPr>
            <p:cNvPr id="51" name="TextBox 50"/>
            <p:cNvSpPr txBox="1"/>
            <p:nvPr/>
          </p:nvSpPr>
          <p:spPr>
            <a:xfrm>
              <a:off x="3752200" y="4876800"/>
              <a:ext cx="296112" cy="523220"/>
            </a:xfrm>
            <a:prstGeom prst="rect">
              <a:avLst/>
            </a:prstGeom>
            <a:noFill/>
          </p:spPr>
          <p:txBody>
            <a:bodyPr wrap="none" rtlCol="0">
              <a:spAutoFit/>
            </a:bodyPr>
            <a:lstStyle/>
            <a:p>
              <a:r>
                <a:rPr lang="en-US" sz="2800" b="1" dirty="0"/>
                <a:t>k</a:t>
              </a:r>
            </a:p>
          </p:txBody>
        </p:sp>
        <p:sp>
          <p:nvSpPr>
            <p:cNvPr id="58" name="TextBox 57"/>
            <p:cNvSpPr txBox="1"/>
            <p:nvPr/>
          </p:nvSpPr>
          <p:spPr>
            <a:xfrm>
              <a:off x="6324600" y="3820180"/>
              <a:ext cx="225800" cy="523220"/>
            </a:xfrm>
            <a:prstGeom prst="rect">
              <a:avLst/>
            </a:prstGeom>
            <a:noFill/>
          </p:spPr>
          <p:txBody>
            <a:bodyPr wrap="none" rtlCol="0">
              <a:spAutoFit/>
            </a:bodyPr>
            <a:lstStyle/>
            <a:p>
              <a:r>
                <a:rPr lang="en-US" sz="2800" b="1" dirty="0"/>
                <a:t>i</a:t>
              </a:r>
            </a:p>
          </p:txBody>
        </p:sp>
        <p:sp>
          <p:nvSpPr>
            <p:cNvPr id="62" name="TextBox 61"/>
            <p:cNvSpPr txBox="1"/>
            <p:nvPr/>
          </p:nvSpPr>
          <p:spPr>
            <a:xfrm>
              <a:off x="2771962" y="4800600"/>
              <a:ext cx="228453" cy="523220"/>
            </a:xfrm>
            <a:prstGeom prst="rect">
              <a:avLst/>
            </a:prstGeom>
            <a:noFill/>
          </p:spPr>
          <p:txBody>
            <a:bodyPr wrap="none" rtlCol="0">
              <a:spAutoFit/>
            </a:bodyPr>
            <a:lstStyle/>
            <a:p>
              <a:r>
                <a:rPr lang="en-US" sz="2800" b="1" dirty="0"/>
                <a:t>j</a:t>
              </a:r>
            </a:p>
          </p:txBody>
        </p:sp>
        <p:sp>
          <p:nvSpPr>
            <p:cNvPr id="63" name="TextBox 62"/>
            <p:cNvSpPr txBox="1"/>
            <p:nvPr/>
          </p:nvSpPr>
          <p:spPr>
            <a:xfrm>
              <a:off x="5715000" y="3810000"/>
              <a:ext cx="312032" cy="523220"/>
            </a:xfrm>
            <a:prstGeom prst="rect">
              <a:avLst/>
            </a:prstGeom>
            <a:noFill/>
          </p:spPr>
          <p:txBody>
            <a:bodyPr wrap="none" rtlCol="0">
              <a:spAutoFit/>
            </a:bodyPr>
            <a:lstStyle/>
            <a:p>
              <a:r>
                <a:rPr lang="en-US" sz="2800" b="1" dirty="0"/>
                <a:t>h</a:t>
              </a:r>
            </a:p>
          </p:txBody>
        </p:sp>
        <p:sp>
          <p:nvSpPr>
            <p:cNvPr id="64" name="TextBox 63"/>
            <p:cNvSpPr txBox="1"/>
            <p:nvPr/>
          </p:nvSpPr>
          <p:spPr>
            <a:xfrm>
              <a:off x="5105400" y="3810000"/>
              <a:ext cx="293459" cy="523220"/>
            </a:xfrm>
            <a:prstGeom prst="rect">
              <a:avLst/>
            </a:prstGeom>
            <a:noFill/>
          </p:spPr>
          <p:txBody>
            <a:bodyPr wrap="none" rtlCol="0">
              <a:spAutoFit/>
            </a:bodyPr>
            <a:lstStyle/>
            <a:p>
              <a:r>
                <a:rPr lang="en-US" sz="2800" b="1" dirty="0"/>
                <a:t>g</a:t>
              </a:r>
            </a:p>
          </p:txBody>
        </p:sp>
        <p:sp>
          <p:nvSpPr>
            <p:cNvPr id="65" name="TextBox 64"/>
            <p:cNvSpPr txBox="1"/>
            <p:nvPr/>
          </p:nvSpPr>
          <p:spPr>
            <a:xfrm>
              <a:off x="4267200" y="5638800"/>
              <a:ext cx="312032" cy="523220"/>
            </a:xfrm>
            <a:prstGeom prst="rect">
              <a:avLst/>
            </a:prstGeom>
            <a:noFill/>
          </p:spPr>
          <p:txBody>
            <a:bodyPr wrap="none" rtlCol="0">
              <a:spAutoFit/>
            </a:bodyPr>
            <a:lstStyle/>
            <a:p>
              <a:r>
                <a:rPr lang="en-US" sz="2800" b="1" dirty="0"/>
                <a:t>p</a:t>
              </a:r>
            </a:p>
          </p:txBody>
        </p:sp>
        <p:sp>
          <p:nvSpPr>
            <p:cNvPr id="66" name="TextBox 65"/>
            <p:cNvSpPr txBox="1"/>
            <p:nvPr/>
          </p:nvSpPr>
          <p:spPr>
            <a:xfrm>
              <a:off x="3733800" y="5638800"/>
              <a:ext cx="312032" cy="523220"/>
            </a:xfrm>
            <a:prstGeom prst="rect">
              <a:avLst/>
            </a:prstGeom>
            <a:noFill/>
          </p:spPr>
          <p:txBody>
            <a:bodyPr wrap="none" rtlCol="0">
              <a:spAutoFit/>
            </a:bodyPr>
            <a:lstStyle/>
            <a:p>
              <a:r>
                <a:rPr lang="en-US" sz="2800" b="1" dirty="0"/>
                <a:t>o</a:t>
              </a:r>
            </a:p>
          </p:txBody>
        </p:sp>
        <p:sp>
          <p:nvSpPr>
            <p:cNvPr id="67" name="TextBox 66"/>
            <p:cNvSpPr txBox="1"/>
            <p:nvPr/>
          </p:nvSpPr>
          <p:spPr>
            <a:xfrm>
              <a:off x="3124200" y="5562600"/>
              <a:ext cx="312032" cy="523220"/>
            </a:xfrm>
            <a:prstGeom prst="rect">
              <a:avLst/>
            </a:prstGeom>
            <a:noFill/>
          </p:spPr>
          <p:txBody>
            <a:bodyPr wrap="none" rtlCol="0">
              <a:spAutoFit/>
            </a:bodyPr>
            <a:lstStyle/>
            <a:p>
              <a:r>
                <a:rPr lang="en-US" sz="2800" b="1" dirty="0"/>
                <a:t>n</a:t>
              </a:r>
            </a:p>
          </p:txBody>
        </p:sp>
        <p:sp>
          <p:nvSpPr>
            <p:cNvPr id="68" name="TextBox 67"/>
            <p:cNvSpPr txBox="1"/>
            <p:nvPr/>
          </p:nvSpPr>
          <p:spPr>
            <a:xfrm>
              <a:off x="5334000" y="4876800"/>
              <a:ext cx="394285" cy="523220"/>
            </a:xfrm>
            <a:prstGeom prst="rect">
              <a:avLst/>
            </a:prstGeom>
            <a:noFill/>
          </p:spPr>
          <p:txBody>
            <a:bodyPr wrap="none" rtlCol="0">
              <a:spAutoFit/>
            </a:bodyPr>
            <a:lstStyle/>
            <a:p>
              <a:r>
                <a:rPr lang="en-US" sz="2800" b="1" dirty="0"/>
                <a:t>m</a:t>
              </a:r>
            </a:p>
          </p:txBody>
        </p:sp>
        <p:sp>
          <p:nvSpPr>
            <p:cNvPr id="71" name="TextBox 70"/>
            <p:cNvSpPr txBox="1"/>
            <p:nvPr/>
          </p:nvSpPr>
          <p:spPr>
            <a:xfrm>
              <a:off x="4756368" y="4810780"/>
              <a:ext cx="225800" cy="523220"/>
            </a:xfrm>
            <a:prstGeom prst="rect">
              <a:avLst/>
            </a:prstGeom>
            <a:noFill/>
          </p:spPr>
          <p:txBody>
            <a:bodyPr wrap="none" rtlCol="0">
              <a:spAutoFit/>
            </a:bodyPr>
            <a:lstStyle/>
            <a:p>
              <a:r>
                <a:rPr lang="en-US" sz="2800" b="1" dirty="0"/>
                <a:t>l</a:t>
              </a:r>
            </a:p>
          </p:txBody>
        </p:sp>
      </p:grpSp>
      <p:sp>
        <p:nvSpPr>
          <p:cNvPr id="19" name="Date Placeholder 18"/>
          <p:cNvSpPr>
            <a:spLocks noGrp="1"/>
          </p:cNvSpPr>
          <p:nvPr>
            <p:ph type="dt" sz="half" idx="10"/>
          </p:nvPr>
        </p:nvSpPr>
        <p:spPr/>
        <p:txBody>
          <a:bodyPr/>
          <a:lstStyle/>
          <a:p>
            <a:r>
              <a:rPr lang="en-US" smtClean="0"/>
              <a:t>24 July 2013</a:t>
            </a:r>
            <a:endParaRPr lang="en-US"/>
          </a:p>
        </p:txBody>
      </p:sp>
      <p:sp>
        <p:nvSpPr>
          <p:cNvPr id="20" name="Footer Placeholder 19"/>
          <p:cNvSpPr>
            <a:spLocks noGrp="1"/>
          </p:cNvSpPr>
          <p:nvPr>
            <p:ph type="ftr" sz="quarter" idx="11"/>
          </p:nvPr>
        </p:nvSpPr>
        <p:spPr/>
        <p:txBody>
          <a:bodyPr/>
          <a:lstStyle/>
          <a:p>
            <a:r>
              <a:rPr lang="en-US" smtClean="0"/>
              <a:t>prepared by Jay Narayan Jha</a:t>
            </a:r>
            <a:endParaRPr lang="en-US"/>
          </a:p>
        </p:txBody>
      </p:sp>
      <p:sp>
        <p:nvSpPr>
          <p:cNvPr id="23" name="Slide Number Placeholder 22"/>
          <p:cNvSpPr>
            <a:spLocks noGrp="1"/>
          </p:cNvSpPr>
          <p:nvPr>
            <p:ph type="sldNum" sz="quarter" idx="12"/>
          </p:nvPr>
        </p:nvSpPr>
        <p:spPr/>
        <p:txBody>
          <a:bodyPr/>
          <a:lstStyle/>
          <a:p>
            <a:fld id="{8B16A634-8E49-4B9D-9759-C259ADE26D9D}" type="slidenum">
              <a:rPr lang="en-US" smtClean="0"/>
              <a:t>27</a:t>
            </a:fld>
            <a:endParaRPr lang="en-US"/>
          </a:p>
        </p:txBody>
      </p:sp>
    </p:spTree>
    <p:extLst>
      <p:ext uri="{BB962C8B-B14F-4D97-AF65-F5344CB8AC3E}">
        <p14:creationId xmlns:p14="http://schemas.microsoft.com/office/powerpoint/2010/main" val="3464675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048000" cy="715962"/>
          </a:xfrm>
        </p:spPr>
        <p:txBody>
          <a:bodyPr>
            <a:normAutofit/>
          </a:bodyPr>
          <a:lstStyle/>
          <a:p>
            <a:pPr algn="l"/>
            <a:r>
              <a:rPr lang="en-US" sz="3200" dirty="0"/>
              <a:t>Step 1</a:t>
            </a:r>
            <a:r>
              <a:rPr lang="en-US" sz="3200" baseline="30000" dirty="0"/>
              <a:t>st</a:t>
            </a:r>
            <a:r>
              <a:rPr lang="en-US" sz="3200" dirty="0"/>
              <a:t> </a:t>
            </a:r>
          </a:p>
        </p:txBody>
      </p:sp>
      <p:grpSp>
        <p:nvGrpSpPr>
          <p:cNvPr id="7" name="Group 175"/>
          <p:cNvGrpSpPr/>
          <p:nvPr/>
        </p:nvGrpSpPr>
        <p:grpSpPr>
          <a:xfrm>
            <a:off x="7728168" y="76201"/>
            <a:ext cx="401072" cy="752449"/>
            <a:chOff x="6204168" y="76200"/>
            <a:chExt cx="401072" cy="752449"/>
          </a:xfrm>
        </p:grpSpPr>
        <p:sp>
          <p:nvSpPr>
            <p:cNvPr id="43" name="TextBox 42"/>
            <p:cNvSpPr txBox="1"/>
            <p:nvPr/>
          </p:nvSpPr>
          <p:spPr>
            <a:xfrm>
              <a:off x="6204168" y="305429"/>
              <a:ext cx="401072" cy="523220"/>
            </a:xfrm>
            <a:prstGeom prst="rect">
              <a:avLst/>
            </a:prstGeom>
            <a:noFill/>
          </p:spPr>
          <p:txBody>
            <a:bodyPr wrap="none" rtlCol="0">
              <a:spAutoFit/>
            </a:bodyPr>
            <a:lstStyle/>
            <a:p>
              <a:r>
                <a:rPr lang="en-US" sz="2800" dirty="0"/>
                <a:t>●</a:t>
              </a:r>
            </a:p>
          </p:txBody>
        </p:sp>
        <p:sp>
          <p:nvSpPr>
            <p:cNvPr id="44" name="TextBox 43"/>
            <p:cNvSpPr txBox="1"/>
            <p:nvPr/>
          </p:nvSpPr>
          <p:spPr>
            <a:xfrm>
              <a:off x="6222568" y="76200"/>
              <a:ext cx="335348" cy="523220"/>
            </a:xfrm>
            <a:prstGeom prst="rect">
              <a:avLst/>
            </a:prstGeom>
            <a:noFill/>
          </p:spPr>
          <p:txBody>
            <a:bodyPr wrap="none" rtlCol="0">
              <a:spAutoFit/>
            </a:bodyPr>
            <a:lstStyle/>
            <a:p>
              <a:r>
                <a:rPr lang="en-US" sz="2800" b="1" dirty="0"/>
                <a:t>c</a:t>
              </a:r>
            </a:p>
          </p:txBody>
        </p:sp>
      </p:grpSp>
      <p:grpSp>
        <p:nvGrpSpPr>
          <p:cNvPr id="8" name="Group 171"/>
          <p:cNvGrpSpPr/>
          <p:nvPr/>
        </p:nvGrpSpPr>
        <p:grpSpPr>
          <a:xfrm>
            <a:off x="6400800" y="228600"/>
            <a:ext cx="401072" cy="742676"/>
            <a:chOff x="3581400" y="85973"/>
            <a:chExt cx="401072" cy="742676"/>
          </a:xfrm>
        </p:grpSpPr>
        <p:sp>
          <p:nvSpPr>
            <p:cNvPr id="45" name="TextBox 44"/>
            <p:cNvSpPr txBox="1"/>
            <p:nvPr/>
          </p:nvSpPr>
          <p:spPr>
            <a:xfrm>
              <a:off x="3581400" y="305429"/>
              <a:ext cx="401072" cy="523220"/>
            </a:xfrm>
            <a:prstGeom prst="rect">
              <a:avLst/>
            </a:prstGeom>
            <a:noFill/>
          </p:spPr>
          <p:txBody>
            <a:bodyPr wrap="none" rtlCol="0">
              <a:spAutoFit/>
            </a:bodyPr>
            <a:lstStyle/>
            <a:p>
              <a:r>
                <a:rPr lang="en-US" sz="2800" dirty="0"/>
                <a:t>●</a:t>
              </a:r>
            </a:p>
          </p:txBody>
        </p:sp>
        <p:sp>
          <p:nvSpPr>
            <p:cNvPr id="46" name="TextBox 45"/>
            <p:cNvSpPr txBox="1"/>
            <p:nvPr/>
          </p:nvSpPr>
          <p:spPr>
            <a:xfrm>
              <a:off x="3581400" y="85973"/>
              <a:ext cx="362600" cy="523220"/>
            </a:xfrm>
            <a:prstGeom prst="rect">
              <a:avLst/>
            </a:prstGeom>
            <a:noFill/>
          </p:spPr>
          <p:txBody>
            <a:bodyPr wrap="none" rtlCol="0">
              <a:spAutoFit/>
            </a:bodyPr>
            <a:lstStyle/>
            <a:p>
              <a:r>
                <a:rPr lang="en-US" sz="2800" b="1" dirty="0"/>
                <a:t>a</a:t>
              </a:r>
            </a:p>
          </p:txBody>
        </p:sp>
      </p:grpSp>
      <p:cxnSp>
        <p:nvCxnSpPr>
          <p:cNvPr id="115" name="Straight Connector 114"/>
          <p:cNvCxnSpPr/>
          <p:nvPr/>
        </p:nvCxnSpPr>
        <p:spPr>
          <a:xfrm>
            <a:off x="1828800" y="35814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19" name="Title 1"/>
          <p:cNvSpPr txBox="1">
            <a:spLocks/>
          </p:cNvSpPr>
          <p:nvPr/>
        </p:nvSpPr>
        <p:spPr>
          <a:xfrm>
            <a:off x="1752600" y="3733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2</a:t>
            </a:r>
            <a:r>
              <a:rPr lang="en-US" sz="3200" baseline="30000" dirty="0">
                <a:latin typeface="+mj-lt"/>
                <a:ea typeface="+mj-ea"/>
                <a:cs typeface="+mj-cs"/>
              </a:rPr>
              <a:t>nd</a:t>
            </a:r>
            <a:r>
              <a:rPr lang="en-US" sz="3200" dirty="0">
                <a:latin typeface="+mj-lt"/>
                <a:ea typeface="+mj-ea"/>
                <a:cs typeface="+mj-cs"/>
              </a:rPr>
              <a:t> </a:t>
            </a:r>
          </a:p>
        </p:txBody>
      </p:sp>
      <p:grpSp>
        <p:nvGrpSpPr>
          <p:cNvPr id="9" name="Group 251"/>
          <p:cNvGrpSpPr/>
          <p:nvPr/>
        </p:nvGrpSpPr>
        <p:grpSpPr>
          <a:xfrm>
            <a:off x="4780528" y="3820180"/>
            <a:ext cx="401072" cy="762000"/>
            <a:chOff x="3256528" y="3820180"/>
            <a:chExt cx="401072" cy="762000"/>
          </a:xfrm>
        </p:grpSpPr>
        <p:sp>
          <p:nvSpPr>
            <p:cNvPr id="169" name="TextBox 6"/>
            <p:cNvSpPr txBox="1"/>
            <p:nvPr/>
          </p:nvSpPr>
          <p:spPr>
            <a:xfrm>
              <a:off x="3256528" y="4058960"/>
              <a:ext cx="401072" cy="523220"/>
            </a:xfrm>
            <a:prstGeom prst="rect">
              <a:avLst/>
            </a:prstGeom>
            <a:noFill/>
          </p:spPr>
          <p:txBody>
            <a:bodyPr wrap="none" rtlCol="0">
              <a:spAutoFit/>
            </a:bodyPr>
            <a:lstStyle/>
            <a:p>
              <a:r>
                <a:rPr lang="en-US" sz="2800" dirty="0"/>
                <a:t>●</a:t>
              </a:r>
            </a:p>
          </p:txBody>
        </p:sp>
        <p:sp>
          <p:nvSpPr>
            <p:cNvPr id="170" name="TextBox 7"/>
            <p:cNvSpPr txBox="1"/>
            <p:nvPr/>
          </p:nvSpPr>
          <p:spPr>
            <a:xfrm>
              <a:off x="3256528" y="3820180"/>
              <a:ext cx="377026" cy="523220"/>
            </a:xfrm>
            <a:prstGeom prst="rect">
              <a:avLst/>
            </a:prstGeom>
            <a:noFill/>
          </p:spPr>
          <p:txBody>
            <a:bodyPr wrap="none" rtlCol="0">
              <a:spAutoFit/>
            </a:bodyPr>
            <a:lstStyle/>
            <a:p>
              <a:r>
                <a:rPr lang="en-US" sz="2800" b="1" dirty="0"/>
                <a:t>b</a:t>
              </a:r>
            </a:p>
          </p:txBody>
        </p:sp>
      </p:grpSp>
      <p:grpSp>
        <p:nvGrpSpPr>
          <p:cNvPr id="10" name="Group 2"/>
          <p:cNvGrpSpPr/>
          <p:nvPr/>
        </p:nvGrpSpPr>
        <p:grpSpPr>
          <a:xfrm>
            <a:off x="6324600" y="3810000"/>
            <a:ext cx="401072" cy="762000"/>
            <a:chOff x="2037328" y="2677180"/>
            <a:chExt cx="401072" cy="762000"/>
          </a:xfrm>
        </p:grpSpPr>
        <p:sp>
          <p:nvSpPr>
            <p:cNvPr id="167" name="TextBox 3"/>
            <p:cNvSpPr txBox="1"/>
            <p:nvPr/>
          </p:nvSpPr>
          <p:spPr>
            <a:xfrm>
              <a:off x="2037328" y="2915960"/>
              <a:ext cx="401072" cy="523220"/>
            </a:xfrm>
            <a:prstGeom prst="rect">
              <a:avLst/>
            </a:prstGeom>
            <a:noFill/>
          </p:spPr>
          <p:txBody>
            <a:bodyPr wrap="none" rtlCol="0">
              <a:spAutoFit/>
            </a:bodyPr>
            <a:lstStyle/>
            <a:p>
              <a:r>
                <a:rPr lang="en-US" sz="2800" dirty="0"/>
                <a:t>●</a:t>
              </a:r>
            </a:p>
          </p:txBody>
        </p:sp>
        <p:sp>
          <p:nvSpPr>
            <p:cNvPr id="168" name="TextBox 4"/>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11" name="Group 35"/>
          <p:cNvGrpSpPr/>
          <p:nvPr/>
        </p:nvGrpSpPr>
        <p:grpSpPr>
          <a:xfrm>
            <a:off x="3209090" y="3810000"/>
            <a:ext cx="2201110" cy="2733020"/>
            <a:chOff x="2599490" y="2296180"/>
            <a:chExt cx="2201110" cy="2733020"/>
          </a:xfrm>
        </p:grpSpPr>
        <p:grpSp>
          <p:nvGrpSpPr>
            <p:cNvPr id="12" name="Group 8"/>
            <p:cNvGrpSpPr/>
            <p:nvPr/>
          </p:nvGrpSpPr>
          <p:grpSpPr>
            <a:xfrm>
              <a:off x="2599490" y="2296180"/>
              <a:ext cx="2201110" cy="2733020"/>
              <a:chOff x="2771962" y="3505200"/>
              <a:chExt cx="2201110" cy="2733020"/>
            </a:xfrm>
          </p:grpSpPr>
          <p:sp>
            <p:nvSpPr>
              <p:cNvPr id="151" name="TextBox 9"/>
              <p:cNvSpPr txBox="1"/>
              <p:nvPr/>
            </p:nvSpPr>
            <p:spPr>
              <a:xfrm>
                <a:off x="4572000" y="5715000"/>
                <a:ext cx="401072" cy="523220"/>
              </a:xfrm>
              <a:prstGeom prst="rect">
                <a:avLst/>
              </a:prstGeom>
              <a:noFill/>
            </p:spPr>
            <p:txBody>
              <a:bodyPr wrap="none" rtlCol="0">
                <a:spAutoFit/>
              </a:bodyPr>
              <a:lstStyle/>
              <a:p>
                <a:r>
                  <a:rPr lang="en-US" sz="2800" dirty="0"/>
                  <a:t>●</a:t>
                </a:r>
              </a:p>
            </p:txBody>
          </p:sp>
          <p:sp>
            <p:nvSpPr>
              <p:cNvPr id="152" name="TextBox 151"/>
              <p:cNvSpPr txBox="1"/>
              <p:nvPr/>
            </p:nvSpPr>
            <p:spPr>
              <a:xfrm>
                <a:off x="3886200" y="5638800"/>
                <a:ext cx="457200" cy="533400"/>
              </a:xfrm>
              <a:prstGeom prst="rect">
                <a:avLst/>
              </a:prstGeom>
              <a:noFill/>
            </p:spPr>
            <p:txBody>
              <a:bodyPr wrap="square" rtlCol="0">
                <a:spAutoFit/>
              </a:bodyPr>
              <a:lstStyle/>
              <a:p>
                <a:r>
                  <a:rPr lang="en-US" sz="2800" dirty="0"/>
                  <a:t>●</a:t>
                </a:r>
              </a:p>
            </p:txBody>
          </p:sp>
          <p:sp>
            <p:nvSpPr>
              <p:cNvPr id="153" name="TextBox 11"/>
              <p:cNvSpPr txBox="1"/>
              <p:nvPr/>
            </p:nvSpPr>
            <p:spPr>
              <a:xfrm>
                <a:off x="3276600" y="5562600"/>
                <a:ext cx="401072" cy="523220"/>
              </a:xfrm>
              <a:prstGeom prst="rect">
                <a:avLst/>
              </a:prstGeom>
              <a:noFill/>
            </p:spPr>
            <p:txBody>
              <a:bodyPr wrap="none" rtlCol="0">
                <a:spAutoFit/>
              </a:bodyPr>
              <a:lstStyle/>
              <a:p>
                <a:r>
                  <a:rPr lang="en-US" sz="2800" dirty="0"/>
                  <a:t>●</a:t>
                </a:r>
              </a:p>
            </p:txBody>
          </p:sp>
          <p:sp>
            <p:nvSpPr>
              <p:cNvPr id="154" name="TextBox 12"/>
              <p:cNvSpPr txBox="1"/>
              <p:nvPr/>
            </p:nvSpPr>
            <p:spPr>
              <a:xfrm>
                <a:off x="3962400" y="4800600"/>
                <a:ext cx="401072" cy="523220"/>
              </a:xfrm>
              <a:prstGeom prst="rect">
                <a:avLst/>
              </a:prstGeom>
              <a:noFill/>
            </p:spPr>
            <p:txBody>
              <a:bodyPr wrap="none" rtlCol="0">
                <a:spAutoFit/>
              </a:bodyPr>
              <a:lstStyle/>
              <a:p>
                <a:r>
                  <a:rPr lang="en-US" sz="2800" dirty="0"/>
                  <a:t>●</a:t>
                </a:r>
              </a:p>
            </p:txBody>
          </p:sp>
          <p:cxnSp>
            <p:nvCxnSpPr>
              <p:cNvPr id="155" name="Straight Connector 21"/>
              <p:cNvCxnSpPr/>
              <p:nvPr/>
            </p:nvCxnSpPr>
            <p:spPr>
              <a:xfrm flipH="1">
                <a:off x="3124200" y="40386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6" name="TextBox 14"/>
              <p:cNvSpPr txBox="1"/>
              <p:nvPr/>
            </p:nvSpPr>
            <p:spPr>
              <a:xfrm>
                <a:off x="2895600" y="4724400"/>
                <a:ext cx="401072" cy="523220"/>
              </a:xfrm>
              <a:prstGeom prst="rect">
                <a:avLst/>
              </a:prstGeom>
              <a:noFill/>
            </p:spPr>
            <p:txBody>
              <a:bodyPr wrap="none" rtlCol="0">
                <a:spAutoFit/>
              </a:bodyPr>
              <a:lstStyle/>
              <a:p>
                <a:r>
                  <a:rPr lang="en-US" sz="2800" dirty="0"/>
                  <a:t>●</a:t>
                </a:r>
              </a:p>
            </p:txBody>
          </p:sp>
          <p:sp>
            <p:nvSpPr>
              <p:cNvPr id="157" name="TextBox 36"/>
              <p:cNvSpPr txBox="1"/>
              <p:nvPr/>
            </p:nvSpPr>
            <p:spPr>
              <a:xfrm>
                <a:off x="3485128" y="3743980"/>
                <a:ext cx="401072" cy="523220"/>
              </a:xfrm>
              <a:prstGeom prst="rect">
                <a:avLst/>
              </a:prstGeom>
              <a:noFill/>
            </p:spPr>
            <p:txBody>
              <a:bodyPr wrap="none" rtlCol="0">
                <a:spAutoFit/>
              </a:bodyPr>
              <a:lstStyle/>
              <a:p>
                <a:r>
                  <a:rPr lang="en-US" sz="2800" dirty="0"/>
                  <a:t>●</a:t>
                </a:r>
              </a:p>
            </p:txBody>
          </p:sp>
          <p:cxnSp>
            <p:nvCxnSpPr>
              <p:cNvPr id="158" name="Straight Connector 16"/>
              <p:cNvCxnSpPr/>
              <p:nvPr/>
            </p:nvCxnSpPr>
            <p:spPr>
              <a:xfrm>
                <a:off x="3657600" y="40386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9" name="TextBox 17"/>
              <p:cNvSpPr txBox="1"/>
              <p:nvPr/>
            </p:nvSpPr>
            <p:spPr>
              <a:xfrm>
                <a:off x="3464266" y="3505200"/>
                <a:ext cx="365806" cy="523220"/>
              </a:xfrm>
              <a:prstGeom prst="rect">
                <a:avLst/>
              </a:prstGeom>
              <a:noFill/>
            </p:spPr>
            <p:txBody>
              <a:bodyPr wrap="none" rtlCol="0">
                <a:spAutoFit/>
              </a:bodyPr>
              <a:lstStyle/>
              <a:p>
                <a:r>
                  <a:rPr lang="en-US" sz="2800" b="1" dirty="0"/>
                  <a:t>e</a:t>
                </a:r>
              </a:p>
            </p:txBody>
          </p:sp>
          <p:sp>
            <p:nvSpPr>
              <p:cNvPr id="160" name="TextBox 18"/>
              <p:cNvSpPr txBox="1"/>
              <p:nvPr/>
            </p:nvSpPr>
            <p:spPr>
              <a:xfrm>
                <a:off x="3752200" y="4724400"/>
                <a:ext cx="357790" cy="523220"/>
              </a:xfrm>
              <a:prstGeom prst="rect">
                <a:avLst/>
              </a:prstGeom>
              <a:noFill/>
            </p:spPr>
            <p:txBody>
              <a:bodyPr wrap="none" rtlCol="0">
                <a:spAutoFit/>
              </a:bodyPr>
              <a:lstStyle/>
              <a:p>
                <a:r>
                  <a:rPr lang="en-US" sz="2800" b="1" dirty="0"/>
                  <a:t>k</a:t>
                </a:r>
              </a:p>
            </p:txBody>
          </p:sp>
          <p:sp>
            <p:nvSpPr>
              <p:cNvPr id="161" name="TextBox 19"/>
              <p:cNvSpPr txBox="1"/>
              <p:nvPr/>
            </p:nvSpPr>
            <p:spPr>
              <a:xfrm>
                <a:off x="4267200" y="5486400"/>
                <a:ext cx="377026" cy="523220"/>
              </a:xfrm>
              <a:prstGeom prst="rect">
                <a:avLst/>
              </a:prstGeom>
              <a:noFill/>
            </p:spPr>
            <p:txBody>
              <a:bodyPr wrap="none" rtlCol="0">
                <a:spAutoFit/>
              </a:bodyPr>
              <a:lstStyle/>
              <a:p>
                <a:r>
                  <a:rPr lang="en-US" sz="2800" b="1" dirty="0"/>
                  <a:t>p</a:t>
                </a:r>
              </a:p>
            </p:txBody>
          </p:sp>
          <p:sp>
            <p:nvSpPr>
              <p:cNvPr id="162" name="TextBox 20"/>
              <p:cNvSpPr txBox="1"/>
              <p:nvPr/>
            </p:nvSpPr>
            <p:spPr>
              <a:xfrm>
                <a:off x="3733800" y="5486400"/>
                <a:ext cx="377026" cy="523220"/>
              </a:xfrm>
              <a:prstGeom prst="rect">
                <a:avLst/>
              </a:prstGeom>
              <a:noFill/>
            </p:spPr>
            <p:txBody>
              <a:bodyPr wrap="none" rtlCol="0">
                <a:spAutoFit/>
              </a:bodyPr>
              <a:lstStyle/>
              <a:p>
                <a:r>
                  <a:rPr lang="en-US" sz="2800" b="1" dirty="0"/>
                  <a:t>o</a:t>
                </a:r>
              </a:p>
            </p:txBody>
          </p:sp>
          <p:sp>
            <p:nvSpPr>
              <p:cNvPr id="163" name="TextBox 21"/>
              <p:cNvSpPr txBox="1"/>
              <p:nvPr/>
            </p:nvSpPr>
            <p:spPr>
              <a:xfrm>
                <a:off x="3124200" y="5410200"/>
                <a:ext cx="377026" cy="523220"/>
              </a:xfrm>
              <a:prstGeom prst="rect">
                <a:avLst/>
              </a:prstGeom>
              <a:noFill/>
            </p:spPr>
            <p:txBody>
              <a:bodyPr wrap="none" rtlCol="0">
                <a:spAutoFit/>
              </a:bodyPr>
              <a:lstStyle/>
              <a:p>
                <a:r>
                  <a:rPr lang="en-US" sz="2800" b="1" dirty="0"/>
                  <a:t>n</a:t>
                </a:r>
              </a:p>
            </p:txBody>
          </p:sp>
          <p:cxnSp>
            <p:nvCxnSpPr>
              <p:cNvPr id="164" name="Straight Connector 22"/>
              <p:cNvCxnSpPr/>
              <p:nvPr/>
            </p:nvCxnSpPr>
            <p:spPr>
              <a:xfrm flipH="1">
                <a:off x="3429000" y="51054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23"/>
              <p:cNvCxnSpPr/>
              <p:nvPr/>
            </p:nvCxnSpPr>
            <p:spPr>
              <a:xfrm flipH="1">
                <a:off x="4114800" y="51054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6" name="TextBox 24"/>
              <p:cNvSpPr txBox="1"/>
              <p:nvPr/>
            </p:nvSpPr>
            <p:spPr>
              <a:xfrm>
                <a:off x="2771962" y="4648200"/>
                <a:ext cx="276038" cy="523220"/>
              </a:xfrm>
              <a:prstGeom prst="rect">
                <a:avLst/>
              </a:prstGeom>
              <a:noFill/>
            </p:spPr>
            <p:txBody>
              <a:bodyPr wrap="none" rtlCol="0">
                <a:spAutoFit/>
              </a:bodyPr>
              <a:lstStyle/>
              <a:p>
                <a:r>
                  <a:rPr lang="en-US" sz="2800" b="1" dirty="0"/>
                  <a:t>j</a:t>
                </a:r>
              </a:p>
            </p:txBody>
          </p:sp>
        </p:grpSp>
        <p:cxnSp>
          <p:nvCxnSpPr>
            <p:cNvPr id="150" name="Straight Connector 149"/>
            <p:cNvCxnSpPr/>
            <p:nvPr/>
          </p:nvCxnSpPr>
          <p:spPr>
            <a:xfrm flipH="1" flipV="1">
              <a:off x="4038600" y="38862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Group 26"/>
          <p:cNvGrpSpPr/>
          <p:nvPr/>
        </p:nvGrpSpPr>
        <p:grpSpPr>
          <a:xfrm>
            <a:off x="5486400" y="3810000"/>
            <a:ext cx="401072" cy="838200"/>
            <a:chOff x="2057400" y="2677180"/>
            <a:chExt cx="401072" cy="838200"/>
          </a:xfrm>
        </p:grpSpPr>
        <p:sp>
          <p:nvSpPr>
            <p:cNvPr id="147" name="TextBox 146"/>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8" name="TextBox 147"/>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14" name="Group 29"/>
          <p:cNvGrpSpPr/>
          <p:nvPr/>
        </p:nvGrpSpPr>
        <p:grpSpPr>
          <a:xfrm>
            <a:off x="7162800" y="3743980"/>
            <a:ext cx="401072" cy="838200"/>
            <a:chOff x="2057400" y="2677180"/>
            <a:chExt cx="401072" cy="838200"/>
          </a:xfrm>
        </p:grpSpPr>
        <p:sp>
          <p:nvSpPr>
            <p:cNvPr id="145" name="TextBox 144"/>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6" name="TextBox 145"/>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16" name="Group 32"/>
          <p:cNvGrpSpPr/>
          <p:nvPr/>
        </p:nvGrpSpPr>
        <p:grpSpPr>
          <a:xfrm>
            <a:off x="8458200" y="3810000"/>
            <a:ext cx="401072" cy="762000"/>
            <a:chOff x="2057400" y="2677180"/>
            <a:chExt cx="401072" cy="762000"/>
          </a:xfrm>
        </p:grpSpPr>
        <p:sp>
          <p:nvSpPr>
            <p:cNvPr id="143" name="TextBox 142"/>
            <p:cNvSpPr txBox="1"/>
            <p:nvPr/>
          </p:nvSpPr>
          <p:spPr>
            <a:xfrm>
              <a:off x="2057400" y="2915960"/>
              <a:ext cx="401072" cy="523220"/>
            </a:xfrm>
            <a:prstGeom prst="rect">
              <a:avLst/>
            </a:prstGeom>
            <a:noFill/>
          </p:spPr>
          <p:txBody>
            <a:bodyPr wrap="none" rtlCol="0">
              <a:spAutoFit/>
            </a:bodyPr>
            <a:lstStyle/>
            <a:p>
              <a:r>
                <a:rPr lang="en-US" sz="2800" dirty="0"/>
                <a:t>●</a:t>
              </a:r>
            </a:p>
          </p:txBody>
        </p:sp>
        <p:sp>
          <p:nvSpPr>
            <p:cNvPr id="144" name="TextBox 143"/>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17" name="Group 36"/>
          <p:cNvGrpSpPr/>
          <p:nvPr/>
        </p:nvGrpSpPr>
        <p:grpSpPr>
          <a:xfrm>
            <a:off x="7239001" y="3733801"/>
            <a:ext cx="2799143" cy="1774401"/>
            <a:chOff x="4572000" y="3657600"/>
            <a:chExt cx="1956774" cy="1851549"/>
          </a:xfrm>
        </p:grpSpPr>
        <p:sp>
          <p:nvSpPr>
            <p:cNvPr id="130" name="TextBox 32"/>
            <p:cNvSpPr txBox="1"/>
            <p:nvPr/>
          </p:nvSpPr>
          <p:spPr>
            <a:xfrm>
              <a:off x="6248400" y="3886200"/>
              <a:ext cx="280374" cy="545969"/>
            </a:xfrm>
            <a:prstGeom prst="rect">
              <a:avLst/>
            </a:prstGeom>
            <a:noFill/>
          </p:spPr>
          <p:txBody>
            <a:bodyPr wrap="none" rtlCol="0">
              <a:spAutoFit/>
            </a:bodyPr>
            <a:lstStyle/>
            <a:p>
              <a:r>
                <a:rPr lang="en-US" sz="2800" dirty="0"/>
                <a:t>●</a:t>
              </a:r>
            </a:p>
          </p:txBody>
        </p:sp>
        <p:grpSp>
          <p:nvGrpSpPr>
            <p:cNvPr id="26" name="Group 49"/>
            <p:cNvGrpSpPr/>
            <p:nvPr/>
          </p:nvGrpSpPr>
          <p:grpSpPr>
            <a:xfrm>
              <a:off x="4572000" y="3657600"/>
              <a:ext cx="1943326" cy="1851549"/>
              <a:chOff x="4572000" y="3657600"/>
              <a:chExt cx="1943326" cy="1851549"/>
            </a:xfrm>
          </p:grpSpPr>
          <p:cxnSp>
            <p:nvCxnSpPr>
              <p:cNvPr id="132" name="Straight Connector 131"/>
              <p:cNvCxnSpPr/>
              <p:nvPr/>
            </p:nvCxnSpPr>
            <p:spPr>
              <a:xfrm flipH="1">
                <a:off x="4921032" y="427738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5129560" y="3972580"/>
                <a:ext cx="280374" cy="545969"/>
              </a:xfrm>
              <a:prstGeom prst="rect">
                <a:avLst/>
              </a:prstGeom>
              <a:noFill/>
            </p:spPr>
            <p:txBody>
              <a:bodyPr wrap="none" rtlCol="0">
                <a:spAutoFit/>
              </a:bodyPr>
              <a:lstStyle/>
              <a:p>
                <a:r>
                  <a:rPr lang="en-US" sz="2800" dirty="0"/>
                  <a:t>●</a:t>
                </a:r>
              </a:p>
            </p:txBody>
          </p:sp>
          <p:sp>
            <p:nvSpPr>
              <p:cNvPr id="134" name="TextBox 133"/>
              <p:cNvSpPr txBox="1"/>
              <p:nvPr/>
            </p:nvSpPr>
            <p:spPr>
              <a:xfrm>
                <a:off x="5454432" y="4963180"/>
                <a:ext cx="280374" cy="545969"/>
              </a:xfrm>
              <a:prstGeom prst="rect">
                <a:avLst/>
              </a:prstGeom>
              <a:noFill/>
            </p:spPr>
            <p:txBody>
              <a:bodyPr wrap="none" rtlCol="0">
                <a:spAutoFit/>
              </a:bodyPr>
              <a:lstStyle/>
              <a:p>
                <a:r>
                  <a:rPr lang="en-US" sz="2800" dirty="0"/>
                  <a:t>●</a:t>
                </a:r>
              </a:p>
            </p:txBody>
          </p:sp>
          <p:sp>
            <p:nvSpPr>
              <p:cNvPr id="135" name="TextBox 134"/>
              <p:cNvSpPr txBox="1"/>
              <p:nvPr/>
            </p:nvSpPr>
            <p:spPr>
              <a:xfrm>
                <a:off x="6324600" y="3667780"/>
                <a:ext cx="190726" cy="545969"/>
              </a:xfrm>
              <a:prstGeom prst="rect">
                <a:avLst/>
              </a:prstGeom>
              <a:noFill/>
            </p:spPr>
            <p:txBody>
              <a:bodyPr wrap="none" rtlCol="0">
                <a:spAutoFit/>
              </a:bodyPr>
              <a:lstStyle/>
              <a:p>
                <a:r>
                  <a:rPr lang="en-US" sz="2800" b="1" dirty="0"/>
                  <a:t>i</a:t>
                </a:r>
              </a:p>
            </p:txBody>
          </p:sp>
          <p:sp>
            <p:nvSpPr>
              <p:cNvPr id="136" name="TextBox 135"/>
              <p:cNvSpPr txBox="1"/>
              <p:nvPr/>
            </p:nvSpPr>
            <p:spPr>
              <a:xfrm>
                <a:off x="5715000" y="3657600"/>
                <a:ext cx="263564" cy="545969"/>
              </a:xfrm>
              <a:prstGeom prst="rect">
                <a:avLst/>
              </a:prstGeom>
              <a:noFill/>
            </p:spPr>
            <p:txBody>
              <a:bodyPr wrap="none" rtlCol="0">
                <a:spAutoFit/>
              </a:bodyPr>
              <a:lstStyle/>
              <a:p>
                <a:r>
                  <a:rPr lang="en-US" sz="2800" b="1" dirty="0"/>
                  <a:t>h</a:t>
                </a:r>
              </a:p>
            </p:txBody>
          </p:sp>
          <p:sp>
            <p:nvSpPr>
              <p:cNvPr id="137" name="TextBox 136"/>
              <p:cNvSpPr txBox="1"/>
              <p:nvPr/>
            </p:nvSpPr>
            <p:spPr>
              <a:xfrm>
                <a:off x="5105400" y="3657600"/>
                <a:ext cx="247876" cy="545969"/>
              </a:xfrm>
              <a:prstGeom prst="rect">
                <a:avLst/>
              </a:prstGeom>
              <a:noFill/>
            </p:spPr>
            <p:txBody>
              <a:bodyPr wrap="none" rtlCol="0">
                <a:spAutoFit/>
              </a:bodyPr>
              <a:lstStyle/>
              <a:p>
                <a:r>
                  <a:rPr lang="en-US" sz="2800" b="1" dirty="0"/>
                  <a:t>g</a:t>
                </a:r>
              </a:p>
            </p:txBody>
          </p:sp>
          <p:sp>
            <p:nvSpPr>
              <p:cNvPr id="138" name="TextBox 137"/>
              <p:cNvSpPr txBox="1"/>
              <p:nvPr/>
            </p:nvSpPr>
            <p:spPr>
              <a:xfrm>
                <a:off x="5149632" y="4886980"/>
                <a:ext cx="333041" cy="545969"/>
              </a:xfrm>
              <a:prstGeom prst="rect">
                <a:avLst/>
              </a:prstGeom>
              <a:noFill/>
            </p:spPr>
            <p:txBody>
              <a:bodyPr wrap="none" rtlCol="0">
                <a:spAutoFit/>
              </a:bodyPr>
              <a:lstStyle/>
              <a:p>
                <a:r>
                  <a:rPr lang="en-US" sz="2800" b="1" dirty="0"/>
                  <a:t>m</a:t>
                </a:r>
              </a:p>
            </p:txBody>
          </p:sp>
          <p:sp>
            <p:nvSpPr>
              <p:cNvPr id="139" name="TextBox 138"/>
              <p:cNvSpPr txBox="1"/>
              <p:nvPr/>
            </p:nvSpPr>
            <p:spPr>
              <a:xfrm>
                <a:off x="4572000" y="4820960"/>
                <a:ext cx="190726" cy="545969"/>
              </a:xfrm>
              <a:prstGeom prst="rect">
                <a:avLst/>
              </a:prstGeom>
              <a:noFill/>
            </p:spPr>
            <p:txBody>
              <a:bodyPr wrap="none" rtlCol="0">
                <a:spAutoFit/>
              </a:bodyPr>
              <a:lstStyle/>
              <a:p>
                <a:r>
                  <a:rPr lang="en-US" sz="2800" b="1" dirty="0"/>
                  <a:t>l</a:t>
                </a:r>
              </a:p>
            </p:txBody>
          </p:sp>
          <p:cxnSp>
            <p:nvCxnSpPr>
              <p:cNvPr id="140" name="Straight Connector 24"/>
              <p:cNvCxnSpPr/>
              <p:nvPr/>
            </p:nvCxnSpPr>
            <p:spPr>
              <a:xfrm flipH="1" flipV="1">
                <a:off x="5302032" y="427738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5743907" y="3896380"/>
                <a:ext cx="401072" cy="545969"/>
              </a:xfrm>
              <a:prstGeom prst="rect">
                <a:avLst/>
              </a:prstGeom>
              <a:noFill/>
            </p:spPr>
            <p:txBody>
              <a:bodyPr wrap="square" rtlCol="0">
                <a:spAutoFit/>
              </a:bodyPr>
              <a:lstStyle/>
              <a:p>
                <a:r>
                  <a:rPr lang="en-US" sz="2800" dirty="0"/>
                  <a:t>●</a:t>
                </a:r>
              </a:p>
            </p:txBody>
          </p:sp>
          <p:sp>
            <p:nvSpPr>
              <p:cNvPr id="142" name="TextBox 141"/>
              <p:cNvSpPr txBox="1"/>
              <p:nvPr/>
            </p:nvSpPr>
            <p:spPr>
              <a:xfrm>
                <a:off x="4692432" y="4886980"/>
                <a:ext cx="280374" cy="545969"/>
              </a:xfrm>
              <a:prstGeom prst="rect">
                <a:avLst/>
              </a:prstGeom>
              <a:noFill/>
            </p:spPr>
            <p:txBody>
              <a:bodyPr wrap="none" rtlCol="0">
                <a:spAutoFit/>
              </a:bodyPr>
              <a:lstStyle/>
              <a:p>
                <a:r>
                  <a:rPr lang="en-US" sz="2800" dirty="0"/>
                  <a:t>●</a:t>
                </a:r>
              </a:p>
            </p:txBody>
          </p:sp>
        </p:grpSp>
      </p:grpSp>
      <p:grpSp>
        <p:nvGrpSpPr>
          <p:cNvPr id="27" name="Group 204"/>
          <p:cNvGrpSpPr/>
          <p:nvPr/>
        </p:nvGrpSpPr>
        <p:grpSpPr>
          <a:xfrm>
            <a:off x="4114799" y="324729"/>
            <a:ext cx="2346536" cy="3342049"/>
            <a:chOff x="3846826" y="96128"/>
            <a:chExt cx="1653611" cy="3265639"/>
          </a:xfrm>
        </p:grpSpPr>
        <p:sp>
          <p:nvSpPr>
            <p:cNvPr id="15" name="TextBox 14"/>
            <p:cNvSpPr txBox="1"/>
            <p:nvPr/>
          </p:nvSpPr>
          <p:spPr>
            <a:xfrm rot="21371981">
              <a:off x="5110323" y="1147362"/>
              <a:ext cx="283542" cy="511258"/>
            </a:xfrm>
            <a:prstGeom prst="rect">
              <a:avLst/>
            </a:prstGeom>
            <a:noFill/>
          </p:spPr>
          <p:txBody>
            <a:bodyPr wrap="square" rtlCol="0">
              <a:spAutoFit/>
            </a:bodyPr>
            <a:lstStyle/>
            <a:p>
              <a:r>
                <a:rPr lang="en-US" sz="2800" b="1" dirty="0"/>
                <a:t>f</a:t>
              </a:r>
            </a:p>
          </p:txBody>
        </p:sp>
        <p:grpSp>
          <p:nvGrpSpPr>
            <p:cNvPr id="28" name="Group 203"/>
            <p:cNvGrpSpPr/>
            <p:nvPr/>
          </p:nvGrpSpPr>
          <p:grpSpPr>
            <a:xfrm>
              <a:off x="3846826" y="96128"/>
              <a:ext cx="1653611" cy="3265639"/>
              <a:chOff x="2342754" y="553328"/>
              <a:chExt cx="1653611" cy="3265639"/>
            </a:xfrm>
          </p:grpSpPr>
          <p:sp>
            <p:nvSpPr>
              <p:cNvPr id="4" name="TextBox 3"/>
              <p:cNvSpPr txBox="1"/>
              <p:nvPr/>
            </p:nvSpPr>
            <p:spPr>
              <a:xfrm>
                <a:off x="3048000" y="3307709"/>
                <a:ext cx="457200" cy="511258"/>
              </a:xfrm>
              <a:prstGeom prst="rect">
                <a:avLst/>
              </a:prstGeom>
              <a:noFill/>
            </p:spPr>
            <p:txBody>
              <a:bodyPr wrap="square" rtlCol="0">
                <a:spAutoFit/>
              </a:bodyPr>
              <a:lstStyle/>
              <a:p>
                <a:r>
                  <a:rPr lang="en-US" sz="2800" dirty="0"/>
                  <a:t>●</a:t>
                </a:r>
              </a:p>
            </p:txBody>
          </p:sp>
          <p:grpSp>
            <p:nvGrpSpPr>
              <p:cNvPr id="29" name="Group 202"/>
              <p:cNvGrpSpPr/>
              <p:nvPr/>
            </p:nvGrpSpPr>
            <p:grpSpPr>
              <a:xfrm>
                <a:off x="2342754" y="553328"/>
                <a:ext cx="1653611" cy="3234530"/>
                <a:chOff x="2342754" y="553328"/>
                <a:chExt cx="1653611" cy="3234530"/>
              </a:xfrm>
            </p:grpSpPr>
            <p:cxnSp>
              <p:nvCxnSpPr>
                <p:cNvPr id="23" name="Straight Connector 22"/>
                <p:cNvCxnSpPr/>
                <p:nvPr/>
              </p:nvCxnSpPr>
              <p:spPr>
                <a:xfrm flipH="1" flipV="1">
                  <a:off x="3269194" y="2743200"/>
                  <a:ext cx="5334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482632" y="3210580"/>
                  <a:ext cx="412968" cy="523220"/>
                </a:xfrm>
                <a:prstGeom prst="rect">
                  <a:avLst/>
                </a:prstGeom>
                <a:noFill/>
              </p:spPr>
              <p:txBody>
                <a:bodyPr wrap="square" rtlCol="0">
                  <a:spAutoFit/>
                </a:bodyPr>
                <a:lstStyle/>
                <a:p>
                  <a:r>
                    <a:rPr lang="en-US" sz="2800" dirty="0"/>
                    <a:t>●</a:t>
                  </a:r>
                </a:p>
              </p:txBody>
            </p:sp>
            <p:grpSp>
              <p:nvGrpSpPr>
                <p:cNvPr id="30" name="Group 201"/>
                <p:cNvGrpSpPr/>
                <p:nvPr/>
              </p:nvGrpSpPr>
              <p:grpSpPr>
                <a:xfrm>
                  <a:off x="2342754" y="553328"/>
                  <a:ext cx="1653611" cy="3234530"/>
                  <a:chOff x="2314762" y="553328"/>
                  <a:chExt cx="1653611" cy="3234530"/>
                </a:xfrm>
              </p:grpSpPr>
              <p:grpSp>
                <p:nvGrpSpPr>
                  <p:cNvPr id="31" name="Group 198"/>
                  <p:cNvGrpSpPr/>
                  <p:nvPr/>
                </p:nvGrpSpPr>
                <p:grpSpPr>
                  <a:xfrm>
                    <a:off x="2323970" y="2376661"/>
                    <a:ext cx="1644403" cy="1411197"/>
                    <a:chOff x="4593730" y="2280533"/>
                    <a:chExt cx="1644403" cy="1411197"/>
                  </a:xfrm>
                </p:grpSpPr>
                <p:sp>
                  <p:nvSpPr>
                    <p:cNvPr id="3" name="TextBox 2"/>
                    <p:cNvSpPr txBox="1"/>
                    <p:nvPr/>
                  </p:nvSpPr>
                  <p:spPr>
                    <a:xfrm>
                      <a:off x="5955496" y="3180472"/>
                      <a:ext cx="282637" cy="511258"/>
                    </a:xfrm>
                    <a:prstGeom prst="rect">
                      <a:avLst/>
                    </a:prstGeom>
                    <a:noFill/>
                  </p:spPr>
                  <p:txBody>
                    <a:bodyPr wrap="none" rtlCol="0">
                      <a:spAutoFit/>
                    </a:bodyPr>
                    <a:lstStyle/>
                    <a:p>
                      <a:r>
                        <a:rPr lang="en-US" sz="2800" dirty="0"/>
                        <a:t>●</a:t>
                      </a:r>
                    </a:p>
                  </p:txBody>
                </p:sp>
                <p:sp>
                  <p:nvSpPr>
                    <p:cNvPr id="6" name="TextBox 5"/>
                    <p:cNvSpPr txBox="1"/>
                    <p:nvPr/>
                  </p:nvSpPr>
                  <p:spPr>
                    <a:xfrm>
                      <a:off x="5345896" y="2353685"/>
                      <a:ext cx="282637" cy="511258"/>
                    </a:xfrm>
                    <a:prstGeom prst="rect">
                      <a:avLst/>
                    </a:prstGeom>
                    <a:noFill/>
                  </p:spPr>
                  <p:txBody>
                    <a:bodyPr wrap="none" rtlCol="0">
                      <a:spAutoFit/>
                    </a:bodyPr>
                    <a:lstStyle/>
                    <a:p>
                      <a:r>
                        <a:rPr lang="en-US" sz="2800" dirty="0"/>
                        <a:t>●</a:t>
                      </a:r>
                    </a:p>
                  </p:txBody>
                </p:sp>
                <p:sp>
                  <p:nvSpPr>
                    <p:cNvPr id="18" name="TextBox 17"/>
                    <p:cNvSpPr txBox="1"/>
                    <p:nvPr/>
                  </p:nvSpPr>
                  <p:spPr>
                    <a:xfrm>
                      <a:off x="5135696" y="2280533"/>
                      <a:ext cx="252136" cy="511258"/>
                    </a:xfrm>
                    <a:prstGeom prst="rect">
                      <a:avLst/>
                    </a:prstGeom>
                    <a:noFill/>
                  </p:spPr>
                  <p:txBody>
                    <a:bodyPr wrap="none" rtlCol="0">
                      <a:spAutoFit/>
                    </a:bodyPr>
                    <a:lstStyle/>
                    <a:p>
                      <a:r>
                        <a:rPr lang="en-US" sz="2800" b="1" dirty="0"/>
                        <a:t>k</a:t>
                      </a:r>
                    </a:p>
                  </p:txBody>
                </p:sp>
                <p:sp>
                  <p:nvSpPr>
                    <p:cNvPr id="19" name="TextBox 18"/>
                    <p:cNvSpPr txBox="1"/>
                    <p:nvPr/>
                  </p:nvSpPr>
                  <p:spPr>
                    <a:xfrm>
                      <a:off x="5706968" y="3054257"/>
                      <a:ext cx="265691" cy="511258"/>
                    </a:xfrm>
                    <a:prstGeom prst="rect">
                      <a:avLst/>
                    </a:prstGeom>
                    <a:noFill/>
                  </p:spPr>
                  <p:txBody>
                    <a:bodyPr wrap="none" rtlCol="0">
                      <a:spAutoFit/>
                    </a:bodyPr>
                    <a:lstStyle/>
                    <a:p>
                      <a:r>
                        <a:rPr lang="en-US" sz="2800" b="1" dirty="0"/>
                        <a:t>p</a:t>
                      </a:r>
                    </a:p>
                  </p:txBody>
                </p:sp>
                <p:sp>
                  <p:nvSpPr>
                    <p:cNvPr id="20" name="TextBox 19"/>
                    <p:cNvSpPr txBox="1"/>
                    <p:nvPr/>
                  </p:nvSpPr>
                  <p:spPr>
                    <a:xfrm>
                      <a:off x="5117296" y="3012053"/>
                      <a:ext cx="265691" cy="511258"/>
                    </a:xfrm>
                    <a:prstGeom prst="rect">
                      <a:avLst/>
                    </a:prstGeom>
                    <a:noFill/>
                  </p:spPr>
                  <p:txBody>
                    <a:bodyPr wrap="none" rtlCol="0">
                      <a:spAutoFit/>
                    </a:bodyPr>
                    <a:lstStyle/>
                    <a:p>
                      <a:r>
                        <a:rPr lang="en-US" sz="2800" b="1" dirty="0"/>
                        <a:t>o</a:t>
                      </a:r>
                    </a:p>
                  </p:txBody>
                </p:sp>
                <p:sp>
                  <p:nvSpPr>
                    <p:cNvPr id="21" name="TextBox 20"/>
                    <p:cNvSpPr txBox="1"/>
                    <p:nvPr/>
                  </p:nvSpPr>
                  <p:spPr>
                    <a:xfrm>
                      <a:off x="4593730" y="3028072"/>
                      <a:ext cx="265691" cy="511258"/>
                    </a:xfrm>
                    <a:prstGeom prst="rect">
                      <a:avLst/>
                    </a:prstGeom>
                    <a:noFill/>
                  </p:spPr>
                  <p:txBody>
                    <a:bodyPr wrap="none" rtlCol="0">
                      <a:spAutoFit/>
                    </a:bodyPr>
                    <a:lstStyle/>
                    <a:p>
                      <a:r>
                        <a:rPr lang="en-US" sz="2800" b="1" dirty="0"/>
                        <a:t>n</a:t>
                      </a:r>
                    </a:p>
                  </p:txBody>
                </p:sp>
                <p:cxnSp>
                  <p:nvCxnSpPr>
                    <p:cNvPr id="22" name="Straight Connector 21"/>
                    <p:cNvCxnSpPr/>
                    <p:nvPr/>
                  </p:nvCxnSpPr>
                  <p:spPr>
                    <a:xfrm flipH="1">
                      <a:off x="4936760" y="2646293"/>
                      <a:ext cx="561536" cy="7627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5456465" y="2647072"/>
                      <a:ext cx="48064" cy="80389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27" name="Group 197"/>
                  <p:cNvGrpSpPr/>
                  <p:nvPr/>
                </p:nvGrpSpPr>
                <p:grpSpPr>
                  <a:xfrm>
                    <a:off x="2314762" y="553328"/>
                    <a:ext cx="1424799" cy="2472456"/>
                    <a:chOff x="2314762" y="553328"/>
                    <a:chExt cx="1424799" cy="2472456"/>
                  </a:xfrm>
                </p:grpSpPr>
                <p:sp>
                  <p:nvSpPr>
                    <p:cNvPr id="25" name="TextBox 24"/>
                    <p:cNvSpPr txBox="1"/>
                    <p:nvPr/>
                  </p:nvSpPr>
                  <p:spPr>
                    <a:xfrm>
                      <a:off x="2314762" y="2438400"/>
                      <a:ext cx="194525" cy="511257"/>
                    </a:xfrm>
                    <a:prstGeom prst="rect">
                      <a:avLst/>
                    </a:prstGeom>
                    <a:noFill/>
                  </p:spPr>
                  <p:txBody>
                    <a:bodyPr wrap="none" rtlCol="0">
                      <a:spAutoFit/>
                    </a:bodyPr>
                    <a:lstStyle/>
                    <a:p>
                      <a:r>
                        <a:rPr lang="en-US" sz="2800" b="1" dirty="0"/>
                        <a:t>j</a:t>
                      </a:r>
                    </a:p>
                  </p:txBody>
                </p:sp>
                <p:grpSp>
                  <p:nvGrpSpPr>
                    <p:cNvPr id="237" name="Group 196"/>
                    <p:cNvGrpSpPr/>
                    <p:nvPr/>
                  </p:nvGrpSpPr>
                  <p:grpSpPr>
                    <a:xfrm>
                      <a:off x="2444747" y="553328"/>
                      <a:ext cx="1294814" cy="2472456"/>
                      <a:chOff x="2444747" y="549204"/>
                      <a:chExt cx="1294814" cy="2653702"/>
                    </a:xfrm>
                  </p:grpSpPr>
                  <p:grpSp>
                    <p:nvGrpSpPr>
                      <p:cNvPr id="238" name="Group 183"/>
                      <p:cNvGrpSpPr/>
                      <p:nvPr/>
                    </p:nvGrpSpPr>
                    <p:grpSpPr>
                      <a:xfrm>
                        <a:off x="2833390" y="549204"/>
                        <a:ext cx="906171" cy="1597666"/>
                        <a:chOff x="2833390" y="545828"/>
                        <a:chExt cx="906171" cy="1686990"/>
                      </a:xfrm>
                    </p:grpSpPr>
                    <p:grpSp>
                      <p:nvGrpSpPr>
                        <p:cNvPr id="239" name="Group 176"/>
                        <p:cNvGrpSpPr/>
                        <p:nvPr/>
                      </p:nvGrpSpPr>
                      <p:grpSpPr>
                        <a:xfrm>
                          <a:off x="3022105" y="545828"/>
                          <a:ext cx="282637" cy="814813"/>
                          <a:chOff x="3631705" y="22201"/>
                          <a:chExt cx="282637" cy="814813"/>
                        </a:xfrm>
                      </p:grpSpPr>
                      <p:sp>
                        <p:nvSpPr>
                          <p:cNvPr id="178" name="TextBox 177"/>
                          <p:cNvSpPr txBox="1"/>
                          <p:nvPr/>
                        </p:nvSpPr>
                        <p:spPr>
                          <a:xfrm>
                            <a:off x="3631705" y="257599"/>
                            <a:ext cx="282637" cy="579415"/>
                          </a:xfrm>
                          <a:prstGeom prst="rect">
                            <a:avLst/>
                          </a:prstGeom>
                          <a:noFill/>
                        </p:spPr>
                        <p:txBody>
                          <a:bodyPr wrap="none" rtlCol="0">
                            <a:spAutoFit/>
                          </a:bodyPr>
                          <a:lstStyle/>
                          <a:p>
                            <a:r>
                              <a:rPr lang="en-US" sz="2800" dirty="0"/>
                              <a:t>●</a:t>
                            </a:r>
                          </a:p>
                        </p:txBody>
                      </p:sp>
                      <p:sp>
                        <p:nvSpPr>
                          <p:cNvPr id="179" name="TextBox 178"/>
                          <p:cNvSpPr txBox="1"/>
                          <p:nvPr/>
                        </p:nvSpPr>
                        <p:spPr>
                          <a:xfrm>
                            <a:off x="3631705" y="22201"/>
                            <a:ext cx="265691" cy="579415"/>
                          </a:xfrm>
                          <a:prstGeom prst="rect">
                            <a:avLst/>
                          </a:prstGeom>
                          <a:noFill/>
                        </p:spPr>
                        <p:txBody>
                          <a:bodyPr wrap="none" rtlCol="0">
                            <a:spAutoFit/>
                          </a:bodyPr>
                          <a:lstStyle/>
                          <a:p>
                            <a:r>
                              <a:rPr lang="en-US" sz="2800" b="1" dirty="0"/>
                              <a:t>b</a:t>
                            </a:r>
                          </a:p>
                        </p:txBody>
                      </p:sp>
                    </p:grpSp>
                    <p:cxnSp>
                      <p:nvCxnSpPr>
                        <p:cNvPr id="180" name="Straight Connector 17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flipH="1">
                          <a:off x="2833390" y="1157299"/>
                          <a:ext cx="342895" cy="10067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82" name="TextBox 181"/>
                        <p:cNvSpPr txBox="1"/>
                        <p:nvPr/>
                      </p:nvSpPr>
                      <p:spPr>
                        <a:xfrm rot="21371981">
                          <a:off x="3358561" y="1653403"/>
                          <a:ext cx="381000" cy="579415"/>
                        </a:xfrm>
                        <a:prstGeom prst="rect">
                          <a:avLst/>
                        </a:prstGeom>
                        <a:noFill/>
                      </p:spPr>
                      <p:txBody>
                        <a:bodyPr wrap="square" rtlCol="0">
                          <a:spAutoFit/>
                        </a:bodyPr>
                        <a:lstStyle/>
                        <a:p>
                          <a:r>
                            <a:rPr lang="en-US" sz="2800" dirty="0"/>
                            <a:t>●</a:t>
                          </a:r>
                        </a:p>
                      </p:txBody>
                    </p:sp>
                  </p:grpSp>
                  <p:grpSp>
                    <p:nvGrpSpPr>
                      <p:cNvPr id="240" name="Group 187"/>
                      <p:cNvGrpSpPr/>
                      <p:nvPr/>
                    </p:nvGrpSpPr>
                    <p:grpSpPr>
                      <a:xfrm>
                        <a:off x="2444747" y="1722402"/>
                        <a:ext cx="1004181" cy="1480504"/>
                        <a:chOff x="2735380" y="797170"/>
                        <a:chExt cx="1004181" cy="1563278"/>
                      </a:xfrm>
                    </p:grpSpPr>
                    <p:sp>
                      <p:nvSpPr>
                        <p:cNvPr id="194" name="TextBox 193"/>
                        <p:cNvSpPr txBox="1"/>
                        <p:nvPr/>
                      </p:nvSpPr>
                      <p:spPr>
                        <a:xfrm>
                          <a:off x="2986870" y="797170"/>
                          <a:ext cx="490468" cy="592972"/>
                        </a:xfrm>
                        <a:prstGeom prst="rect">
                          <a:avLst/>
                        </a:prstGeom>
                        <a:noFill/>
                      </p:spPr>
                      <p:txBody>
                        <a:bodyPr wrap="square" rtlCol="0">
                          <a:spAutoFit/>
                        </a:bodyPr>
                        <a:lstStyle/>
                        <a:p>
                          <a:r>
                            <a:rPr lang="en-US" sz="2800" dirty="0"/>
                            <a:t>●</a:t>
                          </a:r>
                        </a:p>
                      </p:txBody>
                    </p:sp>
                    <p:cxnSp>
                      <p:nvCxnSpPr>
                        <p:cNvPr id="190" name="Straight Connector 18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rot="21371981">
                          <a:off x="3358561" y="1653403"/>
                          <a:ext cx="381000" cy="579415"/>
                        </a:xfrm>
                        <a:prstGeom prst="rect">
                          <a:avLst/>
                        </a:prstGeom>
                        <a:noFill/>
                      </p:spPr>
                      <p:txBody>
                        <a:bodyPr wrap="square" rtlCol="0">
                          <a:spAutoFit/>
                        </a:bodyPr>
                        <a:lstStyle/>
                        <a:p>
                          <a:r>
                            <a:rPr lang="en-US" sz="2800" dirty="0"/>
                            <a:t>●</a:t>
                          </a:r>
                        </a:p>
                      </p:txBody>
                    </p:sp>
                    <p:sp>
                      <p:nvSpPr>
                        <p:cNvPr id="193" name="TextBox 36"/>
                        <p:cNvSpPr txBox="1"/>
                        <p:nvPr/>
                      </p:nvSpPr>
                      <p:spPr>
                        <a:xfrm>
                          <a:off x="2735380" y="1781033"/>
                          <a:ext cx="282637" cy="579415"/>
                        </a:xfrm>
                        <a:prstGeom prst="rect">
                          <a:avLst/>
                        </a:prstGeom>
                        <a:noFill/>
                      </p:spPr>
                      <p:txBody>
                        <a:bodyPr wrap="none" rtlCol="0">
                          <a:spAutoFit/>
                        </a:bodyPr>
                        <a:lstStyle/>
                        <a:p>
                          <a:r>
                            <a:rPr lang="en-US" sz="2800" dirty="0"/>
                            <a:t>●</a:t>
                          </a:r>
                        </a:p>
                      </p:txBody>
                    </p:sp>
                  </p:grpSp>
                  <p:sp>
                    <p:nvSpPr>
                      <p:cNvPr id="196" name="TextBox 195"/>
                      <p:cNvSpPr txBox="1"/>
                      <p:nvPr/>
                    </p:nvSpPr>
                    <p:spPr>
                      <a:xfrm>
                        <a:off x="2514600" y="1676400"/>
                        <a:ext cx="257785" cy="548736"/>
                      </a:xfrm>
                      <a:prstGeom prst="rect">
                        <a:avLst/>
                      </a:prstGeom>
                      <a:noFill/>
                    </p:spPr>
                    <p:txBody>
                      <a:bodyPr wrap="none" rtlCol="0">
                        <a:spAutoFit/>
                      </a:bodyPr>
                      <a:lstStyle/>
                      <a:p>
                        <a:r>
                          <a:rPr lang="en-US" sz="2800" b="1" dirty="0"/>
                          <a:t>e</a:t>
                        </a:r>
                      </a:p>
                    </p:txBody>
                  </p:sp>
                </p:grpSp>
              </p:grpSp>
            </p:grpSp>
          </p:grpSp>
        </p:grpSp>
      </p:grpSp>
      <p:grpSp>
        <p:nvGrpSpPr>
          <p:cNvPr id="241" name="Group 250"/>
          <p:cNvGrpSpPr/>
          <p:nvPr/>
        </p:nvGrpSpPr>
        <p:grpSpPr>
          <a:xfrm>
            <a:off x="8290312" y="182508"/>
            <a:ext cx="2163157" cy="3246492"/>
            <a:chOff x="1219201" y="553328"/>
            <a:chExt cx="2163157" cy="3246492"/>
          </a:xfrm>
        </p:grpSpPr>
        <p:sp>
          <p:nvSpPr>
            <p:cNvPr id="248" name="TextBox 247"/>
            <p:cNvSpPr txBox="1"/>
            <p:nvPr/>
          </p:nvSpPr>
          <p:spPr>
            <a:xfrm rot="21371981">
              <a:off x="2237970" y="1648901"/>
              <a:ext cx="532736" cy="523220"/>
            </a:xfrm>
            <a:prstGeom prst="rect">
              <a:avLst/>
            </a:prstGeom>
            <a:noFill/>
          </p:spPr>
          <p:txBody>
            <a:bodyPr wrap="square" rtlCol="0">
              <a:spAutoFit/>
            </a:bodyPr>
            <a:lstStyle/>
            <a:p>
              <a:r>
                <a:rPr lang="en-US" sz="2800" dirty="0"/>
                <a:t>●</a:t>
              </a:r>
            </a:p>
          </p:txBody>
        </p:sp>
        <p:grpSp>
          <p:nvGrpSpPr>
            <p:cNvPr id="242" name="Group 249"/>
            <p:cNvGrpSpPr/>
            <p:nvPr/>
          </p:nvGrpSpPr>
          <p:grpSpPr>
            <a:xfrm>
              <a:off x="1219201" y="553328"/>
              <a:ext cx="2163157" cy="3246492"/>
              <a:chOff x="1219201" y="553328"/>
              <a:chExt cx="2163157" cy="3246492"/>
            </a:xfrm>
          </p:grpSpPr>
          <p:grpSp>
            <p:nvGrpSpPr>
              <p:cNvPr id="243" name="Group 206"/>
              <p:cNvGrpSpPr/>
              <p:nvPr/>
            </p:nvGrpSpPr>
            <p:grpSpPr>
              <a:xfrm>
                <a:off x="1219201" y="553328"/>
                <a:ext cx="2163157" cy="3246492"/>
                <a:chOff x="3846826" y="96128"/>
                <a:chExt cx="1547039" cy="3246492"/>
              </a:xfrm>
            </p:grpSpPr>
            <p:sp>
              <p:nvSpPr>
                <p:cNvPr id="208" name="TextBox 207"/>
                <p:cNvSpPr txBox="1"/>
                <p:nvPr/>
              </p:nvSpPr>
              <p:spPr>
                <a:xfrm rot="21371981">
                  <a:off x="5110323" y="1141381"/>
                  <a:ext cx="283542" cy="523220"/>
                </a:xfrm>
                <a:prstGeom prst="rect">
                  <a:avLst/>
                </a:prstGeom>
                <a:noFill/>
              </p:spPr>
              <p:txBody>
                <a:bodyPr wrap="square" rtlCol="0">
                  <a:spAutoFit/>
                </a:bodyPr>
                <a:lstStyle/>
                <a:p>
                  <a:r>
                    <a:rPr lang="en-US" sz="2800" b="1" dirty="0" err="1"/>
                    <a:t>i</a:t>
                  </a:r>
                  <a:endParaRPr lang="en-US" sz="2800" b="1" dirty="0"/>
                </a:p>
              </p:txBody>
            </p:sp>
            <p:grpSp>
              <p:nvGrpSpPr>
                <p:cNvPr id="244" name="Group 201"/>
                <p:cNvGrpSpPr/>
                <p:nvPr/>
              </p:nvGrpSpPr>
              <p:grpSpPr>
                <a:xfrm>
                  <a:off x="3846826" y="96128"/>
                  <a:ext cx="1503089" cy="3246492"/>
                  <a:chOff x="2314762" y="553328"/>
                  <a:chExt cx="1503089" cy="3246492"/>
                </a:xfrm>
              </p:grpSpPr>
              <p:grpSp>
                <p:nvGrpSpPr>
                  <p:cNvPr id="245" name="Group 198"/>
                  <p:cNvGrpSpPr/>
                  <p:nvPr/>
                </p:nvGrpSpPr>
                <p:grpSpPr>
                  <a:xfrm>
                    <a:off x="2865936" y="2376661"/>
                    <a:ext cx="951915" cy="1423159"/>
                    <a:chOff x="5135696" y="2280533"/>
                    <a:chExt cx="951915" cy="1423159"/>
                  </a:xfrm>
                </p:grpSpPr>
                <p:sp>
                  <p:nvSpPr>
                    <p:cNvPr id="234" name="TextBox 233"/>
                    <p:cNvSpPr txBox="1"/>
                    <p:nvPr/>
                  </p:nvSpPr>
                  <p:spPr>
                    <a:xfrm>
                      <a:off x="5955496" y="3180472"/>
                      <a:ext cx="132115" cy="523220"/>
                    </a:xfrm>
                    <a:prstGeom prst="rect">
                      <a:avLst/>
                    </a:prstGeom>
                    <a:noFill/>
                  </p:spPr>
                  <p:txBody>
                    <a:bodyPr wrap="none" rtlCol="0">
                      <a:spAutoFit/>
                    </a:bodyPr>
                    <a:lstStyle/>
                    <a:p>
                      <a:endParaRPr lang="en-US" sz="2800" dirty="0"/>
                    </a:p>
                  </p:txBody>
                </p:sp>
                <p:sp>
                  <p:nvSpPr>
                    <p:cNvPr id="235" name="TextBox 5"/>
                    <p:cNvSpPr txBox="1"/>
                    <p:nvPr/>
                  </p:nvSpPr>
                  <p:spPr>
                    <a:xfrm>
                      <a:off x="5345896" y="2353685"/>
                      <a:ext cx="286837" cy="523220"/>
                    </a:xfrm>
                    <a:prstGeom prst="rect">
                      <a:avLst/>
                    </a:prstGeom>
                    <a:noFill/>
                  </p:spPr>
                  <p:txBody>
                    <a:bodyPr wrap="none" rtlCol="0">
                      <a:spAutoFit/>
                    </a:bodyPr>
                    <a:lstStyle/>
                    <a:p>
                      <a:r>
                        <a:rPr lang="en-US" sz="2800" dirty="0"/>
                        <a:t>●</a:t>
                      </a:r>
                    </a:p>
                  </p:txBody>
                </p:sp>
                <p:sp>
                  <p:nvSpPr>
                    <p:cNvPr id="236" name="TextBox 235"/>
                    <p:cNvSpPr txBox="1"/>
                    <p:nvPr/>
                  </p:nvSpPr>
                  <p:spPr>
                    <a:xfrm>
                      <a:off x="5135696" y="2280533"/>
                      <a:ext cx="340719" cy="523220"/>
                    </a:xfrm>
                    <a:prstGeom prst="rect">
                      <a:avLst/>
                    </a:prstGeom>
                    <a:noFill/>
                  </p:spPr>
                  <p:txBody>
                    <a:bodyPr wrap="none" rtlCol="0">
                      <a:spAutoFit/>
                    </a:bodyPr>
                    <a:lstStyle/>
                    <a:p>
                      <a:r>
                        <a:rPr lang="en-US" sz="2800" b="1" dirty="0"/>
                        <a:t>m</a:t>
                      </a:r>
                    </a:p>
                  </p:txBody>
                </p:sp>
              </p:grpSp>
              <p:grpSp>
                <p:nvGrpSpPr>
                  <p:cNvPr id="247" name="Group 197"/>
                  <p:cNvGrpSpPr/>
                  <p:nvPr/>
                </p:nvGrpSpPr>
                <p:grpSpPr>
                  <a:xfrm>
                    <a:off x="2314762" y="553328"/>
                    <a:ext cx="1424799" cy="2484418"/>
                    <a:chOff x="2314762" y="553328"/>
                    <a:chExt cx="1424799" cy="2484418"/>
                  </a:xfrm>
                </p:grpSpPr>
                <p:sp>
                  <p:nvSpPr>
                    <p:cNvPr id="217" name="TextBox 216"/>
                    <p:cNvSpPr txBox="1"/>
                    <p:nvPr/>
                  </p:nvSpPr>
                  <p:spPr>
                    <a:xfrm>
                      <a:off x="2314762" y="2438400"/>
                      <a:ext cx="195123" cy="523220"/>
                    </a:xfrm>
                    <a:prstGeom prst="rect">
                      <a:avLst/>
                    </a:prstGeom>
                    <a:noFill/>
                  </p:spPr>
                  <p:txBody>
                    <a:bodyPr wrap="none" rtlCol="0">
                      <a:spAutoFit/>
                    </a:bodyPr>
                    <a:lstStyle/>
                    <a:p>
                      <a:r>
                        <a:rPr lang="en-US" sz="2800" b="1" dirty="0"/>
                        <a:t>l</a:t>
                      </a:r>
                    </a:p>
                  </p:txBody>
                </p:sp>
                <p:grpSp>
                  <p:nvGrpSpPr>
                    <p:cNvPr id="250" name="Group 196"/>
                    <p:cNvGrpSpPr/>
                    <p:nvPr/>
                  </p:nvGrpSpPr>
                  <p:grpSpPr>
                    <a:xfrm>
                      <a:off x="2444747" y="553328"/>
                      <a:ext cx="1294814" cy="2484418"/>
                      <a:chOff x="2444747" y="549204"/>
                      <a:chExt cx="1294814" cy="2666541"/>
                    </a:xfrm>
                  </p:grpSpPr>
                  <p:grpSp>
                    <p:nvGrpSpPr>
                      <p:cNvPr id="251" name="Group 183"/>
                      <p:cNvGrpSpPr/>
                      <p:nvPr/>
                    </p:nvGrpSpPr>
                    <p:grpSpPr>
                      <a:xfrm>
                        <a:off x="2695136" y="549204"/>
                        <a:ext cx="1044425" cy="1746476"/>
                        <a:chOff x="2695136" y="545828"/>
                        <a:chExt cx="1044425" cy="1844119"/>
                      </a:xfrm>
                    </p:grpSpPr>
                    <p:grpSp>
                      <p:nvGrpSpPr>
                        <p:cNvPr id="252" name="Group 176"/>
                        <p:cNvGrpSpPr/>
                        <p:nvPr/>
                      </p:nvGrpSpPr>
                      <p:grpSpPr>
                        <a:xfrm>
                          <a:off x="3022105" y="545828"/>
                          <a:ext cx="286837" cy="828370"/>
                          <a:chOff x="3631705" y="22201"/>
                          <a:chExt cx="286837" cy="828370"/>
                        </a:xfrm>
                      </p:grpSpPr>
                      <p:sp>
                        <p:nvSpPr>
                          <p:cNvPr id="232" name="TextBox 231"/>
                          <p:cNvSpPr txBox="1"/>
                          <p:nvPr/>
                        </p:nvSpPr>
                        <p:spPr>
                          <a:xfrm>
                            <a:off x="3631705" y="257599"/>
                            <a:ext cx="286837" cy="592972"/>
                          </a:xfrm>
                          <a:prstGeom prst="rect">
                            <a:avLst/>
                          </a:prstGeom>
                          <a:noFill/>
                        </p:spPr>
                        <p:txBody>
                          <a:bodyPr wrap="none" rtlCol="0">
                            <a:spAutoFit/>
                          </a:bodyPr>
                          <a:lstStyle/>
                          <a:p>
                            <a:r>
                              <a:rPr lang="en-US" sz="2800" dirty="0"/>
                              <a:t>●</a:t>
                            </a:r>
                          </a:p>
                        </p:txBody>
                      </p:sp>
                      <p:sp>
                        <p:nvSpPr>
                          <p:cNvPr id="233" name="TextBox 232"/>
                          <p:cNvSpPr txBox="1"/>
                          <p:nvPr/>
                        </p:nvSpPr>
                        <p:spPr>
                          <a:xfrm>
                            <a:off x="3631705" y="22201"/>
                            <a:ext cx="269640" cy="592972"/>
                          </a:xfrm>
                          <a:prstGeom prst="rect">
                            <a:avLst/>
                          </a:prstGeom>
                          <a:noFill/>
                        </p:spPr>
                        <p:txBody>
                          <a:bodyPr wrap="none" rtlCol="0">
                            <a:spAutoFit/>
                          </a:bodyPr>
                          <a:lstStyle/>
                          <a:p>
                            <a:r>
                              <a:rPr lang="en-US" sz="2800" b="1" dirty="0"/>
                              <a:t>d</a:t>
                            </a:r>
                          </a:p>
                        </p:txBody>
                      </p:sp>
                    </p:grpSp>
                    <p:cxnSp>
                      <p:nvCxnSpPr>
                        <p:cNvPr id="228" name="Straight Connector 227"/>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2859726" y="1157299"/>
                          <a:ext cx="316559" cy="92039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0" name="TextBox 229"/>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31" name="TextBox 36"/>
                        <p:cNvSpPr txBox="1"/>
                        <p:nvPr/>
                      </p:nvSpPr>
                      <p:spPr>
                        <a:xfrm>
                          <a:off x="2695136" y="1796975"/>
                          <a:ext cx="286837" cy="592972"/>
                        </a:xfrm>
                        <a:prstGeom prst="rect">
                          <a:avLst/>
                        </a:prstGeom>
                        <a:noFill/>
                      </p:spPr>
                      <p:txBody>
                        <a:bodyPr wrap="none" rtlCol="0">
                          <a:spAutoFit/>
                        </a:bodyPr>
                        <a:lstStyle/>
                        <a:p>
                          <a:r>
                            <a:rPr lang="en-US" sz="2800" dirty="0"/>
                            <a:t>●</a:t>
                          </a:r>
                        </a:p>
                      </p:txBody>
                    </p:sp>
                  </p:grpSp>
                  <p:grpSp>
                    <p:nvGrpSpPr>
                      <p:cNvPr id="253" name="Group 187"/>
                      <p:cNvGrpSpPr/>
                      <p:nvPr/>
                    </p:nvGrpSpPr>
                    <p:grpSpPr>
                      <a:xfrm>
                        <a:off x="2444747" y="1722402"/>
                        <a:ext cx="1004181" cy="1493343"/>
                        <a:chOff x="2735380" y="797170"/>
                        <a:chExt cx="1004181" cy="1576835"/>
                      </a:xfrm>
                    </p:grpSpPr>
                    <p:sp>
                      <p:nvSpPr>
                        <p:cNvPr id="222" name="TextBox 221"/>
                        <p:cNvSpPr txBox="1"/>
                        <p:nvPr/>
                      </p:nvSpPr>
                      <p:spPr>
                        <a:xfrm>
                          <a:off x="3012044" y="797170"/>
                          <a:ext cx="286837" cy="592972"/>
                        </a:xfrm>
                        <a:prstGeom prst="rect">
                          <a:avLst/>
                        </a:prstGeom>
                        <a:noFill/>
                      </p:spPr>
                      <p:txBody>
                        <a:bodyPr wrap="none" rtlCol="0">
                          <a:spAutoFit/>
                        </a:bodyPr>
                        <a:lstStyle/>
                        <a:p>
                          <a:r>
                            <a:rPr lang="en-US" sz="2800" dirty="0"/>
                            <a:t>●</a:t>
                          </a:r>
                        </a:p>
                      </p:txBody>
                    </p:sp>
                    <p:cxnSp>
                      <p:nvCxnSpPr>
                        <p:cNvPr id="223" name="Straight Connector 222"/>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25" name="TextBox 224"/>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26" name="TextBox 36"/>
                        <p:cNvSpPr txBox="1"/>
                        <p:nvPr/>
                      </p:nvSpPr>
                      <p:spPr>
                        <a:xfrm>
                          <a:off x="2735380" y="1781033"/>
                          <a:ext cx="286837" cy="592972"/>
                        </a:xfrm>
                        <a:prstGeom prst="rect">
                          <a:avLst/>
                        </a:prstGeom>
                        <a:noFill/>
                      </p:spPr>
                      <p:txBody>
                        <a:bodyPr wrap="none" rtlCol="0">
                          <a:spAutoFit/>
                        </a:bodyPr>
                        <a:lstStyle/>
                        <a:p>
                          <a:r>
                            <a:rPr lang="en-US" sz="2800" dirty="0"/>
                            <a:t>●</a:t>
                          </a:r>
                        </a:p>
                      </p:txBody>
                    </p:sp>
                  </p:grpSp>
                  <p:sp>
                    <p:nvSpPr>
                      <p:cNvPr id="221" name="TextBox 220"/>
                      <p:cNvSpPr txBox="1"/>
                      <p:nvPr/>
                    </p:nvSpPr>
                    <p:spPr>
                      <a:xfrm>
                        <a:off x="2514600" y="1676400"/>
                        <a:ext cx="253590" cy="561575"/>
                      </a:xfrm>
                      <a:prstGeom prst="rect">
                        <a:avLst/>
                      </a:prstGeom>
                      <a:noFill/>
                    </p:spPr>
                    <p:txBody>
                      <a:bodyPr wrap="none" rtlCol="0">
                        <a:spAutoFit/>
                      </a:bodyPr>
                      <a:lstStyle/>
                      <a:p>
                        <a:r>
                          <a:rPr lang="en-US" sz="2800" b="1" dirty="0"/>
                          <a:t>g</a:t>
                        </a:r>
                      </a:p>
                    </p:txBody>
                  </p:sp>
                </p:grpSp>
              </p:grpSp>
            </p:grpSp>
          </p:grpSp>
          <p:cxnSp>
            <p:nvCxnSpPr>
              <p:cNvPr id="246" name="Straight Connector 245"/>
              <p:cNvCxnSpPr/>
              <p:nvPr/>
            </p:nvCxnSpPr>
            <p:spPr>
              <a:xfrm>
                <a:off x="2438400" y="1143000"/>
                <a:ext cx="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9" name="TextBox 248"/>
              <p:cNvSpPr txBox="1"/>
              <p:nvPr/>
            </p:nvSpPr>
            <p:spPr>
              <a:xfrm>
                <a:off x="2057400" y="1524000"/>
                <a:ext cx="377026" cy="523220"/>
              </a:xfrm>
              <a:prstGeom prst="rect">
                <a:avLst/>
              </a:prstGeom>
              <a:noFill/>
            </p:spPr>
            <p:txBody>
              <a:bodyPr wrap="none" rtlCol="0">
                <a:spAutoFit/>
              </a:bodyPr>
              <a:lstStyle/>
              <a:p>
                <a:r>
                  <a:rPr lang="en-US" sz="2800" b="1" dirty="0"/>
                  <a:t>h</a:t>
                </a:r>
              </a:p>
            </p:txBody>
          </p:sp>
        </p:grpSp>
      </p:grpSp>
      <p:sp>
        <p:nvSpPr>
          <p:cNvPr id="254" name="Date Placeholder 253"/>
          <p:cNvSpPr>
            <a:spLocks noGrp="1"/>
          </p:cNvSpPr>
          <p:nvPr>
            <p:ph type="dt" sz="half" idx="10"/>
          </p:nvPr>
        </p:nvSpPr>
        <p:spPr/>
        <p:txBody>
          <a:bodyPr/>
          <a:lstStyle/>
          <a:p>
            <a:r>
              <a:rPr lang="en-US" smtClean="0"/>
              <a:t>24 July 2013</a:t>
            </a:r>
            <a:endParaRPr lang="en-US"/>
          </a:p>
        </p:txBody>
      </p:sp>
      <p:sp>
        <p:nvSpPr>
          <p:cNvPr id="255" name="Footer Placeholder 254"/>
          <p:cNvSpPr>
            <a:spLocks noGrp="1"/>
          </p:cNvSpPr>
          <p:nvPr>
            <p:ph type="ftr" sz="quarter" idx="11"/>
          </p:nvPr>
        </p:nvSpPr>
        <p:spPr/>
        <p:txBody>
          <a:bodyPr/>
          <a:lstStyle/>
          <a:p>
            <a:r>
              <a:rPr lang="en-US" smtClean="0"/>
              <a:t>prepared by Jay Narayan Jha</a:t>
            </a:r>
            <a:endParaRPr lang="en-US"/>
          </a:p>
        </p:txBody>
      </p:sp>
      <p:sp>
        <p:nvSpPr>
          <p:cNvPr id="32" name="Slide Number Placeholder 31"/>
          <p:cNvSpPr>
            <a:spLocks noGrp="1"/>
          </p:cNvSpPr>
          <p:nvPr>
            <p:ph type="sldNum" sz="quarter" idx="12"/>
          </p:nvPr>
        </p:nvSpPr>
        <p:spPr/>
        <p:txBody>
          <a:bodyPr/>
          <a:lstStyle/>
          <a:p>
            <a:fld id="{8B16A634-8E49-4B9D-9759-C259ADE26D9D}" type="slidenum">
              <a:rPr lang="en-US" smtClean="0"/>
              <a:t>28</a:t>
            </a:fld>
            <a:endParaRPr lang="en-US"/>
          </a:p>
        </p:txBody>
      </p:sp>
    </p:spTree>
    <p:extLst>
      <p:ext uri="{BB962C8B-B14F-4D97-AF65-F5344CB8AC3E}">
        <p14:creationId xmlns:p14="http://schemas.microsoft.com/office/powerpoint/2010/main" val="18203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1"/>
                                        </p:tgtEl>
                                        <p:attrNameLst>
                                          <p:attrName>style.visibility</p:attrName>
                                        </p:attrNameLst>
                                      </p:cBhvr>
                                      <p:to>
                                        <p:strVal val="visible"/>
                                      </p:to>
                                    </p:set>
                                    <p:anim calcmode="lin" valueType="num">
                                      <p:cBhvr additive="base">
                                        <p:cTn id="25" dur="500" fill="hold"/>
                                        <p:tgtEl>
                                          <p:spTgt spid="241"/>
                                        </p:tgtEl>
                                        <p:attrNameLst>
                                          <p:attrName>ppt_x</p:attrName>
                                        </p:attrNameLst>
                                      </p:cBhvr>
                                      <p:tavLst>
                                        <p:tav tm="0">
                                          <p:val>
                                            <p:strVal val="#ppt_x"/>
                                          </p:val>
                                        </p:tav>
                                        <p:tav tm="100000">
                                          <p:val>
                                            <p:strVal val="#ppt_x"/>
                                          </p:val>
                                        </p:tav>
                                      </p:tavLst>
                                    </p:anim>
                                    <p:anim calcmode="lin" valueType="num">
                                      <p:cBhvr additive="base">
                                        <p:cTn id="26"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p:nvPr/>
        </p:nvGrpSpPr>
        <p:grpSpPr>
          <a:xfrm>
            <a:off x="4953000" y="1371600"/>
            <a:ext cx="401072" cy="828020"/>
            <a:chOff x="2057400" y="2677180"/>
            <a:chExt cx="401072" cy="828020"/>
          </a:xfrm>
        </p:grpSpPr>
        <p:sp>
          <p:nvSpPr>
            <p:cNvPr id="18" name="TextBox 1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9" name="TextBox 18"/>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3" name="Group 30"/>
          <p:cNvGrpSpPr/>
          <p:nvPr/>
        </p:nvGrpSpPr>
        <p:grpSpPr>
          <a:xfrm>
            <a:off x="3733800" y="1381780"/>
            <a:ext cx="401072" cy="828020"/>
            <a:chOff x="2057400" y="2677180"/>
            <a:chExt cx="401072" cy="828020"/>
          </a:xfrm>
        </p:grpSpPr>
        <p:sp>
          <p:nvSpPr>
            <p:cNvPr id="32" name="TextBox 3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3" name="TextBox 32"/>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4" name="Group 33"/>
          <p:cNvGrpSpPr/>
          <p:nvPr/>
        </p:nvGrpSpPr>
        <p:grpSpPr>
          <a:xfrm>
            <a:off x="2362200" y="1371600"/>
            <a:ext cx="401072" cy="828020"/>
            <a:chOff x="2057400" y="2677180"/>
            <a:chExt cx="401072" cy="828020"/>
          </a:xfrm>
        </p:grpSpPr>
        <p:sp>
          <p:nvSpPr>
            <p:cNvPr id="35" name="TextBox 3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6" name="TextBox 35"/>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5" name="Group 36"/>
          <p:cNvGrpSpPr/>
          <p:nvPr/>
        </p:nvGrpSpPr>
        <p:grpSpPr>
          <a:xfrm>
            <a:off x="1905000" y="1371600"/>
            <a:ext cx="401072" cy="828020"/>
            <a:chOff x="2057400" y="2677180"/>
            <a:chExt cx="401072" cy="828020"/>
          </a:xfrm>
        </p:grpSpPr>
        <p:sp>
          <p:nvSpPr>
            <p:cNvPr id="38" name="TextBox 3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9" name="TextBox 38"/>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6" name="Group 42"/>
          <p:cNvGrpSpPr/>
          <p:nvPr/>
        </p:nvGrpSpPr>
        <p:grpSpPr>
          <a:xfrm>
            <a:off x="4343400" y="1371600"/>
            <a:ext cx="401072" cy="828020"/>
            <a:chOff x="2057400" y="2677180"/>
            <a:chExt cx="401072" cy="828020"/>
          </a:xfrm>
        </p:grpSpPr>
        <p:sp>
          <p:nvSpPr>
            <p:cNvPr id="44" name="TextBox 4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5" name="TextBox 44"/>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7" name="Group 45"/>
          <p:cNvGrpSpPr/>
          <p:nvPr/>
        </p:nvGrpSpPr>
        <p:grpSpPr>
          <a:xfrm>
            <a:off x="5638800" y="1315760"/>
            <a:ext cx="401072" cy="828020"/>
            <a:chOff x="2057400" y="2677180"/>
            <a:chExt cx="401072" cy="828020"/>
          </a:xfrm>
        </p:grpSpPr>
        <p:sp>
          <p:nvSpPr>
            <p:cNvPr id="47" name="TextBox 46"/>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8" name="TextBox 47"/>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8" name="Group 48"/>
          <p:cNvGrpSpPr/>
          <p:nvPr/>
        </p:nvGrpSpPr>
        <p:grpSpPr>
          <a:xfrm>
            <a:off x="7752328" y="1305580"/>
            <a:ext cx="401072" cy="828020"/>
            <a:chOff x="2057400" y="2677180"/>
            <a:chExt cx="401072" cy="828020"/>
          </a:xfrm>
        </p:grpSpPr>
        <p:sp>
          <p:nvSpPr>
            <p:cNvPr id="50" name="TextBox 4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1" name="TextBox 50"/>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9" name="Group 51"/>
          <p:cNvGrpSpPr/>
          <p:nvPr/>
        </p:nvGrpSpPr>
        <p:grpSpPr>
          <a:xfrm>
            <a:off x="8534400" y="1305580"/>
            <a:ext cx="401072" cy="828020"/>
            <a:chOff x="2057400" y="2677180"/>
            <a:chExt cx="401072" cy="828020"/>
          </a:xfrm>
        </p:grpSpPr>
        <p:sp>
          <p:nvSpPr>
            <p:cNvPr id="53" name="TextBox 52"/>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4" name="TextBox 53"/>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10" name="Group 54"/>
          <p:cNvGrpSpPr/>
          <p:nvPr/>
        </p:nvGrpSpPr>
        <p:grpSpPr>
          <a:xfrm>
            <a:off x="6172200" y="1371600"/>
            <a:ext cx="401072" cy="828020"/>
            <a:chOff x="2057400" y="2677180"/>
            <a:chExt cx="401072" cy="828020"/>
          </a:xfrm>
        </p:grpSpPr>
        <p:sp>
          <p:nvSpPr>
            <p:cNvPr id="56" name="TextBox 5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7" name="TextBox 56"/>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11" name="Group 57"/>
          <p:cNvGrpSpPr/>
          <p:nvPr/>
        </p:nvGrpSpPr>
        <p:grpSpPr>
          <a:xfrm>
            <a:off x="7086600" y="1305580"/>
            <a:ext cx="476412" cy="828020"/>
            <a:chOff x="2057400" y="2677180"/>
            <a:chExt cx="476412" cy="828020"/>
          </a:xfrm>
        </p:grpSpPr>
        <p:sp>
          <p:nvSpPr>
            <p:cNvPr id="59" name="TextBox 58"/>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0" name="TextBox 59"/>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12" name="Group 60"/>
          <p:cNvGrpSpPr/>
          <p:nvPr/>
        </p:nvGrpSpPr>
        <p:grpSpPr>
          <a:xfrm>
            <a:off x="6629400" y="1305580"/>
            <a:ext cx="401072" cy="828020"/>
            <a:chOff x="2057400" y="2677180"/>
            <a:chExt cx="401072" cy="828020"/>
          </a:xfrm>
        </p:grpSpPr>
        <p:sp>
          <p:nvSpPr>
            <p:cNvPr id="62" name="TextBox 6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3" name="TextBox 62"/>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13" name="Group 63"/>
          <p:cNvGrpSpPr/>
          <p:nvPr/>
        </p:nvGrpSpPr>
        <p:grpSpPr>
          <a:xfrm>
            <a:off x="9067800" y="1305580"/>
            <a:ext cx="401072" cy="828020"/>
            <a:chOff x="2057400" y="2677180"/>
            <a:chExt cx="401072" cy="828020"/>
          </a:xfrm>
        </p:grpSpPr>
        <p:sp>
          <p:nvSpPr>
            <p:cNvPr id="65" name="TextBox 6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6" name="TextBox 65"/>
            <p:cNvSpPr txBox="1"/>
            <p:nvPr/>
          </p:nvSpPr>
          <p:spPr>
            <a:xfrm>
              <a:off x="2057400" y="2677180"/>
              <a:ext cx="272832" cy="523220"/>
            </a:xfrm>
            <a:prstGeom prst="rect">
              <a:avLst/>
            </a:prstGeom>
            <a:noFill/>
          </p:spPr>
          <p:txBody>
            <a:bodyPr wrap="none" rtlCol="0">
              <a:spAutoFit/>
            </a:bodyPr>
            <a:lstStyle/>
            <a:p>
              <a:r>
                <a:rPr lang="en-US" sz="2800" b="1" dirty="0"/>
                <a:t>i</a:t>
              </a:r>
            </a:p>
          </p:txBody>
        </p:sp>
      </p:grpSp>
      <p:grpSp>
        <p:nvGrpSpPr>
          <p:cNvPr id="14" name="Group 136"/>
          <p:cNvGrpSpPr/>
          <p:nvPr/>
        </p:nvGrpSpPr>
        <p:grpSpPr>
          <a:xfrm>
            <a:off x="2209800" y="1381780"/>
            <a:ext cx="1848872" cy="1742420"/>
            <a:chOff x="2057400" y="1305580"/>
            <a:chExt cx="1848872" cy="1742420"/>
          </a:xfrm>
        </p:grpSpPr>
        <p:grpSp>
          <p:nvGrpSpPr>
            <p:cNvPr id="15" name="Group 39"/>
            <p:cNvGrpSpPr/>
            <p:nvPr/>
          </p:nvGrpSpPr>
          <p:grpSpPr>
            <a:xfrm>
              <a:off x="2895600" y="1305580"/>
              <a:ext cx="401072" cy="828020"/>
              <a:chOff x="2057400" y="2677180"/>
              <a:chExt cx="401072" cy="828020"/>
            </a:xfrm>
          </p:grpSpPr>
          <p:sp>
            <p:nvSpPr>
              <p:cNvPr id="41" name="TextBox 40"/>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2" name="TextBox 41"/>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16" name="Group 76"/>
            <p:cNvGrpSpPr/>
            <p:nvPr/>
          </p:nvGrpSpPr>
          <p:grpSpPr>
            <a:xfrm>
              <a:off x="2057400" y="1610380"/>
              <a:ext cx="1848872" cy="1437620"/>
              <a:chOff x="2562038" y="3505200"/>
              <a:chExt cx="1848872" cy="1437620"/>
            </a:xfrm>
          </p:grpSpPr>
          <p:sp>
            <p:nvSpPr>
              <p:cNvPr id="67" name="TextBox 66"/>
              <p:cNvSpPr txBox="1"/>
              <p:nvPr/>
            </p:nvSpPr>
            <p:spPr>
              <a:xfrm>
                <a:off x="4009838" y="4419600"/>
                <a:ext cx="401072" cy="523220"/>
              </a:xfrm>
              <a:prstGeom prst="rect">
                <a:avLst/>
              </a:prstGeom>
              <a:noFill/>
            </p:spPr>
            <p:txBody>
              <a:bodyPr wrap="none" rtlCol="0">
                <a:spAutoFit/>
              </a:bodyPr>
              <a:lstStyle/>
              <a:p>
                <a:r>
                  <a:rPr lang="en-US" sz="2800" dirty="0"/>
                  <a:t>●</a:t>
                </a:r>
              </a:p>
            </p:txBody>
          </p:sp>
          <p:sp>
            <p:nvSpPr>
              <p:cNvPr id="68" name="TextBox 67"/>
              <p:cNvSpPr txBox="1"/>
              <p:nvPr/>
            </p:nvSpPr>
            <p:spPr>
              <a:xfrm>
                <a:off x="3324038" y="4343400"/>
                <a:ext cx="457200" cy="533400"/>
              </a:xfrm>
              <a:prstGeom prst="rect">
                <a:avLst/>
              </a:prstGeom>
              <a:noFill/>
            </p:spPr>
            <p:txBody>
              <a:bodyPr wrap="square" rtlCol="0">
                <a:spAutoFit/>
              </a:bodyPr>
              <a:lstStyle/>
              <a:p>
                <a:r>
                  <a:rPr lang="en-US" sz="2800" dirty="0"/>
                  <a:t>●</a:t>
                </a:r>
              </a:p>
            </p:txBody>
          </p:sp>
          <p:sp>
            <p:nvSpPr>
              <p:cNvPr id="69" name="TextBox 68"/>
              <p:cNvSpPr txBox="1"/>
              <p:nvPr/>
            </p:nvSpPr>
            <p:spPr>
              <a:xfrm>
                <a:off x="2714438" y="4267200"/>
                <a:ext cx="401072" cy="523220"/>
              </a:xfrm>
              <a:prstGeom prst="rect">
                <a:avLst/>
              </a:prstGeom>
              <a:noFill/>
            </p:spPr>
            <p:txBody>
              <a:bodyPr wrap="none" rtlCol="0">
                <a:spAutoFit/>
              </a:bodyPr>
              <a:lstStyle/>
              <a:p>
                <a:r>
                  <a:rPr lang="en-US" sz="2800" dirty="0"/>
                  <a:t>●</a:t>
                </a:r>
              </a:p>
            </p:txBody>
          </p:sp>
          <p:sp>
            <p:nvSpPr>
              <p:cNvPr id="70" name="TextBox 69"/>
              <p:cNvSpPr txBox="1"/>
              <p:nvPr/>
            </p:nvSpPr>
            <p:spPr>
              <a:xfrm>
                <a:off x="3400238" y="3505200"/>
                <a:ext cx="401072" cy="523220"/>
              </a:xfrm>
              <a:prstGeom prst="rect">
                <a:avLst/>
              </a:prstGeom>
              <a:noFill/>
            </p:spPr>
            <p:txBody>
              <a:bodyPr wrap="none" rtlCol="0">
                <a:spAutoFit/>
              </a:bodyPr>
              <a:lstStyle/>
              <a:p>
                <a:r>
                  <a:rPr lang="en-US" sz="2800" dirty="0"/>
                  <a:t>●</a:t>
                </a:r>
              </a:p>
            </p:txBody>
          </p:sp>
          <p:sp>
            <p:nvSpPr>
              <p:cNvPr id="71" name="TextBox 70"/>
              <p:cNvSpPr txBox="1"/>
              <p:nvPr/>
            </p:nvSpPr>
            <p:spPr>
              <a:xfrm>
                <a:off x="3705038" y="4191000"/>
                <a:ext cx="377026" cy="523220"/>
              </a:xfrm>
              <a:prstGeom prst="rect">
                <a:avLst/>
              </a:prstGeom>
              <a:noFill/>
            </p:spPr>
            <p:txBody>
              <a:bodyPr wrap="none" rtlCol="0">
                <a:spAutoFit/>
              </a:bodyPr>
              <a:lstStyle/>
              <a:p>
                <a:r>
                  <a:rPr lang="en-US" sz="2800" b="1" dirty="0"/>
                  <a:t>p</a:t>
                </a:r>
              </a:p>
            </p:txBody>
          </p:sp>
          <p:sp>
            <p:nvSpPr>
              <p:cNvPr id="72" name="TextBox 71"/>
              <p:cNvSpPr txBox="1"/>
              <p:nvPr/>
            </p:nvSpPr>
            <p:spPr>
              <a:xfrm>
                <a:off x="3171638" y="4191000"/>
                <a:ext cx="377026" cy="523220"/>
              </a:xfrm>
              <a:prstGeom prst="rect">
                <a:avLst/>
              </a:prstGeom>
              <a:noFill/>
            </p:spPr>
            <p:txBody>
              <a:bodyPr wrap="none" rtlCol="0">
                <a:spAutoFit/>
              </a:bodyPr>
              <a:lstStyle/>
              <a:p>
                <a:r>
                  <a:rPr lang="en-US" sz="2800" b="1" dirty="0"/>
                  <a:t>o</a:t>
                </a:r>
              </a:p>
            </p:txBody>
          </p:sp>
          <p:sp>
            <p:nvSpPr>
              <p:cNvPr id="73" name="TextBox 72"/>
              <p:cNvSpPr txBox="1"/>
              <p:nvPr/>
            </p:nvSpPr>
            <p:spPr>
              <a:xfrm>
                <a:off x="2562038" y="4114800"/>
                <a:ext cx="377026" cy="523220"/>
              </a:xfrm>
              <a:prstGeom prst="rect">
                <a:avLst/>
              </a:prstGeom>
              <a:noFill/>
            </p:spPr>
            <p:txBody>
              <a:bodyPr wrap="none" rtlCol="0">
                <a:spAutoFit/>
              </a:bodyPr>
              <a:lstStyle/>
              <a:p>
                <a:r>
                  <a:rPr lang="en-US" sz="2800" b="1" dirty="0"/>
                  <a:t>n</a:t>
                </a:r>
              </a:p>
            </p:txBody>
          </p:sp>
          <p:cxnSp>
            <p:nvCxnSpPr>
              <p:cNvPr id="74" name="Straight Connector 73"/>
              <p:cNvCxnSpPr/>
              <p:nvPr/>
            </p:nvCxnSpPr>
            <p:spPr>
              <a:xfrm flipH="1">
                <a:off x="2866838" y="3810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3552638" y="38100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flipV="1">
                <a:off x="3648910" y="379982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17" name="Group 16"/>
          <p:cNvGrpSpPr/>
          <p:nvPr/>
        </p:nvGrpSpPr>
        <p:grpSpPr>
          <a:xfrm>
            <a:off x="5618728" y="4505980"/>
            <a:ext cx="401072" cy="828020"/>
            <a:chOff x="2057400" y="2677180"/>
            <a:chExt cx="401072" cy="828020"/>
          </a:xfrm>
        </p:grpSpPr>
        <p:sp>
          <p:nvSpPr>
            <p:cNvPr id="128" name="TextBox 12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9" name="TextBox 128"/>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20" name="Group 30"/>
          <p:cNvGrpSpPr/>
          <p:nvPr/>
        </p:nvGrpSpPr>
        <p:grpSpPr>
          <a:xfrm>
            <a:off x="4551928" y="4505980"/>
            <a:ext cx="401072" cy="828020"/>
            <a:chOff x="2057400" y="2677180"/>
            <a:chExt cx="401072" cy="828020"/>
          </a:xfrm>
        </p:grpSpPr>
        <p:sp>
          <p:nvSpPr>
            <p:cNvPr id="126" name="TextBox 12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7" name="TextBox 126"/>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21" name="Group 33"/>
          <p:cNvGrpSpPr/>
          <p:nvPr/>
        </p:nvGrpSpPr>
        <p:grpSpPr>
          <a:xfrm>
            <a:off x="2265928" y="4495800"/>
            <a:ext cx="401072" cy="828020"/>
            <a:chOff x="2057400" y="2677180"/>
            <a:chExt cx="401072" cy="828020"/>
          </a:xfrm>
        </p:grpSpPr>
        <p:sp>
          <p:nvSpPr>
            <p:cNvPr id="124" name="TextBox 12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5" name="TextBox 124"/>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22" name="Group 36"/>
          <p:cNvGrpSpPr/>
          <p:nvPr/>
        </p:nvGrpSpPr>
        <p:grpSpPr>
          <a:xfrm>
            <a:off x="1828800" y="4495800"/>
            <a:ext cx="401072" cy="828020"/>
            <a:chOff x="2057400" y="2677180"/>
            <a:chExt cx="401072" cy="828020"/>
          </a:xfrm>
        </p:grpSpPr>
        <p:sp>
          <p:nvSpPr>
            <p:cNvPr id="122" name="TextBox 12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3" name="TextBox 122"/>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23" name="Group 39"/>
          <p:cNvGrpSpPr/>
          <p:nvPr/>
        </p:nvGrpSpPr>
        <p:grpSpPr>
          <a:xfrm>
            <a:off x="3104128" y="4505980"/>
            <a:ext cx="401072" cy="828020"/>
            <a:chOff x="2057400" y="2677180"/>
            <a:chExt cx="401072" cy="828020"/>
          </a:xfrm>
        </p:grpSpPr>
        <p:sp>
          <p:nvSpPr>
            <p:cNvPr id="120" name="TextBox 11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1" name="TextBox 120"/>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24" name="Group 42"/>
          <p:cNvGrpSpPr/>
          <p:nvPr/>
        </p:nvGrpSpPr>
        <p:grpSpPr>
          <a:xfrm>
            <a:off x="5085328" y="4495800"/>
            <a:ext cx="401072" cy="828020"/>
            <a:chOff x="2057400" y="2677180"/>
            <a:chExt cx="401072" cy="828020"/>
          </a:xfrm>
        </p:grpSpPr>
        <p:sp>
          <p:nvSpPr>
            <p:cNvPr id="118" name="TextBox 11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9" name="TextBox 118"/>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25" name="Group 45"/>
          <p:cNvGrpSpPr/>
          <p:nvPr/>
        </p:nvGrpSpPr>
        <p:grpSpPr>
          <a:xfrm>
            <a:off x="6228328" y="4505980"/>
            <a:ext cx="401072" cy="828020"/>
            <a:chOff x="2057400" y="2677180"/>
            <a:chExt cx="401072" cy="828020"/>
          </a:xfrm>
        </p:grpSpPr>
        <p:sp>
          <p:nvSpPr>
            <p:cNvPr id="116" name="TextBox 11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7" name="TextBox 116"/>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26" name="Group 48"/>
          <p:cNvGrpSpPr/>
          <p:nvPr/>
        </p:nvGrpSpPr>
        <p:grpSpPr>
          <a:xfrm>
            <a:off x="8361928" y="4495800"/>
            <a:ext cx="401072" cy="828020"/>
            <a:chOff x="2057400" y="2677180"/>
            <a:chExt cx="401072" cy="828020"/>
          </a:xfrm>
        </p:grpSpPr>
        <p:sp>
          <p:nvSpPr>
            <p:cNvPr id="114" name="TextBox 11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5" name="TextBox 114"/>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27" name="Group 51"/>
          <p:cNvGrpSpPr/>
          <p:nvPr/>
        </p:nvGrpSpPr>
        <p:grpSpPr>
          <a:xfrm>
            <a:off x="8839200" y="4495800"/>
            <a:ext cx="401072" cy="828020"/>
            <a:chOff x="2057400" y="2677180"/>
            <a:chExt cx="401072" cy="828020"/>
          </a:xfrm>
        </p:grpSpPr>
        <p:sp>
          <p:nvSpPr>
            <p:cNvPr id="112" name="TextBox 11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3" name="TextBox 112"/>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28" name="Group 54"/>
          <p:cNvGrpSpPr/>
          <p:nvPr/>
        </p:nvGrpSpPr>
        <p:grpSpPr>
          <a:xfrm>
            <a:off x="6761728" y="4495800"/>
            <a:ext cx="401072" cy="828020"/>
            <a:chOff x="2057400" y="2677180"/>
            <a:chExt cx="401072" cy="828020"/>
          </a:xfrm>
        </p:grpSpPr>
        <p:sp>
          <p:nvSpPr>
            <p:cNvPr id="110" name="TextBox 10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11" name="TextBox 110"/>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29" name="Group 57"/>
          <p:cNvGrpSpPr/>
          <p:nvPr/>
        </p:nvGrpSpPr>
        <p:grpSpPr>
          <a:xfrm>
            <a:off x="7696200" y="4505980"/>
            <a:ext cx="476412" cy="828020"/>
            <a:chOff x="2057400" y="2677180"/>
            <a:chExt cx="476412" cy="828020"/>
          </a:xfrm>
        </p:grpSpPr>
        <p:sp>
          <p:nvSpPr>
            <p:cNvPr id="108" name="TextBox 10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09" name="TextBox 108"/>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30" name="Group 60"/>
          <p:cNvGrpSpPr/>
          <p:nvPr/>
        </p:nvGrpSpPr>
        <p:grpSpPr>
          <a:xfrm>
            <a:off x="7239000" y="4495800"/>
            <a:ext cx="401072" cy="828020"/>
            <a:chOff x="2057400" y="2677180"/>
            <a:chExt cx="401072" cy="828020"/>
          </a:xfrm>
        </p:grpSpPr>
        <p:sp>
          <p:nvSpPr>
            <p:cNvPr id="106" name="TextBox 10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07" name="TextBox 106"/>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31" name="Group 63"/>
          <p:cNvGrpSpPr/>
          <p:nvPr/>
        </p:nvGrpSpPr>
        <p:grpSpPr>
          <a:xfrm>
            <a:off x="9372600" y="4505980"/>
            <a:ext cx="401072" cy="828020"/>
            <a:chOff x="1981200" y="2763560"/>
            <a:chExt cx="401072" cy="828020"/>
          </a:xfrm>
        </p:grpSpPr>
        <p:sp>
          <p:nvSpPr>
            <p:cNvPr id="104" name="TextBox 103"/>
            <p:cNvSpPr txBox="1"/>
            <p:nvPr/>
          </p:nvSpPr>
          <p:spPr>
            <a:xfrm>
              <a:off x="1981200" y="3068360"/>
              <a:ext cx="401072" cy="523220"/>
            </a:xfrm>
            <a:prstGeom prst="rect">
              <a:avLst/>
            </a:prstGeom>
            <a:noFill/>
          </p:spPr>
          <p:txBody>
            <a:bodyPr wrap="none" rtlCol="0">
              <a:spAutoFit/>
            </a:bodyPr>
            <a:lstStyle/>
            <a:p>
              <a:r>
                <a:rPr lang="en-US" sz="2800" dirty="0"/>
                <a:t>●</a:t>
              </a:r>
            </a:p>
          </p:txBody>
        </p:sp>
        <p:sp>
          <p:nvSpPr>
            <p:cNvPr id="105" name="TextBox 104"/>
            <p:cNvSpPr txBox="1"/>
            <p:nvPr/>
          </p:nvSpPr>
          <p:spPr>
            <a:xfrm>
              <a:off x="2057400" y="2763560"/>
              <a:ext cx="272832" cy="523220"/>
            </a:xfrm>
            <a:prstGeom prst="rect">
              <a:avLst/>
            </a:prstGeom>
            <a:noFill/>
          </p:spPr>
          <p:txBody>
            <a:bodyPr wrap="none" rtlCol="0">
              <a:spAutoFit/>
            </a:bodyPr>
            <a:lstStyle/>
            <a:p>
              <a:r>
                <a:rPr lang="en-US" sz="2800" b="1" dirty="0"/>
                <a:t>i</a:t>
              </a:r>
            </a:p>
          </p:txBody>
        </p:sp>
      </p:grpSp>
      <p:grpSp>
        <p:nvGrpSpPr>
          <p:cNvPr id="34" name="Group 142"/>
          <p:cNvGrpSpPr/>
          <p:nvPr/>
        </p:nvGrpSpPr>
        <p:grpSpPr>
          <a:xfrm>
            <a:off x="3505200" y="4495800"/>
            <a:ext cx="457200" cy="838200"/>
            <a:chOff x="2875528" y="5115580"/>
            <a:chExt cx="457200" cy="838200"/>
          </a:xfrm>
        </p:grpSpPr>
        <p:sp>
          <p:nvSpPr>
            <p:cNvPr id="131" name="TextBox 130"/>
            <p:cNvSpPr txBox="1"/>
            <p:nvPr/>
          </p:nvSpPr>
          <p:spPr>
            <a:xfrm>
              <a:off x="2875528" y="5420380"/>
              <a:ext cx="457200" cy="533400"/>
            </a:xfrm>
            <a:prstGeom prst="rect">
              <a:avLst/>
            </a:prstGeom>
            <a:noFill/>
          </p:spPr>
          <p:txBody>
            <a:bodyPr wrap="square" rtlCol="0">
              <a:spAutoFit/>
            </a:bodyPr>
            <a:lstStyle/>
            <a:p>
              <a:r>
                <a:rPr lang="en-US" sz="2800" dirty="0"/>
                <a:t>●</a:t>
              </a:r>
            </a:p>
          </p:txBody>
        </p:sp>
        <p:sp>
          <p:nvSpPr>
            <p:cNvPr id="134" name="TextBox 133"/>
            <p:cNvSpPr txBox="1"/>
            <p:nvPr/>
          </p:nvSpPr>
          <p:spPr>
            <a:xfrm>
              <a:off x="2875528" y="5115580"/>
              <a:ext cx="377026" cy="523220"/>
            </a:xfrm>
            <a:prstGeom prst="rect">
              <a:avLst/>
            </a:prstGeom>
            <a:noFill/>
          </p:spPr>
          <p:txBody>
            <a:bodyPr wrap="none" rtlCol="0">
              <a:spAutoFit/>
            </a:bodyPr>
            <a:lstStyle/>
            <a:p>
              <a:r>
                <a:rPr lang="en-US" sz="2800" b="1" dirty="0"/>
                <a:t>o</a:t>
              </a:r>
            </a:p>
          </p:txBody>
        </p:sp>
      </p:grpSp>
      <p:grpSp>
        <p:nvGrpSpPr>
          <p:cNvPr id="37" name="Group 143"/>
          <p:cNvGrpSpPr/>
          <p:nvPr/>
        </p:nvGrpSpPr>
        <p:grpSpPr>
          <a:xfrm>
            <a:off x="3962400" y="4495800"/>
            <a:ext cx="433154" cy="838200"/>
            <a:chOff x="3505200" y="5953780"/>
            <a:chExt cx="433154" cy="838200"/>
          </a:xfrm>
        </p:grpSpPr>
        <p:sp>
          <p:nvSpPr>
            <p:cNvPr id="136" name="TextBox 135"/>
            <p:cNvSpPr txBox="1"/>
            <p:nvPr/>
          </p:nvSpPr>
          <p:spPr>
            <a:xfrm>
              <a:off x="3505200" y="6268760"/>
              <a:ext cx="401072" cy="523220"/>
            </a:xfrm>
            <a:prstGeom prst="rect">
              <a:avLst/>
            </a:prstGeom>
            <a:noFill/>
          </p:spPr>
          <p:txBody>
            <a:bodyPr wrap="none" rtlCol="0">
              <a:spAutoFit/>
            </a:bodyPr>
            <a:lstStyle/>
            <a:p>
              <a:r>
                <a:rPr lang="en-US" sz="2800" dirty="0"/>
                <a:t>●</a:t>
              </a:r>
            </a:p>
          </p:txBody>
        </p:sp>
        <p:sp>
          <p:nvSpPr>
            <p:cNvPr id="139" name="TextBox 138"/>
            <p:cNvSpPr txBox="1"/>
            <p:nvPr/>
          </p:nvSpPr>
          <p:spPr>
            <a:xfrm>
              <a:off x="3561328" y="5953780"/>
              <a:ext cx="377026" cy="523220"/>
            </a:xfrm>
            <a:prstGeom prst="rect">
              <a:avLst/>
            </a:prstGeom>
            <a:noFill/>
          </p:spPr>
          <p:txBody>
            <a:bodyPr wrap="none" rtlCol="0">
              <a:spAutoFit/>
            </a:bodyPr>
            <a:lstStyle/>
            <a:p>
              <a:r>
                <a:rPr lang="en-US" sz="2800" b="1" dirty="0"/>
                <a:t>p</a:t>
              </a:r>
            </a:p>
          </p:txBody>
        </p:sp>
      </p:grpSp>
      <p:grpSp>
        <p:nvGrpSpPr>
          <p:cNvPr id="40" name="Group 141"/>
          <p:cNvGrpSpPr/>
          <p:nvPr/>
        </p:nvGrpSpPr>
        <p:grpSpPr>
          <a:xfrm>
            <a:off x="2646928" y="4495800"/>
            <a:ext cx="401072" cy="838200"/>
            <a:chOff x="2398256" y="5877580"/>
            <a:chExt cx="401072" cy="838200"/>
          </a:xfrm>
        </p:grpSpPr>
        <p:sp>
          <p:nvSpPr>
            <p:cNvPr id="138" name="TextBox 137"/>
            <p:cNvSpPr txBox="1"/>
            <p:nvPr/>
          </p:nvSpPr>
          <p:spPr>
            <a:xfrm>
              <a:off x="2398256" y="6192560"/>
              <a:ext cx="401072" cy="523220"/>
            </a:xfrm>
            <a:prstGeom prst="rect">
              <a:avLst/>
            </a:prstGeom>
            <a:noFill/>
          </p:spPr>
          <p:txBody>
            <a:bodyPr wrap="none" rtlCol="0">
              <a:spAutoFit/>
            </a:bodyPr>
            <a:lstStyle/>
            <a:p>
              <a:r>
                <a:rPr lang="en-US" sz="2800" dirty="0"/>
                <a:t>●</a:t>
              </a:r>
            </a:p>
          </p:txBody>
        </p:sp>
        <p:sp>
          <p:nvSpPr>
            <p:cNvPr id="141" name="TextBox 140"/>
            <p:cNvSpPr txBox="1"/>
            <p:nvPr/>
          </p:nvSpPr>
          <p:spPr>
            <a:xfrm>
              <a:off x="2418328" y="5877580"/>
              <a:ext cx="377026" cy="523220"/>
            </a:xfrm>
            <a:prstGeom prst="rect">
              <a:avLst/>
            </a:prstGeom>
            <a:noFill/>
          </p:spPr>
          <p:txBody>
            <a:bodyPr wrap="none" rtlCol="0">
              <a:spAutoFit/>
            </a:bodyPr>
            <a:lstStyle/>
            <a:p>
              <a:r>
                <a:rPr lang="en-US" sz="2800" b="1" dirty="0"/>
                <a:t>n</a:t>
              </a:r>
            </a:p>
          </p:txBody>
        </p:sp>
      </p:grpSp>
      <p:sp>
        <p:nvSpPr>
          <p:cNvPr id="103" name="Title 1"/>
          <p:cNvSpPr txBox="1">
            <a:spLocks/>
          </p:cNvSpPr>
          <p:nvPr/>
        </p:nvSpPr>
        <p:spPr>
          <a:xfrm>
            <a:off x="1752600" y="304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3</a:t>
            </a:r>
            <a:r>
              <a:rPr lang="en-US" sz="3200" baseline="30000" dirty="0">
                <a:latin typeface="+mj-lt"/>
                <a:ea typeface="+mj-ea"/>
                <a:cs typeface="+mj-cs"/>
              </a:rPr>
              <a:t>rd</a:t>
            </a:r>
            <a:r>
              <a:rPr lang="en-US" sz="3200" dirty="0">
                <a:latin typeface="+mj-lt"/>
                <a:ea typeface="+mj-ea"/>
                <a:cs typeface="+mj-cs"/>
              </a:rPr>
              <a:t>   </a:t>
            </a:r>
          </a:p>
        </p:txBody>
      </p:sp>
      <p:cxnSp>
        <p:nvCxnSpPr>
          <p:cNvPr id="130" name="Straight Connector 129"/>
          <p:cNvCxnSpPr/>
          <p:nvPr/>
        </p:nvCxnSpPr>
        <p:spPr>
          <a:xfrm>
            <a:off x="1828800" y="34290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32" name="Title 1"/>
          <p:cNvSpPr txBox="1">
            <a:spLocks/>
          </p:cNvSpPr>
          <p:nvPr/>
        </p:nvSpPr>
        <p:spPr>
          <a:xfrm>
            <a:off x="1752600" y="35814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4</a:t>
            </a:r>
            <a:r>
              <a:rPr lang="en-US" sz="3200" baseline="30000" dirty="0">
                <a:latin typeface="+mj-lt"/>
                <a:ea typeface="+mj-ea"/>
                <a:cs typeface="+mj-cs"/>
              </a:rPr>
              <a:t>th</a:t>
            </a:r>
            <a:r>
              <a:rPr lang="en-US" sz="3200" dirty="0">
                <a:latin typeface="+mj-lt"/>
                <a:ea typeface="+mj-ea"/>
                <a:cs typeface="+mj-cs"/>
              </a:rPr>
              <a:t>   </a:t>
            </a:r>
          </a:p>
        </p:txBody>
      </p:sp>
      <p:sp>
        <p:nvSpPr>
          <p:cNvPr id="133" name="Title 1"/>
          <p:cNvSpPr txBox="1">
            <a:spLocks/>
          </p:cNvSpPr>
          <p:nvPr/>
        </p:nvSpPr>
        <p:spPr>
          <a:xfrm>
            <a:off x="1905000" y="5380038"/>
            <a:ext cx="4572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The </a:t>
            </a:r>
            <a:r>
              <a:rPr lang="en-US" sz="3200" dirty="0" err="1">
                <a:latin typeface="+mj-lt"/>
                <a:ea typeface="+mj-ea"/>
                <a:cs typeface="+mj-cs"/>
              </a:rPr>
              <a:t>inorder</a:t>
            </a:r>
            <a:r>
              <a:rPr lang="en-US" sz="3200" dirty="0">
                <a:latin typeface="+mj-lt"/>
                <a:ea typeface="+mj-ea"/>
                <a:cs typeface="+mj-cs"/>
              </a:rPr>
              <a:t> Traversal of T   </a:t>
            </a:r>
          </a:p>
        </p:txBody>
      </p:sp>
      <p:sp>
        <p:nvSpPr>
          <p:cNvPr id="43" name="Date Placeholder 42"/>
          <p:cNvSpPr>
            <a:spLocks noGrp="1"/>
          </p:cNvSpPr>
          <p:nvPr>
            <p:ph type="dt" sz="half" idx="10"/>
          </p:nvPr>
        </p:nvSpPr>
        <p:spPr/>
        <p:txBody>
          <a:bodyPr/>
          <a:lstStyle/>
          <a:p>
            <a:r>
              <a:rPr lang="en-US" smtClean="0"/>
              <a:t>24 July 2013</a:t>
            </a:r>
            <a:endParaRPr lang="en-US"/>
          </a:p>
        </p:txBody>
      </p:sp>
      <p:sp>
        <p:nvSpPr>
          <p:cNvPr id="46" name="Footer Placeholder 45"/>
          <p:cNvSpPr>
            <a:spLocks noGrp="1"/>
          </p:cNvSpPr>
          <p:nvPr>
            <p:ph type="ftr" sz="quarter" idx="11"/>
          </p:nvPr>
        </p:nvSpPr>
        <p:spPr/>
        <p:txBody>
          <a:bodyPr/>
          <a:lstStyle/>
          <a:p>
            <a:r>
              <a:rPr lang="en-US" smtClean="0"/>
              <a:t>prepared by Jay Narayan Jha</a:t>
            </a:r>
            <a:endParaRPr lang="en-US"/>
          </a:p>
        </p:txBody>
      </p:sp>
      <p:sp>
        <p:nvSpPr>
          <p:cNvPr id="49" name="Slide Number Placeholder 48"/>
          <p:cNvSpPr>
            <a:spLocks noGrp="1"/>
          </p:cNvSpPr>
          <p:nvPr>
            <p:ph type="sldNum" sz="quarter" idx="12"/>
          </p:nvPr>
        </p:nvSpPr>
        <p:spPr/>
        <p:txBody>
          <a:bodyPr/>
          <a:lstStyle/>
          <a:p>
            <a:fld id="{8B16A634-8E49-4B9D-9759-C259ADE26D9D}" type="slidenum">
              <a:rPr lang="en-US" smtClean="0"/>
              <a:t>29</a:t>
            </a:fld>
            <a:endParaRPr lang="en-US"/>
          </a:p>
        </p:txBody>
      </p:sp>
    </p:spTree>
    <p:extLst>
      <p:ext uri="{BB962C8B-B14F-4D97-AF65-F5344CB8AC3E}">
        <p14:creationId xmlns:p14="http://schemas.microsoft.com/office/powerpoint/2010/main" val="16938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ppt_x"/>
                                          </p:val>
                                        </p:tav>
                                        <p:tav tm="100000">
                                          <p:val>
                                            <p:strVal val="#ppt_x"/>
                                          </p:val>
                                        </p:tav>
                                      </p:tavLst>
                                    </p:anim>
                                    <p:anim calcmode="lin" valueType="num">
                                      <p:cBhvr additive="base">
                                        <p:cTn id="8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0"/>
                                        </p:tgtEl>
                                        <p:attrNameLst>
                                          <p:attrName>style.visibility</p:attrName>
                                        </p:attrNameLst>
                                      </p:cBhvr>
                                      <p:to>
                                        <p:strVal val="visible"/>
                                      </p:to>
                                    </p:set>
                                    <p:anim calcmode="lin" valueType="num">
                                      <p:cBhvr additive="base">
                                        <p:cTn id="91" dur="500" fill="hold"/>
                                        <p:tgtEl>
                                          <p:spTgt spid="130"/>
                                        </p:tgtEl>
                                        <p:attrNameLst>
                                          <p:attrName>ppt_x</p:attrName>
                                        </p:attrNameLst>
                                      </p:cBhvr>
                                      <p:tavLst>
                                        <p:tav tm="0">
                                          <p:val>
                                            <p:strVal val="#ppt_x"/>
                                          </p:val>
                                        </p:tav>
                                        <p:tav tm="100000">
                                          <p:val>
                                            <p:strVal val="#ppt_x"/>
                                          </p:val>
                                        </p:tav>
                                      </p:tavLst>
                                    </p:anim>
                                    <p:anim calcmode="lin" valueType="num">
                                      <p:cBhvr additive="base">
                                        <p:cTn id="92"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2"/>
                                        </p:tgtEl>
                                        <p:attrNameLst>
                                          <p:attrName>style.visibility</p:attrName>
                                        </p:attrNameLst>
                                      </p:cBhvr>
                                      <p:to>
                                        <p:strVal val="visible"/>
                                      </p:to>
                                    </p:set>
                                    <p:anim calcmode="lin" valueType="num">
                                      <p:cBhvr additive="base">
                                        <p:cTn id="97" dur="500" fill="hold"/>
                                        <p:tgtEl>
                                          <p:spTgt spid="132"/>
                                        </p:tgtEl>
                                        <p:attrNameLst>
                                          <p:attrName>ppt_x</p:attrName>
                                        </p:attrNameLst>
                                      </p:cBhvr>
                                      <p:tavLst>
                                        <p:tav tm="0">
                                          <p:val>
                                            <p:strVal val="#ppt_x"/>
                                          </p:val>
                                        </p:tav>
                                        <p:tav tm="100000">
                                          <p:val>
                                            <p:strVal val="#ppt_x"/>
                                          </p:val>
                                        </p:tav>
                                      </p:tavLst>
                                    </p:anim>
                                    <p:anim calcmode="lin" valueType="num">
                                      <p:cBhvr additive="base">
                                        <p:cTn id="9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500" fill="hold"/>
                                        <p:tgtEl>
                                          <p:spTgt spid="22"/>
                                        </p:tgtEl>
                                        <p:attrNameLst>
                                          <p:attrName>ppt_x</p:attrName>
                                        </p:attrNameLst>
                                      </p:cBhvr>
                                      <p:tavLst>
                                        <p:tav tm="0">
                                          <p:val>
                                            <p:strVal val="#ppt_x"/>
                                          </p:val>
                                        </p:tav>
                                        <p:tav tm="100000">
                                          <p:val>
                                            <p:strVal val="#ppt_x"/>
                                          </p:val>
                                        </p:tav>
                                      </p:tavLst>
                                    </p:anim>
                                    <p:anim calcmode="lin" valueType="num">
                                      <p:cBhvr additive="base">
                                        <p:cTn id="1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3"/>
                                        </p:tgtEl>
                                        <p:attrNameLst>
                                          <p:attrName>style.visibility</p:attrName>
                                        </p:attrNameLst>
                                      </p:cBhvr>
                                      <p:to>
                                        <p:strVal val="visible"/>
                                      </p:to>
                                    </p:set>
                                    <p:anim calcmode="lin" valueType="num">
                                      <p:cBhvr additive="base">
                                        <p:cTn id="127" dur="500" fill="hold"/>
                                        <p:tgtEl>
                                          <p:spTgt spid="23"/>
                                        </p:tgtEl>
                                        <p:attrNameLst>
                                          <p:attrName>ppt_x</p:attrName>
                                        </p:attrNameLst>
                                      </p:cBhvr>
                                      <p:tavLst>
                                        <p:tav tm="0">
                                          <p:val>
                                            <p:strVal val="#ppt_x"/>
                                          </p:val>
                                        </p:tav>
                                        <p:tav tm="100000">
                                          <p:val>
                                            <p:strVal val="#ppt_x"/>
                                          </p:val>
                                        </p:tav>
                                      </p:tavLst>
                                    </p:anim>
                                    <p:anim calcmode="lin" valueType="num">
                                      <p:cBhvr additive="base">
                                        <p:cTn id="1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fill="hold"/>
                                        <p:tgtEl>
                                          <p:spTgt spid="37"/>
                                        </p:tgtEl>
                                        <p:attrNameLst>
                                          <p:attrName>ppt_x</p:attrName>
                                        </p:attrNameLst>
                                      </p:cBhvr>
                                      <p:tavLst>
                                        <p:tav tm="0">
                                          <p:val>
                                            <p:strVal val="#ppt_x"/>
                                          </p:val>
                                        </p:tav>
                                        <p:tav tm="100000">
                                          <p:val>
                                            <p:strVal val="#ppt_x"/>
                                          </p:val>
                                        </p:tav>
                                      </p:tavLst>
                                    </p:anim>
                                    <p:anim calcmode="lin" valueType="num">
                                      <p:cBhvr additive="base">
                                        <p:cTn id="1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24"/>
                                        </p:tgtEl>
                                        <p:attrNameLst>
                                          <p:attrName>style.visibility</p:attrName>
                                        </p:attrNameLst>
                                      </p:cBhvr>
                                      <p:to>
                                        <p:strVal val="visible"/>
                                      </p:to>
                                    </p:set>
                                    <p:anim calcmode="lin" valueType="num">
                                      <p:cBhvr additive="base">
                                        <p:cTn id="151" dur="500" fill="hold"/>
                                        <p:tgtEl>
                                          <p:spTgt spid="24"/>
                                        </p:tgtEl>
                                        <p:attrNameLst>
                                          <p:attrName>ppt_x</p:attrName>
                                        </p:attrNameLst>
                                      </p:cBhvr>
                                      <p:tavLst>
                                        <p:tav tm="0">
                                          <p:val>
                                            <p:strVal val="#ppt_x"/>
                                          </p:val>
                                        </p:tav>
                                        <p:tav tm="100000">
                                          <p:val>
                                            <p:strVal val="#ppt_x"/>
                                          </p:val>
                                        </p:tav>
                                      </p:tavLst>
                                    </p:anim>
                                    <p:anim calcmode="lin" valueType="num">
                                      <p:cBhvr additive="base">
                                        <p:cTn id="1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25"/>
                                        </p:tgtEl>
                                        <p:attrNameLst>
                                          <p:attrName>style.visibility</p:attrName>
                                        </p:attrNameLst>
                                      </p:cBhvr>
                                      <p:to>
                                        <p:strVal val="visible"/>
                                      </p:to>
                                    </p:set>
                                    <p:anim calcmode="lin" valueType="num">
                                      <p:cBhvr additive="base">
                                        <p:cTn id="157" dur="500" fill="hold"/>
                                        <p:tgtEl>
                                          <p:spTgt spid="25"/>
                                        </p:tgtEl>
                                        <p:attrNameLst>
                                          <p:attrName>ppt_x</p:attrName>
                                        </p:attrNameLst>
                                      </p:cBhvr>
                                      <p:tavLst>
                                        <p:tav tm="0">
                                          <p:val>
                                            <p:strVal val="#ppt_x"/>
                                          </p:val>
                                        </p:tav>
                                        <p:tav tm="100000">
                                          <p:val>
                                            <p:strVal val="#ppt_x"/>
                                          </p:val>
                                        </p:tav>
                                      </p:tavLst>
                                    </p:anim>
                                    <p:anim calcmode="lin" valueType="num">
                                      <p:cBhvr additive="base">
                                        <p:cTn id="1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26"/>
                                        </p:tgtEl>
                                        <p:attrNameLst>
                                          <p:attrName>style.visibility</p:attrName>
                                        </p:attrNameLst>
                                      </p:cBhvr>
                                      <p:to>
                                        <p:strVal val="visible"/>
                                      </p:to>
                                    </p:set>
                                    <p:anim calcmode="lin" valueType="num">
                                      <p:cBhvr additive="base">
                                        <p:cTn id="163" dur="500" fill="hold"/>
                                        <p:tgtEl>
                                          <p:spTgt spid="26"/>
                                        </p:tgtEl>
                                        <p:attrNameLst>
                                          <p:attrName>ppt_x</p:attrName>
                                        </p:attrNameLst>
                                      </p:cBhvr>
                                      <p:tavLst>
                                        <p:tav tm="0">
                                          <p:val>
                                            <p:strVal val="#ppt_x"/>
                                          </p:val>
                                        </p:tav>
                                        <p:tav tm="100000">
                                          <p:val>
                                            <p:strVal val="#ppt_x"/>
                                          </p:val>
                                        </p:tav>
                                      </p:tavLst>
                                    </p:anim>
                                    <p:anim calcmode="lin" valueType="num">
                                      <p:cBhvr additive="base">
                                        <p:cTn id="1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0"/>
                                        </p:tgtEl>
                                        <p:attrNameLst>
                                          <p:attrName>style.visibility</p:attrName>
                                        </p:attrNameLst>
                                      </p:cBhvr>
                                      <p:to>
                                        <p:strVal val="visible"/>
                                      </p:to>
                                    </p:set>
                                    <p:anim calcmode="lin" valueType="num">
                                      <p:cBhvr additive="base">
                                        <p:cTn id="169" dur="500" fill="hold"/>
                                        <p:tgtEl>
                                          <p:spTgt spid="30"/>
                                        </p:tgtEl>
                                        <p:attrNameLst>
                                          <p:attrName>ppt_x</p:attrName>
                                        </p:attrNameLst>
                                      </p:cBhvr>
                                      <p:tavLst>
                                        <p:tav tm="0">
                                          <p:val>
                                            <p:strVal val="#ppt_x"/>
                                          </p:val>
                                        </p:tav>
                                        <p:tav tm="100000">
                                          <p:val>
                                            <p:strVal val="#ppt_x"/>
                                          </p:val>
                                        </p:tav>
                                      </p:tavLst>
                                    </p:anim>
                                    <p:anim calcmode="lin" valueType="num">
                                      <p:cBhvr additive="base">
                                        <p:cTn id="17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28"/>
                                        </p:tgtEl>
                                        <p:attrNameLst>
                                          <p:attrName>style.visibility</p:attrName>
                                        </p:attrNameLst>
                                      </p:cBhvr>
                                      <p:to>
                                        <p:strVal val="visible"/>
                                      </p:to>
                                    </p:set>
                                    <p:anim calcmode="lin" valueType="num">
                                      <p:cBhvr additive="base">
                                        <p:cTn id="175" dur="500" fill="hold"/>
                                        <p:tgtEl>
                                          <p:spTgt spid="28"/>
                                        </p:tgtEl>
                                        <p:attrNameLst>
                                          <p:attrName>ppt_x</p:attrName>
                                        </p:attrNameLst>
                                      </p:cBhvr>
                                      <p:tavLst>
                                        <p:tav tm="0">
                                          <p:val>
                                            <p:strVal val="#ppt_x"/>
                                          </p:val>
                                        </p:tav>
                                        <p:tav tm="100000">
                                          <p:val>
                                            <p:strVal val="#ppt_x"/>
                                          </p:val>
                                        </p:tav>
                                      </p:tavLst>
                                    </p:anim>
                                    <p:anim calcmode="lin" valueType="num">
                                      <p:cBhvr additive="base">
                                        <p:cTn id="17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29"/>
                                        </p:tgtEl>
                                        <p:attrNameLst>
                                          <p:attrName>style.visibility</p:attrName>
                                        </p:attrNameLst>
                                      </p:cBhvr>
                                      <p:to>
                                        <p:strVal val="visible"/>
                                      </p:to>
                                    </p:set>
                                    <p:anim calcmode="lin" valueType="num">
                                      <p:cBhvr additive="base">
                                        <p:cTn id="181" dur="500" fill="hold"/>
                                        <p:tgtEl>
                                          <p:spTgt spid="29"/>
                                        </p:tgtEl>
                                        <p:attrNameLst>
                                          <p:attrName>ppt_x</p:attrName>
                                        </p:attrNameLst>
                                      </p:cBhvr>
                                      <p:tavLst>
                                        <p:tav tm="0">
                                          <p:val>
                                            <p:strVal val="#ppt_x"/>
                                          </p:val>
                                        </p:tav>
                                        <p:tav tm="100000">
                                          <p:val>
                                            <p:strVal val="#ppt_x"/>
                                          </p:val>
                                        </p:tav>
                                      </p:tavLst>
                                    </p:anim>
                                    <p:anim calcmode="lin" valueType="num">
                                      <p:cBhvr additive="base">
                                        <p:cTn id="18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27"/>
                                        </p:tgtEl>
                                        <p:attrNameLst>
                                          <p:attrName>style.visibility</p:attrName>
                                        </p:attrNameLst>
                                      </p:cBhvr>
                                      <p:to>
                                        <p:strVal val="visible"/>
                                      </p:to>
                                    </p:set>
                                    <p:anim calcmode="lin" valueType="num">
                                      <p:cBhvr additive="base">
                                        <p:cTn id="187" dur="500" fill="hold"/>
                                        <p:tgtEl>
                                          <p:spTgt spid="27"/>
                                        </p:tgtEl>
                                        <p:attrNameLst>
                                          <p:attrName>ppt_x</p:attrName>
                                        </p:attrNameLst>
                                      </p:cBhvr>
                                      <p:tavLst>
                                        <p:tav tm="0">
                                          <p:val>
                                            <p:strVal val="#ppt_x"/>
                                          </p:val>
                                        </p:tav>
                                        <p:tav tm="100000">
                                          <p:val>
                                            <p:strVal val="#ppt_x"/>
                                          </p:val>
                                        </p:tav>
                                      </p:tavLst>
                                    </p:anim>
                                    <p:anim calcmode="lin" valueType="num">
                                      <p:cBhvr additive="base">
                                        <p:cTn id="1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31"/>
                                        </p:tgtEl>
                                        <p:attrNameLst>
                                          <p:attrName>style.visibility</p:attrName>
                                        </p:attrNameLst>
                                      </p:cBhvr>
                                      <p:to>
                                        <p:strVal val="visible"/>
                                      </p:to>
                                    </p:set>
                                    <p:anim calcmode="lin" valueType="num">
                                      <p:cBhvr additive="base">
                                        <p:cTn id="193" dur="500" fill="hold"/>
                                        <p:tgtEl>
                                          <p:spTgt spid="31"/>
                                        </p:tgtEl>
                                        <p:attrNameLst>
                                          <p:attrName>ppt_x</p:attrName>
                                        </p:attrNameLst>
                                      </p:cBhvr>
                                      <p:tavLst>
                                        <p:tav tm="0">
                                          <p:val>
                                            <p:strVal val="#ppt_x"/>
                                          </p:val>
                                        </p:tav>
                                        <p:tav tm="100000">
                                          <p:val>
                                            <p:strVal val="#ppt_x"/>
                                          </p:val>
                                        </p:tav>
                                      </p:tavLst>
                                    </p:anim>
                                    <p:anim calcmode="lin" valueType="num">
                                      <p:cBhvr additive="base">
                                        <p:cTn id="19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33"/>
                                        </p:tgtEl>
                                        <p:attrNameLst>
                                          <p:attrName>style.visibility</p:attrName>
                                        </p:attrNameLst>
                                      </p:cBhvr>
                                      <p:to>
                                        <p:strVal val="visible"/>
                                      </p:to>
                                    </p:set>
                                    <p:anim calcmode="lin" valueType="num">
                                      <p:cBhvr additive="base">
                                        <p:cTn id="199" dur="500" fill="hold"/>
                                        <p:tgtEl>
                                          <p:spTgt spid="133"/>
                                        </p:tgtEl>
                                        <p:attrNameLst>
                                          <p:attrName>ppt_x</p:attrName>
                                        </p:attrNameLst>
                                      </p:cBhvr>
                                      <p:tavLst>
                                        <p:tav tm="0">
                                          <p:val>
                                            <p:strVal val="#ppt_x"/>
                                          </p:val>
                                        </p:tav>
                                        <p:tav tm="100000">
                                          <p:val>
                                            <p:strVal val="#ppt_x"/>
                                          </p:val>
                                        </p:tav>
                                      </p:tavLst>
                                    </p:anim>
                                    <p:anim calcmode="lin" valueType="num">
                                      <p:cBhvr additive="base">
                                        <p:cTn id="20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05873"/>
            <a:ext cx="8229600" cy="4830763"/>
          </a:xfrm>
        </p:spPr>
        <p:txBody>
          <a:bodyPr>
            <a:noAutofit/>
          </a:bodyPr>
          <a:lstStyle/>
          <a:p>
            <a:r>
              <a:rPr lang="en-US" sz="2600" u="sng" dirty="0"/>
              <a:t>Theorem1</a:t>
            </a:r>
            <a:r>
              <a:rPr lang="en-US" sz="2600" dirty="0"/>
              <a:t>: Let G be a graph without any loops if for every pair of distinct vertex u and v of G There is one and only one path from u to v. Then G is a tree</a:t>
            </a:r>
          </a:p>
          <a:p>
            <a:pPr>
              <a:buNone/>
            </a:pPr>
            <a:r>
              <a:rPr lang="en-US" sz="2600" dirty="0"/>
              <a:t>	</a:t>
            </a:r>
            <a:r>
              <a:rPr lang="en-US" sz="2600" u="sng" dirty="0"/>
              <a:t>Proof</a:t>
            </a:r>
            <a:r>
              <a:rPr lang="en-US" sz="2600" dirty="0"/>
              <a:t>: Since there exists a path between every pair of vertex, Then G is connected A cycle in a graph(with two or more vertex) implies that there is at least one pair of vertex u , v such that there are two different paths between u and v. Since G has one and only one path between every pair of vertex, G can have no cycles.</a:t>
            </a:r>
          </a:p>
          <a:p>
            <a:pPr>
              <a:buNone/>
            </a:pPr>
            <a:r>
              <a:rPr lang="en-US" sz="2600" dirty="0"/>
              <a:t>	Therefore G is a Tree.</a:t>
            </a:r>
          </a:p>
        </p:txBody>
      </p:sp>
      <p:sp>
        <p:nvSpPr>
          <p:cNvPr id="4" name="Date Placeholder 3"/>
          <p:cNvSpPr>
            <a:spLocks noGrp="1"/>
          </p:cNvSpPr>
          <p:nvPr>
            <p:ph type="dt" sz="half" idx="10"/>
          </p:nvPr>
        </p:nvSpPr>
        <p:spPr/>
        <p:txBody>
          <a:bodyPr/>
          <a:lstStyle/>
          <a:p>
            <a:r>
              <a:rPr lang="en-US" smtClean="0"/>
              <a:t>24 July 2013</a:t>
            </a:r>
            <a:endParaRPr lang="en-US"/>
          </a:p>
        </p:txBody>
      </p:sp>
      <p:sp>
        <p:nvSpPr>
          <p:cNvPr id="6" name="Footer Placeholder 5"/>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02784406-482B-4255-A930-30454B9095B8}" type="slidenum">
              <a:rPr lang="en-US" smtClean="0"/>
              <a:pPr/>
              <a:t>3</a:t>
            </a:fld>
            <a:endParaRPr lang="en-US"/>
          </a:p>
        </p:txBody>
      </p:sp>
      <p:sp>
        <p:nvSpPr>
          <p:cNvPr id="8" name="Rectangle 7"/>
          <p:cNvSpPr/>
          <p:nvPr/>
        </p:nvSpPr>
        <p:spPr>
          <a:xfrm>
            <a:off x="1438455" y="385224"/>
            <a:ext cx="1085490" cy="707886"/>
          </a:xfrm>
          <a:prstGeom prst="rect">
            <a:avLst/>
          </a:prstGeom>
        </p:spPr>
        <p:txBody>
          <a:bodyPr wrap="none">
            <a:spAutoFit/>
          </a:bodyPr>
          <a:lstStyle/>
          <a:p>
            <a:r>
              <a:rPr lang="en-US" sz="4000" dirty="0"/>
              <a:t>Tree</a:t>
            </a:r>
          </a:p>
        </p:txBody>
      </p:sp>
    </p:spTree>
    <p:extLst>
      <p:ext uri="{BB962C8B-B14F-4D97-AF65-F5344CB8AC3E}">
        <p14:creationId xmlns:p14="http://schemas.microsoft.com/office/powerpoint/2010/main" val="3243510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52600" y="381002"/>
            <a:ext cx="8686800" cy="6019799"/>
            <a:chOff x="228600" y="304801"/>
            <a:chExt cx="8686800" cy="6019799"/>
          </a:xfrm>
        </p:grpSpPr>
        <p:sp>
          <p:nvSpPr>
            <p:cNvPr id="4" name="TextBox 3"/>
            <p:cNvSpPr txBox="1"/>
            <p:nvPr/>
          </p:nvSpPr>
          <p:spPr>
            <a:xfrm>
              <a:off x="228600" y="304801"/>
              <a:ext cx="8686800" cy="1969770"/>
            </a:xfrm>
            <a:prstGeom prst="rect">
              <a:avLst/>
            </a:prstGeom>
            <a:noFill/>
          </p:spPr>
          <p:txBody>
            <a:bodyPr wrap="square" rtlCol="0">
              <a:spAutoFit/>
            </a:bodyPr>
            <a:lstStyle/>
            <a:p>
              <a:r>
                <a:rPr lang="en-US" sz="2400" b="1" dirty="0" err="1"/>
                <a:t>Postorder</a:t>
              </a:r>
              <a:r>
                <a:rPr lang="en-US" sz="2400" b="1" dirty="0"/>
                <a:t> traversal:- </a:t>
              </a:r>
              <a:r>
                <a:rPr lang="en-US" sz="2000" dirty="0"/>
                <a:t>Let T be an ordered rooted tree with root r. The </a:t>
              </a:r>
              <a:r>
                <a:rPr lang="en-US" sz="2000" dirty="0" err="1"/>
                <a:t>postorder</a:t>
              </a:r>
              <a:r>
                <a:rPr lang="en-US" sz="2000" dirty="0"/>
                <a:t> traversal begins by visitingT</a:t>
              </a:r>
              <a:r>
                <a:rPr lang="en-US" sz="2000" baseline="-25000" dirty="0"/>
                <a:t>1</a:t>
              </a:r>
              <a:r>
                <a:rPr lang="en-US" sz="2000" dirty="0"/>
                <a:t> in </a:t>
              </a:r>
              <a:r>
                <a:rPr lang="en-US" sz="2000" dirty="0" err="1"/>
                <a:t>postorder</a:t>
              </a:r>
              <a:r>
                <a:rPr lang="en-US" sz="2000" dirty="0"/>
                <a:t>, then T</a:t>
              </a:r>
              <a:r>
                <a:rPr lang="en-US" sz="2000" baseline="-25000" dirty="0"/>
                <a:t>2</a:t>
              </a:r>
              <a:r>
                <a:rPr lang="en-US" sz="2000" dirty="0"/>
                <a:t> in </a:t>
              </a:r>
              <a:r>
                <a:rPr lang="en-US" sz="2000" dirty="0" err="1"/>
                <a:t>postorder</a:t>
              </a:r>
              <a:r>
                <a:rPr lang="en-US" sz="2000" dirty="0"/>
                <a:t>, …., then </a:t>
              </a:r>
              <a:r>
                <a:rPr lang="en-US" sz="2000" dirty="0" err="1"/>
                <a:t>T</a:t>
              </a:r>
              <a:r>
                <a:rPr lang="en-US" sz="2000" baseline="-25000" dirty="0" err="1"/>
                <a:t>n</a:t>
              </a:r>
              <a:r>
                <a:rPr lang="en-US" sz="2000" dirty="0"/>
                <a:t> is traversed in </a:t>
              </a:r>
              <a:r>
                <a:rPr lang="en-US" sz="2000" dirty="0" err="1"/>
                <a:t>postorder</a:t>
              </a:r>
              <a:r>
                <a:rPr lang="en-US" sz="2000" dirty="0"/>
                <a:t> and ends by visiting r.</a:t>
              </a:r>
            </a:p>
            <a:p>
              <a:r>
                <a:rPr lang="en-US" sz="2000" b="1" dirty="0"/>
                <a:t>Postfix notation:-  </a:t>
              </a:r>
              <a:r>
                <a:rPr lang="en-US" sz="2000" dirty="0"/>
                <a:t>The form of expression obtained from a </a:t>
              </a:r>
              <a:r>
                <a:rPr lang="en-US" sz="2000" dirty="0" err="1"/>
                <a:t>Postorder</a:t>
              </a:r>
              <a:r>
                <a:rPr lang="en-US" sz="2000" dirty="0"/>
                <a:t> traversal of the tree representing this expression.</a:t>
              </a:r>
            </a:p>
            <a:p>
              <a:endParaRPr lang="en-US" dirty="0"/>
            </a:p>
          </p:txBody>
        </p:sp>
        <p:grpSp>
          <p:nvGrpSpPr>
            <p:cNvPr id="3" name="Group 30"/>
            <p:cNvGrpSpPr/>
            <p:nvPr/>
          </p:nvGrpSpPr>
          <p:grpSpPr>
            <a:xfrm>
              <a:off x="1523738" y="2735759"/>
              <a:ext cx="4937717" cy="3588841"/>
              <a:chOff x="1523738" y="1814156"/>
              <a:chExt cx="4937717" cy="3588841"/>
            </a:xfrm>
          </p:grpSpPr>
          <p:grpSp>
            <p:nvGrpSpPr>
              <p:cNvPr id="5" name="Group 28"/>
              <p:cNvGrpSpPr/>
              <p:nvPr/>
            </p:nvGrpSpPr>
            <p:grpSpPr>
              <a:xfrm>
                <a:off x="1523738" y="1814156"/>
                <a:ext cx="4937717" cy="3588841"/>
                <a:chOff x="1523738" y="1814156"/>
                <a:chExt cx="4937717" cy="3588841"/>
              </a:xfrm>
            </p:grpSpPr>
            <p:grpSp>
              <p:nvGrpSpPr>
                <p:cNvPr id="6" name="Group 21"/>
                <p:cNvGrpSpPr/>
                <p:nvPr/>
              </p:nvGrpSpPr>
              <p:grpSpPr>
                <a:xfrm>
                  <a:off x="2133600" y="1814156"/>
                  <a:ext cx="3657600" cy="2834044"/>
                  <a:chOff x="979716" y="973581"/>
                  <a:chExt cx="4354284" cy="3293619"/>
                </a:xfrm>
              </p:grpSpPr>
              <p:sp>
                <p:nvSpPr>
                  <p:cNvPr id="13" name="TextBox 12"/>
                  <p:cNvSpPr txBox="1"/>
                  <p:nvPr/>
                </p:nvSpPr>
                <p:spPr>
                  <a:xfrm>
                    <a:off x="2975430" y="1295400"/>
                    <a:ext cx="626316" cy="894215"/>
                  </a:xfrm>
                  <a:prstGeom prst="rect">
                    <a:avLst/>
                  </a:prstGeom>
                  <a:noFill/>
                </p:spPr>
                <p:txBody>
                  <a:bodyPr wrap="none" rtlCol="0">
                    <a:spAutoFit/>
                  </a:bodyPr>
                  <a:lstStyle/>
                  <a:p>
                    <a:r>
                      <a:rPr lang="en-US" sz="4400" dirty="0"/>
                      <a:t>●</a:t>
                    </a:r>
                  </a:p>
                </p:txBody>
              </p:sp>
              <p:grpSp>
                <p:nvGrpSpPr>
                  <p:cNvPr id="8" name="Group 20"/>
                  <p:cNvGrpSpPr/>
                  <p:nvPr/>
                </p:nvGrpSpPr>
                <p:grpSpPr>
                  <a:xfrm>
                    <a:off x="979716" y="973581"/>
                    <a:ext cx="4354284" cy="3293619"/>
                    <a:chOff x="979716" y="973581"/>
                    <a:chExt cx="4354284" cy="3293619"/>
                  </a:xfrm>
                </p:grpSpPr>
                <p:sp>
                  <p:nvSpPr>
                    <p:cNvPr id="15" name="Oval 2"/>
                    <p:cNvSpPr>
                      <a:spLocks noChangeAspect="1" noChangeArrowheads="1"/>
                    </p:cNvSpPr>
                    <p:nvPr/>
                  </p:nvSpPr>
                  <p:spPr bwMode="auto">
                    <a:xfrm>
                      <a:off x="4495800" y="3429000"/>
                      <a:ext cx="838200" cy="8382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err="1">
                          <a:latin typeface="Arial" pitchFamily="34" charset="0"/>
                          <a:cs typeface="Arial" pitchFamily="34" charset="0"/>
                        </a:rPr>
                        <a:t>T</a:t>
                      </a:r>
                      <a:r>
                        <a:rPr lang="en-US" sz="2800" baseline="-25000" dirty="0" err="1">
                          <a:latin typeface="Arial" pitchFamily="34" charset="0"/>
                          <a:cs typeface="Arial" pitchFamily="34" charset="0"/>
                        </a:rPr>
                        <a:t>n</a:t>
                      </a:r>
                      <a:endParaRPr lang="en-US" sz="2800" baseline="-25000" dirty="0">
                        <a:latin typeface="Arial" pitchFamily="34" charset="0"/>
                        <a:cs typeface="Arial" pitchFamily="34" charset="0"/>
                      </a:endParaRPr>
                    </a:p>
                  </p:txBody>
                </p:sp>
                <p:sp>
                  <p:nvSpPr>
                    <p:cNvPr id="16" name="Oval 2"/>
                    <p:cNvSpPr>
                      <a:spLocks noChangeAspect="1" noChangeArrowheads="1"/>
                    </p:cNvSpPr>
                    <p:nvPr/>
                  </p:nvSpPr>
                  <p:spPr bwMode="auto">
                    <a:xfrm>
                      <a:off x="979716" y="33528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1</a:t>
                      </a:r>
                    </a:p>
                  </p:txBody>
                </p:sp>
                <p:sp>
                  <p:nvSpPr>
                    <p:cNvPr id="17" name="Oval 2"/>
                    <p:cNvSpPr>
                      <a:spLocks noChangeAspect="1" noChangeArrowheads="1"/>
                    </p:cNvSpPr>
                    <p:nvPr/>
                  </p:nvSpPr>
                  <p:spPr bwMode="auto">
                    <a:xfrm>
                      <a:off x="2514600" y="3505200"/>
                      <a:ext cx="838200" cy="685800"/>
                    </a:xfrm>
                    <a:prstGeom prst="ellipse">
                      <a:avLst/>
                    </a:prstGeom>
                    <a:noFill/>
                    <a:ln w="28575">
                      <a:solidFill>
                        <a:schemeClr val="tx1"/>
                      </a:solidFill>
                      <a:round/>
                      <a:headEnd/>
                      <a:tailEnd/>
                    </a:ln>
                    <a:effectLst>
                      <a:outerShdw dist="28398" dir="3806097" algn="ctr" rotWithShape="0">
                        <a:srgbClr val="7F7F7F">
                          <a:alpha val="50000"/>
                        </a:srgbClr>
                      </a:outerShdw>
                    </a:effectLst>
                  </p:spPr>
                  <p:txBody>
                    <a:bodyPr vert="horz" wrap="square" lIns="9144" tIns="9144" rIns="9144" bIns="9144" numCol="1" anchor="ctr" anchorCtr="0" compatLnSpc="1">
                      <a:prstTxWarp prst="textNoShape">
                        <a:avLst/>
                      </a:prstTxWarp>
                    </a:bodyPr>
                    <a:lstStyle/>
                    <a:p>
                      <a:pPr algn="ctr" fontAlgn="base">
                        <a:spcBef>
                          <a:spcPct val="0"/>
                        </a:spcBef>
                        <a:spcAft>
                          <a:spcPct val="0"/>
                        </a:spcAft>
                      </a:pPr>
                      <a:r>
                        <a:rPr lang="en-US" sz="2800" dirty="0">
                          <a:latin typeface="Arial" pitchFamily="34" charset="0"/>
                          <a:cs typeface="Arial" pitchFamily="34" charset="0"/>
                        </a:rPr>
                        <a:t>T</a:t>
                      </a:r>
                      <a:r>
                        <a:rPr lang="en-US" sz="2800" baseline="-25000" dirty="0">
                          <a:latin typeface="Arial" pitchFamily="34" charset="0"/>
                          <a:cs typeface="Arial" pitchFamily="34" charset="0"/>
                        </a:rPr>
                        <a:t>2</a:t>
                      </a:r>
                    </a:p>
                  </p:txBody>
                </p:sp>
                <p:cxnSp>
                  <p:nvCxnSpPr>
                    <p:cNvPr id="18" name="Straight Connector 17"/>
                    <p:cNvCxnSpPr/>
                    <p:nvPr/>
                  </p:nvCxnSpPr>
                  <p:spPr>
                    <a:xfrm flipH="1">
                      <a:off x="1695165" y="1676400"/>
                      <a:ext cx="1581436" cy="1776833"/>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2"/>
                    <p:cNvCxnSpPr/>
                    <p:nvPr/>
                  </p:nvCxnSpPr>
                  <p:spPr>
                    <a:xfrm flipH="1" flipV="1">
                      <a:off x="3276600" y="1676400"/>
                      <a:ext cx="1752600" cy="17526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endCxn id="17" idx="0"/>
                    </p:cNvCxnSpPr>
                    <p:nvPr/>
                  </p:nvCxnSpPr>
                  <p:spPr>
                    <a:xfrm flipH="1">
                      <a:off x="2933700" y="1752600"/>
                      <a:ext cx="342900" cy="1752600"/>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884715" y="973581"/>
                      <a:ext cx="449907" cy="894215"/>
                    </a:xfrm>
                    <a:prstGeom prst="rect">
                      <a:avLst/>
                    </a:prstGeom>
                    <a:noFill/>
                  </p:spPr>
                  <p:txBody>
                    <a:bodyPr wrap="square" rtlCol="0">
                      <a:spAutoFit/>
                    </a:bodyPr>
                    <a:lstStyle/>
                    <a:p>
                      <a:r>
                        <a:rPr lang="en-US" sz="4400" dirty="0"/>
                        <a:t>r</a:t>
                      </a:r>
                    </a:p>
                  </p:txBody>
                </p:sp>
              </p:grpSp>
            </p:grpSp>
            <p:sp>
              <p:nvSpPr>
                <p:cNvPr id="9" name="TextBox 8"/>
                <p:cNvSpPr txBox="1"/>
                <p:nvPr/>
              </p:nvSpPr>
              <p:spPr>
                <a:xfrm>
                  <a:off x="4267200" y="2057400"/>
                  <a:ext cx="2194255" cy="461665"/>
                </a:xfrm>
                <a:prstGeom prst="rect">
                  <a:avLst/>
                </a:prstGeom>
                <a:noFill/>
              </p:spPr>
              <p:txBody>
                <a:bodyPr wrap="none" rtlCol="0">
                  <a:spAutoFit/>
                </a:bodyPr>
                <a:lstStyle/>
                <a:p>
                  <a:r>
                    <a:rPr lang="en-US" sz="2400" b="1" dirty="0"/>
                    <a:t>Step n+1: Visit r</a:t>
                  </a:r>
                </a:p>
              </p:txBody>
            </p:sp>
            <p:sp>
              <p:nvSpPr>
                <p:cNvPr id="10" name="TextBox 9"/>
                <p:cNvSpPr txBox="1"/>
                <p:nvPr/>
              </p:nvSpPr>
              <p:spPr>
                <a:xfrm>
                  <a:off x="1523738" y="4419600"/>
                  <a:ext cx="1143262" cy="830997"/>
                </a:xfrm>
                <a:prstGeom prst="rect">
                  <a:avLst/>
                </a:prstGeom>
                <a:noFill/>
              </p:spPr>
              <p:txBody>
                <a:bodyPr wrap="none" rtlCol="0">
                  <a:spAutoFit/>
                </a:bodyPr>
                <a:lstStyle/>
                <a:p>
                  <a:r>
                    <a:rPr lang="en-US" sz="2400" b="1" dirty="0"/>
                    <a:t>Step 1:</a:t>
                  </a:r>
                </a:p>
                <a:p>
                  <a:r>
                    <a:rPr lang="en-US" sz="2400" b="1" dirty="0"/>
                    <a:t> Visit T</a:t>
                  </a:r>
                  <a:r>
                    <a:rPr lang="en-US" sz="2400" b="1" baseline="-25000" dirty="0"/>
                    <a:t>1</a:t>
                  </a:r>
                </a:p>
              </p:txBody>
            </p:sp>
            <p:sp>
              <p:nvSpPr>
                <p:cNvPr id="11" name="TextBox 10"/>
                <p:cNvSpPr txBox="1"/>
                <p:nvPr/>
              </p:nvSpPr>
              <p:spPr>
                <a:xfrm>
                  <a:off x="3276600" y="4495800"/>
                  <a:ext cx="1143262" cy="830997"/>
                </a:xfrm>
                <a:prstGeom prst="rect">
                  <a:avLst/>
                </a:prstGeom>
                <a:noFill/>
              </p:spPr>
              <p:txBody>
                <a:bodyPr wrap="none" rtlCol="0">
                  <a:spAutoFit/>
                </a:bodyPr>
                <a:lstStyle/>
                <a:p>
                  <a:r>
                    <a:rPr lang="en-US" sz="2400" b="1" dirty="0"/>
                    <a:t>Step 2:</a:t>
                  </a:r>
                </a:p>
                <a:p>
                  <a:r>
                    <a:rPr lang="en-US" sz="2400" b="1" dirty="0"/>
                    <a:t> Visit T</a:t>
                  </a:r>
                  <a:r>
                    <a:rPr lang="en-US" sz="2400" b="1" baseline="-25000" dirty="0"/>
                    <a:t>2</a:t>
                  </a:r>
                </a:p>
              </p:txBody>
            </p:sp>
            <p:sp>
              <p:nvSpPr>
                <p:cNvPr id="12" name="TextBox 11"/>
                <p:cNvSpPr txBox="1"/>
                <p:nvPr/>
              </p:nvSpPr>
              <p:spPr>
                <a:xfrm>
                  <a:off x="5105400" y="4572000"/>
                  <a:ext cx="1142685" cy="830997"/>
                </a:xfrm>
                <a:prstGeom prst="rect">
                  <a:avLst/>
                </a:prstGeom>
                <a:noFill/>
              </p:spPr>
              <p:txBody>
                <a:bodyPr wrap="none" rtlCol="0">
                  <a:spAutoFit/>
                </a:bodyPr>
                <a:lstStyle/>
                <a:p>
                  <a:r>
                    <a:rPr lang="en-US" sz="2400" b="1" dirty="0"/>
                    <a:t>Step n :</a:t>
                  </a:r>
                </a:p>
                <a:p>
                  <a:r>
                    <a:rPr lang="en-US" sz="2400" b="1" dirty="0"/>
                    <a:t> Visit </a:t>
                  </a:r>
                  <a:r>
                    <a:rPr lang="en-US" sz="2400" b="1" dirty="0" err="1"/>
                    <a:t>T</a:t>
                  </a:r>
                  <a:r>
                    <a:rPr lang="en-US" sz="2400" b="1" baseline="-25000" dirty="0" err="1"/>
                    <a:t>n</a:t>
                  </a:r>
                  <a:endParaRPr lang="en-US" sz="2400" b="1" baseline="-25000" dirty="0"/>
                </a:p>
              </p:txBody>
            </p:sp>
          </p:grpSp>
          <p:sp>
            <p:nvSpPr>
              <p:cNvPr id="7" name="TextBox 6"/>
              <p:cNvSpPr txBox="1"/>
              <p:nvPr/>
            </p:nvSpPr>
            <p:spPr>
              <a:xfrm>
                <a:off x="4267200" y="3911025"/>
                <a:ext cx="694421" cy="584775"/>
              </a:xfrm>
              <a:prstGeom prst="rect">
                <a:avLst/>
              </a:prstGeom>
              <a:noFill/>
            </p:spPr>
            <p:txBody>
              <a:bodyPr wrap="none" rtlCol="0">
                <a:spAutoFit/>
              </a:bodyPr>
              <a:lstStyle/>
              <a:p>
                <a:r>
                  <a:rPr lang="en-US" sz="3200" b="1" dirty="0"/>
                  <a:t>…..</a:t>
                </a:r>
              </a:p>
            </p:txBody>
          </p:sp>
        </p:grpSp>
      </p:grpSp>
      <p:sp>
        <p:nvSpPr>
          <p:cNvPr id="14" name="Date Placeholder 13"/>
          <p:cNvSpPr>
            <a:spLocks noGrp="1"/>
          </p:cNvSpPr>
          <p:nvPr>
            <p:ph type="dt" sz="half" idx="10"/>
          </p:nvPr>
        </p:nvSpPr>
        <p:spPr/>
        <p:txBody>
          <a:bodyPr/>
          <a:lstStyle/>
          <a:p>
            <a:r>
              <a:rPr lang="en-US" smtClean="0"/>
              <a:t>24 July 2013</a:t>
            </a:r>
            <a:endParaRPr lang="en-US"/>
          </a:p>
        </p:txBody>
      </p:sp>
      <p:sp>
        <p:nvSpPr>
          <p:cNvPr id="22" name="Footer Placeholder 21"/>
          <p:cNvSpPr>
            <a:spLocks noGrp="1"/>
          </p:cNvSpPr>
          <p:nvPr>
            <p:ph type="ftr" sz="quarter" idx="11"/>
          </p:nvPr>
        </p:nvSpPr>
        <p:spPr/>
        <p:txBody>
          <a:bodyPr/>
          <a:lstStyle/>
          <a:p>
            <a:r>
              <a:rPr lang="en-US" smtClean="0"/>
              <a:t>prepared by Jay Narayan Jha</a:t>
            </a:r>
            <a:endParaRPr lang="en-US"/>
          </a:p>
        </p:txBody>
      </p:sp>
      <p:sp>
        <p:nvSpPr>
          <p:cNvPr id="23" name="Slide Number Placeholder 22"/>
          <p:cNvSpPr>
            <a:spLocks noGrp="1"/>
          </p:cNvSpPr>
          <p:nvPr>
            <p:ph type="sldNum" sz="quarter" idx="12"/>
          </p:nvPr>
        </p:nvSpPr>
        <p:spPr/>
        <p:txBody>
          <a:bodyPr/>
          <a:lstStyle/>
          <a:p>
            <a:fld id="{8B16A634-8E49-4B9D-9759-C259ADE26D9D}" type="slidenum">
              <a:rPr lang="en-US" smtClean="0"/>
              <a:t>30</a:t>
            </a:fld>
            <a:endParaRPr lang="en-US"/>
          </a:p>
        </p:txBody>
      </p:sp>
    </p:spTree>
    <p:extLst>
      <p:ext uri="{BB962C8B-B14F-4D97-AF65-F5344CB8AC3E}">
        <p14:creationId xmlns:p14="http://schemas.microsoft.com/office/powerpoint/2010/main" val="4093310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05800" cy="6126162"/>
          </a:xfrm>
        </p:spPr>
        <p:txBody>
          <a:bodyPr>
            <a:normAutofit/>
          </a:bodyPr>
          <a:lstStyle/>
          <a:p>
            <a:r>
              <a:rPr lang="en-US" dirty="0" smtClean="0"/>
              <a:t>Example:</a:t>
            </a:r>
            <a:br>
              <a:rPr lang="en-US" dirty="0" smtClean="0"/>
            </a:br>
            <a:r>
              <a:rPr lang="en-US" sz="2800" b="1"/>
              <a:t> post order  </a:t>
            </a:r>
            <a:r>
              <a:rPr lang="en-US" sz="2800" b="1" dirty="0"/>
              <a:t>traversal</a:t>
            </a:r>
            <a:r>
              <a:rPr lang="en-US" sz="2800" dirty="0"/>
              <a:t>: Visit sub trees left to right, visit root, </a:t>
            </a:r>
            <a:br>
              <a:rPr lang="en-US" sz="2800" dirty="0"/>
            </a:br>
            <a:r>
              <a:rPr lang="en-US" sz="2800" dirty="0"/>
              <a:t/>
            </a:r>
            <a:br>
              <a:rPr lang="en-US" sz="28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grpSp>
        <p:nvGrpSpPr>
          <p:cNvPr id="3" name="Group 71"/>
          <p:cNvGrpSpPr/>
          <p:nvPr/>
        </p:nvGrpSpPr>
        <p:grpSpPr>
          <a:xfrm>
            <a:off x="4114800" y="1842868"/>
            <a:ext cx="4945660" cy="4481732"/>
            <a:chOff x="2771962" y="1908888"/>
            <a:chExt cx="4093099" cy="4481732"/>
          </a:xfrm>
        </p:grpSpPr>
        <p:grpSp>
          <p:nvGrpSpPr>
            <p:cNvPr id="7" name="Group 41"/>
            <p:cNvGrpSpPr/>
            <p:nvPr/>
          </p:nvGrpSpPr>
          <p:grpSpPr>
            <a:xfrm>
              <a:off x="2895600" y="2133600"/>
              <a:ext cx="3969461" cy="4257020"/>
              <a:chOff x="2895600" y="2209800"/>
              <a:chExt cx="3969461" cy="4257020"/>
            </a:xfrm>
          </p:grpSpPr>
          <p:sp>
            <p:nvSpPr>
              <p:cNvPr id="52" name="TextBox 51"/>
              <p:cNvSpPr txBox="1"/>
              <p:nvPr/>
            </p:nvSpPr>
            <p:spPr>
              <a:xfrm>
                <a:off x="4572000" y="5943600"/>
                <a:ext cx="331933" cy="523220"/>
              </a:xfrm>
              <a:prstGeom prst="rect">
                <a:avLst/>
              </a:prstGeom>
              <a:noFill/>
            </p:spPr>
            <p:txBody>
              <a:bodyPr wrap="none" rtlCol="0">
                <a:spAutoFit/>
              </a:bodyPr>
              <a:lstStyle/>
              <a:p>
                <a:r>
                  <a:rPr lang="en-US" sz="2800" dirty="0"/>
                  <a:t>●</a:t>
                </a:r>
              </a:p>
            </p:txBody>
          </p:sp>
          <p:sp>
            <p:nvSpPr>
              <p:cNvPr id="53" name="TextBox 52"/>
              <p:cNvSpPr txBox="1"/>
              <p:nvPr/>
            </p:nvSpPr>
            <p:spPr>
              <a:xfrm>
                <a:off x="3886200" y="5867400"/>
                <a:ext cx="457200" cy="533400"/>
              </a:xfrm>
              <a:prstGeom prst="rect">
                <a:avLst/>
              </a:prstGeom>
              <a:noFill/>
            </p:spPr>
            <p:txBody>
              <a:bodyPr wrap="square" rtlCol="0">
                <a:spAutoFit/>
              </a:bodyPr>
              <a:lstStyle/>
              <a:p>
                <a:r>
                  <a:rPr lang="en-US" sz="2800" dirty="0"/>
                  <a:t>●</a:t>
                </a:r>
              </a:p>
            </p:txBody>
          </p:sp>
          <p:grpSp>
            <p:nvGrpSpPr>
              <p:cNvPr id="8" name="Group 40"/>
              <p:cNvGrpSpPr/>
              <p:nvPr/>
            </p:nvGrpSpPr>
            <p:grpSpPr>
              <a:xfrm>
                <a:off x="2895600" y="2209800"/>
                <a:ext cx="3969461" cy="4104620"/>
                <a:chOff x="2895600" y="2209800"/>
                <a:chExt cx="3969461" cy="4104620"/>
              </a:xfrm>
            </p:grpSpPr>
            <p:cxnSp>
              <p:nvCxnSpPr>
                <p:cNvPr id="46" name="Straight Connector 45"/>
                <p:cNvCxnSpPr/>
                <p:nvPr/>
              </p:nvCxnSpPr>
              <p:spPr>
                <a:xfrm flipH="1">
                  <a:off x="3429000" y="5334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276600" y="5791200"/>
                  <a:ext cx="331933" cy="523220"/>
                </a:xfrm>
                <a:prstGeom prst="rect">
                  <a:avLst/>
                </a:prstGeom>
                <a:noFill/>
              </p:spPr>
              <p:txBody>
                <a:bodyPr wrap="none" rtlCol="0">
                  <a:spAutoFit/>
                </a:bodyPr>
                <a:lstStyle/>
                <a:p>
                  <a:r>
                    <a:rPr lang="en-US" sz="2800" dirty="0"/>
                    <a:t>●</a:t>
                  </a:r>
                </a:p>
              </p:txBody>
            </p:sp>
            <p:grpSp>
              <p:nvGrpSpPr>
                <p:cNvPr id="9" name="Group 56"/>
                <p:cNvGrpSpPr/>
                <p:nvPr/>
              </p:nvGrpSpPr>
              <p:grpSpPr>
                <a:xfrm>
                  <a:off x="2895600" y="2209800"/>
                  <a:ext cx="3969461" cy="3342620"/>
                  <a:chOff x="2895600" y="2514600"/>
                  <a:chExt cx="3969461" cy="3342620"/>
                </a:xfrm>
              </p:grpSpPr>
              <p:sp>
                <p:nvSpPr>
                  <p:cNvPr id="15" name="TextBox 14"/>
                  <p:cNvSpPr txBox="1"/>
                  <p:nvPr/>
                </p:nvSpPr>
                <p:spPr>
                  <a:xfrm>
                    <a:off x="3962400" y="5334000"/>
                    <a:ext cx="331933" cy="523220"/>
                  </a:xfrm>
                  <a:prstGeom prst="rect">
                    <a:avLst/>
                  </a:prstGeom>
                  <a:noFill/>
                </p:spPr>
                <p:txBody>
                  <a:bodyPr wrap="none" rtlCol="0">
                    <a:spAutoFit/>
                  </a:bodyPr>
                  <a:lstStyle/>
                  <a:p>
                    <a:r>
                      <a:rPr lang="en-US" sz="2800" dirty="0"/>
                      <a:t>●</a:t>
                    </a:r>
                  </a:p>
                </p:txBody>
              </p:sp>
              <p:cxnSp>
                <p:nvCxnSpPr>
                  <p:cNvPr id="22" name="Straight Connector 21"/>
                  <p:cNvCxnSpPr/>
                  <p:nvPr/>
                </p:nvCxnSpPr>
                <p:spPr>
                  <a:xfrm flipH="1">
                    <a:off x="3124200" y="45720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5486400" y="46482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5105400" y="464820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895600" y="5257800"/>
                    <a:ext cx="331933" cy="523220"/>
                  </a:xfrm>
                  <a:prstGeom prst="rect">
                    <a:avLst/>
                  </a:prstGeom>
                  <a:noFill/>
                </p:spPr>
                <p:txBody>
                  <a:bodyPr wrap="none" rtlCol="0">
                    <a:spAutoFit/>
                  </a:bodyPr>
                  <a:lstStyle/>
                  <a:p>
                    <a:r>
                      <a:rPr lang="en-US" sz="2800" dirty="0"/>
                      <a:t>●</a:t>
                    </a:r>
                  </a:p>
                </p:txBody>
              </p:sp>
              <p:grpSp>
                <p:nvGrpSpPr>
                  <p:cNvPr id="10" name="Group 38"/>
                  <p:cNvGrpSpPr/>
                  <p:nvPr/>
                </p:nvGrpSpPr>
                <p:grpSpPr>
                  <a:xfrm>
                    <a:off x="3485128" y="2514600"/>
                    <a:ext cx="3379933" cy="2352020"/>
                    <a:chOff x="3485128" y="2514600"/>
                    <a:chExt cx="3379933" cy="2352020"/>
                  </a:xfrm>
                </p:grpSpPr>
                <p:grpSp>
                  <p:nvGrpSpPr>
                    <p:cNvPr id="18" name="Group 17"/>
                    <p:cNvGrpSpPr/>
                    <p:nvPr/>
                  </p:nvGrpSpPr>
                  <p:grpSpPr>
                    <a:xfrm>
                      <a:off x="3810000" y="2514600"/>
                      <a:ext cx="2313133" cy="1437620"/>
                      <a:chOff x="3810000" y="2514600"/>
                      <a:chExt cx="2313133" cy="1437620"/>
                    </a:xfrm>
                  </p:grpSpPr>
                  <p:cxnSp>
                    <p:nvCxnSpPr>
                      <p:cNvPr id="4" name="Straight Connector 3"/>
                      <p:cNvCxnSpPr/>
                      <p:nvPr/>
                    </p:nvCxnSpPr>
                    <p:spPr>
                      <a:xfrm>
                        <a:off x="5029200" y="2819400"/>
                        <a:ext cx="914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5029200" y="28194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4038600" y="2819400"/>
                        <a:ext cx="9906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856728" y="2514600"/>
                        <a:ext cx="331933" cy="523220"/>
                      </a:xfrm>
                      <a:prstGeom prst="rect">
                        <a:avLst/>
                      </a:prstGeom>
                      <a:noFill/>
                    </p:spPr>
                    <p:txBody>
                      <a:bodyPr wrap="none" rtlCol="0">
                        <a:spAutoFit/>
                      </a:bodyPr>
                      <a:lstStyle/>
                      <a:p>
                        <a:r>
                          <a:rPr lang="en-US" sz="2800" dirty="0"/>
                          <a:t>●</a:t>
                        </a:r>
                      </a:p>
                    </p:txBody>
                  </p:sp>
                  <p:sp>
                    <p:nvSpPr>
                      <p:cNvPr id="12" name="TextBox 11"/>
                      <p:cNvSpPr txBox="1"/>
                      <p:nvPr/>
                    </p:nvSpPr>
                    <p:spPr>
                      <a:xfrm>
                        <a:off x="4876800" y="3429000"/>
                        <a:ext cx="331933" cy="523220"/>
                      </a:xfrm>
                      <a:prstGeom prst="rect">
                        <a:avLst/>
                      </a:prstGeom>
                      <a:noFill/>
                    </p:spPr>
                    <p:txBody>
                      <a:bodyPr wrap="none" rtlCol="0">
                        <a:spAutoFit/>
                      </a:bodyPr>
                      <a:lstStyle/>
                      <a:p>
                        <a:r>
                          <a:rPr lang="en-US" sz="2800" dirty="0"/>
                          <a:t>●</a:t>
                        </a:r>
                      </a:p>
                    </p:txBody>
                  </p:sp>
                  <p:sp>
                    <p:nvSpPr>
                      <p:cNvPr id="13" name="TextBox 12"/>
                      <p:cNvSpPr txBox="1"/>
                      <p:nvPr/>
                    </p:nvSpPr>
                    <p:spPr>
                      <a:xfrm>
                        <a:off x="3810000" y="3352800"/>
                        <a:ext cx="331933" cy="523220"/>
                      </a:xfrm>
                      <a:prstGeom prst="rect">
                        <a:avLst/>
                      </a:prstGeom>
                      <a:noFill/>
                    </p:spPr>
                    <p:txBody>
                      <a:bodyPr wrap="none" rtlCol="0">
                        <a:spAutoFit/>
                      </a:bodyPr>
                      <a:lstStyle/>
                      <a:p>
                        <a:r>
                          <a:rPr lang="en-US" sz="2800" dirty="0"/>
                          <a:t>●</a:t>
                        </a:r>
                      </a:p>
                    </p:txBody>
                  </p:sp>
                  <p:sp>
                    <p:nvSpPr>
                      <p:cNvPr id="14" name="TextBox 13"/>
                      <p:cNvSpPr txBox="1"/>
                      <p:nvPr/>
                    </p:nvSpPr>
                    <p:spPr>
                      <a:xfrm>
                        <a:off x="5791200" y="3429000"/>
                        <a:ext cx="331933" cy="523220"/>
                      </a:xfrm>
                      <a:prstGeom prst="rect">
                        <a:avLst/>
                      </a:prstGeom>
                      <a:noFill/>
                    </p:spPr>
                    <p:txBody>
                      <a:bodyPr wrap="none" rtlCol="0">
                        <a:spAutoFit/>
                      </a:bodyPr>
                      <a:lstStyle/>
                      <a:p>
                        <a:r>
                          <a:rPr lang="en-US" sz="2800" dirty="0"/>
                          <a:t>●</a:t>
                        </a:r>
                      </a:p>
                    </p:txBody>
                  </p:sp>
                </p:grpSp>
                <p:cxnSp>
                  <p:nvCxnSpPr>
                    <p:cNvPr id="16" name="Straight Connector 15"/>
                    <p:cNvCxnSpPr/>
                    <p:nvPr/>
                  </p:nvCxnSpPr>
                  <p:spPr>
                    <a:xfrm>
                      <a:off x="3962400" y="3657600"/>
                      <a:ext cx="3048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3657600" y="365760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5486400" y="3733800"/>
                      <a:ext cx="4572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flipV="1">
                      <a:off x="6019800" y="37338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019800" y="3733800"/>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533128" y="4191000"/>
                      <a:ext cx="331933" cy="523220"/>
                    </a:xfrm>
                    <a:prstGeom prst="rect">
                      <a:avLst/>
                    </a:prstGeom>
                    <a:noFill/>
                  </p:spPr>
                  <p:txBody>
                    <a:bodyPr wrap="none" rtlCol="0">
                      <a:spAutoFit/>
                    </a:bodyPr>
                    <a:lstStyle/>
                    <a:p>
                      <a:r>
                        <a:rPr lang="en-US" sz="2800" dirty="0"/>
                        <a:t>●</a:t>
                      </a:r>
                    </a:p>
                  </p:txBody>
                </p:sp>
                <p:sp>
                  <p:nvSpPr>
                    <p:cNvPr id="34" name="TextBox 33"/>
                    <p:cNvSpPr txBox="1"/>
                    <p:nvPr/>
                  </p:nvSpPr>
                  <p:spPr>
                    <a:xfrm>
                      <a:off x="5867400" y="4343400"/>
                      <a:ext cx="401072" cy="523220"/>
                    </a:xfrm>
                    <a:prstGeom prst="rect">
                      <a:avLst/>
                    </a:prstGeom>
                    <a:noFill/>
                  </p:spPr>
                  <p:txBody>
                    <a:bodyPr wrap="square" rtlCol="0">
                      <a:spAutoFit/>
                    </a:bodyPr>
                    <a:lstStyle/>
                    <a:p>
                      <a:r>
                        <a:rPr lang="en-US" sz="2800" dirty="0"/>
                        <a:t>●</a:t>
                      </a:r>
                    </a:p>
                  </p:txBody>
                </p:sp>
                <p:sp>
                  <p:nvSpPr>
                    <p:cNvPr id="35" name="TextBox 34"/>
                    <p:cNvSpPr txBox="1"/>
                    <p:nvPr/>
                  </p:nvSpPr>
                  <p:spPr>
                    <a:xfrm>
                      <a:off x="5313928" y="4343400"/>
                      <a:ext cx="331933" cy="523220"/>
                    </a:xfrm>
                    <a:prstGeom prst="rect">
                      <a:avLst/>
                    </a:prstGeom>
                    <a:noFill/>
                  </p:spPr>
                  <p:txBody>
                    <a:bodyPr wrap="none" rtlCol="0">
                      <a:spAutoFit/>
                    </a:bodyPr>
                    <a:lstStyle/>
                    <a:p>
                      <a:r>
                        <a:rPr lang="en-US" sz="2800" dirty="0"/>
                        <a:t>●</a:t>
                      </a:r>
                    </a:p>
                  </p:txBody>
                </p:sp>
                <p:sp>
                  <p:nvSpPr>
                    <p:cNvPr id="36" name="TextBox 35"/>
                    <p:cNvSpPr txBox="1"/>
                    <p:nvPr/>
                  </p:nvSpPr>
                  <p:spPr>
                    <a:xfrm>
                      <a:off x="4094728" y="4267200"/>
                      <a:ext cx="331933" cy="523220"/>
                    </a:xfrm>
                    <a:prstGeom prst="rect">
                      <a:avLst/>
                    </a:prstGeom>
                    <a:noFill/>
                  </p:spPr>
                  <p:txBody>
                    <a:bodyPr wrap="none" rtlCol="0">
                      <a:spAutoFit/>
                    </a:bodyPr>
                    <a:lstStyle/>
                    <a:p>
                      <a:r>
                        <a:rPr lang="en-US" sz="2800" dirty="0"/>
                        <a:t>●</a:t>
                      </a:r>
                    </a:p>
                  </p:txBody>
                </p:sp>
                <p:sp>
                  <p:nvSpPr>
                    <p:cNvPr id="37" name="TextBox 36"/>
                    <p:cNvSpPr txBox="1"/>
                    <p:nvPr/>
                  </p:nvSpPr>
                  <p:spPr>
                    <a:xfrm>
                      <a:off x="3485128" y="4277380"/>
                      <a:ext cx="331933" cy="523220"/>
                    </a:xfrm>
                    <a:prstGeom prst="rect">
                      <a:avLst/>
                    </a:prstGeom>
                    <a:noFill/>
                  </p:spPr>
                  <p:txBody>
                    <a:bodyPr wrap="none" rtlCol="0">
                      <a:spAutoFit/>
                    </a:bodyPr>
                    <a:lstStyle/>
                    <a:p>
                      <a:r>
                        <a:rPr lang="en-US" sz="2800" dirty="0"/>
                        <a:t>●</a:t>
                      </a:r>
                    </a:p>
                  </p:txBody>
                </p:sp>
              </p:grpSp>
              <p:cxnSp>
                <p:nvCxnSpPr>
                  <p:cNvPr id="47" name="Straight Connector 46"/>
                  <p:cNvCxnSpPr/>
                  <p:nvPr/>
                </p:nvCxnSpPr>
                <p:spPr>
                  <a:xfrm>
                    <a:off x="3657600" y="45720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638800" y="5334000"/>
                    <a:ext cx="331933" cy="523220"/>
                  </a:xfrm>
                  <a:prstGeom prst="rect">
                    <a:avLst/>
                  </a:prstGeom>
                  <a:noFill/>
                </p:spPr>
                <p:txBody>
                  <a:bodyPr wrap="none" rtlCol="0">
                    <a:spAutoFit/>
                  </a:bodyPr>
                  <a:lstStyle/>
                  <a:p>
                    <a:r>
                      <a:rPr lang="en-US" sz="2800" dirty="0"/>
                      <a:t>●</a:t>
                    </a:r>
                  </a:p>
                </p:txBody>
              </p:sp>
              <p:sp>
                <p:nvSpPr>
                  <p:cNvPr id="56" name="TextBox 55"/>
                  <p:cNvSpPr txBox="1"/>
                  <p:nvPr/>
                </p:nvSpPr>
                <p:spPr>
                  <a:xfrm>
                    <a:off x="4876800" y="5257800"/>
                    <a:ext cx="331933" cy="523220"/>
                  </a:xfrm>
                  <a:prstGeom prst="rect">
                    <a:avLst/>
                  </a:prstGeom>
                  <a:noFill/>
                </p:spPr>
                <p:txBody>
                  <a:bodyPr wrap="none" rtlCol="0">
                    <a:spAutoFit/>
                  </a:bodyPr>
                  <a:lstStyle/>
                  <a:p>
                    <a:r>
                      <a:rPr lang="en-US" sz="2800" dirty="0"/>
                      <a:t>●</a:t>
                    </a:r>
                  </a:p>
                </p:txBody>
              </p:sp>
            </p:grpSp>
            <p:cxnSp>
              <p:nvCxnSpPr>
                <p:cNvPr id="60" name="Straight Connector 59"/>
                <p:cNvCxnSpPr/>
                <p:nvPr/>
              </p:nvCxnSpPr>
              <p:spPr>
                <a:xfrm flipH="1" flipV="1">
                  <a:off x="4191000" y="53340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114800" y="52578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
          <p:nvSpPr>
            <p:cNvPr id="43" name="TextBox 42"/>
            <p:cNvSpPr txBox="1"/>
            <p:nvPr/>
          </p:nvSpPr>
          <p:spPr>
            <a:xfrm>
              <a:off x="4349720" y="3820180"/>
              <a:ext cx="247026" cy="523220"/>
            </a:xfrm>
            <a:prstGeom prst="rect">
              <a:avLst/>
            </a:prstGeom>
            <a:noFill/>
          </p:spPr>
          <p:txBody>
            <a:bodyPr wrap="none" rtlCol="0">
              <a:spAutoFit/>
            </a:bodyPr>
            <a:lstStyle/>
            <a:p>
              <a:r>
                <a:rPr lang="en-US" sz="2800" b="1" dirty="0"/>
                <a:t>f</a:t>
              </a:r>
            </a:p>
          </p:txBody>
        </p:sp>
        <p:sp>
          <p:nvSpPr>
            <p:cNvPr id="44" name="TextBox 43"/>
            <p:cNvSpPr txBox="1"/>
            <p:nvPr/>
          </p:nvSpPr>
          <p:spPr>
            <a:xfrm>
              <a:off x="3295000" y="3810000"/>
              <a:ext cx="302746" cy="523220"/>
            </a:xfrm>
            <a:prstGeom prst="rect">
              <a:avLst/>
            </a:prstGeom>
            <a:noFill/>
          </p:spPr>
          <p:txBody>
            <a:bodyPr wrap="none" rtlCol="0">
              <a:spAutoFit/>
            </a:bodyPr>
            <a:lstStyle/>
            <a:p>
              <a:r>
                <a:rPr lang="en-US" sz="2800" b="1" dirty="0"/>
                <a:t>e</a:t>
              </a:r>
            </a:p>
          </p:txBody>
        </p:sp>
        <p:sp>
          <p:nvSpPr>
            <p:cNvPr id="45" name="TextBox 44"/>
            <p:cNvSpPr txBox="1"/>
            <p:nvPr/>
          </p:nvSpPr>
          <p:spPr>
            <a:xfrm>
              <a:off x="6019800" y="2971800"/>
              <a:ext cx="312032" cy="523220"/>
            </a:xfrm>
            <a:prstGeom prst="rect">
              <a:avLst/>
            </a:prstGeom>
            <a:noFill/>
          </p:spPr>
          <p:txBody>
            <a:bodyPr wrap="none" rtlCol="0">
              <a:spAutoFit/>
            </a:bodyPr>
            <a:lstStyle/>
            <a:p>
              <a:r>
                <a:rPr lang="en-US" sz="2800" b="1" dirty="0"/>
                <a:t>d</a:t>
              </a:r>
            </a:p>
          </p:txBody>
        </p:sp>
        <p:sp>
          <p:nvSpPr>
            <p:cNvPr id="48" name="TextBox 47"/>
            <p:cNvSpPr txBox="1"/>
            <p:nvPr/>
          </p:nvSpPr>
          <p:spPr>
            <a:xfrm>
              <a:off x="4666600" y="2971800"/>
              <a:ext cx="277539" cy="523220"/>
            </a:xfrm>
            <a:prstGeom prst="rect">
              <a:avLst/>
            </a:prstGeom>
            <a:noFill/>
          </p:spPr>
          <p:txBody>
            <a:bodyPr wrap="none" rtlCol="0">
              <a:spAutoFit/>
            </a:bodyPr>
            <a:lstStyle/>
            <a:p>
              <a:r>
                <a:rPr lang="en-US" sz="2800" b="1" dirty="0"/>
                <a:t>c</a:t>
              </a:r>
            </a:p>
          </p:txBody>
        </p:sp>
        <p:sp>
          <p:nvSpPr>
            <p:cNvPr id="49" name="TextBox 48"/>
            <p:cNvSpPr txBox="1"/>
            <p:nvPr/>
          </p:nvSpPr>
          <p:spPr>
            <a:xfrm>
              <a:off x="3581400" y="2895600"/>
              <a:ext cx="312032" cy="523220"/>
            </a:xfrm>
            <a:prstGeom prst="rect">
              <a:avLst/>
            </a:prstGeom>
            <a:noFill/>
          </p:spPr>
          <p:txBody>
            <a:bodyPr wrap="none" rtlCol="0">
              <a:spAutoFit/>
            </a:bodyPr>
            <a:lstStyle/>
            <a:p>
              <a:r>
                <a:rPr lang="en-US" sz="2800" b="1" dirty="0"/>
                <a:t>b</a:t>
              </a:r>
            </a:p>
          </p:txBody>
        </p:sp>
        <p:sp>
          <p:nvSpPr>
            <p:cNvPr id="50" name="TextBox 49"/>
            <p:cNvSpPr txBox="1"/>
            <p:nvPr/>
          </p:nvSpPr>
          <p:spPr>
            <a:xfrm>
              <a:off x="4891494" y="1908888"/>
              <a:ext cx="300093" cy="523220"/>
            </a:xfrm>
            <a:prstGeom prst="rect">
              <a:avLst/>
            </a:prstGeom>
            <a:noFill/>
          </p:spPr>
          <p:txBody>
            <a:bodyPr wrap="none" rtlCol="0">
              <a:spAutoFit/>
            </a:bodyPr>
            <a:lstStyle/>
            <a:p>
              <a:r>
                <a:rPr lang="en-US" sz="2800" b="1" dirty="0"/>
                <a:t>a</a:t>
              </a:r>
            </a:p>
          </p:txBody>
        </p:sp>
        <p:sp>
          <p:nvSpPr>
            <p:cNvPr id="51" name="TextBox 50"/>
            <p:cNvSpPr txBox="1"/>
            <p:nvPr/>
          </p:nvSpPr>
          <p:spPr>
            <a:xfrm>
              <a:off x="3752200" y="4876800"/>
              <a:ext cx="296112" cy="523220"/>
            </a:xfrm>
            <a:prstGeom prst="rect">
              <a:avLst/>
            </a:prstGeom>
            <a:noFill/>
          </p:spPr>
          <p:txBody>
            <a:bodyPr wrap="none" rtlCol="0">
              <a:spAutoFit/>
            </a:bodyPr>
            <a:lstStyle/>
            <a:p>
              <a:r>
                <a:rPr lang="en-US" sz="2800" b="1" dirty="0"/>
                <a:t>k</a:t>
              </a:r>
            </a:p>
          </p:txBody>
        </p:sp>
        <p:sp>
          <p:nvSpPr>
            <p:cNvPr id="58" name="TextBox 57"/>
            <p:cNvSpPr txBox="1"/>
            <p:nvPr/>
          </p:nvSpPr>
          <p:spPr>
            <a:xfrm>
              <a:off x="6324600" y="3820180"/>
              <a:ext cx="225800" cy="523220"/>
            </a:xfrm>
            <a:prstGeom prst="rect">
              <a:avLst/>
            </a:prstGeom>
            <a:noFill/>
          </p:spPr>
          <p:txBody>
            <a:bodyPr wrap="none" rtlCol="0">
              <a:spAutoFit/>
            </a:bodyPr>
            <a:lstStyle/>
            <a:p>
              <a:r>
                <a:rPr lang="en-US" sz="2800" b="1" dirty="0"/>
                <a:t>i</a:t>
              </a:r>
            </a:p>
          </p:txBody>
        </p:sp>
        <p:sp>
          <p:nvSpPr>
            <p:cNvPr id="62" name="TextBox 61"/>
            <p:cNvSpPr txBox="1"/>
            <p:nvPr/>
          </p:nvSpPr>
          <p:spPr>
            <a:xfrm>
              <a:off x="2771962" y="4800600"/>
              <a:ext cx="228453" cy="523220"/>
            </a:xfrm>
            <a:prstGeom prst="rect">
              <a:avLst/>
            </a:prstGeom>
            <a:noFill/>
          </p:spPr>
          <p:txBody>
            <a:bodyPr wrap="none" rtlCol="0">
              <a:spAutoFit/>
            </a:bodyPr>
            <a:lstStyle/>
            <a:p>
              <a:r>
                <a:rPr lang="en-US" sz="2800" b="1" dirty="0"/>
                <a:t>j</a:t>
              </a:r>
            </a:p>
          </p:txBody>
        </p:sp>
        <p:sp>
          <p:nvSpPr>
            <p:cNvPr id="63" name="TextBox 62"/>
            <p:cNvSpPr txBox="1"/>
            <p:nvPr/>
          </p:nvSpPr>
          <p:spPr>
            <a:xfrm>
              <a:off x="5715000" y="3810000"/>
              <a:ext cx="312032" cy="523220"/>
            </a:xfrm>
            <a:prstGeom prst="rect">
              <a:avLst/>
            </a:prstGeom>
            <a:noFill/>
          </p:spPr>
          <p:txBody>
            <a:bodyPr wrap="none" rtlCol="0">
              <a:spAutoFit/>
            </a:bodyPr>
            <a:lstStyle/>
            <a:p>
              <a:r>
                <a:rPr lang="en-US" sz="2800" b="1" dirty="0"/>
                <a:t>h</a:t>
              </a:r>
            </a:p>
          </p:txBody>
        </p:sp>
        <p:sp>
          <p:nvSpPr>
            <p:cNvPr id="64" name="TextBox 63"/>
            <p:cNvSpPr txBox="1"/>
            <p:nvPr/>
          </p:nvSpPr>
          <p:spPr>
            <a:xfrm>
              <a:off x="5105400" y="3810000"/>
              <a:ext cx="293459" cy="523220"/>
            </a:xfrm>
            <a:prstGeom prst="rect">
              <a:avLst/>
            </a:prstGeom>
            <a:noFill/>
          </p:spPr>
          <p:txBody>
            <a:bodyPr wrap="none" rtlCol="0">
              <a:spAutoFit/>
            </a:bodyPr>
            <a:lstStyle/>
            <a:p>
              <a:r>
                <a:rPr lang="en-US" sz="2800" b="1" dirty="0"/>
                <a:t>g</a:t>
              </a:r>
            </a:p>
          </p:txBody>
        </p:sp>
        <p:sp>
          <p:nvSpPr>
            <p:cNvPr id="65" name="TextBox 64"/>
            <p:cNvSpPr txBox="1"/>
            <p:nvPr/>
          </p:nvSpPr>
          <p:spPr>
            <a:xfrm>
              <a:off x="4267200" y="5638800"/>
              <a:ext cx="312032" cy="523220"/>
            </a:xfrm>
            <a:prstGeom prst="rect">
              <a:avLst/>
            </a:prstGeom>
            <a:noFill/>
          </p:spPr>
          <p:txBody>
            <a:bodyPr wrap="none" rtlCol="0">
              <a:spAutoFit/>
            </a:bodyPr>
            <a:lstStyle/>
            <a:p>
              <a:r>
                <a:rPr lang="en-US" sz="2800" b="1" dirty="0"/>
                <a:t>p</a:t>
              </a:r>
            </a:p>
          </p:txBody>
        </p:sp>
        <p:sp>
          <p:nvSpPr>
            <p:cNvPr id="66" name="TextBox 65"/>
            <p:cNvSpPr txBox="1"/>
            <p:nvPr/>
          </p:nvSpPr>
          <p:spPr>
            <a:xfrm>
              <a:off x="3733800" y="5638800"/>
              <a:ext cx="312032" cy="523220"/>
            </a:xfrm>
            <a:prstGeom prst="rect">
              <a:avLst/>
            </a:prstGeom>
            <a:noFill/>
          </p:spPr>
          <p:txBody>
            <a:bodyPr wrap="none" rtlCol="0">
              <a:spAutoFit/>
            </a:bodyPr>
            <a:lstStyle/>
            <a:p>
              <a:r>
                <a:rPr lang="en-US" sz="2800" b="1" dirty="0"/>
                <a:t>o</a:t>
              </a:r>
            </a:p>
          </p:txBody>
        </p:sp>
        <p:sp>
          <p:nvSpPr>
            <p:cNvPr id="67" name="TextBox 66"/>
            <p:cNvSpPr txBox="1"/>
            <p:nvPr/>
          </p:nvSpPr>
          <p:spPr>
            <a:xfrm>
              <a:off x="3124200" y="5562600"/>
              <a:ext cx="312032" cy="523220"/>
            </a:xfrm>
            <a:prstGeom prst="rect">
              <a:avLst/>
            </a:prstGeom>
            <a:noFill/>
          </p:spPr>
          <p:txBody>
            <a:bodyPr wrap="none" rtlCol="0">
              <a:spAutoFit/>
            </a:bodyPr>
            <a:lstStyle/>
            <a:p>
              <a:r>
                <a:rPr lang="en-US" sz="2800" b="1" dirty="0"/>
                <a:t>n</a:t>
              </a:r>
            </a:p>
          </p:txBody>
        </p:sp>
        <p:sp>
          <p:nvSpPr>
            <p:cNvPr id="68" name="TextBox 67"/>
            <p:cNvSpPr txBox="1"/>
            <p:nvPr/>
          </p:nvSpPr>
          <p:spPr>
            <a:xfrm>
              <a:off x="5334000" y="4876800"/>
              <a:ext cx="394285" cy="523220"/>
            </a:xfrm>
            <a:prstGeom prst="rect">
              <a:avLst/>
            </a:prstGeom>
            <a:noFill/>
          </p:spPr>
          <p:txBody>
            <a:bodyPr wrap="none" rtlCol="0">
              <a:spAutoFit/>
            </a:bodyPr>
            <a:lstStyle/>
            <a:p>
              <a:r>
                <a:rPr lang="en-US" sz="2800" b="1" dirty="0"/>
                <a:t>m</a:t>
              </a:r>
            </a:p>
          </p:txBody>
        </p:sp>
        <p:sp>
          <p:nvSpPr>
            <p:cNvPr id="71" name="TextBox 70"/>
            <p:cNvSpPr txBox="1"/>
            <p:nvPr/>
          </p:nvSpPr>
          <p:spPr>
            <a:xfrm>
              <a:off x="4756368" y="4810780"/>
              <a:ext cx="225800" cy="523220"/>
            </a:xfrm>
            <a:prstGeom prst="rect">
              <a:avLst/>
            </a:prstGeom>
            <a:noFill/>
          </p:spPr>
          <p:txBody>
            <a:bodyPr wrap="none" rtlCol="0">
              <a:spAutoFit/>
            </a:bodyPr>
            <a:lstStyle/>
            <a:p>
              <a:r>
                <a:rPr lang="en-US" sz="2800" b="1" dirty="0"/>
                <a:t>l</a:t>
              </a:r>
            </a:p>
          </p:txBody>
        </p:sp>
      </p:grpSp>
      <p:sp>
        <p:nvSpPr>
          <p:cNvPr id="19" name="Date Placeholder 18"/>
          <p:cNvSpPr>
            <a:spLocks noGrp="1"/>
          </p:cNvSpPr>
          <p:nvPr>
            <p:ph type="dt" sz="half" idx="10"/>
          </p:nvPr>
        </p:nvSpPr>
        <p:spPr/>
        <p:txBody>
          <a:bodyPr/>
          <a:lstStyle/>
          <a:p>
            <a:r>
              <a:rPr lang="en-US" smtClean="0"/>
              <a:t>24 July 2013</a:t>
            </a:r>
            <a:endParaRPr lang="en-US"/>
          </a:p>
        </p:txBody>
      </p:sp>
      <p:sp>
        <p:nvSpPr>
          <p:cNvPr id="20" name="Footer Placeholder 19"/>
          <p:cNvSpPr>
            <a:spLocks noGrp="1"/>
          </p:cNvSpPr>
          <p:nvPr>
            <p:ph type="ftr" sz="quarter" idx="11"/>
          </p:nvPr>
        </p:nvSpPr>
        <p:spPr/>
        <p:txBody>
          <a:bodyPr/>
          <a:lstStyle/>
          <a:p>
            <a:r>
              <a:rPr lang="en-US" smtClean="0"/>
              <a:t>prepared by Jay Narayan Jha</a:t>
            </a:r>
            <a:endParaRPr lang="en-US"/>
          </a:p>
        </p:txBody>
      </p:sp>
      <p:sp>
        <p:nvSpPr>
          <p:cNvPr id="23" name="Slide Number Placeholder 22"/>
          <p:cNvSpPr>
            <a:spLocks noGrp="1"/>
          </p:cNvSpPr>
          <p:nvPr>
            <p:ph type="sldNum" sz="quarter" idx="12"/>
          </p:nvPr>
        </p:nvSpPr>
        <p:spPr/>
        <p:txBody>
          <a:bodyPr/>
          <a:lstStyle/>
          <a:p>
            <a:fld id="{8B16A634-8E49-4B9D-9759-C259ADE26D9D}" type="slidenum">
              <a:rPr lang="en-US" smtClean="0"/>
              <a:t>31</a:t>
            </a:fld>
            <a:endParaRPr lang="en-US"/>
          </a:p>
        </p:txBody>
      </p:sp>
    </p:spTree>
    <p:extLst>
      <p:ext uri="{BB962C8B-B14F-4D97-AF65-F5344CB8AC3E}">
        <p14:creationId xmlns:p14="http://schemas.microsoft.com/office/powerpoint/2010/main" val="1816377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048000" cy="715962"/>
          </a:xfrm>
        </p:spPr>
        <p:txBody>
          <a:bodyPr>
            <a:normAutofit/>
          </a:bodyPr>
          <a:lstStyle/>
          <a:p>
            <a:pPr algn="l"/>
            <a:r>
              <a:rPr lang="en-US" sz="3200" dirty="0"/>
              <a:t>Step 1</a:t>
            </a:r>
            <a:r>
              <a:rPr lang="en-US" sz="3200" baseline="30000" dirty="0"/>
              <a:t>st</a:t>
            </a:r>
            <a:r>
              <a:rPr lang="en-US" sz="3200" dirty="0"/>
              <a:t> </a:t>
            </a:r>
          </a:p>
        </p:txBody>
      </p:sp>
      <p:grpSp>
        <p:nvGrpSpPr>
          <p:cNvPr id="7" name="Group 175"/>
          <p:cNvGrpSpPr/>
          <p:nvPr/>
        </p:nvGrpSpPr>
        <p:grpSpPr>
          <a:xfrm>
            <a:off x="5181600" y="259081"/>
            <a:ext cx="401072" cy="752449"/>
            <a:chOff x="6204168" y="76200"/>
            <a:chExt cx="401072" cy="752449"/>
          </a:xfrm>
        </p:grpSpPr>
        <p:sp>
          <p:nvSpPr>
            <p:cNvPr id="43" name="TextBox 42"/>
            <p:cNvSpPr txBox="1"/>
            <p:nvPr/>
          </p:nvSpPr>
          <p:spPr>
            <a:xfrm>
              <a:off x="6204168" y="305429"/>
              <a:ext cx="401072" cy="523220"/>
            </a:xfrm>
            <a:prstGeom prst="rect">
              <a:avLst/>
            </a:prstGeom>
            <a:noFill/>
          </p:spPr>
          <p:txBody>
            <a:bodyPr wrap="none" rtlCol="0">
              <a:spAutoFit/>
            </a:bodyPr>
            <a:lstStyle/>
            <a:p>
              <a:r>
                <a:rPr lang="en-US" sz="2800" dirty="0"/>
                <a:t>●</a:t>
              </a:r>
            </a:p>
          </p:txBody>
        </p:sp>
        <p:sp>
          <p:nvSpPr>
            <p:cNvPr id="44" name="TextBox 43"/>
            <p:cNvSpPr txBox="1"/>
            <p:nvPr/>
          </p:nvSpPr>
          <p:spPr>
            <a:xfrm>
              <a:off x="6222568" y="76200"/>
              <a:ext cx="335348" cy="523220"/>
            </a:xfrm>
            <a:prstGeom prst="rect">
              <a:avLst/>
            </a:prstGeom>
            <a:noFill/>
          </p:spPr>
          <p:txBody>
            <a:bodyPr wrap="none" rtlCol="0">
              <a:spAutoFit/>
            </a:bodyPr>
            <a:lstStyle/>
            <a:p>
              <a:r>
                <a:rPr lang="en-US" sz="2800" b="1" dirty="0"/>
                <a:t>c</a:t>
              </a:r>
            </a:p>
          </p:txBody>
        </p:sp>
      </p:grpSp>
      <p:grpSp>
        <p:nvGrpSpPr>
          <p:cNvPr id="8" name="Group 171"/>
          <p:cNvGrpSpPr/>
          <p:nvPr/>
        </p:nvGrpSpPr>
        <p:grpSpPr>
          <a:xfrm>
            <a:off x="8057128" y="228600"/>
            <a:ext cx="401072" cy="742676"/>
            <a:chOff x="3581400" y="85973"/>
            <a:chExt cx="401072" cy="742676"/>
          </a:xfrm>
        </p:grpSpPr>
        <p:sp>
          <p:nvSpPr>
            <p:cNvPr id="45" name="TextBox 44"/>
            <p:cNvSpPr txBox="1"/>
            <p:nvPr/>
          </p:nvSpPr>
          <p:spPr>
            <a:xfrm>
              <a:off x="3581400" y="305429"/>
              <a:ext cx="401072" cy="523220"/>
            </a:xfrm>
            <a:prstGeom prst="rect">
              <a:avLst/>
            </a:prstGeom>
            <a:noFill/>
          </p:spPr>
          <p:txBody>
            <a:bodyPr wrap="none" rtlCol="0">
              <a:spAutoFit/>
            </a:bodyPr>
            <a:lstStyle/>
            <a:p>
              <a:r>
                <a:rPr lang="en-US" sz="2800" dirty="0"/>
                <a:t>●</a:t>
              </a:r>
            </a:p>
          </p:txBody>
        </p:sp>
        <p:sp>
          <p:nvSpPr>
            <p:cNvPr id="46" name="TextBox 45"/>
            <p:cNvSpPr txBox="1"/>
            <p:nvPr/>
          </p:nvSpPr>
          <p:spPr>
            <a:xfrm>
              <a:off x="3581400" y="85973"/>
              <a:ext cx="362600" cy="523220"/>
            </a:xfrm>
            <a:prstGeom prst="rect">
              <a:avLst/>
            </a:prstGeom>
            <a:noFill/>
          </p:spPr>
          <p:txBody>
            <a:bodyPr wrap="none" rtlCol="0">
              <a:spAutoFit/>
            </a:bodyPr>
            <a:lstStyle/>
            <a:p>
              <a:r>
                <a:rPr lang="en-US" sz="2800" b="1" dirty="0"/>
                <a:t>a</a:t>
              </a:r>
            </a:p>
          </p:txBody>
        </p:sp>
      </p:grpSp>
      <p:cxnSp>
        <p:nvCxnSpPr>
          <p:cNvPr id="115" name="Straight Connector 114"/>
          <p:cNvCxnSpPr/>
          <p:nvPr/>
        </p:nvCxnSpPr>
        <p:spPr>
          <a:xfrm>
            <a:off x="1828800" y="35814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19" name="Title 1"/>
          <p:cNvSpPr txBox="1">
            <a:spLocks/>
          </p:cNvSpPr>
          <p:nvPr/>
        </p:nvSpPr>
        <p:spPr>
          <a:xfrm>
            <a:off x="1752600" y="3733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2</a:t>
            </a:r>
            <a:r>
              <a:rPr lang="en-US" sz="3200" baseline="30000" dirty="0">
                <a:latin typeface="+mj-lt"/>
                <a:ea typeface="+mj-ea"/>
                <a:cs typeface="+mj-cs"/>
              </a:rPr>
              <a:t>nd</a:t>
            </a:r>
            <a:r>
              <a:rPr lang="en-US" sz="3200" dirty="0">
                <a:latin typeface="+mj-lt"/>
                <a:ea typeface="+mj-ea"/>
                <a:cs typeface="+mj-cs"/>
              </a:rPr>
              <a:t> </a:t>
            </a:r>
          </a:p>
        </p:txBody>
      </p:sp>
      <p:grpSp>
        <p:nvGrpSpPr>
          <p:cNvPr id="9" name="Group 251"/>
          <p:cNvGrpSpPr/>
          <p:nvPr/>
        </p:nvGrpSpPr>
        <p:grpSpPr>
          <a:xfrm>
            <a:off x="5181600" y="3820180"/>
            <a:ext cx="401072" cy="762000"/>
            <a:chOff x="3256528" y="3820180"/>
            <a:chExt cx="401072" cy="762000"/>
          </a:xfrm>
        </p:grpSpPr>
        <p:sp>
          <p:nvSpPr>
            <p:cNvPr id="169" name="TextBox 6"/>
            <p:cNvSpPr txBox="1"/>
            <p:nvPr/>
          </p:nvSpPr>
          <p:spPr>
            <a:xfrm>
              <a:off x="3256528" y="4058960"/>
              <a:ext cx="401072" cy="523220"/>
            </a:xfrm>
            <a:prstGeom prst="rect">
              <a:avLst/>
            </a:prstGeom>
            <a:noFill/>
          </p:spPr>
          <p:txBody>
            <a:bodyPr wrap="none" rtlCol="0">
              <a:spAutoFit/>
            </a:bodyPr>
            <a:lstStyle/>
            <a:p>
              <a:r>
                <a:rPr lang="en-US" sz="2800" dirty="0"/>
                <a:t>●</a:t>
              </a:r>
            </a:p>
          </p:txBody>
        </p:sp>
        <p:sp>
          <p:nvSpPr>
            <p:cNvPr id="170" name="TextBox 7"/>
            <p:cNvSpPr txBox="1"/>
            <p:nvPr/>
          </p:nvSpPr>
          <p:spPr>
            <a:xfrm>
              <a:off x="3256528" y="3820180"/>
              <a:ext cx="377026" cy="523220"/>
            </a:xfrm>
            <a:prstGeom prst="rect">
              <a:avLst/>
            </a:prstGeom>
            <a:noFill/>
          </p:spPr>
          <p:txBody>
            <a:bodyPr wrap="none" rtlCol="0">
              <a:spAutoFit/>
            </a:bodyPr>
            <a:lstStyle/>
            <a:p>
              <a:r>
                <a:rPr lang="en-US" sz="2800" b="1" dirty="0"/>
                <a:t>b</a:t>
              </a:r>
            </a:p>
          </p:txBody>
        </p:sp>
      </p:grpSp>
      <p:grpSp>
        <p:nvGrpSpPr>
          <p:cNvPr id="10" name="Group 2"/>
          <p:cNvGrpSpPr/>
          <p:nvPr/>
        </p:nvGrpSpPr>
        <p:grpSpPr>
          <a:xfrm>
            <a:off x="9733528" y="3810000"/>
            <a:ext cx="401072" cy="762000"/>
            <a:chOff x="2037328" y="2677180"/>
            <a:chExt cx="401072" cy="762000"/>
          </a:xfrm>
        </p:grpSpPr>
        <p:sp>
          <p:nvSpPr>
            <p:cNvPr id="167" name="TextBox 3"/>
            <p:cNvSpPr txBox="1"/>
            <p:nvPr/>
          </p:nvSpPr>
          <p:spPr>
            <a:xfrm>
              <a:off x="2037328" y="2915960"/>
              <a:ext cx="401072" cy="523220"/>
            </a:xfrm>
            <a:prstGeom prst="rect">
              <a:avLst/>
            </a:prstGeom>
            <a:noFill/>
          </p:spPr>
          <p:txBody>
            <a:bodyPr wrap="none" rtlCol="0">
              <a:spAutoFit/>
            </a:bodyPr>
            <a:lstStyle/>
            <a:p>
              <a:r>
                <a:rPr lang="en-US" sz="2800" dirty="0"/>
                <a:t>●</a:t>
              </a:r>
            </a:p>
          </p:txBody>
        </p:sp>
        <p:sp>
          <p:nvSpPr>
            <p:cNvPr id="168" name="TextBox 4"/>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11" name="Group 35"/>
          <p:cNvGrpSpPr/>
          <p:nvPr/>
        </p:nvGrpSpPr>
        <p:grpSpPr>
          <a:xfrm>
            <a:off x="2971800" y="3810000"/>
            <a:ext cx="2201110" cy="2733020"/>
            <a:chOff x="2599490" y="2296180"/>
            <a:chExt cx="2201110" cy="2733020"/>
          </a:xfrm>
        </p:grpSpPr>
        <p:grpSp>
          <p:nvGrpSpPr>
            <p:cNvPr id="12" name="Group 8"/>
            <p:cNvGrpSpPr/>
            <p:nvPr/>
          </p:nvGrpSpPr>
          <p:grpSpPr>
            <a:xfrm>
              <a:off x="2599490" y="2296180"/>
              <a:ext cx="2201110" cy="2733020"/>
              <a:chOff x="2771962" y="3505200"/>
              <a:chExt cx="2201110" cy="2733020"/>
            </a:xfrm>
          </p:grpSpPr>
          <p:sp>
            <p:nvSpPr>
              <p:cNvPr id="151" name="TextBox 9"/>
              <p:cNvSpPr txBox="1"/>
              <p:nvPr/>
            </p:nvSpPr>
            <p:spPr>
              <a:xfrm>
                <a:off x="4572000" y="5715000"/>
                <a:ext cx="401072" cy="523220"/>
              </a:xfrm>
              <a:prstGeom prst="rect">
                <a:avLst/>
              </a:prstGeom>
              <a:noFill/>
            </p:spPr>
            <p:txBody>
              <a:bodyPr wrap="none" rtlCol="0">
                <a:spAutoFit/>
              </a:bodyPr>
              <a:lstStyle/>
              <a:p>
                <a:r>
                  <a:rPr lang="en-US" sz="2800" dirty="0"/>
                  <a:t>●</a:t>
                </a:r>
              </a:p>
            </p:txBody>
          </p:sp>
          <p:sp>
            <p:nvSpPr>
              <p:cNvPr id="152" name="TextBox 151"/>
              <p:cNvSpPr txBox="1"/>
              <p:nvPr/>
            </p:nvSpPr>
            <p:spPr>
              <a:xfrm>
                <a:off x="3886200" y="5638800"/>
                <a:ext cx="457200" cy="533400"/>
              </a:xfrm>
              <a:prstGeom prst="rect">
                <a:avLst/>
              </a:prstGeom>
              <a:noFill/>
            </p:spPr>
            <p:txBody>
              <a:bodyPr wrap="square" rtlCol="0">
                <a:spAutoFit/>
              </a:bodyPr>
              <a:lstStyle/>
              <a:p>
                <a:r>
                  <a:rPr lang="en-US" sz="2800" dirty="0"/>
                  <a:t>●</a:t>
                </a:r>
              </a:p>
            </p:txBody>
          </p:sp>
          <p:sp>
            <p:nvSpPr>
              <p:cNvPr id="153" name="TextBox 11"/>
              <p:cNvSpPr txBox="1"/>
              <p:nvPr/>
            </p:nvSpPr>
            <p:spPr>
              <a:xfrm>
                <a:off x="3276600" y="5562600"/>
                <a:ext cx="401072" cy="523220"/>
              </a:xfrm>
              <a:prstGeom prst="rect">
                <a:avLst/>
              </a:prstGeom>
              <a:noFill/>
            </p:spPr>
            <p:txBody>
              <a:bodyPr wrap="none" rtlCol="0">
                <a:spAutoFit/>
              </a:bodyPr>
              <a:lstStyle/>
              <a:p>
                <a:r>
                  <a:rPr lang="en-US" sz="2800" dirty="0"/>
                  <a:t>●</a:t>
                </a:r>
              </a:p>
            </p:txBody>
          </p:sp>
          <p:sp>
            <p:nvSpPr>
              <p:cNvPr id="154" name="TextBox 12"/>
              <p:cNvSpPr txBox="1"/>
              <p:nvPr/>
            </p:nvSpPr>
            <p:spPr>
              <a:xfrm>
                <a:off x="3962400" y="4800600"/>
                <a:ext cx="401072" cy="523220"/>
              </a:xfrm>
              <a:prstGeom prst="rect">
                <a:avLst/>
              </a:prstGeom>
              <a:noFill/>
            </p:spPr>
            <p:txBody>
              <a:bodyPr wrap="none" rtlCol="0">
                <a:spAutoFit/>
              </a:bodyPr>
              <a:lstStyle/>
              <a:p>
                <a:r>
                  <a:rPr lang="en-US" sz="2800" dirty="0"/>
                  <a:t>●</a:t>
                </a:r>
              </a:p>
            </p:txBody>
          </p:sp>
          <p:cxnSp>
            <p:nvCxnSpPr>
              <p:cNvPr id="155" name="Straight Connector 21"/>
              <p:cNvCxnSpPr/>
              <p:nvPr/>
            </p:nvCxnSpPr>
            <p:spPr>
              <a:xfrm flipH="1">
                <a:off x="3124200" y="4038600"/>
                <a:ext cx="5334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6" name="TextBox 14"/>
              <p:cNvSpPr txBox="1"/>
              <p:nvPr/>
            </p:nvSpPr>
            <p:spPr>
              <a:xfrm>
                <a:off x="2895600" y="4724400"/>
                <a:ext cx="401072" cy="523220"/>
              </a:xfrm>
              <a:prstGeom prst="rect">
                <a:avLst/>
              </a:prstGeom>
              <a:noFill/>
            </p:spPr>
            <p:txBody>
              <a:bodyPr wrap="none" rtlCol="0">
                <a:spAutoFit/>
              </a:bodyPr>
              <a:lstStyle/>
              <a:p>
                <a:r>
                  <a:rPr lang="en-US" sz="2800" dirty="0"/>
                  <a:t>●</a:t>
                </a:r>
              </a:p>
            </p:txBody>
          </p:sp>
          <p:sp>
            <p:nvSpPr>
              <p:cNvPr id="157" name="TextBox 36"/>
              <p:cNvSpPr txBox="1"/>
              <p:nvPr/>
            </p:nvSpPr>
            <p:spPr>
              <a:xfrm>
                <a:off x="3485128" y="3743980"/>
                <a:ext cx="401072" cy="523220"/>
              </a:xfrm>
              <a:prstGeom prst="rect">
                <a:avLst/>
              </a:prstGeom>
              <a:noFill/>
            </p:spPr>
            <p:txBody>
              <a:bodyPr wrap="none" rtlCol="0">
                <a:spAutoFit/>
              </a:bodyPr>
              <a:lstStyle/>
              <a:p>
                <a:r>
                  <a:rPr lang="en-US" sz="2800" dirty="0"/>
                  <a:t>●</a:t>
                </a:r>
              </a:p>
            </p:txBody>
          </p:sp>
          <p:cxnSp>
            <p:nvCxnSpPr>
              <p:cNvPr id="158" name="Straight Connector 16"/>
              <p:cNvCxnSpPr/>
              <p:nvPr/>
            </p:nvCxnSpPr>
            <p:spPr>
              <a:xfrm>
                <a:off x="3657600" y="4038600"/>
                <a:ext cx="457200" cy="990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9" name="TextBox 17"/>
              <p:cNvSpPr txBox="1"/>
              <p:nvPr/>
            </p:nvSpPr>
            <p:spPr>
              <a:xfrm>
                <a:off x="3464266" y="3505200"/>
                <a:ext cx="365806" cy="523220"/>
              </a:xfrm>
              <a:prstGeom prst="rect">
                <a:avLst/>
              </a:prstGeom>
              <a:noFill/>
            </p:spPr>
            <p:txBody>
              <a:bodyPr wrap="none" rtlCol="0">
                <a:spAutoFit/>
              </a:bodyPr>
              <a:lstStyle/>
              <a:p>
                <a:r>
                  <a:rPr lang="en-US" sz="2800" b="1" dirty="0"/>
                  <a:t>e</a:t>
                </a:r>
              </a:p>
            </p:txBody>
          </p:sp>
          <p:sp>
            <p:nvSpPr>
              <p:cNvPr id="160" name="TextBox 18"/>
              <p:cNvSpPr txBox="1"/>
              <p:nvPr/>
            </p:nvSpPr>
            <p:spPr>
              <a:xfrm>
                <a:off x="3752200" y="4724400"/>
                <a:ext cx="357790" cy="523220"/>
              </a:xfrm>
              <a:prstGeom prst="rect">
                <a:avLst/>
              </a:prstGeom>
              <a:noFill/>
            </p:spPr>
            <p:txBody>
              <a:bodyPr wrap="none" rtlCol="0">
                <a:spAutoFit/>
              </a:bodyPr>
              <a:lstStyle/>
              <a:p>
                <a:r>
                  <a:rPr lang="en-US" sz="2800" b="1" dirty="0"/>
                  <a:t>k</a:t>
                </a:r>
              </a:p>
            </p:txBody>
          </p:sp>
          <p:sp>
            <p:nvSpPr>
              <p:cNvPr id="161" name="TextBox 19"/>
              <p:cNvSpPr txBox="1"/>
              <p:nvPr/>
            </p:nvSpPr>
            <p:spPr>
              <a:xfrm>
                <a:off x="4267200" y="5486400"/>
                <a:ext cx="377026" cy="523220"/>
              </a:xfrm>
              <a:prstGeom prst="rect">
                <a:avLst/>
              </a:prstGeom>
              <a:noFill/>
            </p:spPr>
            <p:txBody>
              <a:bodyPr wrap="none" rtlCol="0">
                <a:spAutoFit/>
              </a:bodyPr>
              <a:lstStyle/>
              <a:p>
                <a:r>
                  <a:rPr lang="en-US" sz="2800" b="1" dirty="0"/>
                  <a:t>p</a:t>
                </a:r>
              </a:p>
            </p:txBody>
          </p:sp>
          <p:sp>
            <p:nvSpPr>
              <p:cNvPr id="162" name="TextBox 20"/>
              <p:cNvSpPr txBox="1"/>
              <p:nvPr/>
            </p:nvSpPr>
            <p:spPr>
              <a:xfrm>
                <a:off x="3733800" y="5486400"/>
                <a:ext cx="377026" cy="523220"/>
              </a:xfrm>
              <a:prstGeom prst="rect">
                <a:avLst/>
              </a:prstGeom>
              <a:noFill/>
            </p:spPr>
            <p:txBody>
              <a:bodyPr wrap="none" rtlCol="0">
                <a:spAutoFit/>
              </a:bodyPr>
              <a:lstStyle/>
              <a:p>
                <a:r>
                  <a:rPr lang="en-US" sz="2800" b="1" dirty="0"/>
                  <a:t>o</a:t>
                </a:r>
              </a:p>
            </p:txBody>
          </p:sp>
          <p:sp>
            <p:nvSpPr>
              <p:cNvPr id="163" name="TextBox 21"/>
              <p:cNvSpPr txBox="1"/>
              <p:nvPr/>
            </p:nvSpPr>
            <p:spPr>
              <a:xfrm>
                <a:off x="3124200" y="5410200"/>
                <a:ext cx="377026" cy="523220"/>
              </a:xfrm>
              <a:prstGeom prst="rect">
                <a:avLst/>
              </a:prstGeom>
              <a:noFill/>
            </p:spPr>
            <p:txBody>
              <a:bodyPr wrap="none" rtlCol="0">
                <a:spAutoFit/>
              </a:bodyPr>
              <a:lstStyle/>
              <a:p>
                <a:r>
                  <a:rPr lang="en-US" sz="2800" b="1" dirty="0"/>
                  <a:t>n</a:t>
                </a:r>
              </a:p>
            </p:txBody>
          </p:sp>
          <p:cxnSp>
            <p:nvCxnSpPr>
              <p:cNvPr id="164" name="Straight Connector 22"/>
              <p:cNvCxnSpPr/>
              <p:nvPr/>
            </p:nvCxnSpPr>
            <p:spPr>
              <a:xfrm flipH="1">
                <a:off x="3429000" y="51054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23"/>
              <p:cNvCxnSpPr/>
              <p:nvPr/>
            </p:nvCxnSpPr>
            <p:spPr>
              <a:xfrm flipH="1">
                <a:off x="4114800" y="51054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6" name="TextBox 24"/>
              <p:cNvSpPr txBox="1"/>
              <p:nvPr/>
            </p:nvSpPr>
            <p:spPr>
              <a:xfrm>
                <a:off x="2771962" y="4648200"/>
                <a:ext cx="276038" cy="523220"/>
              </a:xfrm>
              <a:prstGeom prst="rect">
                <a:avLst/>
              </a:prstGeom>
              <a:noFill/>
            </p:spPr>
            <p:txBody>
              <a:bodyPr wrap="none" rtlCol="0">
                <a:spAutoFit/>
              </a:bodyPr>
              <a:lstStyle/>
              <a:p>
                <a:r>
                  <a:rPr lang="en-US" sz="2800" b="1" dirty="0"/>
                  <a:t>j</a:t>
                </a:r>
              </a:p>
            </p:txBody>
          </p:sp>
        </p:grpSp>
        <p:cxnSp>
          <p:nvCxnSpPr>
            <p:cNvPr id="150" name="Straight Connector 149"/>
            <p:cNvCxnSpPr/>
            <p:nvPr/>
          </p:nvCxnSpPr>
          <p:spPr>
            <a:xfrm flipH="1" flipV="1">
              <a:off x="4038600" y="388620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Group 26"/>
          <p:cNvGrpSpPr/>
          <p:nvPr/>
        </p:nvGrpSpPr>
        <p:grpSpPr>
          <a:xfrm>
            <a:off x="4475728" y="3810000"/>
            <a:ext cx="401072" cy="838200"/>
            <a:chOff x="2057400" y="2677180"/>
            <a:chExt cx="401072" cy="838200"/>
          </a:xfrm>
        </p:grpSpPr>
        <p:sp>
          <p:nvSpPr>
            <p:cNvPr id="147" name="TextBox 146"/>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8" name="TextBox 147"/>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14" name="Group 29"/>
          <p:cNvGrpSpPr/>
          <p:nvPr/>
        </p:nvGrpSpPr>
        <p:grpSpPr>
          <a:xfrm>
            <a:off x="5943600" y="3743980"/>
            <a:ext cx="401072" cy="838200"/>
            <a:chOff x="2057400" y="2677180"/>
            <a:chExt cx="401072" cy="838200"/>
          </a:xfrm>
        </p:grpSpPr>
        <p:sp>
          <p:nvSpPr>
            <p:cNvPr id="145" name="TextBox 144"/>
            <p:cNvSpPr txBox="1"/>
            <p:nvPr/>
          </p:nvSpPr>
          <p:spPr>
            <a:xfrm>
              <a:off x="2057400" y="2992160"/>
              <a:ext cx="401072" cy="523220"/>
            </a:xfrm>
            <a:prstGeom prst="rect">
              <a:avLst/>
            </a:prstGeom>
            <a:noFill/>
          </p:spPr>
          <p:txBody>
            <a:bodyPr wrap="none" rtlCol="0">
              <a:spAutoFit/>
            </a:bodyPr>
            <a:lstStyle/>
            <a:p>
              <a:r>
                <a:rPr lang="en-US" sz="2800" dirty="0"/>
                <a:t>●</a:t>
              </a:r>
            </a:p>
          </p:txBody>
        </p:sp>
        <p:sp>
          <p:nvSpPr>
            <p:cNvPr id="146" name="TextBox 145"/>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16" name="Group 32"/>
          <p:cNvGrpSpPr/>
          <p:nvPr/>
        </p:nvGrpSpPr>
        <p:grpSpPr>
          <a:xfrm>
            <a:off x="8971528" y="3810000"/>
            <a:ext cx="401072" cy="762000"/>
            <a:chOff x="2057400" y="2677180"/>
            <a:chExt cx="401072" cy="762000"/>
          </a:xfrm>
        </p:grpSpPr>
        <p:sp>
          <p:nvSpPr>
            <p:cNvPr id="143" name="TextBox 142"/>
            <p:cNvSpPr txBox="1"/>
            <p:nvPr/>
          </p:nvSpPr>
          <p:spPr>
            <a:xfrm>
              <a:off x="2057400" y="2915960"/>
              <a:ext cx="401072" cy="523220"/>
            </a:xfrm>
            <a:prstGeom prst="rect">
              <a:avLst/>
            </a:prstGeom>
            <a:noFill/>
          </p:spPr>
          <p:txBody>
            <a:bodyPr wrap="none" rtlCol="0">
              <a:spAutoFit/>
            </a:bodyPr>
            <a:lstStyle/>
            <a:p>
              <a:r>
                <a:rPr lang="en-US" sz="2800" dirty="0"/>
                <a:t>●</a:t>
              </a:r>
            </a:p>
          </p:txBody>
        </p:sp>
        <p:sp>
          <p:nvSpPr>
            <p:cNvPr id="144" name="TextBox 143"/>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17" name="Group 36"/>
          <p:cNvGrpSpPr/>
          <p:nvPr/>
        </p:nvGrpSpPr>
        <p:grpSpPr>
          <a:xfrm>
            <a:off x="6086716" y="3733801"/>
            <a:ext cx="2579824" cy="1774401"/>
            <a:chOff x="4725317" y="3657600"/>
            <a:chExt cx="1803457" cy="1851549"/>
          </a:xfrm>
        </p:grpSpPr>
        <p:sp>
          <p:nvSpPr>
            <p:cNvPr id="130" name="TextBox 32"/>
            <p:cNvSpPr txBox="1"/>
            <p:nvPr/>
          </p:nvSpPr>
          <p:spPr>
            <a:xfrm>
              <a:off x="6248400" y="3886200"/>
              <a:ext cx="280374" cy="545969"/>
            </a:xfrm>
            <a:prstGeom prst="rect">
              <a:avLst/>
            </a:prstGeom>
            <a:noFill/>
          </p:spPr>
          <p:txBody>
            <a:bodyPr wrap="none" rtlCol="0">
              <a:spAutoFit/>
            </a:bodyPr>
            <a:lstStyle/>
            <a:p>
              <a:r>
                <a:rPr lang="en-US" sz="2800" dirty="0"/>
                <a:t>●</a:t>
              </a:r>
            </a:p>
          </p:txBody>
        </p:sp>
        <p:grpSp>
          <p:nvGrpSpPr>
            <p:cNvPr id="26" name="Group 49"/>
            <p:cNvGrpSpPr/>
            <p:nvPr/>
          </p:nvGrpSpPr>
          <p:grpSpPr>
            <a:xfrm>
              <a:off x="4725317" y="3657600"/>
              <a:ext cx="1790010" cy="1851549"/>
              <a:chOff x="4725317" y="3657600"/>
              <a:chExt cx="1790010" cy="1851549"/>
            </a:xfrm>
          </p:grpSpPr>
          <p:cxnSp>
            <p:nvCxnSpPr>
              <p:cNvPr id="132" name="Straight Connector 131"/>
              <p:cNvCxnSpPr/>
              <p:nvPr/>
            </p:nvCxnSpPr>
            <p:spPr>
              <a:xfrm flipH="1">
                <a:off x="4921032" y="4277380"/>
                <a:ext cx="3810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5129560" y="3972580"/>
                <a:ext cx="280374" cy="545969"/>
              </a:xfrm>
              <a:prstGeom prst="rect">
                <a:avLst/>
              </a:prstGeom>
              <a:noFill/>
            </p:spPr>
            <p:txBody>
              <a:bodyPr wrap="none" rtlCol="0">
                <a:spAutoFit/>
              </a:bodyPr>
              <a:lstStyle/>
              <a:p>
                <a:r>
                  <a:rPr lang="en-US" sz="2800" dirty="0"/>
                  <a:t>●</a:t>
                </a:r>
              </a:p>
            </p:txBody>
          </p:sp>
          <p:sp>
            <p:nvSpPr>
              <p:cNvPr id="134" name="TextBox 133"/>
              <p:cNvSpPr txBox="1"/>
              <p:nvPr/>
            </p:nvSpPr>
            <p:spPr>
              <a:xfrm>
                <a:off x="5454432" y="4963180"/>
                <a:ext cx="280374" cy="545969"/>
              </a:xfrm>
              <a:prstGeom prst="rect">
                <a:avLst/>
              </a:prstGeom>
              <a:noFill/>
            </p:spPr>
            <p:txBody>
              <a:bodyPr wrap="none" rtlCol="0">
                <a:spAutoFit/>
              </a:bodyPr>
              <a:lstStyle/>
              <a:p>
                <a:r>
                  <a:rPr lang="en-US" sz="2800" dirty="0"/>
                  <a:t>●</a:t>
                </a:r>
              </a:p>
            </p:txBody>
          </p:sp>
          <p:sp>
            <p:nvSpPr>
              <p:cNvPr id="135" name="TextBox 134"/>
              <p:cNvSpPr txBox="1"/>
              <p:nvPr/>
            </p:nvSpPr>
            <p:spPr>
              <a:xfrm>
                <a:off x="6324600" y="3667780"/>
                <a:ext cx="190727" cy="545969"/>
              </a:xfrm>
              <a:prstGeom prst="rect">
                <a:avLst/>
              </a:prstGeom>
              <a:noFill/>
            </p:spPr>
            <p:txBody>
              <a:bodyPr wrap="none" rtlCol="0">
                <a:spAutoFit/>
              </a:bodyPr>
              <a:lstStyle/>
              <a:p>
                <a:r>
                  <a:rPr lang="en-US" sz="2800" b="1" dirty="0"/>
                  <a:t>i</a:t>
                </a:r>
              </a:p>
            </p:txBody>
          </p:sp>
          <p:sp>
            <p:nvSpPr>
              <p:cNvPr id="136" name="TextBox 135"/>
              <p:cNvSpPr txBox="1"/>
              <p:nvPr/>
            </p:nvSpPr>
            <p:spPr>
              <a:xfrm>
                <a:off x="5715000" y="3657600"/>
                <a:ext cx="263565" cy="545969"/>
              </a:xfrm>
              <a:prstGeom prst="rect">
                <a:avLst/>
              </a:prstGeom>
              <a:noFill/>
            </p:spPr>
            <p:txBody>
              <a:bodyPr wrap="none" rtlCol="0">
                <a:spAutoFit/>
              </a:bodyPr>
              <a:lstStyle/>
              <a:p>
                <a:r>
                  <a:rPr lang="en-US" sz="2800" b="1" dirty="0"/>
                  <a:t>h</a:t>
                </a:r>
              </a:p>
            </p:txBody>
          </p:sp>
          <p:sp>
            <p:nvSpPr>
              <p:cNvPr id="137" name="TextBox 136"/>
              <p:cNvSpPr txBox="1"/>
              <p:nvPr/>
            </p:nvSpPr>
            <p:spPr>
              <a:xfrm>
                <a:off x="5105400" y="3657600"/>
                <a:ext cx="247876" cy="545969"/>
              </a:xfrm>
              <a:prstGeom prst="rect">
                <a:avLst/>
              </a:prstGeom>
              <a:noFill/>
            </p:spPr>
            <p:txBody>
              <a:bodyPr wrap="none" rtlCol="0">
                <a:spAutoFit/>
              </a:bodyPr>
              <a:lstStyle/>
              <a:p>
                <a:r>
                  <a:rPr lang="en-US" sz="2800" b="1" dirty="0"/>
                  <a:t>g</a:t>
                </a:r>
              </a:p>
            </p:txBody>
          </p:sp>
          <p:sp>
            <p:nvSpPr>
              <p:cNvPr id="138" name="TextBox 137"/>
              <p:cNvSpPr txBox="1"/>
              <p:nvPr/>
            </p:nvSpPr>
            <p:spPr>
              <a:xfrm>
                <a:off x="5149632" y="4886980"/>
                <a:ext cx="333042" cy="545969"/>
              </a:xfrm>
              <a:prstGeom prst="rect">
                <a:avLst/>
              </a:prstGeom>
              <a:noFill/>
            </p:spPr>
            <p:txBody>
              <a:bodyPr wrap="none" rtlCol="0">
                <a:spAutoFit/>
              </a:bodyPr>
              <a:lstStyle/>
              <a:p>
                <a:r>
                  <a:rPr lang="en-US" sz="2800" b="1" dirty="0"/>
                  <a:t>m</a:t>
                </a:r>
              </a:p>
            </p:txBody>
          </p:sp>
          <p:sp>
            <p:nvSpPr>
              <p:cNvPr id="139" name="TextBox 138"/>
              <p:cNvSpPr txBox="1"/>
              <p:nvPr/>
            </p:nvSpPr>
            <p:spPr>
              <a:xfrm>
                <a:off x="4725317" y="4963180"/>
                <a:ext cx="190727" cy="545969"/>
              </a:xfrm>
              <a:prstGeom prst="rect">
                <a:avLst/>
              </a:prstGeom>
              <a:noFill/>
            </p:spPr>
            <p:txBody>
              <a:bodyPr wrap="none" rtlCol="0">
                <a:spAutoFit/>
              </a:bodyPr>
              <a:lstStyle/>
              <a:p>
                <a:r>
                  <a:rPr lang="en-US" sz="2800" b="1" dirty="0"/>
                  <a:t>l</a:t>
                </a:r>
              </a:p>
            </p:txBody>
          </p:sp>
          <p:cxnSp>
            <p:nvCxnSpPr>
              <p:cNvPr id="140" name="Straight Connector 24"/>
              <p:cNvCxnSpPr/>
              <p:nvPr/>
            </p:nvCxnSpPr>
            <p:spPr>
              <a:xfrm flipH="1" flipV="1">
                <a:off x="5302032" y="4277380"/>
                <a:ext cx="30480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5743907" y="3896380"/>
                <a:ext cx="401072" cy="545969"/>
              </a:xfrm>
              <a:prstGeom prst="rect">
                <a:avLst/>
              </a:prstGeom>
              <a:noFill/>
            </p:spPr>
            <p:txBody>
              <a:bodyPr wrap="square" rtlCol="0">
                <a:spAutoFit/>
              </a:bodyPr>
              <a:lstStyle/>
              <a:p>
                <a:r>
                  <a:rPr lang="en-US" sz="2800" dirty="0"/>
                  <a:t>●</a:t>
                </a:r>
              </a:p>
            </p:txBody>
          </p:sp>
          <p:sp>
            <p:nvSpPr>
              <p:cNvPr id="142" name="TextBox 141"/>
              <p:cNvSpPr txBox="1"/>
              <p:nvPr/>
            </p:nvSpPr>
            <p:spPr>
              <a:xfrm>
                <a:off x="4785074" y="4886980"/>
                <a:ext cx="280374" cy="545969"/>
              </a:xfrm>
              <a:prstGeom prst="rect">
                <a:avLst/>
              </a:prstGeom>
              <a:noFill/>
            </p:spPr>
            <p:txBody>
              <a:bodyPr wrap="none" rtlCol="0">
                <a:spAutoFit/>
              </a:bodyPr>
              <a:lstStyle/>
              <a:p>
                <a:r>
                  <a:rPr lang="en-US" sz="2800" dirty="0"/>
                  <a:t>●</a:t>
                </a:r>
              </a:p>
            </p:txBody>
          </p:sp>
        </p:grpSp>
      </p:grpSp>
      <p:grpSp>
        <p:nvGrpSpPr>
          <p:cNvPr id="27" name="Group 204"/>
          <p:cNvGrpSpPr/>
          <p:nvPr/>
        </p:nvGrpSpPr>
        <p:grpSpPr>
          <a:xfrm>
            <a:off x="2971799" y="324729"/>
            <a:ext cx="2346536" cy="3342049"/>
            <a:chOff x="3846826" y="96128"/>
            <a:chExt cx="1653611" cy="3265639"/>
          </a:xfrm>
        </p:grpSpPr>
        <p:sp>
          <p:nvSpPr>
            <p:cNvPr id="15" name="TextBox 14"/>
            <p:cNvSpPr txBox="1"/>
            <p:nvPr/>
          </p:nvSpPr>
          <p:spPr>
            <a:xfrm rot="21371981">
              <a:off x="5110323" y="1147362"/>
              <a:ext cx="283542" cy="511258"/>
            </a:xfrm>
            <a:prstGeom prst="rect">
              <a:avLst/>
            </a:prstGeom>
            <a:noFill/>
          </p:spPr>
          <p:txBody>
            <a:bodyPr wrap="square" rtlCol="0">
              <a:spAutoFit/>
            </a:bodyPr>
            <a:lstStyle/>
            <a:p>
              <a:r>
                <a:rPr lang="en-US" sz="2800" b="1" dirty="0"/>
                <a:t>f</a:t>
              </a:r>
            </a:p>
          </p:txBody>
        </p:sp>
        <p:grpSp>
          <p:nvGrpSpPr>
            <p:cNvPr id="28" name="Group 203"/>
            <p:cNvGrpSpPr/>
            <p:nvPr/>
          </p:nvGrpSpPr>
          <p:grpSpPr>
            <a:xfrm>
              <a:off x="3846826" y="96128"/>
              <a:ext cx="1653611" cy="3265639"/>
              <a:chOff x="2342754" y="553328"/>
              <a:chExt cx="1653611" cy="3265639"/>
            </a:xfrm>
          </p:grpSpPr>
          <p:sp>
            <p:nvSpPr>
              <p:cNvPr id="4" name="TextBox 3"/>
              <p:cNvSpPr txBox="1"/>
              <p:nvPr/>
            </p:nvSpPr>
            <p:spPr>
              <a:xfrm>
                <a:off x="3048000" y="3307709"/>
                <a:ext cx="457200" cy="511258"/>
              </a:xfrm>
              <a:prstGeom prst="rect">
                <a:avLst/>
              </a:prstGeom>
              <a:noFill/>
            </p:spPr>
            <p:txBody>
              <a:bodyPr wrap="square" rtlCol="0">
                <a:spAutoFit/>
              </a:bodyPr>
              <a:lstStyle/>
              <a:p>
                <a:r>
                  <a:rPr lang="en-US" sz="2800" dirty="0"/>
                  <a:t>●</a:t>
                </a:r>
              </a:p>
            </p:txBody>
          </p:sp>
          <p:grpSp>
            <p:nvGrpSpPr>
              <p:cNvPr id="29" name="Group 202"/>
              <p:cNvGrpSpPr/>
              <p:nvPr/>
            </p:nvGrpSpPr>
            <p:grpSpPr>
              <a:xfrm>
                <a:off x="2342754" y="553328"/>
                <a:ext cx="1653611" cy="3234530"/>
                <a:chOff x="2342754" y="553328"/>
                <a:chExt cx="1653611" cy="3234530"/>
              </a:xfrm>
            </p:grpSpPr>
            <p:cxnSp>
              <p:nvCxnSpPr>
                <p:cNvPr id="23" name="Straight Connector 22"/>
                <p:cNvCxnSpPr/>
                <p:nvPr/>
              </p:nvCxnSpPr>
              <p:spPr>
                <a:xfrm flipH="1" flipV="1">
                  <a:off x="3269194" y="2743200"/>
                  <a:ext cx="5334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482632" y="3210580"/>
                  <a:ext cx="412968" cy="523220"/>
                </a:xfrm>
                <a:prstGeom prst="rect">
                  <a:avLst/>
                </a:prstGeom>
                <a:noFill/>
              </p:spPr>
              <p:txBody>
                <a:bodyPr wrap="square" rtlCol="0">
                  <a:spAutoFit/>
                </a:bodyPr>
                <a:lstStyle/>
                <a:p>
                  <a:r>
                    <a:rPr lang="en-US" sz="2800" dirty="0"/>
                    <a:t>●</a:t>
                  </a:r>
                </a:p>
              </p:txBody>
            </p:sp>
            <p:grpSp>
              <p:nvGrpSpPr>
                <p:cNvPr id="30" name="Group 201"/>
                <p:cNvGrpSpPr/>
                <p:nvPr/>
              </p:nvGrpSpPr>
              <p:grpSpPr>
                <a:xfrm>
                  <a:off x="2342754" y="553328"/>
                  <a:ext cx="1653611" cy="3234530"/>
                  <a:chOff x="2314762" y="553328"/>
                  <a:chExt cx="1653611" cy="3234530"/>
                </a:xfrm>
              </p:grpSpPr>
              <p:grpSp>
                <p:nvGrpSpPr>
                  <p:cNvPr id="31" name="Group 198"/>
                  <p:cNvGrpSpPr/>
                  <p:nvPr/>
                </p:nvGrpSpPr>
                <p:grpSpPr>
                  <a:xfrm>
                    <a:off x="2323970" y="2376661"/>
                    <a:ext cx="1644403" cy="1411197"/>
                    <a:chOff x="4593730" y="2280533"/>
                    <a:chExt cx="1644403" cy="1411197"/>
                  </a:xfrm>
                </p:grpSpPr>
                <p:sp>
                  <p:nvSpPr>
                    <p:cNvPr id="3" name="TextBox 2"/>
                    <p:cNvSpPr txBox="1"/>
                    <p:nvPr/>
                  </p:nvSpPr>
                  <p:spPr>
                    <a:xfrm>
                      <a:off x="5955496" y="3180472"/>
                      <a:ext cx="282637" cy="511258"/>
                    </a:xfrm>
                    <a:prstGeom prst="rect">
                      <a:avLst/>
                    </a:prstGeom>
                    <a:noFill/>
                  </p:spPr>
                  <p:txBody>
                    <a:bodyPr wrap="none" rtlCol="0">
                      <a:spAutoFit/>
                    </a:bodyPr>
                    <a:lstStyle/>
                    <a:p>
                      <a:r>
                        <a:rPr lang="en-US" sz="2800" dirty="0"/>
                        <a:t>●</a:t>
                      </a:r>
                    </a:p>
                  </p:txBody>
                </p:sp>
                <p:sp>
                  <p:nvSpPr>
                    <p:cNvPr id="6" name="TextBox 5"/>
                    <p:cNvSpPr txBox="1"/>
                    <p:nvPr/>
                  </p:nvSpPr>
                  <p:spPr>
                    <a:xfrm>
                      <a:off x="5345896" y="2353685"/>
                      <a:ext cx="282637" cy="511258"/>
                    </a:xfrm>
                    <a:prstGeom prst="rect">
                      <a:avLst/>
                    </a:prstGeom>
                    <a:noFill/>
                  </p:spPr>
                  <p:txBody>
                    <a:bodyPr wrap="none" rtlCol="0">
                      <a:spAutoFit/>
                    </a:bodyPr>
                    <a:lstStyle/>
                    <a:p>
                      <a:r>
                        <a:rPr lang="en-US" sz="2800" dirty="0"/>
                        <a:t>●</a:t>
                      </a:r>
                    </a:p>
                  </p:txBody>
                </p:sp>
                <p:sp>
                  <p:nvSpPr>
                    <p:cNvPr id="18" name="TextBox 17"/>
                    <p:cNvSpPr txBox="1"/>
                    <p:nvPr/>
                  </p:nvSpPr>
                  <p:spPr>
                    <a:xfrm>
                      <a:off x="5135696" y="2280533"/>
                      <a:ext cx="252136" cy="511258"/>
                    </a:xfrm>
                    <a:prstGeom prst="rect">
                      <a:avLst/>
                    </a:prstGeom>
                    <a:noFill/>
                  </p:spPr>
                  <p:txBody>
                    <a:bodyPr wrap="none" rtlCol="0">
                      <a:spAutoFit/>
                    </a:bodyPr>
                    <a:lstStyle/>
                    <a:p>
                      <a:r>
                        <a:rPr lang="en-US" sz="2800" b="1" dirty="0"/>
                        <a:t>k</a:t>
                      </a:r>
                    </a:p>
                  </p:txBody>
                </p:sp>
                <p:sp>
                  <p:nvSpPr>
                    <p:cNvPr id="19" name="TextBox 18"/>
                    <p:cNvSpPr txBox="1"/>
                    <p:nvPr/>
                  </p:nvSpPr>
                  <p:spPr>
                    <a:xfrm>
                      <a:off x="5706968" y="3054257"/>
                      <a:ext cx="265691" cy="511258"/>
                    </a:xfrm>
                    <a:prstGeom prst="rect">
                      <a:avLst/>
                    </a:prstGeom>
                    <a:noFill/>
                  </p:spPr>
                  <p:txBody>
                    <a:bodyPr wrap="none" rtlCol="0">
                      <a:spAutoFit/>
                    </a:bodyPr>
                    <a:lstStyle/>
                    <a:p>
                      <a:r>
                        <a:rPr lang="en-US" sz="2800" b="1" dirty="0"/>
                        <a:t>p</a:t>
                      </a:r>
                    </a:p>
                  </p:txBody>
                </p:sp>
                <p:sp>
                  <p:nvSpPr>
                    <p:cNvPr id="20" name="TextBox 19"/>
                    <p:cNvSpPr txBox="1"/>
                    <p:nvPr/>
                  </p:nvSpPr>
                  <p:spPr>
                    <a:xfrm>
                      <a:off x="5117296" y="3012053"/>
                      <a:ext cx="265691" cy="511258"/>
                    </a:xfrm>
                    <a:prstGeom prst="rect">
                      <a:avLst/>
                    </a:prstGeom>
                    <a:noFill/>
                  </p:spPr>
                  <p:txBody>
                    <a:bodyPr wrap="none" rtlCol="0">
                      <a:spAutoFit/>
                    </a:bodyPr>
                    <a:lstStyle/>
                    <a:p>
                      <a:r>
                        <a:rPr lang="en-US" sz="2800" b="1" dirty="0"/>
                        <a:t>o</a:t>
                      </a:r>
                    </a:p>
                  </p:txBody>
                </p:sp>
                <p:sp>
                  <p:nvSpPr>
                    <p:cNvPr id="21" name="TextBox 20"/>
                    <p:cNvSpPr txBox="1"/>
                    <p:nvPr/>
                  </p:nvSpPr>
                  <p:spPr>
                    <a:xfrm>
                      <a:off x="4593730" y="3028072"/>
                      <a:ext cx="265691" cy="511258"/>
                    </a:xfrm>
                    <a:prstGeom prst="rect">
                      <a:avLst/>
                    </a:prstGeom>
                    <a:noFill/>
                  </p:spPr>
                  <p:txBody>
                    <a:bodyPr wrap="none" rtlCol="0">
                      <a:spAutoFit/>
                    </a:bodyPr>
                    <a:lstStyle/>
                    <a:p>
                      <a:r>
                        <a:rPr lang="en-US" sz="2800" b="1" dirty="0"/>
                        <a:t>n</a:t>
                      </a:r>
                    </a:p>
                  </p:txBody>
                </p:sp>
                <p:cxnSp>
                  <p:nvCxnSpPr>
                    <p:cNvPr id="22" name="Straight Connector 21"/>
                    <p:cNvCxnSpPr/>
                    <p:nvPr/>
                  </p:nvCxnSpPr>
                  <p:spPr>
                    <a:xfrm flipH="1">
                      <a:off x="4936760" y="2646293"/>
                      <a:ext cx="561536" cy="7627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5456465" y="2647072"/>
                      <a:ext cx="48064" cy="80389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27" name="Group 197"/>
                  <p:cNvGrpSpPr/>
                  <p:nvPr/>
                </p:nvGrpSpPr>
                <p:grpSpPr>
                  <a:xfrm>
                    <a:off x="2314762" y="553328"/>
                    <a:ext cx="1424799" cy="2472456"/>
                    <a:chOff x="2314762" y="553328"/>
                    <a:chExt cx="1424799" cy="2472456"/>
                  </a:xfrm>
                </p:grpSpPr>
                <p:sp>
                  <p:nvSpPr>
                    <p:cNvPr id="25" name="TextBox 24"/>
                    <p:cNvSpPr txBox="1"/>
                    <p:nvPr/>
                  </p:nvSpPr>
                  <p:spPr>
                    <a:xfrm>
                      <a:off x="2314762" y="2438400"/>
                      <a:ext cx="194525" cy="511257"/>
                    </a:xfrm>
                    <a:prstGeom prst="rect">
                      <a:avLst/>
                    </a:prstGeom>
                    <a:noFill/>
                  </p:spPr>
                  <p:txBody>
                    <a:bodyPr wrap="none" rtlCol="0">
                      <a:spAutoFit/>
                    </a:bodyPr>
                    <a:lstStyle/>
                    <a:p>
                      <a:r>
                        <a:rPr lang="en-US" sz="2800" b="1" dirty="0"/>
                        <a:t>j</a:t>
                      </a:r>
                    </a:p>
                  </p:txBody>
                </p:sp>
                <p:grpSp>
                  <p:nvGrpSpPr>
                    <p:cNvPr id="237" name="Group 196"/>
                    <p:cNvGrpSpPr/>
                    <p:nvPr/>
                  </p:nvGrpSpPr>
                  <p:grpSpPr>
                    <a:xfrm>
                      <a:off x="2444747" y="553328"/>
                      <a:ext cx="1294814" cy="2472456"/>
                      <a:chOff x="2444747" y="549204"/>
                      <a:chExt cx="1294814" cy="2653702"/>
                    </a:xfrm>
                  </p:grpSpPr>
                  <p:grpSp>
                    <p:nvGrpSpPr>
                      <p:cNvPr id="238" name="Group 183"/>
                      <p:cNvGrpSpPr/>
                      <p:nvPr/>
                    </p:nvGrpSpPr>
                    <p:grpSpPr>
                      <a:xfrm>
                        <a:off x="2833390" y="549204"/>
                        <a:ext cx="906171" cy="1597666"/>
                        <a:chOff x="2833390" y="545828"/>
                        <a:chExt cx="906171" cy="1686990"/>
                      </a:xfrm>
                    </p:grpSpPr>
                    <p:grpSp>
                      <p:nvGrpSpPr>
                        <p:cNvPr id="239" name="Group 176"/>
                        <p:cNvGrpSpPr/>
                        <p:nvPr/>
                      </p:nvGrpSpPr>
                      <p:grpSpPr>
                        <a:xfrm>
                          <a:off x="3022105" y="545828"/>
                          <a:ext cx="282637" cy="814813"/>
                          <a:chOff x="3631705" y="22201"/>
                          <a:chExt cx="282637" cy="814813"/>
                        </a:xfrm>
                      </p:grpSpPr>
                      <p:sp>
                        <p:nvSpPr>
                          <p:cNvPr id="178" name="TextBox 177"/>
                          <p:cNvSpPr txBox="1"/>
                          <p:nvPr/>
                        </p:nvSpPr>
                        <p:spPr>
                          <a:xfrm>
                            <a:off x="3631705" y="257599"/>
                            <a:ext cx="282637" cy="579415"/>
                          </a:xfrm>
                          <a:prstGeom prst="rect">
                            <a:avLst/>
                          </a:prstGeom>
                          <a:noFill/>
                        </p:spPr>
                        <p:txBody>
                          <a:bodyPr wrap="none" rtlCol="0">
                            <a:spAutoFit/>
                          </a:bodyPr>
                          <a:lstStyle/>
                          <a:p>
                            <a:r>
                              <a:rPr lang="en-US" sz="2800" dirty="0"/>
                              <a:t>●</a:t>
                            </a:r>
                          </a:p>
                        </p:txBody>
                      </p:sp>
                      <p:sp>
                        <p:nvSpPr>
                          <p:cNvPr id="179" name="TextBox 178"/>
                          <p:cNvSpPr txBox="1"/>
                          <p:nvPr/>
                        </p:nvSpPr>
                        <p:spPr>
                          <a:xfrm>
                            <a:off x="3631705" y="22201"/>
                            <a:ext cx="265691" cy="579415"/>
                          </a:xfrm>
                          <a:prstGeom prst="rect">
                            <a:avLst/>
                          </a:prstGeom>
                          <a:noFill/>
                        </p:spPr>
                        <p:txBody>
                          <a:bodyPr wrap="none" rtlCol="0">
                            <a:spAutoFit/>
                          </a:bodyPr>
                          <a:lstStyle/>
                          <a:p>
                            <a:r>
                              <a:rPr lang="en-US" sz="2800" b="1" dirty="0"/>
                              <a:t>b</a:t>
                            </a:r>
                          </a:p>
                        </p:txBody>
                      </p:sp>
                    </p:grpSp>
                    <p:cxnSp>
                      <p:nvCxnSpPr>
                        <p:cNvPr id="180" name="Straight Connector 17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flipH="1">
                          <a:off x="2833390" y="1157299"/>
                          <a:ext cx="342895" cy="10067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82" name="TextBox 181"/>
                        <p:cNvSpPr txBox="1"/>
                        <p:nvPr/>
                      </p:nvSpPr>
                      <p:spPr>
                        <a:xfrm rot="21371981">
                          <a:off x="3358561" y="1653403"/>
                          <a:ext cx="381000" cy="579415"/>
                        </a:xfrm>
                        <a:prstGeom prst="rect">
                          <a:avLst/>
                        </a:prstGeom>
                        <a:noFill/>
                      </p:spPr>
                      <p:txBody>
                        <a:bodyPr wrap="square" rtlCol="0">
                          <a:spAutoFit/>
                        </a:bodyPr>
                        <a:lstStyle/>
                        <a:p>
                          <a:r>
                            <a:rPr lang="en-US" sz="2800" dirty="0"/>
                            <a:t>●</a:t>
                          </a:r>
                        </a:p>
                      </p:txBody>
                    </p:sp>
                  </p:grpSp>
                  <p:grpSp>
                    <p:nvGrpSpPr>
                      <p:cNvPr id="240" name="Group 187"/>
                      <p:cNvGrpSpPr/>
                      <p:nvPr/>
                    </p:nvGrpSpPr>
                    <p:grpSpPr>
                      <a:xfrm>
                        <a:off x="2444747" y="1722402"/>
                        <a:ext cx="1004181" cy="1480504"/>
                        <a:chOff x="2735380" y="797170"/>
                        <a:chExt cx="1004181" cy="1563278"/>
                      </a:xfrm>
                    </p:grpSpPr>
                    <p:sp>
                      <p:nvSpPr>
                        <p:cNvPr id="194" name="TextBox 193"/>
                        <p:cNvSpPr txBox="1"/>
                        <p:nvPr/>
                      </p:nvSpPr>
                      <p:spPr>
                        <a:xfrm>
                          <a:off x="2986870" y="797170"/>
                          <a:ext cx="490468" cy="592972"/>
                        </a:xfrm>
                        <a:prstGeom prst="rect">
                          <a:avLst/>
                        </a:prstGeom>
                        <a:noFill/>
                      </p:spPr>
                      <p:txBody>
                        <a:bodyPr wrap="square" rtlCol="0">
                          <a:spAutoFit/>
                        </a:bodyPr>
                        <a:lstStyle/>
                        <a:p>
                          <a:r>
                            <a:rPr lang="en-US" sz="2800" dirty="0"/>
                            <a:t>●</a:t>
                          </a:r>
                        </a:p>
                      </p:txBody>
                    </p:sp>
                    <p:cxnSp>
                      <p:nvCxnSpPr>
                        <p:cNvPr id="190" name="Straight Connector 189"/>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rot="21371981">
                          <a:off x="3358561" y="1653403"/>
                          <a:ext cx="381000" cy="579415"/>
                        </a:xfrm>
                        <a:prstGeom prst="rect">
                          <a:avLst/>
                        </a:prstGeom>
                        <a:noFill/>
                      </p:spPr>
                      <p:txBody>
                        <a:bodyPr wrap="square" rtlCol="0">
                          <a:spAutoFit/>
                        </a:bodyPr>
                        <a:lstStyle/>
                        <a:p>
                          <a:r>
                            <a:rPr lang="en-US" sz="2800" dirty="0"/>
                            <a:t>●</a:t>
                          </a:r>
                        </a:p>
                      </p:txBody>
                    </p:sp>
                    <p:sp>
                      <p:nvSpPr>
                        <p:cNvPr id="193" name="TextBox 36"/>
                        <p:cNvSpPr txBox="1"/>
                        <p:nvPr/>
                      </p:nvSpPr>
                      <p:spPr>
                        <a:xfrm>
                          <a:off x="2735380" y="1781033"/>
                          <a:ext cx="282637" cy="579415"/>
                        </a:xfrm>
                        <a:prstGeom prst="rect">
                          <a:avLst/>
                        </a:prstGeom>
                        <a:noFill/>
                      </p:spPr>
                      <p:txBody>
                        <a:bodyPr wrap="none" rtlCol="0">
                          <a:spAutoFit/>
                        </a:bodyPr>
                        <a:lstStyle/>
                        <a:p>
                          <a:r>
                            <a:rPr lang="en-US" sz="2800" dirty="0"/>
                            <a:t>●</a:t>
                          </a:r>
                        </a:p>
                      </p:txBody>
                    </p:sp>
                  </p:grpSp>
                  <p:sp>
                    <p:nvSpPr>
                      <p:cNvPr id="196" name="TextBox 195"/>
                      <p:cNvSpPr txBox="1"/>
                      <p:nvPr/>
                    </p:nvSpPr>
                    <p:spPr>
                      <a:xfrm>
                        <a:off x="2514600" y="1676400"/>
                        <a:ext cx="257785" cy="548736"/>
                      </a:xfrm>
                      <a:prstGeom prst="rect">
                        <a:avLst/>
                      </a:prstGeom>
                      <a:noFill/>
                    </p:spPr>
                    <p:txBody>
                      <a:bodyPr wrap="none" rtlCol="0">
                        <a:spAutoFit/>
                      </a:bodyPr>
                      <a:lstStyle/>
                      <a:p>
                        <a:r>
                          <a:rPr lang="en-US" sz="2800" b="1" dirty="0"/>
                          <a:t>e</a:t>
                        </a:r>
                      </a:p>
                    </p:txBody>
                  </p:sp>
                </p:grpSp>
              </p:grpSp>
            </p:grpSp>
          </p:grpSp>
        </p:grpSp>
      </p:grpSp>
      <p:grpSp>
        <p:nvGrpSpPr>
          <p:cNvPr id="241" name="Group 250"/>
          <p:cNvGrpSpPr/>
          <p:nvPr/>
        </p:nvGrpSpPr>
        <p:grpSpPr>
          <a:xfrm>
            <a:off x="5562601" y="258708"/>
            <a:ext cx="2163157" cy="3246492"/>
            <a:chOff x="1219201" y="553328"/>
            <a:chExt cx="2163157" cy="3246492"/>
          </a:xfrm>
        </p:grpSpPr>
        <p:sp>
          <p:nvSpPr>
            <p:cNvPr id="248" name="TextBox 247"/>
            <p:cNvSpPr txBox="1"/>
            <p:nvPr/>
          </p:nvSpPr>
          <p:spPr>
            <a:xfrm rot="21371981">
              <a:off x="2237970" y="1648901"/>
              <a:ext cx="532736" cy="523220"/>
            </a:xfrm>
            <a:prstGeom prst="rect">
              <a:avLst/>
            </a:prstGeom>
            <a:noFill/>
          </p:spPr>
          <p:txBody>
            <a:bodyPr wrap="square" rtlCol="0">
              <a:spAutoFit/>
            </a:bodyPr>
            <a:lstStyle/>
            <a:p>
              <a:r>
                <a:rPr lang="en-US" sz="2800" dirty="0"/>
                <a:t>●</a:t>
              </a:r>
            </a:p>
          </p:txBody>
        </p:sp>
        <p:grpSp>
          <p:nvGrpSpPr>
            <p:cNvPr id="242" name="Group 249"/>
            <p:cNvGrpSpPr/>
            <p:nvPr/>
          </p:nvGrpSpPr>
          <p:grpSpPr>
            <a:xfrm>
              <a:off x="1219201" y="553328"/>
              <a:ext cx="2163157" cy="3246492"/>
              <a:chOff x="1219201" y="553328"/>
              <a:chExt cx="2163157" cy="3246492"/>
            </a:xfrm>
          </p:grpSpPr>
          <p:grpSp>
            <p:nvGrpSpPr>
              <p:cNvPr id="243" name="Group 206"/>
              <p:cNvGrpSpPr/>
              <p:nvPr/>
            </p:nvGrpSpPr>
            <p:grpSpPr>
              <a:xfrm>
                <a:off x="1219201" y="553328"/>
                <a:ext cx="2163157" cy="3246492"/>
                <a:chOff x="3846826" y="96128"/>
                <a:chExt cx="1547039" cy="3246492"/>
              </a:xfrm>
            </p:grpSpPr>
            <p:sp>
              <p:nvSpPr>
                <p:cNvPr id="208" name="TextBox 207"/>
                <p:cNvSpPr txBox="1"/>
                <p:nvPr/>
              </p:nvSpPr>
              <p:spPr>
                <a:xfrm rot="21371981">
                  <a:off x="5110323" y="1141381"/>
                  <a:ext cx="283542" cy="523220"/>
                </a:xfrm>
                <a:prstGeom prst="rect">
                  <a:avLst/>
                </a:prstGeom>
                <a:noFill/>
              </p:spPr>
              <p:txBody>
                <a:bodyPr wrap="square" rtlCol="0">
                  <a:spAutoFit/>
                </a:bodyPr>
                <a:lstStyle/>
                <a:p>
                  <a:r>
                    <a:rPr lang="en-US" sz="2800" b="1" dirty="0" err="1"/>
                    <a:t>i</a:t>
                  </a:r>
                  <a:endParaRPr lang="en-US" sz="2800" b="1" dirty="0"/>
                </a:p>
              </p:txBody>
            </p:sp>
            <p:grpSp>
              <p:nvGrpSpPr>
                <p:cNvPr id="244" name="Group 201"/>
                <p:cNvGrpSpPr/>
                <p:nvPr/>
              </p:nvGrpSpPr>
              <p:grpSpPr>
                <a:xfrm>
                  <a:off x="3846826" y="96128"/>
                  <a:ext cx="1503089" cy="3246492"/>
                  <a:chOff x="2314762" y="553328"/>
                  <a:chExt cx="1503089" cy="3246492"/>
                </a:xfrm>
              </p:grpSpPr>
              <p:grpSp>
                <p:nvGrpSpPr>
                  <p:cNvPr id="245" name="Group 198"/>
                  <p:cNvGrpSpPr/>
                  <p:nvPr/>
                </p:nvGrpSpPr>
                <p:grpSpPr>
                  <a:xfrm>
                    <a:off x="2865936" y="2376661"/>
                    <a:ext cx="951915" cy="1423159"/>
                    <a:chOff x="5135696" y="2280533"/>
                    <a:chExt cx="951915" cy="1423159"/>
                  </a:xfrm>
                </p:grpSpPr>
                <p:sp>
                  <p:nvSpPr>
                    <p:cNvPr id="234" name="TextBox 233"/>
                    <p:cNvSpPr txBox="1"/>
                    <p:nvPr/>
                  </p:nvSpPr>
                  <p:spPr>
                    <a:xfrm>
                      <a:off x="5955496" y="3180472"/>
                      <a:ext cx="132115" cy="523220"/>
                    </a:xfrm>
                    <a:prstGeom prst="rect">
                      <a:avLst/>
                    </a:prstGeom>
                    <a:noFill/>
                  </p:spPr>
                  <p:txBody>
                    <a:bodyPr wrap="none" rtlCol="0">
                      <a:spAutoFit/>
                    </a:bodyPr>
                    <a:lstStyle/>
                    <a:p>
                      <a:endParaRPr lang="en-US" sz="2800" dirty="0"/>
                    </a:p>
                  </p:txBody>
                </p:sp>
                <p:sp>
                  <p:nvSpPr>
                    <p:cNvPr id="235" name="TextBox 5"/>
                    <p:cNvSpPr txBox="1"/>
                    <p:nvPr/>
                  </p:nvSpPr>
                  <p:spPr>
                    <a:xfrm>
                      <a:off x="5345896" y="2353685"/>
                      <a:ext cx="286837" cy="523220"/>
                    </a:xfrm>
                    <a:prstGeom prst="rect">
                      <a:avLst/>
                    </a:prstGeom>
                    <a:noFill/>
                  </p:spPr>
                  <p:txBody>
                    <a:bodyPr wrap="none" rtlCol="0">
                      <a:spAutoFit/>
                    </a:bodyPr>
                    <a:lstStyle/>
                    <a:p>
                      <a:r>
                        <a:rPr lang="en-US" sz="2800" dirty="0"/>
                        <a:t>●</a:t>
                      </a:r>
                    </a:p>
                  </p:txBody>
                </p:sp>
                <p:sp>
                  <p:nvSpPr>
                    <p:cNvPr id="236" name="TextBox 235"/>
                    <p:cNvSpPr txBox="1"/>
                    <p:nvPr/>
                  </p:nvSpPr>
                  <p:spPr>
                    <a:xfrm>
                      <a:off x="5135696" y="2280533"/>
                      <a:ext cx="340719" cy="523220"/>
                    </a:xfrm>
                    <a:prstGeom prst="rect">
                      <a:avLst/>
                    </a:prstGeom>
                    <a:noFill/>
                  </p:spPr>
                  <p:txBody>
                    <a:bodyPr wrap="none" rtlCol="0">
                      <a:spAutoFit/>
                    </a:bodyPr>
                    <a:lstStyle/>
                    <a:p>
                      <a:r>
                        <a:rPr lang="en-US" sz="2800" b="1" dirty="0"/>
                        <a:t>m</a:t>
                      </a:r>
                    </a:p>
                  </p:txBody>
                </p:sp>
              </p:grpSp>
              <p:grpSp>
                <p:nvGrpSpPr>
                  <p:cNvPr id="247" name="Group 197"/>
                  <p:cNvGrpSpPr/>
                  <p:nvPr/>
                </p:nvGrpSpPr>
                <p:grpSpPr>
                  <a:xfrm>
                    <a:off x="2314762" y="553328"/>
                    <a:ext cx="1424799" cy="2484418"/>
                    <a:chOff x="2314762" y="553328"/>
                    <a:chExt cx="1424799" cy="2484418"/>
                  </a:xfrm>
                </p:grpSpPr>
                <p:sp>
                  <p:nvSpPr>
                    <p:cNvPr id="217" name="TextBox 216"/>
                    <p:cNvSpPr txBox="1"/>
                    <p:nvPr/>
                  </p:nvSpPr>
                  <p:spPr>
                    <a:xfrm>
                      <a:off x="2314762" y="2438400"/>
                      <a:ext cx="195123" cy="523220"/>
                    </a:xfrm>
                    <a:prstGeom prst="rect">
                      <a:avLst/>
                    </a:prstGeom>
                    <a:noFill/>
                  </p:spPr>
                  <p:txBody>
                    <a:bodyPr wrap="none" rtlCol="0">
                      <a:spAutoFit/>
                    </a:bodyPr>
                    <a:lstStyle/>
                    <a:p>
                      <a:r>
                        <a:rPr lang="en-US" sz="2800" b="1" dirty="0"/>
                        <a:t>l</a:t>
                      </a:r>
                    </a:p>
                  </p:txBody>
                </p:sp>
                <p:grpSp>
                  <p:nvGrpSpPr>
                    <p:cNvPr id="250" name="Group 196"/>
                    <p:cNvGrpSpPr/>
                    <p:nvPr/>
                  </p:nvGrpSpPr>
                  <p:grpSpPr>
                    <a:xfrm>
                      <a:off x="2444747" y="553328"/>
                      <a:ext cx="1294814" cy="2484418"/>
                      <a:chOff x="2444747" y="549204"/>
                      <a:chExt cx="1294814" cy="2666541"/>
                    </a:xfrm>
                  </p:grpSpPr>
                  <p:grpSp>
                    <p:nvGrpSpPr>
                      <p:cNvPr id="251" name="Group 183"/>
                      <p:cNvGrpSpPr/>
                      <p:nvPr/>
                    </p:nvGrpSpPr>
                    <p:grpSpPr>
                      <a:xfrm>
                        <a:off x="2695136" y="549204"/>
                        <a:ext cx="1044425" cy="1746476"/>
                        <a:chOff x="2695136" y="545828"/>
                        <a:chExt cx="1044425" cy="1844119"/>
                      </a:xfrm>
                    </p:grpSpPr>
                    <p:grpSp>
                      <p:nvGrpSpPr>
                        <p:cNvPr id="252" name="Group 176"/>
                        <p:cNvGrpSpPr/>
                        <p:nvPr/>
                      </p:nvGrpSpPr>
                      <p:grpSpPr>
                        <a:xfrm>
                          <a:off x="3022105" y="545828"/>
                          <a:ext cx="286837" cy="828370"/>
                          <a:chOff x="3631705" y="22201"/>
                          <a:chExt cx="286837" cy="828370"/>
                        </a:xfrm>
                      </p:grpSpPr>
                      <p:sp>
                        <p:nvSpPr>
                          <p:cNvPr id="232" name="TextBox 231"/>
                          <p:cNvSpPr txBox="1"/>
                          <p:nvPr/>
                        </p:nvSpPr>
                        <p:spPr>
                          <a:xfrm>
                            <a:off x="3631705" y="257599"/>
                            <a:ext cx="286837" cy="592972"/>
                          </a:xfrm>
                          <a:prstGeom prst="rect">
                            <a:avLst/>
                          </a:prstGeom>
                          <a:noFill/>
                        </p:spPr>
                        <p:txBody>
                          <a:bodyPr wrap="none" rtlCol="0">
                            <a:spAutoFit/>
                          </a:bodyPr>
                          <a:lstStyle/>
                          <a:p>
                            <a:r>
                              <a:rPr lang="en-US" sz="2800" dirty="0"/>
                              <a:t>●</a:t>
                            </a:r>
                          </a:p>
                        </p:txBody>
                      </p:sp>
                      <p:sp>
                        <p:nvSpPr>
                          <p:cNvPr id="233" name="TextBox 232"/>
                          <p:cNvSpPr txBox="1"/>
                          <p:nvPr/>
                        </p:nvSpPr>
                        <p:spPr>
                          <a:xfrm>
                            <a:off x="3631705" y="22201"/>
                            <a:ext cx="269640" cy="592972"/>
                          </a:xfrm>
                          <a:prstGeom prst="rect">
                            <a:avLst/>
                          </a:prstGeom>
                          <a:noFill/>
                        </p:spPr>
                        <p:txBody>
                          <a:bodyPr wrap="none" rtlCol="0">
                            <a:spAutoFit/>
                          </a:bodyPr>
                          <a:lstStyle/>
                          <a:p>
                            <a:r>
                              <a:rPr lang="en-US" sz="2800" b="1" dirty="0"/>
                              <a:t>d</a:t>
                            </a:r>
                          </a:p>
                        </p:txBody>
                      </p:sp>
                    </p:grpSp>
                    <p:cxnSp>
                      <p:nvCxnSpPr>
                        <p:cNvPr id="228" name="Straight Connector 227"/>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2859726" y="1157299"/>
                          <a:ext cx="316559" cy="92039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0" name="TextBox 229"/>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31" name="TextBox 36"/>
                        <p:cNvSpPr txBox="1"/>
                        <p:nvPr/>
                      </p:nvSpPr>
                      <p:spPr>
                        <a:xfrm>
                          <a:off x="2695136" y="1796975"/>
                          <a:ext cx="286837" cy="592972"/>
                        </a:xfrm>
                        <a:prstGeom prst="rect">
                          <a:avLst/>
                        </a:prstGeom>
                        <a:noFill/>
                      </p:spPr>
                      <p:txBody>
                        <a:bodyPr wrap="none" rtlCol="0">
                          <a:spAutoFit/>
                        </a:bodyPr>
                        <a:lstStyle/>
                        <a:p>
                          <a:r>
                            <a:rPr lang="en-US" sz="2800" dirty="0"/>
                            <a:t>●</a:t>
                          </a:r>
                        </a:p>
                      </p:txBody>
                    </p:sp>
                  </p:grpSp>
                  <p:grpSp>
                    <p:nvGrpSpPr>
                      <p:cNvPr id="253" name="Group 187"/>
                      <p:cNvGrpSpPr/>
                      <p:nvPr/>
                    </p:nvGrpSpPr>
                    <p:grpSpPr>
                      <a:xfrm>
                        <a:off x="2444747" y="1722402"/>
                        <a:ext cx="1004181" cy="1493343"/>
                        <a:chOff x="2735380" y="797170"/>
                        <a:chExt cx="1004181" cy="1576835"/>
                      </a:xfrm>
                    </p:grpSpPr>
                    <p:sp>
                      <p:nvSpPr>
                        <p:cNvPr id="222" name="TextBox 221"/>
                        <p:cNvSpPr txBox="1"/>
                        <p:nvPr/>
                      </p:nvSpPr>
                      <p:spPr>
                        <a:xfrm>
                          <a:off x="3012044" y="797170"/>
                          <a:ext cx="286837" cy="592972"/>
                        </a:xfrm>
                        <a:prstGeom prst="rect">
                          <a:avLst/>
                        </a:prstGeom>
                        <a:noFill/>
                      </p:spPr>
                      <p:txBody>
                        <a:bodyPr wrap="none" rtlCol="0">
                          <a:spAutoFit/>
                        </a:bodyPr>
                        <a:lstStyle/>
                        <a:p>
                          <a:r>
                            <a:rPr lang="en-US" sz="2800" dirty="0"/>
                            <a:t>●</a:t>
                          </a:r>
                        </a:p>
                      </p:txBody>
                    </p:sp>
                    <p:cxnSp>
                      <p:nvCxnSpPr>
                        <p:cNvPr id="223" name="Straight Connector 222"/>
                        <p:cNvCxnSpPr/>
                        <p:nvPr/>
                      </p:nvCxnSpPr>
                      <p:spPr>
                        <a:xfrm rot="21371981">
                          <a:off x="3191881" y="1152217"/>
                          <a:ext cx="304800" cy="804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rot="21371981" flipH="1">
                          <a:off x="2890175" y="1172339"/>
                          <a:ext cx="304800" cy="8778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25" name="TextBox 224"/>
                        <p:cNvSpPr txBox="1"/>
                        <p:nvPr/>
                      </p:nvSpPr>
                      <p:spPr>
                        <a:xfrm rot="21371981">
                          <a:off x="3358561" y="1646625"/>
                          <a:ext cx="381000" cy="592972"/>
                        </a:xfrm>
                        <a:prstGeom prst="rect">
                          <a:avLst/>
                        </a:prstGeom>
                        <a:noFill/>
                      </p:spPr>
                      <p:txBody>
                        <a:bodyPr wrap="square" rtlCol="0">
                          <a:spAutoFit/>
                        </a:bodyPr>
                        <a:lstStyle/>
                        <a:p>
                          <a:r>
                            <a:rPr lang="en-US" sz="2800" dirty="0"/>
                            <a:t>●</a:t>
                          </a:r>
                        </a:p>
                      </p:txBody>
                    </p:sp>
                    <p:sp>
                      <p:nvSpPr>
                        <p:cNvPr id="226" name="TextBox 36"/>
                        <p:cNvSpPr txBox="1"/>
                        <p:nvPr/>
                      </p:nvSpPr>
                      <p:spPr>
                        <a:xfrm>
                          <a:off x="2735380" y="1781033"/>
                          <a:ext cx="286837" cy="592972"/>
                        </a:xfrm>
                        <a:prstGeom prst="rect">
                          <a:avLst/>
                        </a:prstGeom>
                        <a:noFill/>
                      </p:spPr>
                      <p:txBody>
                        <a:bodyPr wrap="none" rtlCol="0">
                          <a:spAutoFit/>
                        </a:bodyPr>
                        <a:lstStyle/>
                        <a:p>
                          <a:r>
                            <a:rPr lang="en-US" sz="2800" dirty="0"/>
                            <a:t>●</a:t>
                          </a:r>
                        </a:p>
                      </p:txBody>
                    </p:sp>
                  </p:grpSp>
                  <p:sp>
                    <p:nvSpPr>
                      <p:cNvPr id="221" name="TextBox 220"/>
                      <p:cNvSpPr txBox="1"/>
                      <p:nvPr/>
                    </p:nvSpPr>
                    <p:spPr>
                      <a:xfrm>
                        <a:off x="2514600" y="1676400"/>
                        <a:ext cx="253590" cy="561575"/>
                      </a:xfrm>
                      <a:prstGeom prst="rect">
                        <a:avLst/>
                      </a:prstGeom>
                      <a:noFill/>
                    </p:spPr>
                    <p:txBody>
                      <a:bodyPr wrap="none" rtlCol="0">
                        <a:spAutoFit/>
                      </a:bodyPr>
                      <a:lstStyle/>
                      <a:p>
                        <a:r>
                          <a:rPr lang="en-US" sz="2800" b="1" dirty="0"/>
                          <a:t>g</a:t>
                        </a:r>
                      </a:p>
                    </p:txBody>
                  </p:sp>
                </p:grpSp>
              </p:grpSp>
            </p:grpSp>
          </p:grpSp>
          <p:cxnSp>
            <p:nvCxnSpPr>
              <p:cNvPr id="246" name="Straight Connector 245"/>
              <p:cNvCxnSpPr/>
              <p:nvPr/>
            </p:nvCxnSpPr>
            <p:spPr>
              <a:xfrm>
                <a:off x="2438400" y="1143000"/>
                <a:ext cx="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9" name="TextBox 248"/>
              <p:cNvSpPr txBox="1"/>
              <p:nvPr/>
            </p:nvSpPr>
            <p:spPr>
              <a:xfrm>
                <a:off x="2057400" y="1524000"/>
                <a:ext cx="377026" cy="523220"/>
              </a:xfrm>
              <a:prstGeom prst="rect">
                <a:avLst/>
              </a:prstGeom>
              <a:noFill/>
            </p:spPr>
            <p:txBody>
              <a:bodyPr wrap="none" rtlCol="0">
                <a:spAutoFit/>
              </a:bodyPr>
              <a:lstStyle/>
              <a:p>
                <a:r>
                  <a:rPr lang="en-US" sz="2800" b="1" dirty="0"/>
                  <a:t>h</a:t>
                </a:r>
              </a:p>
            </p:txBody>
          </p:sp>
        </p:grpSp>
      </p:grpSp>
      <p:sp>
        <p:nvSpPr>
          <p:cNvPr id="254" name="Date Placeholder 253"/>
          <p:cNvSpPr>
            <a:spLocks noGrp="1"/>
          </p:cNvSpPr>
          <p:nvPr>
            <p:ph type="dt" sz="half" idx="10"/>
          </p:nvPr>
        </p:nvSpPr>
        <p:spPr/>
        <p:txBody>
          <a:bodyPr/>
          <a:lstStyle/>
          <a:p>
            <a:r>
              <a:rPr lang="en-US" smtClean="0"/>
              <a:t>24 July 2013</a:t>
            </a:r>
            <a:endParaRPr lang="en-US"/>
          </a:p>
        </p:txBody>
      </p:sp>
      <p:sp>
        <p:nvSpPr>
          <p:cNvPr id="255" name="Footer Placeholder 254"/>
          <p:cNvSpPr>
            <a:spLocks noGrp="1"/>
          </p:cNvSpPr>
          <p:nvPr>
            <p:ph type="ftr" sz="quarter" idx="11"/>
          </p:nvPr>
        </p:nvSpPr>
        <p:spPr/>
        <p:txBody>
          <a:bodyPr/>
          <a:lstStyle/>
          <a:p>
            <a:r>
              <a:rPr lang="en-US" smtClean="0"/>
              <a:t>prepared by Jay Narayan Jha</a:t>
            </a:r>
            <a:endParaRPr lang="en-US"/>
          </a:p>
        </p:txBody>
      </p:sp>
      <p:sp>
        <p:nvSpPr>
          <p:cNvPr id="32" name="Slide Number Placeholder 31"/>
          <p:cNvSpPr>
            <a:spLocks noGrp="1"/>
          </p:cNvSpPr>
          <p:nvPr>
            <p:ph type="sldNum" sz="quarter" idx="12"/>
          </p:nvPr>
        </p:nvSpPr>
        <p:spPr/>
        <p:txBody>
          <a:bodyPr/>
          <a:lstStyle/>
          <a:p>
            <a:fld id="{8B16A634-8E49-4B9D-9759-C259ADE26D9D}" type="slidenum">
              <a:rPr lang="en-US" smtClean="0"/>
              <a:t>32</a:t>
            </a:fld>
            <a:endParaRPr lang="en-US"/>
          </a:p>
        </p:txBody>
      </p:sp>
    </p:spTree>
    <p:extLst>
      <p:ext uri="{BB962C8B-B14F-4D97-AF65-F5344CB8AC3E}">
        <p14:creationId xmlns:p14="http://schemas.microsoft.com/office/powerpoint/2010/main" val="325497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1"/>
                                        </p:tgtEl>
                                        <p:attrNameLst>
                                          <p:attrName>style.visibility</p:attrName>
                                        </p:attrNameLst>
                                      </p:cBhvr>
                                      <p:to>
                                        <p:strVal val="visible"/>
                                      </p:to>
                                    </p:set>
                                    <p:anim calcmode="lin" valueType="num">
                                      <p:cBhvr additive="base">
                                        <p:cTn id="25" dur="500" fill="hold"/>
                                        <p:tgtEl>
                                          <p:spTgt spid="241"/>
                                        </p:tgtEl>
                                        <p:attrNameLst>
                                          <p:attrName>ppt_x</p:attrName>
                                        </p:attrNameLst>
                                      </p:cBhvr>
                                      <p:tavLst>
                                        <p:tav tm="0">
                                          <p:val>
                                            <p:strVal val="#ppt_x"/>
                                          </p:val>
                                        </p:tav>
                                        <p:tav tm="100000">
                                          <p:val>
                                            <p:strVal val="#ppt_x"/>
                                          </p:val>
                                        </p:tav>
                                      </p:tavLst>
                                    </p:anim>
                                    <p:anim calcmode="lin" valueType="num">
                                      <p:cBhvr additive="base">
                                        <p:cTn id="26"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p:nvPr/>
        </p:nvGrpSpPr>
        <p:grpSpPr>
          <a:xfrm>
            <a:off x="1905000" y="1371600"/>
            <a:ext cx="401072" cy="828020"/>
            <a:chOff x="2057400" y="2677180"/>
            <a:chExt cx="401072" cy="828020"/>
          </a:xfrm>
        </p:grpSpPr>
        <p:sp>
          <p:nvSpPr>
            <p:cNvPr id="38" name="TextBox 3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9" name="TextBox 38"/>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3" name="Group 134"/>
          <p:cNvGrpSpPr/>
          <p:nvPr/>
        </p:nvGrpSpPr>
        <p:grpSpPr>
          <a:xfrm>
            <a:off x="3180328" y="1371600"/>
            <a:ext cx="5907544" cy="838200"/>
            <a:chOff x="1656328" y="1371600"/>
            <a:chExt cx="5907544" cy="838200"/>
          </a:xfrm>
        </p:grpSpPr>
        <p:grpSp>
          <p:nvGrpSpPr>
            <p:cNvPr id="4" name="Group 16"/>
            <p:cNvGrpSpPr/>
            <p:nvPr/>
          </p:nvGrpSpPr>
          <p:grpSpPr>
            <a:xfrm>
              <a:off x="7162800" y="1381780"/>
              <a:ext cx="401072" cy="828020"/>
              <a:chOff x="2057400" y="2677180"/>
              <a:chExt cx="401072" cy="828020"/>
            </a:xfrm>
          </p:grpSpPr>
          <p:sp>
            <p:nvSpPr>
              <p:cNvPr id="18" name="TextBox 1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9" name="TextBox 18"/>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5" name="Group 30"/>
            <p:cNvGrpSpPr/>
            <p:nvPr/>
          </p:nvGrpSpPr>
          <p:grpSpPr>
            <a:xfrm>
              <a:off x="2646928" y="1381780"/>
              <a:ext cx="401072" cy="828020"/>
              <a:chOff x="2057400" y="2677180"/>
              <a:chExt cx="401072" cy="828020"/>
            </a:xfrm>
          </p:grpSpPr>
          <p:sp>
            <p:nvSpPr>
              <p:cNvPr id="32" name="TextBox 3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3" name="TextBox 32"/>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6" name="Group 33"/>
            <p:cNvGrpSpPr/>
            <p:nvPr/>
          </p:nvGrpSpPr>
          <p:grpSpPr>
            <a:xfrm>
              <a:off x="1656328" y="1381780"/>
              <a:ext cx="401072" cy="828020"/>
              <a:chOff x="2057400" y="2677180"/>
              <a:chExt cx="401072" cy="828020"/>
            </a:xfrm>
          </p:grpSpPr>
          <p:sp>
            <p:nvSpPr>
              <p:cNvPr id="35" name="TextBox 3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36" name="TextBox 35"/>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7" name="Group 42"/>
            <p:cNvGrpSpPr/>
            <p:nvPr/>
          </p:nvGrpSpPr>
          <p:grpSpPr>
            <a:xfrm>
              <a:off x="2209800" y="1371600"/>
              <a:ext cx="401072" cy="828020"/>
              <a:chOff x="2057400" y="2677180"/>
              <a:chExt cx="401072" cy="828020"/>
            </a:xfrm>
          </p:grpSpPr>
          <p:sp>
            <p:nvSpPr>
              <p:cNvPr id="44" name="TextBox 4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5" name="TextBox 44"/>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8" name="Group 45"/>
            <p:cNvGrpSpPr/>
            <p:nvPr/>
          </p:nvGrpSpPr>
          <p:grpSpPr>
            <a:xfrm>
              <a:off x="3276600" y="1381780"/>
              <a:ext cx="401072" cy="828020"/>
              <a:chOff x="2057400" y="2677180"/>
              <a:chExt cx="401072" cy="828020"/>
            </a:xfrm>
          </p:grpSpPr>
          <p:sp>
            <p:nvSpPr>
              <p:cNvPr id="47" name="TextBox 46"/>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8" name="TextBox 47"/>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9" name="Group 48"/>
            <p:cNvGrpSpPr/>
            <p:nvPr/>
          </p:nvGrpSpPr>
          <p:grpSpPr>
            <a:xfrm>
              <a:off x="6609328" y="1381780"/>
              <a:ext cx="401072" cy="828020"/>
              <a:chOff x="2057400" y="2677180"/>
              <a:chExt cx="401072" cy="828020"/>
            </a:xfrm>
          </p:grpSpPr>
          <p:sp>
            <p:nvSpPr>
              <p:cNvPr id="50" name="TextBox 4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1" name="TextBox 50"/>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10" name="Group 51"/>
            <p:cNvGrpSpPr/>
            <p:nvPr/>
          </p:nvGrpSpPr>
          <p:grpSpPr>
            <a:xfrm>
              <a:off x="5638800" y="1371600"/>
              <a:ext cx="401072" cy="828020"/>
              <a:chOff x="2057400" y="2677180"/>
              <a:chExt cx="401072" cy="828020"/>
            </a:xfrm>
          </p:grpSpPr>
          <p:sp>
            <p:nvSpPr>
              <p:cNvPr id="53" name="TextBox 52"/>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4" name="TextBox 53"/>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11" name="Group 54"/>
            <p:cNvGrpSpPr/>
            <p:nvPr/>
          </p:nvGrpSpPr>
          <p:grpSpPr>
            <a:xfrm>
              <a:off x="3886200" y="1371600"/>
              <a:ext cx="401072" cy="828020"/>
              <a:chOff x="2057400" y="2677180"/>
              <a:chExt cx="401072" cy="828020"/>
            </a:xfrm>
          </p:grpSpPr>
          <p:sp>
            <p:nvSpPr>
              <p:cNvPr id="56" name="TextBox 5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57" name="TextBox 56"/>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12" name="Group 57"/>
            <p:cNvGrpSpPr/>
            <p:nvPr/>
          </p:nvGrpSpPr>
          <p:grpSpPr>
            <a:xfrm>
              <a:off x="4419600" y="1381780"/>
              <a:ext cx="476412" cy="828020"/>
              <a:chOff x="2057400" y="2677180"/>
              <a:chExt cx="476412" cy="828020"/>
            </a:xfrm>
          </p:grpSpPr>
          <p:sp>
            <p:nvSpPr>
              <p:cNvPr id="59" name="TextBox 58"/>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0" name="TextBox 59"/>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13" name="Group 60"/>
            <p:cNvGrpSpPr/>
            <p:nvPr/>
          </p:nvGrpSpPr>
          <p:grpSpPr>
            <a:xfrm>
              <a:off x="5105400" y="1381780"/>
              <a:ext cx="401072" cy="828020"/>
              <a:chOff x="2057400" y="2677180"/>
              <a:chExt cx="401072" cy="828020"/>
            </a:xfrm>
          </p:grpSpPr>
          <p:sp>
            <p:nvSpPr>
              <p:cNvPr id="62" name="TextBox 6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3" name="TextBox 62"/>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14" name="Group 63"/>
            <p:cNvGrpSpPr/>
            <p:nvPr/>
          </p:nvGrpSpPr>
          <p:grpSpPr>
            <a:xfrm>
              <a:off x="6172200" y="1381780"/>
              <a:ext cx="401072" cy="828020"/>
              <a:chOff x="2057400" y="2677180"/>
              <a:chExt cx="401072" cy="828020"/>
            </a:xfrm>
          </p:grpSpPr>
          <p:sp>
            <p:nvSpPr>
              <p:cNvPr id="65" name="TextBox 64"/>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66" name="TextBox 65"/>
              <p:cNvSpPr txBox="1"/>
              <p:nvPr/>
            </p:nvSpPr>
            <p:spPr>
              <a:xfrm>
                <a:off x="2057400" y="2677180"/>
                <a:ext cx="272832" cy="523220"/>
              </a:xfrm>
              <a:prstGeom prst="rect">
                <a:avLst/>
              </a:prstGeom>
              <a:noFill/>
            </p:spPr>
            <p:txBody>
              <a:bodyPr wrap="none" rtlCol="0">
                <a:spAutoFit/>
              </a:bodyPr>
              <a:lstStyle/>
              <a:p>
                <a:r>
                  <a:rPr lang="en-US" sz="2800" b="1" dirty="0"/>
                  <a:t>i</a:t>
                </a:r>
              </a:p>
            </p:txBody>
          </p:sp>
        </p:grpSp>
      </p:grpSp>
      <p:grpSp>
        <p:nvGrpSpPr>
          <p:cNvPr id="15" name="Group 136"/>
          <p:cNvGrpSpPr/>
          <p:nvPr/>
        </p:nvGrpSpPr>
        <p:grpSpPr>
          <a:xfrm>
            <a:off x="1676400" y="1381780"/>
            <a:ext cx="1848872" cy="1742420"/>
            <a:chOff x="2057400" y="1305580"/>
            <a:chExt cx="1848872" cy="1742420"/>
          </a:xfrm>
        </p:grpSpPr>
        <p:grpSp>
          <p:nvGrpSpPr>
            <p:cNvPr id="16" name="Group 39"/>
            <p:cNvGrpSpPr/>
            <p:nvPr/>
          </p:nvGrpSpPr>
          <p:grpSpPr>
            <a:xfrm>
              <a:off x="2895600" y="1305580"/>
              <a:ext cx="401072" cy="828020"/>
              <a:chOff x="2057400" y="2677180"/>
              <a:chExt cx="401072" cy="828020"/>
            </a:xfrm>
          </p:grpSpPr>
          <p:sp>
            <p:nvSpPr>
              <p:cNvPr id="41" name="TextBox 40"/>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42" name="TextBox 41"/>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17" name="Group 76"/>
            <p:cNvGrpSpPr/>
            <p:nvPr/>
          </p:nvGrpSpPr>
          <p:grpSpPr>
            <a:xfrm>
              <a:off x="2057400" y="1610380"/>
              <a:ext cx="1848872" cy="1437620"/>
              <a:chOff x="2562038" y="3505200"/>
              <a:chExt cx="1848872" cy="1437620"/>
            </a:xfrm>
          </p:grpSpPr>
          <p:sp>
            <p:nvSpPr>
              <p:cNvPr id="67" name="TextBox 66"/>
              <p:cNvSpPr txBox="1"/>
              <p:nvPr/>
            </p:nvSpPr>
            <p:spPr>
              <a:xfrm>
                <a:off x="4009838" y="4419600"/>
                <a:ext cx="401072" cy="523220"/>
              </a:xfrm>
              <a:prstGeom prst="rect">
                <a:avLst/>
              </a:prstGeom>
              <a:noFill/>
            </p:spPr>
            <p:txBody>
              <a:bodyPr wrap="none" rtlCol="0">
                <a:spAutoFit/>
              </a:bodyPr>
              <a:lstStyle/>
              <a:p>
                <a:r>
                  <a:rPr lang="en-US" sz="2800" dirty="0"/>
                  <a:t>●</a:t>
                </a:r>
              </a:p>
            </p:txBody>
          </p:sp>
          <p:sp>
            <p:nvSpPr>
              <p:cNvPr id="68" name="TextBox 67"/>
              <p:cNvSpPr txBox="1"/>
              <p:nvPr/>
            </p:nvSpPr>
            <p:spPr>
              <a:xfrm>
                <a:off x="3324038" y="4343400"/>
                <a:ext cx="457200" cy="533400"/>
              </a:xfrm>
              <a:prstGeom prst="rect">
                <a:avLst/>
              </a:prstGeom>
              <a:noFill/>
            </p:spPr>
            <p:txBody>
              <a:bodyPr wrap="square" rtlCol="0">
                <a:spAutoFit/>
              </a:bodyPr>
              <a:lstStyle/>
              <a:p>
                <a:r>
                  <a:rPr lang="en-US" sz="2800" dirty="0"/>
                  <a:t>●</a:t>
                </a:r>
              </a:p>
            </p:txBody>
          </p:sp>
          <p:sp>
            <p:nvSpPr>
              <p:cNvPr id="69" name="TextBox 68"/>
              <p:cNvSpPr txBox="1"/>
              <p:nvPr/>
            </p:nvSpPr>
            <p:spPr>
              <a:xfrm>
                <a:off x="2714438" y="4267200"/>
                <a:ext cx="401072" cy="523220"/>
              </a:xfrm>
              <a:prstGeom prst="rect">
                <a:avLst/>
              </a:prstGeom>
              <a:noFill/>
            </p:spPr>
            <p:txBody>
              <a:bodyPr wrap="none" rtlCol="0">
                <a:spAutoFit/>
              </a:bodyPr>
              <a:lstStyle/>
              <a:p>
                <a:r>
                  <a:rPr lang="en-US" sz="2800" dirty="0"/>
                  <a:t>●</a:t>
                </a:r>
              </a:p>
            </p:txBody>
          </p:sp>
          <p:sp>
            <p:nvSpPr>
              <p:cNvPr id="70" name="TextBox 69"/>
              <p:cNvSpPr txBox="1"/>
              <p:nvPr/>
            </p:nvSpPr>
            <p:spPr>
              <a:xfrm>
                <a:off x="3400238" y="3505200"/>
                <a:ext cx="401072" cy="523220"/>
              </a:xfrm>
              <a:prstGeom prst="rect">
                <a:avLst/>
              </a:prstGeom>
              <a:noFill/>
            </p:spPr>
            <p:txBody>
              <a:bodyPr wrap="none" rtlCol="0">
                <a:spAutoFit/>
              </a:bodyPr>
              <a:lstStyle/>
              <a:p>
                <a:r>
                  <a:rPr lang="en-US" sz="2800" dirty="0"/>
                  <a:t>●</a:t>
                </a:r>
              </a:p>
            </p:txBody>
          </p:sp>
          <p:sp>
            <p:nvSpPr>
              <p:cNvPr id="71" name="TextBox 70"/>
              <p:cNvSpPr txBox="1"/>
              <p:nvPr/>
            </p:nvSpPr>
            <p:spPr>
              <a:xfrm>
                <a:off x="3705038" y="4191000"/>
                <a:ext cx="377026" cy="523220"/>
              </a:xfrm>
              <a:prstGeom prst="rect">
                <a:avLst/>
              </a:prstGeom>
              <a:noFill/>
            </p:spPr>
            <p:txBody>
              <a:bodyPr wrap="none" rtlCol="0">
                <a:spAutoFit/>
              </a:bodyPr>
              <a:lstStyle/>
              <a:p>
                <a:r>
                  <a:rPr lang="en-US" sz="2800" b="1" dirty="0"/>
                  <a:t>p</a:t>
                </a:r>
              </a:p>
            </p:txBody>
          </p:sp>
          <p:sp>
            <p:nvSpPr>
              <p:cNvPr id="72" name="TextBox 71"/>
              <p:cNvSpPr txBox="1"/>
              <p:nvPr/>
            </p:nvSpPr>
            <p:spPr>
              <a:xfrm>
                <a:off x="3171638" y="4191000"/>
                <a:ext cx="377026" cy="523220"/>
              </a:xfrm>
              <a:prstGeom prst="rect">
                <a:avLst/>
              </a:prstGeom>
              <a:noFill/>
            </p:spPr>
            <p:txBody>
              <a:bodyPr wrap="none" rtlCol="0">
                <a:spAutoFit/>
              </a:bodyPr>
              <a:lstStyle/>
              <a:p>
                <a:r>
                  <a:rPr lang="en-US" sz="2800" b="1" dirty="0"/>
                  <a:t>o</a:t>
                </a:r>
              </a:p>
            </p:txBody>
          </p:sp>
          <p:sp>
            <p:nvSpPr>
              <p:cNvPr id="73" name="TextBox 72"/>
              <p:cNvSpPr txBox="1"/>
              <p:nvPr/>
            </p:nvSpPr>
            <p:spPr>
              <a:xfrm>
                <a:off x="2562038" y="4114800"/>
                <a:ext cx="377026" cy="523220"/>
              </a:xfrm>
              <a:prstGeom prst="rect">
                <a:avLst/>
              </a:prstGeom>
              <a:noFill/>
            </p:spPr>
            <p:txBody>
              <a:bodyPr wrap="none" rtlCol="0">
                <a:spAutoFit/>
              </a:bodyPr>
              <a:lstStyle/>
              <a:p>
                <a:r>
                  <a:rPr lang="en-US" sz="2800" b="1" dirty="0"/>
                  <a:t>n</a:t>
                </a:r>
              </a:p>
            </p:txBody>
          </p:sp>
          <p:cxnSp>
            <p:nvCxnSpPr>
              <p:cNvPr id="74" name="Straight Connector 73"/>
              <p:cNvCxnSpPr/>
              <p:nvPr/>
            </p:nvCxnSpPr>
            <p:spPr>
              <a:xfrm flipH="1">
                <a:off x="2866838" y="3810000"/>
                <a:ext cx="685800" cy="76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3552638" y="3810000"/>
                <a:ext cx="762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flipV="1">
                <a:off x="3648910" y="3799820"/>
                <a:ext cx="533400" cy="8382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20" name="Group 36"/>
          <p:cNvGrpSpPr/>
          <p:nvPr/>
        </p:nvGrpSpPr>
        <p:grpSpPr>
          <a:xfrm>
            <a:off x="1828800" y="4495800"/>
            <a:ext cx="401072" cy="828020"/>
            <a:chOff x="2057400" y="2677180"/>
            <a:chExt cx="401072" cy="828020"/>
          </a:xfrm>
        </p:grpSpPr>
        <p:sp>
          <p:nvSpPr>
            <p:cNvPr id="122" name="TextBox 12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3" name="TextBox 122"/>
            <p:cNvSpPr txBox="1"/>
            <p:nvPr/>
          </p:nvSpPr>
          <p:spPr>
            <a:xfrm>
              <a:off x="2057400" y="2677180"/>
              <a:ext cx="276038" cy="523220"/>
            </a:xfrm>
            <a:prstGeom prst="rect">
              <a:avLst/>
            </a:prstGeom>
            <a:noFill/>
          </p:spPr>
          <p:txBody>
            <a:bodyPr wrap="none" rtlCol="0">
              <a:spAutoFit/>
            </a:bodyPr>
            <a:lstStyle/>
            <a:p>
              <a:r>
                <a:rPr lang="en-US" sz="2800" b="1" dirty="0"/>
                <a:t>j</a:t>
              </a:r>
            </a:p>
          </p:txBody>
        </p:sp>
      </p:grpSp>
      <p:grpSp>
        <p:nvGrpSpPr>
          <p:cNvPr id="21" name="Group 39"/>
          <p:cNvGrpSpPr/>
          <p:nvPr/>
        </p:nvGrpSpPr>
        <p:grpSpPr>
          <a:xfrm>
            <a:off x="3733800" y="4505980"/>
            <a:ext cx="401072" cy="828020"/>
            <a:chOff x="2057400" y="2677180"/>
            <a:chExt cx="401072" cy="828020"/>
          </a:xfrm>
        </p:grpSpPr>
        <p:sp>
          <p:nvSpPr>
            <p:cNvPr id="120" name="TextBox 11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21" name="TextBox 120"/>
            <p:cNvSpPr txBox="1"/>
            <p:nvPr/>
          </p:nvSpPr>
          <p:spPr>
            <a:xfrm>
              <a:off x="2057400" y="2677180"/>
              <a:ext cx="357790" cy="523220"/>
            </a:xfrm>
            <a:prstGeom prst="rect">
              <a:avLst/>
            </a:prstGeom>
            <a:noFill/>
          </p:spPr>
          <p:txBody>
            <a:bodyPr wrap="none" rtlCol="0">
              <a:spAutoFit/>
            </a:bodyPr>
            <a:lstStyle/>
            <a:p>
              <a:r>
                <a:rPr lang="en-US" sz="2800" b="1" dirty="0"/>
                <a:t>k</a:t>
              </a:r>
            </a:p>
          </p:txBody>
        </p:sp>
      </p:grpSp>
      <p:grpSp>
        <p:nvGrpSpPr>
          <p:cNvPr id="22" name="Group 142"/>
          <p:cNvGrpSpPr/>
          <p:nvPr/>
        </p:nvGrpSpPr>
        <p:grpSpPr>
          <a:xfrm>
            <a:off x="2667000" y="4495800"/>
            <a:ext cx="457200" cy="838200"/>
            <a:chOff x="2875528" y="5115580"/>
            <a:chExt cx="457200" cy="838200"/>
          </a:xfrm>
        </p:grpSpPr>
        <p:sp>
          <p:nvSpPr>
            <p:cNvPr id="131" name="TextBox 130"/>
            <p:cNvSpPr txBox="1"/>
            <p:nvPr/>
          </p:nvSpPr>
          <p:spPr>
            <a:xfrm>
              <a:off x="2875528" y="5420380"/>
              <a:ext cx="457200" cy="533400"/>
            </a:xfrm>
            <a:prstGeom prst="rect">
              <a:avLst/>
            </a:prstGeom>
            <a:noFill/>
          </p:spPr>
          <p:txBody>
            <a:bodyPr wrap="square" rtlCol="0">
              <a:spAutoFit/>
            </a:bodyPr>
            <a:lstStyle/>
            <a:p>
              <a:r>
                <a:rPr lang="en-US" sz="2800" dirty="0"/>
                <a:t>●</a:t>
              </a:r>
            </a:p>
          </p:txBody>
        </p:sp>
        <p:sp>
          <p:nvSpPr>
            <p:cNvPr id="134" name="TextBox 133"/>
            <p:cNvSpPr txBox="1"/>
            <p:nvPr/>
          </p:nvSpPr>
          <p:spPr>
            <a:xfrm>
              <a:off x="2875528" y="5115580"/>
              <a:ext cx="377026" cy="523220"/>
            </a:xfrm>
            <a:prstGeom prst="rect">
              <a:avLst/>
            </a:prstGeom>
            <a:noFill/>
          </p:spPr>
          <p:txBody>
            <a:bodyPr wrap="none" rtlCol="0">
              <a:spAutoFit/>
            </a:bodyPr>
            <a:lstStyle/>
            <a:p>
              <a:r>
                <a:rPr lang="en-US" sz="2800" b="1" dirty="0"/>
                <a:t>o</a:t>
              </a:r>
            </a:p>
          </p:txBody>
        </p:sp>
      </p:grpSp>
      <p:grpSp>
        <p:nvGrpSpPr>
          <p:cNvPr id="23" name="Group 143"/>
          <p:cNvGrpSpPr/>
          <p:nvPr/>
        </p:nvGrpSpPr>
        <p:grpSpPr>
          <a:xfrm>
            <a:off x="3200400" y="4495800"/>
            <a:ext cx="433154" cy="838200"/>
            <a:chOff x="3505200" y="5953780"/>
            <a:chExt cx="433154" cy="838200"/>
          </a:xfrm>
        </p:grpSpPr>
        <p:sp>
          <p:nvSpPr>
            <p:cNvPr id="136" name="TextBox 135"/>
            <p:cNvSpPr txBox="1"/>
            <p:nvPr/>
          </p:nvSpPr>
          <p:spPr>
            <a:xfrm>
              <a:off x="3505200" y="6268760"/>
              <a:ext cx="401072" cy="523220"/>
            </a:xfrm>
            <a:prstGeom prst="rect">
              <a:avLst/>
            </a:prstGeom>
            <a:noFill/>
          </p:spPr>
          <p:txBody>
            <a:bodyPr wrap="none" rtlCol="0">
              <a:spAutoFit/>
            </a:bodyPr>
            <a:lstStyle/>
            <a:p>
              <a:r>
                <a:rPr lang="en-US" sz="2800" dirty="0"/>
                <a:t>●</a:t>
              </a:r>
            </a:p>
          </p:txBody>
        </p:sp>
        <p:sp>
          <p:nvSpPr>
            <p:cNvPr id="139" name="TextBox 138"/>
            <p:cNvSpPr txBox="1"/>
            <p:nvPr/>
          </p:nvSpPr>
          <p:spPr>
            <a:xfrm>
              <a:off x="3561328" y="5953780"/>
              <a:ext cx="377026" cy="523220"/>
            </a:xfrm>
            <a:prstGeom prst="rect">
              <a:avLst/>
            </a:prstGeom>
            <a:noFill/>
          </p:spPr>
          <p:txBody>
            <a:bodyPr wrap="none" rtlCol="0">
              <a:spAutoFit/>
            </a:bodyPr>
            <a:lstStyle/>
            <a:p>
              <a:r>
                <a:rPr lang="en-US" sz="2800" b="1" dirty="0"/>
                <a:t>p</a:t>
              </a:r>
            </a:p>
          </p:txBody>
        </p:sp>
      </p:grpSp>
      <p:grpSp>
        <p:nvGrpSpPr>
          <p:cNvPr id="24" name="Group 141"/>
          <p:cNvGrpSpPr/>
          <p:nvPr/>
        </p:nvGrpSpPr>
        <p:grpSpPr>
          <a:xfrm>
            <a:off x="2286000" y="4495800"/>
            <a:ext cx="401072" cy="838200"/>
            <a:chOff x="2398256" y="5877580"/>
            <a:chExt cx="401072" cy="838200"/>
          </a:xfrm>
        </p:grpSpPr>
        <p:sp>
          <p:nvSpPr>
            <p:cNvPr id="138" name="TextBox 137"/>
            <p:cNvSpPr txBox="1"/>
            <p:nvPr/>
          </p:nvSpPr>
          <p:spPr>
            <a:xfrm>
              <a:off x="2398256" y="6192560"/>
              <a:ext cx="401072" cy="523220"/>
            </a:xfrm>
            <a:prstGeom prst="rect">
              <a:avLst/>
            </a:prstGeom>
            <a:noFill/>
          </p:spPr>
          <p:txBody>
            <a:bodyPr wrap="none" rtlCol="0">
              <a:spAutoFit/>
            </a:bodyPr>
            <a:lstStyle/>
            <a:p>
              <a:r>
                <a:rPr lang="en-US" sz="2800" dirty="0"/>
                <a:t>●</a:t>
              </a:r>
            </a:p>
          </p:txBody>
        </p:sp>
        <p:sp>
          <p:nvSpPr>
            <p:cNvPr id="141" name="TextBox 140"/>
            <p:cNvSpPr txBox="1"/>
            <p:nvPr/>
          </p:nvSpPr>
          <p:spPr>
            <a:xfrm>
              <a:off x="2418328" y="5877580"/>
              <a:ext cx="377026" cy="523220"/>
            </a:xfrm>
            <a:prstGeom prst="rect">
              <a:avLst/>
            </a:prstGeom>
            <a:noFill/>
          </p:spPr>
          <p:txBody>
            <a:bodyPr wrap="none" rtlCol="0">
              <a:spAutoFit/>
            </a:bodyPr>
            <a:lstStyle/>
            <a:p>
              <a:r>
                <a:rPr lang="en-US" sz="2800" b="1" dirty="0"/>
                <a:t>n</a:t>
              </a:r>
            </a:p>
          </p:txBody>
        </p:sp>
      </p:grpSp>
      <p:sp>
        <p:nvSpPr>
          <p:cNvPr id="103" name="Title 1"/>
          <p:cNvSpPr txBox="1">
            <a:spLocks/>
          </p:cNvSpPr>
          <p:nvPr/>
        </p:nvSpPr>
        <p:spPr>
          <a:xfrm>
            <a:off x="1752600" y="3048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3</a:t>
            </a:r>
            <a:r>
              <a:rPr lang="en-US" sz="3200" baseline="30000" dirty="0">
                <a:latin typeface="+mj-lt"/>
                <a:ea typeface="+mj-ea"/>
                <a:cs typeface="+mj-cs"/>
              </a:rPr>
              <a:t>rd</a:t>
            </a:r>
            <a:r>
              <a:rPr lang="en-US" sz="3200" dirty="0">
                <a:latin typeface="+mj-lt"/>
                <a:ea typeface="+mj-ea"/>
                <a:cs typeface="+mj-cs"/>
              </a:rPr>
              <a:t>   </a:t>
            </a:r>
          </a:p>
        </p:txBody>
      </p:sp>
      <p:cxnSp>
        <p:nvCxnSpPr>
          <p:cNvPr id="130" name="Straight Connector 129"/>
          <p:cNvCxnSpPr/>
          <p:nvPr/>
        </p:nvCxnSpPr>
        <p:spPr>
          <a:xfrm>
            <a:off x="1828800" y="3429000"/>
            <a:ext cx="8610600" cy="0"/>
          </a:xfrm>
          <a:prstGeom prst="line">
            <a:avLst/>
          </a:prstGeom>
        </p:spPr>
        <p:style>
          <a:lnRef idx="1">
            <a:schemeClr val="dk1"/>
          </a:lnRef>
          <a:fillRef idx="0">
            <a:schemeClr val="dk1"/>
          </a:fillRef>
          <a:effectRef idx="0">
            <a:schemeClr val="dk1"/>
          </a:effectRef>
          <a:fontRef idx="minor">
            <a:schemeClr val="tx1"/>
          </a:fontRef>
        </p:style>
      </p:cxnSp>
      <p:sp>
        <p:nvSpPr>
          <p:cNvPr id="132" name="Title 1"/>
          <p:cNvSpPr txBox="1">
            <a:spLocks/>
          </p:cNvSpPr>
          <p:nvPr/>
        </p:nvSpPr>
        <p:spPr>
          <a:xfrm>
            <a:off x="1752600" y="3581400"/>
            <a:ext cx="3048000" cy="715962"/>
          </a:xfrm>
          <a:prstGeom prst="rect">
            <a:avLst/>
          </a:prstGeom>
        </p:spPr>
        <p:txBody>
          <a:bodyPr vert="horz" lIns="91440" tIns="45720" rIns="91440" bIns="45720" rtlCol="0" anchor="ctr">
            <a:normAutofit/>
          </a:bodyPr>
          <a:lstStyle/>
          <a:p>
            <a:pPr>
              <a:spcBef>
                <a:spcPct val="0"/>
              </a:spcBef>
              <a:defRPr/>
            </a:pPr>
            <a:r>
              <a:rPr lang="en-US" sz="3200" dirty="0">
                <a:latin typeface="+mj-lt"/>
                <a:ea typeface="+mj-ea"/>
                <a:cs typeface="+mj-cs"/>
              </a:rPr>
              <a:t>Step 4</a:t>
            </a:r>
            <a:r>
              <a:rPr lang="en-US" sz="3200" baseline="30000" dirty="0">
                <a:latin typeface="+mj-lt"/>
                <a:ea typeface="+mj-ea"/>
                <a:cs typeface="+mj-cs"/>
              </a:rPr>
              <a:t>th</a:t>
            </a:r>
            <a:r>
              <a:rPr lang="en-US" sz="3200" dirty="0">
                <a:latin typeface="+mj-lt"/>
                <a:ea typeface="+mj-ea"/>
                <a:cs typeface="+mj-cs"/>
              </a:rPr>
              <a:t>   </a:t>
            </a:r>
          </a:p>
        </p:txBody>
      </p:sp>
      <p:sp>
        <p:nvSpPr>
          <p:cNvPr id="133" name="Title 1"/>
          <p:cNvSpPr txBox="1">
            <a:spLocks/>
          </p:cNvSpPr>
          <p:nvPr/>
        </p:nvSpPr>
        <p:spPr>
          <a:xfrm>
            <a:off x="1905000" y="5380038"/>
            <a:ext cx="4572000" cy="715962"/>
          </a:xfrm>
          <a:prstGeom prst="rect">
            <a:avLst/>
          </a:prstGeom>
        </p:spPr>
        <p:txBody>
          <a:bodyPr vert="horz" lIns="91440" tIns="45720" rIns="91440" bIns="45720" rtlCol="0" anchor="ctr">
            <a:normAutofit fontScale="92500"/>
          </a:bodyPr>
          <a:lstStyle/>
          <a:p>
            <a:pPr>
              <a:spcBef>
                <a:spcPct val="0"/>
              </a:spcBef>
              <a:defRPr/>
            </a:pPr>
            <a:r>
              <a:rPr lang="en-US" sz="3200" dirty="0">
                <a:latin typeface="+mj-lt"/>
                <a:ea typeface="+mj-ea"/>
                <a:cs typeface="+mj-cs"/>
              </a:rPr>
              <a:t>The </a:t>
            </a:r>
            <a:r>
              <a:rPr lang="en-US" sz="3200" dirty="0" err="1">
                <a:latin typeface="+mj-lt"/>
                <a:ea typeface="+mj-ea"/>
                <a:cs typeface="+mj-cs"/>
              </a:rPr>
              <a:t>postorder</a:t>
            </a:r>
            <a:r>
              <a:rPr lang="en-US" sz="3200" dirty="0">
                <a:latin typeface="+mj-lt"/>
                <a:ea typeface="+mj-ea"/>
                <a:cs typeface="+mj-cs"/>
              </a:rPr>
              <a:t> Traversal of T   </a:t>
            </a:r>
          </a:p>
        </p:txBody>
      </p:sp>
      <p:grpSp>
        <p:nvGrpSpPr>
          <p:cNvPr id="25" name="Group 136"/>
          <p:cNvGrpSpPr/>
          <p:nvPr/>
        </p:nvGrpSpPr>
        <p:grpSpPr>
          <a:xfrm>
            <a:off x="4227056" y="4419600"/>
            <a:ext cx="5907544" cy="838200"/>
            <a:chOff x="1656328" y="1371600"/>
            <a:chExt cx="5907544" cy="838200"/>
          </a:xfrm>
        </p:grpSpPr>
        <p:grpSp>
          <p:nvGrpSpPr>
            <p:cNvPr id="26" name="Group 16"/>
            <p:cNvGrpSpPr/>
            <p:nvPr/>
          </p:nvGrpSpPr>
          <p:grpSpPr>
            <a:xfrm>
              <a:off x="7162800" y="1381780"/>
              <a:ext cx="401072" cy="828020"/>
              <a:chOff x="2057400" y="2677180"/>
              <a:chExt cx="401072" cy="828020"/>
            </a:xfrm>
          </p:grpSpPr>
          <p:sp>
            <p:nvSpPr>
              <p:cNvPr id="172" name="TextBox 17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73" name="TextBox 172"/>
              <p:cNvSpPr txBox="1"/>
              <p:nvPr/>
            </p:nvSpPr>
            <p:spPr>
              <a:xfrm>
                <a:off x="2057400" y="2677180"/>
                <a:ext cx="362600" cy="523220"/>
              </a:xfrm>
              <a:prstGeom prst="rect">
                <a:avLst/>
              </a:prstGeom>
              <a:noFill/>
            </p:spPr>
            <p:txBody>
              <a:bodyPr wrap="none" rtlCol="0">
                <a:spAutoFit/>
              </a:bodyPr>
              <a:lstStyle/>
              <a:p>
                <a:r>
                  <a:rPr lang="en-US" sz="2800" b="1" dirty="0"/>
                  <a:t>a</a:t>
                </a:r>
              </a:p>
            </p:txBody>
          </p:sp>
        </p:grpSp>
        <p:grpSp>
          <p:nvGrpSpPr>
            <p:cNvPr id="27" name="Group 30"/>
            <p:cNvGrpSpPr/>
            <p:nvPr/>
          </p:nvGrpSpPr>
          <p:grpSpPr>
            <a:xfrm>
              <a:off x="2646928" y="1381780"/>
              <a:ext cx="401072" cy="828020"/>
              <a:chOff x="2057400" y="2677180"/>
              <a:chExt cx="401072" cy="828020"/>
            </a:xfrm>
          </p:grpSpPr>
          <p:sp>
            <p:nvSpPr>
              <p:cNvPr id="170" name="TextBox 16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71" name="TextBox 170"/>
              <p:cNvSpPr txBox="1"/>
              <p:nvPr/>
            </p:nvSpPr>
            <p:spPr>
              <a:xfrm>
                <a:off x="2057400" y="2677180"/>
                <a:ext cx="377026" cy="523220"/>
              </a:xfrm>
              <a:prstGeom prst="rect">
                <a:avLst/>
              </a:prstGeom>
              <a:noFill/>
            </p:spPr>
            <p:txBody>
              <a:bodyPr wrap="none" rtlCol="0">
                <a:spAutoFit/>
              </a:bodyPr>
              <a:lstStyle/>
              <a:p>
                <a:r>
                  <a:rPr lang="en-US" sz="2800" b="1" dirty="0"/>
                  <a:t>b</a:t>
                </a:r>
              </a:p>
            </p:txBody>
          </p:sp>
        </p:grpSp>
        <p:grpSp>
          <p:nvGrpSpPr>
            <p:cNvPr id="28" name="Group 33"/>
            <p:cNvGrpSpPr/>
            <p:nvPr/>
          </p:nvGrpSpPr>
          <p:grpSpPr>
            <a:xfrm>
              <a:off x="1656328" y="1381780"/>
              <a:ext cx="401072" cy="828020"/>
              <a:chOff x="2057400" y="2677180"/>
              <a:chExt cx="401072" cy="828020"/>
            </a:xfrm>
          </p:grpSpPr>
          <p:sp>
            <p:nvSpPr>
              <p:cNvPr id="168" name="TextBox 16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69" name="TextBox 168"/>
              <p:cNvSpPr txBox="1"/>
              <p:nvPr/>
            </p:nvSpPr>
            <p:spPr>
              <a:xfrm>
                <a:off x="2057400" y="2677180"/>
                <a:ext cx="365806" cy="523220"/>
              </a:xfrm>
              <a:prstGeom prst="rect">
                <a:avLst/>
              </a:prstGeom>
              <a:noFill/>
            </p:spPr>
            <p:txBody>
              <a:bodyPr wrap="none" rtlCol="0">
                <a:spAutoFit/>
              </a:bodyPr>
              <a:lstStyle/>
              <a:p>
                <a:r>
                  <a:rPr lang="en-US" sz="2800" b="1" dirty="0"/>
                  <a:t>e</a:t>
                </a:r>
              </a:p>
            </p:txBody>
          </p:sp>
        </p:grpSp>
        <p:grpSp>
          <p:nvGrpSpPr>
            <p:cNvPr id="29" name="Group 42"/>
            <p:cNvGrpSpPr/>
            <p:nvPr/>
          </p:nvGrpSpPr>
          <p:grpSpPr>
            <a:xfrm>
              <a:off x="2209800" y="1371600"/>
              <a:ext cx="401072" cy="828020"/>
              <a:chOff x="2057400" y="2677180"/>
              <a:chExt cx="401072" cy="828020"/>
            </a:xfrm>
          </p:grpSpPr>
          <p:sp>
            <p:nvSpPr>
              <p:cNvPr id="166" name="TextBox 16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67" name="TextBox 166"/>
              <p:cNvSpPr txBox="1"/>
              <p:nvPr/>
            </p:nvSpPr>
            <p:spPr>
              <a:xfrm>
                <a:off x="2057400" y="2677180"/>
                <a:ext cx="298480" cy="523220"/>
              </a:xfrm>
              <a:prstGeom prst="rect">
                <a:avLst/>
              </a:prstGeom>
              <a:noFill/>
            </p:spPr>
            <p:txBody>
              <a:bodyPr wrap="none" rtlCol="0">
                <a:spAutoFit/>
              </a:bodyPr>
              <a:lstStyle/>
              <a:p>
                <a:r>
                  <a:rPr lang="en-US" sz="2800" b="1" dirty="0"/>
                  <a:t>f</a:t>
                </a:r>
              </a:p>
            </p:txBody>
          </p:sp>
        </p:grpSp>
        <p:grpSp>
          <p:nvGrpSpPr>
            <p:cNvPr id="30" name="Group 45"/>
            <p:cNvGrpSpPr/>
            <p:nvPr/>
          </p:nvGrpSpPr>
          <p:grpSpPr>
            <a:xfrm>
              <a:off x="3276600" y="1381780"/>
              <a:ext cx="401072" cy="828020"/>
              <a:chOff x="2057400" y="2677180"/>
              <a:chExt cx="401072" cy="828020"/>
            </a:xfrm>
          </p:grpSpPr>
          <p:sp>
            <p:nvSpPr>
              <p:cNvPr id="164" name="TextBox 16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65" name="TextBox 164"/>
              <p:cNvSpPr txBox="1"/>
              <p:nvPr/>
            </p:nvSpPr>
            <p:spPr>
              <a:xfrm>
                <a:off x="2057400" y="2677180"/>
                <a:ext cx="335348" cy="523220"/>
              </a:xfrm>
              <a:prstGeom prst="rect">
                <a:avLst/>
              </a:prstGeom>
              <a:noFill/>
            </p:spPr>
            <p:txBody>
              <a:bodyPr wrap="none" rtlCol="0">
                <a:spAutoFit/>
              </a:bodyPr>
              <a:lstStyle/>
              <a:p>
                <a:r>
                  <a:rPr lang="en-US" sz="2800" b="1" dirty="0"/>
                  <a:t>c</a:t>
                </a:r>
              </a:p>
            </p:txBody>
          </p:sp>
        </p:grpSp>
        <p:grpSp>
          <p:nvGrpSpPr>
            <p:cNvPr id="31" name="Group 48"/>
            <p:cNvGrpSpPr/>
            <p:nvPr/>
          </p:nvGrpSpPr>
          <p:grpSpPr>
            <a:xfrm>
              <a:off x="6609328" y="1381780"/>
              <a:ext cx="401072" cy="828020"/>
              <a:chOff x="2057400" y="2677180"/>
              <a:chExt cx="401072" cy="828020"/>
            </a:xfrm>
          </p:grpSpPr>
          <p:sp>
            <p:nvSpPr>
              <p:cNvPr id="162" name="TextBox 16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63" name="TextBox 162"/>
              <p:cNvSpPr txBox="1"/>
              <p:nvPr/>
            </p:nvSpPr>
            <p:spPr>
              <a:xfrm>
                <a:off x="2057400" y="2677180"/>
                <a:ext cx="377026" cy="523220"/>
              </a:xfrm>
              <a:prstGeom prst="rect">
                <a:avLst/>
              </a:prstGeom>
              <a:noFill/>
            </p:spPr>
            <p:txBody>
              <a:bodyPr wrap="none" rtlCol="0">
                <a:spAutoFit/>
              </a:bodyPr>
              <a:lstStyle/>
              <a:p>
                <a:r>
                  <a:rPr lang="en-US" sz="2800" b="1" dirty="0"/>
                  <a:t>d</a:t>
                </a:r>
              </a:p>
            </p:txBody>
          </p:sp>
        </p:grpSp>
        <p:grpSp>
          <p:nvGrpSpPr>
            <p:cNvPr id="34" name="Group 51"/>
            <p:cNvGrpSpPr/>
            <p:nvPr/>
          </p:nvGrpSpPr>
          <p:grpSpPr>
            <a:xfrm>
              <a:off x="5638800" y="1371600"/>
              <a:ext cx="401072" cy="828020"/>
              <a:chOff x="2057400" y="2677180"/>
              <a:chExt cx="401072" cy="828020"/>
            </a:xfrm>
          </p:grpSpPr>
          <p:sp>
            <p:nvSpPr>
              <p:cNvPr id="160" name="TextBox 159"/>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61" name="TextBox 160"/>
              <p:cNvSpPr txBox="1"/>
              <p:nvPr/>
            </p:nvSpPr>
            <p:spPr>
              <a:xfrm>
                <a:off x="2057400" y="2677180"/>
                <a:ext cx="377026" cy="523220"/>
              </a:xfrm>
              <a:prstGeom prst="rect">
                <a:avLst/>
              </a:prstGeom>
              <a:noFill/>
            </p:spPr>
            <p:txBody>
              <a:bodyPr wrap="none" rtlCol="0">
                <a:spAutoFit/>
              </a:bodyPr>
              <a:lstStyle/>
              <a:p>
                <a:r>
                  <a:rPr lang="en-US" sz="2800" b="1" dirty="0"/>
                  <a:t>h</a:t>
                </a:r>
              </a:p>
            </p:txBody>
          </p:sp>
        </p:grpSp>
        <p:grpSp>
          <p:nvGrpSpPr>
            <p:cNvPr id="37" name="Group 54"/>
            <p:cNvGrpSpPr/>
            <p:nvPr/>
          </p:nvGrpSpPr>
          <p:grpSpPr>
            <a:xfrm>
              <a:off x="3886200" y="1371600"/>
              <a:ext cx="401072" cy="828020"/>
              <a:chOff x="2057400" y="2677180"/>
              <a:chExt cx="401072" cy="828020"/>
            </a:xfrm>
          </p:grpSpPr>
          <p:sp>
            <p:nvSpPr>
              <p:cNvPr id="158" name="TextBox 157"/>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59" name="TextBox 158"/>
              <p:cNvSpPr txBox="1"/>
              <p:nvPr/>
            </p:nvSpPr>
            <p:spPr>
              <a:xfrm>
                <a:off x="2057400" y="2677180"/>
                <a:ext cx="272832" cy="523220"/>
              </a:xfrm>
              <a:prstGeom prst="rect">
                <a:avLst/>
              </a:prstGeom>
              <a:noFill/>
            </p:spPr>
            <p:txBody>
              <a:bodyPr wrap="none" rtlCol="0">
                <a:spAutoFit/>
              </a:bodyPr>
              <a:lstStyle/>
              <a:p>
                <a:r>
                  <a:rPr lang="en-US" sz="2800" b="1" dirty="0"/>
                  <a:t>l</a:t>
                </a:r>
              </a:p>
            </p:txBody>
          </p:sp>
        </p:grpSp>
        <p:grpSp>
          <p:nvGrpSpPr>
            <p:cNvPr id="40" name="Group 57"/>
            <p:cNvGrpSpPr/>
            <p:nvPr/>
          </p:nvGrpSpPr>
          <p:grpSpPr>
            <a:xfrm>
              <a:off x="4419600" y="1381780"/>
              <a:ext cx="476412" cy="828020"/>
              <a:chOff x="2057400" y="2677180"/>
              <a:chExt cx="476412" cy="828020"/>
            </a:xfrm>
          </p:grpSpPr>
          <p:sp>
            <p:nvSpPr>
              <p:cNvPr id="156" name="TextBox 155"/>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57" name="TextBox 156"/>
              <p:cNvSpPr txBox="1"/>
              <p:nvPr/>
            </p:nvSpPr>
            <p:spPr>
              <a:xfrm>
                <a:off x="2057400" y="2677180"/>
                <a:ext cx="476412" cy="523220"/>
              </a:xfrm>
              <a:prstGeom prst="rect">
                <a:avLst/>
              </a:prstGeom>
              <a:noFill/>
            </p:spPr>
            <p:txBody>
              <a:bodyPr wrap="none" rtlCol="0">
                <a:spAutoFit/>
              </a:bodyPr>
              <a:lstStyle/>
              <a:p>
                <a:r>
                  <a:rPr lang="en-US" sz="2800" b="1" dirty="0"/>
                  <a:t>m</a:t>
                </a:r>
              </a:p>
            </p:txBody>
          </p:sp>
        </p:grpSp>
        <p:grpSp>
          <p:nvGrpSpPr>
            <p:cNvPr id="43" name="Group 60"/>
            <p:cNvGrpSpPr/>
            <p:nvPr/>
          </p:nvGrpSpPr>
          <p:grpSpPr>
            <a:xfrm>
              <a:off x="5105400" y="1381780"/>
              <a:ext cx="401072" cy="828020"/>
              <a:chOff x="2057400" y="2677180"/>
              <a:chExt cx="401072" cy="828020"/>
            </a:xfrm>
          </p:grpSpPr>
          <p:sp>
            <p:nvSpPr>
              <p:cNvPr id="154" name="TextBox 153"/>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55" name="TextBox 154"/>
              <p:cNvSpPr txBox="1"/>
              <p:nvPr/>
            </p:nvSpPr>
            <p:spPr>
              <a:xfrm>
                <a:off x="2057400" y="2677180"/>
                <a:ext cx="354584" cy="523220"/>
              </a:xfrm>
              <a:prstGeom prst="rect">
                <a:avLst/>
              </a:prstGeom>
              <a:noFill/>
            </p:spPr>
            <p:txBody>
              <a:bodyPr wrap="none" rtlCol="0">
                <a:spAutoFit/>
              </a:bodyPr>
              <a:lstStyle/>
              <a:p>
                <a:r>
                  <a:rPr lang="en-US" sz="2800" b="1" dirty="0"/>
                  <a:t>g</a:t>
                </a:r>
              </a:p>
            </p:txBody>
          </p:sp>
        </p:grpSp>
        <p:grpSp>
          <p:nvGrpSpPr>
            <p:cNvPr id="46" name="Group 63"/>
            <p:cNvGrpSpPr/>
            <p:nvPr/>
          </p:nvGrpSpPr>
          <p:grpSpPr>
            <a:xfrm>
              <a:off x="6172200" y="1381780"/>
              <a:ext cx="401072" cy="828020"/>
              <a:chOff x="2057400" y="2677180"/>
              <a:chExt cx="401072" cy="828020"/>
            </a:xfrm>
          </p:grpSpPr>
          <p:sp>
            <p:nvSpPr>
              <p:cNvPr id="152" name="TextBox 151"/>
              <p:cNvSpPr txBox="1"/>
              <p:nvPr/>
            </p:nvSpPr>
            <p:spPr>
              <a:xfrm>
                <a:off x="2057400" y="2981980"/>
                <a:ext cx="401072" cy="523220"/>
              </a:xfrm>
              <a:prstGeom prst="rect">
                <a:avLst/>
              </a:prstGeom>
              <a:noFill/>
            </p:spPr>
            <p:txBody>
              <a:bodyPr wrap="none" rtlCol="0">
                <a:spAutoFit/>
              </a:bodyPr>
              <a:lstStyle/>
              <a:p>
                <a:r>
                  <a:rPr lang="en-US" sz="2800" dirty="0"/>
                  <a:t>●</a:t>
                </a:r>
              </a:p>
            </p:txBody>
          </p:sp>
          <p:sp>
            <p:nvSpPr>
              <p:cNvPr id="153" name="TextBox 152"/>
              <p:cNvSpPr txBox="1"/>
              <p:nvPr/>
            </p:nvSpPr>
            <p:spPr>
              <a:xfrm>
                <a:off x="2057400" y="2677180"/>
                <a:ext cx="272832" cy="523220"/>
              </a:xfrm>
              <a:prstGeom prst="rect">
                <a:avLst/>
              </a:prstGeom>
              <a:noFill/>
            </p:spPr>
            <p:txBody>
              <a:bodyPr wrap="none" rtlCol="0">
                <a:spAutoFit/>
              </a:bodyPr>
              <a:lstStyle/>
              <a:p>
                <a:r>
                  <a:rPr lang="en-US" sz="2800" b="1" dirty="0"/>
                  <a:t>i</a:t>
                </a:r>
              </a:p>
            </p:txBody>
          </p:sp>
        </p:grpSp>
      </p:grpSp>
      <p:sp>
        <p:nvSpPr>
          <p:cNvPr id="49" name="Date Placeholder 48"/>
          <p:cNvSpPr>
            <a:spLocks noGrp="1"/>
          </p:cNvSpPr>
          <p:nvPr>
            <p:ph type="dt" sz="half" idx="10"/>
          </p:nvPr>
        </p:nvSpPr>
        <p:spPr/>
        <p:txBody>
          <a:bodyPr/>
          <a:lstStyle/>
          <a:p>
            <a:r>
              <a:rPr lang="en-US" smtClean="0"/>
              <a:t>24 July 2013</a:t>
            </a:r>
            <a:endParaRPr lang="en-US"/>
          </a:p>
        </p:txBody>
      </p:sp>
      <p:sp>
        <p:nvSpPr>
          <p:cNvPr id="52" name="Footer Placeholder 51"/>
          <p:cNvSpPr>
            <a:spLocks noGrp="1"/>
          </p:cNvSpPr>
          <p:nvPr>
            <p:ph type="ftr" sz="quarter" idx="11"/>
          </p:nvPr>
        </p:nvSpPr>
        <p:spPr/>
        <p:txBody>
          <a:bodyPr/>
          <a:lstStyle/>
          <a:p>
            <a:r>
              <a:rPr lang="en-US" smtClean="0"/>
              <a:t>prepared by Jay Narayan Jha</a:t>
            </a:r>
            <a:endParaRPr lang="en-US"/>
          </a:p>
        </p:txBody>
      </p:sp>
      <p:sp>
        <p:nvSpPr>
          <p:cNvPr id="55" name="Slide Number Placeholder 54"/>
          <p:cNvSpPr>
            <a:spLocks noGrp="1"/>
          </p:cNvSpPr>
          <p:nvPr>
            <p:ph type="sldNum" sz="quarter" idx="12"/>
          </p:nvPr>
        </p:nvSpPr>
        <p:spPr/>
        <p:txBody>
          <a:bodyPr/>
          <a:lstStyle/>
          <a:p>
            <a:fld id="{8B16A634-8E49-4B9D-9759-C259ADE26D9D}" type="slidenum">
              <a:rPr lang="en-US" smtClean="0"/>
              <a:t>33</a:t>
            </a:fld>
            <a:endParaRPr lang="en-US"/>
          </a:p>
        </p:txBody>
      </p:sp>
    </p:spTree>
    <p:extLst>
      <p:ext uri="{BB962C8B-B14F-4D97-AF65-F5344CB8AC3E}">
        <p14:creationId xmlns:p14="http://schemas.microsoft.com/office/powerpoint/2010/main" val="115177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anim calcmode="lin" valueType="num">
                                      <p:cBhvr additive="base">
                                        <p:cTn id="25" dur="500" fill="hold"/>
                                        <p:tgtEl>
                                          <p:spTgt spid="130"/>
                                        </p:tgtEl>
                                        <p:attrNameLst>
                                          <p:attrName>ppt_x</p:attrName>
                                        </p:attrNameLst>
                                      </p:cBhvr>
                                      <p:tavLst>
                                        <p:tav tm="0">
                                          <p:val>
                                            <p:strVal val="#ppt_x"/>
                                          </p:val>
                                        </p:tav>
                                        <p:tav tm="100000">
                                          <p:val>
                                            <p:strVal val="#ppt_x"/>
                                          </p:val>
                                        </p:tav>
                                      </p:tavLst>
                                    </p:anim>
                                    <p:anim calcmode="lin" valueType="num">
                                      <p:cBhvr additive="base">
                                        <p:cTn id="26"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2"/>
                                        </p:tgtEl>
                                        <p:attrNameLst>
                                          <p:attrName>style.visibility</p:attrName>
                                        </p:attrNameLst>
                                      </p:cBhvr>
                                      <p:to>
                                        <p:strVal val="visible"/>
                                      </p:to>
                                    </p:set>
                                    <p:anim calcmode="lin" valueType="num">
                                      <p:cBhvr additive="base">
                                        <p:cTn id="31" dur="500" fill="hold"/>
                                        <p:tgtEl>
                                          <p:spTgt spid="132"/>
                                        </p:tgtEl>
                                        <p:attrNameLst>
                                          <p:attrName>ppt_x</p:attrName>
                                        </p:attrNameLst>
                                      </p:cBhvr>
                                      <p:tavLst>
                                        <p:tav tm="0">
                                          <p:val>
                                            <p:strVal val="#ppt_x"/>
                                          </p:val>
                                        </p:tav>
                                        <p:tav tm="100000">
                                          <p:val>
                                            <p:strVal val="#ppt_x"/>
                                          </p:val>
                                        </p:tav>
                                      </p:tavLst>
                                    </p:anim>
                                    <p:anim calcmode="lin" valueType="num">
                                      <p:cBhvr additive="base">
                                        <p:cTn id="3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3"/>
                                        </p:tgtEl>
                                        <p:attrNameLst>
                                          <p:attrName>style.visibility</p:attrName>
                                        </p:attrNameLst>
                                      </p:cBhvr>
                                      <p:to>
                                        <p:strVal val="visible"/>
                                      </p:to>
                                    </p:set>
                                    <p:anim calcmode="lin" valueType="num">
                                      <p:cBhvr additive="base">
                                        <p:cTn id="67" dur="500" fill="hold"/>
                                        <p:tgtEl>
                                          <p:spTgt spid="133"/>
                                        </p:tgtEl>
                                        <p:attrNameLst>
                                          <p:attrName>ppt_x</p:attrName>
                                        </p:attrNameLst>
                                      </p:cBhvr>
                                      <p:tavLst>
                                        <p:tav tm="0">
                                          <p:val>
                                            <p:strVal val="#ppt_x"/>
                                          </p:val>
                                        </p:tav>
                                        <p:tav tm="100000">
                                          <p:val>
                                            <p:strVal val="#ppt_x"/>
                                          </p:val>
                                        </p:tav>
                                      </p:tavLst>
                                    </p:anim>
                                    <p:anim calcmode="lin" valueType="num">
                                      <p:cBhvr additive="base">
                                        <p:cTn id="68"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lstStyle/>
          <a:p>
            <a:r>
              <a:rPr lang="en-US" sz="3600" u="sng" dirty="0"/>
              <a:t>Spanning tree</a:t>
            </a:r>
            <a:r>
              <a:rPr lang="en-US" sz="3600" dirty="0"/>
              <a:t>: A Spanning tree of a graph G is a sub graph of G that is a tree and that consist all the vertices of G.</a:t>
            </a:r>
          </a:p>
          <a:p>
            <a:r>
              <a:rPr lang="en-US" dirty="0" err="1" smtClean="0"/>
              <a:t>Eg</a:t>
            </a:r>
            <a:r>
              <a:rPr lang="en-US" dirty="0" smtClean="0"/>
              <a:t>:</a:t>
            </a:r>
          </a:p>
          <a:p>
            <a:endParaRPr lang="en-US" dirty="0"/>
          </a:p>
          <a:p>
            <a:endParaRPr lang="en-US" dirty="0" smtClean="0"/>
          </a:p>
          <a:p>
            <a:endParaRPr lang="en-US" dirty="0"/>
          </a:p>
          <a:p>
            <a:r>
              <a:rPr lang="en-US" dirty="0" smtClean="0"/>
              <a:t>Spanning tree:</a:t>
            </a:r>
          </a:p>
          <a:p>
            <a:endParaRPr lang="en-US" dirty="0"/>
          </a:p>
        </p:txBody>
      </p:sp>
      <p:sp>
        <p:nvSpPr>
          <p:cNvPr id="30" name="TextBox 29"/>
          <p:cNvSpPr txBox="1"/>
          <p:nvPr/>
        </p:nvSpPr>
        <p:spPr>
          <a:xfrm>
            <a:off x="5791200" y="2209801"/>
            <a:ext cx="4419600" cy="1384995"/>
          </a:xfrm>
          <a:prstGeom prst="rect">
            <a:avLst/>
          </a:prstGeom>
          <a:noFill/>
        </p:spPr>
        <p:txBody>
          <a:bodyPr wrap="square" rtlCol="0">
            <a:spAutoFit/>
          </a:bodyPr>
          <a:lstStyle/>
          <a:p>
            <a:r>
              <a:rPr lang="en-US" sz="2800" u="sng" dirty="0"/>
              <a:t>Note</a:t>
            </a:r>
            <a:r>
              <a:rPr lang="en-US" sz="2800" dirty="0"/>
              <a:t>: Total number of spanning  tree in complete graph  </a:t>
            </a:r>
            <a:r>
              <a:rPr lang="en-US" sz="2800" dirty="0" err="1"/>
              <a:t>K</a:t>
            </a:r>
            <a:r>
              <a:rPr lang="en-US" sz="2800" baseline="-25000" dirty="0" err="1"/>
              <a:t>n</a:t>
            </a:r>
            <a:r>
              <a:rPr lang="en-US" sz="2800" dirty="0"/>
              <a:t>  is  n</a:t>
            </a:r>
            <a:r>
              <a:rPr lang="en-US" sz="2800" baseline="30000" dirty="0"/>
              <a:t>n-2</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65" name="Group 64"/>
          <p:cNvGrpSpPr/>
          <p:nvPr/>
        </p:nvGrpSpPr>
        <p:grpSpPr>
          <a:xfrm>
            <a:off x="2590800" y="1676400"/>
            <a:ext cx="2519500" cy="1969532"/>
            <a:chOff x="1066800" y="1676400"/>
            <a:chExt cx="2519500" cy="1969532"/>
          </a:xfrm>
        </p:grpSpPr>
        <p:sp>
          <p:nvSpPr>
            <p:cNvPr id="4" name="Rectangle 3"/>
            <p:cNvSpPr/>
            <p:nvPr/>
          </p:nvSpPr>
          <p:spPr>
            <a:xfrm>
              <a:off x="1371600" y="1981200"/>
              <a:ext cx="1905000" cy="1295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6" name="Straight Connector 5"/>
            <p:cNvCxnSpPr/>
            <p:nvPr/>
          </p:nvCxnSpPr>
          <p:spPr>
            <a:xfrm>
              <a:off x="1371600" y="1981200"/>
              <a:ext cx="1905000" cy="12954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10800000" flipV="1">
              <a:off x="1371600" y="1981200"/>
              <a:ext cx="1905000" cy="129540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rot="10983530" flipH="1" flipV="1">
              <a:off x="1143000" y="1676400"/>
              <a:ext cx="380999" cy="369332"/>
            </a:xfrm>
            <a:prstGeom prst="rect">
              <a:avLst/>
            </a:prstGeom>
            <a:noFill/>
          </p:spPr>
          <p:txBody>
            <a:bodyPr wrap="square" rtlCol="0">
              <a:spAutoFit/>
            </a:bodyPr>
            <a:lstStyle/>
            <a:p>
              <a:r>
                <a:rPr lang="en-US" dirty="0"/>
                <a:t>A</a:t>
              </a:r>
            </a:p>
          </p:txBody>
        </p:sp>
        <p:sp>
          <p:nvSpPr>
            <p:cNvPr id="20" name="TextBox 19"/>
            <p:cNvSpPr txBox="1"/>
            <p:nvPr/>
          </p:nvSpPr>
          <p:spPr>
            <a:xfrm>
              <a:off x="3276600" y="1752600"/>
              <a:ext cx="309700" cy="369332"/>
            </a:xfrm>
            <a:prstGeom prst="rect">
              <a:avLst/>
            </a:prstGeom>
            <a:noFill/>
          </p:spPr>
          <p:txBody>
            <a:bodyPr wrap="none" rtlCol="0">
              <a:spAutoFit/>
            </a:bodyPr>
            <a:lstStyle/>
            <a:p>
              <a:r>
                <a:rPr lang="en-US" dirty="0"/>
                <a:t>B</a:t>
              </a:r>
            </a:p>
          </p:txBody>
        </p:sp>
        <p:sp>
          <p:nvSpPr>
            <p:cNvPr id="22" name="TextBox 21"/>
            <p:cNvSpPr txBox="1"/>
            <p:nvPr/>
          </p:nvSpPr>
          <p:spPr>
            <a:xfrm>
              <a:off x="1066800" y="3200400"/>
              <a:ext cx="308098" cy="369332"/>
            </a:xfrm>
            <a:prstGeom prst="rect">
              <a:avLst/>
            </a:prstGeom>
            <a:noFill/>
          </p:spPr>
          <p:txBody>
            <a:bodyPr wrap="none" rtlCol="0">
              <a:spAutoFit/>
            </a:bodyPr>
            <a:lstStyle/>
            <a:p>
              <a:r>
                <a:rPr lang="en-US" dirty="0"/>
                <a:t>C</a:t>
              </a:r>
            </a:p>
          </p:txBody>
        </p:sp>
        <p:sp>
          <p:nvSpPr>
            <p:cNvPr id="23" name="TextBox 22"/>
            <p:cNvSpPr txBox="1"/>
            <p:nvPr/>
          </p:nvSpPr>
          <p:spPr>
            <a:xfrm>
              <a:off x="3200400" y="3276600"/>
              <a:ext cx="327334" cy="369332"/>
            </a:xfrm>
            <a:prstGeom prst="rect">
              <a:avLst/>
            </a:prstGeom>
            <a:noFill/>
          </p:spPr>
          <p:txBody>
            <a:bodyPr wrap="none" rtlCol="0">
              <a:spAutoFit/>
            </a:bodyPr>
            <a:lstStyle/>
            <a:p>
              <a:r>
                <a:rPr lang="en-US" dirty="0"/>
                <a:t>D</a:t>
              </a:r>
            </a:p>
          </p:txBody>
        </p:sp>
      </p:grpSp>
      <p:sp>
        <p:nvSpPr>
          <p:cNvPr id="34" name="Date Placeholder 33"/>
          <p:cNvSpPr>
            <a:spLocks noGrp="1"/>
          </p:cNvSpPr>
          <p:nvPr>
            <p:ph type="dt" sz="half" idx="10"/>
          </p:nvPr>
        </p:nvSpPr>
        <p:spPr/>
        <p:txBody>
          <a:bodyPr/>
          <a:lstStyle/>
          <a:p>
            <a:r>
              <a:rPr lang="en-US" smtClean="0"/>
              <a:t>24 July 2013</a:t>
            </a:r>
            <a:endParaRPr lang="en-US"/>
          </a:p>
        </p:txBody>
      </p:sp>
      <p:sp>
        <p:nvSpPr>
          <p:cNvPr id="35" name="Slide Number Placeholder 34"/>
          <p:cNvSpPr>
            <a:spLocks noGrp="1"/>
          </p:cNvSpPr>
          <p:nvPr>
            <p:ph type="sldNum" sz="quarter" idx="12"/>
          </p:nvPr>
        </p:nvSpPr>
        <p:spPr/>
        <p:txBody>
          <a:bodyPr/>
          <a:lstStyle/>
          <a:p>
            <a:fld id="{80EF99F0-F5AD-4443-BB34-5939F745E5D6}" type="slidenum">
              <a:rPr lang="en-US" smtClean="0"/>
              <a:pPr/>
              <a:t>34</a:t>
            </a:fld>
            <a:endParaRPr lang="en-US"/>
          </a:p>
        </p:txBody>
      </p:sp>
      <p:sp>
        <p:nvSpPr>
          <p:cNvPr id="36" name="Footer Placeholder 35"/>
          <p:cNvSpPr>
            <a:spLocks noGrp="1"/>
          </p:cNvSpPr>
          <p:nvPr>
            <p:ph type="ftr" sz="quarter" idx="11"/>
          </p:nvPr>
        </p:nvSpPr>
        <p:spPr/>
        <p:txBody>
          <a:bodyPr/>
          <a:lstStyle/>
          <a:p>
            <a:r>
              <a:rPr lang="en-US" smtClean="0"/>
              <a:t>prepared by Jay Narayan Jha</a:t>
            </a:r>
            <a:endParaRPr lang="en-US"/>
          </a:p>
        </p:txBody>
      </p:sp>
      <p:grpSp>
        <p:nvGrpSpPr>
          <p:cNvPr id="84" name="Group 83"/>
          <p:cNvGrpSpPr/>
          <p:nvPr/>
        </p:nvGrpSpPr>
        <p:grpSpPr>
          <a:xfrm>
            <a:off x="1524000" y="4572000"/>
            <a:ext cx="2143310" cy="1905000"/>
            <a:chOff x="0" y="4572000"/>
            <a:chExt cx="2143310" cy="1905000"/>
          </a:xfrm>
        </p:grpSpPr>
        <p:grpSp>
          <p:nvGrpSpPr>
            <p:cNvPr id="37" name="Group 36"/>
            <p:cNvGrpSpPr/>
            <p:nvPr/>
          </p:nvGrpSpPr>
          <p:grpSpPr>
            <a:xfrm>
              <a:off x="228600" y="4876800"/>
              <a:ext cx="1601788" cy="1296194"/>
              <a:chOff x="1218406" y="4953000"/>
              <a:chExt cx="1601788" cy="1296194"/>
            </a:xfrm>
          </p:grpSpPr>
          <p:cxnSp>
            <p:nvCxnSpPr>
              <p:cNvPr id="13" name="Straight Connector 12"/>
              <p:cNvCxnSpPr/>
              <p:nvPr/>
            </p:nvCxnSpPr>
            <p:spPr>
              <a:xfrm rot="5400000">
                <a:off x="571500" y="5600700"/>
                <a:ext cx="1295400" cy="158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1219200" y="4953000"/>
                <a:ext cx="16002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5400000">
                <a:off x="2171700" y="5600700"/>
                <a:ext cx="1295400" cy="1588"/>
              </a:xfrm>
              <a:prstGeom prst="line">
                <a:avLst/>
              </a:prstGeom>
            </p:spPr>
            <p:style>
              <a:lnRef idx="2">
                <a:schemeClr val="dk1"/>
              </a:lnRef>
              <a:fillRef idx="0">
                <a:schemeClr val="dk1"/>
              </a:fillRef>
              <a:effectRef idx="1">
                <a:schemeClr val="dk1"/>
              </a:effectRef>
              <a:fontRef idx="minor">
                <a:schemeClr val="tx1"/>
              </a:fontRef>
            </p:style>
          </p:cxnSp>
        </p:grpSp>
        <p:sp>
          <p:nvSpPr>
            <p:cNvPr id="69" name="TextBox 68"/>
            <p:cNvSpPr txBox="1"/>
            <p:nvPr/>
          </p:nvSpPr>
          <p:spPr>
            <a:xfrm>
              <a:off x="0" y="457200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1828800" y="4648200"/>
              <a:ext cx="314510" cy="369332"/>
            </a:xfrm>
            <a:prstGeom prst="rect">
              <a:avLst/>
            </a:prstGeom>
            <a:noFill/>
          </p:spPr>
          <p:txBody>
            <a:bodyPr wrap="none" rtlCol="0">
              <a:spAutoFit/>
            </a:bodyPr>
            <a:lstStyle/>
            <a:p>
              <a:r>
                <a:rPr lang="en-US" dirty="0"/>
                <a:t>B</a:t>
              </a:r>
            </a:p>
          </p:txBody>
        </p:sp>
        <p:sp>
          <p:nvSpPr>
            <p:cNvPr id="75" name="TextBox 74"/>
            <p:cNvSpPr txBox="1"/>
            <p:nvPr/>
          </p:nvSpPr>
          <p:spPr>
            <a:xfrm>
              <a:off x="152400" y="6096000"/>
              <a:ext cx="314510" cy="369332"/>
            </a:xfrm>
            <a:prstGeom prst="rect">
              <a:avLst/>
            </a:prstGeom>
            <a:noFill/>
          </p:spPr>
          <p:txBody>
            <a:bodyPr wrap="none" rtlCol="0">
              <a:spAutoFit/>
            </a:bodyPr>
            <a:lstStyle/>
            <a:p>
              <a:r>
                <a:rPr lang="en-US" dirty="0"/>
                <a:t>C</a:t>
              </a:r>
            </a:p>
          </p:txBody>
        </p:sp>
        <p:sp>
          <p:nvSpPr>
            <p:cNvPr id="79" name="TextBox 78"/>
            <p:cNvSpPr txBox="1"/>
            <p:nvPr/>
          </p:nvSpPr>
          <p:spPr>
            <a:xfrm>
              <a:off x="1577666" y="6107668"/>
              <a:ext cx="327334" cy="369332"/>
            </a:xfrm>
            <a:prstGeom prst="rect">
              <a:avLst/>
            </a:prstGeom>
            <a:noFill/>
          </p:spPr>
          <p:txBody>
            <a:bodyPr wrap="none" rtlCol="0">
              <a:spAutoFit/>
            </a:bodyPr>
            <a:lstStyle/>
            <a:p>
              <a:r>
                <a:rPr lang="en-US" dirty="0"/>
                <a:t>D</a:t>
              </a:r>
            </a:p>
          </p:txBody>
        </p:sp>
      </p:grpSp>
      <p:grpSp>
        <p:nvGrpSpPr>
          <p:cNvPr id="86" name="Group 85"/>
          <p:cNvGrpSpPr/>
          <p:nvPr/>
        </p:nvGrpSpPr>
        <p:grpSpPr>
          <a:xfrm>
            <a:off x="5933890" y="4572000"/>
            <a:ext cx="1762310" cy="1893332"/>
            <a:chOff x="3962400" y="4572000"/>
            <a:chExt cx="1762310" cy="1893332"/>
          </a:xfrm>
        </p:grpSpPr>
        <p:grpSp>
          <p:nvGrpSpPr>
            <p:cNvPr id="49" name="Group 48"/>
            <p:cNvGrpSpPr/>
            <p:nvPr/>
          </p:nvGrpSpPr>
          <p:grpSpPr>
            <a:xfrm>
              <a:off x="4267200" y="4932911"/>
              <a:ext cx="1265141" cy="1163089"/>
              <a:chOff x="2813924" y="542036"/>
              <a:chExt cx="1265141" cy="1163089"/>
            </a:xfrm>
          </p:grpSpPr>
          <p:cxnSp>
            <p:nvCxnSpPr>
              <p:cNvPr id="50" name="Straight Connector 49"/>
              <p:cNvCxnSpPr/>
              <p:nvPr/>
            </p:nvCxnSpPr>
            <p:spPr>
              <a:xfrm>
                <a:off x="2814699" y="1703972"/>
                <a:ext cx="1264366" cy="1153"/>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rot="16200000">
                <a:off x="2233731" y="1122806"/>
                <a:ext cx="1161936" cy="155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2814699" y="542036"/>
                <a:ext cx="1264366" cy="1153"/>
              </a:xfrm>
              <a:prstGeom prst="line">
                <a:avLst/>
              </a:prstGeom>
            </p:spPr>
            <p:style>
              <a:lnRef idx="2">
                <a:schemeClr val="dk1"/>
              </a:lnRef>
              <a:fillRef idx="0">
                <a:schemeClr val="dk1"/>
              </a:fillRef>
              <a:effectRef idx="1">
                <a:schemeClr val="dk1"/>
              </a:effectRef>
              <a:fontRef idx="minor">
                <a:schemeClr val="tx1"/>
              </a:fontRef>
            </p:style>
          </p:cxnSp>
        </p:grpSp>
        <p:sp>
          <p:nvSpPr>
            <p:cNvPr id="67" name="TextBox 66"/>
            <p:cNvSpPr txBox="1"/>
            <p:nvPr/>
          </p:nvSpPr>
          <p:spPr>
            <a:xfrm>
              <a:off x="3962400" y="4648200"/>
              <a:ext cx="317716" cy="369332"/>
            </a:xfrm>
            <a:prstGeom prst="rect">
              <a:avLst/>
            </a:prstGeom>
            <a:noFill/>
          </p:spPr>
          <p:txBody>
            <a:bodyPr wrap="none" rtlCol="0">
              <a:spAutoFit/>
            </a:bodyPr>
            <a:lstStyle/>
            <a:p>
              <a:r>
                <a:rPr lang="en-US" dirty="0"/>
                <a:t>A</a:t>
              </a:r>
            </a:p>
          </p:txBody>
        </p:sp>
        <p:sp>
          <p:nvSpPr>
            <p:cNvPr id="72" name="TextBox 71"/>
            <p:cNvSpPr txBox="1"/>
            <p:nvPr/>
          </p:nvSpPr>
          <p:spPr>
            <a:xfrm>
              <a:off x="5410200" y="4572000"/>
              <a:ext cx="314510" cy="369332"/>
            </a:xfrm>
            <a:prstGeom prst="rect">
              <a:avLst/>
            </a:prstGeom>
            <a:noFill/>
          </p:spPr>
          <p:txBody>
            <a:bodyPr wrap="none" rtlCol="0">
              <a:spAutoFit/>
            </a:bodyPr>
            <a:lstStyle/>
            <a:p>
              <a:r>
                <a:rPr lang="en-US" dirty="0"/>
                <a:t>B</a:t>
              </a:r>
            </a:p>
          </p:txBody>
        </p:sp>
        <p:sp>
          <p:nvSpPr>
            <p:cNvPr id="78" name="TextBox 77"/>
            <p:cNvSpPr txBox="1"/>
            <p:nvPr/>
          </p:nvSpPr>
          <p:spPr>
            <a:xfrm>
              <a:off x="4114800" y="6019800"/>
              <a:ext cx="314510" cy="369332"/>
            </a:xfrm>
            <a:prstGeom prst="rect">
              <a:avLst/>
            </a:prstGeom>
            <a:noFill/>
          </p:spPr>
          <p:txBody>
            <a:bodyPr wrap="none" rtlCol="0">
              <a:spAutoFit/>
            </a:bodyPr>
            <a:lstStyle/>
            <a:p>
              <a:r>
                <a:rPr lang="en-US" dirty="0"/>
                <a:t>C</a:t>
              </a:r>
            </a:p>
          </p:txBody>
        </p:sp>
        <p:sp>
          <p:nvSpPr>
            <p:cNvPr id="80" name="TextBox 79"/>
            <p:cNvSpPr txBox="1"/>
            <p:nvPr/>
          </p:nvSpPr>
          <p:spPr>
            <a:xfrm>
              <a:off x="5334000" y="6096000"/>
              <a:ext cx="327334" cy="369332"/>
            </a:xfrm>
            <a:prstGeom prst="rect">
              <a:avLst/>
            </a:prstGeom>
            <a:noFill/>
          </p:spPr>
          <p:txBody>
            <a:bodyPr wrap="none" rtlCol="0">
              <a:spAutoFit/>
            </a:bodyPr>
            <a:lstStyle/>
            <a:p>
              <a:r>
                <a:rPr lang="en-US" dirty="0"/>
                <a:t>D</a:t>
              </a:r>
            </a:p>
          </p:txBody>
        </p:sp>
      </p:grpSp>
      <p:grpSp>
        <p:nvGrpSpPr>
          <p:cNvPr id="87" name="Group 86"/>
          <p:cNvGrpSpPr/>
          <p:nvPr/>
        </p:nvGrpSpPr>
        <p:grpSpPr>
          <a:xfrm>
            <a:off x="8054666" y="4572000"/>
            <a:ext cx="1851334" cy="1817132"/>
            <a:chOff x="5867400" y="4572000"/>
            <a:chExt cx="1851334" cy="1817132"/>
          </a:xfrm>
        </p:grpSpPr>
        <p:grpSp>
          <p:nvGrpSpPr>
            <p:cNvPr id="57" name="Group 56"/>
            <p:cNvGrpSpPr/>
            <p:nvPr/>
          </p:nvGrpSpPr>
          <p:grpSpPr>
            <a:xfrm rot="10800000">
              <a:off x="6126259" y="4937976"/>
              <a:ext cx="1265141" cy="1163089"/>
              <a:chOff x="2813924" y="542036"/>
              <a:chExt cx="1265141" cy="1163089"/>
            </a:xfrm>
          </p:grpSpPr>
          <p:cxnSp>
            <p:nvCxnSpPr>
              <p:cNvPr id="58" name="Straight Connector 57"/>
              <p:cNvCxnSpPr/>
              <p:nvPr/>
            </p:nvCxnSpPr>
            <p:spPr>
              <a:xfrm>
                <a:off x="2814699" y="1703972"/>
                <a:ext cx="1264366" cy="1153"/>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rot="16200000">
                <a:off x="2233731" y="1122806"/>
                <a:ext cx="1161936" cy="155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2814699" y="542036"/>
                <a:ext cx="1264366" cy="1153"/>
              </a:xfrm>
              <a:prstGeom prst="line">
                <a:avLst/>
              </a:prstGeom>
            </p:spPr>
            <p:style>
              <a:lnRef idx="2">
                <a:schemeClr val="dk1"/>
              </a:lnRef>
              <a:fillRef idx="0">
                <a:schemeClr val="dk1"/>
              </a:fillRef>
              <a:effectRef idx="1">
                <a:schemeClr val="dk1"/>
              </a:effectRef>
              <a:fontRef idx="minor">
                <a:schemeClr val="tx1"/>
              </a:fontRef>
            </p:style>
          </p:cxnSp>
        </p:grpSp>
        <p:sp>
          <p:nvSpPr>
            <p:cNvPr id="66" name="TextBox 65"/>
            <p:cNvSpPr txBox="1"/>
            <p:nvPr/>
          </p:nvSpPr>
          <p:spPr>
            <a:xfrm>
              <a:off x="6019800" y="4572000"/>
              <a:ext cx="317716" cy="369332"/>
            </a:xfrm>
            <a:prstGeom prst="rect">
              <a:avLst/>
            </a:prstGeom>
            <a:noFill/>
          </p:spPr>
          <p:txBody>
            <a:bodyPr wrap="none" rtlCol="0">
              <a:spAutoFit/>
            </a:bodyPr>
            <a:lstStyle/>
            <a:p>
              <a:r>
                <a:rPr lang="en-US" dirty="0"/>
                <a:t>A</a:t>
              </a:r>
            </a:p>
          </p:txBody>
        </p:sp>
        <p:sp>
          <p:nvSpPr>
            <p:cNvPr id="70" name="TextBox 69"/>
            <p:cNvSpPr txBox="1"/>
            <p:nvPr/>
          </p:nvSpPr>
          <p:spPr>
            <a:xfrm>
              <a:off x="7391400" y="4648200"/>
              <a:ext cx="314510" cy="369332"/>
            </a:xfrm>
            <a:prstGeom prst="rect">
              <a:avLst/>
            </a:prstGeom>
            <a:noFill/>
          </p:spPr>
          <p:txBody>
            <a:bodyPr wrap="none" rtlCol="0">
              <a:spAutoFit/>
            </a:bodyPr>
            <a:lstStyle/>
            <a:p>
              <a:r>
                <a:rPr lang="en-US" dirty="0"/>
                <a:t>B</a:t>
              </a:r>
            </a:p>
          </p:txBody>
        </p:sp>
        <p:sp>
          <p:nvSpPr>
            <p:cNvPr id="77" name="TextBox 76"/>
            <p:cNvSpPr txBox="1"/>
            <p:nvPr/>
          </p:nvSpPr>
          <p:spPr>
            <a:xfrm>
              <a:off x="5867400" y="6019800"/>
              <a:ext cx="314510" cy="369332"/>
            </a:xfrm>
            <a:prstGeom prst="rect">
              <a:avLst/>
            </a:prstGeom>
            <a:noFill/>
          </p:spPr>
          <p:txBody>
            <a:bodyPr wrap="none" rtlCol="0">
              <a:spAutoFit/>
            </a:bodyPr>
            <a:lstStyle/>
            <a:p>
              <a:r>
                <a:rPr lang="en-US" dirty="0"/>
                <a:t>C</a:t>
              </a:r>
            </a:p>
          </p:txBody>
        </p:sp>
        <p:sp>
          <p:nvSpPr>
            <p:cNvPr id="81" name="TextBox 80"/>
            <p:cNvSpPr txBox="1"/>
            <p:nvPr/>
          </p:nvSpPr>
          <p:spPr>
            <a:xfrm>
              <a:off x="7391400" y="6019800"/>
              <a:ext cx="327334" cy="369332"/>
            </a:xfrm>
            <a:prstGeom prst="rect">
              <a:avLst/>
            </a:prstGeom>
            <a:noFill/>
          </p:spPr>
          <p:txBody>
            <a:bodyPr wrap="none" rtlCol="0">
              <a:spAutoFit/>
            </a:bodyPr>
            <a:lstStyle/>
            <a:p>
              <a:r>
                <a:rPr lang="en-US" dirty="0"/>
                <a:t>D</a:t>
              </a:r>
            </a:p>
          </p:txBody>
        </p:sp>
      </p:grpSp>
      <p:grpSp>
        <p:nvGrpSpPr>
          <p:cNvPr id="85" name="Group 84"/>
          <p:cNvGrpSpPr/>
          <p:nvPr/>
        </p:nvGrpSpPr>
        <p:grpSpPr>
          <a:xfrm>
            <a:off x="4016066" y="4659868"/>
            <a:ext cx="1622734" cy="1805464"/>
            <a:chOff x="2209800" y="4659868"/>
            <a:chExt cx="1622734" cy="1805464"/>
          </a:xfrm>
        </p:grpSpPr>
        <p:grpSp>
          <p:nvGrpSpPr>
            <p:cNvPr id="61" name="Group 60"/>
            <p:cNvGrpSpPr/>
            <p:nvPr/>
          </p:nvGrpSpPr>
          <p:grpSpPr>
            <a:xfrm rot="16200000">
              <a:off x="2362200" y="4937976"/>
              <a:ext cx="1265141" cy="1163089"/>
              <a:chOff x="2813924" y="542036"/>
              <a:chExt cx="1265141" cy="1163089"/>
            </a:xfrm>
          </p:grpSpPr>
          <p:cxnSp>
            <p:nvCxnSpPr>
              <p:cNvPr id="62" name="Straight Connector 61"/>
              <p:cNvCxnSpPr/>
              <p:nvPr/>
            </p:nvCxnSpPr>
            <p:spPr>
              <a:xfrm>
                <a:off x="2814699" y="1703972"/>
                <a:ext cx="1264366" cy="1153"/>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rot="16200000">
                <a:off x="2233731" y="1122806"/>
                <a:ext cx="1161936" cy="155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814699" y="542036"/>
                <a:ext cx="1264366" cy="1153"/>
              </a:xfrm>
              <a:prstGeom prst="line">
                <a:avLst/>
              </a:prstGeom>
            </p:spPr>
            <p:style>
              <a:lnRef idx="2">
                <a:schemeClr val="dk1"/>
              </a:lnRef>
              <a:fillRef idx="0">
                <a:schemeClr val="dk1"/>
              </a:fillRef>
              <a:effectRef idx="1">
                <a:schemeClr val="dk1"/>
              </a:effectRef>
              <a:fontRef idx="minor">
                <a:schemeClr val="tx1"/>
              </a:fontRef>
            </p:style>
          </p:cxnSp>
        </p:grpSp>
        <p:sp>
          <p:nvSpPr>
            <p:cNvPr id="68" name="TextBox 67"/>
            <p:cNvSpPr txBox="1"/>
            <p:nvPr/>
          </p:nvSpPr>
          <p:spPr>
            <a:xfrm>
              <a:off x="2362200" y="4659868"/>
              <a:ext cx="317716" cy="369332"/>
            </a:xfrm>
            <a:prstGeom prst="rect">
              <a:avLst/>
            </a:prstGeom>
            <a:noFill/>
          </p:spPr>
          <p:txBody>
            <a:bodyPr wrap="none" rtlCol="0">
              <a:spAutoFit/>
            </a:bodyPr>
            <a:lstStyle/>
            <a:p>
              <a:r>
                <a:rPr lang="en-US" dirty="0"/>
                <a:t>A</a:t>
              </a:r>
            </a:p>
          </p:txBody>
        </p:sp>
        <p:sp>
          <p:nvSpPr>
            <p:cNvPr id="73" name="TextBox 72"/>
            <p:cNvSpPr txBox="1"/>
            <p:nvPr/>
          </p:nvSpPr>
          <p:spPr>
            <a:xfrm>
              <a:off x="3505200" y="4724400"/>
              <a:ext cx="314510" cy="369332"/>
            </a:xfrm>
            <a:prstGeom prst="rect">
              <a:avLst/>
            </a:prstGeom>
            <a:noFill/>
          </p:spPr>
          <p:txBody>
            <a:bodyPr wrap="none" rtlCol="0">
              <a:spAutoFit/>
            </a:bodyPr>
            <a:lstStyle/>
            <a:p>
              <a:r>
                <a:rPr lang="en-US" dirty="0"/>
                <a:t>B</a:t>
              </a:r>
            </a:p>
          </p:txBody>
        </p:sp>
        <p:sp>
          <p:nvSpPr>
            <p:cNvPr id="76" name="TextBox 75"/>
            <p:cNvSpPr txBox="1"/>
            <p:nvPr/>
          </p:nvSpPr>
          <p:spPr>
            <a:xfrm>
              <a:off x="2209800" y="6096000"/>
              <a:ext cx="314510" cy="369332"/>
            </a:xfrm>
            <a:prstGeom prst="rect">
              <a:avLst/>
            </a:prstGeom>
            <a:noFill/>
          </p:spPr>
          <p:txBody>
            <a:bodyPr wrap="none" rtlCol="0">
              <a:spAutoFit/>
            </a:bodyPr>
            <a:lstStyle/>
            <a:p>
              <a:r>
                <a:rPr lang="en-US" dirty="0"/>
                <a:t>C</a:t>
              </a:r>
            </a:p>
          </p:txBody>
        </p:sp>
        <p:sp>
          <p:nvSpPr>
            <p:cNvPr id="83" name="TextBox 82"/>
            <p:cNvSpPr txBox="1"/>
            <p:nvPr/>
          </p:nvSpPr>
          <p:spPr>
            <a:xfrm>
              <a:off x="3505200" y="6096000"/>
              <a:ext cx="327334" cy="369332"/>
            </a:xfrm>
            <a:prstGeom prst="rect">
              <a:avLst/>
            </a:prstGeom>
            <a:noFill/>
          </p:spPr>
          <p:txBody>
            <a:bodyPr wrap="none" rtlCol="0">
              <a:spAutoFit/>
            </a:bodyPr>
            <a:lstStyle/>
            <a:p>
              <a:r>
                <a:rPr lang="en-US" dirty="0"/>
                <a:t>D</a:t>
              </a:r>
            </a:p>
          </p:txBody>
        </p:sp>
      </p:grpSp>
    </p:spTree>
    <p:extLst>
      <p:ext uri="{BB962C8B-B14F-4D97-AF65-F5344CB8AC3E}">
        <p14:creationId xmlns:p14="http://schemas.microsoft.com/office/powerpoint/2010/main" val="3517316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82000" cy="5973762"/>
          </a:xfrm>
        </p:spPr>
        <p:txBody>
          <a:bodyPr>
            <a:normAutofit/>
          </a:bodyPr>
          <a:lstStyle/>
          <a:p>
            <a:r>
              <a:rPr lang="en-US" sz="500" dirty="0"/>
              <a:t>.</a:t>
            </a:r>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35</a:t>
            </a:fld>
            <a:endParaRPr lang="en-US" dirty="0"/>
          </a:p>
        </p:txBody>
      </p:sp>
      <p:grpSp>
        <p:nvGrpSpPr>
          <p:cNvPr id="241" name="Group 240"/>
          <p:cNvGrpSpPr/>
          <p:nvPr/>
        </p:nvGrpSpPr>
        <p:grpSpPr>
          <a:xfrm>
            <a:off x="2057400" y="228600"/>
            <a:ext cx="8239310" cy="2045732"/>
            <a:chOff x="533400" y="228600"/>
            <a:chExt cx="8239310" cy="2045732"/>
          </a:xfrm>
        </p:grpSpPr>
        <p:grpSp>
          <p:nvGrpSpPr>
            <p:cNvPr id="92" name="Group 91"/>
            <p:cNvGrpSpPr/>
            <p:nvPr/>
          </p:nvGrpSpPr>
          <p:grpSpPr>
            <a:xfrm rot="16200000">
              <a:off x="5149451" y="609600"/>
              <a:ext cx="1515671" cy="1291826"/>
              <a:chOff x="5181600" y="4876800"/>
              <a:chExt cx="1752600" cy="1447800"/>
            </a:xfrm>
          </p:grpSpPr>
          <p:cxnSp>
            <p:nvCxnSpPr>
              <p:cNvPr id="93" name="Straight Connector 92"/>
              <p:cNvCxnSpPr/>
              <p:nvPr/>
            </p:nvCxnSpPr>
            <p:spPr>
              <a:xfrm flipV="1">
                <a:off x="5181600" y="4876800"/>
                <a:ext cx="1676400" cy="1371600"/>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10800000">
                <a:off x="5181600" y="4876800"/>
                <a:ext cx="1676400" cy="1588"/>
              </a:xfrm>
              <a:prstGeom prst="line">
                <a:avLst/>
              </a:prstGeom>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a:off x="5181600" y="4876800"/>
                <a:ext cx="1752600" cy="1447800"/>
              </a:xfrm>
              <a:prstGeom prst="line">
                <a:avLst/>
              </a:prstGeom>
            </p:spPr>
            <p:style>
              <a:lnRef idx="2">
                <a:schemeClr val="dk1"/>
              </a:lnRef>
              <a:fillRef idx="0">
                <a:schemeClr val="dk1"/>
              </a:fillRef>
              <a:effectRef idx="1">
                <a:schemeClr val="dk1"/>
              </a:effectRef>
              <a:fontRef idx="minor">
                <a:schemeClr val="tx1"/>
              </a:fontRef>
            </p:style>
          </p:cxnSp>
        </p:grpSp>
        <p:grpSp>
          <p:nvGrpSpPr>
            <p:cNvPr id="96" name="Group 95"/>
            <p:cNvGrpSpPr/>
            <p:nvPr/>
          </p:nvGrpSpPr>
          <p:grpSpPr>
            <a:xfrm rot="10800000">
              <a:off x="7018729" y="460774"/>
              <a:ext cx="1515671" cy="1291826"/>
              <a:chOff x="5181600" y="4876800"/>
              <a:chExt cx="1752600" cy="1447800"/>
            </a:xfrm>
          </p:grpSpPr>
          <p:cxnSp>
            <p:nvCxnSpPr>
              <p:cNvPr id="97" name="Straight Connector 96"/>
              <p:cNvCxnSpPr/>
              <p:nvPr/>
            </p:nvCxnSpPr>
            <p:spPr>
              <a:xfrm flipV="1">
                <a:off x="5181600" y="4876800"/>
                <a:ext cx="1676400" cy="1371600"/>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rot="10800000">
                <a:off x="5181600" y="4876800"/>
                <a:ext cx="1676400" cy="1588"/>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181600" y="4876800"/>
                <a:ext cx="1752600" cy="1447800"/>
              </a:xfrm>
              <a:prstGeom prst="line">
                <a:avLst/>
              </a:prstGeom>
            </p:spPr>
            <p:style>
              <a:lnRef idx="2">
                <a:schemeClr val="dk1"/>
              </a:lnRef>
              <a:fillRef idx="0">
                <a:schemeClr val="dk1"/>
              </a:fillRef>
              <a:effectRef idx="1">
                <a:schemeClr val="dk1"/>
              </a:effectRef>
              <a:fontRef idx="minor">
                <a:schemeClr val="tx1"/>
              </a:fontRef>
            </p:style>
          </p:cxnSp>
        </p:grpSp>
        <p:sp>
          <p:nvSpPr>
            <p:cNvPr id="178" name="TextBox 177"/>
            <p:cNvSpPr txBox="1"/>
            <p:nvPr/>
          </p:nvSpPr>
          <p:spPr>
            <a:xfrm>
              <a:off x="5029200" y="228600"/>
              <a:ext cx="317716" cy="369332"/>
            </a:xfrm>
            <a:prstGeom prst="rect">
              <a:avLst/>
            </a:prstGeom>
            <a:noFill/>
          </p:spPr>
          <p:txBody>
            <a:bodyPr wrap="none" rtlCol="0">
              <a:spAutoFit/>
            </a:bodyPr>
            <a:lstStyle/>
            <a:p>
              <a:r>
                <a:rPr lang="en-US" dirty="0"/>
                <a:t>A</a:t>
              </a:r>
            </a:p>
          </p:txBody>
        </p:sp>
        <p:sp>
          <p:nvSpPr>
            <p:cNvPr id="180" name="TextBox 179"/>
            <p:cNvSpPr txBox="1"/>
            <p:nvPr/>
          </p:nvSpPr>
          <p:spPr>
            <a:xfrm>
              <a:off x="6934200" y="228600"/>
              <a:ext cx="317716" cy="369332"/>
            </a:xfrm>
            <a:prstGeom prst="rect">
              <a:avLst/>
            </a:prstGeom>
            <a:noFill/>
          </p:spPr>
          <p:txBody>
            <a:bodyPr wrap="none" rtlCol="0">
              <a:spAutoFit/>
            </a:bodyPr>
            <a:lstStyle/>
            <a:p>
              <a:r>
                <a:rPr lang="en-US" dirty="0"/>
                <a:t>A</a:t>
              </a:r>
            </a:p>
          </p:txBody>
        </p:sp>
        <p:sp>
          <p:nvSpPr>
            <p:cNvPr id="201" name="TextBox 200"/>
            <p:cNvSpPr txBox="1"/>
            <p:nvPr/>
          </p:nvSpPr>
          <p:spPr>
            <a:xfrm>
              <a:off x="8458200" y="228600"/>
              <a:ext cx="314510" cy="369332"/>
            </a:xfrm>
            <a:prstGeom prst="rect">
              <a:avLst/>
            </a:prstGeom>
            <a:noFill/>
          </p:spPr>
          <p:txBody>
            <a:bodyPr wrap="none" rtlCol="0">
              <a:spAutoFit/>
            </a:bodyPr>
            <a:lstStyle/>
            <a:p>
              <a:r>
                <a:rPr lang="en-US" dirty="0"/>
                <a:t>B</a:t>
              </a:r>
            </a:p>
          </p:txBody>
        </p:sp>
        <p:sp>
          <p:nvSpPr>
            <p:cNvPr id="202" name="TextBox 201"/>
            <p:cNvSpPr txBox="1"/>
            <p:nvPr/>
          </p:nvSpPr>
          <p:spPr>
            <a:xfrm>
              <a:off x="6314890" y="228600"/>
              <a:ext cx="314510" cy="369332"/>
            </a:xfrm>
            <a:prstGeom prst="rect">
              <a:avLst/>
            </a:prstGeom>
            <a:noFill/>
          </p:spPr>
          <p:txBody>
            <a:bodyPr wrap="none" rtlCol="0">
              <a:spAutoFit/>
            </a:bodyPr>
            <a:lstStyle/>
            <a:p>
              <a:r>
                <a:rPr lang="en-US" dirty="0"/>
                <a:t>B</a:t>
              </a:r>
            </a:p>
          </p:txBody>
        </p:sp>
        <p:sp>
          <p:nvSpPr>
            <p:cNvPr id="211" name="TextBox 210"/>
            <p:cNvSpPr txBox="1"/>
            <p:nvPr/>
          </p:nvSpPr>
          <p:spPr>
            <a:xfrm>
              <a:off x="4953000" y="1828800"/>
              <a:ext cx="314510" cy="369332"/>
            </a:xfrm>
            <a:prstGeom prst="rect">
              <a:avLst/>
            </a:prstGeom>
            <a:noFill/>
          </p:spPr>
          <p:txBody>
            <a:bodyPr wrap="none" rtlCol="0">
              <a:spAutoFit/>
            </a:bodyPr>
            <a:lstStyle/>
            <a:p>
              <a:r>
                <a:rPr lang="en-US" dirty="0"/>
                <a:t>C</a:t>
              </a:r>
            </a:p>
          </p:txBody>
        </p:sp>
        <p:sp>
          <p:nvSpPr>
            <p:cNvPr id="225" name="TextBox 224"/>
            <p:cNvSpPr txBox="1"/>
            <p:nvPr/>
          </p:nvSpPr>
          <p:spPr>
            <a:xfrm>
              <a:off x="6934200" y="1764268"/>
              <a:ext cx="314510" cy="369332"/>
            </a:xfrm>
            <a:prstGeom prst="rect">
              <a:avLst/>
            </a:prstGeom>
            <a:noFill/>
          </p:spPr>
          <p:txBody>
            <a:bodyPr wrap="none" rtlCol="0">
              <a:spAutoFit/>
            </a:bodyPr>
            <a:lstStyle/>
            <a:p>
              <a:r>
                <a:rPr lang="en-US" dirty="0"/>
                <a:t>C</a:t>
              </a:r>
            </a:p>
          </p:txBody>
        </p:sp>
        <p:grpSp>
          <p:nvGrpSpPr>
            <p:cNvPr id="240" name="Group 239"/>
            <p:cNvGrpSpPr/>
            <p:nvPr/>
          </p:nvGrpSpPr>
          <p:grpSpPr>
            <a:xfrm>
              <a:off x="533400" y="228600"/>
              <a:ext cx="4124510" cy="1969532"/>
              <a:chOff x="533400" y="228600"/>
              <a:chExt cx="4124510" cy="1969532"/>
            </a:xfrm>
          </p:grpSpPr>
          <p:grpSp>
            <p:nvGrpSpPr>
              <p:cNvPr id="88" name="Group 87"/>
              <p:cNvGrpSpPr/>
              <p:nvPr/>
            </p:nvGrpSpPr>
            <p:grpSpPr>
              <a:xfrm rot="5400000">
                <a:off x="2903929" y="569123"/>
                <a:ext cx="1515671" cy="1291826"/>
                <a:chOff x="5181600" y="4876800"/>
                <a:chExt cx="1752600" cy="1447800"/>
              </a:xfrm>
            </p:grpSpPr>
            <p:cxnSp>
              <p:nvCxnSpPr>
                <p:cNvPr id="89" name="Straight Connector 88"/>
                <p:cNvCxnSpPr/>
                <p:nvPr/>
              </p:nvCxnSpPr>
              <p:spPr>
                <a:xfrm flipV="1">
                  <a:off x="5181600" y="4876800"/>
                  <a:ext cx="1676400" cy="137160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rot="10800000">
                  <a:off x="5181600" y="4876800"/>
                  <a:ext cx="1676400" cy="1588"/>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5181600" y="4876800"/>
                  <a:ext cx="1752600" cy="1447800"/>
                </a:xfrm>
                <a:prstGeom prst="line">
                  <a:avLst/>
                </a:prstGeom>
              </p:spPr>
              <p:style>
                <a:lnRef idx="2">
                  <a:schemeClr val="dk1"/>
                </a:lnRef>
                <a:fillRef idx="0">
                  <a:schemeClr val="dk1"/>
                </a:fillRef>
                <a:effectRef idx="1">
                  <a:schemeClr val="dk1"/>
                </a:effectRef>
                <a:fontRef idx="minor">
                  <a:schemeClr val="tx1"/>
                </a:fontRef>
              </p:style>
            </p:cxnSp>
          </p:grpSp>
          <p:sp>
            <p:nvSpPr>
              <p:cNvPr id="177" name="TextBox 176"/>
              <p:cNvSpPr txBox="1"/>
              <p:nvPr/>
            </p:nvSpPr>
            <p:spPr>
              <a:xfrm>
                <a:off x="2819400" y="228600"/>
                <a:ext cx="317716" cy="369332"/>
              </a:xfrm>
              <a:prstGeom prst="rect">
                <a:avLst/>
              </a:prstGeom>
              <a:noFill/>
            </p:spPr>
            <p:txBody>
              <a:bodyPr wrap="none" rtlCol="0">
                <a:spAutoFit/>
              </a:bodyPr>
              <a:lstStyle/>
              <a:p>
                <a:r>
                  <a:rPr lang="en-US" dirty="0"/>
                  <a:t>A</a:t>
                </a:r>
              </a:p>
            </p:txBody>
          </p:sp>
          <p:sp>
            <p:nvSpPr>
              <p:cNvPr id="193" name="TextBox 192"/>
              <p:cNvSpPr txBox="1"/>
              <p:nvPr/>
            </p:nvSpPr>
            <p:spPr>
              <a:xfrm>
                <a:off x="4343400" y="228600"/>
                <a:ext cx="314510" cy="369332"/>
              </a:xfrm>
              <a:prstGeom prst="rect">
                <a:avLst/>
              </a:prstGeom>
              <a:noFill/>
            </p:spPr>
            <p:txBody>
              <a:bodyPr wrap="none" rtlCol="0">
                <a:spAutoFit/>
              </a:bodyPr>
              <a:lstStyle/>
              <a:p>
                <a:r>
                  <a:rPr lang="en-US" dirty="0"/>
                  <a:t>B</a:t>
                </a:r>
              </a:p>
            </p:txBody>
          </p:sp>
          <p:sp>
            <p:nvSpPr>
              <p:cNvPr id="212" name="TextBox 211"/>
              <p:cNvSpPr txBox="1"/>
              <p:nvPr/>
            </p:nvSpPr>
            <p:spPr>
              <a:xfrm>
                <a:off x="2743200" y="1676400"/>
                <a:ext cx="314510" cy="369332"/>
              </a:xfrm>
              <a:prstGeom prst="rect">
                <a:avLst/>
              </a:prstGeom>
              <a:noFill/>
            </p:spPr>
            <p:txBody>
              <a:bodyPr wrap="none" rtlCol="0">
                <a:spAutoFit/>
              </a:bodyPr>
              <a:lstStyle/>
              <a:p>
                <a:r>
                  <a:rPr lang="en-US" dirty="0"/>
                  <a:t>C</a:t>
                </a:r>
              </a:p>
            </p:txBody>
          </p:sp>
          <p:sp>
            <p:nvSpPr>
              <p:cNvPr id="224" name="TextBox 223"/>
              <p:cNvSpPr txBox="1"/>
              <p:nvPr/>
            </p:nvSpPr>
            <p:spPr>
              <a:xfrm>
                <a:off x="3962400" y="1752600"/>
                <a:ext cx="327334" cy="369332"/>
              </a:xfrm>
              <a:prstGeom prst="rect">
                <a:avLst/>
              </a:prstGeom>
              <a:noFill/>
            </p:spPr>
            <p:txBody>
              <a:bodyPr wrap="none" rtlCol="0">
                <a:spAutoFit/>
              </a:bodyPr>
              <a:lstStyle/>
              <a:p>
                <a:r>
                  <a:rPr lang="en-US" dirty="0"/>
                  <a:t>D</a:t>
                </a:r>
              </a:p>
            </p:txBody>
          </p:sp>
          <p:grpSp>
            <p:nvGrpSpPr>
              <p:cNvPr id="239" name="Group 238"/>
              <p:cNvGrpSpPr/>
              <p:nvPr/>
            </p:nvGrpSpPr>
            <p:grpSpPr>
              <a:xfrm>
                <a:off x="533400" y="304800"/>
                <a:ext cx="1914710" cy="1893332"/>
                <a:chOff x="533400" y="304800"/>
                <a:chExt cx="1914710" cy="1893332"/>
              </a:xfrm>
            </p:grpSpPr>
            <p:grpSp>
              <p:nvGrpSpPr>
                <p:cNvPr id="64" name="Group 63"/>
                <p:cNvGrpSpPr/>
                <p:nvPr/>
              </p:nvGrpSpPr>
              <p:grpSpPr>
                <a:xfrm>
                  <a:off x="796995" y="644756"/>
                  <a:ext cx="1515671" cy="1291826"/>
                  <a:chOff x="5181600" y="4876800"/>
                  <a:chExt cx="1752600" cy="1447800"/>
                </a:xfrm>
              </p:grpSpPr>
              <p:cxnSp>
                <p:nvCxnSpPr>
                  <p:cNvPr id="65" name="Straight Connector 64"/>
                  <p:cNvCxnSpPr/>
                  <p:nvPr/>
                </p:nvCxnSpPr>
                <p:spPr>
                  <a:xfrm flipV="1">
                    <a:off x="5181600" y="4876800"/>
                    <a:ext cx="1676400" cy="13716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rot="10800000">
                    <a:off x="5181600" y="4876800"/>
                    <a:ext cx="1676400"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181600" y="4876800"/>
                    <a:ext cx="1752600" cy="1447800"/>
                  </a:xfrm>
                  <a:prstGeom prst="line">
                    <a:avLst/>
                  </a:prstGeom>
                </p:spPr>
                <p:style>
                  <a:lnRef idx="2">
                    <a:schemeClr val="dk1"/>
                  </a:lnRef>
                  <a:fillRef idx="0">
                    <a:schemeClr val="dk1"/>
                  </a:fillRef>
                  <a:effectRef idx="1">
                    <a:schemeClr val="dk1"/>
                  </a:effectRef>
                  <a:fontRef idx="minor">
                    <a:schemeClr val="tx1"/>
                  </a:fontRef>
                </p:style>
              </p:cxnSp>
            </p:grpSp>
            <p:sp>
              <p:nvSpPr>
                <p:cNvPr id="176" name="TextBox 175"/>
                <p:cNvSpPr txBox="1"/>
                <p:nvPr/>
              </p:nvSpPr>
              <p:spPr>
                <a:xfrm>
                  <a:off x="533400" y="304800"/>
                  <a:ext cx="317716" cy="369332"/>
                </a:xfrm>
                <a:prstGeom prst="rect">
                  <a:avLst/>
                </a:prstGeom>
                <a:noFill/>
              </p:spPr>
              <p:txBody>
                <a:bodyPr wrap="none" rtlCol="0">
                  <a:spAutoFit/>
                </a:bodyPr>
                <a:lstStyle/>
                <a:p>
                  <a:r>
                    <a:rPr lang="en-US" dirty="0"/>
                    <a:t>A</a:t>
                  </a:r>
                </a:p>
              </p:txBody>
            </p:sp>
            <p:sp>
              <p:nvSpPr>
                <p:cNvPr id="192" name="TextBox 191"/>
                <p:cNvSpPr txBox="1"/>
                <p:nvPr/>
              </p:nvSpPr>
              <p:spPr>
                <a:xfrm>
                  <a:off x="2133600" y="304800"/>
                  <a:ext cx="314510" cy="369332"/>
                </a:xfrm>
                <a:prstGeom prst="rect">
                  <a:avLst/>
                </a:prstGeom>
                <a:noFill/>
              </p:spPr>
              <p:txBody>
                <a:bodyPr wrap="none" rtlCol="0">
                  <a:spAutoFit/>
                </a:bodyPr>
                <a:lstStyle/>
                <a:p>
                  <a:r>
                    <a:rPr lang="en-US" dirty="0"/>
                    <a:t>B</a:t>
                  </a:r>
                </a:p>
              </p:txBody>
            </p:sp>
            <p:sp>
              <p:nvSpPr>
                <p:cNvPr id="213" name="TextBox 212"/>
                <p:cNvSpPr txBox="1"/>
                <p:nvPr/>
              </p:nvSpPr>
              <p:spPr>
                <a:xfrm>
                  <a:off x="533400" y="1600200"/>
                  <a:ext cx="314510" cy="369332"/>
                </a:xfrm>
                <a:prstGeom prst="rect">
                  <a:avLst/>
                </a:prstGeom>
                <a:noFill/>
              </p:spPr>
              <p:txBody>
                <a:bodyPr wrap="none" rtlCol="0">
                  <a:spAutoFit/>
                </a:bodyPr>
                <a:lstStyle/>
                <a:p>
                  <a:r>
                    <a:rPr lang="en-US" dirty="0"/>
                    <a:t>C</a:t>
                  </a:r>
                </a:p>
              </p:txBody>
            </p:sp>
            <p:sp>
              <p:nvSpPr>
                <p:cNvPr id="226" name="TextBox 225"/>
                <p:cNvSpPr txBox="1"/>
                <p:nvPr/>
              </p:nvSpPr>
              <p:spPr>
                <a:xfrm>
                  <a:off x="1981200" y="1828800"/>
                  <a:ext cx="327334" cy="369332"/>
                </a:xfrm>
                <a:prstGeom prst="rect">
                  <a:avLst/>
                </a:prstGeom>
                <a:noFill/>
              </p:spPr>
              <p:txBody>
                <a:bodyPr wrap="none" rtlCol="0">
                  <a:spAutoFit/>
                </a:bodyPr>
                <a:lstStyle/>
                <a:p>
                  <a:r>
                    <a:rPr lang="en-US" dirty="0"/>
                    <a:t>D</a:t>
                  </a:r>
                </a:p>
              </p:txBody>
            </p:sp>
          </p:grpSp>
        </p:grpSp>
        <p:sp>
          <p:nvSpPr>
            <p:cNvPr id="229" name="TextBox 228"/>
            <p:cNvSpPr txBox="1"/>
            <p:nvPr/>
          </p:nvSpPr>
          <p:spPr>
            <a:xfrm>
              <a:off x="8382000" y="1676400"/>
              <a:ext cx="327334" cy="369332"/>
            </a:xfrm>
            <a:prstGeom prst="rect">
              <a:avLst/>
            </a:prstGeom>
            <a:noFill/>
          </p:spPr>
          <p:txBody>
            <a:bodyPr wrap="none" rtlCol="0">
              <a:spAutoFit/>
            </a:bodyPr>
            <a:lstStyle/>
            <a:p>
              <a:r>
                <a:rPr lang="en-US" dirty="0"/>
                <a:t>D</a:t>
              </a:r>
            </a:p>
          </p:txBody>
        </p:sp>
        <p:sp>
          <p:nvSpPr>
            <p:cNvPr id="236" name="TextBox 235"/>
            <p:cNvSpPr txBox="1"/>
            <p:nvPr/>
          </p:nvSpPr>
          <p:spPr>
            <a:xfrm>
              <a:off x="6172200" y="1905000"/>
              <a:ext cx="327334" cy="369332"/>
            </a:xfrm>
            <a:prstGeom prst="rect">
              <a:avLst/>
            </a:prstGeom>
            <a:noFill/>
          </p:spPr>
          <p:txBody>
            <a:bodyPr wrap="none" rtlCol="0">
              <a:spAutoFit/>
            </a:bodyPr>
            <a:lstStyle/>
            <a:p>
              <a:r>
                <a:rPr lang="en-US" dirty="0"/>
                <a:t>D</a:t>
              </a:r>
            </a:p>
          </p:txBody>
        </p:sp>
      </p:grpSp>
      <p:grpSp>
        <p:nvGrpSpPr>
          <p:cNvPr id="242" name="Group 241"/>
          <p:cNvGrpSpPr/>
          <p:nvPr/>
        </p:nvGrpSpPr>
        <p:grpSpPr>
          <a:xfrm>
            <a:off x="1828800" y="2286000"/>
            <a:ext cx="8785534" cy="1893332"/>
            <a:chOff x="304800" y="2286000"/>
            <a:chExt cx="8785534" cy="1893332"/>
          </a:xfrm>
        </p:grpSpPr>
        <p:grpSp>
          <p:nvGrpSpPr>
            <p:cNvPr id="110" name="Group 109"/>
            <p:cNvGrpSpPr/>
            <p:nvPr/>
          </p:nvGrpSpPr>
          <p:grpSpPr>
            <a:xfrm>
              <a:off x="2894806" y="2667000"/>
              <a:ext cx="1143794" cy="1372394"/>
              <a:chOff x="1142206" y="2514600"/>
              <a:chExt cx="1143794" cy="1372394"/>
            </a:xfrm>
          </p:grpSpPr>
          <p:cxnSp>
            <p:nvCxnSpPr>
              <p:cNvPr id="111" name="Straight Connector 110"/>
              <p:cNvCxnSpPr/>
              <p:nvPr/>
            </p:nvCxnSpPr>
            <p:spPr>
              <a:xfrm rot="5400000">
                <a:off x="495300" y="3238500"/>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6200000" flipV="1">
                <a:off x="1104900" y="2628900"/>
                <a:ext cx="12192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1637506" y="31615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5257006" y="2514600"/>
              <a:ext cx="1143794" cy="1372394"/>
              <a:chOff x="1142206" y="2514600"/>
              <a:chExt cx="1143794" cy="1372394"/>
            </a:xfrm>
          </p:grpSpPr>
          <p:cxnSp>
            <p:nvCxnSpPr>
              <p:cNvPr id="115" name="Straight Connector 114"/>
              <p:cNvCxnSpPr/>
              <p:nvPr/>
            </p:nvCxnSpPr>
            <p:spPr>
              <a:xfrm rot="5400000">
                <a:off x="495300" y="3238500"/>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1028700" y="2628900"/>
                <a:ext cx="13716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1637506" y="31615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rot="5400000">
              <a:off x="7543006" y="2514600"/>
              <a:ext cx="1143794" cy="1372394"/>
              <a:chOff x="1142206" y="2514600"/>
              <a:chExt cx="1143794" cy="1372394"/>
            </a:xfrm>
          </p:grpSpPr>
          <p:cxnSp>
            <p:nvCxnSpPr>
              <p:cNvPr id="119" name="Straight Connector 118"/>
              <p:cNvCxnSpPr/>
              <p:nvPr/>
            </p:nvCxnSpPr>
            <p:spPr>
              <a:xfrm rot="5400000">
                <a:off x="495300" y="3238500"/>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1028700" y="2628900"/>
                <a:ext cx="13716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1637506" y="31615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rot="5400000">
              <a:off x="685800" y="2628900"/>
              <a:ext cx="1143794" cy="1372394"/>
              <a:chOff x="1142206" y="2514600"/>
              <a:chExt cx="1143794" cy="1372394"/>
            </a:xfrm>
          </p:grpSpPr>
          <p:cxnSp>
            <p:nvCxnSpPr>
              <p:cNvPr id="125" name="Straight Connector 124"/>
              <p:cNvCxnSpPr/>
              <p:nvPr/>
            </p:nvCxnSpPr>
            <p:spPr>
              <a:xfrm rot="5400000">
                <a:off x="495300" y="3238500"/>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16200000" flipV="1">
                <a:off x="1104900" y="2628900"/>
                <a:ext cx="12192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1637506" y="3161506"/>
                <a:ext cx="1295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7162800" y="2286000"/>
              <a:ext cx="317716" cy="369332"/>
            </a:xfrm>
            <a:prstGeom prst="rect">
              <a:avLst/>
            </a:prstGeom>
            <a:noFill/>
          </p:spPr>
          <p:txBody>
            <a:bodyPr wrap="none" rtlCol="0">
              <a:spAutoFit/>
            </a:bodyPr>
            <a:lstStyle/>
            <a:p>
              <a:r>
                <a:rPr lang="en-US" dirty="0"/>
                <a:t>A</a:t>
              </a:r>
            </a:p>
          </p:txBody>
        </p:sp>
        <p:sp>
          <p:nvSpPr>
            <p:cNvPr id="181" name="TextBox 180"/>
            <p:cNvSpPr txBox="1"/>
            <p:nvPr/>
          </p:nvSpPr>
          <p:spPr>
            <a:xfrm>
              <a:off x="4953000" y="2286000"/>
              <a:ext cx="317716" cy="369332"/>
            </a:xfrm>
            <a:prstGeom prst="rect">
              <a:avLst/>
            </a:prstGeom>
            <a:noFill/>
          </p:spPr>
          <p:txBody>
            <a:bodyPr wrap="none" rtlCol="0">
              <a:spAutoFit/>
            </a:bodyPr>
            <a:lstStyle/>
            <a:p>
              <a:r>
                <a:rPr lang="en-US" dirty="0"/>
                <a:t>A</a:t>
              </a:r>
            </a:p>
          </p:txBody>
        </p:sp>
        <p:sp>
          <p:nvSpPr>
            <p:cNvPr id="182" name="TextBox 181"/>
            <p:cNvSpPr txBox="1"/>
            <p:nvPr/>
          </p:nvSpPr>
          <p:spPr>
            <a:xfrm>
              <a:off x="2590800" y="2362200"/>
              <a:ext cx="317716" cy="369332"/>
            </a:xfrm>
            <a:prstGeom prst="rect">
              <a:avLst/>
            </a:prstGeom>
            <a:noFill/>
          </p:spPr>
          <p:txBody>
            <a:bodyPr wrap="none" rtlCol="0">
              <a:spAutoFit/>
            </a:bodyPr>
            <a:lstStyle/>
            <a:p>
              <a:r>
                <a:rPr lang="en-US" dirty="0"/>
                <a:t>A</a:t>
              </a:r>
            </a:p>
          </p:txBody>
        </p:sp>
        <p:sp>
          <p:nvSpPr>
            <p:cNvPr id="184" name="TextBox 183"/>
            <p:cNvSpPr txBox="1"/>
            <p:nvPr/>
          </p:nvSpPr>
          <p:spPr>
            <a:xfrm>
              <a:off x="304800" y="2438400"/>
              <a:ext cx="317716" cy="369332"/>
            </a:xfrm>
            <a:prstGeom prst="rect">
              <a:avLst/>
            </a:prstGeom>
            <a:noFill/>
          </p:spPr>
          <p:txBody>
            <a:bodyPr wrap="none" rtlCol="0">
              <a:spAutoFit/>
            </a:bodyPr>
            <a:lstStyle/>
            <a:p>
              <a:r>
                <a:rPr lang="en-US" dirty="0"/>
                <a:t>A</a:t>
              </a:r>
            </a:p>
          </p:txBody>
        </p:sp>
        <p:sp>
          <p:nvSpPr>
            <p:cNvPr id="197" name="TextBox 196"/>
            <p:cNvSpPr txBox="1"/>
            <p:nvPr/>
          </p:nvSpPr>
          <p:spPr>
            <a:xfrm>
              <a:off x="8534400" y="2286000"/>
              <a:ext cx="314510" cy="369332"/>
            </a:xfrm>
            <a:prstGeom prst="rect">
              <a:avLst/>
            </a:prstGeom>
            <a:noFill/>
          </p:spPr>
          <p:txBody>
            <a:bodyPr wrap="none" rtlCol="0">
              <a:spAutoFit/>
            </a:bodyPr>
            <a:lstStyle/>
            <a:p>
              <a:r>
                <a:rPr lang="en-US" dirty="0"/>
                <a:t>B</a:t>
              </a:r>
            </a:p>
          </p:txBody>
        </p:sp>
        <p:sp>
          <p:nvSpPr>
            <p:cNvPr id="198" name="TextBox 197"/>
            <p:cNvSpPr txBox="1"/>
            <p:nvPr/>
          </p:nvSpPr>
          <p:spPr>
            <a:xfrm>
              <a:off x="6324600" y="2286000"/>
              <a:ext cx="314510" cy="369332"/>
            </a:xfrm>
            <a:prstGeom prst="rect">
              <a:avLst/>
            </a:prstGeom>
            <a:noFill/>
          </p:spPr>
          <p:txBody>
            <a:bodyPr wrap="none" rtlCol="0">
              <a:spAutoFit/>
            </a:bodyPr>
            <a:lstStyle/>
            <a:p>
              <a:r>
                <a:rPr lang="en-US" dirty="0"/>
                <a:t>B</a:t>
              </a:r>
            </a:p>
          </p:txBody>
        </p:sp>
        <p:sp>
          <p:nvSpPr>
            <p:cNvPr id="199" name="TextBox 198"/>
            <p:cNvSpPr txBox="1"/>
            <p:nvPr/>
          </p:nvSpPr>
          <p:spPr>
            <a:xfrm>
              <a:off x="4038600" y="2438400"/>
              <a:ext cx="314510" cy="369332"/>
            </a:xfrm>
            <a:prstGeom prst="rect">
              <a:avLst/>
            </a:prstGeom>
            <a:noFill/>
          </p:spPr>
          <p:txBody>
            <a:bodyPr wrap="none" rtlCol="0">
              <a:spAutoFit/>
            </a:bodyPr>
            <a:lstStyle/>
            <a:p>
              <a:r>
                <a:rPr lang="en-US" dirty="0"/>
                <a:t>B</a:t>
              </a:r>
            </a:p>
          </p:txBody>
        </p:sp>
        <p:sp>
          <p:nvSpPr>
            <p:cNvPr id="200" name="TextBox 199"/>
            <p:cNvSpPr txBox="1"/>
            <p:nvPr/>
          </p:nvSpPr>
          <p:spPr>
            <a:xfrm>
              <a:off x="1752600" y="2438400"/>
              <a:ext cx="314510" cy="369332"/>
            </a:xfrm>
            <a:prstGeom prst="rect">
              <a:avLst/>
            </a:prstGeom>
            <a:noFill/>
          </p:spPr>
          <p:txBody>
            <a:bodyPr wrap="none" rtlCol="0">
              <a:spAutoFit/>
            </a:bodyPr>
            <a:lstStyle/>
            <a:p>
              <a:r>
                <a:rPr lang="en-US" dirty="0"/>
                <a:t>B</a:t>
              </a:r>
            </a:p>
          </p:txBody>
        </p:sp>
        <p:sp>
          <p:nvSpPr>
            <p:cNvPr id="214" name="TextBox 213"/>
            <p:cNvSpPr txBox="1"/>
            <p:nvPr/>
          </p:nvSpPr>
          <p:spPr>
            <a:xfrm>
              <a:off x="381000" y="3669268"/>
              <a:ext cx="314510" cy="369332"/>
            </a:xfrm>
            <a:prstGeom prst="rect">
              <a:avLst/>
            </a:prstGeom>
            <a:noFill/>
          </p:spPr>
          <p:txBody>
            <a:bodyPr wrap="none" rtlCol="0">
              <a:spAutoFit/>
            </a:bodyPr>
            <a:lstStyle/>
            <a:p>
              <a:r>
                <a:rPr lang="en-US" dirty="0"/>
                <a:t>C</a:t>
              </a:r>
            </a:p>
          </p:txBody>
        </p:sp>
        <p:sp>
          <p:nvSpPr>
            <p:cNvPr id="215" name="TextBox 214"/>
            <p:cNvSpPr txBox="1"/>
            <p:nvPr/>
          </p:nvSpPr>
          <p:spPr>
            <a:xfrm>
              <a:off x="2590800" y="3810000"/>
              <a:ext cx="314510" cy="369332"/>
            </a:xfrm>
            <a:prstGeom prst="rect">
              <a:avLst/>
            </a:prstGeom>
            <a:noFill/>
          </p:spPr>
          <p:txBody>
            <a:bodyPr wrap="none" rtlCol="0">
              <a:spAutoFit/>
            </a:bodyPr>
            <a:lstStyle/>
            <a:p>
              <a:r>
                <a:rPr lang="en-US" dirty="0"/>
                <a:t>C</a:t>
              </a:r>
            </a:p>
          </p:txBody>
        </p:sp>
        <p:sp>
          <p:nvSpPr>
            <p:cNvPr id="216" name="TextBox 215"/>
            <p:cNvSpPr txBox="1"/>
            <p:nvPr/>
          </p:nvSpPr>
          <p:spPr>
            <a:xfrm>
              <a:off x="7239000" y="3657600"/>
              <a:ext cx="314510" cy="369332"/>
            </a:xfrm>
            <a:prstGeom prst="rect">
              <a:avLst/>
            </a:prstGeom>
            <a:noFill/>
          </p:spPr>
          <p:txBody>
            <a:bodyPr wrap="none" rtlCol="0">
              <a:spAutoFit/>
            </a:bodyPr>
            <a:lstStyle/>
            <a:p>
              <a:r>
                <a:rPr lang="en-US" dirty="0"/>
                <a:t>C</a:t>
              </a:r>
            </a:p>
          </p:txBody>
        </p:sp>
        <p:sp>
          <p:nvSpPr>
            <p:cNvPr id="217" name="TextBox 216"/>
            <p:cNvSpPr txBox="1"/>
            <p:nvPr/>
          </p:nvSpPr>
          <p:spPr>
            <a:xfrm>
              <a:off x="4953000" y="3810000"/>
              <a:ext cx="314510" cy="369332"/>
            </a:xfrm>
            <a:prstGeom prst="rect">
              <a:avLst/>
            </a:prstGeom>
            <a:noFill/>
          </p:spPr>
          <p:txBody>
            <a:bodyPr wrap="none" rtlCol="0">
              <a:spAutoFit/>
            </a:bodyPr>
            <a:lstStyle/>
            <a:p>
              <a:r>
                <a:rPr lang="en-US" dirty="0"/>
                <a:t>C</a:t>
              </a:r>
            </a:p>
          </p:txBody>
        </p:sp>
        <p:sp>
          <p:nvSpPr>
            <p:cNvPr id="231" name="TextBox 230"/>
            <p:cNvSpPr txBox="1"/>
            <p:nvPr/>
          </p:nvSpPr>
          <p:spPr>
            <a:xfrm>
              <a:off x="1752600" y="3593068"/>
              <a:ext cx="327334" cy="369332"/>
            </a:xfrm>
            <a:prstGeom prst="rect">
              <a:avLst/>
            </a:prstGeom>
            <a:noFill/>
          </p:spPr>
          <p:txBody>
            <a:bodyPr wrap="none" rtlCol="0">
              <a:spAutoFit/>
            </a:bodyPr>
            <a:lstStyle/>
            <a:p>
              <a:r>
                <a:rPr lang="en-US" dirty="0"/>
                <a:t>D</a:t>
              </a:r>
            </a:p>
          </p:txBody>
        </p:sp>
        <p:sp>
          <p:nvSpPr>
            <p:cNvPr id="233" name="TextBox 232"/>
            <p:cNvSpPr txBox="1"/>
            <p:nvPr/>
          </p:nvSpPr>
          <p:spPr>
            <a:xfrm>
              <a:off x="3962400" y="3733800"/>
              <a:ext cx="327334" cy="369332"/>
            </a:xfrm>
            <a:prstGeom prst="rect">
              <a:avLst/>
            </a:prstGeom>
            <a:noFill/>
          </p:spPr>
          <p:txBody>
            <a:bodyPr wrap="none" rtlCol="0">
              <a:spAutoFit/>
            </a:bodyPr>
            <a:lstStyle/>
            <a:p>
              <a:r>
                <a:rPr lang="en-US" dirty="0"/>
                <a:t>D</a:t>
              </a:r>
            </a:p>
          </p:txBody>
        </p:sp>
        <p:sp>
          <p:nvSpPr>
            <p:cNvPr id="235" name="TextBox 234"/>
            <p:cNvSpPr txBox="1"/>
            <p:nvPr/>
          </p:nvSpPr>
          <p:spPr>
            <a:xfrm>
              <a:off x="8763000" y="3581400"/>
              <a:ext cx="327334" cy="369332"/>
            </a:xfrm>
            <a:prstGeom prst="rect">
              <a:avLst/>
            </a:prstGeom>
            <a:noFill/>
          </p:spPr>
          <p:txBody>
            <a:bodyPr wrap="none" rtlCol="0">
              <a:spAutoFit/>
            </a:bodyPr>
            <a:lstStyle/>
            <a:p>
              <a:r>
                <a:rPr lang="en-US" dirty="0"/>
                <a:t>D</a:t>
              </a:r>
            </a:p>
          </p:txBody>
        </p:sp>
        <p:sp>
          <p:nvSpPr>
            <p:cNvPr id="237" name="TextBox 236"/>
            <p:cNvSpPr txBox="1"/>
            <p:nvPr/>
          </p:nvSpPr>
          <p:spPr>
            <a:xfrm>
              <a:off x="6400800" y="3505200"/>
              <a:ext cx="327334" cy="369332"/>
            </a:xfrm>
            <a:prstGeom prst="rect">
              <a:avLst/>
            </a:prstGeom>
            <a:noFill/>
          </p:spPr>
          <p:txBody>
            <a:bodyPr wrap="none" rtlCol="0">
              <a:spAutoFit/>
            </a:bodyPr>
            <a:lstStyle/>
            <a:p>
              <a:r>
                <a:rPr lang="en-US" dirty="0"/>
                <a:t>D</a:t>
              </a:r>
            </a:p>
          </p:txBody>
        </p:sp>
      </p:grpSp>
      <p:grpSp>
        <p:nvGrpSpPr>
          <p:cNvPr id="245" name="Group 244"/>
          <p:cNvGrpSpPr/>
          <p:nvPr/>
        </p:nvGrpSpPr>
        <p:grpSpPr>
          <a:xfrm>
            <a:off x="1828800" y="4343400"/>
            <a:ext cx="8328334" cy="2121932"/>
            <a:chOff x="304800" y="4267200"/>
            <a:chExt cx="8328334" cy="2121932"/>
          </a:xfrm>
        </p:grpSpPr>
        <p:grpSp>
          <p:nvGrpSpPr>
            <p:cNvPr id="243" name="Group 242"/>
            <p:cNvGrpSpPr/>
            <p:nvPr/>
          </p:nvGrpSpPr>
          <p:grpSpPr>
            <a:xfrm>
              <a:off x="304800" y="4267200"/>
              <a:ext cx="8328334" cy="2045732"/>
              <a:chOff x="304800" y="4267200"/>
              <a:chExt cx="8328334" cy="2045732"/>
            </a:xfrm>
          </p:grpSpPr>
          <p:grpSp>
            <p:nvGrpSpPr>
              <p:cNvPr id="139" name="Group 138"/>
              <p:cNvGrpSpPr/>
              <p:nvPr/>
            </p:nvGrpSpPr>
            <p:grpSpPr>
              <a:xfrm>
                <a:off x="609600" y="4648200"/>
                <a:ext cx="1371600" cy="1219994"/>
                <a:chOff x="609600" y="4648200"/>
                <a:chExt cx="1371600" cy="1219994"/>
              </a:xfrm>
            </p:grpSpPr>
            <p:cxnSp>
              <p:nvCxnSpPr>
                <p:cNvPr id="129" name="Straight Connector 128"/>
                <p:cNvCxnSpPr/>
                <p:nvPr/>
              </p:nvCxnSpPr>
              <p:spPr>
                <a:xfrm>
                  <a:off x="609600" y="46482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230" idx="1"/>
                </p:cNvCxnSpPr>
                <p:nvPr/>
              </p:nvCxnSpPr>
              <p:spPr>
                <a:xfrm rot="16200000" flipH="1">
                  <a:off x="582200" y="4675600"/>
                  <a:ext cx="1175266" cy="1120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94" y="5257800"/>
                  <a:ext cx="1219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rot="16048636">
                <a:off x="2767366" y="4554047"/>
                <a:ext cx="1400570" cy="1388599"/>
                <a:chOff x="580630" y="4648200"/>
                <a:chExt cx="1400570" cy="1388599"/>
              </a:xfrm>
            </p:grpSpPr>
            <p:cxnSp>
              <p:nvCxnSpPr>
                <p:cNvPr id="165" name="Straight Connector 164"/>
                <p:cNvCxnSpPr/>
                <p:nvPr/>
              </p:nvCxnSpPr>
              <p:spPr>
                <a:xfrm>
                  <a:off x="609600" y="46482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10951364" flipH="1" flipV="1">
                  <a:off x="581681" y="4676239"/>
                  <a:ext cx="1301371" cy="12398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551364" flipV="1">
                  <a:off x="-72447" y="5303172"/>
                  <a:ext cx="1386704" cy="80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rot="5400000">
                <a:off x="4991497" y="4762103"/>
                <a:ext cx="1447800" cy="1219994"/>
                <a:chOff x="609600" y="4648200"/>
                <a:chExt cx="1447800" cy="1219994"/>
              </a:xfrm>
            </p:grpSpPr>
            <p:cxnSp>
              <p:nvCxnSpPr>
                <p:cNvPr id="169" name="Straight Connector 168"/>
                <p:cNvCxnSpPr/>
                <p:nvPr/>
              </p:nvCxnSpPr>
              <p:spPr>
                <a:xfrm>
                  <a:off x="609600" y="4648200"/>
                  <a:ext cx="14478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flipV="1">
                  <a:off x="609203" y="4648597"/>
                  <a:ext cx="1219994" cy="121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794" y="5257800"/>
                  <a:ext cx="1219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rot="10800000">
                <a:off x="7010400" y="4648200"/>
                <a:ext cx="1371600" cy="1372394"/>
                <a:chOff x="609600" y="4648200"/>
                <a:chExt cx="1371600" cy="1372394"/>
              </a:xfrm>
            </p:grpSpPr>
            <p:cxnSp>
              <p:nvCxnSpPr>
                <p:cNvPr id="173" name="Straight Connector 172"/>
                <p:cNvCxnSpPr/>
                <p:nvPr/>
              </p:nvCxnSpPr>
              <p:spPr>
                <a:xfrm>
                  <a:off x="609600" y="46482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87" idx="1"/>
                </p:cNvCxnSpPr>
                <p:nvPr/>
              </p:nvCxnSpPr>
              <p:spPr>
                <a:xfrm rot="5400000" flipV="1">
                  <a:off x="587236" y="4670564"/>
                  <a:ext cx="1340128" cy="1295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H="1" flipV="1">
                  <a:off x="-75406" y="53340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381000" y="4343400"/>
                <a:ext cx="317716" cy="369332"/>
              </a:xfrm>
              <a:prstGeom prst="rect">
                <a:avLst/>
              </a:prstGeom>
              <a:noFill/>
            </p:spPr>
            <p:txBody>
              <a:bodyPr wrap="none" rtlCol="0">
                <a:spAutoFit/>
              </a:bodyPr>
              <a:lstStyle/>
              <a:p>
                <a:r>
                  <a:rPr lang="en-US" dirty="0"/>
                  <a:t>A</a:t>
                </a:r>
              </a:p>
            </p:txBody>
          </p:sp>
          <p:sp>
            <p:nvSpPr>
              <p:cNvPr id="185" name="TextBox 184"/>
              <p:cNvSpPr txBox="1"/>
              <p:nvPr/>
            </p:nvSpPr>
            <p:spPr>
              <a:xfrm>
                <a:off x="4876800" y="4343400"/>
                <a:ext cx="317716" cy="369332"/>
              </a:xfrm>
              <a:prstGeom prst="rect">
                <a:avLst/>
              </a:prstGeom>
              <a:noFill/>
            </p:spPr>
            <p:txBody>
              <a:bodyPr wrap="none" rtlCol="0">
                <a:spAutoFit/>
              </a:bodyPr>
              <a:lstStyle/>
              <a:p>
                <a:r>
                  <a:rPr lang="en-US" dirty="0"/>
                  <a:t>A</a:t>
                </a:r>
              </a:p>
            </p:txBody>
          </p:sp>
          <p:sp>
            <p:nvSpPr>
              <p:cNvPr id="186" name="TextBox 185"/>
              <p:cNvSpPr txBox="1"/>
              <p:nvPr/>
            </p:nvSpPr>
            <p:spPr>
              <a:xfrm>
                <a:off x="2819400" y="4355068"/>
                <a:ext cx="317716" cy="369332"/>
              </a:xfrm>
              <a:prstGeom prst="rect">
                <a:avLst/>
              </a:prstGeom>
              <a:noFill/>
            </p:spPr>
            <p:txBody>
              <a:bodyPr wrap="none" rtlCol="0">
                <a:spAutoFit/>
              </a:bodyPr>
              <a:lstStyle/>
              <a:p>
                <a:r>
                  <a:rPr lang="en-US" dirty="0"/>
                  <a:t>A</a:t>
                </a:r>
              </a:p>
            </p:txBody>
          </p:sp>
          <p:sp>
            <p:nvSpPr>
              <p:cNvPr id="187" name="TextBox 186"/>
              <p:cNvSpPr txBox="1"/>
              <p:nvPr/>
            </p:nvSpPr>
            <p:spPr>
              <a:xfrm>
                <a:off x="7086600" y="4495800"/>
                <a:ext cx="317716" cy="369332"/>
              </a:xfrm>
              <a:prstGeom prst="rect">
                <a:avLst/>
              </a:prstGeom>
              <a:noFill/>
            </p:spPr>
            <p:txBody>
              <a:bodyPr wrap="none" rtlCol="0">
                <a:spAutoFit/>
              </a:bodyPr>
              <a:lstStyle/>
              <a:p>
                <a:r>
                  <a:rPr lang="en-US" dirty="0"/>
                  <a:t>A</a:t>
                </a:r>
              </a:p>
            </p:txBody>
          </p:sp>
          <p:sp>
            <p:nvSpPr>
              <p:cNvPr id="194" name="TextBox 193"/>
              <p:cNvSpPr txBox="1"/>
              <p:nvPr/>
            </p:nvSpPr>
            <p:spPr>
              <a:xfrm>
                <a:off x="3810000" y="4355068"/>
                <a:ext cx="314510" cy="369332"/>
              </a:xfrm>
              <a:prstGeom prst="rect">
                <a:avLst/>
              </a:prstGeom>
              <a:noFill/>
            </p:spPr>
            <p:txBody>
              <a:bodyPr wrap="none" rtlCol="0">
                <a:spAutoFit/>
              </a:bodyPr>
              <a:lstStyle/>
              <a:p>
                <a:r>
                  <a:rPr lang="en-US" dirty="0"/>
                  <a:t>B</a:t>
                </a:r>
              </a:p>
            </p:txBody>
          </p:sp>
          <p:sp>
            <p:nvSpPr>
              <p:cNvPr id="196" name="TextBox 195"/>
              <p:cNvSpPr txBox="1"/>
              <p:nvPr/>
            </p:nvSpPr>
            <p:spPr>
              <a:xfrm>
                <a:off x="1752600" y="4355068"/>
                <a:ext cx="314510" cy="369332"/>
              </a:xfrm>
              <a:prstGeom prst="rect">
                <a:avLst/>
              </a:prstGeom>
              <a:noFill/>
            </p:spPr>
            <p:txBody>
              <a:bodyPr wrap="none" rtlCol="0">
                <a:spAutoFit/>
              </a:bodyPr>
              <a:lstStyle/>
              <a:p>
                <a:r>
                  <a:rPr lang="en-US" dirty="0"/>
                  <a:t>B</a:t>
                </a:r>
              </a:p>
            </p:txBody>
          </p:sp>
          <p:sp>
            <p:nvSpPr>
              <p:cNvPr id="205" name="TextBox 204"/>
              <p:cNvSpPr txBox="1"/>
              <p:nvPr/>
            </p:nvSpPr>
            <p:spPr>
              <a:xfrm>
                <a:off x="8305800" y="4419600"/>
                <a:ext cx="314510" cy="369332"/>
              </a:xfrm>
              <a:prstGeom prst="rect">
                <a:avLst/>
              </a:prstGeom>
              <a:noFill/>
            </p:spPr>
            <p:txBody>
              <a:bodyPr wrap="none" rtlCol="0">
                <a:spAutoFit/>
              </a:bodyPr>
              <a:lstStyle/>
              <a:p>
                <a:r>
                  <a:rPr lang="en-US" dirty="0"/>
                  <a:t>B</a:t>
                </a:r>
              </a:p>
            </p:txBody>
          </p:sp>
          <p:sp>
            <p:nvSpPr>
              <p:cNvPr id="206" name="TextBox 205"/>
              <p:cNvSpPr txBox="1"/>
              <p:nvPr/>
            </p:nvSpPr>
            <p:spPr>
              <a:xfrm>
                <a:off x="6172200" y="4267200"/>
                <a:ext cx="314510" cy="369332"/>
              </a:xfrm>
              <a:prstGeom prst="rect">
                <a:avLst/>
              </a:prstGeom>
              <a:noFill/>
            </p:spPr>
            <p:txBody>
              <a:bodyPr wrap="none" rtlCol="0">
                <a:spAutoFit/>
              </a:bodyPr>
              <a:lstStyle/>
              <a:p>
                <a:r>
                  <a:rPr lang="en-US" dirty="0"/>
                  <a:t>B</a:t>
                </a:r>
              </a:p>
            </p:txBody>
          </p:sp>
          <p:sp>
            <p:nvSpPr>
              <p:cNvPr id="218" name="TextBox 217"/>
              <p:cNvSpPr txBox="1"/>
              <p:nvPr/>
            </p:nvSpPr>
            <p:spPr>
              <a:xfrm>
                <a:off x="6705600" y="5943600"/>
                <a:ext cx="314510" cy="369332"/>
              </a:xfrm>
              <a:prstGeom prst="rect">
                <a:avLst/>
              </a:prstGeom>
              <a:noFill/>
            </p:spPr>
            <p:txBody>
              <a:bodyPr wrap="none" rtlCol="0">
                <a:spAutoFit/>
              </a:bodyPr>
              <a:lstStyle/>
              <a:p>
                <a:r>
                  <a:rPr lang="en-US" dirty="0"/>
                  <a:t>C</a:t>
                </a:r>
              </a:p>
            </p:txBody>
          </p:sp>
          <p:sp>
            <p:nvSpPr>
              <p:cNvPr id="219" name="TextBox 218"/>
              <p:cNvSpPr txBox="1"/>
              <p:nvPr/>
            </p:nvSpPr>
            <p:spPr>
              <a:xfrm>
                <a:off x="4800600" y="5791200"/>
                <a:ext cx="314510" cy="369332"/>
              </a:xfrm>
              <a:prstGeom prst="rect">
                <a:avLst/>
              </a:prstGeom>
              <a:noFill/>
            </p:spPr>
            <p:txBody>
              <a:bodyPr wrap="none" rtlCol="0">
                <a:spAutoFit/>
              </a:bodyPr>
              <a:lstStyle/>
              <a:p>
                <a:r>
                  <a:rPr lang="en-US" dirty="0"/>
                  <a:t>C</a:t>
                </a:r>
              </a:p>
            </p:txBody>
          </p:sp>
          <p:sp>
            <p:nvSpPr>
              <p:cNvPr id="220" name="TextBox 219"/>
              <p:cNvSpPr txBox="1"/>
              <p:nvPr/>
            </p:nvSpPr>
            <p:spPr>
              <a:xfrm>
                <a:off x="2514600" y="5867400"/>
                <a:ext cx="314510" cy="369332"/>
              </a:xfrm>
              <a:prstGeom prst="rect">
                <a:avLst/>
              </a:prstGeom>
              <a:noFill/>
            </p:spPr>
            <p:txBody>
              <a:bodyPr wrap="none" rtlCol="0">
                <a:spAutoFit/>
              </a:bodyPr>
              <a:lstStyle/>
              <a:p>
                <a:r>
                  <a:rPr lang="en-US" dirty="0"/>
                  <a:t>C</a:t>
                </a:r>
              </a:p>
            </p:txBody>
          </p:sp>
          <p:sp>
            <p:nvSpPr>
              <p:cNvPr id="222" name="TextBox 221"/>
              <p:cNvSpPr txBox="1"/>
              <p:nvPr/>
            </p:nvSpPr>
            <p:spPr>
              <a:xfrm>
                <a:off x="304800" y="5791200"/>
                <a:ext cx="314510" cy="369332"/>
              </a:xfrm>
              <a:prstGeom prst="rect">
                <a:avLst/>
              </a:prstGeom>
              <a:noFill/>
            </p:spPr>
            <p:txBody>
              <a:bodyPr wrap="none" rtlCol="0">
                <a:spAutoFit/>
              </a:bodyPr>
              <a:lstStyle/>
              <a:p>
                <a:r>
                  <a:rPr lang="en-US" dirty="0"/>
                  <a:t>C</a:t>
                </a:r>
              </a:p>
            </p:txBody>
          </p:sp>
          <p:sp>
            <p:nvSpPr>
              <p:cNvPr id="230" name="TextBox 229"/>
              <p:cNvSpPr txBox="1"/>
              <p:nvPr/>
            </p:nvSpPr>
            <p:spPr>
              <a:xfrm>
                <a:off x="1730066" y="5638800"/>
                <a:ext cx="327334" cy="369332"/>
              </a:xfrm>
              <a:prstGeom prst="rect">
                <a:avLst/>
              </a:prstGeom>
              <a:noFill/>
            </p:spPr>
            <p:txBody>
              <a:bodyPr wrap="none" rtlCol="0">
                <a:spAutoFit/>
              </a:bodyPr>
              <a:lstStyle/>
              <a:p>
                <a:r>
                  <a:rPr lang="en-US" dirty="0"/>
                  <a:t>D</a:t>
                </a:r>
              </a:p>
            </p:txBody>
          </p:sp>
          <p:sp>
            <p:nvSpPr>
              <p:cNvPr id="232" name="TextBox 231"/>
              <p:cNvSpPr txBox="1"/>
              <p:nvPr/>
            </p:nvSpPr>
            <p:spPr>
              <a:xfrm>
                <a:off x="3962400" y="5879068"/>
                <a:ext cx="327334" cy="369332"/>
              </a:xfrm>
              <a:prstGeom prst="rect">
                <a:avLst/>
              </a:prstGeom>
              <a:noFill/>
            </p:spPr>
            <p:txBody>
              <a:bodyPr wrap="none" rtlCol="0">
                <a:spAutoFit/>
              </a:bodyPr>
              <a:lstStyle/>
              <a:p>
                <a:r>
                  <a:rPr lang="en-US" dirty="0"/>
                  <a:t>D</a:t>
                </a:r>
              </a:p>
            </p:txBody>
          </p:sp>
          <p:sp>
            <p:nvSpPr>
              <p:cNvPr id="234" name="TextBox 233"/>
              <p:cNvSpPr txBox="1"/>
              <p:nvPr/>
            </p:nvSpPr>
            <p:spPr>
              <a:xfrm>
                <a:off x="8305800" y="5867400"/>
                <a:ext cx="327334" cy="369332"/>
              </a:xfrm>
              <a:prstGeom prst="rect">
                <a:avLst/>
              </a:prstGeom>
              <a:noFill/>
            </p:spPr>
            <p:txBody>
              <a:bodyPr wrap="none" rtlCol="0">
                <a:spAutoFit/>
              </a:bodyPr>
              <a:lstStyle/>
              <a:p>
                <a:r>
                  <a:rPr lang="en-US" dirty="0"/>
                  <a:t>D</a:t>
                </a:r>
              </a:p>
            </p:txBody>
          </p:sp>
        </p:grpSp>
        <p:sp>
          <p:nvSpPr>
            <p:cNvPr id="244" name="TextBox 243"/>
            <p:cNvSpPr txBox="1"/>
            <p:nvPr/>
          </p:nvSpPr>
          <p:spPr>
            <a:xfrm>
              <a:off x="6073466" y="6019800"/>
              <a:ext cx="327334" cy="369332"/>
            </a:xfrm>
            <a:prstGeom prst="rect">
              <a:avLst/>
            </a:prstGeom>
            <a:noFill/>
          </p:spPr>
          <p:txBody>
            <a:bodyPr wrap="none" rtlCol="0">
              <a:spAutoFit/>
            </a:bodyPr>
            <a:lstStyle/>
            <a:p>
              <a:r>
                <a:rPr lang="en-US" dirty="0"/>
                <a:t>D</a:t>
              </a:r>
            </a:p>
          </p:txBody>
        </p:sp>
      </p:grpSp>
    </p:spTree>
    <p:extLst>
      <p:ext uri="{BB962C8B-B14F-4D97-AF65-F5344CB8AC3E}">
        <p14:creationId xmlns:p14="http://schemas.microsoft.com/office/powerpoint/2010/main" val="1744095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19100"/>
            <a:ext cx="8229600" cy="3010694"/>
          </a:xfrm>
        </p:spPr>
        <p:txBody>
          <a:bodyPr>
            <a:normAutofit/>
          </a:bodyPr>
          <a:lstStyle/>
          <a:p>
            <a:r>
              <a:rPr lang="en-US" dirty="0" smtClean="0"/>
              <a:t>Isomorphic  and Non-Isomorphic</a:t>
            </a:r>
            <a:br>
              <a:rPr lang="en-US" dirty="0" smtClean="0"/>
            </a:br>
            <a:r>
              <a:rPr lang="en-US" dirty="0" smtClean="0"/>
              <a:t>Spanning Trees</a:t>
            </a:r>
            <a:endParaRPr lang="en-US" dirty="0"/>
          </a:p>
        </p:txBody>
      </p:sp>
      <p:sp>
        <p:nvSpPr>
          <p:cNvPr id="17" name="Date Placeholder 16"/>
          <p:cNvSpPr>
            <a:spLocks noGrp="1"/>
          </p:cNvSpPr>
          <p:nvPr>
            <p:ph type="dt" sz="half" idx="10"/>
          </p:nvPr>
        </p:nvSpPr>
        <p:spPr/>
        <p:txBody>
          <a:bodyPr/>
          <a:lstStyle/>
          <a:p>
            <a:r>
              <a:rPr lang="en-US" smtClean="0"/>
              <a:t>24 July 2013</a:t>
            </a:r>
            <a:endParaRPr lang="en-US"/>
          </a:p>
        </p:txBody>
      </p:sp>
      <p:sp>
        <p:nvSpPr>
          <p:cNvPr id="19" name="Slide Number Placeholder 18"/>
          <p:cNvSpPr>
            <a:spLocks noGrp="1"/>
          </p:cNvSpPr>
          <p:nvPr>
            <p:ph type="sldNum" sz="quarter" idx="12"/>
          </p:nvPr>
        </p:nvSpPr>
        <p:spPr/>
        <p:txBody>
          <a:bodyPr/>
          <a:lstStyle/>
          <a:p>
            <a:fld id="{80EF99F0-F5AD-4443-BB34-5939F745E5D6}" type="slidenum">
              <a:rPr lang="en-US" smtClean="0"/>
              <a:pPr/>
              <a:t>36</a:t>
            </a:fld>
            <a:endParaRPr lang="en-US"/>
          </a:p>
        </p:txBody>
      </p:sp>
      <p:sp>
        <p:nvSpPr>
          <p:cNvPr id="21" name="Footer Placeholder 20"/>
          <p:cNvSpPr>
            <a:spLocks noGrp="1"/>
          </p:cNvSpPr>
          <p:nvPr>
            <p:ph type="ftr" sz="quarter" idx="11"/>
          </p:nvPr>
        </p:nvSpPr>
        <p:spPr/>
        <p:txBody>
          <a:bodyPr/>
          <a:lstStyle/>
          <a:p>
            <a:r>
              <a:rPr lang="en-US" smtClean="0"/>
              <a:t>prepared by Jay Narayan Jha</a:t>
            </a:r>
            <a:endParaRPr lang="en-US"/>
          </a:p>
        </p:txBody>
      </p:sp>
      <p:grpSp>
        <p:nvGrpSpPr>
          <p:cNvPr id="23" name="Group 22"/>
          <p:cNvGrpSpPr/>
          <p:nvPr/>
        </p:nvGrpSpPr>
        <p:grpSpPr>
          <a:xfrm>
            <a:off x="2814500" y="2286000"/>
            <a:ext cx="6329500" cy="2121932"/>
            <a:chOff x="838200" y="4495800"/>
            <a:chExt cx="6329500" cy="2121932"/>
          </a:xfrm>
        </p:grpSpPr>
        <p:cxnSp>
          <p:nvCxnSpPr>
            <p:cNvPr id="25" name="Straight Connector 24"/>
            <p:cNvCxnSpPr/>
            <p:nvPr/>
          </p:nvCxnSpPr>
          <p:spPr>
            <a:xfrm rot="16200000" flipV="1">
              <a:off x="4580084" y="5483217"/>
              <a:ext cx="1219200" cy="636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rot="10800000">
              <a:off x="5181600" y="4876800"/>
              <a:ext cx="1676400" cy="1588"/>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5181600" y="4876800"/>
              <a:ext cx="1752600" cy="1447800"/>
            </a:xfrm>
            <a:prstGeom prst="line">
              <a:avLst/>
            </a:prstGeom>
          </p:spPr>
          <p:style>
            <a:lnRef idx="2">
              <a:schemeClr val="dk1"/>
            </a:lnRef>
            <a:fillRef idx="0">
              <a:schemeClr val="dk1"/>
            </a:fillRef>
            <a:effectRef idx="1">
              <a:schemeClr val="dk1"/>
            </a:effectRef>
            <a:fontRef idx="minor">
              <a:schemeClr val="tx1"/>
            </a:fontRef>
          </p:style>
        </p:cxnSp>
        <p:grpSp>
          <p:nvGrpSpPr>
            <p:cNvPr id="31" name="Group 36"/>
            <p:cNvGrpSpPr/>
            <p:nvPr/>
          </p:nvGrpSpPr>
          <p:grpSpPr>
            <a:xfrm>
              <a:off x="838200" y="4724400"/>
              <a:ext cx="2384734" cy="1817132"/>
              <a:chOff x="838200" y="4724400"/>
              <a:chExt cx="2384734" cy="1817132"/>
            </a:xfrm>
          </p:grpSpPr>
          <p:cxnSp>
            <p:nvCxnSpPr>
              <p:cNvPr id="38" name="Straight Connector 37"/>
              <p:cNvCxnSpPr/>
              <p:nvPr/>
            </p:nvCxnSpPr>
            <p:spPr>
              <a:xfrm rot="5400000">
                <a:off x="571500" y="5600700"/>
                <a:ext cx="1295400" cy="1588"/>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1219200" y="4953000"/>
                <a:ext cx="1600200" cy="15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a:off x="2171700" y="5600700"/>
                <a:ext cx="1295400" cy="1588"/>
              </a:xfrm>
              <a:prstGeom prst="line">
                <a:avLst/>
              </a:prstGeom>
            </p:spPr>
            <p:style>
              <a:lnRef idx="2">
                <a:schemeClr val="dk1"/>
              </a:lnRef>
              <a:fillRef idx="0">
                <a:schemeClr val="dk1"/>
              </a:fillRef>
              <a:effectRef idx="1">
                <a:schemeClr val="dk1"/>
              </a:effectRef>
              <a:fontRef idx="minor">
                <a:schemeClr val="tx1"/>
              </a:fontRef>
            </p:style>
          </p:cxnSp>
          <p:sp>
            <p:nvSpPr>
              <p:cNvPr id="41" name="TextBox 40"/>
              <p:cNvSpPr txBox="1"/>
              <p:nvPr/>
            </p:nvSpPr>
            <p:spPr>
              <a:xfrm rot="10983530" flipH="1" flipV="1">
                <a:off x="847783" y="4734303"/>
                <a:ext cx="380999" cy="369332"/>
              </a:xfrm>
              <a:prstGeom prst="rect">
                <a:avLst/>
              </a:prstGeom>
              <a:noFill/>
            </p:spPr>
            <p:txBody>
              <a:bodyPr wrap="square" rtlCol="0">
                <a:spAutoFit/>
              </a:bodyPr>
              <a:lstStyle/>
              <a:p>
                <a:r>
                  <a:rPr lang="en-US" dirty="0"/>
                  <a:t>A</a:t>
                </a:r>
              </a:p>
            </p:txBody>
          </p:sp>
          <p:sp>
            <p:nvSpPr>
              <p:cNvPr id="42" name="TextBox 41"/>
              <p:cNvSpPr txBox="1"/>
              <p:nvPr/>
            </p:nvSpPr>
            <p:spPr>
              <a:xfrm>
                <a:off x="2819400" y="4724400"/>
                <a:ext cx="309700" cy="369332"/>
              </a:xfrm>
              <a:prstGeom prst="rect">
                <a:avLst/>
              </a:prstGeom>
              <a:noFill/>
            </p:spPr>
            <p:txBody>
              <a:bodyPr wrap="square" rtlCol="0">
                <a:spAutoFit/>
              </a:bodyPr>
              <a:lstStyle/>
              <a:p>
                <a:r>
                  <a:rPr lang="en-US" dirty="0"/>
                  <a:t>B</a:t>
                </a:r>
              </a:p>
            </p:txBody>
          </p:sp>
          <p:sp>
            <p:nvSpPr>
              <p:cNvPr id="43" name="TextBox 42"/>
              <p:cNvSpPr txBox="1"/>
              <p:nvPr/>
            </p:nvSpPr>
            <p:spPr>
              <a:xfrm>
                <a:off x="838200" y="6172200"/>
                <a:ext cx="308098" cy="369332"/>
              </a:xfrm>
              <a:prstGeom prst="rect">
                <a:avLst/>
              </a:prstGeom>
              <a:noFill/>
            </p:spPr>
            <p:txBody>
              <a:bodyPr wrap="none" rtlCol="0">
                <a:spAutoFit/>
              </a:bodyPr>
              <a:lstStyle/>
              <a:p>
                <a:r>
                  <a:rPr lang="en-US" dirty="0"/>
                  <a:t>C</a:t>
                </a:r>
              </a:p>
            </p:txBody>
          </p:sp>
          <p:sp>
            <p:nvSpPr>
              <p:cNvPr id="44" name="TextBox 43"/>
              <p:cNvSpPr txBox="1"/>
              <p:nvPr/>
            </p:nvSpPr>
            <p:spPr>
              <a:xfrm>
                <a:off x="2895600" y="6096000"/>
                <a:ext cx="327334" cy="369332"/>
              </a:xfrm>
              <a:prstGeom prst="rect">
                <a:avLst/>
              </a:prstGeom>
              <a:noFill/>
            </p:spPr>
            <p:txBody>
              <a:bodyPr wrap="none" rtlCol="0">
                <a:spAutoFit/>
              </a:bodyPr>
              <a:lstStyle/>
              <a:p>
                <a:r>
                  <a:rPr lang="en-US" dirty="0"/>
                  <a:t>D</a:t>
                </a:r>
              </a:p>
            </p:txBody>
          </p:sp>
        </p:grpSp>
        <p:sp>
          <p:nvSpPr>
            <p:cNvPr id="32" name="TextBox 31"/>
            <p:cNvSpPr txBox="1"/>
            <p:nvPr/>
          </p:nvSpPr>
          <p:spPr>
            <a:xfrm>
              <a:off x="4876800" y="4495800"/>
              <a:ext cx="304800" cy="381000"/>
            </a:xfrm>
            <a:prstGeom prst="rect">
              <a:avLst/>
            </a:prstGeom>
            <a:noFill/>
          </p:spPr>
          <p:txBody>
            <a:bodyPr wrap="square" rtlCol="0">
              <a:spAutoFit/>
            </a:bodyPr>
            <a:lstStyle/>
            <a:p>
              <a:r>
                <a:rPr lang="en-US" dirty="0"/>
                <a:t>A</a:t>
              </a:r>
            </a:p>
          </p:txBody>
        </p:sp>
        <p:sp>
          <p:nvSpPr>
            <p:cNvPr id="34" name="TextBox 33"/>
            <p:cNvSpPr txBox="1"/>
            <p:nvPr/>
          </p:nvSpPr>
          <p:spPr>
            <a:xfrm>
              <a:off x="6858000" y="4495800"/>
              <a:ext cx="309700" cy="369332"/>
            </a:xfrm>
            <a:prstGeom prst="rect">
              <a:avLst/>
            </a:prstGeom>
            <a:noFill/>
          </p:spPr>
          <p:txBody>
            <a:bodyPr wrap="none" rtlCol="0">
              <a:spAutoFit/>
            </a:bodyPr>
            <a:lstStyle/>
            <a:p>
              <a:r>
                <a:rPr lang="en-US" dirty="0"/>
                <a:t>B</a:t>
              </a:r>
            </a:p>
          </p:txBody>
        </p:sp>
        <p:sp>
          <p:nvSpPr>
            <p:cNvPr id="35" name="TextBox 34"/>
            <p:cNvSpPr txBox="1"/>
            <p:nvPr/>
          </p:nvSpPr>
          <p:spPr>
            <a:xfrm>
              <a:off x="4953000" y="6172200"/>
              <a:ext cx="632134" cy="369332"/>
            </a:xfrm>
            <a:prstGeom prst="rect">
              <a:avLst/>
            </a:prstGeom>
            <a:noFill/>
          </p:spPr>
          <p:txBody>
            <a:bodyPr wrap="square" rtlCol="0">
              <a:spAutoFit/>
            </a:bodyPr>
            <a:lstStyle/>
            <a:p>
              <a:r>
                <a:rPr lang="en-US" dirty="0"/>
                <a:t>D</a:t>
              </a:r>
            </a:p>
          </p:txBody>
        </p:sp>
        <p:sp>
          <p:nvSpPr>
            <p:cNvPr id="36" name="TextBox 35"/>
            <p:cNvSpPr txBox="1"/>
            <p:nvPr/>
          </p:nvSpPr>
          <p:spPr>
            <a:xfrm>
              <a:off x="6858000" y="6248400"/>
              <a:ext cx="308098"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1119324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270456"/>
            <a:ext cx="11642502" cy="6587544"/>
          </a:xfrm>
        </p:spPr>
        <p:txBody>
          <a:bodyPr>
            <a:normAutofit/>
          </a:bodyPr>
          <a:lstStyle/>
          <a:p>
            <a:pPr algn="l"/>
            <a:r>
              <a:rPr lang="en-US" sz="3200" u="sng" dirty="0"/>
              <a:t>Determination of all spanning trees using Kirchhoff </a:t>
            </a:r>
            <a:r>
              <a:rPr lang="en-US" sz="3200" u="sng" dirty="0" smtClean="0"/>
              <a:t>Theorem:                                 </a:t>
            </a:r>
            <a:r>
              <a:rPr lang="en-US" sz="2400" dirty="0"/>
              <a:t/>
            </a:r>
            <a:br>
              <a:rPr lang="en-US" sz="2400" dirty="0"/>
            </a:br>
            <a:r>
              <a:rPr lang="en-US" sz="2400" dirty="0"/>
              <a:t/>
            </a:r>
            <a:br>
              <a:rPr lang="en-US" sz="2400" dirty="0"/>
            </a:br>
            <a:r>
              <a:rPr lang="en-US" sz="2800" dirty="0"/>
              <a:t>Let M be the Matrix obtained from the adjacency matrix of a connected graph g by changing all 1’s to -1’s and each diagonal 0 to the degree of the corresponding vertex. Then the number of spanning trees of G is equal to the value of any cofactor of M.</a:t>
            </a:r>
            <a:br>
              <a:rPr lang="en-US" sz="2800" dirty="0"/>
            </a:br>
            <a:r>
              <a:rPr lang="en-US" sz="2800" dirty="0"/>
              <a:t> </a:t>
            </a:r>
            <a:br>
              <a:rPr lang="en-US" sz="2800" dirty="0"/>
            </a:br>
            <a:r>
              <a:rPr lang="en-US" sz="2800" dirty="0"/>
              <a:t>Kirchhoff’s  theorem is also known as the matrix tree theorem. Now we consider a connected graph G and use Kirchhoff’s  theorem to find the number of spanning trees of G.</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3200" dirty="0"/>
          </a:p>
        </p:txBody>
      </p:sp>
      <p:grpSp>
        <p:nvGrpSpPr>
          <p:cNvPr id="3" name="Group 26"/>
          <p:cNvGrpSpPr/>
          <p:nvPr/>
        </p:nvGrpSpPr>
        <p:grpSpPr>
          <a:xfrm>
            <a:off x="4495800" y="4216825"/>
            <a:ext cx="4419600" cy="2064842"/>
            <a:chOff x="2971800" y="4431268"/>
            <a:chExt cx="4419600" cy="2064842"/>
          </a:xfrm>
        </p:grpSpPr>
        <p:grpSp>
          <p:nvGrpSpPr>
            <p:cNvPr id="4" name="Group 23"/>
            <p:cNvGrpSpPr/>
            <p:nvPr/>
          </p:nvGrpSpPr>
          <p:grpSpPr>
            <a:xfrm>
              <a:off x="3200400" y="4431268"/>
              <a:ext cx="3886200" cy="2045732"/>
              <a:chOff x="3200400" y="4419600"/>
              <a:chExt cx="3886200" cy="2045732"/>
            </a:xfrm>
          </p:grpSpPr>
          <p:cxnSp>
            <p:nvCxnSpPr>
              <p:cNvPr id="19" name="Straight Connector 18"/>
              <p:cNvCxnSpPr/>
              <p:nvPr/>
            </p:nvCxnSpPr>
            <p:spPr>
              <a:xfrm>
                <a:off x="3352800" y="6324600"/>
                <a:ext cx="350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
              <p:cNvGrpSpPr/>
              <p:nvPr/>
            </p:nvGrpSpPr>
            <p:grpSpPr>
              <a:xfrm>
                <a:off x="3200400" y="4419600"/>
                <a:ext cx="3886200" cy="2045732"/>
                <a:chOff x="3200400" y="4419600"/>
                <a:chExt cx="3886200" cy="2045732"/>
              </a:xfrm>
            </p:grpSpPr>
            <p:grpSp>
              <p:nvGrpSpPr>
                <p:cNvPr id="6" name="Group 13"/>
                <p:cNvGrpSpPr/>
                <p:nvPr/>
              </p:nvGrpSpPr>
              <p:grpSpPr>
                <a:xfrm>
                  <a:off x="3352006" y="4648200"/>
                  <a:ext cx="3507582" cy="1677194"/>
                  <a:chOff x="3352006" y="4648200"/>
                  <a:chExt cx="3507582" cy="1677194"/>
                </a:xfrm>
              </p:grpSpPr>
              <p:cxnSp>
                <p:nvCxnSpPr>
                  <p:cNvPr id="7" name="Straight Connector 6"/>
                  <p:cNvCxnSpPr/>
                  <p:nvPr/>
                </p:nvCxnSpPr>
                <p:spPr>
                  <a:xfrm>
                    <a:off x="3352800" y="4648200"/>
                    <a:ext cx="350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14600" y="5486400"/>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20594" y="5485606"/>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52800" y="4648200"/>
                    <a:ext cx="3505200"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flipV="1">
                    <a:off x="3352800" y="5410200"/>
                    <a:ext cx="1676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705600" y="6096000"/>
                  <a:ext cx="381000" cy="369332"/>
                </a:xfrm>
                <a:prstGeom prst="rect">
                  <a:avLst/>
                </a:prstGeom>
                <a:noFill/>
                <a:ln>
                  <a:noFill/>
                </a:ln>
              </p:spPr>
              <p:txBody>
                <a:bodyPr wrap="square" rtlCol="0">
                  <a:spAutoFit/>
                </a:bodyPr>
                <a:lstStyle/>
                <a:p>
                  <a:r>
                    <a:rPr lang="en-US" dirty="0"/>
                    <a:t>o</a:t>
                  </a:r>
                </a:p>
              </p:txBody>
            </p:sp>
            <p:sp>
              <p:nvSpPr>
                <p:cNvPr id="30" name="TextBox 29"/>
                <p:cNvSpPr txBox="1"/>
                <p:nvPr/>
              </p:nvSpPr>
              <p:spPr>
                <a:xfrm>
                  <a:off x="6705600" y="4419600"/>
                  <a:ext cx="381000" cy="369332"/>
                </a:xfrm>
                <a:prstGeom prst="rect">
                  <a:avLst/>
                </a:prstGeom>
                <a:noFill/>
                <a:ln>
                  <a:noFill/>
                </a:ln>
              </p:spPr>
              <p:txBody>
                <a:bodyPr wrap="square" rtlCol="0">
                  <a:spAutoFit/>
                </a:bodyPr>
                <a:lstStyle/>
                <a:p>
                  <a:r>
                    <a:rPr lang="en-US" dirty="0"/>
                    <a:t>o</a:t>
                  </a:r>
                </a:p>
              </p:txBody>
            </p:sp>
            <p:sp>
              <p:nvSpPr>
                <p:cNvPr id="32" name="TextBox 31"/>
                <p:cNvSpPr txBox="1"/>
                <p:nvPr/>
              </p:nvSpPr>
              <p:spPr>
                <a:xfrm>
                  <a:off x="3200400" y="6096000"/>
                  <a:ext cx="381000" cy="369332"/>
                </a:xfrm>
                <a:prstGeom prst="rect">
                  <a:avLst/>
                </a:prstGeom>
                <a:noFill/>
                <a:ln>
                  <a:noFill/>
                </a:ln>
              </p:spPr>
              <p:txBody>
                <a:bodyPr wrap="square" rtlCol="0">
                  <a:spAutoFit/>
                </a:bodyPr>
                <a:lstStyle/>
                <a:p>
                  <a:r>
                    <a:rPr lang="en-US" dirty="0"/>
                    <a:t>o</a:t>
                  </a:r>
                </a:p>
              </p:txBody>
            </p:sp>
            <p:sp>
              <p:nvSpPr>
                <p:cNvPr id="33" name="TextBox 32"/>
                <p:cNvSpPr txBox="1"/>
                <p:nvPr/>
              </p:nvSpPr>
              <p:spPr>
                <a:xfrm>
                  <a:off x="4876800" y="5181600"/>
                  <a:ext cx="381000" cy="369332"/>
                </a:xfrm>
                <a:prstGeom prst="rect">
                  <a:avLst/>
                </a:prstGeom>
                <a:noFill/>
                <a:ln>
                  <a:noFill/>
                </a:ln>
              </p:spPr>
              <p:txBody>
                <a:bodyPr wrap="square" rtlCol="0">
                  <a:spAutoFit/>
                </a:bodyPr>
                <a:lstStyle/>
                <a:p>
                  <a:r>
                    <a:rPr lang="en-US" dirty="0"/>
                    <a:t>o</a:t>
                  </a:r>
                </a:p>
              </p:txBody>
            </p:sp>
            <p:sp>
              <p:nvSpPr>
                <p:cNvPr id="34" name="TextBox 33"/>
                <p:cNvSpPr txBox="1"/>
                <p:nvPr/>
              </p:nvSpPr>
              <p:spPr>
                <a:xfrm>
                  <a:off x="3200400" y="4419600"/>
                  <a:ext cx="381000" cy="369332"/>
                </a:xfrm>
                <a:prstGeom prst="rect">
                  <a:avLst/>
                </a:prstGeom>
                <a:noFill/>
                <a:ln>
                  <a:noFill/>
                </a:ln>
              </p:spPr>
              <p:txBody>
                <a:bodyPr wrap="square" rtlCol="0">
                  <a:spAutoFit/>
                </a:bodyPr>
                <a:lstStyle/>
                <a:p>
                  <a:r>
                    <a:rPr lang="en-US" dirty="0"/>
                    <a:t>o</a:t>
                  </a:r>
                </a:p>
              </p:txBody>
            </p:sp>
          </p:grpSp>
        </p:grpSp>
        <p:sp>
          <p:nvSpPr>
            <p:cNvPr id="18" name="TextBox 17"/>
            <p:cNvSpPr txBox="1"/>
            <p:nvPr/>
          </p:nvSpPr>
          <p:spPr>
            <a:xfrm>
              <a:off x="4953000" y="5086290"/>
              <a:ext cx="393056" cy="400110"/>
            </a:xfrm>
            <a:prstGeom prst="rect">
              <a:avLst/>
            </a:prstGeom>
            <a:noFill/>
          </p:spPr>
          <p:txBody>
            <a:bodyPr wrap="none" rtlCol="0">
              <a:spAutoFit/>
            </a:bodyPr>
            <a:lstStyle/>
            <a:p>
              <a:r>
                <a:rPr lang="en-US" sz="2000" b="1" dirty="0"/>
                <a:t>v</a:t>
              </a:r>
              <a:r>
                <a:rPr lang="en-US" sz="2000" b="1" baseline="-25000" dirty="0"/>
                <a:t>5</a:t>
              </a:r>
            </a:p>
          </p:txBody>
        </p:sp>
        <p:sp>
          <p:nvSpPr>
            <p:cNvPr id="20" name="TextBox 19"/>
            <p:cNvSpPr txBox="1"/>
            <p:nvPr/>
          </p:nvSpPr>
          <p:spPr>
            <a:xfrm>
              <a:off x="6998344" y="6096000"/>
              <a:ext cx="393056" cy="400110"/>
            </a:xfrm>
            <a:prstGeom prst="rect">
              <a:avLst/>
            </a:prstGeom>
            <a:noFill/>
            <a:ln>
              <a:noFill/>
            </a:ln>
          </p:spPr>
          <p:txBody>
            <a:bodyPr wrap="none" rtlCol="0">
              <a:spAutoFit/>
            </a:bodyPr>
            <a:lstStyle/>
            <a:p>
              <a:r>
                <a:rPr lang="en-US" sz="2000" b="1" dirty="0"/>
                <a:t>v</a:t>
              </a:r>
              <a:r>
                <a:rPr lang="en-US" sz="2000" b="1" baseline="-25000" dirty="0"/>
                <a:t>3</a:t>
              </a:r>
            </a:p>
          </p:txBody>
        </p:sp>
        <p:sp>
          <p:nvSpPr>
            <p:cNvPr id="22" name="TextBox 21"/>
            <p:cNvSpPr txBox="1"/>
            <p:nvPr/>
          </p:nvSpPr>
          <p:spPr>
            <a:xfrm>
              <a:off x="2971800" y="6096000"/>
              <a:ext cx="393056" cy="400110"/>
            </a:xfrm>
            <a:prstGeom prst="rect">
              <a:avLst/>
            </a:prstGeom>
            <a:noFill/>
          </p:spPr>
          <p:txBody>
            <a:bodyPr wrap="none" rtlCol="0">
              <a:spAutoFit/>
            </a:bodyPr>
            <a:lstStyle/>
            <a:p>
              <a:r>
                <a:rPr lang="en-US" sz="2000" b="1" dirty="0"/>
                <a:t>v</a:t>
              </a:r>
              <a:r>
                <a:rPr lang="en-US" sz="2000" b="1" baseline="-25000" dirty="0"/>
                <a:t>4</a:t>
              </a:r>
            </a:p>
          </p:txBody>
        </p:sp>
        <p:sp>
          <p:nvSpPr>
            <p:cNvPr id="25" name="TextBox 24"/>
            <p:cNvSpPr txBox="1"/>
            <p:nvPr/>
          </p:nvSpPr>
          <p:spPr>
            <a:xfrm>
              <a:off x="6858000" y="4495800"/>
              <a:ext cx="393056" cy="400110"/>
            </a:xfrm>
            <a:prstGeom prst="rect">
              <a:avLst/>
            </a:prstGeom>
            <a:noFill/>
          </p:spPr>
          <p:txBody>
            <a:bodyPr wrap="none" rtlCol="0">
              <a:spAutoFit/>
            </a:bodyPr>
            <a:lstStyle/>
            <a:p>
              <a:r>
                <a:rPr lang="en-US" sz="2000" b="1" dirty="0"/>
                <a:t>v</a:t>
              </a:r>
              <a:r>
                <a:rPr lang="en-US" sz="2000" b="1" baseline="-25000" dirty="0"/>
                <a:t>2</a:t>
              </a:r>
            </a:p>
          </p:txBody>
        </p:sp>
        <p:sp>
          <p:nvSpPr>
            <p:cNvPr id="26" name="TextBox 25"/>
            <p:cNvSpPr txBox="1"/>
            <p:nvPr/>
          </p:nvSpPr>
          <p:spPr>
            <a:xfrm>
              <a:off x="2971800" y="4495800"/>
              <a:ext cx="393056" cy="400110"/>
            </a:xfrm>
            <a:prstGeom prst="rect">
              <a:avLst/>
            </a:prstGeom>
            <a:noFill/>
          </p:spPr>
          <p:txBody>
            <a:bodyPr wrap="none" rtlCol="0">
              <a:spAutoFit/>
            </a:bodyPr>
            <a:lstStyle/>
            <a:p>
              <a:r>
                <a:rPr lang="en-US" sz="2000" b="1" dirty="0"/>
                <a:t>v</a:t>
              </a:r>
              <a:r>
                <a:rPr lang="en-US" sz="2000" b="1" baseline="-25000" dirty="0"/>
                <a:t>1</a:t>
              </a:r>
            </a:p>
          </p:txBody>
        </p:sp>
      </p:grpSp>
      <p:sp>
        <p:nvSpPr>
          <p:cNvPr id="24" name="Date Placeholder 23"/>
          <p:cNvSpPr>
            <a:spLocks noGrp="1"/>
          </p:cNvSpPr>
          <p:nvPr>
            <p:ph type="dt" sz="half" idx="10"/>
          </p:nvPr>
        </p:nvSpPr>
        <p:spPr/>
        <p:txBody>
          <a:bodyPr/>
          <a:lstStyle/>
          <a:p>
            <a:r>
              <a:rPr lang="en-US" smtClean="0"/>
              <a:t>24 July 2013</a:t>
            </a:r>
            <a:endParaRPr lang="en-US" dirty="0"/>
          </a:p>
        </p:txBody>
      </p:sp>
      <p:sp>
        <p:nvSpPr>
          <p:cNvPr id="27" name="Slide Number Placeholder 26"/>
          <p:cNvSpPr>
            <a:spLocks noGrp="1"/>
          </p:cNvSpPr>
          <p:nvPr>
            <p:ph type="sldNum" sz="quarter" idx="12"/>
          </p:nvPr>
        </p:nvSpPr>
        <p:spPr/>
        <p:txBody>
          <a:bodyPr/>
          <a:lstStyle/>
          <a:p>
            <a:fld id="{80EF99F0-F5AD-4443-BB34-5939F745E5D6}" type="slidenum">
              <a:rPr lang="en-US" smtClean="0"/>
              <a:pPr/>
              <a:t>37</a:t>
            </a:fld>
            <a:endParaRPr lang="en-US" dirty="0"/>
          </a:p>
        </p:txBody>
      </p:sp>
      <p:sp>
        <p:nvSpPr>
          <p:cNvPr id="28" name="Footer Placeholder 27"/>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3460860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54762"/>
          </a:xfrm>
        </p:spPr>
        <p:txBody>
          <a:bodyPr>
            <a:normAutofit fontScale="90000"/>
          </a:bodyPr>
          <a:lstStyle/>
          <a:p>
            <a:r>
              <a:rPr lang="en-US" sz="3200" dirty="0"/>
              <a:t/>
            </a:r>
            <a:br>
              <a:rPr lang="en-US" sz="3200" dirty="0"/>
            </a:br>
            <a:r>
              <a:rPr lang="en-US" sz="3200" dirty="0"/>
              <a:t/>
            </a:r>
            <a:br>
              <a:rPr lang="en-US" sz="3200" dirty="0"/>
            </a:br>
            <a:r>
              <a:rPr lang="en-US" sz="3200" dirty="0"/>
              <a:t/>
            </a:r>
            <a:br>
              <a:rPr lang="en-US" sz="3200" dirty="0"/>
            </a:br>
            <a:r>
              <a:rPr lang="en-US" sz="3200" dirty="0"/>
              <a:t>adjacency matrix of G is</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2800" dirty="0"/>
              <a:t>Now, we find a matrix M by using </a:t>
            </a:r>
            <a:r>
              <a:rPr lang="en-US" sz="2800" dirty="0" err="1"/>
              <a:t>kirchhoff’s</a:t>
            </a:r>
            <a:r>
              <a:rPr lang="en-US" sz="2800" dirty="0"/>
              <a:t> theorem, [changing all 1’s to -1’s and each diagonal 0 to the degree of the corresponding vertex.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3200" dirty="0"/>
              <a:t/>
            </a:r>
            <a:br>
              <a:rPr lang="en-US" sz="3200" dirty="0"/>
            </a:br>
            <a:endParaRPr lang="en-US" sz="3200" dirty="0"/>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4572000" y="914400"/>
          <a:ext cx="3048000" cy="1987826"/>
        </p:xfrm>
        <a:graphic>
          <a:graphicData uri="http://schemas.openxmlformats.org/presentationml/2006/ole">
            <mc:AlternateContent xmlns:mc="http://schemas.openxmlformats.org/markup-compatibility/2006">
              <mc:Choice xmlns:v="urn:schemas-microsoft-com:vml" Requires="v">
                <p:oleObj spid="_x0000_s1065" name="Equation" r:id="rId3" imgW="1752600" imgH="1143000" progId="Equation.3">
                  <p:embed/>
                </p:oleObj>
              </mc:Choice>
              <mc:Fallback>
                <p:oleObj name="Equation" r:id="rId3" imgW="175260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4400"/>
                        <a:ext cx="3048000" cy="1987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1" name="Object 3"/>
          <p:cNvGraphicFramePr>
            <a:graphicFrameLocks noChangeAspect="1"/>
          </p:cNvGraphicFramePr>
          <p:nvPr/>
        </p:nvGraphicFramePr>
        <p:xfrm>
          <a:off x="5715000" y="533401"/>
          <a:ext cx="1905000" cy="496957"/>
        </p:xfrm>
        <a:graphic>
          <a:graphicData uri="http://schemas.openxmlformats.org/presentationml/2006/ole">
            <mc:AlternateContent xmlns:mc="http://schemas.openxmlformats.org/markup-compatibility/2006">
              <mc:Choice xmlns:v="urn:schemas-microsoft-com:vml" Requires="v">
                <p:oleObj spid="_x0000_s1066" name="Equation" r:id="rId5" imgW="1282700" imgH="228600" progId="Equation.3">
                  <p:embed/>
                </p:oleObj>
              </mc:Choice>
              <mc:Fallback>
                <p:oleObj name="Equation" r:id="rId5" imgW="1282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33401"/>
                        <a:ext cx="1905000" cy="4969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half" idx="10"/>
          </p:nvPr>
        </p:nvSpPr>
        <p:spPr/>
        <p:txBody>
          <a:bodyPr/>
          <a:lstStyle/>
          <a:p>
            <a:r>
              <a:rPr lang="en-US" smtClean="0"/>
              <a:t>24 July 2013</a:t>
            </a:r>
            <a:endParaRPr lang="en-US" dirty="0"/>
          </a:p>
        </p:txBody>
      </p:sp>
      <p:sp>
        <p:nvSpPr>
          <p:cNvPr id="8" name="Slide Number Placeholder 7"/>
          <p:cNvSpPr>
            <a:spLocks noGrp="1"/>
          </p:cNvSpPr>
          <p:nvPr>
            <p:ph type="sldNum" sz="quarter" idx="12"/>
          </p:nvPr>
        </p:nvSpPr>
        <p:spPr/>
        <p:txBody>
          <a:bodyPr/>
          <a:lstStyle/>
          <a:p>
            <a:fld id="{80EF99F0-F5AD-4443-BB34-5939F745E5D6}"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smtClean="0"/>
              <a:t>prepared by Jay Narayan Jha</a:t>
            </a:r>
            <a:endParaRPr lang="en-US" dirty="0"/>
          </a:p>
        </p:txBody>
      </p:sp>
      <p:graphicFrame>
        <p:nvGraphicFramePr>
          <p:cNvPr id="1028" name="Object 4"/>
          <p:cNvGraphicFramePr>
            <a:graphicFrameLocks noChangeAspect="1"/>
          </p:cNvGraphicFramePr>
          <p:nvPr/>
        </p:nvGraphicFramePr>
        <p:xfrm>
          <a:off x="4189414" y="4184650"/>
          <a:ext cx="3201987" cy="1987550"/>
        </p:xfrm>
        <a:graphic>
          <a:graphicData uri="http://schemas.openxmlformats.org/presentationml/2006/ole">
            <mc:AlternateContent xmlns:mc="http://schemas.openxmlformats.org/markup-compatibility/2006">
              <mc:Choice xmlns:v="urn:schemas-microsoft-com:vml" Requires="v">
                <p:oleObj spid="_x0000_s1067" name="Equation" r:id="rId7" imgW="1841400" imgH="1143000" progId="Equation.3">
                  <p:embed/>
                </p:oleObj>
              </mc:Choice>
              <mc:Fallback>
                <p:oleObj name="Equation" r:id="rId7" imgW="1841400" imgH="1143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414" y="4184650"/>
                        <a:ext cx="3201987"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7071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534400" cy="5821362"/>
          </a:xfrm>
        </p:spPr>
        <p:txBody>
          <a:bodyPr>
            <a:normAutofit/>
          </a:bodyPr>
          <a:lstStyle/>
          <a:p>
            <a:pPr algn="l"/>
            <a:r>
              <a:rPr lang="en-US" sz="3200" dirty="0"/>
              <a:t/>
            </a:r>
            <a:br>
              <a:rPr lang="en-US" sz="3200" dirty="0"/>
            </a:br>
            <a:r>
              <a:rPr lang="en-US" sz="3200" dirty="0"/>
              <a:t>Now, A</a:t>
            </a:r>
            <a:r>
              <a:rPr lang="en-US" sz="3200" baseline="-25000" dirty="0"/>
              <a:t>11</a:t>
            </a:r>
            <a:r>
              <a:rPr lang="en-US" sz="3200" dirty="0"/>
              <a:t> = Co-factor of a</a:t>
            </a:r>
            <a:r>
              <a:rPr lang="en-US" sz="3200" baseline="-25000" dirty="0"/>
              <a:t>11 </a:t>
            </a:r>
            <a:r>
              <a:rPr lang="en-US" sz="3200" dirty="0"/>
              <a:t> =</a:t>
            </a:r>
            <a:br>
              <a:rPr lang="en-US" sz="3200" dirty="0"/>
            </a:br>
            <a:r>
              <a:rPr lang="en-US" sz="3200" dirty="0"/>
              <a:t/>
            </a:r>
            <a:br>
              <a:rPr lang="en-US" sz="3200" dirty="0"/>
            </a:br>
            <a:r>
              <a:rPr lang="en-US" sz="3200" dirty="0"/>
              <a:t/>
            </a:r>
            <a:br>
              <a:rPr lang="en-US" sz="3200" dirty="0"/>
            </a:br>
            <a:r>
              <a:rPr lang="en-US" sz="3200" dirty="0">
                <a:sym typeface="Symbol"/>
              </a:rPr>
              <a:t>Total </a:t>
            </a:r>
            <a:r>
              <a:rPr lang="en-US" sz="3200" dirty="0"/>
              <a:t>number of spanning trees of the given graph is 24 ( note: any Co-factor of matrix M is the number of spanning tree)</a:t>
            </a:r>
            <a:br>
              <a:rPr lang="en-US" sz="3200" dirty="0"/>
            </a:br>
            <a:endParaRPr lang="en-US" sz="3200" baseline="-25000" dirty="0"/>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39</a:t>
            </a:fld>
            <a:endParaRPr lang="en-US" dirty="0"/>
          </a:p>
        </p:txBody>
      </p:sp>
      <p:graphicFrame>
        <p:nvGraphicFramePr>
          <p:cNvPr id="2050" name="Object 2"/>
          <p:cNvGraphicFramePr>
            <a:graphicFrameLocks noChangeAspect="1"/>
          </p:cNvGraphicFramePr>
          <p:nvPr/>
        </p:nvGraphicFramePr>
        <p:xfrm>
          <a:off x="6705600" y="1066800"/>
          <a:ext cx="2897578" cy="1828800"/>
        </p:xfrm>
        <a:graphic>
          <a:graphicData uri="http://schemas.openxmlformats.org/presentationml/2006/ole">
            <mc:AlternateContent xmlns:mc="http://schemas.openxmlformats.org/markup-compatibility/2006">
              <mc:Choice xmlns:v="urn:schemas-microsoft-com:vml" Requires="v">
                <p:oleObj spid="_x0000_s2063" name="Equation" r:id="rId3" imgW="1447560" imgH="914400" progId="Equation.3">
                  <p:embed/>
                </p:oleObj>
              </mc:Choice>
              <mc:Fallback>
                <p:oleObj name="Equation" r:id="rId3" imgW="144756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066800"/>
                        <a:ext cx="2897578"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9716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1"/>
            <a:ext cx="8305800" cy="5821363"/>
          </a:xfrm>
        </p:spPr>
        <p:txBody>
          <a:bodyPr>
            <a:noAutofit/>
          </a:bodyPr>
          <a:lstStyle/>
          <a:p>
            <a:r>
              <a:rPr lang="en-US" sz="2600" u="sng" dirty="0"/>
              <a:t>Theorem 2</a:t>
            </a:r>
            <a:r>
              <a:rPr lang="en-US" sz="2600" dirty="0"/>
              <a:t>: In any tree, there are at least two vertices of degree1.</a:t>
            </a:r>
          </a:p>
          <a:p>
            <a:pPr algn="ctr">
              <a:buNone/>
            </a:pPr>
            <a:r>
              <a:rPr lang="en-US" sz="2600" u="sng" dirty="0"/>
              <a:t>OR</a:t>
            </a:r>
          </a:p>
          <a:p>
            <a:pPr>
              <a:buNone/>
            </a:pPr>
            <a:r>
              <a:rPr lang="en-US" sz="2600" dirty="0"/>
              <a:t>	Any tree there are at least two pendant vertices.</a:t>
            </a:r>
          </a:p>
          <a:p>
            <a:pPr>
              <a:buNone/>
            </a:pPr>
            <a:r>
              <a:rPr lang="en-US" sz="2600" u="sng" dirty="0"/>
              <a:t>Proof</a:t>
            </a:r>
            <a:r>
              <a:rPr lang="en-US" sz="2600" dirty="0"/>
              <a:t>: Let n be the number of vertices of tree(n≥2) and m be the number of vertex of degree1.</a:t>
            </a:r>
          </a:p>
          <a:p>
            <a:pPr>
              <a:buNone/>
            </a:pPr>
            <a:r>
              <a:rPr lang="en-US" sz="2600" dirty="0"/>
              <a:t>	Let v</a:t>
            </a:r>
            <a:r>
              <a:rPr lang="en-US" sz="2600" baseline="-25000" dirty="0"/>
              <a:t>1</a:t>
            </a:r>
            <a:r>
              <a:rPr lang="en-US" sz="2600" dirty="0"/>
              <a:t>,v</a:t>
            </a:r>
            <a:r>
              <a:rPr lang="en-US" sz="2600" baseline="-25000" dirty="0"/>
              <a:t>2</a:t>
            </a:r>
            <a:r>
              <a:rPr lang="en-US" sz="2600" dirty="0"/>
              <a:t>,v</a:t>
            </a:r>
            <a:r>
              <a:rPr lang="en-US" sz="2600" baseline="-25000" dirty="0"/>
              <a:t>3</a:t>
            </a:r>
            <a:r>
              <a:rPr lang="en-US" sz="2600" dirty="0"/>
              <a:t>…</a:t>
            </a:r>
            <a:r>
              <a:rPr lang="en-US" sz="2600" dirty="0" err="1"/>
              <a:t>v</a:t>
            </a:r>
            <a:r>
              <a:rPr lang="en-US" sz="2600" baseline="-25000" dirty="0" err="1"/>
              <a:t>m</a:t>
            </a:r>
            <a:r>
              <a:rPr lang="en-US" sz="2600" baseline="-25000" dirty="0"/>
              <a:t> </a:t>
            </a:r>
            <a:r>
              <a:rPr lang="en-US" sz="2600" dirty="0"/>
              <a:t>denote the m vertices of degree 1. Then each of the remaining n-m vertices v</a:t>
            </a:r>
            <a:r>
              <a:rPr lang="en-US" sz="2600" baseline="-25000" dirty="0"/>
              <a:t>m+1</a:t>
            </a:r>
            <a:r>
              <a:rPr lang="en-US" sz="2600" dirty="0"/>
              <a:t>, v</a:t>
            </a:r>
            <a:r>
              <a:rPr lang="en-US" sz="2600" baseline="-25000" dirty="0"/>
              <a:t>m+2</a:t>
            </a:r>
            <a:r>
              <a:rPr lang="en-US" sz="2600" dirty="0"/>
              <a:t>,v</a:t>
            </a:r>
            <a:r>
              <a:rPr lang="en-US" sz="2600" baseline="-25000" dirty="0"/>
              <a:t>m+3</a:t>
            </a:r>
            <a:r>
              <a:rPr lang="en-US" sz="2600" dirty="0"/>
              <a:t>,….</a:t>
            </a:r>
            <a:r>
              <a:rPr lang="en-US" sz="2600" dirty="0" err="1"/>
              <a:t>v</a:t>
            </a:r>
            <a:r>
              <a:rPr lang="en-US" sz="2600" baseline="-25000" dirty="0" err="1"/>
              <a:t>n</a:t>
            </a:r>
            <a:r>
              <a:rPr lang="en-US" sz="2600" dirty="0"/>
              <a:t> has at least degree 2.</a:t>
            </a:r>
          </a:p>
          <a:p>
            <a:pPr>
              <a:buNone/>
            </a:pPr>
            <a:r>
              <a:rPr lang="en-US" sz="2600" dirty="0"/>
              <a:t>	Thus, deg(v</a:t>
            </a:r>
            <a:r>
              <a:rPr lang="en-US" sz="2600" baseline="-25000" dirty="0"/>
              <a:t>i</a:t>
            </a:r>
            <a:r>
              <a:rPr lang="en-US" sz="2600" dirty="0"/>
              <a:t>) =1 for </a:t>
            </a:r>
            <a:r>
              <a:rPr lang="en-US" sz="2600" dirty="0" err="1"/>
              <a:t>i</a:t>
            </a:r>
            <a:r>
              <a:rPr lang="en-US" sz="2600" dirty="0"/>
              <a:t>=1,2,3,…….m</a:t>
            </a:r>
          </a:p>
          <a:p>
            <a:pPr>
              <a:buNone/>
            </a:pPr>
            <a:r>
              <a:rPr lang="en-US" sz="2600" dirty="0"/>
              <a:t>	</a:t>
            </a:r>
            <a:r>
              <a:rPr lang="en-US" sz="2600" dirty="0" err="1"/>
              <a:t>deg</a:t>
            </a:r>
            <a:r>
              <a:rPr lang="en-US" sz="2600" dirty="0"/>
              <a:t>(v</a:t>
            </a:r>
            <a:r>
              <a:rPr lang="en-US" sz="2600" baseline="-25000" dirty="0"/>
              <a:t>i</a:t>
            </a:r>
            <a:r>
              <a:rPr lang="en-US" sz="2600" dirty="0"/>
              <a:t>)≥2 for </a:t>
            </a:r>
            <a:r>
              <a:rPr lang="en-US" sz="2600" dirty="0" err="1"/>
              <a:t>i</a:t>
            </a:r>
            <a:r>
              <a:rPr lang="en-US" sz="2600" dirty="0"/>
              <a:t>=m+1,m+2,……..n</a:t>
            </a:r>
          </a:p>
          <a:p>
            <a:pPr>
              <a:buNone/>
            </a:pPr>
            <a:endParaRPr lang="en-US" sz="2600" dirty="0"/>
          </a:p>
        </p:txBody>
      </p:sp>
      <p:sp>
        <p:nvSpPr>
          <p:cNvPr id="12" name="Date Placeholder 11"/>
          <p:cNvSpPr>
            <a:spLocks noGrp="1"/>
          </p:cNvSpPr>
          <p:nvPr>
            <p:ph type="dt" sz="half" idx="10"/>
          </p:nvPr>
        </p:nvSpPr>
        <p:spPr/>
        <p:txBody>
          <a:bodyPr/>
          <a:lstStyle/>
          <a:p>
            <a:r>
              <a:rPr lang="en-US" smtClean="0"/>
              <a:t>24 July 2013</a:t>
            </a:r>
            <a:endParaRPr lang="en-US"/>
          </a:p>
        </p:txBody>
      </p:sp>
      <p:sp>
        <p:nvSpPr>
          <p:cNvPr id="14" name="Footer Placeholder 13"/>
          <p:cNvSpPr>
            <a:spLocks noGrp="1"/>
          </p:cNvSpPr>
          <p:nvPr>
            <p:ph type="ftr" sz="quarter" idx="11"/>
          </p:nvPr>
        </p:nvSpPr>
        <p:spPr/>
        <p:txBody>
          <a:bodyPr/>
          <a:lstStyle/>
          <a:p>
            <a:r>
              <a:rPr lang="en-US" smtClean="0"/>
              <a:t>prepared by Jay Narayan Jha</a:t>
            </a:r>
            <a:endParaRPr lang="en-US"/>
          </a:p>
        </p:txBody>
      </p:sp>
      <p:sp>
        <p:nvSpPr>
          <p:cNvPr id="13" name="Slide Number Placeholder 12"/>
          <p:cNvSpPr>
            <a:spLocks noGrp="1"/>
          </p:cNvSpPr>
          <p:nvPr>
            <p:ph type="sldNum" sz="quarter" idx="12"/>
          </p:nvPr>
        </p:nvSpPr>
        <p:spPr/>
        <p:txBody>
          <a:bodyPr/>
          <a:lstStyle/>
          <a:p>
            <a:fld id="{02784406-482B-4255-A930-30454B9095B8}" type="slidenum">
              <a:rPr lang="en-US" smtClean="0"/>
              <a:pPr/>
              <a:t>4</a:t>
            </a:fld>
            <a:endParaRPr lang="en-US"/>
          </a:p>
        </p:txBody>
      </p:sp>
      <p:sp>
        <p:nvSpPr>
          <p:cNvPr id="1126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7" name="Rectangle 3"/>
          <p:cNvSpPr>
            <a:spLocks noChangeArrowheads="1"/>
          </p:cNvSpPr>
          <p:nvPr/>
        </p:nvSpPr>
        <p:spPr bwMode="auto">
          <a:xfrm>
            <a:off x="1524001" y="720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
        <p:nvSpPr>
          <p:cNvPr id="1126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0" name="Rectangle 6"/>
          <p:cNvSpPr>
            <a:spLocks noChangeArrowheads="1"/>
          </p:cNvSpPr>
          <p:nvPr/>
        </p:nvSpPr>
        <p:spPr bwMode="auto">
          <a:xfrm>
            <a:off x="1524001" y="720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
        <p:nvSpPr>
          <p:cNvPr id="11272"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38138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5"/>
            <a:ext cx="11199254" cy="1325563"/>
          </a:xfrm>
        </p:spPr>
        <p:txBody>
          <a:bodyPr>
            <a:normAutofit/>
          </a:bodyPr>
          <a:lstStyle/>
          <a:p>
            <a:r>
              <a:rPr lang="en-US" dirty="0" smtClean="0"/>
              <a:t>     </a:t>
            </a:r>
            <a:r>
              <a:rPr lang="en-US" u="sng" dirty="0" smtClean="0"/>
              <a:t>Algorithms for Constructing Spanning Tree</a:t>
            </a:r>
            <a:endParaRPr lang="en-US" u="sng" dirty="0"/>
          </a:p>
        </p:txBody>
      </p:sp>
      <p:sp>
        <p:nvSpPr>
          <p:cNvPr id="3" name="Content Placeholder 2"/>
          <p:cNvSpPr>
            <a:spLocks noGrp="1"/>
          </p:cNvSpPr>
          <p:nvPr>
            <p:ph idx="1"/>
          </p:nvPr>
        </p:nvSpPr>
        <p:spPr/>
        <p:txBody>
          <a:bodyPr>
            <a:normAutofit/>
          </a:bodyPr>
          <a:lstStyle/>
          <a:p>
            <a:r>
              <a:rPr lang="en-US" dirty="0" smtClean="0"/>
              <a:t>We have already discussed that from a given connected graph G to construct a spanning tree, we delete one or more edges.</a:t>
            </a:r>
          </a:p>
          <a:p>
            <a:r>
              <a:rPr lang="en-US" dirty="0" smtClean="0"/>
              <a:t>Instead of constructing spanning trees by removing edges, spanning trees can be built by successively adding edges.</a:t>
            </a:r>
          </a:p>
          <a:p>
            <a:r>
              <a:rPr lang="en-US" dirty="0" smtClean="0"/>
              <a:t>There are two algorithms based on the principle for finding a spanning tree and they are </a:t>
            </a:r>
            <a:r>
              <a:rPr lang="en-US" b="1" dirty="0" smtClean="0"/>
              <a:t>Breadth-First Search(BFS)</a:t>
            </a:r>
            <a:r>
              <a:rPr lang="en-US" dirty="0" smtClean="0"/>
              <a:t> and </a:t>
            </a:r>
            <a:r>
              <a:rPr lang="en-US" b="1" dirty="0" smtClean="0"/>
              <a:t>Depth-First Search(DFS)</a:t>
            </a:r>
            <a:r>
              <a:rPr lang="en-US" dirty="0" smtClean="0"/>
              <a:t>.</a:t>
            </a:r>
            <a:endParaRPr lang="en-US" dirty="0"/>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C242B274-20BB-4571-BB7B-3C1F6943ADA5}" type="slidenum">
              <a:rPr lang="en-US" smtClean="0"/>
              <a:pPr/>
              <a:t>40</a:t>
            </a:fld>
            <a:endParaRPr lang="en-US"/>
          </a:p>
        </p:txBody>
      </p:sp>
    </p:spTree>
    <p:extLst>
      <p:ext uri="{BB962C8B-B14F-4D97-AF65-F5344CB8AC3E}">
        <p14:creationId xmlns:p14="http://schemas.microsoft.com/office/powerpoint/2010/main" val="1538149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0"/>
            <a:ext cx="8229600" cy="5410200"/>
          </a:xfrm>
        </p:spPr>
        <p:txBody>
          <a:bodyPr/>
          <a:lstStyle/>
          <a:p>
            <a:pPr marL="571500" indent="-571500">
              <a:buFont typeface="+mj-lt"/>
              <a:buAutoNum type="romanLcPeriod"/>
            </a:pPr>
            <a:r>
              <a:rPr lang="en-US" b="1" u="sng" dirty="0" smtClean="0"/>
              <a:t>BFS Algorithm</a:t>
            </a:r>
          </a:p>
          <a:p>
            <a:pPr marL="0" indent="0">
              <a:buNone/>
            </a:pPr>
            <a:endParaRPr lang="en-US" u="sng" dirty="0" smtClean="0"/>
          </a:p>
          <a:p>
            <a:r>
              <a:rPr lang="en-US" dirty="0"/>
              <a:t> In this algorithm, a rooted tree will be constructed , and the underlying undirected graphs of this rooted tree forms the spanning tree.</a:t>
            </a:r>
          </a:p>
          <a:p>
            <a:pPr marL="0" indent="0">
              <a:buNone/>
            </a:pPr>
            <a:endParaRPr lang="en-US" dirty="0"/>
          </a:p>
          <a:p>
            <a:r>
              <a:rPr lang="en-US" dirty="0"/>
              <a:t> The idea of BFS is to visit all vertices on a given level before into the next level.</a:t>
            </a:r>
          </a:p>
          <a:p>
            <a:pPr marL="0" indent="0">
              <a:buNone/>
            </a:pPr>
            <a:endParaRPr lang="en-US" dirty="0"/>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C242B274-20BB-4571-BB7B-3C1F6943ADA5}" type="slidenum">
              <a:rPr lang="en-US" smtClean="0"/>
              <a:pPr/>
              <a:t>41</a:t>
            </a:fld>
            <a:endParaRPr lang="en-US"/>
          </a:p>
        </p:txBody>
      </p:sp>
    </p:spTree>
    <p:extLst>
      <p:ext uri="{BB962C8B-B14F-4D97-AF65-F5344CB8AC3E}">
        <p14:creationId xmlns:p14="http://schemas.microsoft.com/office/powerpoint/2010/main" val="1056506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229600" cy="6400800"/>
          </a:xfrm>
        </p:spPr>
        <p:txBody>
          <a:bodyPr>
            <a:normAutofit/>
          </a:bodyPr>
          <a:lstStyle/>
          <a:p>
            <a:pPr>
              <a:buFont typeface="Wingdings" pitchFamily="2" charset="2"/>
              <a:buChar char="ü"/>
            </a:pPr>
            <a:r>
              <a:rPr lang="en-US" dirty="0" smtClean="0"/>
              <a:t>  </a:t>
            </a:r>
            <a:r>
              <a:rPr lang="en-US" b="1" i="1" dirty="0" smtClean="0"/>
              <a:t>Procedure</a:t>
            </a:r>
            <a:r>
              <a:rPr lang="en-US" dirty="0" smtClean="0"/>
              <a:t>:</a:t>
            </a:r>
          </a:p>
          <a:p>
            <a:pPr marL="0" indent="0">
              <a:buNone/>
            </a:pPr>
            <a:endParaRPr lang="en-US" dirty="0" smtClean="0"/>
          </a:p>
          <a:p>
            <a:pPr>
              <a:buFont typeface="Wingdings" pitchFamily="2" charset="2"/>
              <a:buChar char="§"/>
            </a:pPr>
            <a:r>
              <a:rPr lang="en-US" dirty="0" smtClean="0"/>
              <a:t>Randomly choose a vertex and designate it as the root.</a:t>
            </a:r>
          </a:p>
          <a:p>
            <a:pPr>
              <a:buFont typeface="Wingdings" pitchFamily="2" charset="2"/>
              <a:buChar char="§"/>
            </a:pPr>
            <a:r>
              <a:rPr lang="en-US" dirty="0" smtClean="0"/>
              <a:t>Then add all the edges incident to this vertex such that the addition of edges  does not produce any cycle.</a:t>
            </a:r>
          </a:p>
          <a:p>
            <a:pPr>
              <a:buFont typeface="Wingdings" pitchFamily="2" charset="2"/>
              <a:buChar char="§"/>
            </a:pPr>
            <a:r>
              <a:rPr lang="en-US" dirty="0" smtClean="0"/>
              <a:t>The new vertices added at this stage become the vertices at level 1 in the spanning tree.</a:t>
            </a:r>
          </a:p>
          <a:p>
            <a:pPr>
              <a:buFont typeface="Wingdings" pitchFamily="2" charset="2"/>
              <a:buChar char="§"/>
            </a:pPr>
            <a:r>
              <a:rPr lang="en-US" dirty="0" smtClean="0"/>
              <a:t>Next, for each vertex at level 1, visited in order, add each edge incident to this vertex to the tree as long as it does not produce any cycle.</a:t>
            </a:r>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C242B274-20BB-4571-BB7B-3C1F6943ADA5}" type="slidenum">
              <a:rPr lang="en-US" smtClean="0"/>
              <a:pPr/>
              <a:t>42</a:t>
            </a:fld>
            <a:endParaRPr lang="en-US"/>
          </a:p>
        </p:txBody>
      </p:sp>
    </p:spTree>
    <p:extLst>
      <p:ext uri="{BB962C8B-B14F-4D97-AF65-F5344CB8AC3E}">
        <p14:creationId xmlns:p14="http://schemas.microsoft.com/office/powerpoint/2010/main" val="3786351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a:xfrm>
            <a:off x="838200" y="1532586"/>
            <a:ext cx="10515600" cy="4644377"/>
          </a:xfrm>
        </p:spPr>
        <p:txBody>
          <a:bodyPr>
            <a:normAutofit/>
          </a:bodyPr>
          <a:lstStyle/>
          <a:p>
            <a:pPr>
              <a:buFont typeface="Wingdings" pitchFamily="2" charset="2"/>
              <a:buChar char="§"/>
            </a:pPr>
            <a:r>
              <a:rPr lang="en-US" sz="3000" dirty="0"/>
              <a:t>Randomly order the children of each vertex at level 1.</a:t>
            </a:r>
          </a:p>
          <a:p>
            <a:pPr>
              <a:buFont typeface="Wingdings" pitchFamily="2" charset="2"/>
              <a:buChar char="§"/>
            </a:pPr>
            <a:r>
              <a:rPr lang="en-US" sz="3000" dirty="0"/>
              <a:t>This produces the vertices at the level 2 in the tree. Continue this process until all the vertices in the tree have been added.</a:t>
            </a:r>
          </a:p>
          <a:p>
            <a:pPr>
              <a:buFont typeface="Wingdings" pitchFamily="2" charset="2"/>
              <a:buChar char="§"/>
            </a:pPr>
            <a:r>
              <a:rPr lang="en-US" sz="3000" dirty="0"/>
              <a:t>The process will end, since there are only a finite number of edges in the graph.</a:t>
            </a:r>
          </a:p>
          <a:p>
            <a:pPr>
              <a:buFont typeface="Wingdings" pitchFamily="2" charset="2"/>
              <a:buChar char="§"/>
            </a:pPr>
            <a:r>
              <a:rPr lang="en-US" sz="3000" dirty="0"/>
              <a:t>A spanning tree is produced since we have produces a tree without cycle but containing every vertex of the graph.</a:t>
            </a:r>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C242B274-20BB-4571-BB7B-3C1F6943ADA5}" type="slidenum">
              <a:rPr lang="en-US" smtClean="0"/>
              <a:pPr/>
              <a:t>43</a:t>
            </a:fld>
            <a:endParaRPr lang="en-US"/>
          </a:p>
        </p:txBody>
      </p:sp>
    </p:spTree>
    <p:extLst>
      <p:ext uri="{BB962C8B-B14F-4D97-AF65-F5344CB8AC3E}">
        <p14:creationId xmlns:p14="http://schemas.microsoft.com/office/powerpoint/2010/main" val="2146021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8534400" cy="6400800"/>
          </a:xfrm>
        </p:spPr>
        <p:txBody>
          <a:bodyPr>
            <a:normAutofit fontScale="90000"/>
          </a:bodyPr>
          <a:lstStyle/>
          <a:p>
            <a:pPr algn="l"/>
            <a:r>
              <a:rPr lang="en-US" sz="3600" u="sng" dirty="0"/>
              <a:t/>
            </a:r>
            <a:br>
              <a:rPr lang="en-US" sz="3600" u="sng" dirty="0"/>
            </a:br>
            <a:r>
              <a:rPr lang="en-US" sz="3600" u="sng" dirty="0"/>
              <a:t>Example</a:t>
            </a:r>
            <a:r>
              <a:rPr lang="en-US" dirty="0" smtClean="0"/>
              <a:t>: </a:t>
            </a:r>
            <a:r>
              <a:rPr lang="en-US" sz="3100" dirty="0"/>
              <a:t>Use BFS algorithm  to find a spanning tree of graph G of given figure:</a:t>
            </a:r>
            <a:br>
              <a:rPr lang="en-US" sz="3100" dirty="0"/>
            </a:br>
            <a:r>
              <a:rPr lang="en-US" sz="3100" dirty="0"/>
              <a:t/>
            </a:r>
            <a:br>
              <a:rPr lang="en-US" sz="3100" dirty="0"/>
            </a:br>
            <a:r>
              <a:rPr lang="en-US" sz="3100" dirty="0"/>
              <a:t> </a:t>
            </a:r>
            <a:br>
              <a:rPr lang="en-US" sz="3100" dirty="0"/>
            </a:br>
            <a:r>
              <a:rPr lang="en-US" sz="3100" dirty="0"/>
              <a:t/>
            </a:r>
            <a:br>
              <a:rPr lang="en-US" sz="3100" dirty="0"/>
            </a:br>
            <a:r>
              <a:rPr lang="en-US" sz="3100" dirty="0"/>
              <a:t/>
            </a:r>
            <a:br>
              <a:rPr lang="en-US" sz="3100" dirty="0"/>
            </a:br>
            <a:r>
              <a:rPr lang="en-US" sz="3100" b="1" u="sng" dirty="0"/>
              <a:t>Solution</a:t>
            </a:r>
            <a:r>
              <a:rPr lang="en-US" sz="3100" dirty="0"/>
              <a:t>: choose the vertex ‘a’ be the root. Then we add edges incident with all vertices adjacent to a, so that edges from a to b and c, The two vertices b and c are in level 1 in the tree, again the edge (c</a:t>
            </a:r>
            <a:r>
              <a:rPr lang="en-US" sz="3100" dirty="0" smtClean="0"/>
              <a:t>, d</a:t>
            </a:r>
            <a:r>
              <a:rPr lang="en-US" sz="3100" dirty="0"/>
              <a:t>) is added at the level 1. Then vertex d is in level 2.The edge (d,e) and (d,g) are added. Hence e and g are in Level 3 to </a:t>
            </a:r>
            <a:r>
              <a:rPr lang="en-US" sz="3100" dirty="0" smtClean="0"/>
              <a:t>adjacent  </a:t>
            </a:r>
            <a:r>
              <a:rPr lang="en-US" sz="3100" dirty="0"/>
              <a:t>vertices, and hence (e,f) is added. The steps of breath- first search are shown in figure:</a:t>
            </a:r>
            <a:br>
              <a:rPr lang="en-US" sz="3100" dirty="0"/>
            </a:br>
            <a:r>
              <a:rPr lang="en-US" sz="2800" dirty="0"/>
              <a:t/>
            </a:r>
            <a:br>
              <a:rPr lang="en-US" sz="2800" dirty="0"/>
            </a:br>
            <a:r>
              <a:rPr lang="en-US" sz="2800" dirty="0"/>
              <a:t/>
            </a:r>
            <a:br>
              <a:rPr lang="en-US" sz="2800" dirty="0"/>
            </a:br>
            <a:r>
              <a:rPr lang="en-US" sz="2800" dirty="0"/>
              <a:t>   </a:t>
            </a:r>
          </a:p>
        </p:txBody>
      </p:sp>
      <p:grpSp>
        <p:nvGrpSpPr>
          <p:cNvPr id="3" name="Group 70"/>
          <p:cNvGrpSpPr/>
          <p:nvPr/>
        </p:nvGrpSpPr>
        <p:grpSpPr>
          <a:xfrm>
            <a:off x="3505200" y="772180"/>
            <a:ext cx="6172200" cy="2199620"/>
            <a:chOff x="1828800" y="848380"/>
            <a:chExt cx="6172200" cy="2199620"/>
          </a:xfrm>
        </p:grpSpPr>
        <p:grpSp>
          <p:nvGrpSpPr>
            <p:cNvPr id="4" name="Group 62"/>
            <p:cNvGrpSpPr/>
            <p:nvPr/>
          </p:nvGrpSpPr>
          <p:grpSpPr>
            <a:xfrm>
              <a:off x="1905000" y="983159"/>
              <a:ext cx="6096000" cy="2064841"/>
              <a:chOff x="1905000" y="685800"/>
              <a:chExt cx="6096000" cy="2064841"/>
            </a:xfrm>
          </p:grpSpPr>
          <p:grpSp>
            <p:nvGrpSpPr>
              <p:cNvPr id="5" name="Group 48"/>
              <p:cNvGrpSpPr/>
              <p:nvPr/>
            </p:nvGrpSpPr>
            <p:grpSpPr>
              <a:xfrm>
                <a:off x="2057400" y="1066800"/>
                <a:ext cx="5562600" cy="1295400"/>
                <a:chOff x="2057400" y="1066800"/>
                <a:chExt cx="5562600" cy="1295400"/>
              </a:xfrm>
            </p:grpSpPr>
            <p:grpSp>
              <p:nvGrpSpPr>
                <p:cNvPr id="6" name="Group 42"/>
                <p:cNvGrpSpPr/>
                <p:nvPr/>
              </p:nvGrpSpPr>
              <p:grpSpPr>
                <a:xfrm>
                  <a:off x="4800600" y="1066800"/>
                  <a:ext cx="2819400" cy="1295400"/>
                  <a:chOff x="4800600" y="1066800"/>
                  <a:chExt cx="2819400" cy="1295400"/>
                </a:xfrm>
              </p:grpSpPr>
              <p:cxnSp>
                <p:nvCxnSpPr>
                  <p:cNvPr id="7" name="Straight Connector 6"/>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76800" y="1676400"/>
                    <a:ext cx="10668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5867400" y="1676400"/>
                    <a:ext cx="17526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43"/>
                <p:cNvGrpSpPr/>
                <p:nvPr/>
              </p:nvGrpSpPr>
              <p:grpSpPr>
                <a:xfrm rot="10571234">
                  <a:off x="2057400" y="1066800"/>
                  <a:ext cx="2819400" cy="1295400"/>
                  <a:chOff x="4800600" y="1066800"/>
                  <a:chExt cx="2819400" cy="1295400"/>
                </a:xfrm>
              </p:grpSpPr>
              <p:cxnSp>
                <p:nvCxnSpPr>
                  <p:cNvPr id="45" name="Straight Connector 44"/>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876800" y="1676400"/>
                    <a:ext cx="10668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flipV="1">
                    <a:off x="5867400" y="1676400"/>
                    <a:ext cx="17526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51" name="TextBox 50"/>
              <p:cNvSpPr txBox="1"/>
              <p:nvPr/>
            </p:nvSpPr>
            <p:spPr>
              <a:xfrm>
                <a:off x="5867400" y="6858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52" name="TextBox 51"/>
              <p:cNvSpPr txBox="1"/>
              <p:nvPr/>
            </p:nvSpPr>
            <p:spPr>
              <a:xfrm>
                <a:off x="5715000" y="19812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53" name="TextBox 52"/>
              <p:cNvSpPr txBox="1"/>
              <p:nvPr/>
            </p:nvSpPr>
            <p:spPr>
              <a:xfrm>
                <a:off x="4648200" y="12954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54" name="TextBox 53"/>
              <p:cNvSpPr txBox="1"/>
              <p:nvPr/>
            </p:nvSpPr>
            <p:spPr>
              <a:xfrm>
                <a:off x="3505200" y="1973759"/>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55" name="TextBox 54"/>
              <p:cNvSpPr txBox="1"/>
              <p:nvPr/>
            </p:nvSpPr>
            <p:spPr>
              <a:xfrm>
                <a:off x="7391400" y="1287959"/>
                <a:ext cx="609600" cy="769441"/>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56" name="TextBox 55"/>
              <p:cNvSpPr txBox="1"/>
              <p:nvPr/>
            </p:nvSpPr>
            <p:spPr>
              <a:xfrm>
                <a:off x="3505200" y="685800"/>
                <a:ext cx="381000" cy="769441"/>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57" name="TextBox 56"/>
              <p:cNvSpPr txBox="1"/>
              <p:nvPr/>
            </p:nvSpPr>
            <p:spPr>
              <a:xfrm>
                <a:off x="1905000" y="1447800"/>
                <a:ext cx="609600" cy="762000"/>
              </a:xfrm>
              <a:prstGeom prst="rect">
                <a:avLst/>
              </a:prstGeom>
              <a:noFill/>
            </p:spPr>
            <p:txBody>
              <a:bodyPr wrap="square" rtlCol="0">
                <a:spAutoFit/>
              </a:bodyPr>
              <a:lstStyle/>
              <a:p>
                <a:r>
                  <a:rPr lang="en-US" sz="4400" dirty="0">
                    <a:latin typeface="Times New Roman"/>
                    <a:cs typeface="Times New Roman"/>
                  </a:rPr>
                  <a:t>•</a:t>
                </a:r>
                <a:endParaRPr lang="en-US" sz="4400" dirty="0"/>
              </a:p>
            </p:txBody>
          </p:sp>
        </p:grpSp>
        <p:sp>
          <p:nvSpPr>
            <p:cNvPr id="61" name="TextBox 60"/>
            <p:cNvSpPr txBox="1"/>
            <p:nvPr/>
          </p:nvSpPr>
          <p:spPr>
            <a:xfrm>
              <a:off x="5867400" y="848380"/>
              <a:ext cx="365806" cy="523220"/>
            </a:xfrm>
            <a:prstGeom prst="rect">
              <a:avLst/>
            </a:prstGeom>
            <a:noFill/>
          </p:spPr>
          <p:txBody>
            <a:bodyPr wrap="none" rtlCol="0">
              <a:spAutoFit/>
            </a:bodyPr>
            <a:lstStyle/>
            <a:p>
              <a:r>
                <a:rPr lang="en-US" sz="2800" b="1" dirty="0"/>
                <a:t>e</a:t>
              </a:r>
            </a:p>
          </p:txBody>
        </p:sp>
        <p:sp>
          <p:nvSpPr>
            <p:cNvPr id="64" name="TextBox 63"/>
            <p:cNvSpPr txBox="1"/>
            <p:nvPr/>
          </p:nvSpPr>
          <p:spPr>
            <a:xfrm>
              <a:off x="7620000" y="1676400"/>
              <a:ext cx="298480" cy="523220"/>
            </a:xfrm>
            <a:prstGeom prst="rect">
              <a:avLst/>
            </a:prstGeom>
            <a:noFill/>
          </p:spPr>
          <p:txBody>
            <a:bodyPr wrap="none" rtlCol="0">
              <a:spAutoFit/>
            </a:bodyPr>
            <a:lstStyle/>
            <a:p>
              <a:r>
                <a:rPr lang="en-US" sz="2800" b="1" dirty="0"/>
                <a:t>f</a:t>
              </a:r>
            </a:p>
          </p:txBody>
        </p:sp>
        <p:sp>
          <p:nvSpPr>
            <p:cNvPr id="65" name="TextBox 64"/>
            <p:cNvSpPr txBox="1"/>
            <p:nvPr/>
          </p:nvSpPr>
          <p:spPr>
            <a:xfrm>
              <a:off x="5943600" y="2514600"/>
              <a:ext cx="354584" cy="523220"/>
            </a:xfrm>
            <a:prstGeom prst="rect">
              <a:avLst/>
            </a:prstGeom>
            <a:noFill/>
          </p:spPr>
          <p:txBody>
            <a:bodyPr wrap="none" rtlCol="0">
              <a:spAutoFit/>
            </a:bodyPr>
            <a:lstStyle/>
            <a:p>
              <a:r>
                <a:rPr lang="en-US" sz="2800" b="1" dirty="0"/>
                <a:t>g</a:t>
              </a:r>
            </a:p>
          </p:txBody>
        </p:sp>
        <p:sp>
          <p:nvSpPr>
            <p:cNvPr id="66" name="TextBox 65"/>
            <p:cNvSpPr txBox="1"/>
            <p:nvPr/>
          </p:nvSpPr>
          <p:spPr>
            <a:xfrm>
              <a:off x="3752200" y="2448580"/>
              <a:ext cx="335348" cy="523220"/>
            </a:xfrm>
            <a:prstGeom prst="rect">
              <a:avLst/>
            </a:prstGeom>
            <a:noFill/>
          </p:spPr>
          <p:txBody>
            <a:bodyPr wrap="none" rtlCol="0">
              <a:spAutoFit/>
            </a:bodyPr>
            <a:lstStyle/>
            <a:p>
              <a:r>
                <a:rPr lang="en-US" sz="2800" b="1" dirty="0"/>
                <a:t>c</a:t>
              </a:r>
            </a:p>
          </p:txBody>
        </p:sp>
        <p:sp>
          <p:nvSpPr>
            <p:cNvPr id="67" name="TextBox 66"/>
            <p:cNvSpPr txBox="1"/>
            <p:nvPr/>
          </p:nvSpPr>
          <p:spPr>
            <a:xfrm>
              <a:off x="3657600" y="914400"/>
              <a:ext cx="377026" cy="523220"/>
            </a:xfrm>
            <a:prstGeom prst="rect">
              <a:avLst/>
            </a:prstGeom>
            <a:noFill/>
          </p:spPr>
          <p:txBody>
            <a:bodyPr wrap="none" rtlCol="0">
              <a:spAutoFit/>
            </a:bodyPr>
            <a:lstStyle/>
            <a:p>
              <a:r>
                <a:rPr lang="en-US" sz="2800" b="1" dirty="0"/>
                <a:t>b</a:t>
              </a:r>
            </a:p>
          </p:txBody>
        </p:sp>
        <p:sp>
          <p:nvSpPr>
            <p:cNvPr id="68" name="TextBox 67"/>
            <p:cNvSpPr txBox="1"/>
            <p:nvPr/>
          </p:nvSpPr>
          <p:spPr>
            <a:xfrm>
              <a:off x="1828800" y="1676400"/>
              <a:ext cx="362600" cy="523220"/>
            </a:xfrm>
            <a:prstGeom prst="rect">
              <a:avLst/>
            </a:prstGeom>
            <a:noFill/>
          </p:spPr>
          <p:txBody>
            <a:bodyPr wrap="none" rtlCol="0">
              <a:spAutoFit/>
            </a:bodyPr>
            <a:lstStyle/>
            <a:p>
              <a:r>
                <a:rPr lang="en-US" sz="2800" b="1" dirty="0"/>
                <a:t>a</a:t>
              </a:r>
            </a:p>
          </p:txBody>
        </p:sp>
        <p:sp>
          <p:nvSpPr>
            <p:cNvPr id="70" name="TextBox 69"/>
            <p:cNvSpPr txBox="1"/>
            <p:nvPr/>
          </p:nvSpPr>
          <p:spPr>
            <a:xfrm>
              <a:off x="4724400" y="2057400"/>
              <a:ext cx="377026" cy="523220"/>
            </a:xfrm>
            <a:prstGeom prst="rect">
              <a:avLst/>
            </a:prstGeom>
            <a:noFill/>
          </p:spPr>
          <p:txBody>
            <a:bodyPr wrap="none" rtlCol="0">
              <a:spAutoFit/>
            </a:bodyPr>
            <a:lstStyle/>
            <a:p>
              <a:r>
                <a:rPr lang="en-US" sz="2800" b="1" dirty="0"/>
                <a:t>d</a:t>
              </a:r>
            </a:p>
          </p:txBody>
        </p:sp>
      </p:grpSp>
      <p:sp>
        <p:nvSpPr>
          <p:cNvPr id="30" name="Date Placeholder 29"/>
          <p:cNvSpPr>
            <a:spLocks noGrp="1"/>
          </p:cNvSpPr>
          <p:nvPr>
            <p:ph type="dt" sz="half" idx="10"/>
          </p:nvPr>
        </p:nvSpPr>
        <p:spPr/>
        <p:txBody>
          <a:bodyPr/>
          <a:lstStyle/>
          <a:p>
            <a:r>
              <a:rPr lang="en-US" smtClean="0"/>
              <a:t>24 July 2013</a:t>
            </a:r>
            <a:endParaRPr lang="en-US" dirty="0"/>
          </a:p>
        </p:txBody>
      </p:sp>
      <p:sp>
        <p:nvSpPr>
          <p:cNvPr id="31" name="Slide Number Placeholder 30"/>
          <p:cNvSpPr>
            <a:spLocks noGrp="1"/>
          </p:cNvSpPr>
          <p:nvPr>
            <p:ph type="sldNum" sz="quarter" idx="12"/>
          </p:nvPr>
        </p:nvSpPr>
        <p:spPr/>
        <p:txBody>
          <a:bodyPr/>
          <a:lstStyle/>
          <a:p>
            <a:fld id="{80EF99F0-F5AD-4443-BB34-5939F745E5D6}" type="slidenum">
              <a:rPr lang="en-US" smtClean="0"/>
              <a:pPr/>
              <a:t>44</a:t>
            </a:fld>
            <a:endParaRPr lang="en-US" dirty="0"/>
          </a:p>
        </p:txBody>
      </p:sp>
      <p:sp>
        <p:nvSpPr>
          <p:cNvPr id="32" name="Footer Placeholder 31"/>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3695833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54762"/>
          </a:xfrm>
        </p:spPr>
        <p:txBody>
          <a:bodyPr>
            <a:normAutofit fontScale="90000"/>
          </a:bodyPr>
          <a:lstStyle/>
          <a:p>
            <a:pPr algn="l"/>
            <a:r>
              <a:rPr lang="en-US" sz="3200" dirty="0"/>
              <a:t/>
            </a:r>
            <a:br>
              <a:rPr lang="en-US" sz="3200" dirty="0"/>
            </a:br>
            <a:r>
              <a:rPr lang="en-US" sz="3200" dirty="0"/>
              <a:t/>
            </a:r>
            <a:br>
              <a:rPr lang="en-US" sz="3200" dirty="0"/>
            </a:br>
            <a:r>
              <a:rPr lang="en-US" sz="3200" dirty="0"/>
              <a:t/>
            </a:r>
            <a:br>
              <a:rPr lang="en-US" sz="3200" dirty="0"/>
            </a:br>
            <a:r>
              <a:rPr lang="en-US" sz="3200" dirty="0"/>
              <a:t> </a:t>
            </a:r>
            <a:br>
              <a:rPr lang="en-US" sz="3200" dirty="0"/>
            </a:br>
            <a:r>
              <a:rPr lang="en-US" sz="3200" dirty="0"/>
              <a:t/>
            </a:r>
            <a:br>
              <a:rPr lang="en-US" sz="3200" dirty="0"/>
            </a:br>
            <a:r>
              <a:rPr lang="en-US" sz="3200" dirty="0"/>
              <a:t>(</a:t>
            </a:r>
            <a:r>
              <a:rPr lang="en-US" sz="3200" dirty="0" err="1"/>
              <a:t>i</a:t>
            </a:r>
            <a:r>
              <a:rPr lang="en-US" sz="3200" dirty="0"/>
              <a:t>)                       (ii)                                            ( iii) </a:t>
            </a:r>
            <a:br>
              <a:rPr lang="en-US" sz="3200" dirty="0"/>
            </a:br>
            <a:r>
              <a:rPr lang="en-US" sz="3200" dirty="0"/>
              <a:t/>
            </a:r>
            <a:br>
              <a:rPr lang="en-US" sz="3200" dirty="0"/>
            </a:br>
            <a:r>
              <a:rPr lang="en-US" sz="3200" dirty="0"/>
              <a:t>  </a:t>
            </a:r>
            <a:br>
              <a:rPr lang="en-US" sz="3200" dirty="0"/>
            </a:br>
            <a:r>
              <a:rPr lang="en-US" sz="3200" dirty="0"/>
              <a:t/>
            </a:r>
            <a:br>
              <a:rPr lang="en-US" sz="3200" dirty="0"/>
            </a:br>
            <a:r>
              <a:rPr lang="en-US" sz="3200" dirty="0"/>
              <a:t/>
            </a:r>
            <a:br>
              <a:rPr lang="en-US" sz="3200" dirty="0"/>
            </a:br>
            <a:r>
              <a:rPr lang="en-US" sz="3200" dirty="0"/>
              <a:t>                                      (iv)</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(v) Is  the required spanning tree.</a:t>
            </a:r>
            <a:br>
              <a:rPr lang="en-US" sz="3200" dirty="0"/>
            </a:br>
            <a:r>
              <a:rPr lang="en-US" sz="3200" dirty="0"/>
              <a:t/>
            </a:r>
            <a:br>
              <a:rPr lang="en-US" sz="3200" dirty="0"/>
            </a:br>
            <a:endParaRPr lang="en-US" sz="3200" dirty="0"/>
          </a:p>
        </p:txBody>
      </p:sp>
      <p:sp>
        <p:nvSpPr>
          <p:cNvPr id="62" name="TextBox 61"/>
          <p:cNvSpPr txBox="1"/>
          <p:nvPr/>
        </p:nvSpPr>
        <p:spPr>
          <a:xfrm>
            <a:off x="2133600" y="685801"/>
            <a:ext cx="838200" cy="769441"/>
          </a:xfrm>
          <a:prstGeom prst="rect">
            <a:avLst/>
          </a:prstGeom>
          <a:noFill/>
        </p:spPr>
        <p:txBody>
          <a:bodyPr wrap="square" rtlCol="0">
            <a:spAutoFit/>
          </a:bodyPr>
          <a:lstStyle/>
          <a:p>
            <a:r>
              <a:rPr lang="en-US" sz="3200" dirty="0">
                <a:latin typeface="Times New Roman"/>
                <a:cs typeface="Times New Roman"/>
              </a:rPr>
              <a:t>a</a:t>
            </a:r>
            <a:r>
              <a:rPr lang="en-US" sz="4400" dirty="0">
                <a:latin typeface="Times New Roman"/>
                <a:cs typeface="Times New Roman"/>
              </a:rPr>
              <a:t>•</a:t>
            </a:r>
          </a:p>
        </p:txBody>
      </p:sp>
      <p:grpSp>
        <p:nvGrpSpPr>
          <p:cNvPr id="3" name="Group 93"/>
          <p:cNvGrpSpPr/>
          <p:nvPr/>
        </p:nvGrpSpPr>
        <p:grpSpPr>
          <a:xfrm>
            <a:off x="3657600" y="228601"/>
            <a:ext cx="1981200" cy="1613017"/>
            <a:chOff x="2514600" y="228600"/>
            <a:chExt cx="1981200" cy="2054076"/>
          </a:xfrm>
        </p:grpSpPr>
        <p:grpSp>
          <p:nvGrpSpPr>
            <p:cNvPr id="5" name="Group 8"/>
            <p:cNvGrpSpPr/>
            <p:nvPr/>
          </p:nvGrpSpPr>
          <p:grpSpPr>
            <a:xfrm>
              <a:off x="2857500" y="697658"/>
              <a:ext cx="1143000" cy="1101652"/>
              <a:chOff x="4610100" y="697658"/>
              <a:chExt cx="1143000" cy="1101652"/>
            </a:xfrm>
          </p:grpSpPr>
          <p:cxnSp>
            <p:nvCxnSpPr>
              <p:cNvPr id="4" name="Straight Connector 3"/>
              <p:cNvCxnSpPr/>
              <p:nvPr/>
            </p:nvCxnSpPr>
            <p:spPr>
              <a:xfrm rot="10800000" flipV="1">
                <a:off x="4648200" y="697658"/>
                <a:ext cx="1066800" cy="685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10100" y="1418310"/>
                <a:ext cx="1143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88"/>
            <p:cNvGrpSpPr/>
            <p:nvPr/>
          </p:nvGrpSpPr>
          <p:grpSpPr>
            <a:xfrm>
              <a:off x="2514600" y="228600"/>
              <a:ext cx="1981200" cy="2054076"/>
              <a:chOff x="2514600" y="221159"/>
              <a:chExt cx="1981200" cy="2054076"/>
            </a:xfrm>
          </p:grpSpPr>
          <p:sp>
            <p:nvSpPr>
              <p:cNvPr id="70" name="TextBox 69"/>
              <p:cNvSpPr txBox="1"/>
              <p:nvPr/>
            </p:nvSpPr>
            <p:spPr>
              <a:xfrm>
                <a:off x="2514600" y="906960"/>
                <a:ext cx="838200" cy="979835"/>
              </a:xfrm>
              <a:prstGeom prst="rect">
                <a:avLst/>
              </a:prstGeom>
              <a:noFill/>
            </p:spPr>
            <p:txBody>
              <a:bodyPr wrap="square" rtlCol="0">
                <a:spAutoFit/>
              </a:bodyPr>
              <a:lstStyle/>
              <a:p>
                <a:r>
                  <a:rPr lang="en-US" sz="3200" dirty="0">
                    <a:latin typeface="Times New Roman"/>
                    <a:cs typeface="Times New Roman"/>
                  </a:rPr>
                  <a:t>a</a:t>
                </a:r>
                <a:r>
                  <a:rPr lang="en-US" sz="4400" dirty="0">
                    <a:latin typeface="Times New Roman"/>
                    <a:cs typeface="Times New Roman"/>
                  </a:rPr>
                  <a:t>•</a:t>
                </a:r>
                <a:endParaRPr lang="en-US" sz="4400" dirty="0"/>
              </a:p>
            </p:txBody>
          </p:sp>
          <p:sp>
            <p:nvSpPr>
              <p:cNvPr id="72" name="TextBox 71"/>
              <p:cNvSpPr txBox="1"/>
              <p:nvPr/>
            </p:nvSpPr>
            <p:spPr>
              <a:xfrm>
                <a:off x="3581400" y="221159"/>
                <a:ext cx="838200" cy="979835"/>
              </a:xfrm>
              <a:prstGeom prst="rect">
                <a:avLst/>
              </a:prstGeom>
              <a:noFill/>
            </p:spPr>
            <p:txBody>
              <a:bodyPr wrap="square" rtlCol="0">
                <a:spAutoFit/>
              </a:bodyPr>
              <a:lstStyle/>
              <a:p>
                <a:r>
                  <a:rPr lang="en-US" sz="3200" dirty="0">
                    <a:latin typeface="Times New Roman"/>
                    <a:cs typeface="Times New Roman"/>
                  </a:rPr>
                  <a:t>b</a:t>
                </a:r>
                <a:r>
                  <a:rPr lang="en-US" sz="4400" dirty="0">
                    <a:latin typeface="Times New Roman"/>
                    <a:cs typeface="Times New Roman"/>
                  </a:rPr>
                  <a:t>•</a:t>
                </a:r>
                <a:endParaRPr lang="en-US" sz="4400" dirty="0"/>
              </a:p>
            </p:txBody>
          </p:sp>
          <p:sp>
            <p:nvSpPr>
              <p:cNvPr id="78" name="TextBox 77"/>
              <p:cNvSpPr txBox="1"/>
              <p:nvPr/>
            </p:nvSpPr>
            <p:spPr>
              <a:xfrm>
                <a:off x="3657600" y="1295400"/>
                <a:ext cx="838200" cy="979835"/>
              </a:xfrm>
              <a:prstGeom prst="rect">
                <a:avLst/>
              </a:prstGeom>
              <a:noFill/>
            </p:spPr>
            <p:txBody>
              <a:bodyPr wrap="square" rtlCol="0">
                <a:spAutoFit/>
              </a:bodyPr>
              <a:lstStyle/>
              <a:p>
                <a:r>
                  <a:rPr lang="en-US" sz="3200" dirty="0">
                    <a:latin typeface="Times New Roman"/>
                    <a:cs typeface="Times New Roman"/>
                  </a:rPr>
                  <a:t>c</a:t>
                </a:r>
                <a:r>
                  <a:rPr lang="en-US" sz="4400" dirty="0">
                    <a:latin typeface="Times New Roman"/>
                    <a:cs typeface="Times New Roman"/>
                  </a:rPr>
                  <a:t>•</a:t>
                </a:r>
                <a:endParaRPr lang="en-US" sz="4400" dirty="0"/>
              </a:p>
            </p:txBody>
          </p:sp>
        </p:grpSp>
      </p:grpSp>
      <p:grpSp>
        <p:nvGrpSpPr>
          <p:cNvPr id="8" name="Group 89"/>
          <p:cNvGrpSpPr/>
          <p:nvPr/>
        </p:nvGrpSpPr>
        <p:grpSpPr>
          <a:xfrm>
            <a:off x="6477000" y="152401"/>
            <a:ext cx="3361690" cy="1729053"/>
            <a:chOff x="4953000" y="144925"/>
            <a:chExt cx="3361690" cy="2161316"/>
          </a:xfrm>
        </p:grpSpPr>
        <p:grpSp>
          <p:nvGrpSpPr>
            <p:cNvPr id="9" name="Group 16"/>
            <p:cNvGrpSpPr/>
            <p:nvPr/>
          </p:nvGrpSpPr>
          <p:grpSpPr>
            <a:xfrm>
              <a:off x="5324902" y="609600"/>
              <a:ext cx="2523698" cy="1228741"/>
              <a:chOff x="3953302" y="762000"/>
              <a:chExt cx="2523698" cy="1228741"/>
            </a:xfrm>
          </p:grpSpPr>
          <p:grpSp>
            <p:nvGrpSpPr>
              <p:cNvPr id="10" name="Group 9"/>
              <p:cNvGrpSpPr/>
              <p:nvPr/>
            </p:nvGrpSpPr>
            <p:grpSpPr>
              <a:xfrm>
                <a:off x="3953302" y="762000"/>
                <a:ext cx="1447800" cy="1228741"/>
                <a:chOff x="4641017" y="609600"/>
                <a:chExt cx="1143000" cy="1146825"/>
              </a:xfrm>
            </p:grpSpPr>
            <p:cxnSp>
              <p:nvCxnSpPr>
                <p:cNvPr id="11" name="Straight Connector 10"/>
                <p:cNvCxnSpPr/>
                <p:nvPr/>
              </p:nvCxnSpPr>
              <p:spPr>
                <a:xfrm flipH="1">
                  <a:off x="4659730" y="609600"/>
                  <a:ext cx="1055270" cy="745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1017" y="1375425"/>
                  <a:ext cx="1143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5476240" y="1295400"/>
                <a:ext cx="1000760" cy="638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4953000" y="983159"/>
              <a:ext cx="838200" cy="961801"/>
            </a:xfrm>
            <a:prstGeom prst="rect">
              <a:avLst/>
            </a:prstGeom>
            <a:noFill/>
          </p:spPr>
          <p:txBody>
            <a:bodyPr wrap="square" rtlCol="0">
              <a:spAutoFit/>
            </a:bodyPr>
            <a:lstStyle/>
            <a:p>
              <a:r>
                <a:rPr lang="en-US" sz="3200" dirty="0">
                  <a:latin typeface="Times New Roman"/>
                  <a:cs typeface="Times New Roman"/>
                </a:rPr>
                <a:t>a</a:t>
              </a:r>
              <a:r>
                <a:rPr lang="en-US" sz="4400" dirty="0">
                  <a:latin typeface="Times New Roman"/>
                  <a:cs typeface="Times New Roman"/>
                </a:rPr>
                <a:t>•</a:t>
              </a:r>
              <a:endParaRPr lang="en-US" sz="4400" dirty="0"/>
            </a:p>
          </p:txBody>
        </p:sp>
        <p:sp>
          <p:nvSpPr>
            <p:cNvPr id="74" name="TextBox 73"/>
            <p:cNvSpPr txBox="1"/>
            <p:nvPr/>
          </p:nvSpPr>
          <p:spPr>
            <a:xfrm>
              <a:off x="6266180" y="144925"/>
              <a:ext cx="838200" cy="961801"/>
            </a:xfrm>
            <a:prstGeom prst="rect">
              <a:avLst/>
            </a:prstGeom>
            <a:noFill/>
          </p:spPr>
          <p:txBody>
            <a:bodyPr wrap="square" rtlCol="0">
              <a:spAutoFit/>
            </a:bodyPr>
            <a:lstStyle/>
            <a:p>
              <a:r>
                <a:rPr lang="en-US" sz="3200" dirty="0">
                  <a:latin typeface="Times New Roman"/>
                  <a:cs typeface="Times New Roman"/>
                </a:rPr>
                <a:t>b</a:t>
              </a:r>
              <a:r>
                <a:rPr lang="en-US" sz="4400" dirty="0">
                  <a:latin typeface="Times New Roman"/>
                  <a:cs typeface="Times New Roman"/>
                </a:rPr>
                <a:t>•</a:t>
              </a:r>
              <a:endParaRPr lang="en-US" sz="4400" dirty="0"/>
            </a:p>
          </p:txBody>
        </p:sp>
        <p:sp>
          <p:nvSpPr>
            <p:cNvPr id="77" name="TextBox 76"/>
            <p:cNvSpPr txBox="1"/>
            <p:nvPr/>
          </p:nvSpPr>
          <p:spPr>
            <a:xfrm>
              <a:off x="6447790" y="1344440"/>
              <a:ext cx="838200" cy="961801"/>
            </a:xfrm>
            <a:prstGeom prst="rect">
              <a:avLst/>
            </a:prstGeom>
            <a:noFill/>
          </p:spPr>
          <p:txBody>
            <a:bodyPr wrap="square" rtlCol="0">
              <a:spAutoFit/>
            </a:bodyPr>
            <a:lstStyle/>
            <a:p>
              <a:r>
                <a:rPr lang="en-US" sz="3200" dirty="0">
                  <a:latin typeface="Times New Roman"/>
                  <a:cs typeface="Times New Roman"/>
                </a:rPr>
                <a:t>c</a:t>
              </a:r>
              <a:r>
                <a:rPr lang="en-US" sz="4400" dirty="0">
                  <a:latin typeface="Times New Roman"/>
                  <a:cs typeface="Times New Roman"/>
                </a:rPr>
                <a:t>•</a:t>
              </a:r>
              <a:endParaRPr lang="en-US" sz="4400" dirty="0"/>
            </a:p>
          </p:txBody>
        </p:sp>
        <p:sp>
          <p:nvSpPr>
            <p:cNvPr id="82" name="TextBox 81"/>
            <p:cNvSpPr txBox="1"/>
            <p:nvPr/>
          </p:nvSpPr>
          <p:spPr>
            <a:xfrm>
              <a:off x="7476490" y="678359"/>
              <a:ext cx="838200" cy="961801"/>
            </a:xfrm>
            <a:prstGeom prst="rect">
              <a:avLst/>
            </a:prstGeom>
            <a:noFill/>
          </p:spPr>
          <p:txBody>
            <a:bodyPr wrap="square" rtlCol="0">
              <a:spAutoFit/>
            </a:bodyPr>
            <a:lstStyle/>
            <a:p>
              <a:r>
                <a:rPr lang="en-US" sz="3200" dirty="0">
                  <a:latin typeface="Times New Roman"/>
                  <a:cs typeface="Times New Roman"/>
                </a:rPr>
                <a:t>d</a:t>
              </a:r>
              <a:r>
                <a:rPr lang="en-US" sz="4400" dirty="0">
                  <a:latin typeface="Times New Roman"/>
                  <a:cs typeface="Times New Roman"/>
                </a:rPr>
                <a:t>•</a:t>
              </a:r>
              <a:endParaRPr lang="en-US" sz="4400" dirty="0"/>
            </a:p>
          </p:txBody>
        </p:sp>
      </p:grpSp>
      <p:grpSp>
        <p:nvGrpSpPr>
          <p:cNvPr id="13" name="Group 92"/>
          <p:cNvGrpSpPr/>
          <p:nvPr/>
        </p:nvGrpSpPr>
        <p:grpSpPr>
          <a:xfrm>
            <a:off x="2209800" y="3994738"/>
            <a:ext cx="5638800" cy="2060477"/>
            <a:chOff x="1295400" y="3814365"/>
            <a:chExt cx="5638800" cy="2060477"/>
          </a:xfrm>
        </p:grpSpPr>
        <p:grpSp>
          <p:nvGrpSpPr>
            <p:cNvPr id="15" name="Group 60"/>
            <p:cNvGrpSpPr/>
            <p:nvPr/>
          </p:nvGrpSpPr>
          <p:grpSpPr>
            <a:xfrm>
              <a:off x="1676400" y="4235883"/>
              <a:ext cx="4724400" cy="1250517"/>
              <a:chOff x="4343400" y="3429000"/>
              <a:chExt cx="4724400" cy="1250517"/>
            </a:xfrm>
          </p:grpSpPr>
          <p:grpSp>
            <p:nvGrpSpPr>
              <p:cNvPr id="16" name="Group 46"/>
              <p:cNvGrpSpPr/>
              <p:nvPr/>
            </p:nvGrpSpPr>
            <p:grpSpPr>
              <a:xfrm>
                <a:off x="4343400" y="3429000"/>
                <a:ext cx="3657600" cy="1250517"/>
                <a:chOff x="4114800" y="2788083"/>
                <a:chExt cx="3657600" cy="1250517"/>
              </a:xfrm>
            </p:grpSpPr>
            <p:grpSp>
              <p:nvGrpSpPr>
                <p:cNvPr id="17" name="Group 17"/>
                <p:cNvGrpSpPr/>
                <p:nvPr/>
              </p:nvGrpSpPr>
              <p:grpSpPr>
                <a:xfrm>
                  <a:off x="4114800" y="2895600"/>
                  <a:ext cx="2514600" cy="1143000"/>
                  <a:chOff x="3962400" y="762000"/>
                  <a:chExt cx="2514600" cy="1143000"/>
                </a:xfrm>
              </p:grpSpPr>
              <p:grpSp>
                <p:nvGrpSpPr>
                  <p:cNvPr id="18" name="Group 9"/>
                  <p:cNvGrpSpPr/>
                  <p:nvPr/>
                </p:nvGrpSpPr>
                <p:grpSpPr>
                  <a:xfrm>
                    <a:off x="3962400" y="762000"/>
                    <a:ext cx="1447800" cy="1143000"/>
                    <a:chOff x="4648200" y="609600"/>
                    <a:chExt cx="1143000" cy="1066800"/>
                  </a:xfrm>
                </p:grpSpPr>
                <p:cxnSp>
                  <p:nvCxnSpPr>
                    <p:cNvPr id="55" name="Straight Connector 54"/>
                    <p:cNvCxnSpPr/>
                    <p:nvPr/>
                  </p:nvCxnSpPr>
                  <p:spPr>
                    <a:xfrm rot="10800000" flipV="1">
                      <a:off x="4648200" y="609600"/>
                      <a:ext cx="1066800" cy="6858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648200" y="1295400"/>
                      <a:ext cx="1143000" cy="381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flipV="1">
                    <a:off x="5410200" y="1295400"/>
                    <a:ext cx="1066800" cy="6096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27"/>
                <p:cNvGrpSpPr/>
                <p:nvPr/>
              </p:nvGrpSpPr>
              <p:grpSpPr>
                <a:xfrm rot="281009">
                  <a:off x="6629400" y="2788083"/>
                  <a:ext cx="1143000" cy="1066800"/>
                  <a:chOff x="4648200" y="609600"/>
                  <a:chExt cx="1143000" cy="1066800"/>
                </a:xfrm>
              </p:grpSpPr>
              <p:cxnSp>
                <p:nvCxnSpPr>
                  <p:cNvPr id="51" name="Straight Connector 50"/>
                  <p:cNvCxnSpPr/>
                  <p:nvPr/>
                </p:nvCxnSpPr>
                <p:spPr>
                  <a:xfrm rot="10800000" flipV="1">
                    <a:off x="4648200" y="609600"/>
                    <a:ext cx="1066800" cy="6858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48200" y="1295400"/>
                    <a:ext cx="1143000" cy="381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48" name="Straight Connector 47"/>
              <p:cNvCxnSpPr/>
              <p:nvPr/>
            </p:nvCxnSpPr>
            <p:spPr>
              <a:xfrm>
                <a:off x="7924800" y="3429000"/>
                <a:ext cx="1143000" cy="5334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91"/>
            <p:cNvGrpSpPr/>
            <p:nvPr/>
          </p:nvGrpSpPr>
          <p:grpSpPr>
            <a:xfrm>
              <a:off x="1295400" y="3814365"/>
              <a:ext cx="5638800" cy="2060477"/>
              <a:chOff x="1295400" y="3814365"/>
              <a:chExt cx="5638800" cy="2060477"/>
            </a:xfrm>
          </p:grpSpPr>
          <p:sp>
            <p:nvSpPr>
              <p:cNvPr id="67" name="TextBox 66"/>
              <p:cNvSpPr txBox="1"/>
              <p:nvPr/>
            </p:nvSpPr>
            <p:spPr>
              <a:xfrm>
                <a:off x="1295400" y="4648201"/>
                <a:ext cx="838200" cy="769441"/>
              </a:xfrm>
              <a:prstGeom prst="rect">
                <a:avLst/>
              </a:prstGeom>
              <a:noFill/>
            </p:spPr>
            <p:txBody>
              <a:bodyPr wrap="square" rtlCol="0">
                <a:spAutoFit/>
              </a:bodyPr>
              <a:lstStyle/>
              <a:p>
                <a:r>
                  <a:rPr lang="en-US" sz="3200" dirty="0">
                    <a:latin typeface="Times New Roman"/>
                    <a:cs typeface="Times New Roman"/>
                  </a:rPr>
                  <a:t>a</a:t>
                </a:r>
                <a:r>
                  <a:rPr lang="en-US" sz="4400" dirty="0">
                    <a:latin typeface="Times New Roman"/>
                    <a:cs typeface="Times New Roman"/>
                  </a:rPr>
                  <a:t>•</a:t>
                </a:r>
                <a:endParaRPr lang="en-US" sz="4400" dirty="0"/>
              </a:p>
            </p:txBody>
          </p:sp>
          <p:sp>
            <p:nvSpPr>
              <p:cNvPr id="71" name="TextBox 70"/>
              <p:cNvSpPr txBox="1"/>
              <p:nvPr/>
            </p:nvSpPr>
            <p:spPr>
              <a:xfrm>
                <a:off x="2590800" y="3962401"/>
                <a:ext cx="838200" cy="769441"/>
              </a:xfrm>
              <a:prstGeom prst="rect">
                <a:avLst/>
              </a:prstGeom>
              <a:noFill/>
            </p:spPr>
            <p:txBody>
              <a:bodyPr wrap="square" rtlCol="0">
                <a:spAutoFit/>
              </a:bodyPr>
              <a:lstStyle/>
              <a:p>
                <a:r>
                  <a:rPr lang="en-US" sz="3200" dirty="0">
                    <a:latin typeface="Times New Roman"/>
                    <a:cs typeface="Times New Roman"/>
                  </a:rPr>
                  <a:t>b</a:t>
                </a:r>
                <a:r>
                  <a:rPr lang="en-US" sz="4400" dirty="0">
                    <a:latin typeface="Times New Roman"/>
                    <a:cs typeface="Times New Roman"/>
                  </a:rPr>
                  <a:t>•</a:t>
                </a:r>
                <a:endParaRPr lang="en-US" sz="4400" dirty="0"/>
              </a:p>
            </p:txBody>
          </p:sp>
          <p:sp>
            <p:nvSpPr>
              <p:cNvPr id="75" name="TextBox 74"/>
              <p:cNvSpPr txBox="1"/>
              <p:nvPr/>
            </p:nvSpPr>
            <p:spPr>
              <a:xfrm>
                <a:off x="2743200" y="5105401"/>
                <a:ext cx="838200" cy="769441"/>
              </a:xfrm>
              <a:prstGeom prst="rect">
                <a:avLst/>
              </a:prstGeom>
              <a:noFill/>
            </p:spPr>
            <p:txBody>
              <a:bodyPr wrap="square" rtlCol="0">
                <a:spAutoFit/>
              </a:bodyPr>
              <a:lstStyle/>
              <a:p>
                <a:r>
                  <a:rPr lang="en-US" sz="3200" dirty="0">
                    <a:latin typeface="Times New Roman"/>
                    <a:cs typeface="Times New Roman"/>
                  </a:rPr>
                  <a:t>c</a:t>
                </a:r>
                <a:r>
                  <a:rPr lang="en-US" sz="4400" dirty="0">
                    <a:latin typeface="Times New Roman"/>
                    <a:cs typeface="Times New Roman"/>
                  </a:rPr>
                  <a:t>•</a:t>
                </a:r>
                <a:endParaRPr lang="en-US" sz="4400" dirty="0"/>
              </a:p>
            </p:txBody>
          </p:sp>
          <p:sp>
            <p:nvSpPr>
              <p:cNvPr id="80" name="TextBox 79"/>
              <p:cNvSpPr txBox="1"/>
              <p:nvPr/>
            </p:nvSpPr>
            <p:spPr>
              <a:xfrm>
                <a:off x="3810000" y="4488360"/>
                <a:ext cx="838200" cy="769441"/>
              </a:xfrm>
              <a:prstGeom prst="rect">
                <a:avLst/>
              </a:prstGeom>
              <a:noFill/>
            </p:spPr>
            <p:txBody>
              <a:bodyPr wrap="square" rtlCol="0">
                <a:spAutoFit/>
              </a:bodyPr>
              <a:lstStyle/>
              <a:p>
                <a:r>
                  <a:rPr lang="en-US" sz="3200" dirty="0">
                    <a:latin typeface="Times New Roman"/>
                    <a:cs typeface="Times New Roman"/>
                  </a:rPr>
                  <a:t>d</a:t>
                </a:r>
                <a:r>
                  <a:rPr lang="en-US" sz="4400" dirty="0">
                    <a:latin typeface="Times New Roman"/>
                    <a:cs typeface="Times New Roman"/>
                  </a:rPr>
                  <a:t>•</a:t>
                </a:r>
                <a:endParaRPr lang="en-US" sz="4400" dirty="0"/>
              </a:p>
            </p:txBody>
          </p:sp>
          <p:sp>
            <p:nvSpPr>
              <p:cNvPr id="84" name="TextBox 83"/>
              <p:cNvSpPr txBox="1"/>
              <p:nvPr/>
            </p:nvSpPr>
            <p:spPr>
              <a:xfrm>
                <a:off x="4876800" y="4953001"/>
                <a:ext cx="838200" cy="769441"/>
              </a:xfrm>
              <a:prstGeom prst="rect">
                <a:avLst/>
              </a:prstGeom>
              <a:noFill/>
            </p:spPr>
            <p:txBody>
              <a:bodyPr wrap="square" rtlCol="0">
                <a:spAutoFit/>
              </a:bodyPr>
              <a:lstStyle/>
              <a:p>
                <a:r>
                  <a:rPr lang="en-US" sz="3200" dirty="0">
                    <a:latin typeface="Times New Roman"/>
                    <a:cs typeface="Times New Roman"/>
                  </a:rPr>
                  <a:t>g</a:t>
                </a:r>
                <a:r>
                  <a:rPr lang="en-US" sz="4400" dirty="0">
                    <a:latin typeface="Times New Roman"/>
                    <a:cs typeface="Times New Roman"/>
                  </a:rPr>
                  <a:t>•</a:t>
                </a:r>
                <a:endParaRPr lang="en-US" sz="4400" dirty="0"/>
              </a:p>
            </p:txBody>
          </p:sp>
          <p:sp>
            <p:nvSpPr>
              <p:cNvPr id="85" name="TextBox 84"/>
              <p:cNvSpPr txBox="1"/>
              <p:nvPr/>
            </p:nvSpPr>
            <p:spPr>
              <a:xfrm>
                <a:off x="4914363" y="3814365"/>
                <a:ext cx="838200" cy="769441"/>
              </a:xfrm>
              <a:prstGeom prst="rect">
                <a:avLst/>
              </a:prstGeom>
              <a:noFill/>
            </p:spPr>
            <p:txBody>
              <a:bodyPr wrap="square" rtlCol="0">
                <a:spAutoFit/>
              </a:bodyPr>
              <a:lstStyle/>
              <a:p>
                <a:r>
                  <a:rPr lang="en-US" sz="3200" dirty="0" smtClean="0">
                    <a:latin typeface="Times New Roman"/>
                    <a:cs typeface="Times New Roman"/>
                  </a:rPr>
                  <a:t>e</a:t>
                </a:r>
                <a:r>
                  <a:rPr lang="en-US" sz="4400" dirty="0" smtClean="0">
                    <a:latin typeface="Times New Roman"/>
                    <a:cs typeface="Times New Roman"/>
                  </a:rPr>
                  <a:t>•</a:t>
                </a:r>
                <a:endParaRPr lang="en-US" sz="4400" dirty="0"/>
              </a:p>
            </p:txBody>
          </p:sp>
          <p:sp>
            <p:nvSpPr>
              <p:cNvPr id="87" name="TextBox 86"/>
              <p:cNvSpPr txBox="1"/>
              <p:nvPr/>
            </p:nvSpPr>
            <p:spPr>
              <a:xfrm>
                <a:off x="6096000" y="4412160"/>
                <a:ext cx="838200" cy="769441"/>
              </a:xfrm>
              <a:prstGeom prst="rect">
                <a:avLst/>
              </a:prstGeom>
              <a:noFill/>
            </p:spPr>
            <p:txBody>
              <a:bodyPr wrap="square" rtlCol="0">
                <a:spAutoFit/>
              </a:bodyPr>
              <a:lstStyle/>
              <a:p>
                <a:r>
                  <a:rPr lang="en-US" sz="3200" dirty="0">
                    <a:latin typeface="Times New Roman"/>
                    <a:cs typeface="Times New Roman"/>
                  </a:rPr>
                  <a:t>f</a:t>
                </a:r>
                <a:r>
                  <a:rPr lang="en-US" sz="4400" dirty="0">
                    <a:latin typeface="Times New Roman"/>
                    <a:cs typeface="Times New Roman"/>
                  </a:rPr>
                  <a:t>•</a:t>
                </a:r>
                <a:endParaRPr lang="en-US" sz="4400" dirty="0"/>
              </a:p>
            </p:txBody>
          </p:sp>
        </p:grpSp>
      </p:grpSp>
      <p:grpSp>
        <p:nvGrpSpPr>
          <p:cNvPr id="24" name="Group 90"/>
          <p:cNvGrpSpPr/>
          <p:nvPr/>
        </p:nvGrpSpPr>
        <p:grpSpPr>
          <a:xfrm>
            <a:off x="3113469" y="2072059"/>
            <a:ext cx="4506531" cy="1997361"/>
            <a:chOff x="1589469" y="1722215"/>
            <a:chExt cx="4506531" cy="2156551"/>
          </a:xfrm>
        </p:grpSpPr>
        <p:grpSp>
          <p:nvGrpSpPr>
            <p:cNvPr id="25" name="Group 30"/>
            <p:cNvGrpSpPr/>
            <p:nvPr/>
          </p:nvGrpSpPr>
          <p:grpSpPr>
            <a:xfrm>
              <a:off x="1981200" y="2133600"/>
              <a:ext cx="3657600" cy="1250517"/>
              <a:chOff x="4114800" y="2788083"/>
              <a:chExt cx="3657600" cy="1250517"/>
            </a:xfrm>
          </p:grpSpPr>
          <p:grpSp>
            <p:nvGrpSpPr>
              <p:cNvPr id="26" name="Group 17"/>
              <p:cNvGrpSpPr/>
              <p:nvPr/>
            </p:nvGrpSpPr>
            <p:grpSpPr>
              <a:xfrm>
                <a:off x="4114800" y="2895600"/>
                <a:ext cx="2514600" cy="1143000"/>
                <a:chOff x="3962400" y="762000"/>
                <a:chExt cx="2514600" cy="1143000"/>
              </a:xfrm>
            </p:grpSpPr>
            <p:grpSp>
              <p:nvGrpSpPr>
                <p:cNvPr id="27" name="Group 9"/>
                <p:cNvGrpSpPr/>
                <p:nvPr/>
              </p:nvGrpSpPr>
              <p:grpSpPr>
                <a:xfrm>
                  <a:off x="3962400" y="762000"/>
                  <a:ext cx="1447800" cy="1143000"/>
                  <a:chOff x="4648200" y="609600"/>
                  <a:chExt cx="1143000" cy="1066800"/>
                </a:xfrm>
              </p:grpSpPr>
              <p:cxnSp>
                <p:nvCxnSpPr>
                  <p:cNvPr id="21" name="Straight Connector 20"/>
                  <p:cNvCxnSpPr/>
                  <p:nvPr/>
                </p:nvCxnSpPr>
                <p:spPr>
                  <a:xfrm rot="10800000" flipV="1">
                    <a:off x="4648200" y="609600"/>
                    <a:ext cx="1066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48200" y="1295400"/>
                    <a:ext cx="1143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5410200" y="1295400"/>
                  <a:ext cx="10668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rot="281009">
                <a:off x="6629400" y="2788083"/>
                <a:ext cx="1143000" cy="1066800"/>
                <a:chOff x="4648200" y="609600"/>
                <a:chExt cx="1143000" cy="1066800"/>
              </a:xfrm>
            </p:grpSpPr>
            <p:cxnSp>
              <p:nvCxnSpPr>
                <p:cNvPr id="29" name="Straight Connector 28"/>
                <p:cNvCxnSpPr/>
                <p:nvPr/>
              </p:nvCxnSpPr>
              <p:spPr>
                <a:xfrm rot="10800000" flipV="1">
                  <a:off x="4648200" y="609600"/>
                  <a:ext cx="1066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48200" y="1295400"/>
                  <a:ext cx="1143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8" name="TextBox 67"/>
            <p:cNvSpPr txBox="1"/>
            <p:nvPr/>
          </p:nvSpPr>
          <p:spPr>
            <a:xfrm>
              <a:off x="1589469" y="2528506"/>
              <a:ext cx="838200" cy="830766"/>
            </a:xfrm>
            <a:prstGeom prst="rect">
              <a:avLst/>
            </a:prstGeom>
            <a:noFill/>
          </p:spPr>
          <p:txBody>
            <a:bodyPr wrap="square" rtlCol="0">
              <a:spAutoFit/>
            </a:bodyPr>
            <a:lstStyle/>
            <a:p>
              <a:r>
                <a:rPr lang="en-US" sz="3200" dirty="0">
                  <a:latin typeface="Times New Roman"/>
                  <a:cs typeface="Times New Roman"/>
                </a:rPr>
                <a:t>a</a:t>
              </a:r>
              <a:r>
                <a:rPr lang="en-US" sz="4400" dirty="0">
                  <a:latin typeface="Times New Roman"/>
                  <a:cs typeface="Times New Roman"/>
                </a:rPr>
                <a:t>•</a:t>
              </a:r>
              <a:endParaRPr lang="en-US" sz="4400" dirty="0"/>
            </a:p>
          </p:txBody>
        </p:sp>
        <p:sp>
          <p:nvSpPr>
            <p:cNvPr id="73" name="TextBox 72"/>
            <p:cNvSpPr txBox="1"/>
            <p:nvPr/>
          </p:nvSpPr>
          <p:spPr>
            <a:xfrm>
              <a:off x="2830131" y="1787160"/>
              <a:ext cx="838200" cy="830766"/>
            </a:xfrm>
            <a:prstGeom prst="rect">
              <a:avLst/>
            </a:prstGeom>
            <a:noFill/>
          </p:spPr>
          <p:txBody>
            <a:bodyPr wrap="square" rtlCol="0">
              <a:spAutoFit/>
            </a:bodyPr>
            <a:lstStyle/>
            <a:p>
              <a:r>
                <a:rPr lang="en-US" sz="3200" dirty="0" smtClean="0">
                  <a:latin typeface="Times New Roman"/>
                  <a:cs typeface="Times New Roman"/>
                </a:rPr>
                <a:t>b </a:t>
              </a:r>
              <a:r>
                <a:rPr lang="en-US" sz="4400" dirty="0" smtClean="0">
                  <a:latin typeface="Times New Roman"/>
                  <a:cs typeface="Times New Roman"/>
                </a:rPr>
                <a:t>•</a:t>
              </a:r>
              <a:endParaRPr lang="en-US" sz="4400" dirty="0"/>
            </a:p>
          </p:txBody>
        </p:sp>
        <p:sp>
          <p:nvSpPr>
            <p:cNvPr id="76" name="TextBox 75"/>
            <p:cNvSpPr txBox="1"/>
            <p:nvPr/>
          </p:nvSpPr>
          <p:spPr>
            <a:xfrm>
              <a:off x="3048000" y="3048000"/>
              <a:ext cx="838200" cy="830766"/>
            </a:xfrm>
            <a:prstGeom prst="rect">
              <a:avLst/>
            </a:prstGeom>
            <a:noFill/>
          </p:spPr>
          <p:txBody>
            <a:bodyPr wrap="square" rtlCol="0">
              <a:spAutoFit/>
            </a:bodyPr>
            <a:lstStyle/>
            <a:p>
              <a:r>
                <a:rPr lang="en-US" sz="3200" dirty="0">
                  <a:latin typeface="Times New Roman"/>
                  <a:cs typeface="Times New Roman"/>
                </a:rPr>
                <a:t>c</a:t>
              </a:r>
              <a:r>
                <a:rPr lang="en-US" sz="4400" dirty="0">
                  <a:latin typeface="Times New Roman"/>
                  <a:cs typeface="Times New Roman"/>
                </a:rPr>
                <a:t>•</a:t>
              </a:r>
              <a:endParaRPr lang="en-US" sz="4400" dirty="0"/>
            </a:p>
          </p:txBody>
        </p:sp>
        <p:sp>
          <p:nvSpPr>
            <p:cNvPr id="81" name="TextBox 80"/>
            <p:cNvSpPr txBox="1"/>
            <p:nvPr/>
          </p:nvSpPr>
          <p:spPr>
            <a:xfrm>
              <a:off x="4088742" y="2315705"/>
              <a:ext cx="838200" cy="830766"/>
            </a:xfrm>
            <a:prstGeom prst="rect">
              <a:avLst/>
            </a:prstGeom>
            <a:noFill/>
          </p:spPr>
          <p:txBody>
            <a:bodyPr wrap="square" rtlCol="0">
              <a:spAutoFit/>
            </a:bodyPr>
            <a:lstStyle/>
            <a:p>
              <a:r>
                <a:rPr lang="en-US" sz="3200" dirty="0">
                  <a:latin typeface="Times New Roman"/>
                  <a:cs typeface="Times New Roman"/>
                </a:rPr>
                <a:t>d</a:t>
              </a:r>
              <a:r>
                <a:rPr lang="en-US" sz="4400" dirty="0">
                  <a:latin typeface="Times New Roman"/>
                  <a:cs typeface="Times New Roman"/>
                </a:rPr>
                <a:t>•</a:t>
              </a:r>
              <a:endParaRPr lang="en-US" sz="4400" dirty="0"/>
            </a:p>
          </p:txBody>
        </p:sp>
        <p:sp>
          <p:nvSpPr>
            <p:cNvPr id="86" name="TextBox 85"/>
            <p:cNvSpPr txBox="1"/>
            <p:nvPr/>
          </p:nvSpPr>
          <p:spPr>
            <a:xfrm rot="1074934">
              <a:off x="5257800" y="1722215"/>
              <a:ext cx="838200" cy="830766"/>
            </a:xfrm>
            <a:prstGeom prst="rect">
              <a:avLst/>
            </a:prstGeom>
            <a:noFill/>
          </p:spPr>
          <p:txBody>
            <a:bodyPr wrap="square" rtlCol="0">
              <a:spAutoFit/>
            </a:bodyPr>
            <a:lstStyle/>
            <a:p>
              <a:r>
                <a:rPr lang="en-US" sz="3200" dirty="0">
                  <a:latin typeface="Times New Roman"/>
                  <a:cs typeface="Times New Roman"/>
                </a:rPr>
                <a:t>e</a:t>
              </a:r>
              <a:r>
                <a:rPr lang="en-US" sz="4400" dirty="0">
                  <a:latin typeface="Times New Roman"/>
                  <a:cs typeface="Times New Roman"/>
                </a:rPr>
                <a:t>•</a:t>
              </a:r>
              <a:endParaRPr lang="en-US" sz="4400" dirty="0"/>
            </a:p>
          </p:txBody>
        </p:sp>
        <p:sp>
          <p:nvSpPr>
            <p:cNvPr id="88" name="TextBox 87"/>
            <p:cNvSpPr txBox="1"/>
            <p:nvPr/>
          </p:nvSpPr>
          <p:spPr>
            <a:xfrm>
              <a:off x="5257800" y="2888159"/>
              <a:ext cx="838200" cy="830766"/>
            </a:xfrm>
            <a:prstGeom prst="rect">
              <a:avLst/>
            </a:prstGeom>
            <a:noFill/>
          </p:spPr>
          <p:txBody>
            <a:bodyPr wrap="square" rtlCol="0">
              <a:spAutoFit/>
            </a:bodyPr>
            <a:lstStyle/>
            <a:p>
              <a:r>
                <a:rPr lang="en-US" sz="3200" dirty="0">
                  <a:latin typeface="Times New Roman"/>
                  <a:cs typeface="Times New Roman"/>
                </a:rPr>
                <a:t>g</a:t>
              </a:r>
              <a:r>
                <a:rPr lang="en-US" sz="4400" dirty="0">
                  <a:latin typeface="Times New Roman"/>
                  <a:cs typeface="Times New Roman"/>
                </a:rPr>
                <a:t>•</a:t>
              </a:r>
              <a:endParaRPr lang="en-US" sz="4400" dirty="0"/>
            </a:p>
          </p:txBody>
        </p:sp>
      </p:grpSp>
      <p:sp>
        <p:nvSpPr>
          <p:cNvPr id="58" name="Date Placeholder 57"/>
          <p:cNvSpPr>
            <a:spLocks noGrp="1"/>
          </p:cNvSpPr>
          <p:nvPr>
            <p:ph type="dt" sz="half" idx="10"/>
          </p:nvPr>
        </p:nvSpPr>
        <p:spPr/>
        <p:txBody>
          <a:bodyPr/>
          <a:lstStyle/>
          <a:p>
            <a:r>
              <a:rPr lang="en-US" smtClean="0"/>
              <a:t>24 July 2013</a:t>
            </a:r>
            <a:endParaRPr lang="en-US" dirty="0"/>
          </a:p>
        </p:txBody>
      </p:sp>
      <p:sp>
        <p:nvSpPr>
          <p:cNvPr id="59" name="Slide Number Placeholder 58"/>
          <p:cNvSpPr>
            <a:spLocks noGrp="1"/>
          </p:cNvSpPr>
          <p:nvPr>
            <p:ph type="sldNum" sz="quarter" idx="12"/>
          </p:nvPr>
        </p:nvSpPr>
        <p:spPr/>
        <p:txBody>
          <a:bodyPr/>
          <a:lstStyle/>
          <a:p>
            <a:fld id="{80EF99F0-F5AD-4443-BB34-5939F745E5D6}" type="slidenum">
              <a:rPr lang="en-US" smtClean="0"/>
              <a:pPr/>
              <a:t>45</a:t>
            </a:fld>
            <a:endParaRPr lang="en-US" dirty="0"/>
          </a:p>
        </p:txBody>
      </p:sp>
      <p:sp>
        <p:nvSpPr>
          <p:cNvPr id="60" name="Footer Placeholder 59"/>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1251572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pPr marL="571500" indent="-571500">
              <a:buFont typeface="+mj-lt"/>
              <a:buAutoNum type="romanLcPeriod" startAt="2"/>
            </a:pPr>
            <a:r>
              <a:rPr lang="en-US" b="1" u="sng" dirty="0" smtClean="0"/>
              <a:t>DFS Algorithm</a:t>
            </a:r>
          </a:p>
          <a:p>
            <a:pPr marL="571500" indent="-571500">
              <a:buFont typeface="+mj-lt"/>
              <a:buAutoNum type="romanLcPeriod" startAt="2"/>
            </a:pPr>
            <a:endParaRPr lang="en-US" b="1" u="sng" dirty="0"/>
          </a:p>
          <a:p>
            <a:r>
              <a:rPr lang="en-US" sz="3000" dirty="0"/>
              <a:t>An alternative to BFS is DFS which proceeds to successive levels in a tree at the earliest possible opportunity.</a:t>
            </a:r>
          </a:p>
          <a:p>
            <a:pPr marL="0" indent="0">
              <a:buNone/>
            </a:pPr>
            <a:endParaRPr lang="en-US" sz="3000" dirty="0"/>
          </a:p>
          <a:p>
            <a:r>
              <a:rPr lang="en-US" sz="3000" dirty="0"/>
              <a:t>DFS is also called back tracking.</a:t>
            </a:r>
          </a:p>
          <a:p>
            <a:pPr marL="0" indent="0">
              <a:buNone/>
            </a:pPr>
            <a:endParaRPr lang="en-US" b="1" dirty="0"/>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C242B274-20BB-4571-BB7B-3C1F6943ADA5}" type="slidenum">
              <a:rPr lang="en-US" smtClean="0"/>
              <a:pPr/>
              <a:t>46</a:t>
            </a:fld>
            <a:endParaRPr lang="en-US"/>
          </a:p>
        </p:txBody>
      </p:sp>
    </p:spTree>
    <p:extLst>
      <p:ext uri="{BB962C8B-B14F-4D97-AF65-F5344CB8AC3E}">
        <p14:creationId xmlns:p14="http://schemas.microsoft.com/office/powerpoint/2010/main" val="241255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800"/>
            <a:ext cx="8686800" cy="5867400"/>
          </a:xfrm>
        </p:spPr>
        <p:txBody>
          <a:bodyPr>
            <a:normAutofit/>
          </a:bodyPr>
          <a:lstStyle/>
          <a:p>
            <a:pPr>
              <a:buFont typeface="Wingdings" pitchFamily="2" charset="2"/>
              <a:buChar char="ü"/>
            </a:pPr>
            <a:r>
              <a:rPr lang="en-US" sz="3000" dirty="0"/>
              <a:t> </a:t>
            </a:r>
            <a:r>
              <a:rPr lang="en-US" sz="3900" b="1" i="1" dirty="0"/>
              <a:t>Procedure</a:t>
            </a:r>
            <a:r>
              <a:rPr lang="en-US" sz="3000" dirty="0"/>
              <a:t>:</a:t>
            </a:r>
          </a:p>
          <a:p>
            <a:pPr>
              <a:buFont typeface="Wingdings" pitchFamily="2" charset="2"/>
              <a:buChar char="ü"/>
            </a:pPr>
            <a:endParaRPr lang="en-US" sz="3000" dirty="0"/>
          </a:p>
          <a:p>
            <a:r>
              <a:rPr lang="en-US" sz="3500" dirty="0"/>
              <a:t>Randomly choose a vertex and designate it as the root.</a:t>
            </a:r>
          </a:p>
          <a:p>
            <a:r>
              <a:rPr lang="en-US" sz="3500" dirty="0"/>
              <a:t>Form a path starting from the root ‘a’ by successively adding edges as long as possible so that the edges do not produce any cycle.</a:t>
            </a:r>
          </a:p>
          <a:p>
            <a:r>
              <a:rPr lang="en-US" sz="3500" dirty="0"/>
              <a:t>If the path goes through all the vertices of the given graph, the tree with this path is spanning tree.</a:t>
            </a:r>
          </a:p>
          <a:p>
            <a:pPr marL="0" indent="0">
              <a:buNone/>
            </a:pPr>
            <a:endParaRPr lang="en-US" sz="3500" dirty="0"/>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C242B274-20BB-4571-BB7B-3C1F6943ADA5}" type="slidenum">
              <a:rPr lang="en-US" smtClean="0"/>
              <a:pPr/>
              <a:t>47</a:t>
            </a:fld>
            <a:endParaRPr lang="en-US"/>
          </a:p>
        </p:txBody>
      </p:sp>
    </p:spTree>
    <p:extLst>
      <p:ext uri="{BB962C8B-B14F-4D97-AF65-F5344CB8AC3E}">
        <p14:creationId xmlns:p14="http://schemas.microsoft.com/office/powerpoint/2010/main" val="27531436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If the path does not go through all the vertices of the given graph, we move back to the next to last vertex in the path, and if possible, form a new path starting  at this vertex which passes through those vertices which were not already visited</a:t>
            </a:r>
            <a:endParaRPr lang="en-US" sz="3000" dirty="0"/>
          </a:p>
          <a:p>
            <a:r>
              <a:rPr lang="en-US" sz="3000" dirty="0"/>
              <a:t>If this can not be done, we move back to another vertex and repeat the same thing.</a:t>
            </a:r>
          </a:p>
          <a:p>
            <a:r>
              <a:rPr lang="en-US" sz="3000" dirty="0"/>
              <a:t>We repeat the procedure until the all vertices are visited.</a:t>
            </a:r>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a:p>
        </p:txBody>
      </p:sp>
      <p:sp>
        <p:nvSpPr>
          <p:cNvPr id="6" name="Slide Number Placeholder 5"/>
          <p:cNvSpPr>
            <a:spLocks noGrp="1"/>
          </p:cNvSpPr>
          <p:nvPr>
            <p:ph type="sldNum" sz="quarter" idx="12"/>
          </p:nvPr>
        </p:nvSpPr>
        <p:spPr/>
        <p:txBody>
          <a:bodyPr/>
          <a:lstStyle/>
          <a:p>
            <a:fld id="{C242B274-20BB-4571-BB7B-3C1F6943ADA5}" type="slidenum">
              <a:rPr lang="en-US" smtClean="0"/>
              <a:pPr/>
              <a:t>48</a:t>
            </a:fld>
            <a:endParaRPr lang="en-US"/>
          </a:p>
        </p:txBody>
      </p:sp>
    </p:spTree>
    <p:extLst>
      <p:ext uri="{BB962C8B-B14F-4D97-AF65-F5344CB8AC3E}">
        <p14:creationId xmlns:p14="http://schemas.microsoft.com/office/powerpoint/2010/main" val="37297485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610600" cy="6400800"/>
          </a:xfrm>
        </p:spPr>
        <p:txBody>
          <a:bodyPr>
            <a:normAutofit/>
          </a:bodyPr>
          <a:lstStyle/>
          <a:p>
            <a:pPr algn="l"/>
            <a:r>
              <a:rPr lang="en-US" sz="3200" u="sng" dirty="0"/>
              <a:t>Example</a:t>
            </a:r>
            <a:r>
              <a:rPr lang="en-US" sz="2800" dirty="0"/>
              <a:t>: Use DFS algorithm  to find a spanning tree of graph G of given figure:</a:t>
            </a:r>
            <a:br>
              <a:rPr lang="en-US" sz="2800" dirty="0"/>
            </a:br>
            <a:r>
              <a:rPr lang="en-US" sz="2800" dirty="0"/>
              <a:t/>
            </a:r>
            <a:br>
              <a:rPr lang="en-US" sz="2800" dirty="0"/>
            </a:br>
            <a:r>
              <a:rPr lang="en-US" sz="2800" dirty="0"/>
              <a:t>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solution:-  choose the vertex ‘</a:t>
            </a:r>
            <a:r>
              <a:rPr lang="en-US" sz="2800" b="1" dirty="0"/>
              <a:t>a’</a:t>
            </a:r>
            <a:r>
              <a:rPr lang="en-US" sz="2800" dirty="0"/>
              <a:t> form a path by successi-</a:t>
            </a:r>
            <a:br>
              <a:rPr lang="en-US" sz="2800" dirty="0"/>
            </a:br>
            <a:r>
              <a:rPr lang="en-US" sz="2800" dirty="0"/>
              <a:t>vely  adding edges incident with a vertices. This  produces  the path a-c-d-e-f-g.</a:t>
            </a:r>
            <a:br>
              <a:rPr lang="en-US" sz="2800" dirty="0"/>
            </a:br>
            <a:r>
              <a:rPr lang="en-US" sz="2800" dirty="0"/>
              <a:t>Now, back track to f, There is no path beginning  at  f, similarly, after back track at e, There is no path . Move  back track at d and form the path d-b. this produces the required spanning tree is shown in figure. </a:t>
            </a:r>
          </a:p>
        </p:txBody>
      </p:sp>
      <p:grpSp>
        <p:nvGrpSpPr>
          <p:cNvPr id="3" name="Group 2"/>
          <p:cNvGrpSpPr/>
          <p:nvPr/>
        </p:nvGrpSpPr>
        <p:grpSpPr>
          <a:xfrm>
            <a:off x="3505200" y="1229380"/>
            <a:ext cx="6172200" cy="2199620"/>
            <a:chOff x="1828800" y="848380"/>
            <a:chExt cx="6172200" cy="2199620"/>
          </a:xfrm>
        </p:grpSpPr>
        <p:grpSp>
          <p:nvGrpSpPr>
            <p:cNvPr id="4" name="Group 62"/>
            <p:cNvGrpSpPr/>
            <p:nvPr/>
          </p:nvGrpSpPr>
          <p:grpSpPr>
            <a:xfrm>
              <a:off x="1905000" y="983159"/>
              <a:ext cx="6096000" cy="2064841"/>
              <a:chOff x="1905000" y="685800"/>
              <a:chExt cx="6096000" cy="2064841"/>
            </a:xfrm>
          </p:grpSpPr>
          <p:grpSp>
            <p:nvGrpSpPr>
              <p:cNvPr id="12" name="Group 48"/>
              <p:cNvGrpSpPr/>
              <p:nvPr/>
            </p:nvGrpSpPr>
            <p:grpSpPr>
              <a:xfrm>
                <a:off x="2057400" y="1066800"/>
                <a:ext cx="5562600" cy="1295400"/>
                <a:chOff x="2057400" y="1066800"/>
                <a:chExt cx="5562600" cy="1295400"/>
              </a:xfrm>
            </p:grpSpPr>
            <p:grpSp>
              <p:nvGrpSpPr>
                <p:cNvPr id="20" name="Group 42"/>
                <p:cNvGrpSpPr/>
                <p:nvPr/>
              </p:nvGrpSpPr>
              <p:grpSpPr>
                <a:xfrm>
                  <a:off x="4800600" y="1066800"/>
                  <a:ext cx="2819400" cy="1295400"/>
                  <a:chOff x="4800600" y="1066800"/>
                  <a:chExt cx="2819400" cy="1295400"/>
                </a:xfrm>
              </p:grpSpPr>
              <p:cxnSp>
                <p:nvCxnSpPr>
                  <p:cNvPr id="26" name="Straight Connector 25"/>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76800" y="1676400"/>
                    <a:ext cx="10668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9"/>
                  <p:cNvCxnSpPr/>
                  <p:nvPr/>
                </p:nvCxnSpPr>
                <p:spPr>
                  <a:xfrm rot="10800000" flipV="1">
                    <a:off x="5867400" y="1676400"/>
                    <a:ext cx="17526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43"/>
                <p:cNvGrpSpPr/>
                <p:nvPr/>
              </p:nvGrpSpPr>
              <p:grpSpPr>
                <a:xfrm rot="10571234">
                  <a:off x="2057400" y="1066800"/>
                  <a:ext cx="2819400" cy="1295400"/>
                  <a:chOff x="4800600" y="1066800"/>
                  <a:chExt cx="2819400" cy="1295400"/>
                </a:xfrm>
              </p:grpSpPr>
              <p:cxnSp>
                <p:nvCxnSpPr>
                  <p:cNvPr id="22" name="Straight Connector 21"/>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76800" y="1676400"/>
                    <a:ext cx="10668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5867400" y="1676400"/>
                    <a:ext cx="17526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TextBox 12"/>
              <p:cNvSpPr txBox="1"/>
              <p:nvPr/>
            </p:nvSpPr>
            <p:spPr>
              <a:xfrm>
                <a:off x="5867400" y="6858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4" name="TextBox 13"/>
              <p:cNvSpPr txBox="1"/>
              <p:nvPr/>
            </p:nvSpPr>
            <p:spPr>
              <a:xfrm>
                <a:off x="5715000" y="19812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5" name="TextBox 14"/>
              <p:cNvSpPr txBox="1"/>
              <p:nvPr/>
            </p:nvSpPr>
            <p:spPr>
              <a:xfrm>
                <a:off x="4648200" y="1295400"/>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6" name="TextBox 15"/>
              <p:cNvSpPr txBox="1"/>
              <p:nvPr/>
            </p:nvSpPr>
            <p:spPr>
              <a:xfrm>
                <a:off x="3505200" y="1973759"/>
                <a:ext cx="381836" cy="769441"/>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7" name="TextBox 16"/>
              <p:cNvSpPr txBox="1"/>
              <p:nvPr/>
            </p:nvSpPr>
            <p:spPr>
              <a:xfrm>
                <a:off x="7391400" y="1287959"/>
                <a:ext cx="609600" cy="769441"/>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18" name="TextBox 17"/>
              <p:cNvSpPr txBox="1"/>
              <p:nvPr/>
            </p:nvSpPr>
            <p:spPr>
              <a:xfrm>
                <a:off x="3505200" y="685800"/>
                <a:ext cx="381000" cy="769441"/>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19" name="TextBox 18"/>
              <p:cNvSpPr txBox="1"/>
              <p:nvPr/>
            </p:nvSpPr>
            <p:spPr>
              <a:xfrm>
                <a:off x="1905000" y="1447800"/>
                <a:ext cx="609600" cy="762000"/>
              </a:xfrm>
              <a:prstGeom prst="rect">
                <a:avLst/>
              </a:prstGeom>
              <a:noFill/>
            </p:spPr>
            <p:txBody>
              <a:bodyPr wrap="square" rtlCol="0">
                <a:spAutoFit/>
              </a:bodyPr>
              <a:lstStyle/>
              <a:p>
                <a:r>
                  <a:rPr lang="en-US" sz="4400" dirty="0">
                    <a:latin typeface="Times New Roman"/>
                    <a:cs typeface="Times New Roman"/>
                  </a:rPr>
                  <a:t>•</a:t>
                </a:r>
                <a:endParaRPr lang="en-US" sz="4400" dirty="0"/>
              </a:p>
            </p:txBody>
          </p:sp>
        </p:grpSp>
        <p:sp>
          <p:nvSpPr>
            <p:cNvPr id="5" name="TextBox 4"/>
            <p:cNvSpPr txBox="1"/>
            <p:nvPr/>
          </p:nvSpPr>
          <p:spPr>
            <a:xfrm>
              <a:off x="5867400" y="848380"/>
              <a:ext cx="365806" cy="523220"/>
            </a:xfrm>
            <a:prstGeom prst="rect">
              <a:avLst/>
            </a:prstGeom>
            <a:noFill/>
          </p:spPr>
          <p:txBody>
            <a:bodyPr wrap="none" rtlCol="0">
              <a:spAutoFit/>
            </a:bodyPr>
            <a:lstStyle/>
            <a:p>
              <a:r>
                <a:rPr lang="en-US" sz="2800" b="1" dirty="0"/>
                <a:t>e</a:t>
              </a:r>
            </a:p>
          </p:txBody>
        </p:sp>
        <p:sp>
          <p:nvSpPr>
            <p:cNvPr id="6" name="TextBox 5"/>
            <p:cNvSpPr txBox="1"/>
            <p:nvPr/>
          </p:nvSpPr>
          <p:spPr>
            <a:xfrm>
              <a:off x="7620000" y="1676400"/>
              <a:ext cx="298480" cy="523220"/>
            </a:xfrm>
            <a:prstGeom prst="rect">
              <a:avLst/>
            </a:prstGeom>
            <a:noFill/>
          </p:spPr>
          <p:txBody>
            <a:bodyPr wrap="none" rtlCol="0">
              <a:spAutoFit/>
            </a:bodyPr>
            <a:lstStyle/>
            <a:p>
              <a:r>
                <a:rPr lang="en-US" sz="2800" b="1" dirty="0"/>
                <a:t>f</a:t>
              </a:r>
            </a:p>
          </p:txBody>
        </p:sp>
        <p:sp>
          <p:nvSpPr>
            <p:cNvPr id="7" name="TextBox 6"/>
            <p:cNvSpPr txBox="1"/>
            <p:nvPr/>
          </p:nvSpPr>
          <p:spPr>
            <a:xfrm>
              <a:off x="5943600" y="2514600"/>
              <a:ext cx="354584" cy="523220"/>
            </a:xfrm>
            <a:prstGeom prst="rect">
              <a:avLst/>
            </a:prstGeom>
            <a:noFill/>
          </p:spPr>
          <p:txBody>
            <a:bodyPr wrap="none" rtlCol="0">
              <a:spAutoFit/>
            </a:bodyPr>
            <a:lstStyle/>
            <a:p>
              <a:r>
                <a:rPr lang="en-US" sz="2800" b="1" dirty="0"/>
                <a:t>g</a:t>
              </a:r>
            </a:p>
          </p:txBody>
        </p:sp>
        <p:sp>
          <p:nvSpPr>
            <p:cNvPr id="8" name="TextBox 7"/>
            <p:cNvSpPr txBox="1"/>
            <p:nvPr/>
          </p:nvSpPr>
          <p:spPr>
            <a:xfrm>
              <a:off x="3752200" y="2448580"/>
              <a:ext cx="335348" cy="523220"/>
            </a:xfrm>
            <a:prstGeom prst="rect">
              <a:avLst/>
            </a:prstGeom>
            <a:noFill/>
          </p:spPr>
          <p:txBody>
            <a:bodyPr wrap="none" rtlCol="0">
              <a:spAutoFit/>
            </a:bodyPr>
            <a:lstStyle/>
            <a:p>
              <a:r>
                <a:rPr lang="en-US" sz="2800" b="1" dirty="0"/>
                <a:t>c</a:t>
              </a:r>
            </a:p>
          </p:txBody>
        </p:sp>
        <p:sp>
          <p:nvSpPr>
            <p:cNvPr id="9" name="TextBox 8"/>
            <p:cNvSpPr txBox="1"/>
            <p:nvPr/>
          </p:nvSpPr>
          <p:spPr>
            <a:xfrm>
              <a:off x="3657600" y="914400"/>
              <a:ext cx="377026" cy="523220"/>
            </a:xfrm>
            <a:prstGeom prst="rect">
              <a:avLst/>
            </a:prstGeom>
            <a:noFill/>
          </p:spPr>
          <p:txBody>
            <a:bodyPr wrap="none" rtlCol="0">
              <a:spAutoFit/>
            </a:bodyPr>
            <a:lstStyle/>
            <a:p>
              <a:r>
                <a:rPr lang="en-US" sz="2800" b="1" dirty="0"/>
                <a:t>b</a:t>
              </a:r>
            </a:p>
          </p:txBody>
        </p:sp>
        <p:sp>
          <p:nvSpPr>
            <p:cNvPr id="10" name="TextBox 9"/>
            <p:cNvSpPr txBox="1"/>
            <p:nvPr/>
          </p:nvSpPr>
          <p:spPr>
            <a:xfrm>
              <a:off x="1828800" y="1676400"/>
              <a:ext cx="362600" cy="523220"/>
            </a:xfrm>
            <a:prstGeom prst="rect">
              <a:avLst/>
            </a:prstGeom>
            <a:noFill/>
          </p:spPr>
          <p:txBody>
            <a:bodyPr wrap="none" rtlCol="0">
              <a:spAutoFit/>
            </a:bodyPr>
            <a:lstStyle/>
            <a:p>
              <a:r>
                <a:rPr lang="en-US" sz="2800" b="1" dirty="0"/>
                <a:t>a</a:t>
              </a:r>
            </a:p>
          </p:txBody>
        </p:sp>
        <p:sp>
          <p:nvSpPr>
            <p:cNvPr id="11" name="TextBox 10"/>
            <p:cNvSpPr txBox="1"/>
            <p:nvPr/>
          </p:nvSpPr>
          <p:spPr>
            <a:xfrm>
              <a:off x="4724400" y="2057400"/>
              <a:ext cx="377026" cy="523220"/>
            </a:xfrm>
            <a:prstGeom prst="rect">
              <a:avLst/>
            </a:prstGeom>
            <a:noFill/>
          </p:spPr>
          <p:txBody>
            <a:bodyPr wrap="none" rtlCol="0">
              <a:spAutoFit/>
            </a:bodyPr>
            <a:lstStyle/>
            <a:p>
              <a:r>
                <a:rPr lang="en-US" sz="2800" b="1" dirty="0"/>
                <a:t>d</a:t>
              </a:r>
            </a:p>
          </p:txBody>
        </p:sp>
      </p:grpSp>
      <p:sp>
        <p:nvSpPr>
          <p:cNvPr id="30" name="Date Placeholder 29"/>
          <p:cNvSpPr>
            <a:spLocks noGrp="1"/>
          </p:cNvSpPr>
          <p:nvPr>
            <p:ph type="dt" sz="half" idx="10"/>
          </p:nvPr>
        </p:nvSpPr>
        <p:spPr/>
        <p:txBody>
          <a:bodyPr/>
          <a:lstStyle/>
          <a:p>
            <a:r>
              <a:rPr lang="en-US" smtClean="0"/>
              <a:t>24 July 2013</a:t>
            </a:r>
            <a:endParaRPr lang="en-US" dirty="0"/>
          </a:p>
        </p:txBody>
      </p:sp>
      <p:sp>
        <p:nvSpPr>
          <p:cNvPr id="31" name="Slide Number Placeholder 30"/>
          <p:cNvSpPr>
            <a:spLocks noGrp="1"/>
          </p:cNvSpPr>
          <p:nvPr>
            <p:ph type="sldNum" sz="quarter" idx="12"/>
          </p:nvPr>
        </p:nvSpPr>
        <p:spPr/>
        <p:txBody>
          <a:bodyPr/>
          <a:lstStyle/>
          <a:p>
            <a:fld id="{80EF99F0-F5AD-4443-BB34-5939F745E5D6}" type="slidenum">
              <a:rPr lang="en-US" smtClean="0"/>
              <a:pPr/>
              <a:t>49</a:t>
            </a:fld>
            <a:endParaRPr lang="en-US" dirty="0"/>
          </a:p>
        </p:txBody>
      </p:sp>
      <p:sp>
        <p:nvSpPr>
          <p:cNvPr id="32" name="Footer Placeholder 31"/>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1936696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pPr>
              <a:buNone/>
            </a:pPr>
            <a:endParaRPr lang="en-US" dirty="0" smtClean="0"/>
          </a:p>
          <a:p>
            <a:pPr>
              <a:buNone/>
            </a:pPr>
            <a:endParaRPr lang="en-US" dirty="0"/>
          </a:p>
          <a:p>
            <a:pPr>
              <a:buNone/>
            </a:pPr>
            <a:endParaRPr lang="en-US" dirty="0" smtClean="0"/>
          </a:p>
          <a:p>
            <a:pPr>
              <a:buNone/>
            </a:pPr>
            <a:r>
              <a:rPr lang="en-US" dirty="0"/>
              <a:t>	</a:t>
            </a:r>
            <a:r>
              <a:rPr lang="en-US" dirty="0" smtClean="0"/>
              <a:t>	         </a:t>
            </a:r>
            <a:r>
              <a:rPr lang="en-US" sz="3200" dirty="0"/>
              <a:t>= m.1+</a:t>
            </a:r>
          </a:p>
          <a:p>
            <a:pPr>
              <a:buNone/>
            </a:pPr>
            <a:endParaRPr lang="en-US" dirty="0" smtClean="0"/>
          </a:p>
          <a:p>
            <a:pPr>
              <a:buNone/>
            </a:pPr>
            <a:endParaRPr lang="en-US" dirty="0" smtClean="0"/>
          </a:p>
          <a:p>
            <a:pPr>
              <a:buNone/>
            </a:pPr>
            <a:endParaRPr lang="en-US" dirty="0"/>
          </a:p>
          <a:p>
            <a:pPr>
              <a:buNone/>
            </a:pPr>
            <a:r>
              <a:rPr lang="en-US" sz="3600" dirty="0"/>
              <a:t>Again,</a:t>
            </a:r>
          </a:p>
          <a:p>
            <a:pPr>
              <a:buNone/>
            </a:pPr>
            <a:endParaRPr lang="en-US" dirty="0"/>
          </a:p>
        </p:txBody>
      </p:sp>
      <p:sp>
        <p:nvSpPr>
          <p:cNvPr id="24" name="Date Placeholder 23"/>
          <p:cNvSpPr>
            <a:spLocks noGrp="1"/>
          </p:cNvSpPr>
          <p:nvPr>
            <p:ph type="dt" sz="half" idx="10"/>
          </p:nvPr>
        </p:nvSpPr>
        <p:spPr/>
        <p:txBody>
          <a:bodyPr/>
          <a:lstStyle/>
          <a:p>
            <a:r>
              <a:rPr lang="en-US" smtClean="0"/>
              <a:t>24 July 2013</a:t>
            </a:r>
            <a:endParaRPr lang="en-US"/>
          </a:p>
        </p:txBody>
      </p:sp>
      <p:sp>
        <p:nvSpPr>
          <p:cNvPr id="26" name="Footer Placeholder 25"/>
          <p:cNvSpPr>
            <a:spLocks noGrp="1"/>
          </p:cNvSpPr>
          <p:nvPr>
            <p:ph type="ftr" sz="quarter" idx="11"/>
          </p:nvPr>
        </p:nvSpPr>
        <p:spPr/>
        <p:txBody>
          <a:bodyPr/>
          <a:lstStyle/>
          <a:p>
            <a:r>
              <a:rPr lang="en-US" smtClean="0"/>
              <a:t>prepared by Jay Narayan Jha</a:t>
            </a:r>
            <a:endParaRPr lang="en-US"/>
          </a:p>
        </p:txBody>
      </p:sp>
      <p:sp>
        <p:nvSpPr>
          <p:cNvPr id="25" name="Slide Number Placeholder 24"/>
          <p:cNvSpPr>
            <a:spLocks noGrp="1"/>
          </p:cNvSpPr>
          <p:nvPr>
            <p:ph type="sldNum" sz="quarter" idx="12"/>
          </p:nvPr>
        </p:nvSpPr>
        <p:spPr/>
        <p:txBody>
          <a:bodyPr/>
          <a:lstStyle/>
          <a:p>
            <a:fld id="{02784406-482B-4255-A930-30454B9095B8}" type="slidenum">
              <a:rPr lang="en-US" smtClean="0"/>
              <a:pPr/>
              <a:t>5</a:t>
            </a:fld>
            <a:endParaRPr lang="en-US"/>
          </a:p>
        </p:txBody>
      </p:sp>
      <p:sp>
        <p:nvSpPr>
          <p:cNvPr id="10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14600" y="152400"/>
            <a:ext cx="6172200" cy="1143000"/>
          </a:xfrm>
          <a:prstGeom prst="rect">
            <a:avLst/>
          </a:prstGeom>
          <a:noFill/>
        </p:spPr>
      </p:pic>
      <p:sp>
        <p:nvSpPr>
          <p:cNvPr id="1034" name="Rectangle 10"/>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29200" y="1736499"/>
            <a:ext cx="2362200" cy="838200"/>
          </a:xfrm>
          <a:prstGeom prst="rect">
            <a:avLst/>
          </a:prstGeom>
          <a:noFill/>
        </p:spPr>
      </p:pic>
      <p:sp>
        <p:nvSpPr>
          <p:cNvPr id="1036" name="Rectangle 1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84612" y="2814973"/>
            <a:ext cx="5105400" cy="1133475"/>
          </a:xfrm>
          <a:prstGeom prst="rect">
            <a:avLst/>
          </a:prstGeom>
          <a:noFill/>
        </p:spPr>
      </p:pic>
      <p:sp>
        <p:nvSpPr>
          <p:cNvPr id="1040" name="Rectangle 16"/>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1" name="Rectangle 17"/>
          <p:cNvSpPr>
            <a:spLocks noChangeArrowheads="1"/>
          </p:cNvSpPr>
          <p:nvPr/>
        </p:nvSpPr>
        <p:spPr bwMode="auto">
          <a:xfrm>
            <a:off x="1524001" y="1406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
        <p:nvSpPr>
          <p:cNvPr id="1043" name="Rectangle 19"/>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2" name="Picture 1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493101" y="4703873"/>
            <a:ext cx="5124450" cy="1133475"/>
          </a:xfrm>
          <a:prstGeom prst="rect">
            <a:avLst/>
          </a:prstGeom>
          <a:noFill/>
        </p:spPr>
      </p:pic>
      <p:sp>
        <p:nvSpPr>
          <p:cNvPr id="1044" name="Rectangle 20"/>
          <p:cNvSpPr>
            <a:spLocks noChangeArrowheads="1"/>
          </p:cNvSpPr>
          <p:nvPr/>
        </p:nvSpPr>
        <p:spPr bwMode="auto">
          <a:xfrm>
            <a:off x="1524001" y="1406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Tree>
    <p:extLst>
      <p:ext uri="{BB962C8B-B14F-4D97-AF65-F5344CB8AC3E}">
        <p14:creationId xmlns:p14="http://schemas.microsoft.com/office/powerpoint/2010/main" val="1320562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278562"/>
          </a:xfrm>
        </p:spPr>
        <p:txBody>
          <a:bodyPr/>
          <a:lstStyle/>
          <a:p>
            <a:pPr algn="l"/>
            <a:r>
              <a:rPr lang="en-US" dirty="0" smtClean="0"/>
              <a:t>Cont.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Is the required spanning tree.</a:t>
            </a:r>
            <a:br>
              <a:rPr lang="en-US" dirty="0" smtClean="0"/>
            </a:br>
            <a:endParaRPr lang="en-US" dirty="0"/>
          </a:p>
        </p:txBody>
      </p:sp>
      <p:grpSp>
        <p:nvGrpSpPr>
          <p:cNvPr id="3" name="Group 29"/>
          <p:cNvGrpSpPr/>
          <p:nvPr/>
        </p:nvGrpSpPr>
        <p:grpSpPr>
          <a:xfrm>
            <a:off x="2590800" y="1524001"/>
            <a:ext cx="6324600" cy="2312595"/>
            <a:chOff x="1981200" y="1229380"/>
            <a:chExt cx="6172200" cy="2153429"/>
          </a:xfrm>
        </p:grpSpPr>
        <p:grpSp>
          <p:nvGrpSpPr>
            <p:cNvPr id="4" name="Group 62"/>
            <p:cNvGrpSpPr/>
            <p:nvPr/>
          </p:nvGrpSpPr>
          <p:grpSpPr>
            <a:xfrm>
              <a:off x="2057400" y="1364159"/>
              <a:ext cx="6096000" cy="2011884"/>
              <a:chOff x="1905000" y="685800"/>
              <a:chExt cx="6096000" cy="2011884"/>
            </a:xfrm>
          </p:grpSpPr>
          <p:grpSp>
            <p:nvGrpSpPr>
              <p:cNvPr id="12" name="Group 48"/>
              <p:cNvGrpSpPr/>
              <p:nvPr/>
            </p:nvGrpSpPr>
            <p:grpSpPr>
              <a:xfrm>
                <a:off x="2057400" y="1066800"/>
                <a:ext cx="5562600" cy="1295400"/>
                <a:chOff x="2057400" y="1066800"/>
                <a:chExt cx="5562600" cy="1295400"/>
              </a:xfrm>
            </p:grpSpPr>
            <p:grpSp>
              <p:nvGrpSpPr>
                <p:cNvPr id="20" name="Group 42"/>
                <p:cNvGrpSpPr/>
                <p:nvPr/>
              </p:nvGrpSpPr>
              <p:grpSpPr>
                <a:xfrm>
                  <a:off x="4800600" y="1066800"/>
                  <a:ext cx="2819400" cy="1295400"/>
                  <a:chOff x="4800600" y="1066800"/>
                  <a:chExt cx="2819400" cy="1295400"/>
                </a:xfrm>
              </p:grpSpPr>
              <p:cxnSp>
                <p:nvCxnSpPr>
                  <p:cNvPr id="26" name="Straight Connector 25"/>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9"/>
                  <p:cNvCxnSpPr/>
                  <p:nvPr/>
                </p:nvCxnSpPr>
                <p:spPr>
                  <a:xfrm rot="10800000" flipV="1">
                    <a:off x="5867400" y="1676400"/>
                    <a:ext cx="17526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43"/>
                <p:cNvGrpSpPr/>
                <p:nvPr/>
              </p:nvGrpSpPr>
              <p:grpSpPr>
                <a:xfrm rot="10571234">
                  <a:off x="2057400" y="1066800"/>
                  <a:ext cx="2819400" cy="1295400"/>
                  <a:chOff x="4800600" y="1066800"/>
                  <a:chExt cx="2819400" cy="1295400"/>
                </a:xfrm>
              </p:grpSpPr>
              <p:cxnSp>
                <p:nvCxnSpPr>
                  <p:cNvPr id="22" name="Straight Connector 21"/>
                  <p:cNvCxnSpPr/>
                  <p:nvPr/>
                </p:nvCxnSpPr>
                <p:spPr>
                  <a:xfrm flipV="1">
                    <a:off x="4800600" y="1066800"/>
                    <a:ext cx="1219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76800" y="1676400"/>
                    <a:ext cx="1066800" cy="685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1066800"/>
                    <a:ext cx="1600200" cy="609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TextBox 12"/>
              <p:cNvSpPr txBox="1"/>
              <p:nvPr/>
            </p:nvSpPr>
            <p:spPr>
              <a:xfrm>
                <a:off x="5867400" y="685800"/>
                <a:ext cx="372635" cy="716484"/>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4" name="TextBox 13"/>
              <p:cNvSpPr txBox="1"/>
              <p:nvPr/>
            </p:nvSpPr>
            <p:spPr>
              <a:xfrm>
                <a:off x="5715000" y="1981200"/>
                <a:ext cx="372635" cy="716484"/>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5" name="TextBox 14"/>
              <p:cNvSpPr txBox="1"/>
              <p:nvPr/>
            </p:nvSpPr>
            <p:spPr>
              <a:xfrm>
                <a:off x="4648200" y="1295400"/>
                <a:ext cx="372635" cy="716484"/>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6" name="TextBox 15"/>
              <p:cNvSpPr txBox="1"/>
              <p:nvPr/>
            </p:nvSpPr>
            <p:spPr>
              <a:xfrm>
                <a:off x="3505200" y="1973759"/>
                <a:ext cx="372635" cy="716484"/>
              </a:xfrm>
              <a:prstGeom prst="rect">
                <a:avLst/>
              </a:prstGeom>
              <a:noFill/>
            </p:spPr>
            <p:txBody>
              <a:bodyPr wrap="none" rtlCol="0">
                <a:spAutoFit/>
              </a:bodyPr>
              <a:lstStyle/>
              <a:p>
                <a:r>
                  <a:rPr lang="en-US" sz="4400" dirty="0">
                    <a:latin typeface="Times New Roman"/>
                    <a:cs typeface="Times New Roman"/>
                  </a:rPr>
                  <a:t>•</a:t>
                </a:r>
                <a:endParaRPr lang="en-US" sz="4400" dirty="0"/>
              </a:p>
            </p:txBody>
          </p:sp>
          <p:sp>
            <p:nvSpPr>
              <p:cNvPr id="17" name="TextBox 16"/>
              <p:cNvSpPr txBox="1"/>
              <p:nvPr/>
            </p:nvSpPr>
            <p:spPr>
              <a:xfrm>
                <a:off x="7391400" y="1287959"/>
                <a:ext cx="609600" cy="716484"/>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18" name="TextBox 17"/>
              <p:cNvSpPr txBox="1"/>
              <p:nvPr/>
            </p:nvSpPr>
            <p:spPr>
              <a:xfrm>
                <a:off x="3505200" y="685800"/>
                <a:ext cx="381000" cy="716484"/>
              </a:xfrm>
              <a:prstGeom prst="rect">
                <a:avLst/>
              </a:prstGeom>
              <a:noFill/>
            </p:spPr>
            <p:txBody>
              <a:bodyPr wrap="square" rtlCol="0">
                <a:spAutoFit/>
              </a:bodyPr>
              <a:lstStyle/>
              <a:p>
                <a:r>
                  <a:rPr lang="en-US" sz="4400" dirty="0">
                    <a:latin typeface="Times New Roman"/>
                    <a:cs typeface="Times New Roman"/>
                  </a:rPr>
                  <a:t>•</a:t>
                </a:r>
                <a:endParaRPr lang="en-US" sz="4400" dirty="0"/>
              </a:p>
            </p:txBody>
          </p:sp>
          <p:sp>
            <p:nvSpPr>
              <p:cNvPr id="19" name="TextBox 18"/>
              <p:cNvSpPr txBox="1"/>
              <p:nvPr/>
            </p:nvSpPr>
            <p:spPr>
              <a:xfrm>
                <a:off x="1905000" y="1447800"/>
                <a:ext cx="609600" cy="716484"/>
              </a:xfrm>
              <a:prstGeom prst="rect">
                <a:avLst/>
              </a:prstGeom>
              <a:noFill/>
            </p:spPr>
            <p:txBody>
              <a:bodyPr wrap="square" rtlCol="0">
                <a:spAutoFit/>
              </a:bodyPr>
              <a:lstStyle/>
              <a:p>
                <a:r>
                  <a:rPr lang="en-US" sz="4400" dirty="0">
                    <a:latin typeface="Times New Roman"/>
                    <a:cs typeface="Times New Roman"/>
                  </a:rPr>
                  <a:t>•</a:t>
                </a:r>
                <a:endParaRPr lang="en-US" sz="4400" dirty="0"/>
              </a:p>
            </p:txBody>
          </p:sp>
        </p:grpSp>
        <p:sp>
          <p:nvSpPr>
            <p:cNvPr id="5" name="TextBox 4"/>
            <p:cNvSpPr txBox="1"/>
            <p:nvPr/>
          </p:nvSpPr>
          <p:spPr>
            <a:xfrm>
              <a:off x="6019800" y="1229380"/>
              <a:ext cx="356991" cy="487209"/>
            </a:xfrm>
            <a:prstGeom prst="rect">
              <a:avLst/>
            </a:prstGeom>
            <a:noFill/>
          </p:spPr>
          <p:txBody>
            <a:bodyPr wrap="none" rtlCol="0">
              <a:spAutoFit/>
            </a:bodyPr>
            <a:lstStyle/>
            <a:p>
              <a:r>
                <a:rPr lang="en-US" sz="2800" b="1" dirty="0"/>
                <a:t>e</a:t>
              </a:r>
            </a:p>
          </p:txBody>
        </p:sp>
        <p:sp>
          <p:nvSpPr>
            <p:cNvPr id="6" name="TextBox 5"/>
            <p:cNvSpPr txBox="1"/>
            <p:nvPr/>
          </p:nvSpPr>
          <p:spPr>
            <a:xfrm>
              <a:off x="7772400" y="2057400"/>
              <a:ext cx="291288" cy="487209"/>
            </a:xfrm>
            <a:prstGeom prst="rect">
              <a:avLst/>
            </a:prstGeom>
            <a:noFill/>
          </p:spPr>
          <p:txBody>
            <a:bodyPr wrap="none" rtlCol="0">
              <a:spAutoFit/>
            </a:bodyPr>
            <a:lstStyle/>
            <a:p>
              <a:r>
                <a:rPr lang="en-US" sz="2800" b="1" dirty="0"/>
                <a:t>f</a:t>
              </a:r>
            </a:p>
          </p:txBody>
        </p:sp>
        <p:sp>
          <p:nvSpPr>
            <p:cNvPr id="7" name="TextBox 6"/>
            <p:cNvSpPr txBox="1"/>
            <p:nvPr/>
          </p:nvSpPr>
          <p:spPr>
            <a:xfrm>
              <a:off x="6096000" y="2895600"/>
              <a:ext cx="346040" cy="487209"/>
            </a:xfrm>
            <a:prstGeom prst="rect">
              <a:avLst/>
            </a:prstGeom>
            <a:noFill/>
          </p:spPr>
          <p:txBody>
            <a:bodyPr wrap="none" rtlCol="0">
              <a:spAutoFit/>
            </a:bodyPr>
            <a:lstStyle/>
            <a:p>
              <a:r>
                <a:rPr lang="en-US" sz="2800" b="1" dirty="0"/>
                <a:t>g</a:t>
              </a:r>
            </a:p>
          </p:txBody>
        </p:sp>
        <p:sp>
          <p:nvSpPr>
            <p:cNvPr id="8" name="TextBox 7"/>
            <p:cNvSpPr txBox="1"/>
            <p:nvPr/>
          </p:nvSpPr>
          <p:spPr>
            <a:xfrm>
              <a:off x="3904600" y="2829580"/>
              <a:ext cx="327267" cy="487209"/>
            </a:xfrm>
            <a:prstGeom prst="rect">
              <a:avLst/>
            </a:prstGeom>
            <a:noFill/>
          </p:spPr>
          <p:txBody>
            <a:bodyPr wrap="none" rtlCol="0">
              <a:spAutoFit/>
            </a:bodyPr>
            <a:lstStyle/>
            <a:p>
              <a:r>
                <a:rPr lang="en-US" sz="2800" b="1" dirty="0"/>
                <a:t>c</a:t>
              </a:r>
            </a:p>
          </p:txBody>
        </p:sp>
        <p:sp>
          <p:nvSpPr>
            <p:cNvPr id="9" name="TextBox 8"/>
            <p:cNvSpPr txBox="1"/>
            <p:nvPr/>
          </p:nvSpPr>
          <p:spPr>
            <a:xfrm>
              <a:off x="3810000" y="1295400"/>
              <a:ext cx="367941" cy="487209"/>
            </a:xfrm>
            <a:prstGeom prst="rect">
              <a:avLst/>
            </a:prstGeom>
            <a:noFill/>
          </p:spPr>
          <p:txBody>
            <a:bodyPr wrap="none" rtlCol="0">
              <a:spAutoFit/>
            </a:bodyPr>
            <a:lstStyle/>
            <a:p>
              <a:r>
                <a:rPr lang="en-US" sz="2800" b="1" dirty="0"/>
                <a:t>b</a:t>
              </a:r>
            </a:p>
          </p:txBody>
        </p:sp>
        <p:sp>
          <p:nvSpPr>
            <p:cNvPr id="10" name="TextBox 9"/>
            <p:cNvSpPr txBox="1"/>
            <p:nvPr/>
          </p:nvSpPr>
          <p:spPr>
            <a:xfrm>
              <a:off x="1981200" y="2057400"/>
              <a:ext cx="353863" cy="487209"/>
            </a:xfrm>
            <a:prstGeom prst="rect">
              <a:avLst/>
            </a:prstGeom>
            <a:noFill/>
          </p:spPr>
          <p:txBody>
            <a:bodyPr wrap="none" rtlCol="0">
              <a:spAutoFit/>
            </a:bodyPr>
            <a:lstStyle/>
            <a:p>
              <a:r>
                <a:rPr lang="en-US" sz="2800" b="1" dirty="0"/>
                <a:t>a</a:t>
              </a:r>
            </a:p>
          </p:txBody>
        </p:sp>
        <p:sp>
          <p:nvSpPr>
            <p:cNvPr id="11" name="TextBox 10"/>
            <p:cNvSpPr txBox="1"/>
            <p:nvPr/>
          </p:nvSpPr>
          <p:spPr>
            <a:xfrm>
              <a:off x="4876800" y="2438400"/>
              <a:ext cx="367941" cy="487209"/>
            </a:xfrm>
            <a:prstGeom prst="rect">
              <a:avLst/>
            </a:prstGeom>
            <a:noFill/>
          </p:spPr>
          <p:txBody>
            <a:bodyPr wrap="none" rtlCol="0">
              <a:spAutoFit/>
            </a:bodyPr>
            <a:lstStyle/>
            <a:p>
              <a:r>
                <a:rPr lang="en-US" sz="2800" b="1" dirty="0"/>
                <a:t>d</a:t>
              </a:r>
            </a:p>
          </p:txBody>
        </p:sp>
      </p:grpSp>
      <p:sp>
        <p:nvSpPr>
          <p:cNvPr id="30" name="Date Placeholder 29"/>
          <p:cNvSpPr>
            <a:spLocks noGrp="1"/>
          </p:cNvSpPr>
          <p:nvPr>
            <p:ph type="dt" sz="half" idx="10"/>
          </p:nvPr>
        </p:nvSpPr>
        <p:spPr/>
        <p:txBody>
          <a:bodyPr/>
          <a:lstStyle/>
          <a:p>
            <a:r>
              <a:rPr lang="en-US" smtClean="0"/>
              <a:t>24 July 2013</a:t>
            </a:r>
            <a:endParaRPr lang="en-US" dirty="0"/>
          </a:p>
        </p:txBody>
      </p:sp>
      <p:sp>
        <p:nvSpPr>
          <p:cNvPr id="31" name="Slide Number Placeholder 30"/>
          <p:cNvSpPr>
            <a:spLocks noGrp="1"/>
          </p:cNvSpPr>
          <p:nvPr>
            <p:ph type="sldNum" sz="quarter" idx="12"/>
          </p:nvPr>
        </p:nvSpPr>
        <p:spPr/>
        <p:txBody>
          <a:bodyPr/>
          <a:lstStyle/>
          <a:p>
            <a:fld id="{80EF99F0-F5AD-4443-BB34-5939F745E5D6}" type="slidenum">
              <a:rPr lang="en-US" smtClean="0"/>
              <a:pPr/>
              <a:t>50</a:t>
            </a:fld>
            <a:endParaRPr lang="en-US" dirty="0"/>
          </a:p>
        </p:txBody>
      </p:sp>
      <p:sp>
        <p:nvSpPr>
          <p:cNvPr id="32" name="Footer Placeholder 31"/>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17453094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r>
              <a:rPr lang="en-US" b="1" u="sng" dirty="0" smtClean="0"/>
              <a:t>Minimal Spanning Tree </a:t>
            </a:r>
            <a:endParaRPr lang="en-US" b="1" dirty="0" smtClean="0"/>
          </a:p>
          <a:p>
            <a:pPr marL="0" indent="0">
              <a:buNone/>
            </a:pPr>
            <a:endParaRPr lang="en-US" b="1" u="sng" dirty="0" smtClean="0"/>
          </a:p>
          <a:p>
            <a:pPr>
              <a:buFont typeface="Wingdings" pitchFamily="2" charset="2"/>
              <a:buChar char="Ø"/>
            </a:pPr>
            <a:r>
              <a:rPr lang="en-US" sz="3000" dirty="0"/>
              <a:t>Let G be a connected weighted graph. The weight of a spanning tree of G is the sum of the weights of the edges which are included on that spanning tree.</a:t>
            </a:r>
          </a:p>
          <a:p>
            <a:pPr>
              <a:buFont typeface="Wingdings" pitchFamily="2" charset="2"/>
              <a:buChar char="Ø"/>
            </a:pPr>
            <a:r>
              <a:rPr lang="en-US" sz="3000" dirty="0"/>
              <a:t>However, we shall discuss only two algorithms here.</a:t>
            </a:r>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a:p>
        </p:txBody>
      </p:sp>
      <p:sp>
        <p:nvSpPr>
          <p:cNvPr id="5" name="Slide Number Placeholder 4"/>
          <p:cNvSpPr>
            <a:spLocks noGrp="1"/>
          </p:cNvSpPr>
          <p:nvPr>
            <p:ph type="sldNum" sz="quarter" idx="12"/>
          </p:nvPr>
        </p:nvSpPr>
        <p:spPr/>
        <p:txBody>
          <a:bodyPr/>
          <a:lstStyle/>
          <a:p>
            <a:fld id="{C242B274-20BB-4571-BB7B-3C1F6943ADA5}" type="slidenum">
              <a:rPr lang="en-US" smtClean="0"/>
              <a:pPr/>
              <a:t>51</a:t>
            </a:fld>
            <a:endParaRPr lang="en-US"/>
          </a:p>
        </p:txBody>
      </p:sp>
    </p:spTree>
    <p:extLst>
      <p:ext uri="{BB962C8B-B14F-4D97-AF65-F5344CB8AC3E}">
        <p14:creationId xmlns:p14="http://schemas.microsoft.com/office/powerpoint/2010/main" val="4317757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533400"/>
            <a:ext cx="8382000" cy="6096000"/>
          </a:xfrm>
        </p:spPr>
        <p:txBody>
          <a:bodyPr>
            <a:normAutofit fontScale="92500" lnSpcReduction="10000"/>
          </a:bodyPr>
          <a:lstStyle/>
          <a:p>
            <a:pPr marL="571500" indent="-571500">
              <a:buFont typeface="+mj-lt"/>
              <a:buAutoNum type="romanLcPeriod"/>
            </a:pPr>
            <a:r>
              <a:rPr lang="en-US" b="1" u="sng" dirty="0" err="1" smtClean="0"/>
              <a:t>Kruskal’s</a:t>
            </a:r>
            <a:r>
              <a:rPr lang="en-US" b="1" u="sng" dirty="0" smtClean="0"/>
              <a:t> Algorithm</a:t>
            </a:r>
          </a:p>
          <a:p>
            <a:pPr marL="0" indent="0">
              <a:buNone/>
            </a:pPr>
            <a:endParaRPr lang="en-US" b="1" u="sng" dirty="0" smtClean="0"/>
          </a:p>
          <a:p>
            <a:pPr marL="0" indent="0">
              <a:buNone/>
            </a:pPr>
            <a:r>
              <a:rPr lang="en-US" sz="3000" dirty="0"/>
              <a:t>      The algorithm involves the following steps:-</a:t>
            </a:r>
          </a:p>
          <a:p>
            <a:pPr marL="0" indent="0">
              <a:buNone/>
            </a:pPr>
            <a:r>
              <a:rPr lang="en-US" sz="3000" u="sng" dirty="0"/>
              <a:t>Step 1</a:t>
            </a:r>
            <a:r>
              <a:rPr lang="en-US" sz="3000" dirty="0"/>
              <a:t>: List all the edges of G with non-decreasing    order of their weights.</a:t>
            </a:r>
          </a:p>
          <a:p>
            <a:pPr marL="0" indent="0">
              <a:buNone/>
            </a:pPr>
            <a:r>
              <a:rPr lang="en-US" sz="3000" u="sng" dirty="0"/>
              <a:t>Step 2</a:t>
            </a:r>
            <a:r>
              <a:rPr lang="en-US" sz="3000" dirty="0"/>
              <a:t>: Select an edge of minimum weight (if there are more than one edge of minimum weight, randomly chose one of them). This will be the first edge of T.</a:t>
            </a:r>
          </a:p>
          <a:p>
            <a:pPr marL="0" indent="0">
              <a:buNone/>
            </a:pPr>
            <a:r>
              <a:rPr lang="en-US" sz="3000" u="sng" dirty="0"/>
              <a:t>Step 3</a:t>
            </a:r>
            <a:r>
              <a:rPr lang="en-US" sz="3000" dirty="0"/>
              <a:t>: At each stage, select an edge of minimum weight from all the remaining edges of G if it does not form a cycle with the previously selected edges in T. Then add the edge to T.</a:t>
            </a:r>
          </a:p>
          <a:p>
            <a:pPr marL="0" indent="0">
              <a:buNone/>
            </a:pPr>
            <a:r>
              <a:rPr lang="en-US" sz="3000" u="sng" dirty="0"/>
              <a:t>Step 4</a:t>
            </a:r>
            <a:r>
              <a:rPr lang="en-US" sz="3000" dirty="0"/>
              <a:t>: Repeat step 3 until (n-1) edges have been selected. </a:t>
            </a:r>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C242B274-20BB-4571-BB7B-3C1F6943ADA5}" type="slidenum">
              <a:rPr lang="en-US" smtClean="0"/>
              <a:pPr/>
              <a:t>52</a:t>
            </a:fld>
            <a:endParaRPr lang="en-US"/>
          </a:p>
        </p:txBody>
      </p:sp>
    </p:spTree>
    <p:extLst>
      <p:ext uri="{BB962C8B-B14F-4D97-AF65-F5344CB8AC3E}">
        <p14:creationId xmlns:p14="http://schemas.microsoft.com/office/powerpoint/2010/main" val="3866878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897562"/>
          </a:xfrm>
        </p:spPr>
        <p:txBody>
          <a:bodyPr>
            <a:noAutofit/>
          </a:bodyPr>
          <a:lstStyle/>
          <a:p>
            <a:pPr algn="l"/>
            <a:r>
              <a:rPr lang="en-US" sz="2800" dirty="0"/>
              <a:t>Find the spanning tree of  the given graph (by  </a:t>
            </a:r>
            <a:r>
              <a:rPr lang="en-US" sz="2800" dirty="0" err="1"/>
              <a:t>Kruskal’s</a:t>
            </a:r>
            <a:r>
              <a:rPr lang="en-US" sz="2800" dirty="0"/>
              <a:t> Algorithm</a:t>
            </a:r>
            <a:r>
              <a:rPr lang="en-US" sz="3200" dirty="0"/>
              <a:t>)</a:t>
            </a: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endParaRPr lang="en-US" sz="1200" dirty="0"/>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53</a:t>
            </a:fld>
            <a:endParaRPr lang="en-US" dirty="0"/>
          </a:p>
        </p:txBody>
      </p:sp>
      <p:sp>
        <p:nvSpPr>
          <p:cNvPr id="8209" name="AutoShape 17"/>
          <p:cNvSpPr>
            <a:spLocks noChangeArrowheads="1"/>
          </p:cNvSpPr>
          <p:nvPr/>
        </p:nvSpPr>
        <p:spPr bwMode="auto">
          <a:xfrm>
            <a:off x="3551211" y="2657046"/>
            <a:ext cx="145503" cy="12647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0" name="AutoShape 18"/>
          <p:cNvSpPr>
            <a:spLocks noChangeArrowheads="1"/>
          </p:cNvSpPr>
          <p:nvPr/>
        </p:nvSpPr>
        <p:spPr bwMode="auto">
          <a:xfrm>
            <a:off x="2667001" y="4049144"/>
            <a:ext cx="145503" cy="12647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1" name="AutoShape 19"/>
          <p:cNvSpPr>
            <a:spLocks noChangeArrowheads="1"/>
          </p:cNvSpPr>
          <p:nvPr/>
        </p:nvSpPr>
        <p:spPr bwMode="auto">
          <a:xfrm>
            <a:off x="3859515" y="5298848"/>
            <a:ext cx="145503" cy="12647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2" name="AutoShape 20"/>
          <p:cNvSpPr>
            <a:spLocks noChangeArrowheads="1"/>
          </p:cNvSpPr>
          <p:nvPr/>
        </p:nvSpPr>
        <p:spPr bwMode="auto">
          <a:xfrm>
            <a:off x="5856874" y="5298848"/>
            <a:ext cx="145503" cy="12647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3" name="AutoShape 21"/>
          <p:cNvSpPr>
            <a:spLocks noChangeArrowheads="1"/>
          </p:cNvSpPr>
          <p:nvPr/>
        </p:nvSpPr>
        <p:spPr bwMode="auto">
          <a:xfrm>
            <a:off x="8965347" y="2345725"/>
            <a:ext cx="145503" cy="12647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4" name="Text Box 22"/>
          <p:cNvSpPr txBox="1">
            <a:spLocks noChangeArrowheads="1"/>
          </p:cNvSpPr>
          <p:nvPr/>
        </p:nvSpPr>
        <p:spPr bwMode="auto">
          <a:xfrm>
            <a:off x="5856873" y="5486349"/>
            <a:ext cx="425316" cy="4147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dirty="0">
                <a:latin typeface="Calibri" pitchFamily="34" charset="0"/>
                <a:cs typeface="Arial" pitchFamily="34" charset="0"/>
              </a:rPr>
              <a:t>F</a:t>
            </a:r>
            <a:endParaRPr lang="en-US" sz="3200" dirty="0">
              <a:latin typeface="Arial" pitchFamily="34" charset="0"/>
              <a:cs typeface="Arial" pitchFamily="34" charset="0"/>
            </a:endParaRPr>
          </a:p>
        </p:txBody>
      </p:sp>
      <p:grpSp>
        <p:nvGrpSpPr>
          <p:cNvPr id="8215" name="Group 23"/>
          <p:cNvGrpSpPr>
            <a:grpSpLocks/>
          </p:cNvGrpSpPr>
          <p:nvPr/>
        </p:nvGrpSpPr>
        <p:grpSpPr bwMode="auto">
          <a:xfrm>
            <a:off x="2729068" y="2057401"/>
            <a:ext cx="6789800" cy="3688087"/>
            <a:chOff x="2765" y="9068"/>
            <a:chExt cx="6673" cy="4170"/>
          </a:xfrm>
        </p:grpSpPr>
        <p:sp>
          <p:nvSpPr>
            <p:cNvPr id="8216" name="Text Box 24"/>
            <p:cNvSpPr txBox="1">
              <a:spLocks noChangeArrowheads="1"/>
            </p:cNvSpPr>
            <p:nvPr/>
          </p:nvSpPr>
          <p:spPr bwMode="auto">
            <a:xfrm>
              <a:off x="3205" y="9499"/>
              <a:ext cx="385" cy="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A</a:t>
              </a:r>
              <a:endParaRPr lang="en-US" sz="3600" dirty="0">
                <a:latin typeface="Arial" pitchFamily="34" charset="0"/>
                <a:cs typeface="Arial" pitchFamily="34" charset="0"/>
              </a:endParaRPr>
            </a:p>
          </p:txBody>
        </p:sp>
        <p:sp>
          <p:nvSpPr>
            <p:cNvPr id="8217" name="Text Box 25"/>
            <p:cNvSpPr txBox="1">
              <a:spLocks noChangeArrowheads="1"/>
            </p:cNvSpPr>
            <p:nvPr/>
          </p:nvSpPr>
          <p:spPr bwMode="auto">
            <a:xfrm>
              <a:off x="6771" y="10408"/>
              <a:ext cx="418"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D</a:t>
              </a:r>
              <a:endParaRPr lang="en-US" sz="3600" dirty="0">
                <a:latin typeface="Arial" pitchFamily="34" charset="0"/>
                <a:cs typeface="Arial" pitchFamily="34" charset="0"/>
              </a:endParaRPr>
            </a:p>
          </p:txBody>
        </p:sp>
        <p:sp>
          <p:nvSpPr>
            <p:cNvPr id="8218" name="Text Box 26"/>
            <p:cNvSpPr txBox="1">
              <a:spLocks noChangeArrowheads="1"/>
            </p:cNvSpPr>
            <p:nvPr/>
          </p:nvSpPr>
          <p:spPr bwMode="auto">
            <a:xfrm>
              <a:off x="9020" y="9068"/>
              <a:ext cx="418" cy="4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600" dirty="0">
                  <a:latin typeface="Calibri" pitchFamily="34" charset="0"/>
                  <a:cs typeface="Arial" pitchFamily="34" charset="0"/>
                </a:rPr>
                <a:t>E</a:t>
              </a:r>
              <a:endParaRPr lang="en-US" sz="2800" dirty="0">
                <a:latin typeface="Arial" pitchFamily="34" charset="0"/>
                <a:cs typeface="Arial" pitchFamily="34" charset="0"/>
              </a:endParaRPr>
            </a:p>
          </p:txBody>
        </p:sp>
        <p:sp>
          <p:nvSpPr>
            <p:cNvPr id="8219" name="Text Box 27"/>
            <p:cNvSpPr txBox="1">
              <a:spLocks noChangeArrowheads="1"/>
            </p:cNvSpPr>
            <p:nvPr/>
          </p:nvSpPr>
          <p:spPr bwMode="auto">
            <a:xfrm>
              <a:off x="2765" y="10447"/>
              <a:ext cx="384" cy="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2</a:t>
              </a:r>
              <a:endParaRPr lang="en-US" sz="3600" dirty="0">
                <a:latin typeface="Arial" pitchFamily="34" charset="0"/>
                <a:cs typeface="Arial" pitchFamily="34" charset="0"/>
              </a:endParaRPr>
            </a:p>
          </p:txBody>
        </p:sp>
        <p:sp>
          <p:nvSpPr>
            <p:cNvPr id="8220" name="Text Box 28"/>
            <p:cNvSpPr txBox="1">
              <a:spLocks noChangeArrowheads="1"/>
            </p:cNvSpPr>
            <p:nvPr/>
          </p:nvSpPr>
          <p:spPr bwMode="auto">
            <a:xfrm>
              <a:off x="3050" y="12257"/>
              <a:ext cx="3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4</a:t>
              </a:r>
              <a:endParaRPr lang="en-US" sz="3600" dirty="0">
                <a:latin typeface="Arial" pitchFamily="34" charset="0"/>
                <a:cs typeface="Arial" pitchFamily="34" charset="0"/>
              </a:endParaRPr>
            </a:p>
          </p:txBody>
        </p:sp>
        <p:sp>
          <p:nvSpPr>
            <p:cNvPr id="8221" name="Text Box 29"/>
            <p:cNvSpPr txBox="1">
              <a:spLocks noChangeArrowheads="1"/>
            </p:cNvSpPr>
            <p:nvPr/>
          </p:nvSpPr>
          <p:spPr bwMode="auto">
            <a:xfrm>
              <a:off x="4674" y="12876"/>
              <a:ext cx="3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4</a:t>
              </a:r>
              <a:endParaRPr lang="en-US" sz="3600" dirty="0">
                <a:latin typeface="Arial" pitchFamily="34" charset="0"/>
                <a:cs typeface="Arial" pitchFamily="34" charset="0"/>
              </a:endParaRPr>
            </a:p>
          </p:txBody>
        </p:sp>
        <p:sp>
          <p:nvSpPr>
            <p:cNvPr id="8222" name="Text Box 30"/>
            <p:cNvSpPr txBox="1">
              <a:spLocks noChangeArrowheads="1"/>
            </p:cNvSpPr>
            <p:nvPr/>
          </p:nvSpPr>
          <p:spPr bwMode="auto">
            <a:xfrm>
              <a:off x="4284" y="12135"/>
              <a:ext cx="145"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1</a:t>
              </a:r>
              <a:endParaRPr lang="en-US" sz="3600" dirty="0">
                <a:latin typeface="Arial" pitchFamily="34" charset="0"/>
                <a:cs typeface="Arial" pitchFamily="34" charset="0"/>
              </a:endParaRPr>
            </a:p>
          </p:txBody>
        </p:sp>
        <p:sp>
          <p:nvSpPr>
            <p:cNvPr id="8223" name="Text Box 31"/>
            <p:cNvSpPr txBox="1">
              <a:spLocks noChangeArrowheads="1"/>
            </p:cNvSpPr>
            <p:nvPr/>
          </p:nvSpPr>
          <p:spPr bwMode="auto">
            <a:xfrm>
              <a:off x="5394" y="11630"/>
              <a:ext cx="156"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3</a:t>
              </a:r>
              <a:endParaRPr lang="en-US" sz="3600" dirty="0">
                <a:latin typeface="Arial" pitchFamily="34" charset="0"/>
                <a:cs typeface="Arial" pitchFamily="34" charset="0"/>
              </a:endParaRPr>
            </a:p>
          </p:txBody>
        </p:sp>
        <p:sp>
          <p:nvSpPr>
            <p:cNvPr id="8224" name="Text Box 32"/>
            <p:cNvSpPr txBox="1">
              <a:spLocks noChangeArrowheads="1"/>
            </p:cNvSpPr>
            <p:nvPr/>
          </p:nvSpPr>
          <p:spPr bwMode="auto">
            <a:xfrm>
              <a:off x="6155" y="11630"/>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1</a:t>
              </a:r>
              <a:endParaRPr lang="en-US" sz="3600" dirty="0">
                <a:latin typeface="Arial" pitchFamily="34" charset="0"/>
                <a:cs typeface="Arial" pitchFamily="34" charset="0"/>
              </a:endParaRPr>
            </a:p>
          </p:txBody>
        </p:sp>
        <p:sp>
          <p:nvSpPr>
            <p:cNvPr id="8225" name="Text Box 33"/>
            <p:cNvSpPr txBox="1">
              <a:spLocks noChangeArrowheads="1"/>
            </p:cNvSpPr>
            <p:nvPr/>
          </p:nvSpPr>
          <p:spPr bwMode="auto">
            <a:xfrm>
              <a:off x="7300" y="11463"/>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7</a:t>
              </a:r>
              <a:endParaRPr lang="en-US" sz="3600" dirty="0">
                <a:latin typeface="Arial" pitchFamily="34" charset="0"/>
                <a:cs typeface="Arial" pitchFamily="34" charset="0"/>
              </a:endParaRPr>
            </a:p>
          </p:txBody>
        </p:sp>
        <p:sp>
          <p:nvSpPr>
            <p:cNvPr id="8226" name="Text Box 34"/>
            <p:cNvSpPr txBox="1">
              <a:spLocks noChangeArrowheads="1"/>
            </p:cNvSpPr>
            <p:nvPr/>
          </p:nvSpPr>
          <p:spPr bwMode="auto">
            <a:xfrm>
              <a:off x="7565" y="9889"/>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dirty="0">
                  <a:latin typeface="Calibri" pitchFamily="34" charset="0"/>
                  <a:cs typeface="Arial" pitchFamily="34" charset="0"/>
                </a:rPr>
                <a:t>5</a:t>
              </a:r>
              <a:endParaRPr lang="en-US" sz="3200" dirty="0">
                <a:latin typeface="Arial" pitchFamily="34" charset="0"/>
                <a:cs typeface="Arial" pitchFamily="34" charset="0"/>
              </a:endParaRPr>
            </a:p>
          </p:txBody>
        </p:sp>
        <p:sp>
          <p:nvSpPr>
            <p:cNvPr id="8227" name="Text Box 35"/>
            <p:cNvSpPr txBox="1">
              <a:spLocks noChangeArrowheads="1"/>
            </p:cNvSpPr>
            <p:nvPr/>
          </p:nvSpPr>
          <p:spPr bwMode="auto">
            <a:xfrm>
              <a:off x="5394" y="10649"/>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4</a:t>
              </a:r>
              <a:endParaRPr lang="en-US" sz="3600" dirty="0">
                <a:latin typeface="Arial" pitchFamily="34" charset="0"/>
                <a:cs typeface="Arial" pitchFamily="34" charset="0"/>
              </a:endParaRPr>
            </a:p>
          </p:txBody>
        </p:sp>
        <p:sp>
          <p:nvSpPr>
            <p:cNvPr id="8228" name="Text Box 36"/>
            <p:cNvSpPr txBox="1">
              <a:spLocks noChangeArrowheads="1"/>
            </p:cNvSpPr>
            <p:nvPr/>
          </p:nvSpPr>
          <p:spPr bwMode="auto">
            <a:xfrm>
              <a:off x="4489" y="10447"/>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2</a:t>
              </a:r>
              <a:endParaRPr lang="en-US" sz="3600" dirty="0">
                <a:latin typeface="Arial" pitchFamily="34" charset="0"/>
                <a:cs typeface="Arial" pitchFamily="34" charset="0"/>
              </a:endParaRPr>
            </a:p>
          </p:txBody>
        </p:sp>
        <p:sp>
          <p:nvSpPr>
            <p:cNvPr id="8229" name="Text Box 37"/>
            <p:cNvSpPr txBox="1">
              <a:spLocks noChangeArrowheads="1"/>
            </p:cNvSpPr>
            <p:nvPr/>
          </p:nvSpPr>
          <p:spPr bwMode="auto">
            <a:xfrm>
              <a:off x="4864" y="9671"/>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7</a:t>
              </a:r>
              <a:endParaRPr lang="en-US" sz="3600" dirty="0">
                <a:latin typeface="Arial" pitchFamily="34" charset="0"/>
                <a:cs typeface="Arial" pitchFamily="34" charset="0"/>
              </a:endParaRPr>
            </a:p>
          </p:txBody>
        </p:sp>
        <p:sp>
          <p:nvSpPr>
            <p:cNvPr id="8230" name="Text Box 38"/>
            <p:cNvSpPr txBox="1">
              <a:spLocks noChangeArrowheads="1"/>
            </p:cNvSpPr>
            <p:nvPr/>
          </p:nvSpPr>
          <p:spPr bwMode="auto">
            <a:xfrm>
              <a:off x="3639" y="10886"/>
              <a:ext cx="145"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3</a:t>
              </a:r>
              <a:endParaRPr lang="en-US" sz="3600" dirty="0">
                <a:latin typeface="Arial" pitchFamily="34" charset="0"/>
                <a:cs typeface="Arial" pitchFamily="34" charset="0"/>
              </a:endParaRPr>
            </a:p>
          </p:txBody>
        </p:sp>
      </p:grpSp>
      <p:sp>
        <p:nvSpPr>
          <p:cNvPr id="8231" name="AutoShape 39"/>
          <p:cNvSpPr>
            <a:spLocks noChangeArrowheads="1"/>
          </p:cNvSpPr>
          <p:nvPr/>
        </p:nvSpPr>
        <p:spPr bwMode="auto">
          <a:xfrm>
            <a:off x="8962092" y="2345725"/>
            <a:ext cx="140174" cy="138856"/>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Text Box 22"/>
          <p:cNvSpPr txBox="1">
            <a:spLocks noChangeArrowheads="1"/>
          </p:cNvSpPr>
          <p:nvPr/>
        </p:nvSpPr>
        <p:spPr bwMode="auto">
          <a:xfrm>
            <a:off x="2394588" y="3886201"/>
            <a:ext cx="424812" cy="414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dirty="0">
                <a:latin typeface="Calibri" pitchFamily="34" charset="0"/>
                <a:cs typeface="Arial" pitchFamily="34" charset="0"/>
              </a:rPr>
              <a:t>B</a:t>
            </a:r>
            <a:endParaRPr lang="en-US" sz="3200" dirty="0">
              <a:latin typeface="Arial" pitchFamily="34" charset="0"/>
              <a:cs typeface="Arial" pitchFamily="34" charset="0"/>
            </a:endParaRPr>
          </a:p>
        </p:txBody>
      </p:sp>
      <p:sp>
        <p:nvSpPr>
          <p:cNvPr id="47" name="Text Box 22"/>
          <p:cNvSpPr txBox="1">
            <a:spLocks noChangeArrowheads="1"/>
          </p:cNvSpPr>
          <p:nvPr/>
        </p:nvSpPr>
        <p:spPr bwMode="auto">
          <a:xfrm>
            <a:off x="4953000" y="3886201"/>
            <a:ext cx="424812" cy="414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dirty="0">
                <a:latin typeface="Calibri" pitchFamily="34" charset="0"/>
                <a:cs typeface="Arial" pitchFamily="34" charset="0"/>
              </a:rPr>
              <a:t>C</a:t>
            </a:r>
            <a:endParaRPr lang="en-US" sz="3200" dirty="0">
              <a:latin typeface="Arial" pitchFamily="34" charset="0"/>
              <a:cs typeface="Arial" pitchFamily="34" charset="0"/>
            </a:endParaRPr>
          </a:p>
        </p:txBody>
      </p:sp>
      <p:sp>
        <p:nvSpPr>
          <p:cNvPr id="48" name="Text Box 22"/>
          <p:cNvSpPr txBox="1">
            <a:spLocks noChangeArrowheads="1"/>
          </p:cNvSpPr>
          <p:nvPr/>
        </p:nvSpPr>
        <p:spPr bwMode="auto">
          <a:xfrm>
            <a:off x="3613788" y="5334001"/>
            <a:ext cx="424812" cy="414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dirty="0">
                <a:latin typeface="Calibri" pitchFamily="34" charset="0"/>
                <a:cs typeface="Arial" pitchFamily="34" charset="0"/>
              </a:rPr>
              <a:t>H</a:t>
            </a:r>
            <a:endParaRPr lang="en-US" sz="3200" dirty="0">
              <a:latin typeface="Arial" pitchFamily="34" charset="0"/>
              <a:cs typeface="Arial" pitchFamily="34" charset="0"/>
            </a:endParaRPr>
          </a:p>
        </p:txBody>
      </p:sp>
      <p:cxnSp>
        <p:nvCxnSpPr>
          <p:cNvPr id="49" name="AutoShape 14"/>
          <p:cNvCxnSpPr>
            <a:cxnSpLocks noChangeShapeType="1"/>
            <a:stCxn id="46" idx="3"/>
          </p:cNvCxnSpPr>
          <p:nvPr/>
        </p:nvCxnSpPr>
        <p:spPr bwMode="auto">
          <a:xfrm>
            <a:off x="2819400" y="4093600"/>
            <a:ext cx="1066800" cy="1240400"/>
          </a:xfrm>
          <a:prstGeom prst="straightConnector1">
            <a:avLst/>
          </a:prstGeom>
          <a:noFill/>
          <a:ln w="28575">
            <a:solidFill>
              <a:srgbClr val="000000"/>
            </a:solidFill>
            <a:round/>
            <a:headEnd/>
            <a:tailEnd/>
          </a:ln>
        </p:spPr>
      </p:cxnSp>
      <p:cxnSp>
        <p:nvCxnSpPr>
          <p:cNvPr id="55" name="AutoShape 14"/>
          <p:cNvCxnSpPr>
            <a:cxnSpLocks noChangeShapeType="1"/>
            <a:stCxn id="8202" idx="2"/>
            <a:endCxn id="46" idx="3"/>
          </p:cNvCxnSpPr>
          <p:nvPr/>
        </p:nvCxnSpPr>
        <p:spPr bwMode="auto">
          <a:xfrm rot="10800000" flipV="1">
            <a:off x="2819400" y="3980513"/>
            <a:ext cx="1869380" cy="113087"/>
          </a:xfrm>
          <a:prstGeom prst="straightConnector1">
            <a:avLst/>
          </a:prstGeom>
          <a:noFill/>
          <a:ln w="28575">
            <a:solidFill>
              <a:srgbClr val="000000"/>
            </a:solidFill>
            <a:round/>
            <a:headEnd/>
            <a:tailEnd/>
          </a:ln>
        </p:spPr>
      </p:cxnSp>
      <p:grpSp>
        <p:nvGrpSpPr>
          <p:cNvPr id="72" name="Group 71"/>
          <p:cNvGrpSpPr/>
          <p:nvPr/>
        </p:nvGrpSpPr>
        <p:grpSpPr>
          <a:xfrm>
            <a:off x="2791196" y="2427006"/>
            <a:ext cx="6260639" cy="2983194"/>
            <a:chOff x="1267195" y="2420902"/>
            <a:chExt cx="6260639" cy="2983194"/>
          </a:xfrm>
        </p:grpSpPr>
        <p:grpSp>
          <p:nvGrpSpPr>
            <p:cNvPr id="8196" name="Group 4"/>
            <p:cNvGrpSpPr>
              <a:grpSpLocks/>
            </p:cNvGrpSpPr>
            <p:nvPr/>
          </p:nvGrpSpPr>
          <p:grpSpPr bwMode="auto">
            <a:xfrm>
              <a:off x="2092331" y="2420902"/>
              <a:ext cx="5435503" cy="2983194"/>
              <a:chOff x="3433" y="9411"/>
              <a:chExt cx="5342" cy="3373"/>
            </a:xfrm>
          </p:grpSpPr>
          <p:cxnSp>
            <p:nvCxnSpPr>
              <p:cNvPr id="8197" name="AutoShape 5"/>
              <p:cNvCxnSpPr>
                <a:cxnSpLocks noChangeShapeType="1"/>
              </p:cNvCxnSpPr>
              <p:nvPr/>
            </p:nvCxnSpPr>
            <p:spPr bwMode="auto">
              <a:xfrm flipV="1">
                <a:off x="4635" y="10767"/>
                <a:ext cx="2113" cy="333"/>
              </a:xfrm>
              <a:prstGeom prst="straightConnector1">
                <a:avLst/>
              </a:prstGeom>
              <a:noFill/>
              <a:ln w="9525">
                <a:solidFill>
                  <a:srgbClr val="000000"/>
                </a:solidFill>
                <a:round/>
                <a:headEnd/>
                <a:tailEnd/>
              </a:ln>
            </p:spPr>
          </p:cxnSp>
          <p:cxnSp>
            <p:nvCxnSpPr>
              <p:cNvPr id="8198" name="AutoShape 6"/>
              <p:cNvCxnSpPr>
                <a:cxnSpLocks noChangeShapeType="1"/>
              </p:cNvCxnSpPr>
              <p:nvPr/>
            </p:nvCxnSpPr>
            <p:spPr bwMode="auto">
              <a:xfrm>
                <a:off x="3767" y="12750"/>
                <a:ext cx="1960" cy="0"/>
              </a:xfrm>
              <a:prstGeom prst="straightConnector1">
                <a:avLst/>
              </a:prstGeom>
              <a:noFill/>
              <a:ln w="9525">
                <a:solidFill>
                  <a:srgbClr val="000000"/>
                </a:solidFill>
                <a:round/>
                <a:headEnd/>
                <a:tailEnd/>
              </a:ln>
            </p:spPr>
          </p:cxnSp>
          <p:grpSp>
            <p:nvGrpSpPr>
              <p:cNvPr id="8199" name="Group 7"/>
              <p:cNvGrpSpPr>
                <a:grpSpLocks/>
              </p:cNvGrpSpPr>
              <p:nvPr/>
            </p:nvGrpSpPr>
            <p:grpSpPr bwMode="auto">
              <a:xfrm>
                <a:off x="3433" y="9411"/>
                <a:ext cx="5342" cy="3373"/>
                <a:chOff x="3433" y="9394"/>
                <a:chExt cx="5342" cy="3373"/>
              </a:xfrm>
            </p:grpSpPr>
            <p:sp>
              <p:nvSpPr>
                <p:cNvPr id="8202" name="AutoShape 10"/>
                <p:cNvSpPr>
                  <a:spLocks noChangeArrowheads="1"/>
                </p:cNvSpPr>
                <p:nvPr/>
              </p:nvSpPr>
              <p:spPr bwMode="auto">
                <a:xfrm>
                  <a:off x="4487" y="11049"/>
                  <a:ext cx="165" cy="203"/>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8203" name="AutoShape 11"/>
                <p:cNvCxnSpPr>
                  <a:cxnSpLocks noChangeShapeType="1"/>
                </p:cNvCxnSpPr>
                <p:nvPr/>
              </p:nvCxnSpPr>
              <p:spPr bwMode="auto">
                <a:xfrm>
                  <a:off x="3433" y="9745"/>
                  <a:ext cx="3315" cy="988"/>
                </a:xfrm>
                <a:prstGeom prst="straightConnector1">
                  <a:avLst/>
                </a:prstGeom>
                <a:noFill/>
                <a:ln w="12700">
                  <a:solidFill>
                    <a:srgbClr val="000000"/>
                  </a:solidFill>
                  <a:round/>
                  <a:headEnd/>
                  <a:tailEnd/>
                </a:ln>
              </p:spPr>
            </p:cxnSp>
            <p:sp>
              <p:nvSpPr>
                <p:cNvPr id="8204" name="AutoShape 12"/>
                <p:cNvSpPr>
                  <a:spLocks noChangeArrowheads="1"/>
                </p:cNvSpPr>
                <p:nvPr/>
              </p:nvSpPr>
              <p:spPr bwMode="auto">
                <a:xfrm>
                  <a:off x="6698" y="10658"/>
                  <a:ext cx="143" cy="143"/>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8205" name="AutoShape 13"/>
                <p:cNvCxnSpPr>
                  <a:cxnSpLocks noChangeShapeType="1"/>
                  <a:stCxn id="8202" idx="5"/>
                </p:cNvCxnSpPr>
                <p:nvPr/>
              </p:nvCxnSpPr>
              <p:spPr bwMode="auto">
                <a:xfrm rot="16200000" flipH="1">
                  <a:off x="4410" y="11437"/>
                  <a:ext cx="1528" cy="1098"/>
                </a:xfrm>
                <a:prstGeom prst="straightConnector1">
                  <a:avLst/>
                </a:prstGeom>
                <a:noFill/>
                <a:ln w="28575">
                  <a:solidFill>
                    <a:srgbClr val="FF0000"/>
                  </a:solidFill>
                  <a:round/>
                  <a:headEnd/>
                  <a:tailEnd/>
                </a:ln>
              </p:spPr>
            </p:cxnSp>
            <p:cxnSp>
              <p:nvCxnSpPr>
                <p:cNvPr id="8206" name="AutoShape 14"/>
                <p:cNvCxnSpPr>
                  <a:cxnSpLocks noChangeShapeType="1"/>
                </p:cNvCxnSpPr>
                <p:nvPr/>
              </p:nvCxnSpPr>
              <p:spPr bwMode="auto">
                <a:xfrm flipH="1">
                  <a:off x="5727" y="10801"/>
                  <a:ext cx="1021" cy="1949"/>
                </a:xfrm>
                <a:prstGeom prst="straightConnector1">
                  <a:avLst/>
                </a:prstGeom>
                <a:noFill/>
                <a:ln w="28575">
                  <a:solidFill>
                    <a:srgbClr val="FF0000"/>
                  </a:solidFill>
                  <a:round/>
                  <a:headEnd/>
                  <a:tailEnd/>
                </a:ln>
              </p:spPr>
            </p:cxnSp>
            <p:cxnSp>
              <p:nvCxnSpPr>
                <p:cNvPr id="8207" name="AutoShape 15"/>
                <p:cNvCxnSpPr>
                  <a:cxnSpLocks noChangeShapeType="1"/>
                </p:cNvCxnSpPr>
                <p:nvPr/>
              </p:nvCxnSpPr>
              <p:spPr bwMode="auto">
                <a:xfrm flipV="1">
                  <a:off x="5744" y="9394"/>
                  <a:ext cx="3031" cy="3373"/>
                </a:xfrm>
                <a:prstGeom prst="straightConnector1">
                  <a:avLst/>
                </a:prstGeom>
                <a:noFill/>
                <a:ln w="12700">
                  <a:solidFill>
                    <a:srgbClr val="000000"/>
                  </a:solidFill>
                  <a:round/>
                  <a:headEnd/>
                  <a:tailEnd/>
                </a:ln>
              </p:spPr>
            </p:cxnSp>
            <p:cxnSp>
              <p:nvCxnSpPr>
                <p:cNvPr id="8208" name="AutoShape 16"/>
                <p:cNvCxnSpPr>
                  <a:cxnSpLocks noChangeShapeType="1"/>
                </p:cNvCxnSpPr>
                <p:nvPr/>
              </p:nvCxnSpPr>
              <p:spPr bwMode="auto">
                <a:xfrm flipV="1">
                  <a:off x="6841" y="9394"/>
                  <a:ext cx="1934" cy="1281"/>
                </a:xfrm>
                <a:prstGeom prst="straightConnector1">
                  <a:avLst/>
                </a:prstGeom>
                <a:noFill/>
                <a:ln w="28575">
                  <a:solidFill>
                    <a:srgbClr val="FF0000"/>
                  </a:solidFill>
                  <a:round/>
                  <a:headEnd/>
                  <a:tailEnd/>
                </a:ln>
              </p:spPr>
            </p:cxnSp>
          </p:grpSp>
        </p:grpSp>
        <p:cxnSp>
          <p:nvCxnSpPr>
            <p:cNvPr id="50" name="AutoShape 14"/>
            <p:cNvCxnSpPr>
              <a:cxnSpLocks noChangeShapeType="1"/>
              <a:stCxn id="8202" idx="3"/>
            </p:cNvCxnSpPr>
            <p:nvPr/>
          </p:nvCxnSpPr>
          <p:spPr bwMode="auto">
            <a:xfrm rot="5400000">
              <a:off x="2156832" y="4304493"/>
              <a:ext cx="1296114" cy="762901"/>
            </a:xfrm>
            <a:prstGeom prst="straightConnector1">
              <a:avLst/>
            </a:prstGeom>
            <a:noFill/>
            <a:ln w="28575">
              <a:solidFill>
                <a:srgbClr val="FF0000"/>
              </a:solidFill>
              <a:round/>
              <a:headEnd/>
              <a:tailEnd/>
            </a:ln>
          </p:spPr>
        </p:cxnSp>
        <p:cxnSp>
          <p:nvCxnSpPr>
            <p:cNvPr id="56" name="AutoShape 14"/>
            <p:cNvCxnSpPr>
              <a:cxnSpLocks noChangeShapeType="1"/>
              <a:stCxn id="8202" idx="1"/>
              <a:endCxn id="8209" idx="4"/>
            </p:cNvCxnSpPr>
            <p:nvPr/>
          </p:nvCxnSpPr>
          <p:spPr bwMode="auto">
            <a:xfrm rot="16200000" flipV="1">
              <a:off x="2080959" y="2802523"/>
              <a:ext cx="1127412" cy="1089405"/>
            </a:xfrm>
            <a:prstGeom prst="straightConnector1">
              <a:avLst/>
            </a:prstGeom>
            <a:noFill/>
            <a:ln w="28575">
              <a:solidFill>
                <a:srgbClr val="FF0000"/>
              </a:solidFill>
              <a:round/>
              <a:headEnd/>
              <a:tailEnd/>
            </a:ln>
          </p:spPr>
        </p:cxnSp>
        <p:cxnSp>
          <p:nvCxnSpPr>
            <p:cNvPr id="57" name="AutoShape 14"/>
            <p:cNvCxnSpPr>
              <a:cxnSpLocks noChangeShapeType="1"/>
              <a:stCxn id="8209" idx="4"/>
              <a:endCxn id="8210" idx="7"/>
            </p:cNvCxnSpPr>
            <p:nvPr/>
          </p:nvCxnSpPr>
          <p:spPr bwMode="auto">
            <a:xfrm rot="5400000">
              <a:off x="1041506" y="3009210"/>
              <a:ext cx="1284146" cy="832767"/>
            </a:xfrm>
            <a:prstGeom prst="straightConnector1">
              <a:avLst/>
            </a:prstGeom>
            <a:noFill/>
            <a:ln w="28575">
              <a:solidFill>
                <a:srgbClr val="FF0000"/>
              </a:solidFill>
              <a:round/>
              <a:headEnd/>
              <a:tailEnd/>
            </a:ln>
          </p:spPr>
        </p:cxnSp>
      </p:grpSp>
    </p:spTree>
    <p:extLst>
      <p:ext uri="{BB962C8B-B14F-4D97-AF65-F5344CB8AC3E}">
        <p14:creationId xmlns:p14="http://schemas.microsoft.com/office/powerpoint/2010/main" val="1928669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8686800" cy="6096000"/>
          </a:xfrm>
        </p:spPr>
        <p:txBody>
          <a:bodyPr>
            <a:normAutofit/>
          </a:bodyPr>
          <a:lstStyle/>
          <a:p>
            <a:pPr algn="l"/>
            <a:r>
              <a:rPr lang="en-US" sz="2800" dirty="0"/>
              <a:t>Solution: Given graph has seven vertices .Hence any spanning tree of G will have six edges, so by </a:t>
            </a:r>
            <a:r>
              <a:rPr lang="en-US" sz="2800" dirty="0" err="1"/>
              <a:t>kruskals</a:t>
            </a:r>
            <a:r>
              <a:rPr lang="en-US" sz="2800" dirty="0"/>
              <a:t> Algorithm, we have</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Thus, the minimal spanning tree of G contains the edges</a:t>
            </a:r>
            <a:br>
              <a:rPr lang="en-US" sz="2800" dirty="0"/>
            </a:br>
            <a:r>
              <a:rPr lang="en-US" sz="2800" dirty="0"/>
              <a:t>(CH , DE , AB , AC , CF , DE)	</a:t>
            </a:r>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54</a:t>
            </a:fld>
            <a:endParaRPr lang="en-US" dirty="0"/>
          </a:p>
        </p:txBody>
      </p:sp>
      <p:graphicFrame>
        <p:nvGraphicFramePr>
          <p:cNvPr id="8" name="Table 7"/>
          <p:cNvGraphicFramePr>
            <a:graphicFrameLocks noGrp="1"/>
          </p:cNvGraphicFramePr>
          <p:nvPr/>
        </p:nvGraphicFramePr>
        <p:xfrm>
          <a:off x="2133601" y="2667000"/>
          <a:ext cx="8001005" cy="1920240"/>
        </p:xfrm>
        <a:graphic>
          <a:graphicData uri="http://schemas.openxmlformats.org/drawingml/2006/table">
            <a:tbl>
              <a:tblPr firstRow="1" bandRow="1">
                <a:tableStyleId>{68D230F3-CF80-4859-8CE7-A43EE81993B5}</a:tableStyleId>
              </a:tblPr>
              <a:tblGrid>
                <a:gridCol w="1230928"/>
                <a:gridCol w="564173"/>
                <a:gridCol w="564173"/>
                <a:gridCol w="564173"/>
                <a:gridCol w="564173"/>
                <a:gridCol w="564173"/>
                <a:gridCol w="564173"/>
                <a:gridCol w="564173"/>
                <a:gridCol w="564173"/>
                <a:gridCol w="564173"/>
                <a:gridCol w="564173"/>
                <a:gridCol w="564173"/>
                <a:gridCol w="564174"/>
              </a:tblGrid>
              <a:tr h="345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Edges: </a:t>
                      </a:r>
                      <a:endParaRPr lang="en-US" dirty="0" smtClean="0"/>
                    </a:p>
                    <a:p>
                      <a:endParaRPr lang="en-US" dirty="0"/>
                    </a:p>
                  </a:txBody>
                  <a:tcPr/>
                </a:tc>
                <a:tc>
                  <a:txBody>
                    <a:bodyPr/>
                    <a:lstStyle/>
                    <a:p>
                      <a:r>
                        <a:rPr lang="en-US" dirty="0" smtClean="0"/>
                        <a:t>CH</a:t>
                      </a:r>
                      <a:endParaRPr lang="en-US" dirty="0"/>
                    </a:p>
                  </a:txBody>
                  <a:tcPr/>
                </a:tc>
                <a:tc>
                  <a:txBody>
                    <a:bodyPr/>
                    <a:lstStyle/>
                    <a:p>
                      <a:r>
                        <a:rPr lang="en-US" dirty="0" smtClean="0"/>
                        <a:t>DF</a:t>
                      </a:r>
                      <a:endParaRPr lang="en-US" dirty="0"/>
                    </a:p>
                  </a:txBody>
                  <a:tcPr/>
                </a:tc>
                <a:tc>
                  <a:txBody>
                    <a:bodyPr/>
                    <a:lstStyle/>
                    <a:p>
                      <a:r>
                        <a:rPr lang="en-US" dirty="0" smtClean="0"/>
                        <a:t>AB</a:t>
                      </a:r>
                      <a:endParaRPr lang="en-US" dirty="0"/>
                    </a:p>
                  </a:txBody>
                  <a:tcPr/>
                </a:tc>
                <a:tc>
                  <a:txBody>
                    <a:bodyPr/>
                    <a:lstStyle/>
                    <a:p>
                      <a:r>
                        <a:rPr lang="en-US" dirty="0" smtClean="0"/>
                        <a:t>AC</a:t>
                      </a:r>
                      <a:endParaRPr lang="en-US" dirty="0"/>
                    </a:p>
                  </a:txBody>
                  <a:tcPr/>
                </a:tc>
                <a:tc>
                  <a:txBody>
                    <a:bodyPr/>
                    <a:lstStyle/>
                    <a:p>
                      <a:r>
                        <a:rPr lang="en-US" dirty="0" smtClean="0"/>
                        <a:t>CF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a:t>
                      </a:r>
                    </a:p>
                    <a:p>
                      <a:endParaRPr lang="en-US" dirty="0"/>
                    </a:p>
                  </a:txBody>
                  <a:tcPr/>
                </a:tc>
                <a:tc>
                  <a:txBody>
                    <a:bodyPr/>
                    <a:lstStyle/>
                    <a:p>
                      <a:r>
                        <a:rPr lang="en-US" dirty="0" smtClean="0"/>
                        <a:t>BH</a:t>
                      </a:r>
                      <a:endParaRPr lang="en-US" dirty="0"/>
                    </a:p>
                  </a:txBody>
                  <a:tcPr/>
                </a:tc>
                <a:tc>
                  <a:txBody>
                    <a:bodyPr/>
                    <a:lstStyle/>
                    <a:p>
                      <a:r>
                        <a:rPr lang="en-US" dirty="0" smtClean="0"/>
                        <a:t>HF</a:t>
                      </a:r>
                      <a:endParaRPr lang="en-US" dirty="0"/>
                    </a:p>
                  </a:txBody>
                  <a:tcPr/>
                </a:tc>
                <a:tc>
                  <a:txBody>
                    <a:bodyPr/>
                    <a:lstStyle/>
                    <a:p>
                      <a:r>
                        <a:rPr lang="en-US" dirty="0" smtClean="0"/>
                        <a:t>DF</a:t>
                      </a:r>
                      <a:endParaRPr lang="en-US" dirty="0"/>
                    </a:p>
                  </a:txBody>
                  <a:tcPr/>
                </a:tc>
                <a:tc>
                  <a:txBody>
                    <a:bodyPr/>
                    <a:lstStyle/>
                    <a:p>
                      <a:r>
                        <a:rPr lang="en-US" dirty="0" smtClean="0"/>
                        <a:t>DE</a:t>
                      </a:r>
                      <a:endParaRPr lang="en-US" dirty="0"/>
                    </a:p>
                  </a:txBody>
                  <a:tcPr/>
                </a:tc>
                <a:tc>
                  <a:txBody>
                    <a:bodyPr/>
                    <a:lstStyle/>
                    <a:p>
                      <a:r>
                        <a:rPr lang="en-US" dirty="0" smtClean="0"/>
                        <a:t>AD</a:t>
                      </a:r>
                      <a:endParaRPr lang="en-US" dirty="0"/>
                    </a:p>
                  </a:txBody>
                  <a:tcPr/>
                </a:tc>
                <a:tc>
                  <a:txBody>
                    <a:bodyPr/>
                    <a:lstStyle/>
                    <a:p>
                      <a:r>
                        <a:rPr lang="en-US" dirty="0" smtClean="0"/>
                        <a:t>EF</a:t>
                      </a:r>
                      <a:endParaRPr lang="en-US" dirty="0"/>
                    </a:p>
                  </a:txBody>
                  <a:tcPr/>
                </a:tc>
              </a:tr>
              <a:tr h="345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Weight:</a:t>
                      </a:r>
                      <a:endParaRPr lang="en-US" dirty="0" smtClean="0"/>
                    </a:p>
                    <a:p>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7</a:t>
                      </a:r>
                      <a:endParaRPr lang="en-US" dirty="0"/>
                    </a:p>
                  </a:txBody>
                  <a:tcPr/>
                </a:tc>
              </a:tr>
              <a:tr h="345440">
                <a:tc>
                  <a:txBody>
                    <a:bodyPr/>
                    <a:lstStyle/>
                    <a:p>
                      <a:r>
                        <a:rPr lang="en-US" sz="1800" dirty="0" smtClean="0"/>
                        <a:t>Selection:</a:t>
                      </a:r>
                      <a:endParaRPr lang="en-US" b="1"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tc>
              </a:tr>
            </a:tbl>
          </a:graphicData>
        </a:graphic>
      </p:graphicFrame>
    </p:spTree>
    <p:extLst>
      <p:ext uri="{BB962C8B-B14F-4D97-AF65-F5344CB8AC3E}">
        <p14:creationId xmlns:p14="http://schemas.microsoft.com/office/powerpoint/2010/main" val="2055457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8915400" cy="1828800"/>
          </a:xfrm>
        </p:spPr>
        <p:txBody>
          <a:bodyPr/>
          <a:lstStyle/>
          <a:p>
            <a:pPr algn="l"/>
            <a:r>
              <a:rPr lang="en-US" dirty="0" smtClean="0"/>
              <a:t> </a:t>
            </a:r>
            <a:r>
              <a:rPr lang="en-US" sz="2800" dirty="0"/>
              <a:t>This spanning tree has weight 14 and it is shown in figure</a:t>
            </a:r>
            <a:endParaRPr lang="en-US" dirty="0"/>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80EF99F0-F5AD-4443-BB34-5939F745E5D6}" type="slidenum">
              <a:rPr lang="en-US" smtClean="0"/>
              <a:pPr/>
              <a:t>55</a:t>
            </a:fld>
            <a:endParaRPr lang="en-US" dirty="0"/>
          </a:p>
        </p:txBody>
      </p:sp>
      <p:grpSp>
        <p:nvGrpSpPr>
          <p:cNvPr id="28" name="Group 27"/>
          <p:cNvGrpSpPr/>
          <p:nvPr/>
        </p:nvGrpSpPr>
        <p:grpSpPr>
          <a:xfrm>
            <a:off x="2438401" y="2286001"/>
            <a:ext cx="7173539" cy="3265293"/>
            <a:chOff x="914400" y="2286000"/>
            <a:chExt cx="7173539" cy="3265293"/>
          </a:xfrm>
        </p:grpSpPr>
        <p:grpSp>
          <p:nvGrpSpPr>
            <p:cNvPr id="20" name="Group 19"/>
            <p:cNvGrpSpPr/>
            <p:nvPr/>
          </p:nvGrpSpPr>
          <p:grpSpPr>
            <a:xfrm>
              <a:off x="1143000" y="2286000"/>
              <a:ext cx="6492488" cy="3227540"/>
              <a:chOff x="1143000" y="2286000"/>
              <a:chExt cx="6492488" cy="3227540"/>
            </a:xfrm>
          </p:grpSpPr>
          <p:cxnSp>
            <p:nvCxnSpPr>
              <p:cNvPr id="6" name="AutoShape 13"/>
              <p:cNvCxnSpPr>
                <a:cxnSpLocks noChangeShapeType="1"/>
              </p:cNvCxnSpPr>
              <p:nvPr/>
            </p:nvCxnSpPr>
            <p:spPr bwMode="auto">
              <a:xfrm rot="16200000" flipH="1">
                <a:off x="3188097" y="4154744"/>
                <a:ext cx="1351414" cy="1117219"/>
              </a:xfrm>
              <a:prstGeom prst="straightConnector1">
                <a:avLst/>
              </a:prstGeom>
              <a:noFill/>
              <a:ln w="28575">
                <a:solidFill>
                  <a:srgbClr val="FF0000"/>
                </a:solidFill>
                <a:round/>
                <a:headEnd/>
                <a:tailEnd/>
              </a:ln>
            </p:spPr>
          </p:cxnSp>
          <p:cxnSp>
            <p:nvCxnSpPr>
              <p:cNvPr id="7" name="AutoShape 14"/>
              <p:cNvCxnSpPr>
                <a:cxnSpLocks noChangeShapeType="1"/>
              </p:cNvCxnSpPr>
              <p:nvPr/>
            </p:nvCxnSpPr>
            <p:spPr bwMode="auto">
              <a:xfrm flipH="1">
                <a:off x="4426484" y="3665300"/>
                <a:ext cx="1038871" cy="1723761"/>
              </a:xfrm>
              <a:prstGeom prst="straightConnector1">
                <a:avLst/>
              </a:prstGeom>
              <a:noFill/>
              <a:ln w="28575">
                <a:solidFill>
                  <a:srgbClr val="FF0000"/>
                </a:solidFill>
                <a:round/>
                <a:headEnd/>
                <a:tailEnd/>
              </a:ln>
            </p:spPr>
          </p:cxnSp>
          <p:cxnSp>
            <p:nvCxnSpPr>
              <p:cNvPr id="8" name="AutoShape 16"/>
              <p:cNvCxnSpPr>
                <a:cxnSpLocks noChangeShapeType="1"/>
              </p:cNvCxnSpPr>
              <p:nvPr/>
            </p:nvCxnSpPr>
            <p:spPr bwMode="auto">
              <a:xfrm flipV="1">
                <a:off x="5559982" y="2420902"/>
                <a:ext cx="1967852" cy="1132959"/>
              </a:xfrm>
              <a:prstGeom prst="straightConnector1">
                <a:avLst/>
              </a:prstGeom>
              <a:noFill/>
              <a:ln w="28575">
                <a:solidFill>
                  <a:srgbClr val="FF0000"/>
                </a:solidFill>
                <a:round/>
                <a:headEnd/>
                <a:tailEnd/>
              </a:ln>
            </p:spPr>
          </p:cxnSp>
          <p:cxnSp>
            <p:nvCxnSpPr>
              <p:cNvPr id="9" name="AutoShape 14"/>
              <p:cNvCxnSpPr>
                <a:cxnSpLocks noChangeShapeType="1"/>
              </p:cNvCxnSpPr>
              <p:nvPr/>
            </p:nvCxnSpPr>
            <p:spPr bwMode="auto">
              <a:xfrm rot="5400000">
                <a:off x="2156832" y="4304493"/>
                <a:ext cx="1296114" cy="762901"/>
              </a:xfrm>
              <a:prstGeom prst="straightConnector1">
                <a:avLst/>
              </a:prstGeom>
              <a:noFill/>
              <a:ln w="28575">
                <a:solidFill>
                  <a:srgbClr val="FF0000"/>
                </a:solidFill>
                <a:round/>
                <a:headEnd/>
                <a:tailEnd/>
              </a:ln>
            </p:spPr>
          </p:cxnSp>
          <p:cxnSp>
            <p:nvCxnSpPr>
              <p:cNvPr id="10" name="AutoShape 14"/>
              <p:cNvCxnSpPr>
                <a:cxnSpLocks noChangeShapeType="1"/>
              </p:cNvCxnSpPr>
              <p:nvPr/>
            </p:nvCxnSpPr>
            <p:spPr bwMode="auto">
              <a:xfrm rot="16200000" flipV="1">
                <a:off x="2080959" y="2802523"/>
                <a:ext cx="1127412" cy="1089405"/>
              </a:xfrm>
              <a:prstGeom prst="straightConnector1">
                <a:avLst/>
              </a:prstGeom>
              <a:noFill/>
              <a:ln w="28575">
                <a:solidFill>
                  <a:srgbClr val="FF0000"/>
                </a:solidFill>
                <a:round/>
                <a:headEnd/>
                <a:tailEnd/>
              </a:ln>
            </p:spPr>
          </p:cxnSp>
          <p:cxnSp>
            <p:nvCxnSpPr>
              <p:cNvPr id="11" name="AutoShape 14"/>
              <p:cNvCxnSpPr>
                <a:cxnSpLocks noChangeShapeType="1"/>
              </p:cNvCxnSpPr>
              <p:nvPr/>
            </p:nvCxnSpPr>
            <p:spPr bwMode="auto">
              <a:xfrm rot="5400000">
                <a:off x="1041506" y="3009210"/>
                <a:ext cx="1284146" cy="832767"/>
              </a:xfrm>
              <a:prstGeom prst="straightConnector1">
                <a:avLst/>
              </a:prstGeom>
              <a:noFill/>
              <a:ln w="28575">
                <a:solidFill>
                  <a:srgbClr val="FF0000"/>
                </a:solidFill>
                <a:round/>
                <a:headEnd/>
                <a:tailEnd/>
              </a:ln>
            </p:spPr>
          </p:cxnSp>
          <p:sp>
            <p:nvSpPr>
              <p:cNvPr id="12" name="AutoShape 10"/>
              <p:cNvSpPr>
                <a:spLocks noChangeArrowheads="1"/>
              </p:cNvSpPr>
              <p:nvPr/>
            </p:nvSpPr>
            <p:spPr bwMode="auto">
              <a:xfrm>
                <a:off x="3164780" y="3884639"/>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10"/>
              <p:cNvSpPr>
                <a:spLocks noChangeArrowheads="1"/>
              </p:cNvSpPr>
              <p:nvPr/>
            </p:nvSpPr>
            <p:spPr bwMode="auto">
              <a:xfrm>
                <a:off x="4343400" y="53340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AutoShape 10"/>
              <p:cNvSpPr>
                <a:spLocks noChangeArrowheads="1"/>
              </p:cNvSpPr>
              <p:nvPr/>
            </p:nvSpPr>
            <p:spPr bwMode="auto">
              <a:xfrm>
                <a:off x="1981200" y="26670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AutoShape 10"/>
              <p:cNvSpPr>
                <a:spLocks noChangeArrowheads="1"/>
              </p:cNvSpPr>
              <p:nvPr/>
            </p:nvSpPr>
            <p:spPr bwMode="auto">
              <a:xfrm>
                <a:off x="2286000" y="52578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10"/>
              <p:cNvSpPr>
                <a:spLocks noChangeArrowheads="1"/>
              </p:cNvSpPr>
              <p:nvPr/>
            </p:nvSpPr>
            <p:spPr bwMode="auto">
              <a:xfrm>
                <a:off x="5394712" y="35052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10"/>
              <p:cNvSpPr>
                <a:spLocks noChangeArrowheads="1"/>
              </p:cNvSpPr>
              <p:nvPr/>
            </p:nvSpPr>
            <p:spPr bwMode="auto">
              <a:xfrm>
                <a:off x="7467600" y="22860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10"/>
              <p:cNvSpPr>
                <a:spLocks noChangeArrowheads="1"/>
              </p:cNvSpPr>
              <p:nvPr/>
            </p:nvSpPr>
            <p:spPr bwMode="auto">
              <a:xfrm>
                <a:off x="1143000" y="3962400"/>
                <a:ext cx="167888" cy="17954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 Box 24"/>
            <p:cNvSpPr txBox="1">
              <a:spLocks noChangeArrowheads="1"/>
            </p:cNvSpPr>
            <p:nvPr/>
          </p:nvSpPr>
          <p:spPr bwMode="auto">
            <a:xfrm>
              <a:off x="1652769" y="2438591"/>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A</a:t>
              </a:r>
              <a:endParaRPr lang="en-US" sz="3600" dirty="0">
                <a:latin typeface="Arial" pitchFamily="34" charset="0"/>
                <a:cs typeface="Arial" pitchFamily="34" charset="0"/>
              </a:endParaRPr>
            </a:p>
          </p:txBody>
        </p:sp>
        <p:sp>
          <p:nvSpPr>
            <p:cNvPr id="22" name="Text Box 24"/>
            <p:cNvSpPr txBox="1">
              <a:spLocks noChangeArrowheads="1"/>
            </p:cNvSpPr>
            <p:nvPr/>
          </p:nvSpPr>
          <p:spPr bwMode="auto">
            <a:xfrm>
              <a:off x="2514600" y="51816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H</a:t>
              </a:r>
              <a:endParaRPr lang="en-US" sz="3600" dirty="0">
                <a:latin typeface="Arial" pitchFamily="34" charset="0"/>
                <a:cs typeface="Arial" pitchFamily="34" charset="0"/>
              </a:endParaRPr>
            </a:p>
          </p:txBody>
        </p:sp>
        <p:sp>
          <p:nvSpPr>
            <p:cNvPr id="23" name="Text Box 24"/>
            <p:cNvSpPr txBox="1">
              <a:spLocks noChangeArrowheads="1"/>
            </p:cNvSpPr>
            <p:nvPr/>
          </p:nvSpPr>
          <p:spPr bwMode="auto">
            <a:xfrm>
              <a:off x="3200400" y="35052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C</a:t>
              </a:r>
              <a:endParaRPr lang="en-US" sz="3600" dirty="0">
                <a:latin typeface="Arial" pitchFamily="34" charset="0"/>
                <a:cs typeface="Arial" pitchFamily="34" charset="0"/>
              </a:endParaRPr>
            </a:p>
          </p:txBody>
        </p:sp>
        <p:sp>
          <p:nvSpPr>
            <p:cNvPr id="24" name="Text Box 24"/>
            <p:cNvSpPr txBox="1">
              <a:spLocks noChangeArrowheads="1"/>
            </p:cNvSpPr>
            <p:nvPr/>
          </p:nvSpPr>
          <p:spPr bwMode="auto">
            <a:xfrm>
              <a:off x="914400" y="35814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B</a:t>
              </a:r>
              <a:endParaRPr lang="en-US" sz="3600" dirty="0">
                <a:latin typeface="Arial" pitchFamily="34" charset="0"/>
                <a:cs typeface="Arial" pitchFamily="34" charset="0"/>
              </a:endParaRPr>
            </a:p>
          </p:txBody>
        </p:sp>
        <p:sp>
          <p:nvSpPr>
            <p:cNvPr id="25" name="Text Box 24"/>
            <p:cNvSpPr txBox="1">
              <a:spLocks noChangeArrowheads="1"/>
            </p:cNvSpPr>
            <p:nvPr/>
          </p:nvSpPr>
          <p:spPr bwMode="auto">
            <a:xfrm>
              <a:off x="7696200" y="22860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E</a:t>
              </a:r>
              <a:endParaRPr lang="en-US" sz="3600" dirty="0">
                <a:latin typeface="Arial" pitchFamily="34" charset="0"/>
                <a:cs typeface="Arial" pitchFamily="34" charset="0"/>
              </a:endParaRPr>
            </a:p>
          </p:txBody>
        </p:sp>
        <p:sp>
          <p:nvSpPr>
            <p:cNvPr id="26" name="Text Box 24"/>
            <p:cNvSpPr txBox="1">
              <a:spLocks noChangeArrowheads="1"/>
            </p:cNvSpPr>
            <p:nvPr/>
          </p:nvSpPr>
          <p:spPr bwMode="auto">
            <a:xfrm>
              <a:off x="4648200" y="51816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F</a:t>
              </a:r>
              <a:endParaRPr lang="en-US" sz="3600" dirty="0">
                <a:latin typeface="Arial" pitchFamily="34" charset="0"/>
                <a:cs typeface="Arial" pitchFamily="34" charset="0"/>
              </a:endParaRPr>
            </a:p>
          </p:txBody>
        </p:sp>
        <p:sp>
          <p:nvSpPr>
            <p:cNvPr id="27" name="Text Box 24"/>
            <p:cNvSpPr txBox="1">
              <a:spLocks noChangeArrowheads="1"/>
            </p:cNvSpPr>
            <p:nvPr/>
          </p:nvSpPr>
          <p:spPr bwMode="auto">
            <a:xfrm>
              <a:off x="5638800" y="3581400"/>
              <a:ext cx="391739" cy="369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latin typeface="Calibri" pitchFamily="34" charset="0"/>
                  <a:cs typeface="Arial" pitchFamily="34" charset="0"/>
                </a:rPr>
                <a:t>D</a:t>
              </a:r>
              <a:endParaRPr lang="en-US" sz="3600" dirty="0">
                <a:latin typeface="Arial" pitchFamily="34" charset="0"/>
                <a:cs typeface="Arial" pitchFamily="34" charset="0"/>
              </a:endParaRPr>
            </a:p>
          </p:txBody>
        </p:sp>
      </p:grpSp>
    </p:spTree>
    <p:extLst>
      <p:ext uri="{BB962C8B-B14F-4D97-AF65-F5344CB8AC3E}">
        <p14:creationId xmlns:p14="http://schemas.microsoft.com/office/powerpoint/2010/main" val="415745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609600"/>
            <a:ext cx="8305800" cy="6019800"/>
          </a:xfrm>
        </p:spPr>
        <p:txBody>
          <a:bodyPr>
            <a:normAutofit/>
          </a:bodyPr>
          <a:lstStyle/>
          <a:p>
            <a:pPr marL="571500" indent="-571500">
              <a:buFont typeface="+mj-lt"/>
              <a:buAutoNum type="romanLcPeriod" startAt="2"/>
            </a:pPr>
            <a:r>
              <a:rPr lang="en-US" b="1" u="sng" dirty="0" smtClean="0"/>
              <a:t>Prim’s Algorithm</a:t>
            </a:r>
          </a:p>
          <a:p>
            <a:pPr marL="0" indent="0">
              <a:buNone/>
            </a:pPr>
            <a:endParaRPr lang="en-US" b="1" u="sng" dirty="0" smtClean="0"/>
          </a:p>
          <a:p>
            <a:pPr marL="0" indent="0">
              <a:buNone/>
            </a:pPr>
            <a:r>
              <a:rPr lang="en-US" dirty="0"/>
              <a:t> </a:t>
            </a:r>
            <a:r>
              <a:rPr lang="en-US" dirty="0" smtClean="0"/>
              <a:t>     This algorithm involves the following steps:-</a:t>
            </a:r>
          </a:p>
          <a:p>
            <a:pPr marL="0" indent="0">
              <a:buNone/>
            </a:pPr>
            <a:r>
              <a:rPr lang="en-US" u="sng" dirty="0" smtClean="0"/>
              <a:t>Step 1:</a:t>
            </a:r>
            <a:r>
              <a:rPr lang="en-US" dirty="0" smtClean="0"/>
              <a:t> Select any vertex in G. Among all the edges which are incident to it, choose an edge of minimum weight. Include it in T.</a:t>
            </a:r>
          </a:p>
          <a:p>
            <a:pPr marL="0" indent="0">
              <a:buNone/>
            </a:pPr>
            <a:r>
              <a:rPr lang="en-US" u="sng" dirty="0" smtClean="0"/>
              <a:t>Step 2:</a:t>
            </a:r>
            <a:r>
              <a:rPr lang="en-US" dirty="0" smtClean="0"/>
              <a:t> At each stage, choose an edge of smallest weight joining a vertex which is already included in T and a vertex which in not included yet so that it does not form a circuit. Then include it in T.</a:t>
            </a:r>
          </a:p>
          <a:p>
            <a:pPr marL="0" indent="0">
              <a:buNone/>
            </a:pPr>
            <a:r>
              <a:rPr lang="en-US" u="sng" dirty="0" smtClean="0"/>
              <a:t>Step 3:</a:t>
            </a:r>
            <a:r>
              <a:rPr lang="en-US" dirty="0" smtClean="0"/>
              <a:t> Repeat until all the ‘vertices of G are included with (n-1) edges.</a:t>
            </a:r>
            <a:endParaRPr lang="en-US" u="sng" dirty="0"/>
          </a:p>
        </p:txBody>
      </p:sp>
      <p:sp>
        <p:nvSpPr>
          <p:cNvPr id="2" name="Date Placeholder 1"/>
          <p:cNvSpPr>
            <a:spLocks noGrp="1"/>
          </p:cNvSpPr>
          <p:nvPr>
            <p:ph type="dt" sz="half" idx="10"/>
          </p:nvPr>
        </p:nvSpPr>
        <p:spPr/>
        <p:txBody>
          <a:bodyPr/>
          <a:lstStyle/>
          <a:p>
            <a:r>
              <a:rPr lang="en-US" smtClean="0"/>
              <a:t>24 July 2013</a:t>
            </a:r>
            <a:endParaRPr lang="en-US"/>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C242B274-20BB-4571-BB7B-3C1F6943ADA5}" type="slidenum">
              <a:rPr lang="en-US" smtClean="0"/>
              <a:pPr/>
              <a:t>56</a:t>
            </a:fld>
            <a:endParaRPr lang="en-US"/>
          </a:p>
        </p:txBody>
      </p:sp>
    </p:spTree>
    <p:extLst>
      <p:ext uri="{BB962C8B-B14F-4D97-AF65-F5344CB8AC3E}">
        <p14:creationId xmlns:p14="http://schemas.microsoft.com/office/powerpoint/2010/main" val="33769313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6354762"/>
          </a:xfrm>
        </p:spPr>
        <p:txBody>
          <a:bodyPr>
            <a:normAutofit/>
          </a:bodyPr>
          <a:lstStyle/>
          <a:p>
            <a:pPr algn="l"/>
            <a:r>
              <a:rPr lang="en-US" sz="3600" dirty="0"/>
              <a:t>Example: </a:t>
            </a:r>
            <a:r>
              <a:rPr lang="en-US" sz="3200" dirty="0"/>
              <a:t>Find the minimal spanning tree of the weighted graph (using primis algorithm)</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Solution: 1) we choose the vertex ‘a’, Now edge with smallest weight incident on ‘a’ is (a,c) so, we choose the edge,</a:t>
            </a:r>
            <a:br>
              <a:rPr lang="en-US" sz="3200" dirty="0"/>
            </a:br>
            <a:r>
              <a:rPr lang="en-US" sz="3200" dirty="0"/>
              <a:t/>
            </a:r>
            <a:br>
              <a:rPr lang="en-US" sz="3200" dirty="0"/>
            </a:br>
            <a:endParaRPr lang="en-US" sz="3200" dirty="0"/>
          </a:p>
        </p:txBody>
      </p:sp>
      <p:cxnSp>
        <p:nvCxnSpPr>
          <p:cNvPr id="23" name="Straight Connector 22"/>
          <p:cNvCxnSpPr/>
          <p:nvPr/>
        </p:nvCxnSpPr>
        <p:spPr>
          <a:xfrm rot="5400000" flipH="1" flipV="1">
            <a:off x="4267200" y="3124200"/>
            <a:ext cx="1588"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42"/>
          <p:cNvGrpSpPr/>
          <p:nvPr/>
        </p:nvGrpSpPr>
        <p:grpSpPr>
          <a:xfrm>
            <a:off x="3980800" y="1143000"/>
            <a:ext cx="3182000" cy="3027640"/>
            <a:chOff x="5276200" y="2372380"/>
            <a:chExt cx="3182000" cy="3027640"/>
          </a:xfrm>
        </p:grpSpPr>
        <p:grpSp>
          <p:nvGrpSpPr>
            <p:cNvPr id="4" name="Group 19"/>
            <p:cNvGrpSpPr/>
            <p:nvPr/>
          </p:nvGrpSpPr>
          <p:grpSpPr>
            <a:xfrm>
              <a:off x="5441424" y="2514600"/>
              <a:ext cx="2940576" cy="2819400"/>
              <a:chOff x="5289024" y="2209800"/>
              <a:chExt cx="2940576" cy="2819400"/>
            </a:xfrm>
          </p:grpSpPr>
          <p:grpSp>
            <p:nvGrpSpPr>
              <p:cNvPr id="5" name="Group 75"/>
              <p:cNvGrpSpPr/>
              <p:nvPr/>
            </p:nvGrpSpPr>
            <p:grpSpPr>
              <a:xfrm>
                <a:off x="5420729" y="2441901"/>
                <a:ext cx="2661965" cy="2334431"/>
                <a:chOff x="5420729" y="2441901"/>
                <a:chExt cx="2661965" cy="2334431"/>
              </a:xfrm>
            </p:grpSpPr>
            <p:grpSp>
              <p:nvGrpSpPr>
                <p:cNvPr id="6" name="Group 74"/>
                <p:cNvGrpSpPr/>
                <p:nvPr/>
              </p:nvGrpSpPr>
              <p:grpSpPr>
                <a:xfrm>
                  <a:off x="5420729" y="2441901"/>
                  <a:ext cx="2661965" cy="2334431"/>
                  <a:chOff x="5420729" y="2547568"/>
                  <a:chExt cx="2661965" cy="2204814"/>
                </a:xfrm>
              </p:grpSpPr>
              <p:cxnSp>
                <p:nvCxnSpPr>
                  <p:cNvPr id="19" name="Straight Connector 18"/>
                  <p:cNvCxnSpPr>
                    <a:stCxn id="49" idx="1"/>
                    <a:endCxn id="49" idx="5"/>
                  </p:cNvCxnSpPr>
                  <p:nvPr/>
                </p:nvCxnSpPr>
                <p:spPr>
                  <a:xfrm rot="10800000" flipH="1" flipV="1">
                    <a:off x="5420729" y="3295428"/>
                    <a:ext cx="2661965" cy="154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9" idx="2"/>
                  </p:cNvCxnSpPr>
                  <p:nvPr/>
                </p:nvCxnSpPr>
                <p:spPr>
                  <a:xfrm rot="5400000" flipH="1" flipV="1">
                    <a:off x="5253197" y="3136763"/>
                    <a:ext cx="2109248" cy="93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9" idx="0"/>
                    <a:endCxn id="49" idx="4"/>
                  </p:cNvCxnSpPr>
                  <p:nvPr/>
                </p:nvCxnSpPr>
                <p:spPr>
                  <a:xfrm rot="16200000" flipH="1">
                    <a:off x="6045058" y="3309859"/>
                    <a:ext cx="2202776" cy="682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stCxn id="49" idx="2"/>
                  <a:endCxn id="49" idx="5"/>
                </p:cNvCxnSpPr>
                <p:nvPr/>
              </p:nvCxnSpPr>
              <p:spPr>
                <a:xfrm rot="5400000" flipH="1" flipV="1">
                  <a:off x="6323689" y="2916142"/>
                  <a:ext cx="1277708" cy="2240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289024" y="29819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68" name="TextBox 67"/>
              <p:cNvSpPr txBox="1"/>
              <p:nvPr/>
            </p:nvSpPr>
            <p:spPr>
              <a:xfrm>
                <a:off x="7315200" y="45059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69" name="TextBox 68"/>
              <p:cNvSpPr txBox="1"/>
              <p:nvPr/>
            </p:nvSpPr>
            <p:spPr>
              <a:xfrm>
                <a:off x="5715000" y="43535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70" name="TextBox 69"/>
              <p:cNvSpPr txBox="1"/>
              <p:nvPr/>
            </p:nvSpPr>
            <p:spPr>
              <a:xfrm>
                <a:off x="6629400" y="22098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72" name="TextBox 71"/>
              <p:cNvSpPr txBox="1"/>
              <p:nvPr/>
            </p:nvSpPr>
            <p:spPr>
              <a:xfrm>
                <a:off x="7879824" y="3124200"/>
                <a:ext cx="349776" cy="523220"/>
              </a:xfrm>
              <a:prstGeom prst="rect">
                <a:avLst/>
              </a:prstGeom>
              <a:noFill/>
            </p:spPr>
            <p:txBody>
              <a:bodyPr wrap="none" rtlCol="0">
                <a:spAutoFit/>
              </a:bodyPr>
              <a:lstStyle/>
              <a:p>
                <a:r>
                  <a:rPr lang="en-US" sz="2800" dirty="0">
                    <a:sym typeface="Symbol"/>
                  </a:rPr>
                  <a:t></a:t>
                </a:r>
                <a:endParaRPr lang="en-US" sz="2800" dirty="0"/>
              </a:p>
            </p:txBody>
          </p:sp>
        </p:grpSp>
        <p:grpSp>
          <p:nvGrpSpPr>
            <p:cNvPr id="7" name="Group 41"/>
            <p:cNvGrpSpPr/>
            <p:nvPr/>
          </p:nvGrpSpPr>
          <p:grpSpPr>
            <a:xfrm>
              <a:off x="5276200" y="2372380"/>
              <a:ext cx="3182000" cy="3027640"/>
              <a:chOff x="5276200" y="2372380"/>
              <a:chExt cx="3182000" cy="3027640"/>
            </a:xfrm>
          </p:grpSpPr>
          <p:sp>
            <p:nvSpPr>
              <p:cNvPr id="25" name="TextBox 24"/>
              <p:cNvSpPr txBox="1"/>
              <p:nvPr/>
            </p:nvSpPr>
            <p:spPr>
              <a:xfrm>
                <a:off x="5276200" y="3200400"/>
                <a:ext cx="362600" cy="523220"/>
              </a:xfrm>
              <a:prstGeom prst="rect">
                <a:avLst/>
              </a:prstGeom>
              <a:noFill/>
            </p:spPr>
            <p:txBody>
              <a:bodyPr wrap="none" rtlCol="0">
                <a:spAutoFit/>
              </a:bodyPr>
              <a:lstStyle/>
              <a:p>
                <a:r>
                  <a:rPr lang="en-US" sz="2800" dirty="0"/>
                  <a:t>e</a:t>
                </a:r>
              </a:p>
            </p:txBody>
          </p:sp>
          <p:sp>
            <p:nvSpPr>
              <p:cNvPr id="21" name="TextBox 20"/>
              <p:cNvSpPr txBox="1"/>
              <p:nvPr/>
            </p:nvSpPr>
            <p:spPr>
              <a:xfrm>
                <a:off x="8153400" y="3429000"/>
                <a:ext cx="304800" cy="523220"/>
              </a:xfrm>
              <a:prstGeom prst="rect">
                <a:avLst/>
              </a:prstGeom>
              <a:noFill/>
            </p:spPr>
            <p:txBody>
              <a:bodyPr wrap="square" rtlCol="0">
                <a:spAutoFit/>
              </a:bodyPr>
              <a:lstStyle/>
              <a:p>
                <a:r>
                  <a:rPr lang="en-US" sz="2800" dirty="0"/>
                  <a:t>b</a:t>
                </a:r>
              </a:p>
            </p:txBody>
          </p:sp>
          <p:sp>
            <p:nvSpPr>
              <p:cNvPr id="22" name="TextBox 21"/>
              <p:cNvSpPr txBox="1"/>
              <p:nvPr/>
            </p:nvSpPr>
            <p:spPr>
              <a:xfrm>
                <a:off x="6882812" y="2372380"/>
                <a:ext cx="356188" cy="523220"/>
              </a:xfrm>
              <a:prstGeom prst="rect">
                <a:avLst/>
              </a:prstGeom>
              <a:noFill/>
            </p:spPr>
            <p:txBody>
              <a:bodyPr wrap="none" rtlCol="0">
                <a:spAutoFit/>
              </a:bodyPr>
              <a:lstStyle/>
              <a:p>
                <a:r>
                  <a:rPr lang="en-US" sz="2800" dirty="0"/>
                  <a:t>a</a:t>
                </a:r>
              </a:p>
            </p:txBody>
          </p:sp>
          <p:sp>
            <p:nvSpPr>
              <p:cNvPr id="24" name="TextBox 23"/>
              <p:cNvSpPr txBox="1"/>
              <p:nvPr/>
            </p:nvSpPr>
            <p:spPr>
              <a:xfrm>
                <a:off x="6553200" y="3733800"/>
                <a:ext cx="367408" cy="523220"/>
              </a:xfrm>
              <a:prstGeom prst="rect">
                <a:avLst/>
              </a:prstGeom>
              <a:noFill/>
            </p:spPr>
            <p:txBody>
              <a:bodyPr wrap="none" rtlCol="0">
                <a:spAutoFit/>
              </a:bodyPr>
              <a:lstStyle/>
              <a:p>
                <a:r>
                  <a:rPr lang="en-US" sz="2800" dirty="0"/>
                  <a:t>3</a:t>
                </a:r>
              </a:p>
            </p:txBody>
          </p:sp>
          <p:sp>
            <p:nvSpPr>
              <p:cNvPr id="26" name="TextBox 25"/>
              <p:cNvSpPr txBox="1"/>
              <p:nvPr/>
            </p:nvSpPr>
            <p:spPr>
              <a:xfrm>
                <a:off x="7620000" y="4810780"/>
                <a:ext cx="381000" cy="523220"/>
              </a:xfrm>
              <a:prstGeom prst="rect">
                <a:avLst/>
              </a:prstGeom>
              <a:noFill/>
            </p:spPr>
            <p:txBody>
              <a:bodyPr wrap="square" rtlCol="0">
                <a:spAutoFit/>
              </a:bodyPr>
              <a:lstStyle/>
              <a:p>
                <a:r>
                  <a:rPr lang="en-US" sz="2800" dirty="0"/>
                  <a:t>c</a:t>
                </a:r>
              </a:p>
            </p:txBody>
          </p:sp>
          <p:sp>
            <p:nvSpPr>
              <p:cNvPr id="27" name="TextBox 26"/>
              <p:cNvSpPr txBox="1"/>
              <p:nvPr/>
            </p:nvSpPr>
            <p:spPr>
              <a:xfrm>
                <a:off x="7086600" y="3124200"/>
                <a:ext cx="367408" cy="533400"/>
              </a:xfrm>
              <a:prstGeom prst="rect">
                <a:avLst/>
              </a:prstGeom>
              <a:noFill/>
            </p:spPr>
            <p:txBody>
              <a:bodyPr wrap="square" rtlCol="0">
                <a:spAutoFit/>
              </a:bodyPr>
              <a:lstStyle/>
              <a:p>
                <a:r>
                  <a:rPr lang="en-US" sz="2800" dirty="0"/>
                  <a:t>3</a:t>
                </a:r>
              </a:p>
            </p:txBody>
          </p:sp>
          <p:sp>
            <p:nvSpPr>
              <p:cNvPr id="28" name="TextBox 27"/>
              <p:cNvSpPr txBox="1"/>
              <p:nvPr/>
            </p:nvSpPr>
            <p:spPr>
              <a:xfrm>
                <a:off x="6705600" y="4876800"/>
                <a:ext cx="367408" cy="523220"/>
              </a:xfrm>
              <a:prstGeom prst="rect">
                <a:avLst/>
              </a:prstGeom>
              <a:noFill/>
            </p:spPr>
            <p:txBody>
              <a:bodyPr wrap="none" rtlCol="0">
                <a:spAutoFit/>
              </a:bodyPr>
              <a:lstStyle/>
              <a:p>
                <a:r>
                  <a:rPr lang="en-US" sz="2800" dirty="0"/>
                  <a:t>3</a:t>
                </a:r>
              </a:p>
            </p:txBody>
          </p:sp>
          <p:sp>
            <p:nvSpPr>
              <p:cNvPr id="29" name="TextBox 28"/>
              <p:cNvSpPr txBox="1"/>
              <p:nvPr/>
            </p:nvSpPr>
            <p:spPr>
              <a:xfrm>
                <a:off x="7010400" y="4180820"/>
                <a:ext cx="367408" cy="523220"/>
              </a:xfrm>
              <a:prstGeom prst="rect">
                <a:avLst/>
              </a:prstGeom>
              <a:noFill/>
            </p:spPr>
            <p:txBody>
              <a:bodyPr wrap="none" rtlCol="0">
                <a:spAutoFit/>
              </a:bodyPr>
              <a:lstStyle/>
              <a:p>
                <a:r>
                  <a:rPr lang="en-US" sz="2800" dirty="0"/>
                  <a:t>1</a:t>
                </a:r>
              </a:p>
            </p:txBody>
          </p:sp>
          <p:sp>
            <p:nvSpPr>
              <p:cNvPr id="30" name="TextBox 29"/>
              <p:cNvSpPr txBox="1"/>
              <p:nvPr/>
            </p:nvSpPr>
            <p:spPr>
              <a:xfrm>
                <a:off x="5486400" y="3896380"/>
                <a:ext cx="367408" cy="523220"/>
              </a:xfrm>
              <a:prstGeom prst="rect">
                <a:avLst/>
              </a:prstGeom>
              <a:noFill/>
            </p:spPr>
            <p:txBody>
              <a:bodyPr wrap="none" rtlCol="0">
                <a:spAutoFit/>
              </a:bodyPr>
              <a:lstStyle/>
              <a:p>
                <a:r>
                  <a:rPr lang="en-US" sz="2800" dirty="0"/>
                  <a:t>2</a:t>
                </a:r>
              </a:p>
            </p:txBody>
          </p:sp>
          <p:sp>
            <p:nvSpPr>
              <p:cNvPr id="31" name="TextBox 30"/>
              <p:cNvSpPr txBox="1"/>
              <p:nvPr/>
            </p:nvSpPr>
            <p:spPr>
              <a:xfrm>
                <a:off x="5638800" y="4800600"/>
                <a:ext cx="373820" cy="533400"/>
              </a:xfrm>
              <a:prstGeom prst="rect">
                <a:avLst/>
              </a:prstGeom>
              <a:noFill/>
            </p:spPr>
            <p:txBody>
              <a:bodyPr wrap="square" rtlCol="0">
                <a:spAutoFit/>
              </a:bodyPr>
              <a:lstStyle/>
              <a:p>
                <a:r>
                  <a:rPr lang="en-US" sz="2800" dirty="0"/>
                  <a:t>d</a:t>
                </a:r>
              </a:p>
            </p:txBody>
          </p:sp>
          <p:sp>
            <p:nvSpPr>
              <p:cNvPr id="34" name="TextBox 33"/>
              <p:cNvSpPr txBox="1"/>
              <p:nvPr/>
            </p:nvSpPr>
            <p:spPr>
              <a:xfrm>
                <a:off x="7481192" y="2829580"/>
                <a:ext cx="367408" cy="523220"/>
              </a:xfrm>
              <a:prstGeom prst="rect">
                <a:avLst/>
              </a:prstGeom>
              <a:noFill/>
            </p:spPr>
            <p:txBody>
              <a:bodyPr wrap="none" rtlCol="0">
                <a:spAutoFit/>
              </a:bodyPr>
              <a:lstStyle/>
              <a:p>
                <a:r>
                  <a:rPr lang="en-US" sz="2800" dirty="0"/>
                  <a:t>4</a:t>
                </a:r>
              </a:p>
            </p:txBody>
          </p:sp>
          <p:sp>
            <p:nvSpPr>
              <p:cNvPr id="36" name="TextBox 35"/>
              <p:cNvSpPr txBox="1"/>
              <p:nvPr/>
            </p:nvSpPr>
            <p:spPr>
              <a:xfrm>
                <a:off x="6033392" y="2753380"/>
                <a:ext cx="367408" cy="523220"/>
              </a:xfrm>
              <a:prstGeom prst="rect">
                <a:avLst/>
              </a:prstGeom>
              <a:noFill/>
            </p:spPr>
            <p:txBody>
              <a:bodyPr wrap="none" rtlCol="0">
                <a:spAutoFit/>
              </a:bodyPr>
              <a:lstStyle/>
              <a:p>
                <a:r>
                  <a:rPr lang="en-US" sz="2800" dirty="0"/>
                  <a:t>3</a:t>
                </a:r>
              </a:p>
            </p:txBody>
          </p:sp>
          <p:sp>
            <p:nvSpPr>
              <p:cNvPr id="38" name="TextBox 37"/>
              <p:cNvSpPr txBox="1"/>
              <p:nvPr/>
            </p:nvSpPr>
            <p:spPr>
              <a:xfrm>
                <a:off x="6338192" y="3124200"/>
                <a:ext cx="367408" cy="523220"/>
              </a:xfrm>
              <a:prstGeom prst="rect">
                <a:avLst/>
              </a:prstGeom>
              <a:noFill/>
            </p:spPr>
            <p:txBody>
              <a:bodyPr wrap="none" rtlCol="0">
                <a:spAutoFit/>
              </a:bodyPr>
              <a:lstStyle/>
              <a:p>
                <a:r>
                  <a:rPr lang="en-US" sz="2800" dirty="0"/>
                  <a:t>3</a:t>
                </a:r>
              </a:p>
            </p:txBody>
          </p:sp>
          <p:sp>
            <p:nvSpPr>
              <p:cNvPr id="40" name="TextBox 39"/>
              <p:cNvSpPr txBox="1"/>
              <p:nvPr/>
            </p:nvSpPr>
            <p:spPr>
              <a:xfrm>
                <a:off x="7938392" y="4114800"/>
                <a:ext cx="367408" cy="523220"/>
              </a:xfrm>
              <a:prstGeom prst="rect">
                <a:avLst/>
              </a:prstGeom>
              <a:noFill/>
            </p:spPr>
            <p:txBody>
              <a:bodyPr wrap="none" rtlCol="0">
                <a:spAutoFit/>
              </a:bodyPr>
              <a:lstStyle/>
              <a:p>
                <a:r>
                  <a:rPr lang="en-US" sz="2800" dirty="0"/>
                  <a:t>2</a:t>
                </a:r>
              </a:p>
            </p:txBody>
          </p:sp>
          <p:sp>
            <p:nvSpPr>
              <p:cNvPr id="49" name="Regular Pentagon 48"/>
              <p:cNvSpPr/>
              <p:nvPr/>
            </p:nvSpPr>
            <p:spPr>
              <a:xfrm rot="211159">
                <a:off x="5554049" y="2746702"/>
                <a:ext cx="2667000" cy="2286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oup 58"/>
          <p:cNvGrpSpPr/>
          <p:nvPr/>
        </p:nvGrpSpPr>
        <p:grpSpPr>
          <a:xfrm>
            <a:off x="6172200" y="5181600"/>
            <a:ext cx="1828800" cy="1524000"/>
            <a:chOff x="4648200" y="5181600"/>
            <a:chExt cx="1828800" cy="1524000"/>
          </a:xfrm>
        </p:grpSpPr>
        <p:cxnSp>
          <p:nvCxnSpPr>
            <p:cNvPr id="48" name="Straight Connector 47"/>
            <p:cNvCxnSpPr/>
            <p:nvPr/>
          </p:nvCxnSpPr>
          <p:spPr>
            <a:xfrm rot="16200000" flipH="1">
              <a:off x="4953000" y="5486400"/>
              <a:ext cx="106680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791200" y="61823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54" name="TextBox 53"/>
            <p:cNvSpPr txBox="1"/>
            <p:nvPr/>
          </p:nvSpPr>
          <p:spPr>
            <a:xfrm>
              <a:off x="4908024" y="51816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56" name="TextBox 55"/>
            <p:cNvSpPr txBox="1"/>
            <p:nvPr/>
          </p:nvSpPr>
          <p:spPr>
            <a:xfrm>
              <a:off x="6096000" y="5943600"/>
              <a:ext cx="381000" cy="523220"/>
            </a:xfrm>
            <a:prstGeom prst="rect">
              <a:avLst/>
            </a:prstGeom>
            <a:noFill/>
          </p:spPr>
          <p:txBody>
            <a:bodyPr wrap="square" rtlCol="0">
              <a:spAutoFit/>
            </a:bodyPr>
            <a:lstStyle/>
            <a:p>
              <a:r>
                <a:rPr lang="en-US" sz="2800" dirty="0">
                  <a:sym typeface="Symbol"/>
                </a:rPr>
                <a:t>c</a:t>
              </a:r>
              <a:endParaRPr lang="en-US" sz="2800" dirty="0"/>
            </a:p>
          </p:txBody>
        </p:sp>
        <p:sp>
          <p:nvSpPr>
            <p:cNvPr id="58" name="TextBox 57"/>
            <p:cNvSpPr txBox="1"/>
            <p:nvPr/>
          </p:nvSpPr>
          <p:spPr>
            <a:xfrm>
              <a:off x="4648200" y="5257800"/>
              <a:ext cx="381000" cy="523220"/>
            </a:xfrm>
            <a:prstGeom prst="rect">
              <a:avLst/>
            </a:prstGeom>
            <a:noFill/>
          </p:spPr>
          <p:txBody>
            <a:bodyPr wrap="square" rtlCol="0">
              <a:spAutoFit/>
            </a:bodyPr>
            <a:lstStyle/>
            <a:p>
              <a:r>
                <a:rPr lang="en-US" sz="2800" dirty="0">
                  <a:sym typeface="Symbol"/>
                </a:rPr>
                <a:t>a</a:t>
              </a:r>
              <a:endParaRPr lang="en-US" sz="2800" dirty="0"/>
            </a:p>
          </p:txBody>
        </p:sp>
      </p:grpSp>
      <p:sp>
        <p:nvSpPr>
          <p:cNvPr id="39" name="Date Placeholder 38"/>
          <p:cNvSpPr>
            <a:spLocks noGrp="1"/>
          </p:cNvSpPr>
          <p:nvPr>
            <p:ph type="dt" sz="half" idx="10"/>
          </p:nvPr>
        </p:nvSpPr>
        <p:spPr/>
        <p:txBody>
          <a:bodyPr/>
          <a:lstStyle/>
          <a:p>
            <a:r>
              <a:rPr lang="en-US" smtClean="0"/>
              <a:t>24 July 2013</a:t>
            </a:r>
            <a:endParaRPr lang="en-US" dirty="0"/>
          </a:p>
        </p:txBody>
      </p:sp>
      <p:sp>
        <p:nvSpPr>
          <p:cNvPr id="41" name="Slide Number Placeholder 40"/>
          <p:cNvSpPr>
            <a:spLocks noGrp="1"/>
          </p:cNvSpPr>
          <p:nvPr>
            <p:ph type="sldNum" sz="quarter" idx="12"/>
          </p:nvPr>
        </p:nvSpPr>
        <p:spPr/>
        <p:txBody>
          <a:bodyPr/>
          <a:lstStyle/>
          <a:p>
            <a:fld id="{80EF99F0-F5AD-4443-BB34-5939F745E5D6}" type="slidenum">
              <a:rPr lang="en-US" smtClean="0"/>
              <a:pPr/>
              <a:t>57</a:t>
            </a:fld>
            <a:endParaRPr lang="en-US" dirty="0"/>
          </a:p>
        </p:txBody>
      </p:sp>
      <p:sp>
        <p:nvSpPr>
          <p:cNvPr id="42" name="Footer Placeholder 41"/>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23176439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82000" cy="5897562"/>
          </a:xfrm>
          <a:ln>
            <a:noFill/>
          </a:ln>
        </p:spPr>
        <p:txBody>
          <a:bodyPr>
            <a:normAutofit/>
          </a:bodyPr>
          <a:lstStyle/>
          <a:p>
            <a:pPr algn="l"/>
            <a:r>
              <a:rPr lang="en-US" sz="2800" dirty="0"/>
              <a:t>ii) Now, w(</a:t>
            </a:r>
            <a:r>
              <a:rPr lang="en-US" sz="2800" dirty="0" err="1"/>
              <a:t>a,e</a:t>
            </a:r>
            <a:r>
              <a:rPr lang="en-US" sz="2800" dirty="0"/>
              <a:t>) = 3, w(</a:t>
            </a:r>
            <a:r>
              <a:rPr lang="en-US" sz="2800" dirty="0" err="1"/>
              <a:t>a,d</a:t>
            </a:r>
            <a:r>
              <a:rPr lang="en-US" sz="2800" dirty="0"/>
              <a:t>) = 3,w(</a:t>
            </a:r>
            <a:r>
              <a:rPr lang="en-US" sz="2800" dirty="0" err="1"/>
              <a:t>a,b</a:t>
            </a:r>
            <a:r>
              <a:rPr lang="en-US" sz="2800" dirty="0"/>
              <a:t>) = 4, w(</a:t>
            </a:r>
            <a:r>
              <a:rPr lang="en-US" sz="2800" dirty="0" err="1"/>
              <a:t>c,b</a:t>
            </a:r>
            <a:r>
              <a:rPr lang="en-US" sz="2800" dirty="0"/>
              <a:t>) = 2,</a:t>
            </a:r>
            <a:br>
              <a:rPr lang="en-US" sz="2800" dirty="0"/>
            </a:br>
            <a:r>
              <a:rPr lang="en-US" sz="2800" dirty="0"/>
              <a:t>w(</a:t>
            </a:r>
            <a:r>
              <a:rPr lang="en-US" sz="2800" dirty="0" err="1"/>
              <a:t>c,d</a:t>
            </a:r>
            <a:r>
              <a:rPr lang="en-US" sz="2800" dirty="0"/>
              <a:t>) = 3,choose the edge (</a:t>
            </a:r>
            <a:r>
              <a:rPr lang="en-US" sz="2800" dirty="0" err="1"/>
              <a:t>c,b</a:t>
            </a:r>
            <a:r>
              <a:rPr lang="en-US" sz="2800" dirty="0"/>
              <a:t>) since it is minimum.</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Iii) Now, We choose the edge (b , d). Now  all the vertices are covered; The minimum spanning tree is produced. </a:t>
            </a:r>
            <a:br>
              <a:rPr lang="en-US" sz="2800" dirty="0"/>
            </a:br>
            <a:r>
              <a:rPr lang="en-US" sz="2800" dirty="0"/>
              <a:t/>
            </a:r>
            <a:br>
              <a:rPr lang="en-US" sz="2800" dirty="0"/>
            </a:br>
            <a:r>
              <a:rPr lang="en-US" sz="2800" dirty="0"/>
              <a:t/>
            </a:r>
            <a:br>
              <a:rPr lang="en-US" sz="2800" dirty="0"/>
            </a:br>
            <a:endParaRPr lang="en-US" sz="2800" dirty="0"/>
          </a:p>
        </p:txBody>
      </p:sp>
      <p:grpSp>
        <p:nvGrpSpPr>
          <p:cNvPr id="3" name="Group 13"/>
          <p:cNvGrpSpPr/>
          <p:nvPr/>
        </p:nvGrpSpPr>
        <p:grpSpPr>
          <a:xfrm rot="459537">
            <a:off x="7803472" y="1658362"/>
            <a:ext cx="2133600" cy="1752600"/>
            <a:chOff x="4648200" y="3810000"/>
            <a:chExt cx="2133600" cy="1752600"/>
          </a:xfrm>
        </p:grpSpPr>
        <p:cxnSp>
          <p:nvCxnSpPr>
            <p:cNvPr id="4" name="Straight Connector 3"/>
            <p:cNvCxnSpPr/>
            <p:nvPr/>
          </p:nvCxnSpPr>
          <p:spPr>
            <a:xfrm rot="16200000" flipH="1">
              <a:off x="4953000" y="4267200"/>
              <a:ext cx="106680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91200" y="49631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6" name="TextBox 5"/>
            <p:cNvSpPr txBox="1"/>
            <p:nvPr/>
          </p:nvSpPr>
          <p:spPr>
            <a:xfrm>
              <a:off x="4908024" y="39624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7" name="TextBox 6"/>
            <p:cNvSpPr txBox="1"/>
            <p:nvPr/>
          </p:nvSpPr>
          <p:spPr>
            <a:xfrm>
              <a:off x="6096000" y="5039380"/>
              <a:ext cx="381000" cy="523220"/>
            </a:xfrm>
            <a:prstGeom prst="rect">
              <a:avLst/>
            </a:prstGeom>
            <a:noFill/>
          </p:spPr>
          <p:txBody>
            <a:bodyPr wrap="square" rtlCol="0">
              <a:spAutoFit/>
            </a:bodyPr>
            <a:lstStyle/>
            <a:p>
              <a:r>
                <a:rPr lang="en-US" sz="2800" dirty="0">
                  <a:sym typeface="Symbol"/>
                </a:rPr>
                <a:t>c</a:t>
              </a:r>
              <a:endParaRPr lang="en-US" sz="2800" dirty="0"/>
            </a:p>
          </p:txBody>
        </p:sp>
        <p:sp>
          <p:nvSpPr>
            <p:cNvPr id="8" name="TextBox 7"/>
            <p:cNvSpPr txBox="1"/>
            <p:nvPr/>
          </p:nvSpPr>
          <p:spPr>
            <a:xfrm>
              <a:off x="4648200" y="4038600"/>
              <a:ext cx="381000" cy="523220"/>
            </a:xfrm>
            <a:prstGeom prst="rect">
              <a:avLst/>
            </a:prstGeom>
            <a:noFill/>
          </p:spPr>
          <p:txBody>
            <a:bodyPr wrap="square" rtlCol="0">
              <a:spAutoFit/>
            </a:bodyPr>
            <a:lstStyle/>
            <a:p>
              <a:r>
                <a:rPr lang="en-US" sz="2800" dirty="0">
                  <a:sym typeface="Symbol"/>
                </a:rPr>
                <a:t>a</a:t>
              </a:r>
              <a:endParaRPr lang="en-US" sz="2800" dirty="0"/>
            </a:p>
          </p:txBody>
        </p:sp>
        <p:cxnSp>
          <p:nvCxnSpPr>
            <p:cNvPr id="9" name="Straight Connector 8"/>
            <p:cNvCxnSpPr/>
            <p:nvPr/>
          </p:nvCxnSpPr>
          <p:spPr>
            <a:xfrm rot="5400000">
              <a:off x="5638800" y="4419600"/>
              <a:ext cx="1066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3810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3" name="TextBox 12"/>
            <p:cNvSpPr txBox="1"/>
            <p:nvPr/>
          </p:nvSpPr>
          <p:spPr>
            <a:xfrm>
              <a:off x="6400800" y="3962400"/>
              <a:ext cx="381000" cy="523220"/>
            </a:xfrm>
            <a:prstGeom prst="rect">
              <a:avLst/>
            </a:prstGeom>
            <a:noFill/>
          </p:spPr>
          <p:txBody>
            <a:bodyPr wrap="square" rtlCol="0">
              <a:spAutoFit/>
            </a:bodyPr>
            <a:lstStyle/>
            <a:p>
              <a:r>
                <a:rPr lang="en-US" sz="2800" dirty="0">
                  <a:sym typeface="Symbol"/>
                </a:rPr>
                <a:t>b</a:t>
              </a:r>
              <a:endParaRPr lang="en-US" sz="2800" dirty="0"/>
            </a:p>
          </p:txBody>
        </p:sp>
      </p:grpSp>
      <p:sp>
        <p:nvSpPr>
          <p:cNvPr id="36" name="TextBox 35"/>
          <p:cNvSpPr txBox="1"/>
          <p:nvPr/>
        </p:nvSpPr>
        <p:spPr>
          <a:xfrm>
            <a:off x="7239000" y="4724400"/>
            <a:ext cx="94492" cy="523220"/>
          </a:xfrm>
          <a:prstGeom prst="rect">
            <a:avLst/>
          </a:prstGeom>
          <a:noFill/>
        </p:spPr>
        <p:txBody>
          <a:bodyPr wrap="square" rtlCol="0">
            <a:spAutoFit/>
          </a:bodyPr>
          <a:lstStyle/>
          <a:p>
            <a:endParaRPr lang="en-US" sz="2800" dirty="0"/>
          </a:p>
        </p:txBody>
      </p:sp>
      <p:sp>
        <p:nvSpPr>
          <p:cNvPr id="37" name="TextBox 36"/>
          <p:cNvSpPr txBox="1"/>
          <p:nvPr/>
        </p:nvSpPr>
        <p:spPr>
          <a:xfrm>
            <a:off x="7391400" y="4876800"/>
            <a:ext cx="94492" cy="523220"/>
          </a:xfrm>
          <a:prstGeom prst="rect">
            <a:avLst/>
          </a:prstGeom>
          <a:noFill/>
        </p:spPr>
        <p:txBody>
          <a:bodyPr wrap="square" rtlCol="0">
            <a:spAutoFit/>
          </a:bodyPr>
          <a:lstStyle/>
          <a:p>
            <a:endParaRPr lang="en-US" sz="2800" dirty="0"/>
          </a:p>
        </p:txBody>
      </p:sp>
      <p:grpSp>
        <p:nvGrpSpPr>
          <p:cNvPr id="10" name="Group 56"/>
          <p:cNvGrpSpPr/>
          <p:nvPr/>
        </p:nvGrpSpPr>
        <p:grpSpPr>
          <a:xfrm>
            <a:off x="6660624" y="4230302"/>
            <a:ext cx="2483376" cy="2246698"/>
            <a:chOff x="4984224" y="4114800"/>
            <a:chExt cx="2483376" cy="2246698"/>
          </a:xfrm>
        </p:grpSpPr>
        <p:sp>
          <p:nvSpPr>
            <p:cNvPr id="45" name="TextBox 44"/>
            <p:cNvSpPr txBox="1"/>
            <p:nvPr/>
          </p:nvSpPr>
          <p:spPr>
            <a:xfrm>
              <a:off x="4984224" y="5410200"/>
              <a:ext cx="349776" cy="523220"/>
            </a:xfrm>
            <a:prstGeom prst="rect">
              <a:avLst/>
            </a:prstGeom>
            <a:noFill/>
          </p:spPr>
          <p:txBody>
            <a:bodyPr wrap="none" rtlCol="0">
              <a:spAutoFit/>
            </a:bodyPr>
            <a:lstStyle/>
            <a:p>
              <a:r>
                <a:rPr lang="en-US" sz="2800" dirty="0">
                  <a:sym typeface="Symbol"/>
                </a:rPr>
                <a:t></a:t>
              </a:r>
              <a:endParaRPr lang="en-US" sz="2800" dirty="0"/>
            </a:p>
          </p:txBody>
        </p:sp>
        <p:grpSp>
          <p:nvGrpSpPr>
            <p:cNvPr id="11" name="Group 55"/>
            <p:cNvGrpSpPr/>
            <p:nvPr/>
          </p:nvGrpSpPr>
          <p:grpSpPr>
            <a:xfrm>
              <a:off x="5047859" y="4114800"/>
              <a:ext cx="2419741" cy="2246698"/>
              <a:chOff x="5047859" y="4114800"/>
              <a:chExt cx="2419741" cy="2246698"/>
            </a:xfrm>
          </p:grpSpPr>
          <p:grpSp>
            <p:nvGrpSpPr>
              <p:cNvPr id="14" name="Group 15"/>
              <p:cNvGrpSpPr/>
              <p:nvPr/>
            </p:nvGrpSpPr>
            <p:grpSpPr>
              <a:xfrm>
                <a:off x="5047859" y="4114800"/>
                <a:ext cx="2419741" cy="2246698"/>
                <a:chOff x="4362059" y="3315902"/>
                <a:chExt cx="2419741" cy="2246698"/>
              </a:xfrm>
            </p:grpSpPr>
            <p:cxnSp>
              <p:nvCxnSpPr>
                <p:cNvPr id="17" name="Straight Connector 16"/>
                <p:cNvCxnSpPr/>
                <p:nvPr/>
              </p:nvCxnSpPr>
              <p:spPr>
                <a:xfrm rot="1851445">
                  <a:off x="4362059" y="4074523"/>
                  <a:ext cx="1908107" cy="746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9631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0" name="TextBox 19"/>
                <p:cNvSpPr txBox="1"/>
                <p:nvPr/>
              </p:nvSpPr>
              <p:spPr>
                <a:xfrm>
                  <a:off x="6096000" y="5039380"/>
                  <a:ext cx="381000" cy="523220"/>
                </a:xfrm>
                <a:prstGeom prst="rect">
                  <a:avLst/>
                </a:prstGeom>
                <a:noFill/>
              </p:spPr>
              <p:txBody>
                <a:bodyPr wrap="square" rtlCol="0">
                  <a:spAutoFit/>
                </a:bodyPr>
                <a:lstStyle/>
                <a:p>
                  <a:r>
                    <a:rPr lang="en-US" sz="2800" dirty="0">
                      <a:sym typeface="Symbol"/>
                    </a:rPr>
                    <a:t>c</a:t>
                  </a:r>
                  <a:endParaRPr lang="en-US" sz="2800" dirty="0"/>
                </a:p>
              </p:txBody>
            </p:sp>
            <p:sp>
              <p:nvSpPr>
                <p:cNvPr id="21" name="TextBox 20"/>
                <p:cNvSpPr txBox="1"/>
                <p:nvPr/>
              </p:nvSpPr>
              <p:spPr>
                <a:xfrm>
                  <a:off x="4693463" y="3315902"/>
                  <a:ext cx="381000" cy="523220"/>
                </a:xfrm>
                <a:prstGeom prst="rect">
                  <a:avLst/>
                </a:prstGeom>
                <a:noFill/>
              </p:spPr>
              <p:txBody>
                <a:bodyPr wrap="square" rtlCol="0">
                  <a:spAutoFit/>
                </a:bodyPr>
                <a:lstStyle/>
                <a:p>
                  <a:r>
                    <a:rPr lang="en-US" sz="2800" dirty="0">
                      <a:sym typeface="Symbol"/>
                    </a:rPr>
                    <a:t>a</a:t>
                  </a:r>
                  <a:endParaRPr lang="en-US" sz="2800" dirty="0"/>
                </a:p>
              </p:txBody>
            </p:sp>
            <p:cxnSp>
              <p:nvCxnSpPr>
                <p:cNvPr id="22" name="Straight Connector 21"/>
                <p:cNvCxnSpPr/>
                <p:nvPr/>
              </p:nvCxnSpPr>
              <p:spPr>
                <a:xfrm rot="5400000">
                  <a:off x="5638800" y="4419600"/>
                  <a:ext cx="1066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48400" y="3810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24" name="TextBox 23"/>
                <p:cNvSpPr txBox="1"/>
                <p:nvPr/>
              </p:nvSpPr>
              <p:spPr>
                <a:xfrm>
                  <a:off x="6400800" y="3962400"/>
                  <a:ext cx="381000" cy="523220"/>
                </a:xfrm>
                <a:prstGeom prst="rect">
                  <a:avLst/>
                </a:prstGeom>
                <a:noFill/>
              </p:spPr>
              <p:txBody>
                <a:bodyPr wrap="square" rtlCol="0">
                  <a:spAutoFit/>
                </a:bodyPr>
                <a:lstStyle/>
                <a:p>
                  <a:r>
                    <a:rPr lang="en-US" sz="2800" dirty="0">
                      <a:sym typeface="Symbol"/>
                    </a:rPr>
                    <a:t>b</a:t>
                  </a:r>
                  <a:endParaRPr lang="en-US" sz="2800" dirty="0"/>
                </a:p>
              </p:txBody>
            </p:sp>
          </p:grpSp>
          <p:sp>
            <p:nvSpPr>
              <p:cNvPr id="44" name="TextBox 43"/>
              <p:cNvSpPr txBox="1"/>
              <p:nvPr/>
            </p:nvSpPr>
            <p:spPr>
              <a:xfrm>
                <a:off x="5105400" y="5609678"/>
                <a:ext cx="373820" cy="523220"/>
              </a:xfrm>
              <a:prstGeom prst="rect">
                <a:avLst/>
              </a:prstGeom>
              <a:noFill/>
            </p:spPr>
            <p:txBody>
              <a:bodyPr wrap="none" rtlCol="0">
                <a:spAutoFit/>
              </a:bodyPr>
              <a:lstStyle/>
              <a:p>
                <a:r>
                  <a:rPr lang="en-US" sz="2800" dirty="0">
                    <a:sym typeface="Symbol"/>
                  </a:rPr>
                  <a:t>d</a:t>
                </a:r>
                <a:endParaRPr lang="en-US" sz="2800" dirty="0"/>
              </a:p>
            </p:txBody>
          </p:sp>
          <p:cxnSp>
            <p:nvCxnSpPr>
              <p:cNvPr id="50" name="Straight Connector 49"/>
              <p:cNvCxnSpPr/>
              <p:nvPr/>
            </p:nvCxnSpPr>
            <p:spPr>
              <a:xfrm flipV="1">
                <a:off x="5181600" y="4876800"/>
                <a:ext cx="19812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181600" y="4114800"/>
              <a:ext cx="349776" cy="523220"/>
            </a:xfrm>
            <a:prstGeom prst="rect">
              <a:avLst/>
            </a:prstGeom>
            <a:noFill/>
          </p:spPr>
          <p:txBody>
            <a:bodyPr wrap="none" rtlCol="0">
              <a:spAutoFit/>
            </a:bodyPr>
            <a:lstStyle/>
            <a:p>
              <a:r>
                <a:rPr lang="en-US" sz="2800" dirty="0">
                  <a:sym typeface="Symbol"/>
                </a:rPr>
                <a:t></a:t>
              </a:r>
              <a:endParaRPr lang="en-US" sz="2800" dirty="0"/>
            </a:p>
          </p:txBody>
        </p:sp>
      </p:grpSp>
      <p:sp>
        <p:nvSpPr>
          <p:cNvPr id="28" name="Date Placeholder 27"/>
          <p:cNvSpPr>
            <a:spLocks noGrp="1"/>
          </p:cNvSpPr>
          <p:nvPr>
            <p:ph type="dt" sz="half" idx="10"/>
          </p:nvPr>
        </p:nvSpPr>
        <p:spPr/>
        <p:txBody>
          <a:bodyPr/>
          <a:lstStyle/>
          <a:p>
            <a:r>
              <a:rPr lang="en-US" smtClean="0"/>
              <a:t>24 July 2013</a:t>
            </a:r>
            <a:endParaRPr lang="en-US" dirty="0"/>
          </a:p>
        </p:txBody>
      </p:sp>
      <p:sp>
        <p:nvSpPr>
          <p:cNvPr id="29" name="Slide Number Placeholder 28"/>
          <p:cNvSpPr>
            <a:spLocks noGrp="1"/>
          </p:cNvSpPr>
          <p:nvPr>
            <p:ph type="sldNum" sz="quarter" idx="12"/>
          </p:nvPr>
        </p:nvSpPr>
        <p:spPr/>
        <p:txBody>
          <a:bodyPr/>
          <a:lstStyle/>
          <a:p>
            <a:fld id="{80EF99F0-F5AD-4443-BB34-5939F745E5D6}" type="slidenum">
              <a:rPr lang="en-US" smtClean="0"/>
              <a:pPr/>
              <a:t>58</a:t>
            </a:fld>
            <a:endParaRPr lang="en-US" dirty="0"/>
          </a:p>
        </p:txBody>
      </p:sp>
      <p:sp>
        <p:nvSpPr>
          <p:cNvPr id="30" name="Footer Placeholder 29"/>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9256068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382000" cy="6202362"/>
          </a:xfrm>
        </p:spPr>
        <p:txBody>
          <a:bodyPr>
            <a:normAutofit/>
          </a:bodyPr>
          <a:lstStyle/>
          <a:p>
            <a:r>
              <a:rPr lang="en-US" sz="3200" dirty="0"/>
              <a:t>iv) Now, we choose the edge (d,e),all the vertices are covered, the spanning tree is produced,</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grpSp>
        <p:nvGrpSpPr>
          <p:cNvPr id="3" name="Group 26"/>
          <p:cNvGrpSpPr/>
          <p:nvPr/>
        </p:nvGrpSpPr>
        <p:grpSpPr>
          <a:xfrm>
            <a:off x="4069824" y="1600200"/>
            <a:ext cx="3245376" cy="2322898"/>
            <a:chOff x="4374624" y="3200400"/>
            <a:chExt cx="3245376" cy="2322898"/>
          </a:xfrm>
        </p:grpSpPr>
        <p:sp>
          <p:nvSpPr>
            <p:cNvPr id="6" name="TextBox 5"/>
            <p:cNvSpPr txBox="1"/>
            <p:nvPr/>
          </p:nvSpPr>
          <p:spPr>
            <a:xfrm>
              <a:off x="5746224" y="3200400"/>
              <a:ext cx="349776" cy="523220"/>
            </a:xfrm>
            <a:prstGeom prst="rect">
              <a:avLst/>
            </a:prstGeom>
            <a:noFill/>
          </p:spPr>
          <p:txBody>
            <a:bodyPr wrap="none" rtlCol="0">
              <a:spAutoFit/>
            </a:bodyPr>
            <a:lstStyle/>
            <a:p>
              <a:r>
                <a:rPr lang="en-US" sz="2800" dirty="0">
                  <a:sym typeface="Symbol"/>
                </a:rPr>
                <a:t></a:t>
              </a:r>
              <a:endParaRPr lang="en-US" sz="2800" dirty="0"/>
            </a:p>
          </p:txBody>
        </p:sp>
        <p:grpSp>
          <p:nvGrpSpPr>
            <p:cNvPr id="5" name="Group 25"/>
            <p:cNvGrpSpPr/>
            <p:nvPr/>
          </p:nvGrpSpPr>
          <p:grpSpPr>
            <a:xfrm>
              <a:off x="4374624" y="3276600"/>
              <a:ext cx="3245376" cy="2246698"/>
              <a:chOff x="4374624" y="3239702"/>
              <a:chExt cx="3245376" cy="2246698"/>
            </a:xfrm>
          </p:grpSpPr>
          <p:sp>
            <p:nvSpPr>
              <p:cNvPr id="4" name="TextBox 3"/>
              <p:cNvSpPr txBox="1"/>
              <p:nvPr/>
            </p:nvSpPr>
            <p:spPr>
              <a:xfrm>
                <a:off x="5136624" y="4495800"/>
                <a:ext cx="349776" cy="523220"/>
              </a:xfrm>
              <a:prstGeom prst="rect">
                <a:avLst/>
              </a:prstGeom>
              <a:noFill/>
            </p:spPr>
            <p:txBody>
              <a:bodyPr wrap="none" rtlCol="0">
                <a:spAutoFit/>
              </a:bodyPr>
              <a:lstStyle/>
              <a:p>
                <a:r>
                  <a:rPr lang="en-US" sz="2800" dirty="0">
                    <a:sym typeface="Symbol"/>
                  </a:rPr>
                  <a:t></a:t>
                </a:r>
                <a:endParaRPr lang="en-US" sz="2800" dirty="0"/>
              </a:p>
            </p:txBody>
          </p:sp>
          <p:grpSp>
            <p:nvGrpSpPr>
              <p:cNvPr id="7" name="Group 22"/>
              <p:cNvGrpSpPr/>
              <p:nvPr/>
            </p:nvGrpSpPr>
            <p:grpSpPr>
              <a:xfrm>
                <a:off x="4374624" y="3239702"/>
                <a:ext cx="3245376" cy="2246698"/>
                <a:chOff x="4374624" y="3200400"/>
                <a:chExt cx="3245376" cy="2246698"/>
              </a:xfrm>
            </p:grpSpPr>
            <p:grpSp>
              <p:nvGrpSpPr>
                <p:cNvPr id="17" name="Group 21"/>
                <p:cNvGrpSpPr/>
                <p:nvPr/>
              </p:nvGrpSpPr>
              <p:grpSpPr>
                <a:xfrm>
                  <a:off x="5257800" y="3200400"/>
                  <a:ext cx="2362200" cy="2246698"/>
                  <a:chOff x="5257800" y="3200400"/>
                  <a:chExt cx="2362200" cy="2246698"/>
                </a:xfrm>
              </p:grpSpPr>
              <p:grpSp>
                <p:nvGrpSpPr>
                  <p:cNvPr id="19" name="Group 15"/>
                  <p:cNvGrpSpPr/>
                  <p:nvPr/>
                </p:nvGrpSpPr>
                <p:grpSpPr>
                  <a:xfrm>
                    <a:off x="5531663" y="3200400"/>
                    <a:ext cx="2088337" cy="2246698"/>
                    <a:chOff x="4693463" y="3315902"/>
                    <a:chExt cx="2088337" cy="2246698"/>
                  </a:xfrm>
                </p:grpSpPr>
                <p:cxnSp>
                  <p:nvCxnSpPr>
                    <p:cNvPr id="10" name="Straight Connector 9"/>
                    <p:cNvCxnSpPr>
                      <a:stCxn id="13" idx="3"/>
                    </p:cNvCxnSpPr>
                    <p:nvPr/>
                  </p:nvCxnSpPr>
                  <p:spPr>
                    <a:xfrm>
                      <a:off x="5074463" y="3577512"/>
                      <a:ext cx="869136" cy="1680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1200" y="496318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2" name="TextBox 11"/>
                    <p:cNvSpPr txBox="1"/>
                    <p:nvPr/>
                  </p:nvSpPr>
                  <p:spPr>
                    <a:xfrm>
                      <a:off x="6096000" y="5039380"/>
                      <a:ext cx="381000" cy="523220"/>
                    </a:xfrm>
                    <a:prstGeom prst="rect">
                      <a:avLst/>
                    </a:prstGeom>
                    <a:noFill/>
                  </p:spPr>
                  <p:txBody>
                    <a:bodyPr wrap="square" rtlCol="0">
                      <a:spAutoFit/>
                    </a:bodyPr>
                    <a:lstStyle/>
                    <a:p>
                      <a:r>
                        <a:rPr lang="en-US" sz="2800" dirty="0">
                          <a:sym typeface="Symbol"/>
                        </a:rPr>
                        <a:t>c</a:t>
                      </a:r>
                      <a:endParaRPr lang="en-US" sz="2800" dirty="0"/>
                    </a:p>
                  </p:txBody>
                </p:sp>
                <p:sp>
                  <p:nvSpPr>
                    <p:cNvPr id="13" name="TextBox 12"/>
                    <p:cNvSpPr txBox="1"/>
                    <p:nvPr/>
                  </p:nvSpPr>
                  <p:spPr>
                    <a:xfrm>
                      <a:off x="4693463" y="3315902"/>
                      <a:ext cx="381000" cy="523220"/>
                    </a:xfrm>
                    <a:prstGeom prst="rect">
                      <a:avLst/>
                    </a:prstGeom>
                    <a:noFill/>
                  </p:spPr>
                  <p:txBody>
                    <a:bodyPr wrap="square" rtlCol="0">
                      <a:spAutoFit/>
                    </a:bodyPr>
                    <a:lstStyle/>
                    <a:p>
                      <a:r>
                        <a:rPr lang="en-US" sz="2800" dirty="0">
                          <a:sym typeface="Symbol"/>
                        </a:rPr>
                        <a:t>a</a:t>
                      </a:r>
                      <a:endParaRPr lang="en-US" sz="2800" dirty="0"/>
                    </a:p>
                  </p:txBody>
                </p:sp>
                <p:cxnSp>
                  <p:nvCxnSpPr>
                    <p:cNvPr id="14" name="Straight Connector 13"/>
                    <p:cNvCxnSpPr/>
                    <p:nvPr/>
                  </p:nvCxnSpPr>
                  <p:spPr>
                    <a:xfrm rot="5400000">
                      <a:off x="5638800" y="4419600"/>
                      <a:ext cx="1066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48400" y="3810000"/>
                      <a:ext cx="349776" cy="523220"/>
                    </a:xfrm>
                    <a:prstGeom prst="rect">
                      <a:avLst/>
                    </a:prstGeom>
                    <a:noFill/>
                  </p:spPr>
                  <p:txBody>
                    <a:bodyPr wrap="none" rtlCol="0">
                      <a:spAutoFit/>
                    </a:bodyPr>
                    <a:lstStyle/>
                    <a:p>
                      <a:r>
                        <a:rPr lang="en-US" sz="2800" dirty="0">
                          <a:sym typeface="Symbol"/>
                        </a:rPr>
                        <a:t></a:t>
                      </a:r>
                      <a:endParaRPr lang="en-US" sz="2800" dirty="0"/>
                    </a:p>
                  </p:txBody>
                </p:sp>
                <p:sp>
                  <p:nvSpPr>
                    <p:cNvPr id="16" name="TextBox 15"/>
                    <p:cNvSpPr txBox="1"/>
                    <p:nvPr/>
                  </p:nvSpPr>
                  <p:spPr>
                    <a:xfrm>
                      <a:off x="6400800" y="3962400"/>
                      <a:ext cx="381000" cy="523220"/>
                    </a:xfrm>
                    <a:prstGeom prst="rect">
                      <a:avLst/>
                    </a:prstGeom>
                    <a:noFill/>
                  </p:spPr>
                  <p:txBody>
                    <a:bodyPr wrap="square" rtlCol="0">
                      <a:spAutoFit/>
                    </a:bodyPr>
                    <a:lstStyle/>
                    <a:p>
                      <a:r>
                        <a:rPr lang="en-US" sz="2800" dirty="0">
                          <a:sym typeface="Symbol"/>
                        </a:rPr>
                        <a:t>b</a:t>
                      </a:r>
                      <a:endParaRPr lang="en-US" sz="2800" dirty="0"/>
                    </a:p>
                  </p:txBody>
                </p:sp>
              </p:grpSp>
              <p:sp>
                <p:nvSpPr>
                  <p:cNvPr id="8" name="TextBox 7"/>
                  <p:cNvSpPr txBox="1"/>
                  <p:nvPr/>
                </p:nvSpPr>
                <p:spPr>
                  <a:xfrm>
                    <a:off x="5257800" y="4695278"/>
                    <a:ext cx="373820" cy="523220"/>
                  </a:xfrm>
                  <a:prstGeom prst="rect">
                    <a:avLst/>
                  </a:prstGeom>
                  <a:noFill/>
                </p:spPr>
                <p:txBody>
                  <a:bodyPr wrap="none" rtlCol="0">
                    <a:spAutoFit/>
                  </a:bodyPr>
                  <a:lstStyle/>
                  <a:p>
                    <a:r>
                      <a:rPr lang="en-US" sz="2800" dirty="0">
                        <a:sym typeface="Symbol"/>
                      </a:rPr>
                      <a:t>d</a:t>
                    </a:r>
                    <a:endParaRPr lang="en-US" sz="2800" dirty="0"/>
                  </a:p>
                </p:txBody>
              </p:sp>
              <p:cxnSp>
                <p:nvCxnSpPr>
                  <p:cNvPr id="9" name="Straight Connector 8"/>
                  <p:cNvCxnSpPr/>
                  <p:nvPr/>
                </p:nvCxnSpPr>
                <p:spPr>
                  <a:xfrm flipV="1">
                    <a:off x="5334000" y="3962400"/>
                    <a:ext cx="1981200" cy="798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rot="16200000" flipH="1">
                  <a:off x="4381500" y="3848101"/>
                  <a:ext cx="1066800" cy="685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90400" y="3352800"/>
                  <a:ext cx="362600" cy="523220"/>
                </a:xfrm>
                <a:prstGeom prst="rect">
                  <a:avLst/>
                </a:prstGeom>
                <a:noFill/>
              </p:spPr>
              <p:txBody>
                <a:bodyPr wrap="none" rtlCol="0">
                  <a:spAutoFit/>
                </a:bodyPr>
                <a:lstStyle/>
                <a:p>
                  <a:r>
                    <a:rPr lang="en-US" sz="2800" dirty="0">
                      <a:sym typeface="Symbol"/>
                    </a:rPr>
                    <a:t>e</a:t>
                  </a:r>
                  <a:endParaRPr lang="en-US" sz="2800" dirty="0"/>
                </a:p>
              </p:txBody>
            </p:sp>
            <p:sp>
              <p:nvSpPr>
                <p:cNvPr id="21" name="TextBox 20"/>
                <p:cNvSpPr txBox="1"/>
                <p:nvPr/>
              </p:nvSpPr>
              <p:spPr>
                <a:xfrm>
                  <a:off x="4374624" y="3352800"/>
                  <a:ext cx="349776" cy="523220"/>
                </a:xfrm>
                <a:prstGeom prst="rect">
                  <a:avLst/>
                </a:prstGeom>
                <a:noFill/>
              </p:spPr>
              <p:txBody>
                <a:bodyPr wrap="none" rtlCol="0">
                  <a:spAutoFit/>
                </a:bodyPr>
                <a:lstStyle/>
                <a:p>
                  <a:r>
                    <a:rPr lang="en-US" sz="2800" dirty="0">
                      <a:sym typeface="Symbol"/>
                    </a:rPr>
                    <a:t></a:t>
                  </a:r>
                  <a:endParaRPr lang="en-US" sz="2800" dirty="0"/>
                </a:p>
              </p:txBody>
            </p:sp>
          </p:grpSp>
        </p:grpSp>
      </p:grpSp>
      <p:sp>
        <p:nvSpPr>
          <p:cNvPr id="22" name="Date Placeholder 21"/>
          <p:cNvSpPr>
            <a:spLocks noGrp="1"/>
          </p:cNvSpPr>
          <p:nvPr>
            <p:ph type="dt" sz="half" idx="10"/>
          </p:nvPr>
        </p:nvSpPr>
        <p:spPr/>
        <p:txBody>
          <a:bodyPr/>
          <a:lstStyle/>
          <a:p>
            <a:r>
              <a:rPr lang="en-US" smtClean="0"/>
              <a:t>24 July 2013</a:t>
            </a:r>
            <a:endParaRPr lang="en-US" dirty="0"/>
          </a:p>
        </p:txBody>
      </p:sp>
      <p:sp>
        <p:nvSpPr>
          <p:cNvPr id="23" name="Slide Number Placeholder 22"/>
          <p:cNvSpPr>
            <a:spLocks noGrp="1"/>
          </p:cNvSpPr>
          <p:nvPr>
            <p:ph type="sldNum" sz="quarter" idx="12"/>
          </p:nvPr>
        </p:nvSpPr>
        <p:spPr/>
        <p:txBody>
          <a:bodyPr/>
          <a:lstStyle/>
          <a:p>
            <a:fld id="{80EF99F0-F5AD-4443-BB34-5939F745E5D6}" type="slidenum">
              <a:rPr lang="en-US" smtClean="0"/>
              <a:pPr/>
              <a:t>59</a:t>
            </a:fld>
            <a:endParaRPr lang="en-US" dirty="0"/>
          </a:p>
        </p:txBody>
      </p:sp>
      <p:sp>
        <p:nvSpPr>
          <p:cNvPr id="24" name="Footer Placeholder 23"/>
          <p:cNvSpPr>
            <a:spLocks noGrp="1"/>
          </p:cNvSpPr>
          <p:nvPr>
            <p:ph type="ftr" sz="quarter" idx="11"/>
          </p:nvPr>
        </p:nvSpPr>
        <p:spPr/>
        <p:txBody>
          <a:bodyPr/>
          <a:lstStyle/>
          <a:p>
            <a:r>
              <a:rPr lang="en-US" smtClean="0"/>
              <a:t>prepared by Jay Narayan Jha</a:t>
            </a:r>
            <a:endParaRPr lang="en-US" dirty="0"/>
          </a:p>
        </p:txBody>
      </p:sp>
    </p:spTree>
    <p:extLst>
      <p:ext uri="{BB962C8B-B14F-4D97-AF65-F5344CB8AC3E}">
        <p14:creationId xmlns:p14="http://schemas.microsoft.com/office/powerpoint/2010/main" val="308232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From equation (</a:t>
            </a:r>
            <a:r>
              <a:rPr lang="en-US" sz="3200" dirty="0" err="1"/>
              <a:t>i</a:t>
            </a:r>
            <a:r>
              <a:rPr lang="en-US" sz="3200" dirty="0"/>
              <a:t>) &amp; (ii)</a:t>
            </a:r>
          </a:p>
          <a:p>
            <a:pPr>
              <a:buNone/>
            </a:pPr>
            <a:r>
              <a:rPr lang="en-US" sz="3200" dirty="0"/>
              <a:t>	2(n-1) ≥ m+2(n-m)</a:t>
            </a:r>
          </a:p>
          <a:p>
            <a:pPr>
              <a:buNone/>
            </a:pPr>
            <a:r>
              <a:rPr lang="en-US" sz="3200" dirty="0"/>
              <a:t>	or,2n-2 ≥ m+2n-2m</a:t>
            </a:r>
          </a:p>
          <a:p>
            <a:pPr>
              <a:buNone/>
            </a:pPr>
            <a:r>
              <a:rPr lang="en-US" sz="3200" dirty="0"/>
              <a:t>	or, -2 ≥ -m</a:t>
            </a:r>
          </a:p>
          <a:p>
            <a:pPr>
              <a:buNone/>
            </a:pPr>
            <a:r>
              <a:rPr lang="en-US" sz="3200" dirty="0"/>
              <a:t>	or,2 ≤ m</a:t>
            </a:r>
          </a:p>
          <a:p>
            <a:pPr>
              <a:buNone/>
            </a:pPr>
            <a:r>
              <a:rPr lang="en-US" sz="3200" dirty="0"/>
              <a:t>	  m ≥ 2</a:t>
            </a:r>
            <a:br>
              <a:rPr lang="en-US" sz="3200" dirty="0"/>
            </a:br>
            <a:r>
              <a:rPr lang="en-US" sz="3200" dirty="0"/>
              <a:t>This proves that T consists at least two vertices of degree 1.</a:t>
            </a:r>
          </a:p>
        </p:txBody>
      </p:sp>
      <p:sp>
        <p:nvSpPr>
          <p:cNvPr id="7" name="Date Placeholder 6"/>
          <p:cNvSpPr>
            <a:spLocks noGrp="1"/>
          </p:cNvSpPr>
          <p:nvPr>
            <p:ph type="dt" sz="half" idx="10"/>
          </p:nvPr>
        </p:nvSpPr>
        <p:spPr/>
        <p:txBody>
          <a:bodyPr/>
          <a:lstStyle/>
          <a:p>
            <a:r>
              <a:rPr lang="en-US" smtClean="0"/>
              <a:t>24 July 2013</a:t>
            </a:r>
            <a:endParaRPr lang="en-US"/>
          </a:p>
        </p:txBody>
      </p:sp>
      <p:sp>
        <p:nvSpPr>
          <p:cNvPr id="9" name="Footer Placeholder 8"/>
          <p:cNvSpPr>
            <a:spLocks noGrp="1"/>
          </p:cNvSpPr>
          <p:nvPr>
            <p:ph type="ftr" sz="quarter" idx="11"/>
          </p:nvPr>
        </p:nvSpPr>
        <p:spPr/>
        <p:txBody>
          <a:bodyPr/>
          <a:lstStyle/>
          <a:p>
            <a:r>
              <a:rPr lang="en-US" smtClean="0"/>
              <a:t>prepared by Jay Narayan Jha</a:t>
            </a:r>
            <a:endParaRPr lang="en-US"/>
          </a:p>
        </p:txBody>
      </p:sp>
      <p:sp>
        <p:nvSpPr>
          <p:cNvPr id="8" name="Slide Number Placeholder 7"/>
          <p:cNvSpPr>
            <a:spLocks noGrp="1"/>
          </p:cNvSpPr>
          <p:nvPr>
            <p:ph type="sldNum" sz="quarter" idx="12"/>
          </p:nvPr>
        </p:nvSpPr>
        <p:spPr/>
        <p:txBody>
          <a:bodyPr/>
          <a:lstStyle/>
          <a:p>
            <a:fld id="{02784406-482B-4255-A930-30454B9095B8}" type="slidenum">
              <a:rPr lang="en-US" smtClean="0"/>
              <a:pPr/>
              <a:t>6</a:t>
            </a:fld>
            <a:endParaRPr lang="en-US"/>
          </a:p>
        </p:txBody>
      </p:sp>
      <p:pic>
        <p:nvPicPr>
          <p:cNvPr id="174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4648201"/>
            <a:ext cx="292474" cy="447675"/>
          </a:xfrm>
          <a:prstGeom prst="rect">
            <a:avLst/>
          </a:prstGeom>
          <a:noFill/>
        </p:spPr>
      </p:pic>
      <p:sp>
        <p:nvSpPr>
          <p:cNvPr id="17411" name="Rectangle 3"/>
          <p:cNvSpPr>
            <a:spLocks noChangeArrowheads="1"/>
          </p:cNvSpPr>
          <p:nvPr/>
        </p:nvSpPr>
        <p:spPr bwMode="auto">
          <a:xfrm>
            <a:off x="1524001" y="720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Tree>
    <p:extLst>
      <p:ext uri="{BB962C8B-B14F-4D97-AF65-F5344CB8AC3E}">
        <p14:creationId xmlns:p14="http://schemas.microsoft.com/office/powerpoint/2010/main" val="856770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a:bodyPr>
          <a:lstStyle/>
          <a:p>
            <a:pPr algn="just">
              <a:buNone/>
            </a:pPr>
            <a:r>
              <a:rPr lang="en-US" b="1" i="1" u="sng" dirty="0"/>
              <a:t>Representation of Algebraic Structure by Binary Tree</a:t>
            </a:r>
          </a:p>
          <a:p>
            <a:pPr algn="just">
              <a:buNone/>
            </a:pPr>
            <a:r>
              <a:rPr lang="en-US" dirty="0"/>
              <a:t>      </a:t>
            </a:r>
          </a:p>
          <a:p>
            <a:pPr algn="just">
              <a:buNone/>
            </a:pPr>
            <a:r>
              <a:rPr lang="en-US" dirty="0"/>
              <a:t>   Binary trees are used to represent algebraic expressions . The vertices of the binary tree are labeled with the numbers,variables,as operations that make up the expressions. The leaves of the tree can be labeled with numbers or variables. Operations such as addition,substraction,multiplication,division or exponentiation can only be assigned to internal vertices. The operation of each vertex operates with left and right sub trees from left to right.</a:t>
            </a:r>
          </a:p>
        </p:txBody>
      </p:sp>
      <p:sp>
        <p:nvSpPr>
          <p:cNvPr id="2" name="Date Placeholder 1"/>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487F7805-54D8-4D74-A658-D7909583DCCC}" type="slidenum">
              <a:rPr lang="en-US" smtClean="0"/>
              <a:pPr/>
              <a:t>60</a:t>
            </a:fld>
            <a:endParaRPr lang="en-US" dirty="0"/>
          </a:p>
        </p:txBody>
      </p:sp>
    </p:spTree>
    <p:extLst>
      <p:ext uri="{BB962C8B-B14F-4D97-AF65-F5344CB8AC3E}">
        <p14:creationId xmlns:p14="http://schemas.microsoft.com/office/powerpoint/2010/main" val="12280421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1"/>
            <a:ext cx="8229600" cy="5973763"/>
          </a:xfrm>
        </p:spPr>
        <p:txBody>
          <a:bodyPr/>
          <a:lstStyle/>
          <a:p>
            <a:pPr>
              <a:buNone/>
            </a:pPr>
            <a:r>
              <a:rPr lang="en-US" b="1" i="1" u="sng" dirty="0" smtClean="0"/>
              <a:t>Example </a:t>
            </a:r>
            <a:r>
              <a:rPr lang="en-US" dirty="0" smtClean="0"/>
              <a:t>Use a binary tree to represent the</a:t>
            </a:r>
          </a:p>
          <a:p>
            <a:pPr>
              <a:buNone/>
            </a:pPr>
            <a:r>
              <a:rPr lang="en-US" dirty="0" smtClean="0"/>
              <a:t>expression.</a:t>
            </a:r>
          </a:p>
          <a:p>
            <a:pPr>
              <a:buNone/>
            </a:pPr>
            <a:r>
              <a:rPr lang="en-US" dirty="0" smtClean="0"/>
              <a:t>     i)a*b                  ii)(a + b)*c)+(d/e)</a:t>
            </a:r>
          </a:p>
          <a:p>
            <a:pPr>
              <a:buNone/>
            </a:pPr>
            <a:endParaRPr lang="en-US" dirty="0" smtClean="0"/>
          </a:p>
          <a:p>
            <a:pPr>
              <a:buNone/>
            </a:pPr>
            <a:endParaRPr lang="en-US" dirty="0"/>
          </a:p>
        </p:txBody>
      </p:sp>
      <p:grpSp>
        <p:nvGrpSpPr>
          <p:cNvPr id="32" name="Group 31"/>
          <p:cNvGrpSpPr/>
          <p:nvPr/>
        </p:nvGrpSpPr>
        <p:grpSpPr>
          <a:xfrm>
            <a:off x="2209800" y="2362200"/>
            <a:ext cx="1905000" cy="2362200"/>
            <a:chOff x="457200" y="2057400"/>
            <a:chExt cx="1905000" cy="2362200"/>
          </a:xfrm>
        </p:grpSpPr>
        <p:sp>
          <p:nvSpPr>
            <p:cNvPr id="5" name="Oval 4"/>
            <p:cNvSpPr/>
            <p:nvPr/>
          </p:nvSpPr>
          <p:spPr>
            <a:xfrm>
              <a:off x="1066800" y="2057400"/>
              <a:ext cx="6858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sp>
          <p:nvSpPr>
            <p:cNvPr id="6" name="Oval 5"/>
            <p:cNvSpPr/>
            <p:nvPr/>
          </p:nvSpPr>
          <p:spPr>
            <a:xfrm>
              <a:off x="1676400" y="3581400"/>
              <a:ext cx="6858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7" name="Oval 6"/>
            <p:cNvSpPr/>
            <p:nvPr/>
          </p:nvSpPr>
          <p:spPr>
            <a:xfrm>
              <a:off x="457200" y="3657600"/>
              <a:ext cx="6858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cxnSp>
          <p:nvCxnSpPr>
            <p:cNvPr id="9" name="Straight Arrow Connector 8"/>
            <p:cNvCxnSpPr>
              <a:stCxn id="5" idx="5"/>
            </p:cNvCxnSpPr>
            <p:nvPr/>
          </p:nvCxnSpPr>
          <p:spPr>
            <a:xfrm rot="16200000" flipH="1">
              <a:off x="1341787" y="3018187"/>
              <a:ext cx="873592" cy="252833"/>
            </a:xfrm>
            <a:prstGeom prst="straightConnector1">
              <a:avLst/>
            </a:prstGeom>
            <a:ln w="381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0"/>
            </p:cNvCxnSpPr>
            <p:nvPr/>
          </p:nvCxnSpPr>
          <p:spPr>
            <a:xfrm rot="5400000">
              <a:off x="508771" y="2999138"/>
              <a:ext cx="949792" cy="367133"/>
            </a:xfrm>
            <a:prstGeom prst="straightConnector1">
              <a:avLst/>
            </a:prstGeom>
            <a:ln w="381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stCxn id="19" idx="4"/>
            <a:endCxn id="18" idx="1"/>
          </p:cNvCxnSpPr>
          <p:nvPr/>
        </p:nvCxnSpPr>
        <p:spPr>
          <a:xfrm rot="16200000" flipH="1">
            <a:off x="7252470" y="3682230"/>
            <a:ext cx="492592" cy="138533"/>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791200" y="1676400"/>
            <a:ext cx="4114800" cy="4343400"/>
            <a:chOff x="2362200" y="1524000"/>
            <a:chExt cx="4114800" cy="4343400"/>
          </a:xfrm>
        </p:grpSpPr>
        <p:cxnSp>
          <p:nvCxnSpPr>
            <p:cNvPr id="22" name="Straight Arrow Connector 21"/>
            <p:cNvCxnSpPr>
              <a:stCxn id="12" idx="5"/>
            </p:cNvCxnSpPr>
            <p:nvPr/>
          </p:nvCxnSpPr>
          <p:spPr>
            <a:xfrm rot="16200000" flipH="1">
              <a:off x="4846986" y="2256188"/>
              <a:ext cx="416394" cy="2528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43400" y="15240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sp>
          <p:nvSpPr>
            <p:cNvPr id="13" name="Oval 12"/>
            <p:cNvSpPr/>
            <p:nvPr/>
          </p:nvSpPr>
          <p:spPr>
            <a:xfrm>
              <a:off x="3657600" y="51054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14" name="Oval 13"/>
            <p:cNvSpPr/>
            <p:nvPr/>
          </p:nvSpPr>
          <p:spPr>
            <a:xfrm>
              <a:off x="2362200" y="50292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15" name="Oval 14"/>
            <p:cNvSpPr/>
            <p:nvPr/>
          </p:nvSpPr>
          <p:spPr>
            <a:xfrm>
              <a:off x="3124200" y="38100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sp>
          <p:nvSpPr>
            <p:cNvPr id="16" name="Oval 15"/>
            <p:cNvSpPr/>
            <p:nvPr/>
          </p:nvSpPr>
          <p:spPr>
            <a:xfrm>
              <a:off x="4876800" y="36576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17" name="Oval 16"/>
            <p:cNvSpPr/>
            <p:nvPr/>
          </p:nvSpPr>
          <p:spPr>
            <a:xfrm>
              <a:off x="5791200" y="36576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18" name="Oval 17"/>
            <p:cNvSpPr/>
            <p:nvPr/>
          </p:nvSpPr>
          <p:spPr>
            <a:xfrm>
              <a:off x="4038600" y="37338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19" name="Oval 18"/>
            <p:cNvSpPr/>
            <p:nvPr/>
          </p:nvSpPr>
          <p:spPr>
            <a:xfrm>
              <a:off x="3657600" y="25908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sp>
          <p:nvSpPr>
            <p:cNvPr id="20" name="Oval 19"/>
            <p:cNvSpPr/>
            <p:nvPr/>
          </p:nvSpPr>
          <p:spPr>
            <a:xfrm>
              <a:off x="4953000" y="2514600"/>
              <a:ext cx="685800" cy="7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p>
          </p:txBody>
        </p:sp>
        <p:cxnSp>
          <p:nvCxnSpPr>
            <p:cNvPr id="24" name="Straight Arrow Connector 23"/>
            <p:cNvCxnSpPr>
              <a:stCxn id="12" idx="3"/>
              <a:endCxn id="19" idx="7"/>
            </p:cNvCxnSpPr>
            <p:nvPr/>
          </p:nvCxnSpPr>
          <p:spPr>
            <a:xfrm rot="5400000">
              <a:off x="4079408" y="2337967"/>
              <a:ext cx="527984" cy="200866"/>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4"/>
              <a:endCxn id="16" idx="0"/>
            </p:cNvCxnSpPr>
            <p:nvPr/>
          </p:nvCxnSpPr>
          <p:spPr>
            <a:xfrm rot="5400000">
              <a:off x="5067300" y="3429000"/>
              <a:ext cx="381000" cy="7620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5"/>
              <a:endCxn id="17" idx="1"/>
            </p:cNvCxnSpPr>
            <p:nvPr/>
          </p:nvCxnSpPr>
          <p:spPr>
            <a:xfrm rot="16200000" flipH="1">
              <a:off x="5412908" y="3290467"/>
              <a:ext cx="604184" cy="353266"/>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3"/>
              <a:endCxn id="15" idx="0"/>
            </p:cNvCxnSpPr>
            <p:nvPr/>
          </p:nvCxnSpPr>
          <p:spPr>
            <a:xfrm rot="5400000">
              <a:off x="3328171" y="3380138"/>
              <a:ext cx="568792" cy="290933"/>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p:cNvCxnSpPr>
            <p:nvPr/>
          </p:nvCxnSpPr>
          <p:spPr>
            <a:xfrm rot="5400000">
              <a:off x="2737621" y="4542188"/>
              <a:ext cx="568792" cy="405233"/>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4"/>
              <a:endCxn id="13" idx="1"/>
            </p:cNvCxnSpPr>
            <p:nvPr/>
          </p:nvCxnSpPr>
          <p:spPr>
            <a:xfrm rot="16200000" flipH="1">
              <a:off x="3290070" y="4749029"/>
              <a:ext cx="644992" cy="290933"/>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8" name="Slide Number Placeholder 7"/>
          <p:cNvSpPr>
            <a:spLocks noGrp="1"/>
          </p:cNvSpPr>
          <p:nvPr>
            <p:ph type="sldNum" sz="quarter" idx="12"/>
          </p:nvPr>
        </p:nvSpPr>
        <p:spPr/>
        <p:txBody>
          <a:bodyPr/>
          <a:lstStyle/>
          <a:p>
            <a:fld id="{487F7805-54D8-4D74-A658-D7909583DCCC}" type="slidenum">
              <a:rPr lang="en-US" smtClean="0"/>
              <a:pPr/>
              <a:t>61</a:t>
            </a:fld>
            <a:endParaRPr lang="en-US" dirty="0"/>
          </a:p>
        </p:txBody>
      </p:sp>
    </p:spTree>
    <p:extLst>
      <p:ext uri="{BB962C8B-B14F-4D97-AF65-F5344CB8AC3E}">
        <p14:creationId xmlns:p14="http://schemas.microsoft.com/office/powerpoint/2010/main" val="34160478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34400" cy="5973762"/>
          </a:xfrm>
        </p:spPr>
        <p:txBody>
          <a:bodyPr>
            <a:normAutofit/>
          </a:bodyPr>
          <a:lstStyle/>
          <a:p>
            <a:pPr algn="l"/>
            <a:r>
              <a:rPr lang="en-US" sz="3200" dirty="0"/>
              <a:t>Use a binary tree to represent The expression</a:t>
            </a:r>
            <a:br>
              <a:rPr lang="en-US" sz="3200" dirty="0"/>
            </a:br>
            <a:r>
              <a:rPr lang="en-US" sz="3200" dirty="0"/>
              <a:t>1) (a+b)/c </a:t>
            </a:r>
            <a:br>
              <a:rPr lang="en-US" sz="3200" dirty="0"/>
            </a:br>
            <a:r>
              <a:rPr lang="en-US" sz="3200" dirty="0"/>
              <a:t> 2) (a+b)* (c/d)  </a:t>
            </a:r>
            <a:br>
              <a:rPr lang="en-US" sz="3200" dirty="0"/>
            </a:br>
            <a:r>
              <a:rPr lang="en-US" sz="3200" dirty="0"/>
              <a:t>3) (9/3*4 +2) /(((1+2)*3) – 2)</a:t>
            </a:r>
            <a:br>
              <a:rPr lang="en-US" sz="3200" dirty="0"/>
            </a:br>
            <a:r>
              <a:rPr lang="en-US" sz="3200" dirty="0"/>
              <a:t> 4) (x+3y)</a:t>
            </a:r>
            <a:r>
              <a:rPr lang="en-US" sz="3200" baseline="30000" dirty="0"/>
              <a:t>5</a:t>
            </a:r>
            <a:r>
              <a:rPr lang="en-US" sz="3200" dirty="0"/>
              <a:t>(a – 2b)</a:t>
            </a:r>
            <a:br>
              <a:rPr lang="en-US" sz="3200" dirty="0"/>
            </a:br>
            <a:r>
              <a:rPr lang="en-US" sz="3200" dirty="0"/>
              <a:t>5) (((a*b) – c</a:t>
            </a:r>
            <a:r>
              <a:rPr lang="en-US" sz="3200" dirty="0">
                <a:sym typeface="Symbol"/>
              </a:rPr>
              <a:t>d) </a:t>
            </a:r>
            <a:r>
              <a:rPr lang="en-US" sz="3200" dirty="0"/>
              <a:t>–</a:t>
            </a:r>
            <a:r>
              <a:rPr lang="en-US" sz="3200" dirty="0">
                <a:sym typeface="Symbol"/>
              </a:rPr>
              <a:t> ((e*f ) + g)</a:t>
            </a:r>
            <a:br>
              <a:rPr lang="en-US" sz="3200" dirty="0">
                <a:sym typeface="Symbol"/>
              </a:rPr>
            </a:br>
            <a:r>
              <a:rPr lang="en-US" sz="3200" dirty="0">
                <a:sym typeface="Symbol"/>
              </a:rPr>
              <a:t>6) </a:t>
            </a:r>
            <a:br>
              <a:rPr lang="en-US" sz="3200" dirty="0">
                <a:sym typeface="Symbol"/>
              </a:rPr>
            </a:br>
            <a:r>
              <a:rPr lang="en-US" sz="3200" dirty="0">
                <a:sym typeface="Symbol"/>
              </a:rPr>
              <a:t/>
            </a:r>
            <a:br>
              <a:rPr lang="en-US" sz="3200" dirty="0">
                <a:sym typeface="Symbol"/>
              </a:rPr>
            </a:br>
            <a:r>
              <a:rPr lang="en-US" sz="3200" dirty="0">
                <a:sym typeface="Symbol"/>
              </a:rPr>
              <a:t/>
            </a:r>
            <a:br>
              <a:rPr lang="en-US" sz="3200" dirty="0">
                <a:sym typeface="Symbol"/>
              </a:rPr>
            </a:br>
            <a:r>
              <a:rPr lang="en-US" sz="3200" dirty="0">
                <a:sym typeface="Symbol"/>
              </a:rPr>
              <a:t/>
            </a:r>
            <a:br>
              <a:rPr lang="en-US" sz="3200" dirty="0">
                <a:sym typeface="Symbol"/>
              </a:rPr>
            </a:br>
            <a:endParaRPr lang="en-US" sz="3200" baseline="-25000" dirty="0"/>
          </a:p>
        </p:txBody>
      </p:sp>
      <p:sp>
        <p:nvSpPr>
          <p:cNvPr id="3" name="Date Placeholder 2"/>
          <p:cNvSpPr>
            <a:spLocks noGrp="1"/>
          </p:cNvSpPr>
          <p:nvPr>
            <p:ph type="dt" sz="half" idx="10"/>
          </p:nvPr>
        </p:nvSpPr>
        <p:spPr/>
        <p:txBody>
          <a:bodyPr/>
          <a:lstStyle/>
          <a:p>
            <a:r>
              <a:rPr lang="en-US" smtClean="0"/>
              <a:t>24 July 2013</a:t>
            </a:r>
            <a:endParaRPr lang="en-US" dirty="0"/>
          </a:p>
        </p:txBody>
      </p:sp>
      <p:sp>
        <p:nvSpPr>
          <p:cNvPr id="4" name="Footer Placeholder 3"/>
          <p:cNvSpPr>
            <a:spLocks noGrp="1"/>
          </p:cNvSpPr>
          <p:nvPr>
            <p:ph type="ftr" sz="quarter" idx="11"/>
          </p:nvPr>
        </p:nvSpPr>
        <p:spPr/>
        <p:txBody>
          <a:bodyPr/>
          <a:lstStyle/>
          <a:p>
            <a:r>
              <a:rPr lang="en-US" smtClean="0"/>
              <a:t>prepared by Jay Narayan Jha</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62</a:t>
            </a:fld>
            <a:endParaRPr lang="en-US" dirty="0"/>
          </a:p>
        </p:txBody>
      </p:sp>
      <p:sp>
        <p:nvSpPr>
          <p:cNvPr id="10854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8548"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8545" name="Object 1"/>
          <p:cNvGraphicFramePr>
            <a:graphicFrameLocks noChangeAspect="1"/>
          </p:cNvGraphicFramePr>
          <p:nvPr/>
        </p:nvGraphicFramePr>
        <p:xfrm>
          <a:off x="2514601" y="3505201"/>
          <a:ext cx="1809131" cy="1190625"/>
        </p:xfrm>
        <a:graphic>
          <a:graphicData uri="http://schemas.openxmlformats.org/presentationml/2006/ole">
            <mc:AlternateContent xmlns:mc="http://schemas.openxmlformats.org/markup-compatibility/2006">
              <mc:Choice xmlns:v="urn:schemas-microsoft-com:vml" Requires="v">
                <p:oleObj spid="_x0000_s4111" name="Equation" r:id="rId3" imgW="698500" imgH="457200" progId="Equation.3">
                  <p:embed/>
                </p:oleObj>
              </mc:Choice>
              <mc:Fallback>
                <p:oleObj name="Equation" r:id="rId3" imgW="698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505201"/>
                        <a:ext cx="1809131"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2086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u="sng" dirty="0"/>
              <a:t>Theorem3</a:t>
            </a:r>
            <a:r>
              <a:rPr lang="en-US" dirty="0"/>
              <a:t>: if T is a tree with n vertices, then it has n-1 edges.</a:t>
            </a:r>
          </a:p>
          <a:p>
            <a:pPr>
              <a:buNone/>
            </a:pPr>
            <a:r>
              <a:rPr lang="en-US" dirty="0"/>
              <a:t>	</a:t>
            </a:r>
            <a:r>
              <a:rPr lang="en-US" u="sng" dirty="0"/>
              <a:t>Proof</a:t>
            </a:r>
            <a:r>
              <a:rPr lang="en-US" dirty="0"/>
              <a:t>:</a:t>
            </a:r>
          </a:p>
          <a:p>
            <a:pPr>
              <a:buNone/>
            </a:pPr>
            <a:r>
              <a:rPr lang="en-US" dirty="0"/>
              <a:t>	The theorem will be proved by induction on the number of vertices, when n=1, Then T has only one vertex, since it has no cycles, T can not have edges i.e. e=0=n-1. It is easy to show that the theorem is true for n=2 and 3, Let us now consider a tree T with n vertices. Let </a:t>
            </a:r>
            <a:r>
              <a:rPr lang="en-US" dirty="0" err="1"/>
              <a:t>e</a:t>
            </a:r>
            <a:r>
              <a:rPr lang="en-US" baseline="-25000" dirty="0" err="1"/>
              <a:t>k</a:t>
            </a:r>
            <a:r>
              <a:rPr lang="en-US" dirty="0"/>
              <a:t> be edge with end vertices   v</a:t>
            </a:r>
            <a:r>
              <a:rPr lang="en-US" baseline="-25000" dirty="0"/>
              <a:t>i</a:t>
            </a:r>
            <a:r>
              <a:rPr lang="en-US" dirty="0"/>
              <a:t>  and </a:t>
            </a:r>
            <a:r>
              <a:rPr lang="en-US" dirty="0" err="1"/>
              <a:t>v</a:t>
            </a:r>
            <a:r>
              <a:rPr lang="en-US" baseline="-25000" dirty="0" err="1"/>
              <a:t>j</a:t>
            </a:r>
            <a:r>
              <a:rPr lang="en-US" dirty="0"/>
              <a:t> . There is no other path between vi and </a:t>
            </a:r>
            <a:r>
              <a:rPr lang="en-US" dirty="0" err="1"/>
              <a:t>v</a:t>
            </a:r>
            <a:r>
              <a:rPr lang="en-US" baseline="-25000" dirty="0" err="1"/>
              <a:t>j</a:t>
            </a:r>
            <a:r>
              <a:rPr lang="en-US" dirty="0"/>
              <a:t> except </a:t>
            </a:r>
            <a:r>
              <a:rPr lang="en-US" dirty="0" err="1"/>
              <a:t>e</a:t>
            </a:r>
            <a:r>
              <a:rPr lang="en-US" baseline="-25000" dirty="0" err="1"/>
              <a:t>k</a:t>
            </a:r>
            <a:r>
              <a:rPr lang="en-US" dirty="0"/>
              <a:t> . Therefore, deletion of </a:t>
            </a:r>
            <a:r>
              <a:rPr lang="en-US" dirty="0" err="1"/>
              <a:t>e</a:t>
            </a:r>
            <a:r>
              <a:rPr lang="en-US" baseline="-25000" dirty="0" err="1"/>
              <a:t>k</a:t>
            </a:r>
            <a:r>
              <a:rPr lang="en-US" dirty="0"/>
              <a:t> from T will</a:t>
            </a:r>
          </a:p>
        </p:txBody>
      </p:sp>
      <p:sp>
        <p:nvSpPr>
          <p:cNvPr id="12" name="Date Placeholder 11"/>
          <p:cNvSpPr>
            <a:spLocks noGrp="1"/>
          </p:cNvSpPr>
          <p:nvPr>
            <p:ph type="dt" sz="half" idx="10"/>
          </p:nvPr>
        </p:nvSpPr>
        <p:spPr/>
        <p:txBody>
          <a:bodyPr/>
          <a:lstStyle/>
          <a:p>
            <a:r>
              <a:rPr lang="en-US" smtClean="0"/>
              <a:t>24 July 2013</a:t>
            </a:r>
            <a:endParaRPr lang="en-US"/>
          </a:p>
        </p:txBody>
      </p:sp>
      <p:sp>
        <p:nvSpPr>
          <p:cNvPr id="14" name="Footer Placeholder 13"/>
          <p:cNvSpPr>
            <a:spLocks noGrp="1"/>
          </p:cNvSpPr>
          <p:nvPr>
            <p:ph type="ftr" sz="quarter" idx="11"/>
          </p:nvPr>
        </p:nvSpPr>
        <p:spPr/>
        <p:txBody>
          <a:bodyPr/>
          <a:lstStyle/>
          <a:p>
            <a:r>
              <a:rPr lang="en-US" smtClean="0"/>
              <a:t>prepared by Jay Narayan Jha</a:t>
            </a:r>
            <a:endParaRPr lang="en-US"/>
          </a:p>
        </p:txBody>
      </p:sp>
      <p:sp>
        <p:nvSpPr>
          <p:cNvPr id="13" name="Slide Number Placeholder 12"/>
          <p:cNvSpPr>
            <a:spLocks noGrp="1"/>
          </p:cNvSpPr>
          <p:nvPr>
            <p:ph type="sldNum" sz="quarter" idx="12"/>
          </p:nvPr>
        </p:nvSpPr>
        <p:spPr/>
        <p:txBody>
          <a:bodyPr/>
          <a:lstStyle/>
          <a:p>
            <a:fld id="{02784406-482B-4255-A930-30454B9095B8}" type="slidenum">
              <a:rPr lang="en-US" smtClean="0"/>
              <a:pPr/>
              <a:t>7</a:t>
            </a:fld>
            <a:endParaRPr lang="en-US"/>
          </a:p>
        </p:txBody>
      </p:sp>
      <p:sp>
        <p:nvSpPr>
          <p:cNvPr id="1843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8"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343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219201"/>
            <a:ext cx="8763000" cy="4906963"/>
          </a:xfrm>
        </p:spPr>
        <p:txBody>
          <a:bodyPr>
            <a:noAutofit/>
          </a:bodyPr>
          <a:lstStyle/>
          <a:p>
            <a:pPr>
              <a:buNone/>
            </a:pPr>
            <a:r>
              <a:rPr lang="en-US" sz="3200" dirty="0"/>
              <a:t>	disconnect the graph, since every edge is a bridge. Further more T-  </a:t>
            </a:r>
            <a:r>
              <a:rPr lang="en-US" sz="3200" dirty="0" err="1"/>
              <a:t>e</a:t>
            </a:r>
            <a:r>
              <a:rPr lang="en-US" sz="3200" baseline="-25000" dirty="0" err="1"/>
              <a:t>k</a:t>
            </a:r>
            <a:r>
              <a:rPr lang="en-US" sz="3200" dirty="0"/>
              <a:t> consists of exactly two components is a tree G, t</a:t>
            </a:r>
            <a:r>
              <a:rPr lang="en-US" sz="3200" baseline="-25000" dirty="0"/>
              <a:t>1</a:t>
            </a:r>
            <a:r>
              <a:rPr lang="en-US" sz="3200" dirty="0"/>
              <a:t> and t</a:t>
            </a:r>
            <a:r>
              <a:rPr lang="en-US" sz="3200" baseline="-25000" dirty="0"/>
              <a:t>2</a:t>
            </a:r>
            <a:r>
              <a:rPr lang="en-US" sz="3200" dirty="0"/>
              <a:t> with n</a:t>
            </a:r>
            <a:r>
              <a:rPr lang="en-US" sz="3200" baseline="-25000" dirty="0"/>
              <a:t>1</a:t>
            </a:r>
            <a:r>
              <a:rPr lang="en-US" sz="3200" dirty="0"/>
              <a:t> and n</a:t>
            </a:r>
            <a:r>
              <a:rPr lang="en-US" sz="3200" baseline="-25000" dirty="0"/>
              <a:t>2</a:t>
            </a:r>
            <a:r>
              <a:rPr lang="en-US" sz="3200" dirty="0"/>
              <a:t> vertices respectively, where n</a:t>
            </a:r>
            <a:r>
              <a:rPr lang="en-US" sz="3200" baseline="-25000" dirty="0"/>
              <a:t>1</a:t>
            </a:r>
            <a:r>
              <a:rPr lang="en-US" sz="3200" dirty="0"/>
              <a:t>+n</a:t>
            </a:r>
            <a:r>
              <a:rPr lang="en-US" sz="3200" baseline="-25000" dirty="0"/>
              <a:t>2</a:t>
            </a:r>
            <a:r>
              <a:rPr lang="en-US" sz="3200" dirty="0"/>
              <a:t>=n, By the inductive hypothesis, The number of edges in both the components together is</a:t>
            </a:r>
          </a:p>
          <a:p>
            <a:pPr>
              <a:buNone/>
            </a:pPr>
            <a:r>
              <a:rPr lang="en-US" dirty="0" smtClean="0"/>
              <a:t>   </a:t>
            </a:r>
            <a:r>
              <a:rPr lang="en-US" sz="3200" dirty="0"/>
              <a:t> (n</a:t>
            </a:r>
            <a:r>
              <a:rPr lang="en-US" sz="3200" baseline="-25000" dirty="0"/>
              <a:t>1</a:t>
            </a:r>
            <a:r>
              <a:rPr lang="en-US" sz="3200" dirty="0"/>
              <a:t>-1)+(n</a:t>
            </a:r>
            <a:r>
              <a:rPr lang="en-US" sz="3200" baseline="-25000" dirty="0"/>
              <a:t>2</a:t>
            </a:r>
            <a:r>
              <a:rPr lang="en-US" sz="3200" dirty="0"/>
              <a:t>-1) = n</a:t>
            </a:r>
            <a:r>
              <a:rPr lang="en-US" sz="3200" baseline="-25000" dirty="0"/>
              <a:t>1</a:t>
            </a:r>
            <a:r>
              <a:rPr lang="en-US" sz="3200" dirty="0"/>
              <a:t>+n</a:t>
            </a:r>
            <a:r>
              <a:rPr lang="en-US" sz="3200" baseline="-25000" dirty="0"/>
              <a:t>2</a:t>
            </a:r>
            <a:r>
              <a:rPr lang="en-US" sz="3200" dirty="0"/>
              <a:t>-2 = n-2. Thus the number of edges in T will be (n-2)+1=n-1                                                             </a:t>
            </a:r>
          </a:p>
        </p:txBody>
      </p:sp>
      <p:sp>
        <p:nvSpPr>
          <p:cNvPr id="20" name="Date Placeholder 19"/>
          <p:cNvSpPr>
            <a:spLocks noGrp="1"/>
          </p:cNvSpPr>
          <p:nvPr>
            <p:ph type="dt" sz="half" idx="10"/>
          </p:nvPr>
        </p:nvSpPr>
        <p:spPr/>
        <p:txBody>
          <a:bodyPr/>
          <a:lstStyle/>
          <a:p>
            <a:r>
              <a:rPr lang="en-US" smtClean="0"/>
              <a:t>24 July 2013</a:t>
            </a:r>
            <a:endParaRPr lang="en-US"/>
          </a:p>
        </p:txBody>
      </p:sp>
      <p:sp>
        <p:nvSpPr>
          <p:cNvPr id="22" name="Footer Placeholder 21"/>
          <p:cNvSpPr>
            <a:spLocks noGrp="1"/>
          </p:cNvSpPr>
          <p:nvPr>
            <p:ph type="ftr" sz="quarter" idx="11"/>
          </p:nvPr>
        </p:nvSpPr>
        <p:spPr/>
        <p:txBody>
          <a:bodyPr/>
          <a:lstStyle/>
          <a:p>
            <a:r>
              <a:rPr lang="en-US" smtClean="0"/>
              <a:t>prepared by Jay Narayan Jha</a:t>
            </a:r>
            <a:endParaRPr lang="en-US" dirty="0"/>
          </a:p>
        </p:txBody>
      </p:sp>
      <p:sp>
        <p:nvSpPr>
          <p:cNvPr id="21" name="Slide Number Placeholder 20"/>
          <p:cNvSpPr>
            <a:spLocks noGrp="1"/>
          </p:cNvSpPr>
          <p:nvPr>
            <p:ph type="sldNum" sz="quarter" idx="12"/>
          </p:nvPr>
        </p:nvSpPr>
        <p:spPr/>
        <p:txBody>
          <a:bodyPr/>
          <a:lstStyle/>
          <a:p>
            <a:fld id="{02784406-482B-4255-A930-30454B9095B8}" type="slidenum">
              <a:rPr lang="en-US" smtClean="0"/>
              <a:pPr/>
              <a:t>8</a:t>
            </a:fld>
            <a:endParaRPr lang="en-US"/>
          </a:p>
        </p:txBody>
      </p:sp>
      <p:sp>
        <p:nvSpPr>
          <p:cNvPr id="1945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6" name="Rectangle 10"/>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8" name="Rectangle 1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0"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1" name="Rectangle 15"/>
          <p:cNvSpPr>
            <a:spLocks noChangeArrowheads="1"/>
          </p:cNvSpPr>
          <p:nvPr/>
        </p:nvSpPr>
        <p:spPr bwMode="auto">
          <a:xfrm>
            <a:off x="1524001" y="720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endParaRPr>
          </a:p>
        </p:txBody>
      </p:sp>
      <p:sp>
        <p:nvSpPr>
          <p:cNvPr id="23" name="TextBox 22"/>
          <p:cNvSpPr txBox="1"/>
          <p:nvPr/>
        </p:nvSpPr>
        <p:spPr>
          <a:xfrm>
            <a:off x="2514601" y="685801"/>
            <a:ext cx="3779525" cy="584775"/>
          </a:xfrm>
          <a:prstGeom prst="rect">
            <a:avLst/>
          </a:prstGeom>
          <a:noFill/>
        </p:spPr>
        <p:txBody>
          <a:bodyPr wrap="square" rtlCol="0">
            <a:spAutoFit/>
          </a:bodyPr>
          <a:lstStyle/>
          <a:p>
            <a:r>
              <a:rPr lang="en-US" sz="3200" dirty="0" err="1"/>
              <a:t>Contd</a:t>
            </a:r>
            <a:r>
              <a:rPr lang="en-US" sz="3200" dirty="0"/>
              <a:t>………</a:t>
            </a:r>
          </a:p>
        </p:txBody>
      </p:sp>
    </p:spTree>
    <p:extLst>
      <p:ext uri="{BB962C8B-B14F-4D97-AF65-F5344CB8AC3E}">
        <p14:creationId xmlns:p14="http://schemas.microsoft.com/office/powerpoint/2010/main" val="236222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OREST</a:t>
            </a:r>
            <a:endParaRPr lang="en-US" dirty="0"/>
          </a:p>
        </p:txBody>
      </p:sp>
      <p:sp>
        <p:nvSpPr>
          <p:cNvPr id="3" name="Content Placeholder 2"/>
          <p:cNvSpPr>
            <a:spLocks noGrp="1"/>
          </p:cNvSpPr>
          <p:nvPr>
            <p:ph idx="1"/>
          </p:nvPr>
        </p:nvSpPr>
        <p:spPr/>
        <p:txBody>
          <a:bodyPr>
            <a:normAutofit/>
          </a:bodyPr>
          <a:lstStyle/>
          <a:p>
            <a:r>
              <a:rPr lang="en-US" dirty="0"/>
              <a:t>Forest: A graph with connected components, each of which has no cycles each of these components will be a tree is known as forest.</a:t>
            </a:r>
          </a:p>
          <a:p>
            <a:r>
              <a:rPr lang="en-US" dirty="0" err="1"/>
              <a:t>Eg</a:t>
            </a:r>
            <a:r>
              <a:rPr lang="en-US" dirty="0"/>
              <a:t>.</a:t>
            </a:r>
          </a:p>
        </p:txBody>
      </p:sp>
      <p:sp>
        <p:nvSpPr>
          <p:cNvPr id="4" name="Date Placeholder 3"/>
          <p:cNvSpPr>
            <a:spLocks noGrp="1"/>
          </p:cNvSpPr>
          <p:nvPr>
            <p:ph type="dt" sz="half" idx="10"/>
          </p:nvPr>
        </p:nvSpPr>
        <p:spPr/>
        <p:txBody>
          <a:bodyPr/>
          <a:lstStyle/>
          <a:p>
            <a:r>
              <a:rPr lang="en-US" smtClean="0"/>
              <a:t>24 July 2013</a:t>
            </a:r>
            <a:endParaRPr lang="en-US"/>
          </a:p>
        </p:txBody>
      </p:sp>
      <p:sp>
        <p:nvSpPr>
          <p:cNvPr id="5" name="Footer Placeholder 4"/>
          <p:cNvSpPr>
            <a:spLocks noGrp="1"/>
          </p:cNvSpPr>
          <p:nvPr>
            <p:ph type="ftr" sz="quarter" idx="11"/>
          </p:nvPr>
        </p:nvSpPr>
        <p:spPr/>
        <p:txBody>
          <a:bodyPr/>
          <a:lstStyle/>
          <a:p>
            <a:r>
              <a:rPr lang="en-US" smtClean="0"/>
              <a:t>prepared by Jay Narayan Jha</a:t>
            </a:r>
            <a:endParaRPr lang="en-US" dirty="0"/>
          </a:p>
        </p:txBody>
      </p:sp>
      <p:sp>
        <p:nvSpPr>
          <p:cNvPr id="6" name="Slide Number Placeholder 5"/>
          <p:cNvSpPr>
            <a:spLocks noGrp="1"/>
          </p:cNvSpPr>
          <p:nvPr>
            <p:ph type="sldNum" sz="quarter" idx="12"/>
          </p:nvPr>
        </p:nvSpPr>
        <p:spPr/>
        <p:txBody>
          <a:bodyPr/>
          <a:lstStyle/>
          <a:p>
            <a:fld id="{02784406-482B-4255-A930-30454B9095B8}" type="slidenum">
              <a:rPr lang="en-US" smtClean="0"/>
              <a:pPr/>
              <a:t>9</a:t>
            </a:fld>
            <a:endParaRPr lang="en-US"/>
          </a:p>
        </p:txBody>
      </p:sp>
      <p:grpSp>
        <p:nvGrpSpPr>
          <p:cNvPr id="17" name="Group 16"/>
          <p:cNvGrpSpPr/>
          <p:nvPr/>
        </p:nvGrpSpPr>
        <p:grpSpPr>
          <a:xfrm>
            <a:off x="2743200" y="3124201"/>
            <a:ext cx="7128370" cy="2703731"/>
            <a:chOff x="1219200" y="3124200"/>
            <a:chExt cx="7128370" cy="2703731"/>
          </a:xfrm>
        </p:grpSpPr>
        <p:grpSp>
          <p:nvGrpSpPr>
            <p:cNvPr id="19" name="Group 57"/>
            <p:cNvGrpSpPr/>
            <p:nvPr/>
          </p:nvGrpSpPr>
          <p:grpSpPr>
            <a:xfrm>
              <a:off x="6324600" y="3163669"/>
              <a:ext cx="2022970" cy="2170331"/>
              <a:chOff x="6324600" y="3163669"/>
              <a:chExt cx="2022970" cy="2170331"/>
            </a:xfrm>
          </p:grpSpPr>
          <p:grpSp>
            <p:nvGrpSpPr>
              <p:cNvPr id="54" name="Group 22"/>
              <p:cNvGrpSpPr/>
              <p:nvPr/>
            </p:nvGrpSpPr>
            <p:grpSpPr>
              <a:xfrm rot="10800000">
                <a:off x="6477005" y="3505200"/>
                <a:ext cx="1676398" cy="1524000"/>
                <a:chOff x="4114800" y="3429000"/>
                <a:chExt cx="2362200" cy="1524000"/>
              </a:xfrm>
            </p:grpSpPr>
            <p:cxnSp>
              <p:nvCxnSpPr>
                <p:cNvPr id="63" name="Straight Connector 62"/>
                <p:cNvCxnSpPr/>
                <p:nvPr/>
              </p:nvCxnSpPr>
              <p:spPr>
                <a:xfrm rot="5400000">
                  <a:off x="4457700" y="3543300"/>
                  <a:ext cx="838200" cy="6096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rot="16200000" flipH="1">
                  <a:off x="5143500" y="3467100"/>
                  <a:ext cx="762000" cy="6858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rot="5400000">
                  <a:off x="4038600" y="4343400"/>
                  <a:ext cx="609600" cy="4572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rot="16200000" flipH="1">
                  <a:off x="4381500" y="4457700"/>
                  <a:ext cx="685800" cy="3048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67" name="Straight Connector 31"/>
                <p:cNvCxnSpPr/>
                <p:nvPr/>
              </p:nvCxnSpPr>
              <p:spPr>
                <a:xfrm rot="5400000">
                  <a:off x="5372100" y="4381500"/>
                  <a:ext cx="685800" cy="3048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68" name="Straight Connector 32"/>
                <p:cNvCxnSpPr/>
                <p:nvPr/>
              </p:nvCxnSpPr>
              <p:spPr>
                <a:xfrm rot="16200000" flipH="1">
                  <a:off x="5829300" y="4229100"/>
                  <a:ext cx="685800" cy="6096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grpSp>
          <p:grpSp>
            <p:nvGrpSpPr>
              <p:cNvPr id="55" name="Group 56"/>
              <p:cNvGrpSpPr/>
              <p:nvPr/>
            </p:nvGrpSpPr>
            <p:grpSpPr>
              <a:xfrm>
                <a:off x="6324600" y="3163669"/>
                <a:ext cx="2022970" cy="2170331"/>
                <a:chOff x="6324600" y="3163669"/>
                <a:chExt cx="2022970" cy="2170331"/>
              </a:xfrm>
            </p:grpSpPr>
            <p:sp>
              <p:nvSpPr>
                <p:cNvPr id="56" name="TextBox 55"/>
                <p:cNvSpPr txBox="1"/>
                <p:nvPr/>
              </p:nvSpPr>
              <p:spPr>
                <a:xfrm>
                  <a:off x="6740030" y="39256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57" name="TextBox 56"/>
                <p:cNvSpPr txBox="1"/>
                <p:nvPr/>
              </p:nvSpPr>
              <p:spPr>
                <a:xfrm>
                  <a:off x="6324600" y="32766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58" name="TextBox 57"/>
                <p:cNvSpPr txBox="1"/>
                <p:nvPr/>
              </p:nvSpPr>
              <p:spPr>
                <a:xfrm>
                  <a:off x="7239000" y="46876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59" name="TextBox 58"/>
                <p:cNvSpPr txBox="1"/>
                <p:nvPr/>
              </p:nvSpPr>
              <p:spPr>
                <a:xfrm>
                  <a:off x="6968630" y="32766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60" name="TextBox 59"/>
                <p:cNvSpPr txBox="1"/>
                <p:nvPr/>
              </p:nvSpPr>
              <p:spPr>
                <a:xfrm>
                  <a:off x="7467600" y="31636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61" name="TextBox 60"/>
                <p:cNvSpPr txBox="1"/>
                <p:nvPr/>
              </p:nvSpPr>
              <p:spPr>
                <a:xfrm>
                  <a:off x="8001000" y="32766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62" name="TextBox 61"/>
                <p:cNvSpPr txBox="1"/>
                <p:nvPr/>
              </p:nvSpPr>
              <p:spPr>
                <a:xfrm>
                  <a:off x="7696200" y="38494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grpSp>
        </p:grpSp>
        <p:grpSp>
          <p:nvGrpSpPr>
            <p:cNvPr id="21" name="Group 55"/>
            <p:cNvGrpSpPr/>
            <p:nvPr/>
          </p:nvGrpSpPr>
          <p:grpSpPr>
            <a:xfrm>
              <a:off x="1219200" y="3124200"/>
              <a:ext cx="4613770" cy="2703731"/>
              <a:chOff x="1219200" y="3124200"/>
              <a:chExt cx="4613770" cy="2703731"/>
            </a:xfrm>
          </p:grpSpPr>
          <p:grpSp>
            <p:nvGrpSpPr>
              <p:cNvPr id="23" name="Group 52"/>
              <p:cNvGrpSpPr/>
              <p:nvPr/>
            </p:nvGrpSpPr>
            <p:grpSpPr>
              <a:xfrm>
                <a:off x="1219200" y="3200400"/>
                <a:ext cx="1946770" cy="2627531"/>
                <a:chOff x="1219200" y="3200400"/>
                <a:chExt cx="1946770" cy="2627531"/>
              </a:xfrm>
            </p:grpSpPr>
            <p:grpSp>
              <p:nvGrpSpPr>
                <p:cNvPr id="44" name="Group 20"/>
                <p:cNvGrpSpPr/>
                <p:nvPr/>
              </p:nvGrpSpPr>
              <p:grpSpPr>
                <a:xfrm>
                  <a:off x="1371600" y="3505200"/>
                  <a:ext cx="1600200" cy="1981200"/>
                  <a:chOff x="990600" y="3505200"/>
                  <a:chExt cx="1600200" cy="1981200"/>
                </a:xfrm>
              </p:grpSpPr>
              <p:cxnSp>
                <p:nvCxnSpPr>
                  <p:cNvPr id="50" name="Straight Connector 49"/>
                  <p:cNvCxnSpPr/>
                  <p:nvPr/>
                </p:nvCxnSpPr>
                <p:spPr>
                  <a:xfrm rot="5400000">
                    <a:off x="800100" y="3695700"/>
                    <a:ext cx="1143000" cy="7620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rot="16200000" flipH="1">
                    <a:off x="1409700" y="3848100"/>
                    <a:ext cx="1143000" cy="4572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rot="5400000">
                    <a:off x="1524000" y="4800600"/>
                    <a:ext cx="838200" cy="5334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rot="16200000" flipH="1">
                    <a:off x="1981200" y="4876800"/>
                    <a:ext cx="838200" cy="3810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grpSp>
            <p:sp>
              <p:nvSpPr>
                <p:cNvPr id="45" name="TextBox 44"/>
                <p:cNvSpPr txBox="1"/>
                <p:nvPr/>
              </p:nvSpPr>
              <p:spPr>
                <a:xfrm>
                  <a:off x="2819400" y="51816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46" name="TextBox 45"/>
                <p:cNvSpPr txBox="1"/>
                <p:nvPr/>
              </p:nvSpPr>
              <p:spPr>
                <a:xfrm>
                  <a:off x="1219200" y="43434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47" name="TextBox 46"/>
                <p:cNvSpPr txBox="1"/>
                <p:nvPr/>
              </p:nvSpPr>
              <p:spPr>
                <a:xfrm>
                  <a:off x="1939430" y="51448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48" name="TextBox 47"/>
                <p:cNvSpPr txBox="1"/>
                <p:nvPr/>
              </p:nvSpPr>
              <p:spPr>
                <a:xfrm>
                  <a:off x="2438400" y="43434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49" name="TextBox 48"/>
                <p:cNvSpPr txBox="1"/>
                <p:nvPr/>
              </p:nvSpPr>
              <p:spPr>
                <a:xfrm>
                  <a:off x="1981200" y="32004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grpSp>
          <p:grpSp>
            <p:nvGrpSpPr>
              <p:cNvPr id="25" name="Group 54"/>
              <p:cNvGrpSpPr/>
              <p:nvPr/>
            </p:nvGrpSpPr>
            <p:grpSpPr>
              <a:xfrm>
                <a:off x="3810000" y="3124200"/>
                <a:ext cx="2022970" cy="2133600"/>
                <a:chOff x="3810000" y="3124200"/>
                <a:chExt cx="2022970" cy="2133600"/>
              </a:xfrm>
            </p:grpSpPr>
            <p:grpSp>
              <p:nvGrpSpPr>
                <p:cNvPr id="26" name="Group 16"/>
                <p:cNvGrpSpPr/>
                <p:nvPr/>
              </p:nvGrpSpPr>
              <p:grpSpPr>
                <a:xfrm>
                  <a:off x="3962397" y="3429000"/>
                  <a:ext cx="1676398" cy="1524000"/>
                  <a:chOff x="4114800" y="3429000"/>
                  <a:chExt cx="2362200" cy="1524000"/>
                </a:xfrm>
              </p:grpSpPr>
              <p:cxnSp>
                <p:nvCxnSpPr>
                  <p:cNvPr id="38" name="Straight Connector 37"/>
                  <p:cNvCxnSpPr/>
                  <p:nvPr/>
                </p:nvCxnSpPr>
                <p:spPr>
                  <a:xfrm rot="5400000">
                    <a:off x="4457700" y="3543300"/>
                    <a:ext cx="838200" cy="6096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rot="16200000" flipH="1">
                    <a:off x="5143500" y="3467100"/>
                    <a:ext cx="762000" cy="6858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rot="5400000">
                    <a:off x="4038600" y="4343400"/>
                    <a:ext cx="609600" cy="4572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rot="16200000" flipH="1">
                    <a:off x="4381500" y="4457700"/>
                    <a:ext cx="685800" cy="3048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rot="5400000">
                    <a:off x="5372100" y="4381500"/>
                    <a:ext cx="685800" cy="3048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rot="16200000" flipH="1">
                    <a:off x="5829300" y="4229100"/>
                    <a:ext cx="685800" cy="60960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grpSp>
            <p:grpSp>
              <p:nvGrpSpPr>
                <p:cNvPr id="28" name="Group 53"/>
                <p:cNvGrpSpPr/>
                <p:nvPr/>
              </p:nvGrpSpPr>
              <p:grpSpPr>
                <a:xfrm>
                  <a:off x="3810000" y="3124200"/>
                  <a:ext cx="2022970" cy="2133600"/>
                  <a:chOff x="3810000" y="3124200"/>
                  <a:chExt cx="2022970" cy="2133600"/>
                </a:xfrm>
              </p:grpSpPr>
              <p:sp>
                <p:nvSpPr>
                  <p:cNvPr id="30" name="TextBox 29"/>
                  <p:cNvSpPr txBox="1"/>
                  <p:nvPr/>
                </p:nvSpPr>
                <p:spPr>
                  <a:xfrm>
                    <a:off x="3810000" y="45352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2" name="TextBox 31"/>
                  <p:cNvSpPr txBox="1"/>
                  <p:nvPr/>
                </p:nvSpPr>
                <p:spPr>
                  <a:xfrm>
                    <a:off x="4572000" y="31242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3" name="TextBox 32"/>
                  <p:cNvSpPr txBox="1"/>
                  <p:nvPr/>
                </p:nvSpPr>
                <p:spPr>
                  <a:xfrm>
                    <a:off x="4835030" y="45352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4" name="TextBox 33"/>
                  <p:cNvSpPr txBox="1"/>
                  <p:nvPr/>
                </p:nvSpPr>
                <p:spPr>
                  <a:xfrm>
                    <a:off x="5486400" y="45352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5" name="TextBox 34"/>
                  <p:cNvSpPr txBox="1"/>
                  <p:nvPr/>
                </p:nvSpPr>
                <p:spPr>
                  <a:xfrm>
                    <a:off x="4114800" y="40018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6" name="TextBox 35"/>
                  <p:cNvSpPr txBox="1"/>
                  <p:nvPr/>
                </p:nvSpPr>
                <p:spPr>
                  <a:xfrm>
                    <a:off x="4343400" y="4611469"/>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sp>
                <p:nvSpPr>
                  <p:cNvPr id="37" name="TextBox 36"/>
                  <p:cNvSpPr txBox="1"/>
                  <p:nvPr/>
                </p:nvSpPr>
                <p:spPr>
                  <a:xfrm>
                    <a:off x="5063630" y="3886200"/>
                    <a:ext cx="346570" cy="646331"/>
                  </a:xfrm>
                  <a:prstGeom prst="rect">
                    <a:avLst/>
                  </a:prstGeom>
                  <a:noFill/>
                </p:spPr>
                <p:txBody>
                  <a:bodyPr wrap="none" rtlCol="0">
                    <a:spAutoFit/>
                  </a:bodyPr>
                  <a:lstStyle/>
                  <a:p>
                    <a:r>
                      <a:rPr lang="en-US" sz="3600" dirty="0">
                        <a:latin typeface="Times New Roman"/>
                        <a:cs typeface="Times New Roman"/>
                      </a:rPr>
                      <a:t>•</a:t>
                    </a:r>
                    <a:endParaRPr lang="en-US" sz="3600" dirty="0"/>
                  </a:p>
                </p:txBody>
              </p:sp>
            </p:grpSp>
          </p:grpSp>
        </p:grpSp>
      </p:grpSp>
    </p:spTree>
    <p:extLst>
      <p:ext uri="{BB962C8B-B14F-4D97-AF65-F5344CB8AC3E}">
        <p14:creationId xmlns:p14="http://schemas.microsoft.com/office/powerpoint/2010/main" val="1000948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3654</Words>
  <Application>Microsoft Office PowerPoint</Application>
  <PresentationFormat>Widescreen</PresentationFormat>
  <Paragraphs>1324</Paragraphs>
  <Slides>62</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0" baseType="lpstr">
      <vt:lpstr>Arial</vt:lpstr>
      <vt:lpstr>Calibri</vt:lpstr>
      <vt:lpstr>Calibri Light</vt:lpstr>
      <vt:lpstr>Symbol</vt:lpstr>
      <vt:lpstr>Times New Roman</vt:lpstr>
      <vt:lpstr>Wingdings</vt:lpstr>
      <vt:lpstr>Office Theme</vt:lpstr>
      <vt:lpstr>Equation</vt:lpstr>
      <vt:lpstr> Trees   Unit 6</vt:lpstr>
      <vt:lpstr>Tree</vt:lpstr>
      <vt:lpstr>PowerPoint Presentation</vt:lpstr>
      <vt:lpstr>PowerPoint Presentation</vt:lpstr>
      <vt:lpstr>PowerPoint Presentation</vt:lpstr>
      <vt:lpstr>PowerPoint Presentation</vt:lpstr>
      <vt:lpstr>PowerPoint Presentation</vt:lpstr>
      <vt:lpstr>PowerPoint Presentation</vt:lpstr>
      <vt:lpstr>FOREST</vt:lpstr>
      <vt:lpstr>PowerPoint Presentation</vt:lpstr>
      <vt:lpstr>PowerPoint Presentation</vt:lpstr>
      <vt:lpstr>PowerPoint Presentation</vt:lpstr>
      <vt:lpstr>PowerPoint Presentation</vt:lpstr>
      <vt:lpstr>PowerPoint Presentation</vt:lpstr>
      <vt:lpstr>Give the answer these questions about the rooted tree</vt:lpstr>
      <vt:lpstr>a) Which vertex is the root? b) Which vertices are internal? c) Which vertices are leaves? d) Which vertices are children of j? e) Which vertices is parent of h? f) Which vertices are siblings of o? g)Which vertices are ancestors of m? h) Which vertices are descendants of b?</vt:lpstr>
      <vt:lpstr>PowerPoint Presentation</vt:lpstr>
      <vt:lpstr>PowerPoint Presentation</vt:lpstr>
      <vt:lpstr>PowerPoint Presentation</vt:lpstr>
      <vt:lpstr>ii) The universal address system of the given addresses is          </vt:lpstr>
      <vt:lpstr>Tree Traversal: In computer science, tree traversal (also known as tree search) is a form of graph traversal and refers to the process of visiting (checking and/or updating) each node in a tree data structure, exactly once. Such traversals are classified by the order in which the nodes are visited. The following algorithms are described for a binary tree, but they may be generalized to other trees as well.</vt:lpstr>
      <vt:lpstr>PowerPoint Presentation</vt:lpstr>
      <vt:lpstr>Example: Preorder Traversal: Visit root, visit sub trees left to right       </vt:lpstr>
      <vt:lpstr>Step 1st </vt:lpstr>
      <vt:lpstr>PowerPoint Presentation</vt:lpstr>
      <vt:lpstr>PowerPoint Presentation</vt:lpstr>
      <vt:lpstr>Example:  In order traversal: Visit leftmost sub tree, visit root, Visit other sub trees left to right       </vt:lpstr>
      <vt:lpstr>Step 1st </vt:lpstr>
      <vt:lpstr>PowerPoint Presentation</vt:lpstr>
      <vt:lpstr>PowerPoint Presentation</vt:lpstr>
      <vt:lpstr>Example:  post order  traversal: Visit sub trees left to right, visit root,        </vt:lpstr>
      <vt:lpstr>Step 1st </vt:lpstr>
      <vt:lpstr>PowerPoint Presentation</vt:lpstr>
      <vt:lpstr>PowerPoint Presentation</vt:lpstr>
      <vt:lpstr>.</vt:lpstr>
      <vt:lpstr>Isomorphic  and Non-Isomorphic Spanning Trees</vt:lpstr>
      <vt:lpstr>Determination of all spanning trees using Kirchhoff Theorem:                                   Let M be the Matrix obtained from the adjacency matrix of a connected graph g by changing all 1’s to -1’s and each diagonal 0 to the degree of the corresponding vertex. Then the number of spanning trees of G is equal to the value of any cofactor of M.   Kirchhoff’s  theorem is also known as the matrix tree theorem. Now we consider a connected graph G and use Kirchhoff’s  theorem to find the number of spanning trees of G.      </vt:lpstr>
      <vt:lpstr>   adjacency matrix of G is      Now, we find a matrix M by using kirchhoff’s theorem, [changing all 1’s to -1’s and each diagonal 0 to the degree of the corresponding vertex. ]          </vt:lpstr>
      <vt:lpstr> Now, A11 = Co-factor of a11  =   Total number of spanning trees of the given graph is 24 ( note: any Co-factor of matrix M is the number of spanning tree) </vt:lpstr>
      <vt:lpstr>     Algorithms for Constructing Spanning Tree</vt:lpstr>
      <vt:lpstr>PowerPoint Presentation</vt:lpstr>
      <vt:lpstr>PowerPoint Presentation</vt:lpstr>
      <vt:lpstr>Contd.</vt:lpstr>
      <vt:lpstr> Example: Use BFS algorithm  to find a spanning tree of graph G of given figure:      Solution: choose the vertex ‘a’ be the root. Then we add edges incident with all vertices adjacent to a, so that edges from a to b and c, The two vertices b and c are in level 1 in the tree, again the edge (c, d) is added at the level 1. Then vertex d is in level 2.The edge (d,e) and (d,g) are added. Hence e and g are in Level 3 to adjacent  vertices, and hence (e,f) is added. The steps of breath- first search are shown in figure:      </vt:lpstr>
      <vt:lpstr>      (i)                       (ii)                                            ( iii)                                              (iv)     (v) Is  the required spanning tree.  </vt:lpstr>
      <vt:lpstr>PowerPoint Presentation</vt:lpstr>
      <vt:lpstr>PowerPoint Presentation</vt:lpstr>
      <vt:lpstr>Contd.</vt:lpstr>
      <vt:lpstr>Example: Use DFS algorithm  to find a spanning tree of graph G of given figure:        solution:-  choose the vertex ‘a’ form a path by successi- vely  adding edges incident with a vertices. This  produces  the path a-c-d-e-f-g. Now, back track to f, There is no path beginning  at  f, similarly, after back track at e, There is no path . Move  back track at d and form the path d-b. this produces the required spanning tree is shown in figure. </vt:lpstr>
      <vt:lpstr>Cont.      Is the required spanning tree. </vt:lpstr>
      <vt:lpstr>PowerPoint Presentation</vt:lpstr>
      <vt:lpstr>PowerPoint Presentation</vt:lpstr>
      <vt:lpstr>Find the spanning tree of  the given graph (by  Kruskal’s Algorithm)                        </vt:lpstr>
      <vt:lpstr>Solution: Given graph has seven vertices .Hence any spanning tree of G will have six edges, so by kruskals Algorithm, we have       Thus, the minimal spanning tree of G contains the edges (CH , DE , AB , AC , CF , DE) </vt:lpstr>
      <vt:lpstr> This spanning tree has weight 14 and it is shown in figure</vt:lpstr>
      <vt:lpstr>PowerPoint Presentation</vt:lpstr>
      <vt:lpstr>Example: Find the minimal spanning tree of the weighted graph (using primis algorithm)        Solution: 1) we choose the vertex ‘a’, Now edge with smallest weight incident on ‘a’ is (a,c) so, we choose the edge,  </vt:lpstr>
      <vt:lpstr>ii) Now, w(a,e) = 3, w(a,d) = 3,w(a,b) = 4, w(c,b) = 2, w(c,d) = 3,choose the edge (c,b) since it is minimum.     Iii) Now, We choose the edge (b , d). Now  all the vertices are covered; The minimum spanning tree is produced.    </vt:lpstr>
      <vt:lpstr>iv) Now, we choose the edge (d,e),all the vertices are covered, the spanning tree is produced,          </vt:lpstr>
      <vt:lpstr>PowerPoint Presentation</vt:lpstr>
      <vt:lpstr>PowerPoint Presentation</vt:lpstr>
      <vt:lpstr>Use a binary tree to represent The expression 1) (a+b)/c   2) (a+b)* (c/d)   3) (9/3*4 +2) /(((1+2)*3) – 2)  4) (x+3y)5(a – 2b) 5) (((a*b) – cd) – ((e*f ) + g) 6)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Narayan Jha</dc:creator>
  <cp:lastModifiedBy>Jay Narayan Jha</cp:lastModifiedBy>
  <cp:revision>20</cp:revision>
  <dcterms:created xsi:type="dcterms:W3CDTF">2021-02-14T02:57:47Z</dcterms:created>
  <dcterms:modified xsi:type="dcterms:W3CDTF">2023-07-30T15:26:30Z</dcterms:modified>
</cp:coreProperties>
</file>