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61"/>
  </p:notesMasterIdLst>
  <p:sldIdLst>
    <p:sldId id="256" r:id="rId2"/>
    <p:sldId id="257" r:id="rId3"/>
    <p:sldId id="258" r:id="rId4"/>
    <p:sldId id="259" r:id="rId5"/>
    <p:sldId id="260" r:id="rId6"/>
    <p:sldId id="261" r:id="rId7"/>
    <p:sldId id="262" r:id="rId8"/>
    <p:sldId id="263" r:id="rId9"/>
    <p:sldId id="301" r:id="rId10"/>
    <p:sldId id="265" r:id="rId11"/>
    <p:sldId id="267" r:id="rId12"/>
    <p:sldId id="272" r:id="rId13"/>
    <p:sldId id="302" r:id="rId14"/>
    <p:sldId id="268" r:id="rId15"/>
    <p:sldId id="269" r:id="rId16"/>
    <p:sldId id="270" r:id="rId17"/>
    <p:sldId id="273" r:id="rId18"/>
    <p:sldId id="303" r:id="rId19"/>
    <p:sldId id="274" r:id="rId20"/>
    <p:sldId id="314" r:id="rId21"/>
    <p:sldId id="288" r:id="rId22"/>
    <p:sldId id="315" r:id="rId23"/>
    <p:sldId id="289" r:id="rId24"/>
    <p:sldId id="290" r:id="rId25"/>
    <p:sldId id="291" r:id="rId26"/>
    <p:sldId id="292" r:id="rId27"/>
    <p:sldId id="293" r:id="rId28"/>
    <p:sldId id="294" r:id="rId29"/>
    <p:sldId id="295" r:id="rId30"/>
    <p:sldId id="296" r:id="rId31"/>
    <p:sldId id="297" r:id="rId32"/>
    <p:sldId id="298" r:id="rId33"/>
    <p:sldId id="304" r:id="rId34"/>
    <p:sldId id="275" r:id="rId35"/>
    <p:sldId id="276" r:id="rId36"/>
    <p:sldId id="277" r:id="rId37"/>
    <p:sldId id="316" r:id="rId38"/>
    <p:sldId id="278" r:id="rId39"/>
    <p:sldId id="279" r:id="rId40"/>
    <p:sldId id="286" r:id="rId41"/>
    <p:sldId id="287" r:id="rId42"/>
    <p:sldId id="317" r:id="rId43"/>
    <p:sldId id="305" r:id="rId44"/>
    <p:sldId id="309" r:id="rId45"/>
    <p:sldId id="306" r:id="rId46"/>
    <p:sldId id="318" r:id="rId47"/>
    <p:sldId id="307" r:id="rId48"/>
    <p:sldId id="310" r:id="rId49"/>
    <p:sldId id="308" r:id="rId50"/>
    <p:sldId id="311" r:id="rId51"/>
    <p:sldId id="313" r:id="rId52"/>
    <p:sldId id="312" r:id="rId53"/>
    <p:sldId id="319" r:id="rId54"/>
    <p:sldId id="320" r:id="rId55"/>
    <p:sldId id="322" r:id="rId56"/>
    <p:sldId id="321" r:id="rId57"/>
    <p:sldId id="323" r:id="rId58"/>
    <p:sldId id="324" r:id="rId59"/>
    <p:sldId id="32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0" autoAdjust="0"/>
    <p:restoredTop sz="94660"/>
  </p:normalViewPr>
  <p:slideViewPr>
    <p:cSldViewPr snapToGrid="0">
      <p:cViewPr varScale="1">
        <p:scale>
          <a:sx n="81" d="100"/>
          <a:sy n="81" d="100"/>
        </p:scale>
        <p:origin x="84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18251-D0F9-421B-99AE-073BFBE8534F}"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1F85C-2338-4B48-BA11-B7CB012E4742}" type="slidenum">
              <a:rPr lang="en-US" smtClean="0"/>
              <a:t>‹#›</a:t>
            </a:fld>
            <a:endParaRPr lang="en-US"/>
          </a:p>
        </p:txBody>
      </p:sp>
    </p:spTree>
    <p:extLst>
      <p:ext uri="{BB962C8B-B14F-4D97-AF65-F5344CB8AC3E}">
        <p14:creationId xmlns:p14="http://schemas.microsoft.com/office/powerpoint/2010/main" val="274311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CBC386-7357-4DC9-8FEA-A944F08DB8C5}"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182786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AFA98C-0DC4-4B94-BB62-7BA111E78731}" type="datetime1">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13785194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AFA98C-0DC4-4B94-BB62-7BA111E78731}"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8229543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AFA98C-0DC4-4B94-BB62-7BA111E78731}"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709529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FA98C-0DC4-4B94-BB62-7BA111E78731}"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39117170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AFA98C-0DC4-4B94-BB62-7BA111E78731}" type="datetime1">
              <a:rPr lang="en-US" smtClean="0"/>
              <a:t>6/3/2025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39131887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AFA98C-0DC4-4B94-BB62-7BA111E78731}" type="datetime1">
              <a:rPr lang="en-US" smtClean="0"/>
              <a:t>6/3/2025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201475995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03EF-57D5-4DEC-949F-1445B5A3882B}"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120890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2BB2D-5AE9-44CC-920F-1D4FAB1DC002}"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419433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A5DE7CA-47C8-4E09-839A-E4C917279799}"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231837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DFF53-92D7-4710-876B-1BEE5B40B12B}" type="datetime1">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197051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3C576-EBBF-41B9-8E19-A9D0592D773C}" type="datetime1">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125137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4D95D-182D-4A6A-9A4D-622DC2B99D1F}" type="datetime1">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415051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623825-CB9B-490C-AC40-EE51E5746A97}" type="datetime1">
              <a:rPr lang="en-US" smtClean="0"/>
              <a:t>6/3/2025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227675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2B1704-717C-4D3C-9B12-B26D46562DC4}" type="datetime1">
              <a:rPr lang="en-US" smtClean="0"/>
              <a:t>6/3/2025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42461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249E29-F16E-424B-8E72-53EBC181A6C2}" type="datetime1">
              <a:rPr lang="en-US" smtClean="0"/>
              <a:t>6/3/2025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157446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6D883-FD42-4688-AC07-AA7440CBFD48}" type="datetime1">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1B5B-BB78-48E7-8B29-3758DD6F29A1}" type="slidenum">
              <a:rPr lang="en-US" smtClean="0"/>
              <a:t>‹#›</a:t>
            </a:fld>
            <a:endParaRPr lang="en-US"/>
          </a:p>
        </p:txBody>
      </p:sp>
    </p:spTree>
    <p:extLst>
      <p:ext uri="{BB962C8B-B14F-4D97-AF65-F5344CB8AC3E}">
        <p14:creationId xmlns:p14="http://schemas.microsoft.com/office/powerpoint/2010/main" val="397527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AFA98C-0DC4-4B94-BB62-7BA111E78731}" type="datetime1">
              <a:rPr lang="en-US" smtClean="0"/>
              <a:t>6/3/2025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C21B5B-BB78-48E7-8B29-3758DD6F29A1}" type="slidenum">
              <a:rPr lang="en-US" smtClean="0"/>
              <a:t>‹#›</a:t>
            </a:fld>
            <a:endParaRPr lang="en-US"/>
          </a:p>
        </p:txBody>
      </p:sp>
    </p:spTree>
    <p:extLst>
      <p:ext uri="{BB962C8B-B14F-4D97-AF65-F5344CB8AC3E}">
        <p14:creationId xmlns:p14="http://schemas.microsoft.com/office/powerpoint/2010/main" val="411088183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rrent Database Trends &amp; Applications | Datamation">
            <a:extLst>
              <a:ext uri="{FF2B5EF4-FFF2-40B4-BE49-F238E27FC236}">
                <a16:creationId xmlns:a16="http://schemas.microsoft.com/office/drawing/2014/main" id="{73A6B588-2FD2-43BF-8F78-DCADB65BA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712536" y="136525"/>
            <a:ext cx="9144000" cy="2387600"/>
          </a:xfrm>
          <a:solidFill>
            <a:schemeClr val="tx1">
              <a:lumMod val="65000"/>
              <a:lumOff val="35000"/>
            </a:schemeClr>
          </a:solidFill>
          <a:effectLst>
            <a:softEdge rad="12700"/>
          </a:effectLst>
        </p:spPr>
        <p:txBody>
          <a:bodyPr>
            <a:normAutofit fontScale="90000"/>
          </a:bodyPr>
          <a:lstStyle/>
          <a:p>
            <a:r>
              <a:rPr lang="en-US" dirty="0">
                <a:solidFill>
                  <a:schemeClr val="bg1">
                    <a:lumMod val="95000"/>
                  </a:schemeClr>
                </a:solidFill>
                <a:latin typeface="Aharoni" panose="02010803020104030203" pitchFamily="2" charset="-79"/>
                <a:cs typeface="Aharoni" panose="02010803020104030203" pitchFamily="2" charset="-79"/>
              </a:rPr>
              <a:t>UNIT 1</a:t>
            </a:r>
            <a:br>
              <a:rPr lang="en-US" dirty="0">
                <a:solidFill>
                  <a:schemeClr val="bg1">
                    <a:lumMod val="95000"/>
                  </a:schemeClr>
                </a:solidFill>
                <a:latin typeface="Aharoni" panose="02010803020104030203" pitchFamily="2" charset="-79"/>
                <a:cs typeface="Aharoni" panose="02010803020104030203" pitchFamily="2" charset="-79"/>
              </a:rPr>
            </a:br>
            <a:r>
              <a:rPr lang="en-US" dirty="0">
                <a:solidFill>
                  <a:schemeClr val="bg1">
                    <a:lumMod val="95000"/>
                  </a:schemeClr>
                </a:solidFill>
                <a:latin typeface="Aharoni" panose="02010803020104030203" pitchFamily="2" charset="-79"/>
                <a:cs typeface="Aharoni" panose="02010803020104030203" pitchFamily="2" charset="-79"/>
              </a:rPr>
              <a:t>Introduction – Database Management Systems</a:t>
            </a:r>
          </a:p>
        </p:txBody>
      </p:sp>
      <p:sp>
        <p:nvSpPr>
          <p:cNvPr id="4" name="Slide Number Placeholder 3"/>
          <p:cNvSpPr>
            <a:spLocks noGrp="1"/>
          </p:cNvSpPr>
          <p:nvPr>
            <p:ph type="sldNum" sz="quarter" idx="12"/>
          </p:nvPr>
        </p:nvSpPr>
        <p:spPr/>
        <p:txBody>
          <a:bodyPr/>
          <a:lstStyle/>
          <a:p>
            <a:fld id="{A5C21B5B-BB78-48E7-8B29-3758DD6F29A1}" type="slidenum">
              <a:rPr lang="en-US" smtClean="0"/>
              <a:t>1</a:t>
            </a:fld>
            <a:endParaRPr lang="en-US"/>
          </a:p>
        </p:txBody>
      </p:sp>
    </p:spTree>
    <p:extLst>
      <p:ext uri="{BB962C8B-B14F-4D97-AF65-F5344CB8AC3E}">
        <p14:creationId xmlns:p14="http://schemas.microsoft.com/office/powerpoint/2010/main" val="292212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 of DBMS</a:t>
            </a:r>
            <a:endParaRPr lang="en-US"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DBMS is able</a:t>
            </a:r>
          </a:p>
          <a:p>
            <a:pPr lvl="0"/>
            <a:r>
              <a:rPr lang="en-US" dirty="0"/>
              <a:t>To provide large space or storage for relevant data.</a:t>
            </a:r>
          </a:p>
          <a:p>
            <a:pPr lvl="0"/>
            <a:r>
              <a:rPr lang="en-US" dirty="0"/>
              <a:t>To provide easy access to the data for the users.</a:t>
            </a:r>
          </a:p>
          <a:p>
            <a:pPr lvl="0"/>
            <a:r>
              <a:rPr lang="en-US" dirty="0"/>
              <a:t>To provide quick response to user request for any data.</a:t>
            </a:r>
          </a:p>
          <a:p>
            <a:pPr lvl="0"/>
            <a:r>
              <a:rPr lang="en-US" dirty="0"/>
              <a:t>To remove duplicate (redundant) data.</a:t>
            </a:r>
          </a:p>
          <a:p>
            <a:pPr lvl="0"/>
            <a:r>
              <a:rPr lang="en-US" dirty="0"/>
              <a:t>To update the database latest modification immediately.</a:t>
            </a:r>
          </a:p>
          <a:p>
            <a:pPr lvl="0"/>
            <a:r>
              <a:rPr lang="en-US" dirty="0"/>
              <a:t>To allow the multiple users to be active at one time.</a:t>
            </a:r>
          </a:p>
          <a:p>
            <a:pPr lvl="0"/>
            <a:r>
              <a:rPr lang="en-US" dirty="0"/>
              <a:t>As the organization grows, DBMS allows the growth of the database system.</a:t>
            </a:r>
          </a:p>
          <a:p>
            <a:pPr lvl="0"/>
            <a:r>
              <a:rPr lang="en-US" dirty="0"/>
              <a:t>To provide maximum protection to data from any physical damage and unauthorized access.</a:t>
            </a:r>
          </a:p>
        </p:txBody>
      </p:sp>
      <p:sp>
        <p:nvSpPr>
          <p:cNvPr id="4" name="Slide Number Placeholder 3"/>
          <p:cNvSpPr>
            <a:spLocks noGrp="1"/>
          </p:cNvSpPr>
          <p:nvPr>
            <p:ph type="sldNum" sz="quarter" idx="12"/>
          </p:nvPr>
        </p:nvSpPr>
        <p:spPr/>
        <p:txBody>
          <a:bodyPr/>
          <a:lstStyle/>
          <a:p>
            <a:fld id="{A5C21B5B-BB78-48E7-8B29-3758DD6F29A1}" type="slidenum">
              <a:rPr lang="en-US" smtClean="0"/>
              <a:t>10</a:t>
            </a:fld>
            <a:endParaRPr lang="en-US"/>
          </a:p>
        </p:txBody>
      </p:sp>
    </p:spTree>
    <p:extLst>
      <p:ext uri="{BB962C8B-B14F-4D97-AF65-F5344CB8AC3E}">
        <p14:creationId xmlns:p14="http://schemas.microsoft.com/office/powerpoint/2010/main" val="129384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Applications of DBMS:</a:t>
            </a:r>
            <a:br>
              <a:rPr lang="en-US" b="1" u="sng" dirty="0"/>
            </a:b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Databases form an essential part of almost all enterprises. Some database applications are given below:</a:t>
            </a:r>
          </a:p>
          <a:p>
            <a:pPr lvl="0" algn="just"/>
            <a:r>
              <a:rPr lang="en-US" b="1" dirty="0"/>
              <a:t>Banking: </a:t>
            </a:r>
            <a:r>
              <a:rPr lang="en-US" dirty="0"/>
              <a:t>For customer information and all transactions</a:t>
            </a:r>
          </a:p>
          <a:p>
            <a:pPr lvl="0" algn="just"/>
            <a:r>
              <a:rPr lang="en-US" b="1" dirty="0"/>
              <a:t>Airlines: </a:t>
            </a:r>
            <a:r>
              <a:rPr lang="en-US" dirty="0"/>
              <a:t>For reservations and schedules information</a:t>
            </a:r>
          </a:p>
          <a:p>
            <a:pPr lvl="0" algn="just"/>
            <a:r>
              <a:rPr lang="en-US" b="1" dirty="0"/>
              <a:t>Universities: </a:t>
            </a:r>
            <a:r>
              <a:rPr lang="en-US" dirty="0"/>
              <a:t>For the student information, course registration and grades</a:t>
            </a:r>
          </a:p>
          <a:p>
            <a:pPr lvl="0" algn="just"/>
            <a:r>
              <a:rPr lang="en-US" b="1" dirty="0"/>
              <a:t>Credit and transaction: </a:t>
            </a:r>
            <a:r>
              <a:rPr lang="en-US" dirty="0"/>
              <a:t>For purchase credit cards and generates monthly statement</a:t>
            </a:r>
          </a:p>
          <a:p>
            <a:pPr lvl="0" algn="just"/>
            <a:r>
              <a:rPr lang="en-US" b="1" dirty="0"/>
              <a:t>Telecommunication: </a:t>
            </a:r>
            <a:r>
              <a:rPr lang="en-US" dirty="0"/>
              <a:t>Keeping records of all the telephone calls, generating monthly bills etc.</a:t>
            </a:r>
          </a:p>
          <a:p>
            <a:pPr lvl="0" algn="just"/>
            <a:r>
              <a:rPr lang="en-US" b="1" dirty="0"/>
              <a:t>Finance: </a:t>
            </a:r>
            <a:r>
              <a:rPr lang="en-US" dirty="0"/>
              <a:t>For storing financial information</a:t>
            </a:r>
          </a:p>
          <a:p>
            <a:pPr lvl="0" algn="just"/>
            <a:r>
              <a:rPr lang="en-US" b="1" dirty="0"/>
              <a:t>Sales: For</a:t>
            </a:r>
            <a:r>
              <a:rPr lang="en-US" dirty="0"/>
              <a:t> customers, products and purchases information</a:t>
            </a:r>
          </a:p>
          <a:p>
            <a:pPr lvl="0" algn="just"/>
            <a:r>
              <a:rPr lang="en-US" b="1" dirty="0"/>
              <a:t>Manufacturing: </a:t>
            </a:r>
            <a:r>
              <a:rPr lang="en-US" dirty="0"/>
              <a:t>For tracking production, inventory, orders, supply chain management</a:t>
            </a:r>
          </a:p>
          <a:p>
            <a:pPr lvl="0" algn="just"/>
            <a:r>
              <a:rPr lang="en-US" b="1" dirty="0"/>
              <a:t>Human resources: </a:t>
            </a:r>
            <a:r>
              <a:rPr lang="en-US" dirty="0"/>
              <a:t>For storing the information about employee records, salaries, tax deductions</a:t>
            </a:r>
          </a:p>
        </p:txBody>
      </p:sp>
      <p:sp>
        <p:nvSpPr>
          <p:cNvPr id="4" name="Slide Number Placeholder 3"/>
          <p:cNvSpPr>
            <a:spLocks noGrp="1"/>
          </p:cNvSpPr>
          <p:nvPr>
            <p:ph type="sldNum" sz="quarter" idx="12"/>
          </p:nvPr>
        </p:nvSpPr>
        <p:spPr/>
        <p:txBody>
          <a:bodyPr/>
          <a:lstStyle/>
          <a:p>
            <a:fld id="{A5C21B5B-BB78-48E7-8B29-3758DD6F29A1}" type="slidenum">
              <a:rPr lang="en-US" smtClean="0"/>
              <a:t>11</a:t>
            </a:fld>
            <a:endParaRPr lang="en-US"/>
          </a:p>
        </p:txBody>
      </p:sp>
    </p:spTree>
    <p:extLst>
      <p:ext uri="{BB962C8B-B14F-4D97-AF65-F5344CB8AC3E}">
        <p14:creationId xmlns:p14="http://schemas.microsoft.com/office/powerpoint/2010/main" val="395386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dirty="0"/>
              <a:t>Disadvantages of DBMS</a:t>
            </a:r>
            <a:endParaRPr lang="en-US" b="1" u="sng" dirty="0"/>
          </a:p>
        </p:txBody>
      </p:sp>
      <p:sp>
        <p:nvSpPr>
          <p:cNvPr id="3" name="Content Placeholder 2"/>
          <p:cNvSpPr>
            <a:spLocks noGrp="1"/>
          </p:cNvSpPr>
          <p:nvPr>
            <p:ph idx="1"/>
          </p:nvPr>
        </p:nvSpPr>
        <p:spPr/>
        <p:txBody>
          <a:bodyPr>
            <a:normAutofit lnSpcReduction="10000"/>
          </a:bodyPr>
          <a:lstStyle/>
          <a:p>
            <a:pPr lvl="0"/>
            <a:r>
              <a:rPr lang="en-US" b="1" dirty="0"/>
              <a:t>Problem associated with centralization: </a:t>
            </a:r>
            <a:r>
              <a:rPr lang="en-US" dirty="0"/>
              <a:t>Centralization increases the security problems.</a:t>
            </a:r>
          </a:p>
          <a:p>
            <a:pPr lvl="0"/>
            <a:r>
              <a:rPr lang="en-US" b="1" dirty="0"/>
              <a:t>Cost of software: </a:t>
            </a:r>
            <a:r>
              <a:rPr lang="en-US" dirty="0"/>
              <a:t>Today’s there are several </a:t>
            </a:r>
            <a:r>
              <a:rPr lang="en-US" dirty="0" err="1"/>
              <a:t>softwares</a:t>
            </a:r>
            <a:r>
              <a:rPr lang="en-US" dirty="0"/>
              <a:t> which are very costly. Hence from economic point of view it is the drawback.</a:t>
            </a:r>
          </a:p>
          <a:p>
            <a:pPr lvl="0"/>
            <a:r>
              <a:rPr lang="en-US" b="1" dirty="0"/>
              <a:t>Cost of hardware: </a:t>
            </a:r>
            <a:r>
              <a:rPr lang="en-US" dirty="0"/>
              <a:t>To support various software some upgraded hardware components are needed. Hence from economic point of view it is the drawback.</a:t>
            </a:r>
          </a:p>
          <a:p>
            <a:pPr lvl="0"/>
            <a:r>
              <a:rPr lang="en-US" b="1" dirty="0"/>
              <a:t>Complexity of backup and recovery: </a:t>
            </a:r>
            <a:r>
              <a:rPr lang="en-US" dirty="0"/>
              <a:t>DBMS provides the centralization of the data, which requires the adequate backups of data.</a:t>
            </a:r>
          </a:p>
          <a:p>
            <a:pPr lvl="0"/>
            <a:r>
              <a:rPr lang="en-US" dirty="0"/>
              <a:t>Overhead for providing generality, security, recovery, integrity, and	concurrency control.</a:t>
            </a:r>
          </a:p>
        </p:txBody>
      </p:sp>
      <p:sp>
        <p:nvSpPr>
          <p:cNvPr id="4" name="Slide Number Placeholder 3"/>
          <p:cNvSpPr>
            <a:spLocks noGrp="1"/>
          </p:cNvSpPr>
          <p:nvPr>
            <p:ph type="sldNum" sz="quarter" idx="12"/>
          </p:nvPr>
        </p:nvSpPr>
        <p:spPr/>
        <p:txBody>
          <a:bodyPr/>
          <a:lstStyle/>
          <a:p>
            <a:fld id="{A5C21B5B-BB78-48E7-8B29-3758DD6F29A1}" type="slidenum">
              <a:rPr lang="en-US" smtClean="0"/>
              <a:t>12</a:t>
            </a:fld>
            <a:endParaRPr lang="en-US"/>
          </a:p>
        </p:txBody>
      </p:sp>
    </p:spTree>
    <p:extLst>
      <p:ext uri="{BB962C8B-B14F-4D97-AF65-F5344CB8AC3E}">
        <p14:creationId xmlns:p14="http://schemas.microsoft.com/office/powerpoint/2010/main" val="324799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lstStyle/>
          <a:p>
            <a:pPr algn="just"/>
            <a:r>
              <a:rPr lang="en-US" dirty="0"/>
              <a:t>Define Data, Information, Database and Database Management System(DBMS). And also Explain why DBMS is so important nowadays? You can explain with examples.</a:t>
            </a:r>
          </a:p>
        </p:txBody>
      </p:sp>
      <p:sp>
        <p:nvSpPr>
          <p:cNvPr id="4" name="Slide Number Placeholder 3"/>
          <p:cNvSpPr>
            <a:spLocks noGrp="1"/>
          </p:cNvSpPr>
          <p:nvPr>
            <p:ph type="sldNum" sz="quarter" idx="12"/>
          </p:nvPr>
        </p:nvSpPr>
        <p:spPr/>
        <p:txBody>
          <a:bodyPr/>
          <a:lstStyle/>
          <a:p>
            <a:fld id="{A5C21B5B-BB78-48E7-8B29-3758DD6F29A1}" type="slidenum">
              <a:rPr lang="en-US" smtClean="0"/>
              <a:t>13</a:t>
            </a:fld>
            <a:endParaRPr lang="en-US"/>
          </a:p>
        </p:txBody>
      </p:sp>
    </p:spTree>
    <p:extLst>
      <p:ext uri="{BB962C8B-B14F-4D97-AF65-F5344CB8AC3E}">
        <p14:creationId xmlns:p14="http://schemas.microsoft.com/office/powerpoint/2010/main" val="176002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t>File Systems:</a:t>
            </a:r>
            <a:endParaRPr lang="en-US" b="1" u="sng" dirty="0"/>
          </a:p>
        </p:txBody>
      </p:sp>
      <p:sp>
        <p:nvSpPr>
          <p:cNvPr id="3" name="Content Placeholder 2"/>
          <p:cNvSpPr>
            <a:spLocks noGrp="1"/>
          </p:cNvSpPr>
          <p:nvPr>
            <p:ph idx="1"/>
          </p:nvPr>
        </p:nvSpPr>
        <p:spPr/>
        <p:txBody>
          <a:bodyPr>
            <a:normAutofit/>
          </a:bodyPr>
          <a:lstStyle/>
          <a:p>
            <a:r>
              <a:rPr lang="en-US" dirty="0"/>
              <a:t>A file system is a technique of arranging the files in a storage medium like a hard disk, pen drive, DVD, etc. It helps you to organizes the data and allows easy retrieval of files when they are required. It mostly consists of different types of files like mp3, mp4, txt, doc, etc. that are grouped into directories.</a:t>
            </a:r>
          </a:p>
          <a:p>
            <a:r>
              <a:rPr lang="en-US" dirty="0"/>
              <a:t>A file system enables you to handle the way of reading and writing data to the storage medium. It is directly installed into the computer with the Operating systems such as Windows</a:t>
            </a:r>
          </a:p>
          <a:p>
            <a:pPr algn="just"/>
            <a:r>
              <a:rPr lang="en-US" dirty="0"/>
              <a:t>For example, in a computer system, the checking account processing system would have its own data files. This file based approach to data processing is shown in fig below:</a:t>
            </a:r>
          </a:p>
          <a:p>
            <a:pPr marL="0" indent="0" algn="just">
              <a:buNone/>
            </a:pPr>
            <a:r>
              <a:rPr lang="en-US" dirty="0"/>
              <a:t>For more information: https://www.javatpoint.com/dbms-vs-files-system</a:t>
            </a:r>
          </a:p>
          <a:p>
            <a:pPr algn="just"/>
            <a:endParaRPr lang="en-US" dirty="0"/>
          </a:p>
        </p:txBody>
      </p:sp>
      <p:sp>
        <p:nvSpPr>
          <p:cNvPr id="4" name="Slide Number Placeholder 3"/>
          <p:cNvSpPr>
            <a:spLocks noGrp="1"/>
          </p:cNvSpPr>
          <p:nvPr>
            <p:ph type="sldNum" sz="quarter" idx="12"/>
          </p:nvPr>
        </p:nvSpPr>
        <p:spPr/>
        <p:txBody>
          <a:bodyPr/>
          <a:lstStyle/>
          <a:p>
            <a:fld id="{A5C21B5B-BB78-48E7-8B29-3758DD6F29A1}" type="slidenum">
              <a:rPr lang="en-US" smtClean="0"/>
              <a:t>14</a:t>
            </a:fld>
            <a:endParaRPr lang="en-US"/>
          </a:p>
        </p:txBody>
      </p:sp>
    </p:spTree>
    <p:extLst>
      <p:ext uri="{BB962C8B-B14F-4D97-AF65-F5344CB8AC3E}">
        <p14:creationId xmlns:p14="http://schemas.microsoft.com/office/powerpoint/2010/main" val="23094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6399" y="2046495"/>
            <a:ext cx="8068801" cy="2210108"/>
          </a:xfrm>
          <a:prstGeom prst="rect">
            <a:avLst/>
          </a:prstGeom>
        </p:spPr>
      </p:pic>
      <p:sp>
        <p:nvSpPr>
          <p:cNvPr id="2" name="Slide Number Placeholder 1"/>
          <p:cNvSpPr>
            <a:spLocks noGrp="1"/>
          </p:cNvSpPr>
          <p:nvPr>
            <p:ph type="sldNum" sz="quarter" idx="12"/>
          </p:nvPr>
        </p:nvSpPr>
        <p:spPr/>
        <p:txBody>
          <a:bodyPr/>
          <a:lstStyle/>
          <a:p>
            <a:fld id="{A5C21B5B-BB78-48E7-8B29-3758DD6F29A1}" type="slidenum">
              <a:rPr lang="en-US" smtClean="0"/>
              <a:t>15</a:t>
            </a:fld>
            <a:endParaRPr lang="en-US"/>
          </a:p>
        </p:txBody>
      </p:sp>
    </p:spTree>
    <p:extLst>
      <p:ext uri="{BB962C8B-B14F-4D97-AF65-F5344CB8AC3E}">
        <p14:creationId xmlns:p14="http://schemas.microsoft.com/office/powerpoint/2010/main" val="45719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dirty="0"/>
              <a:t>Limitations of  File System:</a:t>
            </a:r>
            <a:endParaRPr lang="en-US" b="1" u="sng"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Keeping organizational information in a file-processing system has a number of major disadvantages:</a:t>
            </a:r>
          </a:p>
          <a:p>
            <a:pPr lvl="0"/>
            <a:r>
              <a:rPr lang="en-US" b="1" dirty="0"/>
              <a:t>Data redundancy</a:t>
            </a:r>
            <a:endParaRPr lang="en-US" dirty="0"/>
          </a:p>
          <a:p>
            <a:pPr lvl="0"/>
            <a:r>
              <a:rPr lang="en-US" b="1" dirty="0"/>
              <a:t>Data inconsistency</a:t>
            </a:r>
            <a:endParaRPr lang="en-US" dirty="0"/>
          </a:p>
          <a:p>
            <a:pPr lvl="0"/>
            <a:r>
              <a:rPr lang="en-US" b="1" dirty="0"/>
              <a:t>Difficulty in accessing data by multi user</a:t>
            </a:r>
          </a:p>
          <a:p>
            <a:pPr lvl="0"/>
            <a:r>
              <a:rPr lang="en-US" b="1" dirty="0"/>
              <a:t> Data isolation</a:t>
            </a:r>
            <a:endParaRPr lang="en-US" dirty="0"/>
          </a:p>
          <a:p>
            <a:pPr lvl="0"/>
            <a:r>
              <a:rPr lang="en-US" b="1" dirty="0"/>
              <a:t>Integrity problems</a:t>
            </a:r>
            <a:endParaRPr lang="en-US" dirty="0"/>
          </a:p>
          <a:p>
            <a:pPr lvl="0"/>
            <a:r>
              <a:rPr lang="en-US" b="1" dirty="0"/>
              <a:t>Security problems</a:t>
            </a:r>
          </a:p>
          <a:p>
            <a:pPr marL="0" lvl="0" indent="0">
              <a:buNone/>
            </a:pPr>
            <a:r>
              <a:rPr lang="en-US" sz="2200" dirty="0"/>
              <a:t>For more information:  https://beginnersbook.com/2015/04/dbms-vs-file-system/?fbclid=IwAR2k5L1_2wrgJgThwA9P9XeqigqydOY3lQgLF-0Jxdv_ZPboeMv3gKtGXUM</a:t>
            </a:r>
            <a:br>
              <a:rPr lang="en-US" dirty="0"/>
            </a:br>
            <a:endParaRPr lang="en-US" dirty="0"/>
          </a:p>
        </p:txBody>
      </p:sp>
      <p:sp>
        <p:nvSpPr>
          <p:cNvPr id="4" name="Slide Number Placeholder 3"/>
          <p:cNvSpPr>
            <a:spLocks noGrp="1"/>
          </p:cNvSpPr>
          <p:nvPr>
            <p:ph type="sldNum" sz="quarter" idx="12"/>
          </p:nvPr>
        </p:nvSpPr>
        <p:spPr/>
        <p:txBody>
          <a:bodyPr/>
          <a:lstStyle/>
          <a:p>
            <a:fld id="{A5C21B5B-BB78-48E7-8B29-3758DD6F29A1}" type="slidenum">
              <a:rPr lang="en-US" smtClean="0"/>
              <a:t>16</a:t>
            </a:fld>
            <a:endParaRPr lang="en-US"/>
          </a:p>
        </p:txBody>
      </p:sp>
    </p:spTree>
    <p:extLst>
      <p:ext uri="{BB962C8B-B14F-4D97-AF65-F5344CB8AC3E}">
        <p14:creationId xmlns:p14="http://schemas.microsoft.com/office/powerpoint/2010/main" val="26357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a:xfrm>
            <a:off x="838200" y="1825625"/>
            <a:ext cx="10515600" cy="4538230"/>
          </a:xfrm>
        </p:spPr>
        <p:txBody>
          <a:bodyPr>
            <a:normAutofit/>
          </a:bodyPr>
          <a:lstStyle/>
          <a:p>
            <a:pPr algn="just"/>
            <a:r>
              <a:rPr lang="en-US" b="1" dirty="0"/>
              <a:t>Data Abstraction</a:t>
            </a:r>
            <a:r>
              <a:rPr lang="en-US" dirty="0"/>
              <a:t> is a process of hiding unwanted or irrelevant details from the end user. It provides a different view and helps in achieving data independence which is used to enhance the security of data.</a:t>
            </a:r>
          </a:p>
          <a:p>
            <a:pPr marL="0" indent="0" algn="just">
              <a:buNone/>
            </a:pPr>
            <a:endParaRPr lang="en-US" dirty="0"/>
          </a:p>
          <a:p>
            <a:pPr algn="just"/>
            <a:r>
              <a:rPr lang="en-US" dirty="0"/>
              <a:t>The database systems consist of complicated data structures and relations. For users to access the data easily, these complications are kept hidden, and only the relevant part of the database is made accessible to the users through data abstraction.</a:t>
            </a:r>
          </a:p>
        </p:txBody>
      </p:sp>
      <p:sp>
        <p:nvSpPr>
          <p:cNvPr id="4" name="Slide Number Placeholder 3"/>
          <p:cNvSpPr>
            <a:spLocks noGrp="1"/>
          </p:cNvSpPr>
          <p:nvPr>
            <p:ph type="sldNum" sz="quarter" idx="12"/>
          </p:nvPr>
        </p:nvSpPr>
        <p:spPr/>
        <p:txBody>
          <a:bodyPr/>
          <a:lstStyle/>
          <a:p>
            <a:fld id="{A5C21B5B-BB78-48E7-8B29-3758DD6F29A1}" type="slidenum">
              <a:rPr lang="en-US" smtClean="0"/>
              <a:t>17</a:t>
            </a:fld>
            <a:endParaRPr lang="en-US"/>
          </a:p>
        </p:txBody>
      </p:sp>
    </p:spTree>
    <p:extLst>
      <p:ext uri="{BB962C8B-B14F-4D97-AF65-F5344CB8AC3E}">
        <p14:creationId xmlns:p14="http://schemas.microsoft.com/office/powerpoint/2010/main" val="319046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Data Abstraction: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Database systems include complex data-structures. In terms of retrieval of data, reduce complexity in terms of usability of users and in order to make the system efficient, developers use levels of abstraction that hide irrelevant details from the users. Levels of abstraction simplify database design.</a:t>
            </a:r>
          </a:p>
          <a:p>
            <a:pPr marL="0" indent="0">
              <a:buNone/>
            </a:pPr>
            <a:r>
              <a:rPr lang="en-US" dirty="0"/>
              <a:t>Mainly there are three levels of abstraction for DBMS, which are as follows −</a:t>
            </a:r>
          </a:p>
          <a:p>
            <a:r>
              <a:rPr lang="en-US" dirty="0"/>
              <a:t>Physical or Internal Level</a:t>
            </a:r>
          </a:p>
          <a:p>
            <a:r>
              <a:rPr lang="en-US" dirty="0"/>
              <a:t>Logical or Conceptual Level</a:t>
            </a:r>
          </a:p>
          <a:p>
            <a:r>
              <a:rPr lang="en-US" dirty="0"/>
              <a:t>View or External Level</a:t>
            </a:r>
          </a:p>
        </p:txBody>
      </p:sp>
      <p:sp>
        <p:nvSpPr>
          <p:cNvPr id="4" name="Slide Number Placeholder 3"/>
          <p:cNvSpPr>
            <a:spLocks noGrp="1"/>
          </p:cNvSpPr>
          <p:nvPr>
            <p:ph type="sldNum" sz="quarter" idx="12"/>
          </p:nvPr>
        </p:nvSpPr>
        <p:spPr/>
        <p:txBody>
          <a:bodyPr/>
          <a:lstStyle/>
          <a:p>
            <a:fld id="{A5C21B5B-BB78-48E7-8B29-3758DD6F29A1}" type="slidenum">
              <a:rPr lang="en-US" smtClean="0"/>
              <a:t>18</a:t>
            </a:fld>
            <a:endParaRPr lang="en-US"/>
          </a:p>
        </p:txBody>
      </p:sp>
    </p:spTree>
    <p:extLst>
      <p:ext uri="{BB962C8B-B14F-4D97-AF65-F5344CB8AC3E}">
        <p14:creationId xmlns:p14="http://schemas.microsoft.com/office/powerpoint/2010/main" val="170131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Levels of Data Abstraction:</a:t>
            </a:r>
            <a:endParaRPr lang="en-US" dirty="0"/>
          </a:p>
        </p:txBody>
      </p:sp>
      <p:sp>
        <p:nvSpPr>
          <p:cNvPr id="3" name="Content Placeholder 2"/>
          <p:cNvSpPr>
            <a:spLocks noGrp="1"/>
          </p:cNvSpPr>
          <p:nvPr>
            <p:ph idx="1"/>
          </p:nvPr>
        </p:nvSpPr>
        <p:spPr/>
        <p:txBody>
          <a:bodyPr/>
          <a:lstStyle/>
          <a:p>
            <a:r>
              <a:rPr lang="en-US" dirty="0"/>
              <a:t>The three levels of data abstraction can be shown as follows:</a:t>
            </a:r>
          </a:p>
        </p:txBody>
      </p:sp>
      <p:sp>
        <p:nvSpPr>
          <p:cNvPr id="4" name="Slide Number Placeholder 3"/>
          <p:cNvSpPr>
            <a:spLocks noGrp="1"/>
          </p:cNvSpPr>
          <p:nvPr>
            <p:ph type="sldNum" sz="quarter" idx="12"/>
          </p:nvPr>
        </p:nvSpPr>
        <p:spPr/>
        <p:txBody>
          <a:bodyPr/>
          <a:lstStyle/>
          <a:p>
            <a:fld id="{A5C21B5B-BB78-48E7-8B29-3758DD6F29A1}" type="slidenum">
              <a:rPr lang="en-US" smtClean="0"/>
              <a:t>19</a:t>
            </a:fld>
            <a:endParaRPr lang="en-US"/>
          </a:p>
        </p:txBody>
      </p:sp>
      <p:sp>
        <p:nvSpPr>
          <p:cNvPr id="5" name="AutoShape 2" descr="What is Data Abstraction in DBMS and what are its three leve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What is Data Abstraction in DBMS and what are its three levels?"/>
          <p:cNvSpPr>
            <a:spLocks noChangeAspect="1" noChangeArrowheads="1"/>
          </p:cNvSpPr>
          <p:nvPr/>
        </p:nvSpPr>
        <p:spPr bwMode="auto">
          <a:xfrm>
            <a:off x="307974" y="7936"/>
            <a:ext cx="10757189" cy="107572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What is Data Abstraction in DBMS and what are its three levels?"/>
          <p:cNvSpPr>
            <a:spLocks noChangeAspect="1" noChangeArrowheads="1"/>
          </p:cNvSpPr>
          <p:nvPr/>
        </p:nvSpPr>
        <p:spPr bwMode="auto">
          <a:xfrm>
            <a:off x="3041938" y="4674324"/>
            <a:ext cx="304800" cy="2740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What is Data Abstraction in DBMS and what are its three lev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538" y="2380386"/>
            <a:ext cx="6353175" cy="423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7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a:t>
            </a:r>
          </a:p>
        </p:txBody>
      </p:sp>
      <p:sp>
        <p:nvSpPr>
          <p:cNvPr id="3" name="Content Placeholder 2"/>
          <p:cNvSpPr>
            <a:spLocks noGrp="1"/>
          </p:cNvSpPr>
          <p:nvPr>
            <p:ph idx="1"/>
          </p:nvPr>
        </p:nvSpPr>
        <p:spPr>
          <a:xfrm>
            <a:off x="838200" y="1326861"/>
            <a:ext cx="10515600" cy="4351338"/>
          </a:xfrm>
        </p:spPr>
        <p:txBody>
          <a:bodyPr/>
          <a:lstStyle/>
          <a:p>
            <a:pPr algn="just"/>
            <a:r>
              <a:rPr lang="en-US" b="1" i="1" dirty="0"/>
              <a:t>Data is collection of raw facts typically about physical phenomena or business transactions</a:t>
            </a:r>
            <a:r>
              <a:rPr lang="en-US" dirty="0"/>
              <a:t>. </a:t>
            </a:r>
          </a:p>
          <a:p>
            <a:pPr algn="just"/>
            <a:r>
              <a:rPr lang="en-US" dirty="0"/>
              <a:t>Data can be in any form-numerical, textual, graphical, image, sound, video etc.</a:t>
            </a:r>
          </a:p>
          <a:p>
            <a:pPr algn="just"/>
            <a:r>
              <a:rPr lang="en-US" dirty="0"/>
              <a:t>For example of data would be the marks obtained by students in different subjects. </a:t>
            </a:r>
          </a:p>
        </p:txBody>
      </p:sp>
      <p:sp>
        <p:nvSpPr>
          <p:cNvPr id="4" name="Slide Number Placeholder 3"/>
          <p:cNvSpPr>
            <a:spLocks noGrp="1"/>
          </p:cNvSpPr>
          <p:nvPr>
            <p:ph type="sldNum" sz="quarter" idx="12"/>
          </p:nvPr>
        </p:nvSpPr>
        <p:spPr/>
        <p:txBody>
          <a:bodyPr/>
          <a:lstStyle/>
          <a:p>
            <a:fld id="{A5C21B5B-BB78-48E7-8B29-3758DD6F29A1}" type="slidenum">
              <a:rPr lang="en-US" smtClean="0"/>
              <a:t>2</a:t>
            </a:fld>
            <a:endParaRPr lang="en-US"/>
          </a:p>
        </p:txBody>
      </p:sp>
    </p:spTree>
    <p:extLst>
      <p:ext uri="{BB962C8B-B14F-4D97-AF65-F5344CB8AC3E}">
        <p14:creationId xmlns:p14="http://schemas.microsoft.com/office/powerpoint/2010/main" val="976614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pPr algn="just"/>
            <a:r>
              <a:rPr lang="en-US" dirty="0"/>
              <a:t>Differentiate between File system and DBMS.</a:t>
            </a:r>
          </a:p>
          <a:p>
            <a:pPr algn="just"/>
            <a:r>
              <a:rPr lang="en-US" dirty="0"/>
              <a:t>What is Data Abstraction? Explain three level of data abstraction with proper figure.</a:t>
            </a:r>
          </a:p>
        </p:txBody>
      </p:sp>
      <p:sp>
        <p:nvSpPr>
          <p:cNvPr id="4" name="Slide Number Placeholder 3"/>
          <p:cNvSpPr>
            <a:spLocks noGrp="1"/>
          </p:cNvSpPr>
          <p:nvPr>
            <p:ph type="sldNum" sz="quarter" idx="12"/>
          </p:nvPr>
        </p:nvSpPr>
        <p:spPr/>
        <p:txBody>
          <a:bodyPr/>
          <a:lstStyle/>
          <a:p>
            <a:fld id="{A5C21B5B-BB78-48E7-8B29-3758DD6F29A1}" type="slidenum">
              <a:rPr lang="en-US" smtClean="0"/>
              <a:t>20</a:t>
            </a:fld>
            <a:endParaRPr lang="en-US"/>
          </a:p>
        </p:txBody>
      </p:sp>
    </p:spTree>
    <p:extLst>
      <p:ext uri="{BB962C8B-B14F-4D97-AF65-F5344CB8AC3E}">
        <p14:creationId xmlns:p14="http://schemas.microsoft.com/office/powerpoint/2010/main" val="208375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u="heavy" dirty="0"/>
              <a:t>Database Models:</a:t>
            </a:r>
            <a:endParaRPr lang="en-US" b="1" u="sng" dirty="0"/>
          </a:p>
        </p:txBody>
      </p:sp>
      <p:sp>
        <p:nvSpPr>
          <p:cNvPr id="3" name="Content Placeholder 2"/>
          <p:cNvSpPr>
            <a:spLocks noGrp="1"/>
          </p:cNvSpPr>
          <p:nvPr>
            <p:ph idx="1"/>
          </p:nvPr>
        </p:nvSpPr>
        <p:spPr/>
        <p:txBody>
          <a:bodyPr>
            <a:normAutofit lnSpcReduction="10000"/>
          </a:bodyPr>
          <a:lstStyle/>
          <a:p>
            <a:r>
              <a:rPr lang="en-US" dirty="0"/>
              <a:t>A database model shows the logical structure of a database, including the relationships and constraints that determine how data can be stored and accessed. </a:t>
            </a:r>
          </a:p>
          <a:p>
            <a:r>
              <a:rPr lang="en-US" dirty="0"/>
              <a:t>Individual database models are designed based on the rules and concepts of whichever broader data model the designers adopt. Most data models can be represented by an accompanying database diagram.</a:t>
            </a:r>
          </a:p>
          <a:p>
            <a:endParaRPr lang="en-US" dirty="0"/>
          </a:p>
          <a:p>
            <a:endParaRPr lang="en-US" dirty="0"/>
          </a:p>
          <a:p>
            <a:pPr marL="0" indent="0">
              <a:buNone/>
            </a:pPr>
            <a:r>
              <a:rPr lang="en-US" dirty="0"/>
              <a:t>For more info: https://www.lucidchart.com/pages/database-diagram/database-models?fbclid=IwAR32Q9KZtnAiP3EFparKgdcdNK0-zuxtlXx4XZIwgKB9AidCXBU4qIucibI</a:t>
            </a:r>
          </a:p>
        </p:txBody>
      </p:sp>
      <p:sp>
        <p:nvSpPr>
          <p:cNvPr id="4" name="Slide Number Placeholder 3"/>
          <p:cNvSpPr>
            <a:spLocks noGrp="1"/>
          </p:cNvSpPr>
          <p:nvPr>
            <p:ph type="sldNum" sz="quarter" idx="12"/>
          </p:nvPr>
        </p:nvSpPr>
        <p:spPr/>
        <p:txBody>
          <a:bodyPr/>
          <a:lstStyle/>
          <a:p>
            <a:fld id="{A5C21B5B-BB78-48E7-8B29-3758DD6F29A1}" type="slidenum">
              <a:rPr lang="en-US" smtClean="0"/>
              <a:t>21</a:t>
            </a:fld>
            <a:endParaRPr lang="en-US"/>
          </a:p>
        </p:txBody>
      </p:sp>
    </p:spTree>
    <p:extLst>
      <p:ext uri="{BB962C8B-B14F-4D97-AF65-F5344CB8AC3E}">
        <p14:creationId xmlns:p14="http://schemas.microsoft.com/office/powerpoint/2010/main" val="136108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12456" y="1596850"/>
            <a:ext cx="9955014" cy="3534268"/>
          </a:xfrm>
          <a:prstGeom prst="rect">
            <a:avLst/>
          </a:prstGeom>
        </p:spPr>
      </p:pic>
      <p:sp>
        <p:nvSpPr>
          <p:cNvPr id="5" name="Slide Number Placeholder 4"/>
          <p:cNvSpPr>
            <a:spLocks noGrp="1"/>
          </p:cNvSpPr>
          <p:nvPr>
            <p:ph type="sldNum" sz="quarter" idx="12"/>
          </p:nvPr>
        </p:nvSpPr>
        <p:spPr/>
        <p:txBody>
          <a:bodyPr/>
          <a:lstStyle/>
          <a:p>
            <a:fld id="{A5C21B5B-BB78-48E7-8B29-3758DD6F29A1}" type="slidenum">
              <a:rPr lang="en-US" smtClean="0"/>
              <a:t>22</a:t>
            </a:fld>
            <a:endParaRPr lang="en-US"/>
          </a:p>
        </p:txBody>
      </p:sp>
    </p:spTree>
    <p:extLst>
      <p:ext uri="{BB962C8B-B14F-4D97-AF65-F5344CB8AC3E}">
        <p14:creationId xmlns:p14="http://schemas.microsoft.com/office/powerpoint/2010/main" val="2279345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Entity- Relationship Model:</a:t>
            </a:r>
            <a:endParaRPr lang="en-US" dirty="0"/>
          </a:p>
        </p:txBody>
      </p:sp>
      <p:sp>
        <p:nvSpPr>
          <p:cNvPr id="3" name="Content Placeholder 2"/>
          <p:cNvSpPr>
            <a:spLocks noGrp="1"/>
          </p:cNvSpPr>
          <p:nvPr>
            <p:ph idx="1"/>
          </p:nvPr>
        </p:nvSpPr>
        <p:spPr/>
        <p:txBody>
          <a:bodyPr>
            <a:normAutofit lnSpcReduction="10000"/>
          </a:bodyPr>
          <a:lstStyle/>
          <a:p>
            <a:pPr algn="just"/>
            <a:r>
              <a:rPr lang="en-US" b="1" i="1" dirty="0"/>
              <a:t>The E-R data models is based on a perception of real world that consist of a collection of basic objects called entities and relationship among these objects. </a:t>
            </a:r>
            <a:r>
              <a:rPr lang="en-US" dirty="0"/>
              <a:t>In an E-R model a </a:t>
            </a:r>
            <a:r>
              <a:rPr lang="en-US" b="1" dirty="0"/>
              <a:t>database </a:t>
            </a:r>
            <a:r>
              <a:rPr lang="en-US" dirty="0"/>
              <a:t>can be modeled as a collection of </a:t>
            </a:r>
            <a:r>
              <a:rPr lang="en-US" b="1" i="1" dirty="0"/>
              <a:t>entities, and relationship </a:t>
            </a:r>
            <a:r>
              <a:rPr lang="en-US" dirty="0"/>
              <a:t>among entities.</a:t>
            </a:r>
            <a:endParaRPr lang="en-US" sz="2400" dirty="0"/>
          </a:p>
          <a:p>
            <a:r>
              <a:rPr lang="en-US" dirty="0"/>
              <a:t>Overall logical structure of a database can be expressed graphically by E-R diagram. The basic components of this diagram are:</a:t>
            </a:r>
          </a:p>
          <a:p>
            <a:pPr lvl="1"/>
            <a:r>
              <a:rPr lang="en-US" b="1" dirty="0"/>
              <a:t>Rectangles </a:t>
            </a:r>
            <a:r>
              <a:rPr lang="en-US" dirty="0"/>
              <a:t>(represent entity sets)</a:t>
            </a:r>
            <a:endParaRPr lang="en-US" sz="2000" dirty="0"/>
          </a:p>
          <a:p>
            <a:pPr lvl="1"/>
            <a:r>
              <a:rPr lang="en-US" b="1" dirty="0"/>
              <a:t>Ellipses </a:t>
            </a:r>
            <a:r>
              <a:rPr lang="en-US" dirty="0"/>
              <a:t>(represent attributes)</a:t>
            </a:r>
            <a:endParaRPr lang="en-US" sz="2000" dirty="0"/>
          </a:p>
          <a:p>
            <a:pPr lvl="1"/>
            <a:r>
              <a:rPr lang="en-US" b="1" dirty="0"/>
              <a:t>Diamonds </a:t>
            </a:r>
            <a:r>
              <a:rPr lang="en-US" dirty="0"/>
              <a:t>(represent relationship sets among entity sets)</a:t>
            </a:r>
            <a:endParaRPr lang="en-US" sz="2000" dirty="0"/>
          </a:p>
          <a:p>
            <a:pPr lvl="1"/>
            <a:r>
              <a:rPr lang="en-US" b="1" dirty="0"/>
              <a:t>Lines </a:t>
            </a:r>
            <a:r>
              <a:rPr lang="en-US" dirty="0"/>
              <a:t>(link attributes to entity sets and entity sets to relationship sets)</a:t>
            </a:r>
            <a:endParaRPr lang="en-US" sz="2000" dirty="0"/>
          </a:p>
        </p:txBody>
      </p:sp>
      <p:sp>
        <p:nvSpPr>
          <p:cNvPr id="4" name="Slide Number Placeholder 3"/>
          <p:cNvSpPr>
            <a:spLocks noGrp="1"/>
          </p:cNvSpPr>
          <p:nvPr>
            <p:ph type="sldNum" sz="quarter" idx="12"/>
          </p:nvPr>
        </p:nvSpPr>
        <p:spPr/>
        <p:txBody>
          <a:bodyPr/>
          <a:lstStyle/>
          <a:p>
            <a:fld id="{A5C21B5B-BB78-48E7-8B29-3758DD6F29A1}" type="slidenum">
              <a:rPr lang="en-US" smtClean="0"/>
              <a:t>23</a:t>
            </a:fld>
            <a:endParaRPr lang="en-US"/>
          </a:p>
        </p:txBody>
      </p:sp>
    </p:spTree>
    <p:extLst>
      <p:ext uri="{BB962C8B-B14F-4D97-AF65-F5344CB8AC3E}">
        <p14:creationId xmlns:p14="http://schemas.microsoft.com/office/powerpoint/2010/main" val="71260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Data Model in DBMS and what are its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248" y="1644071"/>
            <a:ext cx="650557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5C21B5B-BB78-48E7-8B29-3758DD6F29A1}" type="slidenum">
              <a:rPr lang="en-US" smtClean="0"/>
              <a:t>24</a:t>
            </a:fld>
            <a:endParaRPr lang="en-US"/>
          </a:p>
        </p:txBody>
      </p:sp>
    </p:spTree>
    <p:extLst>
      <p:ext uri="{BB962C8B-B14F-4D97-AF65-F5344CB8AC3E}">
        <p14:creationId xmlns:p14="http://schemas.microsoft.com/office/powerpoint/2010/main" val="9833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Relational Model:</a:t>
            </a:r>
            <a:endParaRPr lang="en-US" b="1" u="sng" dirty="0"/>
          </a:p>
        </p:txBody>
      </p:sp>
      <p:sp>
        <p:nvSpPr>
          <p:cNvPr id="3" name="Content Placeholder 2"/>
          <p:cNvSpPr>
            <a:spLocks noGrp="1"/>
          </p:cNvSpPr>
          <p:nvPr>
            <p:ph idx="1"/>
          </p:nvPr>
        </p:nvSpPr>
        <p:spPr/>
        <p:txBody>
          <a:bodyPr/>
          <a:lstStyle/>
          <a:p>
            <a:pPr algn="just"/>
            <a:r>
              <a:rPr lang="en-US" dirty="0"/>
              <a:t>The relational model is a lower level model that uses a collection of tables to represent both data and relationships among those data. Each table has multiple columns, and each column has a unique name. </a:t>
            </a:r>
          </a:p>
          <a:p>
            <a:pPr algn="just"/>
            <a:r>
              <a:rPr lang="en-US" dirty="0"/>
              <a:t>Each table corresponds to an entity set or relationship set, and each row represents an instance of that entity set or relationship set. Structured query language (SQL) is used to manipulate data stored in tables.</a:t>
            </a:r>
          </a:p>
        </p:txBody>
      </p:sp>
      <p:sp>
        <p:nvSpPr>
          <p:cNvPr id="4" name="Slide Number Placeholder 3"/>
          <p:cNvSpPr>
            <a:spLocks noGrp="1"/>
          </p:cNvSpPr>
          <p:nvPr>
            <p:ph type="sldNum" sz="quarter" idx="12"/>
          </p:nvPr>
        </p:nvSpPr>
        <p:spPr/>
        <p:txBody>
          <a:bodyPr/>
          <a:lstStyle/>
          <a:p>
            <a:fld id="{A5C21B5B-BB78-48E7-8B29-3758DD6F29A1}" type="slidenum">
              <a:rPr lang="en-US" smtClean="0"/>
              <a:t>25</a:t>
            </a:fld>
            <a:endParaRPr lang="en-US"/>
          </a:p>
        </p:txBody>
      </p:sp>
    </p:spTree>
    <p:extLst>
      <p:ext uri="{BB962C8B-B14F-4D97-AF65-F5344CB8AC3E}">
        <p14:creationId xmlns:p14="http://schemas.microsoft.com/office/powerpoint/2010/main" val="1632402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82298" y="1252786"/>
            <a:ext cx="6744641" cy="4095069"/>
          </a:xfrm>
          <a:prstGeom prst="rect">
            <a:avLst/>
          </a:prstGeom>
        </p:spPr>
      </p:pic>
      <p:sp>
        <p:nvSpPr>
          <p:cNvPr id="2" name="Slide Number Placeholder 1"/>
          <p:cNvSpPr>
            <a:spLocks noGrp="1"/>
          </p:cNvSpPr>
          <p:nvPr>
            <p:ph type="sldNum" sz="quarter" idx="12"/>
          </p:nvPr>
        </p:nvSpPr>
        <p:spPr/>
        <p:txBody>
          <a:bodyPr/>
          <a:lstStyle/>
          <a:p>
            <a:fld id="{A5C21B5B-BB78-48E7-8B29-3758DD6F29A1}" type="slidenum">
              <a:rPr lang="en-US" smtClean="0"/>
              <a:t>26</a:t>
            </a:fld>
            <a:endParaRPr lang="en-US"/>
          </a:p>
        </p:txBody>
      </p:sp>
    </p:spTree>
    <p:extLst>
      <p:ext uri="{BB962C8B-B14F-4D97-AF65-F5344CB8AC3E}">
        <p14:creationId xmlns:p14="http://schemas.microsoft.com/office/powerpoint/2010/main" val="3569297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Object oriented data model:</a:t>
            </a:r>
            <a:endParaRPr lang="en-US" b="1" u="sng" dirty="0"/>
          </a:p>
        </p:txBody>
      </p:sp>
      <p:sp>
        <p:nvSpPr>
          <p:cNvPr id="3" name="Content Placeholder 2"/>
          <p:cNvSpPr>
            <a:spLocks noGrp="1"/>
          </p:cNvSpPr>
          <p:nvPr>
            <p:ph idx="1"/>
          </p:nvPr>
        </p:nvSpPr>
        <p:spPr/>
        <p:txBody>
          <a:bodyPr/>
          <a:lstStyle/>
          <a:p>
            <a:pPr algn="just"/>
            <a:r>
              <a:rPr lang="en-US" dirty="0"/>
              <a:t>The object oriented data model is based on object-oriented programming paradigm. It is based on the concept of encapsulating the data and the functions that operate on those data in a single unit called an object. The internal parts of objects are not visible externally.</a:t>
            </a:r>
          </a:p>
          <a:p>
            <a:pPr algn="just"/>
            <a:r>
              <a:rPr lang="en-US" dirty="0"/>
              <a:t>Here one object communicates with other objects by sending message.</a:t>
            </a:r>
          </a:p>
        </p:txBody>
      </p:sp>
      <p:sp>
        <p:nvSpPr>
          <p:cNvPr id="4" name="Slide Number Placeholder 3"/>
          <p:cNvSpPr>
            <a:spLocks noGrp="1"/>
          </p:cNvSpPr>
          <p:nvPr>
            <p:ph type="sldNum" sz="quarter" idx="12"/>
          </p:nvPr>
        </p:nvSpPr>
        <p:spPr/>
        <p:txBody>
          <a:bodyPr/>
          <a:lstStyle/>
          <a:p>
            <a:fld id="{A5C21B5B-BB78-48E7-8B29-3758DD6F29A1}" type="slidenum">
              <a:rPr lang="en-US" smtClean="0"/>
              <a:t>27</a:t>
            </a:fld>
            <a:endParaRPr lang="en-US"/>
          </a:p>
        </p:txBody>
      </p:sp>
    </p:spTree>
    <p:extLst>
      <p:ext uri="{BB962C8B-B14F-4D97-AF65-F5344CB8AC3E}">
        <p14:creationId xmlns:p14="http://schemas.microsoft.com/office/powerpoint/2010/main" val="949655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 Object Oriented Data Model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0360" y="886691"/>
            <a:ext cx="7656513" cy="450929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5C21B5B-BB78-48E7-8B29-3758DD6F29A1}" type="slidenum">
              <a:rPr lang="en-US" smtClean="0"/>
              <a:t>28</a:t>
            </a:fld>
            <a:endParaRPr lang="en-US"/>
          </a:p>
        </p:txBody>
      </p:sp>
    </p:spTree>
    <p:extLst>
      <p:ext uri="{BB962C8B-B14F-4D97-AF65-F5344CB8AC3E}">
        <p14:creationId xmlns:p14="http://schemas.microsoft.com/office/powerpoint/2010/main" val="402846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dirty="0"/>
              <a:t>Hierarchical data model:</a:t>
            </a:r>
            <a:endParaRPr lang="en-US" b="1" u="sng" dirty="0"/>
          </a:p>
        </p:txBody>
      </p:sp>
      <p:sp>
        <p:nvSpPr>
          <p:cNvPr id="3" name="Content Placeholder 2"/>
          <p:cNvSpPr>
            <a:spLocks noGrp="1"/>
          </p:cNvSpPr>
          <p:nvPr>
            <p:ph idx="1"/>
          </p:nvPr>
        </p:nvSpPr>
        <p:spPr/>
        <p:txBody>
          <a:bodyPr/>
          <a:lstStyle/>
          <a:p>
            <a:pPr algn="just"/>
            <a:r>
              <a:rPr lang="en-US" dirty="0"/>
              <a:t>In a hierarchical data model, the data elements are linked in the form of an inverted tree structure with the root at the top and the branches formed below.</a:t>
            </a:r>
          </a:p>
          <a:p>
            <a:pPr algn="just"/>
            <a:r>
              <a:rPr lang="en-US" dirty="0"/>
              <a:t> Below the single root data element are subordinate elements, each of which, in turn, has one or more other elements. There is a parent child relationship among the data elements of a hierarchical database.</a:t>
            </a:r>
          </a:p>
          <a:p>
            <a:pPr algn="just"/>
            <a:r>
              <a:rPr lang="en-US" dirty="0"/>
              <a:t> There may be many child elements under each parent element, but there can be only one parent element for any child element. The branches in the tree are not connected.</a:t>
            </a:r>
          </a:p>
        </p:txBody>
      </p:sp>
      <p:sp>
        <p:nvSpPr>
          <p:cNvPr id="4" name="Slide Number Placeholder 3"/>
          <p:cNvSpPr>
            <a:spLocks noGrp="1"/>
          </p:cNvSpPr>
          <p:nvPr>
            <p:ph type="sldNum" sz="quarter" idx="12"/>
          </p:nvPr>
        </p:nvSpPr>
        <p:spPr/>
        <p:txBody>
          <a:bodyPr/>
          <a:lstStyle/>
          <a:p>
            <a:fld id="{A5C21B5B-BB78-48E7-8B29-3758DD6F29A1}" type="slidenum">
              <a:rPr lang="en-US" smtClean="0"/>
              <a:t>29</a:t>
            </a:fld>
            <a:endParaRPr lang="en-US"/>
          </a:p>
        </p:txBody>
      </p:sp>
    </p:spTree>
    <p:extLst>
      <p:ext uri="{BB962C8B-B14F-4D97-AF65-F5344CB8AC3E}">
        <p14:creationId xmlns:p14="http://schemas.microsoft.com/office/powerpoint/2010/main" val="368020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u="sng" dirty="0"/>
              <a:t>Information:</a:t>
            </a:r>
          </a:p>
        </p:txBody>
      </p:sp>
      <p:sp>
        <p:nvSpPr>
          <p:cNvPr id="3" name="Content Placeholder 2"/>
          <p:cNvSpPr>
            <a:spLocks noGrp="1"/>
          </p:cNvSpPr>
          <p:nvPr>
            <p:ph idx="1"/>
          </p:nvPr>
        </p:nvSpPr>
        <p:spPr/>
        <p:txBody>
          <a:bodyPr/>
          <a:lstStyle/>
          <a:p>
            <a:pPr algn="just"/>
            <a:r>
              <a:rPr lang="en-US" b="1" i="1" dirty="0"/>
              <a:t>Information is defined as refined or processed data that has been transformed into meaningful and useful form for specific users.</a:t>
            </a:r>
          </a:p>
          <a:p>
            <a:pPr algn="just"/>
            <a:r>
              <a:rPr lang="en-US" b="1" i="1" dirty="0"/>
              <a:t> </a:t>
            </a:r>
            <a:r>
              <a:rPr lang="en-US" dirty="0"/>
              <a:t>For example, after processing the marks obtained by student it transformed into information, which is meaningful and from which we can decide which student stood first, second and so forth. Information comes from data and takes the form of table, graphs, diagrams etc.</a:t>
            </a:r>
          </a:p>
        </p:txBody>
      </p:sp>
      <p:sp>
        <p:nvSpPr>
          <p:cNvPr id="4" name="Slide Number Placeholder 3"/>
          <p:cNvSpPr>
            <a:spLocks noGrp="1"/>
          </p:cNvSpPr>
          <p:nvPr>
            <p:ph type="sldNum" sz="quarter" idx="12"/>
          </p:nvPr>
        </p:nvSpPr>
        <p:spPr/>
        <p:txBody>
          <a:bodyPr/>
          <a:lstStyle/>
          <a:p>
            <a:fld id="{A5C21B5B-BB78-48E7-8B29-3758DD6F29A1}" type="slidenum">
              <a:rPr lang="en-US" smtClean="0"/>
              <a:t>3</a:t>
            </a:fld>
            <a:endParaRPr lang="en-US"/>
          </a:p>
        </p:txBody>
      </p:sp>
    </p:spTree>
    <p:extLst>
      <p:ext uri="{BB962C8B-B14F-4D97-AF65-F5344CB8AC3E}">
        <p14:creationId xmlns:p14="http://schemas.microsoft.com/office/powerpoint/2010/main" val="3750869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30362" y="1197552"/>
            <a:ext cx="8033240" cy="4351338"/>
          </a:xfrm>
          <a:prstGeom prst="rect">
            <a:avLst/>
          </a:prstGeom>
        </p:spPr>
      </p:pic>
      <p:sp>
        <p:nvSpPr>
          <p:cNvPr id="2" name="Slide Number Placeholder 1"/>
          <p:cNvSpPr>
            <a:spLocks noGrp="1"/>
          </p:cNvSpPr>
          <p:nvPr>
            <p:ph type="sldNum" sz="quarter" idx="12"/>
          </p:nvPr>
        </p:nvSpPr>
        <p:spPr/>
        <p:txBody>
          <a:bodyPr/>
          <a:lstStyle/>
          <a:p>
            <a:fld id="{A5C21B5B-BB78-48E7-8B29-3758DD6F29A1}" type="slidenum">
              <a:rPr lang="en-US" smtClean="0"/>
              <a:t>30</a:t>
            </a:fld>
            <a:endParaRPr lang="en-US"/>
          </a:p>
        </p:txBody>
      </p:sp>
    </p:spTree>
    <p:extLst>
      <p:ext uri="{BB962C8B-B14F-4D97-AF65-F5344CB8AC3E}">
        <p14:creationId xmlns:p14="http://schemas.microsoft.com/office/powerpoint/2010/main" val="376905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Network Data Model:</a:t>
            </a:r>
            <a:endParaRPr lang="en-US" b="1" u="sng" dirty="0"/>
          </a:p>
        </p:txBody>
      </p:sp>
      <p:sp>
        <p:nvSpPr>
          <p:cNvPr id="3" name="Content Placeholder 2"/>
          <p:cNvSpPr>
            <a:spLocks noGrp="1"/>
          </p:cNvSpPr>
          <p:nvPr>
            <p:ph idx="1"/>
          </p:nvPr>
        </p:nvSpPr>
        <p:spPr/>
        <p:txBody>
          <a:bodyPr/>
          <a:lstStyle/>
          <a:p>
            <a:pPr algn="just"/>
            <a:r>
              <a:rPr lang="en-US" dirty="0"/>
              <a:t>A network data model is an extension of the hierarchical database structure. In this model also, the data elements of a database are organized in the form of parent-child relationships and all types of relationships among the data elements must be determined when the database is first designed. </a:t>
            </a:r>
          </a:p>
          <a:p>
            <a:pPr algn="just"/>
            <a:r>
              <a:rPr lang="en-US" dirty="0"/>
              <a:t>In a network database, a child data element can have more than one parent element or no parent at all. Moreover, in this type of database, the database management system permits the extraction of the needed information from any data element in the database structure, instead of starting from the root data element.</a:t>
            </a:r>
          </a:p>
        </p:txBody>
      </p:sp>
      <p:sp>
        <p:nvSpPr>
          <p:cNvPr id="4" name="Slide Number Placeholder 3"/>
          <p:cNvSpPr>
            <a:spLocks noGrp="1"/>
          </p:cNvSpPr>
          <p:nvPr>
            <p:ph type="sldNum" sz="quarter" idx="12"/>
          </p:nvPr>
        </p:nvSpPr>
        <p:spPr/>
        <p:txBody>
          <a:bodyPr/>
          <a:lstStyle/>
          <a:p>
            <a:fld id="{A5C21B5B-BB78-48E7-8B29-3758DD6F29A1}" type="slidenum">
              <a:rPr lang="en-US" smtClean="0"/>
              <a:t>31</a:t>
            </a:fld>
            <a:endParaRPr lang="en-US"/>
          </a:p>
        </p:txBody>
      </p:sp>
    </p:spTree>
    <p:extLst>
      <p:ext uri="{BB962C8B-B14F-4D97-AF65-F5344CB8AC3E}">
        <p14:creationId xmlns:p14="http://schemas.microsoft.com/office/powerpoint/2010/main" val="352777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83121" y="1092701"/>
            <a:ext cx="8614188" cy="4528366"/>
          </a:xfrm>
          <a:prstGeom prst="rect">
            <a:avLst/>
          </a:prstGeom>
        </p:spPr>
      </p:pic>
      <p:sp>
        <p:nvSpPr>
          <p:cNvPr id="2" name="Slide Number Placeholder 1"/>
          <p:cNvSpPr>
            <a:spLocks noGrp="1"/>
          </p:cNvSpPr>
          <p:nvPr>
            <p:ph type="sldNum" sz="quarter" idx="12"/>
          </p:nvPr>
        </p:nvSpPr>
        <p:spPr/>
        <p:txBody>
          <a:bodyPr/>
          <a:lstStyle/>
          <a:p>
            <a:fld id="{A5C21B5B-BB78-48E7-8B29-3758DD6F29A1}" type="slidenum">
              <a:rPr lang="en-US" smtClean="0"/>
              <a:t>32</a:t>
            </a:fld>
            <a:endParaRPr lang="en-US"/>
          </a:p>
        </p:txBody>
      </p:sp>
    </p:spTree>
    <p:extLst>
      <p:ext uri="{BB962C8B-B14F-4D97-AF65-F5344CB8AC3E}">
        <p14:creationId xmlns:p14="http://schemas.microsoft.com/office/powerpoint/2010/main" val="1143029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pPr algn="just"/>
            <a:r>
              <a:rPr lang="en-US" dirty="0"/>
              <a:t>What is Data Models? Explain the types of data models with proper figure.</a:t>
            </a:r>
          </a:p>
        </p:txBody>
      </p:sp>
      <p:sp>
        <p:nvSpPr>
          <p:cNvPr id="4" name="Slide Number Placeholder 3"/>
          <p:cNvSpPr>
            <a:spLocks noGrp="1"/>
          </p:cNvSpPr>
          <p:nvPr>
            <p:ph type="sldNum" sz="quarter" idx="12"/>
          </p:nvPr>
        </p:nvSpPr>
        <p:spPr/>
        <p:txBody>
          <a:bodyPr/>
          <a:lstStyle/>
          <a:p>
            <a:fld id="{A5C21B5B-BB78-48E7-8B29-3758DD6F29A1}" type="slidenum">
              <a:rPr lang="en-US" smtClean="0"/>
              <a:t>33</a:t>
            </a:fld>
            <a:endParaRPr lang="en-US"/>
          </a:p>
        </p:txBody>
      </p:sp>
    </p:spTree>
    <p:extLst>
      <p:ext uri="{BB962C8B-B14F-4D97-AF65-F5344CB8AC3E}">
        <p14:creationId xmlns:p14="http://schemas.microsoft.com/office/powerpoint/2010/main" val="3390329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heavy" dirty="0"/>
              <a:t>Instance (Database State):</a:t>
            </a:r>
            <a:endParaRPr lang="en-US" dirty="0"/>
          </a:p>
        </p:txBody>
      </p:sp>
      <p:sp>
        <p:nvSpPr>
          <p:cNvPr id="3" name="Content Placeholder 2"/>
          <p:cNvSpPr>
            <a:spLocks noGrp="1"/>
          </p:cNvSpPr>
          <p:nvPr>
            <p:ph idx="1"/>
          </p:nvPr>
        </p:nvSpPr>
        <p:spPr/>
        <p:txBody>
          <a:bodyPr>
            <a:normAutofit/>
          </a:bodyPr>
          <a:lstStyle/>
          <a:p>
            <a:pPr algn="just"/>
            <a:r>
              <a:rPr lang="en-US" b="1" i="1" dirty="0"/>
              <a:t>The collection of information stored in the database at a particular moment is called an instance of the database. </a:t>
            </a:r>
            <a:r>
              <a:rPr lang="en-US" dirty="0"/>
              <a:t>It is the actual content of the database at a particular point in time.</a:t>
            </a:r>
          </a:p>
          <a:p>
            <a:pPr lvl="0" algn="just"/>
            <a:r>
              <a:rPr lang="en-US" dirty="0"/>
              <a:t>The term </a:t>
            </a:r>
            <a:r>
              <a:rPr lang="en-US" i="1" dirty="0"/>
              <a:t>instance </a:t>
            </a:r>
            <a:r>
              <a:rPr lang="en-US" dirty="0"/>
              <a:t>is also applied to individual database components, e.g. </a:t>
            </a:r>
            <a:r>
              <a:rPr lang="en-US" i="1" dirty="0"/>
              <a:t>record instance, table instance etc.</a:t>
            </a:r>
            <a:endParaRPr lang="en-US" dirty="0"/>
          </a:p>
          <a:p>
            <a:pPr marL="0" indent="0" algn="just">
              <a:buNone/>
            </a:pPr>
            <a:r>
              <a:rPr lang="en-US" b="1" dirty="0"/>
              <a:t>Initial Database State</a:t>
            </a:r>
          </a:p>
          <a:p>
            <a:pPr algn="just"/>
            <a:r>
              <a:rPr lang="en-US" dirty="0"/>
              <a:t>Refers to the database state when it is initially loaded into the system.</a:t>
            </a:r>
          </a:p>
          <a:p>
            <a:pPr marL="0" indent="0" algn="just">
              <a:buNone/>
            </a:pPr>
            <a:r>
              <a:rPr lang="en-US" b="1" dirty="0"/>
              <a:t>Valid State</a:t>
            </a:r>
          </a:p>
          <a:p>
            <a:pPr algn="just"/>
            <a:r>
              <a:rPr lang="en-US" dirty="0"/>
              <a:t>A state that satisfies the structure and constraints of the database.</a:t>
            </a:r>
          </a:p>
        </p:txBody>
      </p:sp>
      <p:sp>
        <p:nvSpPr>
          <p:cNvPr id="4" name="Slide Number Placeholder 3"/>
          <p:cNvSpPr>
            <a:spLocks noGrp="1"/>
          </p:cNvSpPr>
          <p:nvPr>
            <p:ph type="sldNum" sz="quarter" idx="12"/>
          </p:nvPr>
        </p:nvSpPr>
        <p:spPr/>
        <p:txBody>
          <a:bodyPr/>
          <a:lstStyle/>
          <a:p>
            <a:fld id="{A5C21B5B-BB78-48E7-8B29-3758DD6F29A1}" type="slidenum">
              <a:rPr lang="en-US" smtClean="0"/>
              <a:t>34</a:t>
            </a:fld>
            <a:endParaRPr lang="en-US"/>
          </a:p>
        </p:txBody>
      </p:sp>
    </p:spTree>
    <p:extLst>
      <p:ext uri="{BB962C8B-B14F-4D97-AF65-F5344CB8AC3E}">
        <p14:creationId xmlns:p14="http://schemas.microsoft.com/office/powerpoint/2010/main" val="496597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t>Schema:</a:t>
            </a:r>
            <a:endParaRPr lang="en-US" b="1" u="sng" dirty="0"/>
          </a:p>
        </p:txBody>
      </p:sp>
      <p:sp>
        <p:nvSpPr>
          <p:cNvPr id="3" name="Content Placeholder 2"/>
          <p:cNvSpPr>
            <a:spLocks noGrp="1"/>
          </p:cNvSpPr>
          <p:nvPr>
            <p:ph idx="1"/>
          </p:nvPr>
        </p:nvSpPr>
        <p:spPr>
          <a:xfrm>
            <a:off x="838200" y="1825624"/>
            <a:ext cx="10515600" cy="5032375"/>
          </a:xfrm>
        </p:spPr>
        <p:txBody>
          <a:bodyPr/>
          <a:lstStyle/>
          <a:p>
            <a:pPr algn="just"/>
            <a:r>
              <a:rPr lang="en-US" b="1" i="1" dirty="0"/>
              <a:t>The overall design of the database which is not expected to change frequently is called database schema. </a:t>
            </a:r>
            <a:r>
              <a:rPr lang="en-US" dirty="0"/>
              <a:t>Simply, the database schema is the logical structure and design of the database including table and relationship.</a:t>
            </a:r>
          </a:p>
          <a:p>
            <a:pPr marL="0" indent="0" algn="just">
              <a:buNone/>
            </a:pPr>
            <a:endParaRPr lang="en-US" sz="2400" dirty="0"/>
          </a:p>
          <a:p>
            <a:pPr lvl="1" algn="just"/>
            <a:r>
              <a:rPr lang="en-US" sz="2800" dirty="0"/>
              <a:t>The concept of database schema  can be understood by logic to a program written in a programming language</a:t>
            </a:r>
          </a:p>
          <a:p>
            <a:pPr lvl="1" algn="just"/>
            <a:r>
              <a:rPr lang="en-US" sz="2800" dirty="0"/>
              <a:t>The database systems have several schemas and partitioned according to the level of abstraction such as physical and logical schema.</a:t>
            </a:r>
          </a:p>
          <a:p>
            <a:pPr algn="just"/>
            <a:endParaRPr lang="en-US" dirty="0"/>
          </a:p>
        </p:txBody>
      </p:sp>
      <p:sp>
        <p:nvSpPr>
          <p:cNvPr id="4" name="Slide Number Placeholder 3"/>
          <p:cNvSpPr>
            <a:spLocks noGrp="1"/>
          </p:cNvSpPr>
          <p:nvPr>
            <p:ph type="sldNum" sz="quarter" idx="12"/>
          </p:nvPr>
        </p:nvSpPr>
        <p:spPr/>
        <p:txBody>
          <a:bodyPr/>
          <a:lstStyle/>
          <a:p>
            <a:fld id="{A5C21B5B-BB78-48E7-8B29-3758DD6F29A1}" type="slidenum">
              <a:rPr lang="en-US" smtClean="0"/>
              <a:t>35</a:t>
            </a:fld>
            <a:endParaRPr lang="en-US"/>
          </a:p>
        </p:txBody>
      </p:sp>
    </p:spTree>
    <p:extLst>
      <p:ext uri="{BB962C8B-B14F-4D97-AF65-F5344CB8AC3E}">
        <p14:creationId xmlns:p14="http://schemas.microsoft.com/office/powerpoint/2010/main" val="1547935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8139" y="1560946"/>
            <a:ext cx="7954485" cy="3229089"/>
          </a:xfrm>
          <a:prstGeom prst="rect">
            <a:avLst/>
          </a:prstGeom>
        </p:spPr>
      </p:pic>
      <p:sp>
        <p:nvSpPr>
          <p:cNvPr id="2" name="Slide Number Placeholder 1"/>
          <p:cNvSpPr>
            <a:spLocks noGrp="1"/>
          </p:cNvSpPr>
          <p:nvPr>
            <p:ph type="sldNum" sz="quarter" idx="12"/>
          </p:nvPr>
        </p:nvSpPr>
        <p:spPr/>
        <p:txBody>
          <a:bodyPr/>
          <a:lstStyle/>
          <a:p>
            <a:fld id="{A5C21B5B-BB78-48E7-8B29-3758DD6F29A1}" type="slidenum">
              <a:rPr lang="en-US" smtClean="0"/>
              <a:t>36</a:t>
            </a:fld>
            <a:endParaRPr lang="en-US"/>
          </a:p>
        </p:txBody>
      </p:sp>
    </p:spTree>
    <p:extLst>
      <p:ext uri="{BB962C8B-B14F-4D97-AF65-F5344CB8AC3E}">
        <p14:creationId xmlns:p14="http://schemas.microsoft.com/office/powerpoint/2010/main" val="3002062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level of Schema</a:t>
            </a:r>
          </a:p>
        </p:txBody>
      </p:sp>
      <p:pic>
        <p:nvPicPr>
          <p:cNvPr id="1026" name="Picture 2" descr="No description availabl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1249" y="2052638"/>
            <a:ext cx="6971277" cy="41957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5C21B5B-BB78-48E7-8B29-3758DD6F29A1}" type="slidenum">
              <a:rPr lang="en-US" smtClean="0"/>
              <a:t>37</a:t>
            </a:fld>
            <a:endParaRPr lang="en-US"/>
          </a:p>
        </p:txBody>
      </p:sp>
    </p:spTree>
    <p:extLst>
      <p:ext uri="{BB962C8B-B14F-4D97-AF65-F5344CB8AC3E}">
        <p14:creationId xmlns:p14="http://schemas.microsoft.com/office/powerpoint/2010/main" val="412752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t>Data Independence:</a:t>
            </a:r>
            <a:endParaRPr lang="en-US" b="1" u="sng" dirty="0"/>
          </a:p>
        </p:txBody>
      </p:sp>
      <p:sp>
        <p:nvSpPr>
          <p:cNvPr id="3" name="Content Placeholder 2"/>
          <p:cNvSpPr>
            <a:spLocks noGrp="1"/>
          </p:cNvSpPr>
          <p:nvPr>
            <p:ph idx="1"/>
          </p:nvPr>
        </p:nvSpPr>
        <p:spPr/>
        <p:txBody>
          <a:bodyPr>
            <a:normAutofit/>
          </a:bodyPr>
          <a:lstStyle/>
          <a:p>
            <a:pPr marL="0" indent="0" algn="just">
              <a:buNone/>
            </a:pPr>
            <a:r>
              <a:rPr lang="en-US" dirty="0"/>
              <a:t>The three schema architecture further explains the concept of data independence, the capacity to change the schema at one level without having to change the schema at the next higher level.</a:t>
            </a:r>
          </a:p>
          <a:p>
            <a:pPr lvl="2" algn="just"/>
            <a:r>
              <a:rPr lang="en-US" b="1" dirty="0"/>
              <a:t>Logical Data Independence</a:t>
            </a:r>
          </a:p>
          <a:p>
            <a:pPr lvl="2" algn="just"/>
            <a:r>
              <a:rPr lang="en-US" b="1" dirty="0"/>
              <a:t>Physical Data Independence</a:t>
            </a:r>
          </a:p>
          <a:p>
            <a:pPr marL="0" indent="0" algn="just">
              <a:buNone/>
            </a:pPr>
            <a:r>
              <a:rPr lang="en-US" b="1" dirty="0"/>
              <a:t>Logical Data Independence:</a:t>
            </a:r>
            <a:endParaRPr lang="en-US" sz="2000" dirty="0"/>
          </a:p>
          <a:p>
            <a:pPr algn="just"/>
            <a:r>
              <a:rPr lang="en-US" dirty="0"/>
              <a:t>The capacity to change the conceptual schema without having to change the external schemas and their associated application programs is called logical data independence. When modification is done to the conceptual schema (</a:t>
            </a:r>
            <a:r>
              <a:rPr lang="en-US" dirty="0" err="1"/>
              <a:t>i.e</a:t>
            </a:r>
            <a:r>
              <a:rPr lang="en-US" dirty="0"/>
              <a:t> tables) the mapping called “external mapping” is changes automatically by DBMS.</a:t>
            </a:r>
          </a:p>
          <a:p>
            <a:pPr marL="914400" lvl="2" indent="0" algn="just">
              <a:buNone/>
            </a:pPr>
            <a:endParaRPr lang="en-US" sz="1800" dirty="0"/>
          </a:p>
        </p:txBody>
      </p:sp>
      <p:sp>
        <p:nvSpPr>
          <p:cNvPr id="4" name="Slide Number Placeholder 3"/>
          <p:cNvSpPr>
            <a:spLocks noGrp="1"/>
          </p:cNvSpPr>
          <p:nvPr>
            <p:ph type="sldNum" sz="quarter" idx="12"/>
          </p:nvPr>
        </p:nvSpPr>
        <p:spPr/>
        <p:txBody>
          <a:bodyPr/>
          <a:lstStyle/>
          <a:p>
            <a:fld id="{A5C21B5B-BB78-48E7-8B29-3758DD6F29A1}" type="slidenum">
              <a:rPr lang="en-US" smtClean="0"/>
              <a:t>38</a:t>
            </a:fld>
            <a:endParaRPr lang="en-US"/>
          </a:p>
        </p:txBody>
      </p:sp>
    </p:spTree>
    <p:extLst>
      <p:ext uri="{BB962C8B-B14F-4D97-AF65-F5344CB8AC3E}">
        <p14:creationId xmlns:p14="http://schemas.microsoft.com/office/powerpoint/2010/main" val="657565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510" y="975879"/>
            <a:ext cx="10515600" cy="4351338"/>
          </a:xfrm>
        </p:spPr>
        <p:txBody>
          <a:bodyPr/>
          <a:lstStyle/>
          <a:p>
            <a:pPr marL="0" indent="0" algn="just">
              <a:buNone/>
            </a:pPr>
            <a:r>
              <a:rPr lang="en-US" b="1" dirty="0"/>
              <a:t>Physical Data Independence:</a:t>
            </a:r>
            <a:endParaRPr lang="en-US" b="1" u="sng" dirty="0"/>
          </a:p>
          <a:p>
            <a:pPr algn="just"/>
            <a:r>
              <a:rPr lang="en-US" dirty="0"/>
              <a:t>The capacity to change the internal schema without having to change the conceptual schema is called physical data independence. When a schema at a lower level is changed, only the </a:t>
            </a:r>
            <a:r>
              <a:rPr lang="en-US" b="1" dirty="0"/>
              <a:t>mappings </a:t>
            </a:r>
            <a:r>
              <a:rPr lang="en-US" dirty="0"/>
              <a:t>between this schema and higher-level schemas need to be changed in a DBMS. This mapping is called “logical mapping”.</a:t>
            </a:r>
          </a:p>
          <a:p>
            <a:pPr algn="just"/>
            <a:r>
              <a:rPr lang="en-US" dirty="0"/>
              <a:t>For example, the internal schema may be changed when certain file structures are reorganized or new indexes are created to improve database performance.</a:t>
            </a:r>
          </a:p>
        </p:txBody>
      </p:sp>
      <p:sp>
        <p:nvSpPr>
          <p:cNvPr id="2" name="Slide Number Placeholder 1"/>
          <p:cNvSpPr>
            <a:spLocks noGrp="1"/>
          </p:cNvSpPr>
          <p:nvPr>
            <p:ph type="sldNum" sz="quarter" idx="12"/>
          </p:nvPr>
        </p:nvSpPr>
        <p:spPr/>
        <p:txBody>
          <a:bodyPr/>
          <a:lstStyle/>
          <a:p>
            <a:fld id="{A5C21B5B-BB78-48E7-8B29-3758DD6F29A1}" type="slidenum">
              <a:rPr lang="en-US" smtClean="0"/>
              <a:t>39</a:t>
            </a:fld>
            <a:endParaRPr lang="en-US"/>
          </a:p>
        </p:txBody>
      </p:sp>
    </p:spTree>
    <p:extLst>
      <p:ext uri="{BB962C8B-B14F-4D97-AF65-F5344CB8AC3E}">
        <p14:creationId xmlns:p14="http://schemas.microsoft.com/office/powerpoint/2010/main" val="2076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t>Database:</a:t>
            </a:r>
            <a:endParaRPr lang="en-US" b="1" u="sng" dirty="0"/>
          </a:p>
        </p:txBody>
      </p:sp>
      <p:sp>
        <p:nvSpPr>
          <p:cNvPr id="3" name="Content Placeholder 2"/>
          <p:cNvSpPr>
            <a:spLocks noGrp="1"/>
          </p:cNvSpPr>
          <p:nvPr>
            <p:ph idx="1"/>
          </p:nvPr>
        </p:nvSpPr>
        <p:spPr/>
        <p:txBody>
          <a:bodyPr/>
          <a:lstStyle/>
          <a:p>
            <a:pPr algn="just"/>
            <a:r>
              <a:rPr lang="en-US" b="1" dirty="0"/>
              <a:t>A database </a:t>
            </a:r>
            <a:r>
              <a:rPr lang="en-US" dirty="0"/>
              <a:t>is an organized collection of data and contains information relevant to an enterprise. </a:t>
            </a:r>
          </a:p>
          <a:p>
            <a:pPr algn="just"/>
            <a:r>
              <a:rPr lang="en-US" dirty="0"/>
              <a:t>The database is also called the repository or container for a collection of data files. </a:t>
            </a:r>
          </a:p>
          <a:p>
            <a:pPr algn="just"/>
            <a:r>
              <a:rPr lang="en-US" dirty="0"/>
              <a:t>For example, </a:t>
            </a:r>
            <a:r>
              <a:rPr lang="en-US" b="1" dirty="0"/>
              <a:t>university database </a:t>
            </a:r>
            <a:r>
              <a:rPr lang="en-US" dirty="0"/>
              <a:t>for maintaining information about </a:t>
            </a:r>
            <a:r>
              <a:rPr lang="en-US" i="1" dirty="0"/>
              <a:t>students</a:t>
            </a:r>
            <a:r>
              <a:rPr lang="en-US" dirty="0"/>
              <a:t>, </a:t>
            </a:r>
            <a:r>
              <a:rPr lang="en-US" i="1" dirty="0"/>
              <a:t>courses </a:t>
            </a:r>
            <a:r>
              <a:rPr lang="en-US" dirty="0"/>
              <a:t>and </a:t>
            </a:r>
            <a:r>
              <a:rPr lang="en-US" i="1" dirty="0"/>
              <a:t>grades </a:t>
            </a:r>
            <a:r>
              <a:rPr lang="en-US" dirty="0"/>
              <a:t>in university.</a:t>
            </a:r>
          </a:p>
        </p:txBody>
      </p:sp>
      <p:sp>
        <p:nvSpPr>
          <p:cNvPr id="4" name="Slide Number Placeholder 3"/>
          <p:cNvSpPr>
            <a:spLocks noGrp="1"/>
          </p:cNvSpPr>
          <p:nvPr>
            <p:ph type="sldNum" sz="quarter" idx="12"/>
          </p:nvPr>
        </p:nvSpPr>
        <p:spPr/>
        <p:txBody>
          <a:bodyPr/>
          <a:lstStyle/>
          <a:p>
            <a:fld id="{A5C21B5B-BB78-48E7-8B29-3758DD6F29A1}" type="slidenum">
              <a:rPr lang="en-US" smtClean="0"/>
              <a:t>4</a:t>
            </a:fld>
            <a:endParaRPr lang="en-US"/>
          </a:p>
        </p:txBody>
      </p:sp>
    </p:spTree>
    <p:extLst>
      <p:ext uri="{BB962C8B-B14F-4D97-AF65-F5344CB8AC3E}">
        <p14:creationId xmlns:p14="http://schemas.microsoft.com/office/powerpoint/2010/main" val="3727935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users and administrators</a:t>
            </a:r>
            <a:endParaRPr lang="en-US" b="1" u="sng" dirty="0"/>
          </a:p>
        </p:txBody>
      </p:sp>
      <p:sp>
        <p:nvSpPr>
          <p:cNvPr id="3" name="Content Placeholder 2"/>
          <p:cNvSpPr>
            <a:spLocks noGrp="1"/>
          </p:cNvSpPr>
          <p:nvPr>
            <p:ph idx="1"/>
          </p:nvPr>
        </p:nvSpPr>
        <p:spPr>
          <a:xfrm>
            <a:off x="838200" y="1853754"/>
            <a:ext cx="10515600" cy="4953866"/>
          </a:xfrm>
        </p:spPr>
        <p:txBody>
          <a:bodyPr>
            <a:normAutofit fontScale="92500" lnSpcReduction="10000"/>
          </a:bodyPr>
          <a:lstStyle/>
          <a:p>
            <a:pPr marL="0" indent="0" algn="just">
              <a:buNone/>
            </a:pPr>
            <a:r>
              <a:rPr lang="en-US" b="1" u="heavy" dirty="0"/>
              <a:t>Database users:</a:t>
            </a:r>
          </a:p>
          <a:p>
            <a:pPr algn="just"/>
            <a:r>
              <a:rPr lang="en-US" dirty="0"/>
              <a:t>Users are differentiated by the way they expect to interact with the system. There are four different types of database-system users:</a:t>
            </a:r>
          </a:p>
          <a:p>
            <a:pPr lvl="0" algn="just"/>
            <a:r>
              <a:rPr lang="en-US" b="1" dirty="0"/>
              <a:t>Naive Users</a:t>
            </a:r>
            <a:r>
              <a:rPr lang="en-US" dirty="0"/>
              <a:t>: They are unsophisticated users who interact with the system by invoking one of the application programs that have been written previously. For example: a bank teller who needs to transfer $50 from account A to account B invokes a program called transfer.</a:t>
            </a:r>
          </a:p>
          <a:p>
            <a:pPr lvl="0" algn="just"/>
            <a:r>
              <a:rPr lang="en-US" b="1" dirty="0"/>
              <a:t>Application programmers: </a:t>
            </a:r>
            <a:r>
              <a:rPr lang="en-US" dirty="0"/>
              <a:t>They are computer professionals who write application programs. Application programmers can choose any tools to develop user interface.</a:t>
            </a:r>
          </a:p>
          <a:p>
            <a:pPr lvl="0" algn="just"/>
            <a:r>
              <a:rPr lang="en-US" b="1" dirty="0"/>
              <a:t>Sophisticated users: </a:t>
            </a:r>
            <a:r>
              <a:rPr lang="en-US" dirty="0"/>
              <a:t>They interact with the system without writing programs. They form their requests in a database query language.</a:t>
            </a:r>
          </a:p>
          <a:p>
            <a:pPr lvl="0" algn="just"/>
            <a:r>
              <a:rPr lang="en-US" b="1" dirty="0"/>
              <a:t>Specialized users</a:t>
            </a:r>
            <a:r>
              <a:rPr lang="en-US" dirty="0"/>
              <a:t>: They are sophisticated users who write specialized database applications that do not fit into the traditional data-processing framework. Among these applications are computer-aided design systems, knowledge base and expert systems, systems that store data with complex data types (graphics data and audio data), and environment-modeling systems. </a:t>
            </a:r>
          </a:p>
          <a:p>
            <a:pPr marL="0" indent="0" algn="just">
              <a:buNone/>
            </a:pPr>
            <a:endParaRPr lang="en-US" dirty="0"/>
          </a:p>
        </p:txBody>
      </p:sp>
      <p:sp>
        <p:nvSpPr>
          <p:cNvPr id="4" name="Slide Number Placeholder 3"/>
          <p:cNvSpPr>
            <a:spLocks noGrp="1"/>
          </p:cNvSpPr>
          <p:nvPr>
            <p:ph type="sldNum" sz="quarter" idx="12"/>
          </p:nvPr>
        </p:nvSpPr>
        <p:spPr/>
        <p:txBody>
          <a:bodyPr/>
          <a:lstStyle/>
          <a:p>
            <a:fld id="{A5C21B5B-BB78-48E7-8B29-3758DD6F29A1}" type="slidenum">
              <a:rPr lang="en-US" smtClean="0"/>
              <a:t>40</a:t>
            </a:fld>
            <a:endParaRPr lang="en-US"/>
          </a:p>
        </p:txBody>
      </p:sp>
    </p:spTree>
    <p:extLst>
      <p:ext uri="{BB962C8B-B14F-4D97-AF65-F5344CB8AC3E}">
        <p14:creationId xmlns:p14="http://schemas.microsoft.com/office/powerpoint/2010/main" val="3881524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091"/>
            <a:ext cx="10515600" cy="5391872"/>
          </a:xfrm>
        </p:spPr>
        <p:txBody>
          <a:bodyPr>
            <a:normAutofit/>
          </a:bodyPr>
          <a:lstStyle/>
          <a:p>
            <a:pPr marL="0" indent="0" algn="just">
              <a:buNone/>
            </a:pPr>
            <a:r>
              <a:rPr lang="en-US" b="1" u="heavy" dirty="0"/>
              <a:t>Database Administrator:</a:t>
            </a:r>
            <a:endParaRPr lang="en-US" b="1" u="sng" dirty="0"/>
          </a:p>
          <a:p>
            <a:pPr algn="just"/>
            <a:r>
              <a:rPr lang="en-US" dirty="0"/>
              <a:t>The person who has such central control over the system is called the database administrator (DBA). The function of the DBA includes the following:</a:t>
            </a:r>
          </a:p>
          <a:p>
            <a:pPr lvl="0" algn="just"/>
            <a:r>
              <a:rPr lang="en-US" b="1" dirty="0"/>
              <a:t>Schema definition</a:t>
            </a:r>
            <a:r>
              <a:rPr lang="en-US" dirty="0"/>
              <a:t>: The DBA creates the original database schema by writing a set of definitions that is translated by the DDL compiler to a set of tables that is stored permanently in the data dictionary.</a:t>
            </a:r>
          </a:p>
          <a:p>
            <a:pPr lvl="0" algn="just"/>
            <a:r>
              <a:rPr lang="en-US" b="1" dirty="0"/>
              <a:t>Granting the authorization of data access</a:t>
            </a:r>
            <a:r>
              <a:rPr lang="en-US" dirty="0"/>
              <a:t>: The granting of different types of privileges to the database users so that all the users are not able to all data.</a:t>
            </a:r>
          </a:p>
          <a:p>
            <a:pPr lvl="0" algn="just"/>
            <a:r>
              <a:rPr lang="en-US" b="1" dirty="0"/>
              <a:t>Routine maintenance: </a:t>
            </a:r>
            <a:r>
              <a:rPr lang="en-US" dirty="0"/>
              <a:t>Routine maintenance includes periodic backing up the database, either onto tapes or onto remote servers, to prevent loss of data in case of disasters such as flooding, Ensuring that enough free disk space is available for normal operations, and upgrading disk space as required etc.</a:t>
            </a:r>
          </a:p>
        </p:txBody>
      </p:sp>
      <p:sp>
        <p:nvSpPr>
          <p:cNvPr id="2" name="Slide Number Placeholder 1"/>
          <p:cNvSpPr>
            <a:spLocks noGrp="1"/>
          </p:cNvSpPr>
          <p:nvPr>
            <p:ph type="sldNum" sz="quarter" idx="12"/>
          </p:nvPr>
        </p:nvSpPr>
        <p:spPr/>
        <p:txBody>
          <a:bodyPr/>
          <a:lstStyle/>
          <a:p>
            <a:fld id="{A5C21B5B-BB78-48E7-8B29-3758DD6F29A1}" type="slidenum">
              <a:rPr lang="en-US" smtClean="0"/>
              <a:t>41</a:t>
            </a:fld>
            <a:endParaRPr lang="en-US"/>
          </a:p>
        </p:txBody>
      </p:sp>
    </p:spTree>
    <p:extLst>
      <p:ext uri="{BB962C8B-B14F-4D97-AF65-F5344CB8AC3E}">
        <p14:creationId xmlns:p14="http://schemas.microsoft.com/office/powerpoint/2010/main" val="30770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lstStyle/>
          <a:p>
            <a:r>
              <a:rPr lang="en-US" dirty="0"/>
              <a:t>Define Instances(Database State), Schema and Data Independence. </a:t>
            </a:r>
          </a:p>
          <a:p>
            <a:r>
              <a:rPr lang="en-US" dirty="0"/>
              <a:t>What is database users and administrator ?</a:t>
            </a:r>
          </a:p>
        </p:txBody>
      </p:sp>
      <p:sp>
        <p:nvSpPr>
          <p:cNvPr id="4" name="Slide Number Placeholder 3"/>
          <p:cNvSpPr>
            <a:spLocks noGrp="1"/>
          </p:cNvSpPr>
          <p:nvPr>
            <p:ph type="sldNum" sz="quarter" idx="12"/>
          </p:nvPr>
        </p:nvSpPr>
        <p:spPr/>
        <p:txBody>
          <a:bodyPr/>
          <a:lstStyle/>
          <a:p>
            <a:fld id="{A5C21B5B-BB78-48E7-8B29-3758DD6F29A1}" type="slidenum">
              <a:rPr lang="en-US" smtClean="0"/>
              <a:t>42</a:t>
            </a:fld>
            <a:endParaRPr lang="en-US"/>
          </a:p>
        </p:txBody>
      </p:sp>
    </p:spTree>
    <p:extLst>
      <p:ext uri="{BB962C8B-B14F-4D97-AF65-F5344CB8AC3E}">
        <p14:creationId xmlns:p14="http://schemas.microsoft.com/office/powerpoint/2010/main" val="1093347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Architecture</a:t>
            </a:r>
          </a:p>
        </p:txBody>
      </p:sp>
      <p:sp>
        <p:nvSpPr>
          <p:cNvPr id="3" name="Content Placeholder 2"/>
          <p:cNvSpPr>
            <a:spLocks noGrp="1"/>
          </p:cNvSpPr>
          <p:nvPr>
            <p:ph idx="1"/>
          </p:nvPr>
        </p:nvSpPr>
        <p:spPr/>
        <p:txBody>
          <a:bodyPr/>
          <a:lstStyle/>
          <a:p>
            <a:pPr algn="just"/>
            <a:r>
              <a:rPr lang="en-US" dirty="0"/>
              <a:t>The DBMS design depends upon its architecture. The basic client/server architecture is used to deal with a large number of PCs, web servers, database servers and other components that are connected with networks.</a:t>
            </a:r>
          </a:p>
          <a:p>
            <a:pPr algn="just"/>
            <a:r>
              <a:rPr lang="en-US" dirty="0"/>
              <a:t>The client/server architecture consists of many PCs and a workstation which are connected via the network.</a:t>
            </a:r>
          </a:p>
          <a:p>
            <a:pPr algn="just"/>
            <a:r>
              <a:rPr lang="en-US" dirty="0"/>
              <a:t>DBMS architecture depends upon how users are connected to the database to get their request done.</a:t>
            </a:r>
          </a:p>
        </p:txBody>
      </p:sp>
      <p:sp>
        <p:nvSpPr>
          <p:cNvPr id="4" name="Slide Number Placeholder 3"/>
          <p:cNvSpPr>
            <a:spLocks noGrp="1"/>
          </p:cNvSpPr>
          <p:nvPr>
            <p:ph type="sldNum" sz="quarter" idx="12"/>
          </p:nvPr>
        </p:nvSpPr>
        <p:spPr/>
        <p:txBody>
          <a:bodyPr/>
          <a:lstStyle/>
          <a:p>
            <a:fld id="{A5C21B5B-BB78-48E7-8B29-3758DD6F29A1}" type="slidenum">
              <a:rPr lang="en-US" smtClean="0"/>
              <a:t>43</a:t>
            </a:fld>
            <a:endParaRPr lang="en-US"/>
          </a:p>
        </p:txBody>
      </p:sp>
    </p:spTree>
    <p:extLst>
      <p:ext uri="{BB962C8B-B14F-4D97-AF65-F5344CB8AC3E}">
        <p14:creationId xmlns:p14="http://schemas.microsoft.com/office/powerpoint/2010/main" val="3859921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DBMS Architecture</a:t>
            </a:r>
          </a:p>
        </p:txBody>
      </p:sp>
      <p:pic>
        <p:nvPicPr>
          <p:cNvPr id="4098" name="Picture 2" descr="DBMS Architecture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43200" y="2297906"/>
            <a:ext cx="5667375" cy="37052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A5C21B5B-BB78-48E7-8B29-3758DD6F29A1}" type="slidenum">
              <a:rPr lang="en-US" smtClean="0"/>
              <a:t>44</a:t>
            </a:fld>
            <a:endParaRPr lang="en-US"/>
          </a:p>
        </p:txBody>
      </p:sp>
    </p:spTree>
    <p:extLst>
      <p:ext uri="{BB962C8B-B14F-4D97-AF65-F5344CB8AC3E}">
        <p14:creationId xmlns:p14="http://schemas.microsoft.com/office/powerpoint/2010/main" val="3353642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1-Tier Architecture</a:t>
            </a:r>
          </a:p>
        </p:txBody>
      </p:sp>
      <p:sp>
        <p:nvSpPr>
          <p:cNvPr id="3" name="Content Placeholder 2"/>
          <p:cNvSpPr>
            <a:spLocks noGrp="1"/>
          </p:cNvSpPr>
          <p:nvPr>
            <p:ph idx="1"/>
          </p:nvPr>
        </p:nvSpPr>
        <p:spPr/>
        <p:txBody>
          <a:bodyPr/>
          <a:lstStyle/>
          <a:p>
            <a:pPr algn="just"/>
            <a:r>
              <a:rPr lang="en-US" dirty="0"/>
              <a:t>In this architecture, the database is directly available to the user. It means the user can directly sit on the DBMS and uses it.</a:t>
            </a:r>
          </a:p>
          <a:p>
            <a:pPr algn="just"/>
            <a:r>
              <a:rPr lang="en-US" dirty="0"/>
              <a:t>Any changes done here will directly be done on the database itself. It doesn't provide a handy tool for end users.</a:t>
            </a:r>
          </a:p>
          <a:p>
            <a:pPr algn="just"/>
            <a:r>
              <a:rPr lang="en-US" dirty="0"/>
              <a:t>The 1-Tier architecture is used for development of the local application, where programmers can directly communicate with the database for the quick response.</a:t>
            </a:r>
          </a:p>
        </p:txBody>
      </p:sp>
      <p:sp>
        <p:nvSpPr>
          <p:cNvPr id="4" name="Slide Number Placeholder 3"/>
          <p:cNvSpPr>
            <a:spLocks noGrp="1"/>
          </p:cNvSpPr>
          <p:nvPr>
            <p:ph type="sldNum" sz="quarter" idx="12"/>
          </p:nvPr>
        </p:nvSpPr>
        <p:spPr/>
        <p:txBody>
          <a:bodyPr/>
          <a:lstStyle/>
          <a:p>
            <a:fld id="{A5C21B5B-BB78-48E7-8B29-3758DD6F29A1}" type="slidenum">
              <a:rPr lang="en-US" smtClean="0"/>
              <a:t>45</a:t>
            </a:fld>
            <a:endParaRPr lang="en-US"/>
          </a:p>
        </p:txBody>
      </p:sp>
    </p:spTree>
    <p:extLst>
      <p:ext uri="{BB962C8B-B14F-4D97-AF65-F5344CB8AC3E}">
        <p14:creationId xmlns:p14="http://schemas.microsoft.com/office/powerpoint/2010/main" val="830856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cepts of Database Architecture | by Faysal Ahmed | Oceanize Geeks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3850" y="1266479"/>
            <a:ext cx="4476750" cy="42678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5C21B5B-BB78-48E7-8B29-3758DD6F29A1}" type="slidenum">
              <a:rPr lang="en-US" smtClean="0"/>
              <a:t>46</a:t>
            </a:fld>
            <a:endParaRPr lang="en-US"/>
          </a:p>
        </p:txBody>
      </p:sp>
    </p:spTree>
    <p:extLst>
      <p:ext uri="{BB962C8B-B14F-4D97-AF65-F5344CB8AC3E}">
        <p14:creationId xmlns:p14="http://schemas.microsoft.com/office/powerpoint/2010/main" val="379077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2-Tier Architecture</a:t>
            </a:r>
          </a:p>
        </p:txBody>
      </p:sp>
      <p:sp>
        <p:nvSpPr>
          <p:cNvPr id="3" name="Content Placeholder 2"/>
          <p:cNvSpPr>
            <a:spLocks noGrp="1"/>
          </p:cNvSpPr>
          <p:nvPr>
            <p:ph idx="1"/>
          </p:nvPr>
        </p:nvSpPr>
        <p:spPr/>
        <p:txBody>
          <a:bodyPr>
            <a:normAutofit/>
          </a:bodyPr>
          <a:lstStyle/>
          <a:p>
            <a:pPr algn="just"/>
            <a:r>
              <a:rPr lang="en-US" dirty="0"/>
              <a:t>The 2-Tier architecture is same as basic client-server. In the two-tier architecture, applications on the client end can directly communicate with the database at the server side. For this interaction, API's like: </a:t>
            </a:r>
            <a:r>
              <a:rPr lang="en-US" b="1" dirty="0"/>
              <a:t>ODBC</a:t>
            </a:r>
            <a:r>
              <a:rPr lang="en-US" dirty="0"/>
              <a:t>, </a:t>
            </a:r>
            <a:r>
              <a:rPr lang="en-US" b="1" dirty="0"/>
              <a:t>JDBC</a:t>
            </a:r>
            <a:r>
              <a:rPr lang="en-US" dirty="0"/>
              <a:t> are used.</a:t>
            </a:r>
          </a:p>
          <a:p>
            <a:pPr algn="just"/>
            <a:r>
              <a:rPr lang="en-US" dirty="0"/>
              <a:t>The user interfaces and application programs are run on the client-side.</a:t>
            </a:r>
          </a:p>
          <a:p>
            <a:pPr algn="just"/>
            <a:r>
              <a:rPr lang="en-US" dirty="0"/>
              <a:t>The server side is responsible to provide the functionalities like: query processing and transaction management.</a:t>
            </a:r>
          </a:p>
          <a:p>
            <a:pPr algn="just"/>
            <a:r>
              <a:rPr lang="en-US" dirty="0"/>
              <a:t>To communicate with the DBMS, client-side application establishes a connection with the server side.</a:t>
            </a:r>
          </a:p>
        </p:txBody>
      </p:sp>
      <p:sp>
        <p:nvSpPr>
          <p:cNvPr id="4" name="Slide Number Placeholder 3"/>
          <p:cNvSpPr>
            <a:spLocks noGrp="1"/>
          </p:cNvSpPr>
          <p:nvPr>
            <p:ph type="sldNum" sz="quarter" idx="12"/>
          </p:nvPr>
        </p:nvSpPr>
        <p:spPr/>
        <p:txBody>
          <a:bodyPr/>
          <a:lstStyle/>
          <a:p>
            <a:fld id="{A5C21B5B-BB78-48E7-8B29-3758DD6F29A1}" type="slidenum">
              <a:rPr lang="en-US" smtClean="0"/>
              <a:t>47</a:t>
            </a:fld>
            <a:endParaRPr lang="en-US"/>
          </a:p>
        </p:txBody>
      </p:sp>
    </p:spTree>
    <p:extLst>
      <p:ext uri="{BB962C8B-B14F-4D97-AF65-F5344CB8AC3E}">
        <p14:creationId xmlns:p14="http://schemas.microsoft.com/office/powerpoint/2010/main" val="1191655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5581" y="5400097"/>
            <a:ext cx="10911586" cy="4894285"/>
          </a:xfrm>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A5C21B5B-BB78-48E7-8B29-3758DD6F29A1}" type="slidenum">
              <a:rPr lang="en-US" smtClean="0"/>
              <a:t>48</a:t>
            </a:fld>
            <a:endParaRPr lang="en-US"/>
          </a:p>
        </p:txBody>
      </p:sp>
      <p:pic>
        <p:nvPicPr>
          <p:cNvPr id="5122" name="Picture 2" descr="DBMS Architectur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026" y="1348510"/>
            <a:ext cx="4883006" cy="4368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Difference Between Two-Tier and Three-Ti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56" y="2104448"/>
            <a:ext cx="4392536" cy="34604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Difference Between Two-Tier and Three-Ti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91" y="1348510"/>
            <a:ext cx="4774401" cy="43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81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3-Tier Architecture</a:t>
            </a:r>
          </a:p>
        </p:txBody>
      </p:sp>
      <p:sp>
        <p:nvSpPr>
          <p:cNvPr id="3" name="Content Placeholder 2"/>
          <p:cNvSpPr>
            <a:spLocks noGrp="1"/>
          </p:cNvSpPr>
          <p:nvPr>
            <p:ph idx="1"/>
          </p:nvPr>
        </p:nvSpPr>
        <p:spPr/>
        <p:txBody>
          <a:bodyPr>
            <a:normAutofit/>
          </a:bodyPr>
          <a:lstStyle/>
          <a:p>
            <a:pPr algn="just"/>
            <a:r>
              <a:rPr lang="en-US" dirty="0"/>
              <a:t>The 3-Tier architecture contains another layer between the client and server. In this architecture, client can't directly communicate with the server.</a:t>
            </a:r>
          </a:p>
          <a:p>
            <a:pPr algn="just"/>
            <a:r>
              <a:rPr lang="en-US" dirty="0"/>
              <a:t>The application on the client-end interacts with an application server which further communicates with the database system.</a:t>
            </a:r>
          </a:p>
          <a:p>
            <a:pPr algn="just"/>
            <a:r>
              <a:rPr lang="en-US" dirty="0"/>
              <a:t>End user has no idea about the existence of the database beyond the application server. The database also has no idea about any other user beyond the application.</a:t>
            </a:r>
          </a:p>
          <a:p>
            <a:pPr algn="just"/>
            <a:r>
              <a:rPr lang="en-US" dirty="0"/>
              <a:t>The 3-Tier architecture is used in case of large web application</a:t>
            </a:r>
          </a:p>
        </p:txBody>
      </p:sp>
      <p:sp>
        <p:nvSpPr>
          <p:cNvPr id="4" name="Slide Number Placeholder 3"/>
          <p:cNvSpPr>
            <a:spLocks noGrp="1"/>
          </p:cNvSpPr>
          <p:nvPr>
            <p:ph type="sldNum" sz="quarter" idx="12"/>
          </p:nvPr>
        </p:nvSpPr>
        <p:spPr/>
        <p:txBody>
          <a:bodyPr/>
          <a:lstStyle/>
          <a:p>
            <a:fld id="{A5C21B5B-BB78-48E7-8B29-3758DD6F29A1}" type="slidenum">
              <a:rPr lang="en-US" smtClean="0"/>
              <a:t>49</a:t>
            </a:fld>
            <a:endParaRPr lang="en-US"/>
          </a:p>
        </p:txBody>
      </p:sp>
    </p:spTree>
    <p:extLst>
      <p:ext uri="{BB962C8B-B14F-4D97-AF65-F5344CB8AC3E}">
        <p14:creationId xmlns:p14="http://schemas.microsoft.com/office/powerpoint/2010/main" val="428763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data in database:</a:t>
            </a:r>
            <a:endParaRPr lang="en-US" b="1" u="sng" dirty="0"/>
          </a:p>
        </p:txBody>
      </p:sp>
      <p:sp>
        <p:nvSpPr>
          <p:cNvPr id="3" name="Content Placeholder 2"/>
          <p:cNvSpPr>
            <a:spLocks noGrp="1"/>
          </p:cNvSpPr>
          <p:nvPr>
            <p:ph idx="1"/>
          </p:nvPr>
        </p:nvSpPr>
        <p:spPr/>
        <p:txBody>
          <a:bodyPr>
            <a:normAutofit/>
          </a:bodyPr>
          <a:lstStyle/>
          <a:p>
            <a:pPr marL="0" indent="0" algn="just">
              <a:buNone/>
            </a:pPr>
            <a:r>
              <a:rPr lang="en-US" dirty="0"/>
              <a:t>The data in a database should have the following features:</a:t>
            </a:r>
          </a:p>
          <a:p>
            <a:pPr lvl="0" algn="just"/>
            <a:r>
              <a:rPr lang="en-US" b="1" dirty="0"/>
              <a:t>Shared: </a:t>
            </a:r>
            <a:r>
              <a:rPr lang="en-US" dirty="0"/>
              <a:t>Data should be sharable among different users and applications.</a:t>
            </a:r>
          </a:p>
          <a:p>
            <a:pPr lvl="0" algn="just"/>
            <a:r>
              <a:rPr lang="en-US" b="1" dirty="0"/>
              <a:t>Persistence: </a:t>
            </a:r>
            <a:r>
              <a:rPr lang="en-US" dirty="0"/>
              <a:t>Data should exist permanently in the database. Changes in the database must not be lost because of any failure.</a:t>
            </a:r>
          </a:p>
          <a:p>
            <a:pPr lvl="0" algn="just"/>
            <a:r>
              <a:rPr lang="en-US" b="1" dirty="0"/>
              <a:t>Validity/Integrity/Correctness: </a:t>
            </a:r>
            <a:r>
              <a:rPr lang="en-US" dirty="0"/>
              <a:t>It should maintain the integrity so that there is always correct data in the database.</a:t>
            </a:r>
          </a:p>
          <a:p>
            <a:pPr lvl="0" algn="just"/>
            <a:r>
              <a:rPr lang="en-US" b="1" dirty="0"/>
              <a:t>Security: </a:t>
            </a:r>
            <a:r>
              <a:rPr lang="en-US" dirty="0"/>
              <a:t>Data should be protected from unauthorized access.</a:t>
            </a:r>
          </a:p>
        </p:txBody>
      </p:sp>
      <p:sp>
        <p:nvSpPr>
          <p:cNvPr id="4" name="Slide Number Placeholder 3"/>
          <p:cNvSpPr>
            <a:spLocks noGrp="1"/>
          </p:cNvSpPr>
          <p:nvPr>
            <p:ph type="sldNum" sz="quarter" idx="12"/>
          </p:nvPr>
        </p:nvSpPr>
        <p:spPr/>
        <p:txBody>
          <a:bodyPr/>
          <a:lstStyle/>
          <a:p>
            <a:fld id="{A5C21B5B-BB78-48E7-8B29-3758DD6F29A1}" type="slidenum">
              <a:rPr lang="en-US" smtClean="0"/>
              <a:t>5</a:t>
            </a:fld>
            <a:endParaRPr lang="en-US"/>
          </a:p>
        </p:txBody>
      </p:sp>
    </p:spTree>
    <p:extLst>
      <p:ext uri="{BB962C8B-B14F-4D97-AF65-F5344CB8AC3E}">
        <p14:creationId xmlns:p14="http://schemas.microsoft.com/office/powerpoint/2010/main" val="2188195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MS Architecture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4691" y="923253"/>
            <a:ext cx="4879109" cy="471934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A5C21B5B-BB78-48E7-8B29-3758DD6F29A1}" type="slidenum">
              <a:rPr lang="en-US" smtClean="0"/>
              <a:t>50</a:t>
            </a:fld>
            <a:endParaRPr lang="en-US"/>
          </a:p>
        </p:txBody>
      </p:sp>
      <p:pic>
        <p:nvPicPr>
          <p:cNvPr id="3076" name="Picture 4" descr="What is Difference Between Two-Tier and Three-Ti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38" y="923253"/>
            <a:ext cx="5312353" cy="471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12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System Structure</a:t>
            </a:r>
          </a:p>
        </p:txBody>
      </p:sp>
      <p:sp>
        <p:nvSpPr>
          <p:cNvPr id="3" name="Content Placeholder 2"/>
          <p:cNvSpPr>
            <a:spLocks noGrp="1"/>
          </p:cNvSpPr>
          <p:nvPr>
            <p:ph idx="1"/>
          </p:nvPr>
        </p:nvSpPr>
        <p:spPr>
          <a:xfrm>
            <a:off x="838200" y="1440872"/>
            <a:ext cx="10515600" cy="5107709"/>
          </a:xfrm>
        </p:spPr>
        <p:txBody>
          <a:bodyPr>
            <a:normAutofit/>
          </a:bodyPr>
          <a:lstStyle/>
          <a:p>
            <a:r>
              <a:rPr lang="en-US" dirty="0"/>
              <a:t>DBMS (Database Management System) acts as an interface between the user and the database. The user requests the DBMS to perform various operations such as insert, delete, update and retrieval on the database.</a:t>
            </a:r>
          </a:p>
          <a:p>
            <a:r>
              <a:rPr lang="en-US" dirty="0"/>
              <a:t>The components of DBMS perform these requested operations on the database and provide necessary data to the users.</a:t>
            </a:r>
          </a:p>
          <a:p>
            <a:pPr fontAlgn="base"/>
            <a:r>
              <a:rPr lang="en-US" dirty="0"/>
              <a:t>For detailed information visit this link:</a:t>
            </a:r>
          </a:p>
          <a:p>
            <a:pPr marL="0" indent="0" fontAlgn="base">
              <a:buNone/>
            </a:pPr>
            <a:r>
              <a:rPr lang="en-US" dirty="0"/>
              <a:t>https://www.tutorialcup.com/dbms/structure-of-dbms.htm?fbclid=IwAR3jdf0elVX2VWqovEnnja5sxu7fHUAy3MrQaamkpEj-_e4D9DkOv7vx750</a:t>
            </a:r>
          </a:p>
        </p:txBody>
      </p:sp>
      <p:sp>
        <p:nvSpPr>
          <p:cNvPr id="4" name="Slide Number Placeholder 3"/>
          <p:cNvSpPr>
            <a:spLocks noGrp="1"/>
          </p:cNvSpPr>
          <p:nvPr>
            <p:ph type="sldNum" sz="quarter" idx="12"/>
          </p:nvPr>
        </p:nvSpPr>
        <p:spPr/>
        <p:txBody>
          <a:bodyPr/>
          <a:lstStyle/>
          <a:p>
            <a:fld id="{A5C21B5B-BB78-48E7-8B29-3758DD6F29A1}" type="slidenum">
              <a:rPr lang="en-US" smtClean="0"/>
              <a:t>51</a:t>
            </a:fld>
            <a:endParaRPr lang="en-US"/>
          </a:p>
        </p:txBody>
      </p:sp>
    </p:spTree>
    <p:extLst>
      <p:ext uri="{BB962C8B-B14F-4D97-AF65-F5344CB8AC3E}">
        <p14:creationId xmlns:p14="http://schemas.microsoft.com/office/powerpoint/2010/main" val="17940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31764" cy="900257"/>
          </a:xfrm>
        </p:spPr>
        <p:txBody>
          <a:bodyPr>
            <a:normAutofit fontScale="90000"/>
          </a:bodyPr>
          <a:lstStyle/>
          <a:p>
            <a:r>
              <a:rPr lang="en-US" dirty="0"/>
              <a:t>Database System Structure and its components:</a:t>
            </a:r>
          </a:p>
        </p:txBody>
      </p:sp>
      <p:pic>
        <p:nvPicPr>
          <p:cNvPr id="14" name="Content Placeholder 13"/>
          <p:cNvPicPr>
            <a:picLocks noGrp="1" noChangeAspect="1"/>
          </p:cNvPicPr>
          <p:nvPr>
            <p:ph idx="1"/>
          </p:nvPr>
        </p:nvPicPr>
        <p:blipFill>
          <a:blip r:embed="rId2"/>
          <a:stretch>
            <a:fillRect/>
          </a:stretch>
        </p:blipFill>
        <p:spPr>
          <a:xfrm>
            <a:off x="2103473" y="2052638"/>
            <a:ext cx="6946829" cy="4195762"/>
          </a:xfrm>
          <a:prstGeom prst="rect">
            <a:avLst/>
          </a:prstGeom>
        </p:spPr>
      </p:pic>
      <p:sp>
        <p:nvSpPr>
          <p:cNvPr id="3" name="Slide Number Placeholder 2"/>
          <p:cNvSpPr>
            <a:spLocks noGrp="1"/>
          </p:cNvSpPr>
          <p:nvPr>
            <p:ph type="sldNum" sz="quarter" idx="12"/>
          </p:nvPr>
        </p:nvSpPr>
        <p:spPr/>
        <p:txBody>
          <a:bodyPr/>
          <a:lstStyle/>
          <a:p>
            <a:fld id="{A5C21B5B-BB78-48E7-8B29-3758DD6F29A1}" type="slidenum">
              <a:rPr lang="en-US" smtClean="0"/>
              <a:t>52</a:t>
            </a:fld>
            <a:endParaRPr lang="en-US"/>
          </a:p>
        </p:txBody>
      </p:sp>
      <p:sp>
        <p:nvSpPr>
          <p:cNvPr id="5" name="AutoShape 2" descr="Structure of Database Management Syste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9854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lstStyle/>
          <a:p>
            <a:r>
              <a:rPr lang="en-US" dirty="0"/>
              <a:t>What is DBMS Architecture? Explain type of DBMS architecture with proper figure and example.</a:t>
            </a:r>
          </a:p>
          <a:p>
            <a:r>
              <a:rPr lang="en-US" dirty="0"/>
              <a:t>Define DBMS system structure and their components?</a:t>
            </a:r>
          </a:p>
        </p:txBody>
      </p:sp>
      <p:sp>
        <p:nvSpPr>
          <p:cNvPr id="4" name="Slide Number Placeholder 3"/>
          <p:cNvSpPr>
            <a:spLocks noGrp="1"/>
          </p:cNvSpPr>
          <p:nvPr>
            <p:ph type="sldNum" sz="quarter" idx="12"/>
          </p:nvPr>
        </p:nvSpPr>
        <p:spPr/>
        <p:txBody>
          <a:bodyPr/>
          <a:lstStyle/>
          <a:p>
            <a:fld id="{A5C21B5B-BB78-48E7-8B29-3758DD6F29A1}" type="slidenum">
              <a:rPr lang="en-US" smtClean="0"/>
              <a:t>53</a:t>
            </a:fld>
            <a:endParaRPr lang="en-US"/>
          </a:p>
        </p:txBody>
      </p:sp>
    </p:spTree>
    <p:extLst>
      <p:ext uri="{BB962C8B-B14F-4D97-AF65-F5344CB8AC3E}">
        <p14:creationId xmlns:p14="http://schemas.microsoft.com/office/powerpoint/2010/main" val="2100497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15F6-3914-4CA6-9A24-34624A71831D}"/>
              </a:ext>
            </a:extLst>
          </p:cNvPr>
          <p:cNvSpPr>
            <a:spLocks noGrp="1"/>
          </p:cNvSpPr>
          <p:nvPr>
            <p:ph type="title"/>
          </p:nvPr>
        </p:nvSpPr>
        <p:spPr>
          <a:xfrm>
            <a:off x="838200" y="222117"/>
            <a:ext cx="10448827" cy="758566"/>
          </a:xfrm>
        </p:spPr>
        <p:txBody>
          <a:bodyPr>
            <a:normAutofit/>
          </a:bodyPr>
          <a:lstStyle/>
          <a:p>
            <a:r>
              <a:rPr lang="en-US" dirty="0"/>
              <a:t>Database Interfaces</a:t>
            </a:r>
          </a:p>
        </p:txBody>
      </p:sp>
      <p:sp>
        <p:nvSpPr>
          <p:cNvPr id="3" name="Content Placeholder 2">
            <a:extLst>
              <a:ext uri="{FF2B5EF4-FFF2-40B4-BE49-F238E27FC236}">
                <a16:creationId xmlns:a16="http://schemas.microsoft.com/office/drawing/2014/main" id="{87CDAA98-46D8-4BDA-B244-B19EBAEF46D7}"/>
              </a:ext>
            </a:extLst>
          </p:cNvPr>
          <p:cNvSpPr>
            <a:spLocks noGrp="1"/>
          </p:cNvSpPr>
          <p:nvPr>
            <p:ph idx="1"/>
          </p:nvPr>
        </p:nvSpPr>
        <p:spPr>
          <a:xfrm>
            <a:off x="838200" y="867266"/>
            <a:ext cx="11171548" cy="5309697"/>
          </a:xfrm>
        </p:spPr>
        <p:txBody>
          <a:bodyPr>
            <a:normAutofit fontScale="92500" lnSpcReduction="20000"/>
          </a:bodyPr>
          <a:lstStyle/>
          <a:p>
            <a:pPr marL="0" indent="0">
              <a:buNone/>
            </a:pPr>
            <a:r>
              <a:rPr lang="en-US" sz="2000" dirty="0"/>
              <a:t>A database management system (DBMS) interface is a user interface that allows for the ability to input queries to a database without using the query language itself. User-friendly interfaces provided by DBMS may include the following:</a:t>
            </a:r>
          </a:p>
          <a:p>
            <a:r>
              <a:rPr lang="en-US" sz="2000" b="1" dirty="0"/>
              <a:t>Menu-Based Interfaces</a:t>
            </a:r>
          </a:p>
          <a:p>
            <a:pPr marL="0" indent="0">
              <a:buNone/>
            </a:pPr>
            <a:r>
              <a:rPr lang="en-US" sz="2000" dirty="0"/>
              <a:t>These interfaces present the user with lists of options (called menus) that lead the user through the formation of a request. The basic advantage of using menus is that they remove the tension of remembering specific commands and syntax of any query language. The query is basically composed step by step by collecting or picking options from a menu that is shown by the system. Pull-down menus are a very popular technique in Web-based interfaces. They are also often used in browsing interfaces which allow a user to look through the contents of a database in an exploratory and unstructured manner. </a:t>
            </a:r>
          </a:p>
          <a:p>
            <a:r>
              <a:rPr lang="en-US" sz="2000" b="1" dirty="0"/>
              <a:t>Forms-Based Interfaces</a:t>
            </a:r>
          </a:p>
          <a:p>
            <a:pPr marL="0" indent="0">
              <a:buNone/>
            </a:pPr>
            <a:r>
              <a:rPr lang="en-US" sz="2000" dirty="0"/>
              <a:t>A forms-based interface displays a form to each user. Users can fill out all of the form entries to insert new data, or they can fill out only certain entries, in which case the DBMS will redeem the same type of data for other remaining entries. These types of forms are usually designed or created and programmed for users that have no expertise in operating systems. Many DBMS's have form specification languages which are special languages that help specify such forms. Example: SQL Forms is a form-based language that specifies queries using a form designed in conjunction with the relational database schema.</a:t>
            </a:r>
          </a:p>
        </p:txBody>
      </p:sp>
      <p:sp>
        <p:nvSpPr>
          <p:cNvPr id="4" name="Slide Number Placeholder 3">
            <a:extLst>
              <a:ext uri="{FF2B5EF4-FFF2-40B4-BE49-F238E27FC236}">
                <a16:creationId xmlns:a16="http://schemas.microsoft.com/office/drawing/2014/main" id="{17FFC6A5-00F9-4E05-AEF3-326EE96394A6}"/>
              </a:ext>
            </a:extLst>
          </p:cNvPr>
          <p:cNvSpPr>
            <a:spLocks noGrp="1"/>
          </p:cNvSpPr>
          <p:nvPr>
            <p:ph type="sldNum" sz="quarter" idx="12"/>
          </p:nvPr>
        </p:nvSpPr>
        <p:spPr/>
        <p:txBody>
          <a:bodyPr/>
          <a:lstStyle/>
          <a:p>
            <a:fld id="{A5C21B5B-BB78-48E7-8B29-3758DD6F29A1}" type="slidenum">
              <a:rPr lang="en-US" smtClean="0"/>
              <a:t>54</a:t>
            </a:fld>
            <a:endParaRPr lang="en-US"/>
          </a:p>
        </p:txBody>
      </p:sp>
    </p:spTree>
    <p:extLst>
      <p:ext uri="{BB962C8B-B14F-4D97-AF65-F5344CB8AC3E}">
        <p14:creationId xmlns:p14="http://schemas.microsoft.com/office/powerpoint/2010/main" val="2801526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15F6-3914-4CA6-9A24-34624A71831D}"/>
              </a:ext>
            </a:extLst>
          </p:cNvPr>
          <p:cNvSpPr>
            <a:spLocks noGrp="1"/>
          </p:cNvSpPr>
          <p:nvPr>
            <p:ph type="title"/>
          </p:nvPr>
        </p:nvSpPr>
        <p:spPr>
          <a:xfrm>
            <a:off x="838200" y="222117"/>
            <a:ext cx="10448827" cy="758566"/>
          </a:xfrm>
        </p:spPr>
        <p:txBody>
          <a:bodyPr>
            <a:normAutofit/>
          </a:bodyPr>
          <a:lstStyle/>
          <a:p>
            <a:r>
              <a:rPr lang="en-US" dirty="0"/>
              <a:t>Database Interfaces</a:t>
            </a:r>
          </a:p>
        </p:txBody>
      </p:sp>
      <p:sp>
        <p:nvSpPr>
          <p:cNvPr id="3" name="Content Placeholder 2">
            <a:extLst>
              <a:ext uri="{FF2B5EF4-FFF2-40B4-BE49-F238E27FC236}">
                <a16:creationId xmlns:a16="http://schemas.microsoft.com/office/drawing/2014/main" id="{87CDAA98-46D8-4BDA-B244-B19EBAEF46D7}"/>
              </a:ext>
            </a:extLst>
          </p:cNvPr>
          <p:cNvSpPr>
            <a:spLocks noGrp="1"/>
          </p:cNvSpPr>
          <p:nvPr>
            <p:ph idx="1"/>
          </p:nvPr>
        </p:nvSpPr>
        <p:spPr>
          <a:xfrm>
            <a:off x="687371" y="1411778"/>
            <a:ext cx="11171548" cy="5309697"/>
          </a:xfrm>
        </p:spPr>
        <p:txBody>
          <a:bodyPr>
            <a:normAutofit/>
          </a:bodyPr>
          <a:lstStyle/>
          <a:p>
            <a:r>
              <a:rPr lang="en-US" sz="2000" b="1" dirty="0"/>
              <a:t>Graphical User Interface</a:t>
            </a:r>
          </a:p>
          <a:p>
            <a:pPr marL="0" indent="0">
              <a:buNone/>
            </a:pPr>
            <a:r>
              <a:rPr lang="en-US" sz="2000" dirty="0"/>
              <a:t>A GUI typically displays a schema to the user in diagrammatic form. The user then can specify a query by manipulating the diagram. In many cases, GUI utilize both menus and forms. Most GUI use a pointing device such as a mouse, to pick a certain part of the displayed schema diagram. </a:t>
            </a:r>
          </a:p>
          <a:p>
            <a:r>
              <a:rPr lang="en-US" sz="2000" b="1" dirty="0"/>
              <a:t>Natural Language Interfaces</a:t>
            </a:r>
          </a:p>
          <a:p>
            <a:pPr marL="0" indent="0">
              <a:buNone/>
            </a:pPr>
            <a:r>
              <a:rPr lang="en-US" sz="2000" dirty="0"/>
              <a:t>These interfaces accept requests written in English or some other language and attempt to understand them. A Natural language interface has its own schema, which is similar to the database conceptual schema as well as a dictionary of important words. </a:t>
            </a:r>
          </a:p>
          <a:p>
            <a:pPr marL="0" indent="0">
              <a:buNone/>
            </a:pPr>
            <a:r>
              <a:rPr lang="en-US" sz="2000" dirty="0"/>
              <a:t>The natural language interface refers to the words in its schema as well as to the set of standard words in a dictionary to interpret the request. If the interpretation is successful, the interface generates a high-level query corresponding to the natural language and submits it to the DBMS for processing, otherwise, a dialogue is started with the user to clarify any provided condition or request. The main disadvantage of this is that the capabilities of this type of interface are not that advance. </a:t>
            </a:r>
          </a:p>
        </p:txBody>
      </p:sp>
      <p:sp>
        <p:nvSpPr>
          <p:cNvPr id="4" name="Slide Number Placeholder 3">
            <a:extLst>
              <a:ext uri="{FF2B5EF4-FFF2-40B4-BE49-F238E27FC236}">
                <a16:creationId xmlns:a16="http://schemas.microsoft.com/office/drawing/2014/main" id="{17FFC6A5-00F9-4E05-AEF3-326EE96394A6}"/>
              </a:ext>
            </a:extLst>
          </p:cNvPr>
          <p:cNvSpPr>
            <a:spLocks noGrp="1"/>
          </p:cNvSpPr>
          <p:nvPr>
            <p:ph type="sldNum" sz="quarter" idx="12"/>
          </p:nvPr>
        </p:nvSpPr>
        <p:spPr/>
        <p:txBody>
          <a:bodyPr/>
          <a:lstStyle/>
          <a:p>
            <a:fld id="{A5C21B5B-BB78-48E7-8B29-3758DD6F29A1}" type="slidenum">
              <a:rPr lang="en-US" smtClean="0"/>
              <a:t>55</a:t>
            </a:fld>
            <a:endParaRPr lang="en-US"/>
          </a:p>
        </p:txBody>
      </p:sp>
    </p:spTree>
    <p:extLst>
      <p:ext uri="{BB962C8B-B14F-4D97-AF65-F5344CB8AC3E}">
        <p14:creationId xmlns:p14="http://schemas.microsoft.com/office/powerpoint/2010/main" val="2975864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15F6-3914-4CA6-9A24-34624A71831D}"/>
              </a:ext>
            </a:extLst>
          </p:cNvPr>
          <p:cNvSpPr>
            <a:spLocks noGrp="1"/>
          </p:cNvSpPr>
          <p:nvPr>
            <p:ph type="title"/>
          </p:nvPr>
        </p:nvSpPr>
        <p:spPr>
          <a:xfrm>
            <a:off x="838200" y="224808"/>
            <a:ext cx="10515600" cy="917865"/>
          </a:xfrm>
        </p:spPr>
        <p:txBody>
          <a:bodyPr/>
          <a:lstStyle/>
          <a:p>
            <a:r>
              <a:rPr lang="en-US" dirty="0"/>
              <a:t>Database Interfaces</a:t>
            </a:r>
          </a:p>
        </p:txBody>
      </p:sp>
      <p:sp>
        <p:nvSpPr>
          <p:cNvPr id="3" name="Content Placeholder 2">
            <a:extLst>
              <a:ext uri="{FF2B5EF4-FFF2-40B4-BE49-F238E27FC236}">
                <a16:creationId xmlns:a16="http://schemas.microsoft.com/office/drawing/2014/main" id="{87CDAA98-46D8-4BDA-B244-B19EBAEF46D7}"/>
              </a:ext>
            </a:extLst>
          </p:cNvPr>
          <p:cNvSpPr>
            <a:spLocks noGrp="1"/>
          </p:cNvSpPr>
          <p:nvPr>
            <p:ph idx="1"/>
          </p:nvPr>
        </p:nvSpPr>
        <p:spPr>
          <a:xfrm>
            <a:off x="838200" y="1357460"/>
            <a:ext cx="11124414" cy="4819503"/>
          </a:xfrm>
        </p:spPr>
        <p:txBody>
          <a:bodyPr>
            <a:normAutofit fontScale="92500" lnSpcReduction="20000"/>
          </a:bodyPr>
          <a:lstStyle/>
          <a:p>
            <a:r>
              <a:rPr lang="en-US" b="1" dirty="0"/>
              <a:t>Speech Input and Output Interfaces</a:t>
            </a:r>
          </a:p>
          <a:p>
            <a:pPr marL="0" indent="0">
              <a:buNone/>
            </a:pPr>
            <a:r>
              <a:rPr lang="en-US" dirty="0"/>
              <a:t>There is limited use of speech be it for a query or an answer to a question or being a result of a request it is becoming commonplace. Applications with limited vocabulary such as inquiries for telephone directory, flight arrival/departure, and bank account information are allowed speech for input and output to enable ordinary folks to access this information. </a:t>
            </a:r>
          </a:p>
          <a:p>
            <a:pPr marL="0" indent="0">
              <a:buNone/>
            </a:pPr>
            <a:r>
              <a:rPr lang="en-US" dirty="0"/>
              <a:t>The Speech input is detected using predefined words and used to set up the parameters that are supplied to the queries. For output, a similar conversion from text or numbers into speech takes place.</a:t>
            </a:r>
          </a:p>
          <a:p>
            <a:r>
              <a:rPr lang="en-US" b="1" dirty="0"/>
              <a:t>Interface for Parametric Users</a:t>
            </a:r>
          </a:p>
          <a:p>
            <a:pPr marL="0" indent="0">
              <a:buNone/>
            </a:pPr>
            <a:r>
              <a:rPr lang="en-US" dirty="0"/>
              <a:t>Interfaces for Parametric Users contain some commands that can be handled with a minimum of keystrokes. It is generally used in bank transactions for transferring money. These operations are performed repeatedly.</a:t>
            </a:r>
          </a:p>
          <a:p>
            <a:r>
              <a:rPr lang="en-US" b="1" dirty="0"/>
              <a:t>Interfaces for Database Administrators (DBA)</a:t>
            </a:r>
          </a:p>
          <a:p>
            <a:pPr marL="0" indent="0">
              <a:buNone/>
            </a:pPr>
            <a:r>
              <a:rPr lang="en-US" dirty="0"/>
              <a:t>Most database system contains privileged commands that can be used only by the DBA's staff. These include commands for creating accounts, setting system parameters, granting account authorization, changing a schema, and reorganizing the storage structures of databases.</a:t>
            </a:r>
          </a:p>
        </p:txBody>
      </p:sp>
      <p:sp>
        <p:nvSpPr>
          <p:cNvPr id="4" name="Slide Number Placeholder 3">
            <a:extLst>
              <a:ext uri="{FF2B5EF4-FFF2-40B4-BE49-F238E27FC236}">
                <a16:creationId xmlns:a16="http://schemas.microsoft.com/office/drawing/2014/main" id="{17FFC6A5-00F9-4E05-AEF3-326EE96394A6}"/>
              </a:ext>
            </a:extLst>
          </p:cNvPr>
          <p:cNvSpPr>
            <a:spLocks noGrp="1"/>
          </p:cNvSpPr>
          <p:nvPr>
            <p:ph type="sldNum" sz="quarter" idx="12"/>
          </p:nvPr>
        </p:nvSpPr>
        <p:spPr/>
        <p:txBody>
          <a:bodyPr/>
          <a:lstStyle/>
          <a:p>
            <a:fld id="{A5C21B5B-BB78-48E7-8B29-3758DD6F29A1}" type="slidenum">
              <a:rPr lang="en-US" smtClean="0"/>
              <a:t>56</a:t>
            </a:fld>
            <a:endParaRPr lang="en-US"/>
          </a:p>
        </p:txBody>
      </p:sp>
    </p:spTree>
    <p:extLst>
      <p:ext uri="{BB962C8B-B14F-4D97-AF65-F5344CB8AC3E}">
        <p14:creationId xmlns:p14="http://schemas.microsoft.com/office/powerpoint/2010/main" val="2706660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F72F-3E2D-4CBE-A229-6F18116DCA1D}"/>
              </a:ext>
            </a:extLst>
          </p:cNvPr>
          <p:cNvSpPr>
            <a:spLocks noGrp="1"/>
          </p:cNvSpPr>
          <p:nvPr>
            <p:ph type="title"/>
          </p:nvPr>
        </p:nvSpPr>
        <p:spPr/>
        <p:txBody>
          <a:bodyPr/>
          <a:lstStyle/>
          <a:p>
            <a:r>
              <a:rPr lang="en-US" dirty="0"/>
              <a:t>Database Environment</a:t>
            </a:r>
          </a:p>
        </p:txBody>
      </p:sp>
      <p:sp>
        <p:nvSpPr>
          <p:cNvPr id="3" name="Content Placeholder 2">
            <a:extLst>
              <a:ext uri="{FF2B5EF4-FFF2-40B4-BE49-F238E27FC236}">
                <a16:creationId xmlns:a16="http://schemas.microsoft.com/office/drawing/2014/main" id="{5A5D50E9-3310-4CB0-B1B2-29BE6F28738B}"/>
              </a:ext>
            </a:extLst>
          </p:cNvPr>
          <p:cNvSpPr>
            <a:spLocks noGrp="1"/>
          </p:cNvSpPr>
          <p:nvPr>
            <p:ph idx="1"/>
          </p:nvPr>
        </p:nvSpPr>
        <p:spPr/>
        <p:txBody>
          <a:bodyPr>
            <a:normAutofit/>
          </a:bodyPr>
          <a:lstStyle/>
          <a:p>
            <a:pPr algn="l"/>
            <a:r>
              <a:rPr lang="en-US" b="0" i="0" dirty="0">
                <a:effectLst/>
                <a:latin typeface="Inter"/>
              </a:rPr>
              <a:t>A database environment is a collective system of components that comprise and regulates the group of data, management, and use of data, which consist of software, hardware, people, techniques of handling database, and the data also.</a:t>
            </a:r>
          </a:p>
          <a:p>
            <a:pPr algn="l"/>
            <a:r>
              <a:rPr lang="en-US" b="0" i="0" dirty="0">
                <a:effectLst/>
                <a:latin typeface="Inter"/>
              </a:rPr>
              <a:t>Here, the hardware in a database environment means the computers and computer peripherals that are being used to manage a database, and the software means the whole thing right from the operating system (OS) to the application programs that include database management software like M.S. Access or SQL Server.  Again the people in a database environment include those people who administrate and use the system. The techniques are the rules, concepts, and instructions given to both the people and the software along with the data with the group of facts and information positioned within the database environment.</a:t>
            </a:r>
          </a:p>
          <a:p>
            <a:endParaRPr lang="en-US" dirty="0"/>
          </a:p>
        </p:txBody>
      </p:sp>
      <p:sp>
        <p:nvSpPr>
          <p:cNvPr id="4" name="Slide Number Placeholder 3">
            <a:extLst>
              <a:ext uri="{FF2B5EF4-FFF2-40B4-BE49-F238E27FC236}">
                <a16:creationId xmlns:a16="http://schemas.microsoft.com/office/drawing/2014/main" id="{37F935D9-ED6D-4B21-A99D-7CC47219D4AB}"/>
              </a:ext>
            </a:extLst>
          </p:cNvPr>
          <p:cNvSpPr>
            <a:spLocks noGrp="1"/>
          </p:cNvSpPr>
          <p:nvPr>
            <p:ph type="sldNum" sz="quarter" idx="12"/>
          </p:nvPr>
        </p:nvSpPr>
        <p:spPr/>
        <p:txBody>
          <a:bodyPr/>
          <a:lstStyle/>
          <a:p>
            <a:fld id="{A5C21B5B-BB78-48E7-8B29-3758DD6F29A1}" type="slidenum">
              <a:rPr lang="en-US" smtClean="0"/>
              <a:t>57</a:t>
            </a:fld>
            <a:endParaRPr lang="en-US"/>
          </a:p>
        </p:txBody>
      </p:sp>
    </p:spTree>
    <p:extLst>
      <p:ext uri="{BB962C8B-B14F-4D97-AF65-F5344CB8AC3E}">
        <p14:creationId xmlns:p14="http://schemas.microsoft.com/office/powerpoint/2010/main" val="2508785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F72F-3E2D-4CBE-A229-6F18116DCA1D}"/>
              </a:ext>
            </a:extLst>
          </p:cNvPr>
          <p:cNvSpPr>
            <a:spLocks noGrp="1"/>
          </p:cNvSpPr>
          <p:nvPr>
            <p:ph type="title"/>
          </p:nvPr>
        </p:nvSpPr>
        <p:spPr/>
        <p:txBody>
          <a:bodyPr/>
          <a:lstStyle/>
          <a:p>
            <a:r>
              <a:rPr lang="en-US" dirty="0"/>
              <a:t>Database Environment</a:t>
            </a:r>
          </a:p>
        </p:txBody>
      </p:sp>
      <p:sp>
        <p:nvSpPr>
          <p:cNvPr id="4" name="Slide Number Placeholder 3">
            <a:extLst>
              <a:ext uri="{FF2B5EF4-FFF2-40B4-BE49-F238E27FC236}">
                <a16:creationId xmlns:a16="http://schemas.microsoft.com/office/drawing/2014/main" id="{37F935D9-ED6D-4B21-A99D-7CC47219D4AB}"/>
              </a:ext>
            </a:extLst>
          </p:cNvPr>
          <p:cNvSpPr>
            <a:spLocks noGrp="1"/>
          </p:cNvSpPr>
          <p:nvPr>
            <p:ph type="sldNum" sz="quarter" idx="12"/>
          </p:nvPr>
        </p:nvSpPr>
        <p:spPr/>
        <p:txBody>
          <a:bodyPr/>
          <a:lstStyle/>
          <a:p>
            <a:fld id="{A5C21B5B-BB78-48E7-8B29-3758DD6F29A1}" type="slidenum">
              <a:rPr lang="en-US" smtClean="0"/>
              <a:t>58</a:t>
            </a:fld>
            <a:endParaRPr lang="en-US"/>
          </a:p>
        </p:txBody>
      </p:sp>
      <p:pic>
        <p:nvPicPr>
          <p:cNvPr id="1032" name="Picture 8" descr="Simplified Database System and Illustration of Database with Conceptual  Data Model">
            <a:extLst>
              <a:ext uri="{FF2B5EF4-FFF2-40B4-BE49-F238E27FC236}">
                <a16:creationId xmlns:a16="http://schemas.microsoft.com/office/drawing/2014/main" id="{657BBD62-38FC-4313-8589-CAD0C5EBB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304" y="1430217"/>
            <a:ext cx="4455391" cy="508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38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2F4A-417C-44B6-B088-F2C53C15A2CC}"/>
              </a:ext>
            </a:extLst>
          </p:cNvPr>
          <p:cNvSpPr>
            <a:spLocks noGrp="1"/>
          </p:cNvSpPr>
          <p:nvPr>
            <p:ph type="title"/>
          </p:nvPr>
        </p:nvSpPr>
        <p:spPr/>
        <p:txBody>
          <a:bodyPr/>
          <a:lstStyle/>
          <a:p>
            <a:r>
              <a:rPr lang="en-US" dirty="0"/>
              <a:t>Database Languages</a:t>
            </a:r>
          </a:p>
        </p:txBody>
      </p:sp>
      <p:sp>
        <p:nvSpPr>
          <p:cNvPr id="3" name="Content Placeholder 2">
            <a:extLst>
              <a:ext uri="{FF2B5EF4-FFF2-40B4-BE49-F238E27FC236}">
                <a16:creationId xmlns:a16="http://schemas.microsoft.com/office/drawing/2014/main" id="{64ABE335-B544-4ED0-A52A-F4A4389423DE}"/>
              </a:ext>
            </a:extLst>
          </p:cNvPr>
          <p:cNvSpPr>
            <a:spLocks noGrp="1"/>
          </p:cNvSpPr>
          <p:nvPr>
            <p:ph idx="1"/>
          </p:nvPr>
        </p:nvSpPr>
        <p:spPr/>
        <p:txBody>
          <a:bodyPr/>
          <a:lstStyle/>
          <a:p>
            <a:r>
              <a:rPr lang="en-US" dirty="0"/>
              <a:t>DDL</a:t>
            </a:r>
          </a:p>
          <a:p>
            <a:r>
              <a:rPr lang="en-US" dirty="0"/>
              <a:t>DML</a:t>
            </a:r>
          </a:p>
          <a:p>
            <a:r>
              <a:rPr lang="en-US" dirty="0"/>
              <a:t>DCL</a:t>
            </a:r>
          </a:p>
          <a:p>
            <a:pPr marL="0" indent="0">
              <a:buNone/>
            </a:pPr>
            <a:r>
              <a:rPr lang="en-US" dirty="0"/>
              <a:t>Assignment</a:t>
            </a:r>
          </a:p>
        </p:txBody>
      </p:sp>
      <p:sp>
        <p:nvSpPr>
          <p:cNvPr id="4" name="Slide Number Placeholder 3">
            <a:extLst>
              <a:ext uri="{FF2B5EF4-FFF2-40B4-BE49-F238E27FC236}">
                <a16:creationId xmlns:a16="http://schemas.microsoft.com/office/drawing/2014/main" id="{F5044283-C245-4399-9579-402ADDC3596A}"/>
              </a:ext>
            </a:extLst>
          </p:cNvPr>
          <p:cNvSpPr>
            <a:spLocks noGrp="1"/>
          </p:cNvSpPr>
          <p:nvPr>
            <p:ph type="sldNum" sz="quarter" idx="12"/>
          </p:nvPr>
        </p:nvSpPr>
        <p:spPr/>
        <p:txBody>
          <a:bodyPr/>
          <a:lstStyle/>
          <a:p>
            <a:fld id="{A5C21B5B-BB78-48E7-8B29-3758DD6F29A1}" type="slidenum">
              <a:rPr lang="en-US" smtClean="0"/>
              <a:t>59</a:t>
            </a:fld>
            <a:endParaRPr lang="en-US"/>
          </a:p>
        </p:txBody>
      </p:sp>
    </p:spTree>
    <p:extLst>
      <p:ext uri="{BB962C8B-B14F-4D97-AF65-F5344CB8AC3E}">
        <p14:creationId xmlns:p14="http://schemas.microsoft.com/office/powerpoint/2010/main" val="348375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76120"/>
            <a:ext cx="10515600" cy="2701839"/>
          </a:xfrm>
        </p:spPr>
        <p:txBody>
          <a:bodyPr/>
          <a:lstStyle/>
          <a:p>
            <a:pPr lvl="0" algn="just"/>
            <a:r>
              <a:rPr lang="en-US" b="1" dirty="0"/>
              <a:t>Non-redundancy: </a:t>
            </a:r>
            <a:r>
              <a:rPr lang="en-US" dirty="0"/>
              <a:t>Data should not be repeated.</a:t>
            </a:r>
          </a:p>
          <a:p>
            <a:pPr lvl="0" algn="just"/>
            <a:r>
              <a:rPr lang="en-US" b="1" dirty="0"/>
              <a:t>Consistency: </a:t>
            </a:r>
            <a:r>
              <a:rPr lang="en-US" dirty="0"/>
              <a:t>A consistent state of the database satisfies all the constraints specified in the database. Data in a database is consistent if any changes in the database take the database from one consistent state to another.</a:t>
            </a:r>
          </a:p>
        </p:txBody>
      </p:sp>
      <p:sp>
        <p:nvSpPr>
          <p:cNvPr id="2" name="Slide Number Placeholder 1"/>
          <p:cNvSpPr>
            <a:spLocks noGrp="1"/>
          </p:cNvSpPr>
          <p:nvPr>
            <p:ph type="sldNum" sz="quarter" idx="12"/>
          </p:nvPr>
        </p:nvSpPr>
        <p:spPr/>
        <p:txBody>
          <a:bodyPr/>
          <a:lstStyle/>
          <a:p>
            <a:fld id="{A5C21B5B-BB78-48E7-8B29-3758DD6F29A1}" type="slidenum">
              <a:rPr lang="en-US" smtClean="0"/>
              <a:t>6</a:t>
            </a:fld>
            <a:endParaRPr lang="en-US"/>
          </a:p>
        </p:txBody>
      </p:sp>
    </p:spTree>
    <p:extLst>
      <p:ext uri="{BB962C8B-B14F-4D97-AF65-F5344CB8AC3E}">
        <p14:creationId xmlns:p14="http://schemas.microsoft.com/office/powerpoint/2010/main" val="202869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Database Management System:</a:t>
            </a:r>
          </a:p>
        </p:txBody>
      </p:sp>
      <p:sp>
        <p:nvSpPr>
          <p:cNvPr id="3" name="Content Placeholder 2"/>
          <p:cNvSpPr>
            <a:spLocks noGrp="1"/>
          </p:cNvSpPr>
          <p:nvPr>
            <p:ph idx="1"/>
          </p:nvPr>
        </p:nvSpPr>
        <p:spPr/>
        <p:txBody>
          <a:bodyPr>
            <a:normAutofit/>
          </a:bodyPr>
          <a:lstStyle/>
          <a:p>
            <a:pPr algn="just"/>
            <a:r>
              <a:rPr lang="en-US" b="1" i="1" dirty="0"/>
              <a:t>A Database Management System (DBMS) is a collection of interrelated data and the set of programs to access those data</a:t>
            </a:r>
            <a:r>
              <a:rPr lang="en-US" dirty="0"/>
              <a:t>. The primary goal of a DBMS is to provide a way to store and retrieve database information that is both </a:t>
            </a:r>
            <a:r>
              <a:rPr lang="en-US" i="1" dirty="0"/>
              <a:t>convenient </a:t>
            </a:r>
            <a:r>
              <a:rPr lang="en-US" dirty="0"/>
              <a:t>and </a:t>
            </a:r>
            <a:r>
              <a:rPr lang="en-US" i="1" dirty="0"/>
              <a:t>efficient</a:t>
            </a:r>
            <a:r>
              <a:rPr lang="en-US" dirty="0"/>
              <a:t>.</a:t>
            </a:r>
          </a:p>
          <a:p>
            <a:pPr algn="just"/>
            <a:r>
              <a:rPr lang="en-US" dirty="0"/>
              <a:t>Some common examples of the DBMS software are Oracle, Sybase, Microsoft SQL Server, DB2, MySQL, </a:t>
            </a:r>
            <a:r>
              <a:rPr lang="en-US" dirty="0" err="1"/>
              <a:t>Postgres</a:t>
            </a:r>
            <a:r>
              <a:rPr lang="en-US" dirty="0"/>
              <a:t>, Dbase, </a:t>
            </a:r>
            <a:r>
              <a:rPr lang="en-US" dirty="0" err="1"/>
              <a:t>Ms</a:t>
            </a:r>
            <a:r>
              <a:rPr lang="en-US" dirty="0"/>
              <a:t>-Access etc.</a:t>
            </a:r>
          </a:p>
          <a:p>
            <a:pPr algn="just"/>
            <a:r>
              <a:rPr lang="en-US" dirty="0"/>
              <a:t>For example, in a computer system, the checking account processing system, the auto loan system and the saving accounts would have a common database. This database based approach to data processing is shown in fig below</a:t>
            </a:r>
          </a:p>
        </p:txBody>
      </p:sp>
      <p:sp>
        <p:nvSpPr>
          <p:cNvPr id="4" name="Slide Number Placeholder 3"/>
          <p:cNvSpPr>
            <a:spLocks noGrp="1"/>
          </p:cNvSpPr>
          <p:nvPr>
            <p:ph type="sldNum" sz="quarter" idx="12"/>
          </p:nvPr>
        </p:nvSpPr>
        <p:spPr/>
        <p:txBody>
          <a:bodyPr/>
          <a:lstStyle/>
          <a:p>
            <a:fld id="{A5C21B5B-BB78-48E7-8B29-3758DD6F29A1}" type="slidenum">
              <a:rPr lang="en-US" smtClean="0"/>
              <a:t>7</a:t>
            </a:fld>
            <a:endParaRPr lang="en-US"/>
          </a:p>
        </p:txBody>
      </p:sp>
    </p:spTree>
    <p:extLst>
      <p:ext uri="{BB962C8B-B14F-4D97-AF65-F5344CB8AC3E}">
        <p14:creationId xmlns:p14="http://schemas.microsoft.com/office/powerpoint/2010/main" val="361576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94862" y="868218"/>
            <a:ext cx="9362665" cy="5061527"/>
          </a:xfrm>
          <a:prstGeom prst="rect">
            <a:avLst/>
          </a:prstGeom>
        </p:spPr>
      </p:pic>
      <p:sp>
        <p:nvSpPr>
          <p:cNvPr id="2" name="Slide Number Placeholder 1"/>
          <p:cNvSpPr>
            <a:spLocks noGrp="1"/>
          </p:cNvSpPr>
          <p:nvPr>
            <p:ph type="sldNum" sz="quarter" idx="12"/>
          </p:nvPr>
        </p:nvSpPr>
        <p:spPr/>
        <p:txBody>
          <a:bodyPr/>
          <a:lstStyle/>
          <a:p>
            <a:fld id="{A5C21B5B-BB78-48E7-8B29-3758DD6F29A1}" type="slidenum">
              <a:rPr lang="en-US" smtClean="0"/>
              <a:t>8</a:t>
            </a:fld>
            <a:endParaRPr lang="en-US"/>
          </a:p>
        </p:txBody>
      </p:sp>
    </p:spTree>
    <p:extLst>
      <p:ext uri="{BB962C8B-B14F-4D97-AF65-F5344CB8AC3E}">
        <p14:creationId xmlns:p14="http://schemas.microsoft.com/office/powerpoint/2010/main" val="45520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descr="chapter-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33725" y="2712244"/>
            <a:ext cx="4886325" cy="28765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A5C21B5B-BB78-48E7-8B29-3758DD6F29A1}" type="slidenum">
              <a:rPr lang="en-US" smtClean="0"/>
              <a:t>9</a:t>
            </a:fld>
            <a:endParaRPr lang="en-US"/>
          </a:p>
        </p:txBody>
      </p:sp>
    </p:spTree>
    <p:extLst>
      <p:ext uri="{BB962C8B-B14F-4D97-AF65-F5344CB8AC3E}">
        <p14:creationId xmlns:p14="http://schemas.microsoft.com/office/powerpoint/2010/main" val="27697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935</TotalTime>
  <Words>3826</Words>
  <Application>Microsoft Office PowerPoint</Application>
  <PresentationFormat>Widescreen</PresentationFormat>
  <Paragraphs>264</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Aharoni</vt:lpstr>
      <vt:lpstr>Arial</vt:lpstr>
      <vt:lpstr>Calibri</vt:lpstr>
      <vt:lpstr>Century Gothic</vt:lpstr>
      <vt:lpstr>Inter</vt:lpstr>
      <vt:lpstr>Wingdings 3</vt:lpstr>
      <vt:lpstr>Ion</vt:lpstr>
      <vt:lpstr>UNIT 1 Introduction – Database Management Systems</vt:lpstr>
      <vt:lpstr>Data:</vt:lpstr>
      <vt:lpstr>  Information:</vt:lpstr>
      <vt:lpstr>Database:</vt:lpstr>
      <vt:lpstr>Characteristics of data in database:</vt:lpstr>
      <vt:lpstr>PowerPoint Presentation</vt:lpstr>
      <vt:lpstr>Database Management System:</vt:lpstr>
      <vt:lpstr>PowerPoint Presentation</vt:lpstr>
      <vt:lpstr>Example:</vt:lpstr>
      <vt:lpstr>Objective of DBMS</vt:lpstr>
      <vt:lpstr>  Applications of DBMS: </vt:lpstr>
      <vt:lpstr>  Disadvantages of DBMS</vt:lpstr>
      <vt:lpstr>Question 1:</vt:lpstr>
      <vt:lpstr>File Systems:</vt:lpstr>
      <vt:lpstr>PowerPoint Presentation</vt:lpstr>
      <vt:lpstr>  Limitations of  File System:</vt:lpstr>
      <vt:lpstr>Data Abstraction</vt:lpstr>
      <vt:lpstr>Levels of Data Abstraction:</vt:lpstr>
      <vt:lpstr>Levels of Data Abstraction:</vt:lpstr>
      <vt:lpstr>Question 2:</vt:lpstr>
      <vt:lpstr>  Database Models:</vt:lpstr>
      <vt:lpstr>PowerPoint Presentation</vt:lpstr>
      <vt:lpstr>Entity- Relationship Model:</vt:lpstr>
      <vt:lpstr>PowerPoint Presentation</vt:lpstr>
      <vt:lpstr>Relational Model:</vt:lpstr>
      <vt:lpstr>PowerPoint Presentation</vt:lpstr>
      <vt:lpstr>Object oriented data model:</vt:lpstr>
      <vt:lpstr>PowerPoint Presentation</vt:lpstr>
      <vt:lpstr>  Hierarchical data model:</vt:lpstr>
      <vt:lpstr>PowerPoint Presentation</vt:lpstr>
      <vt:lpstr>Network Data Model:</vt:lpstr>
      <vt:lpstr>PowerPoint Presentation</vt:lpstr>
      <vt:lpstr>Question 3:</vt:lpstr>
      <vt:lpstr>Instance (Database State):</vt:lpstr>
      <vt:lpstr>Schema:</vt:lpstr>
      <vt:lpstr>PowerPoint Presentation</vt:lpstr>
      <vt:lpstr>Three level of Schema</vt:lpstr>
      <vt:lpstr>Data Independence:</vt:lpstr>
      <vt:lpstr>PowerPoint Presentation</vt:lpstr>
      <vt:lpstr>Database users and administrators</vt:lpstr>
      <vt:lpstr>PowerPoint Presentation</vt:lpstr>
      <vt:lpstr>Question 4:</vt:lpstr>
      <vt:lpstr>DBMS Architecture</vt:lpstr>
      <vt:lpstr>Types of DBMS Architecture</vt:lpstr>
      <vt:lpstr>1-Tier Architecture</vt:lpstr>
      <vt:lpstr>PowerPoint Presentation</vt:lpstr>
      <vt:lpstr>2-Tier Architecture</vt:lpstr>
      <vt:lpstr>PowerPoint Presentation</vt:lpstr>
      <vt:lpstr>3-Tier Architecture</vt:lpstr>
      <vt:lpstr>PowerPoint Presentation</vt:lpstr>
      <vt:lpstr>Database System Structure</vt:lpstr>
      <vt:lpstr>Database System Structure and its components:</vt:lpstr>
      <vt:lpstr>Question 5:</vt:lpstr>
      <vt:lpstr>Database Interfaces</vt:lpstr>
      <vt:lpstr>Database Interfaces</vt:lpstr>
      <vt:lpstr>Database Interfaces</vt:lpstr>
      <vt:lpstr>Database Environment</vt:lpstr>
      <vt:lpstr>Database Environment</vt:lpstr>
      <vt:lpstr>Database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 Database Management Systems</dc:title>
  <dc:creator>Hp</dc:creator>
  <cp:lastModifiedBy>Yachu</cp:lastModifiedBy>
  <cp:revision>58</cp:revision>
  <dcterms:created xsi:type="dcterms:W3CDTF">2022-01-10T06:07:02Z</dcterms:created>
  <dcterms:modified xsi:type="dcterms:W3CDTF">2025-06-03T03:56:08Z</dcterms:modified>
</cp:coreProperties>
</file>