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90" r:id="rId26"/>
    <p:sldId id="291" r:id="rId27"/>
    <p:sldId id="281" r:id="rId28"/>
    <p:sldId id="282" r:id="rId29"/>
    <p:sldId id="283" r:id="rId30"/>
    <p:sldId id="284" r:id="rId31"/>
    <p:sldId id="285" r:id="rId32"/>
    <p:sldId id="286" r:id="rId33"/>
    <p:sldId id="287" r:id="rId34"/>
    <p:sldId id="326" r:id="rId35"/>
    <p:sldId id="288" r:id="rId36"/>
    <p:sldId id="289" r:id="rId37"/>
    <p:sldId id="292" r:id="rId38"/>
    <p:sldId id="293" r:id="rId39"/>
    <p:sldId id="294" r:id="rId40"/>
    <p:sldId id="295" r:id="rId41"/>
    <p:sldId id="296" r:id="rId42"/>
    <p:sldId id="297" r:id="rId43"/>
    <p:sldId id="298" r:id="rId44"/>
    <p:sldId id="299" r:id="rId45"/>
    <p:sldId id="300" r:id="rId46"/>
    <p:sldId id="301" r:id="rId47"/>
    <p:sldId id="325" r:id="rId48"/>
    <p:sldId id="316" r:id="rId49"/>
    <p:sldId id="317" r:id="rId50"/>
    <p:sldId id="318" r:id="rId51"/>
    <p:sldId id="319" r:id="rId52"/>
    <p:sldId id="315" r:id="rId53"/>
    <p:sldId id="320" r:id="rId54"/>
    <p:sldId id="321" r:id="rId55"/>
    <p:sldId id="32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90C58A-2229-4ACE-8023-5FE0F59562D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F159F3A-212F-4770-923D-B63BDBAB4E08}" type="slidenum">
              <a:rPr lang="en-US" smtClean="0"/>
              <a:t>‹#›</a:t>
            </a:fld>
            <a:endParaRPr lang="en-US"/>
          </a:p>
        </p:txBody>
      </p:sp>
    </p:spTree>
    <p:extLst>
      <p:ext uri="{BB962C8B-B14F-4D97-AF65-F5344CB8AC3E}">
        <p14:creationId xmlns:p14="http://schemas.microsoft.com/office/powerpoint/2010/main" val="35122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0C58A-2229-4ACE-8023-5FE0F59562D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293671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0C58A-2229-4ACE-8023-5FE0F59562D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407081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0C58A-2229-4ACE-8023-5FE0F59562D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51287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590C58A-2229-4ACE-8023-5FE0F59562D2}" type="datetimeFigureOut">
              <a:rPr lang="en-US" smtClean="0"/>
              <a:t>2/8/2025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F159F3A-212F-4770-923D-B63BDBAB4E08}" type="slidenum">
              <a:rPr lang="en-US" smtClean="0"/>
              <a:t>‹#›</a:t>
            </a:fld>
            <a:endParaRPr lang="en-US"/>
          </a:p>
        </p:txBody>
      </p:sp>
    </p:spTree>
    <p:extLst>
      <p:ext uri="{BB962C8B-B14F-4D97-AF65-F5344CB8AC3E}">
        <p14:creationId xmlns:p14="http://schemas.microsoft.com/office/powerpoint/2010/main" val="241111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0C58A-2229-4ACE-8023-5FE0F59562D2}"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282031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0C58A-2229-4ACE-8023-5FE0F59562D2}"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194336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0C58A-2229-4ACE-8023-5FE0F59562D2}"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272331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C58A-2229-4ACE-8023-5FE0F59562D2}"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3283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0C58A-2229-4ACE-8023-5FE0F59562D2}"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372640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0C58A-2229-4ACE-8023-5FE0F59562D2}" type="datetimeFigureOut">
              <a:rPr lang="en-US" smtClean="0"/>
              <a:t>2/8/2025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159F3A-212F-4770-923D-B63BDBAB4E08}" type="slidenum">
              <a:rPr lang="en-US" smtClean="0"/>
              <a:t>‹#›</a:t>
            </a:fld>
            <a:endParaRPr lang="en-US"/>
          </a:p>
        </p:txBody>
      </p:sp>
    </p:spTree>
    <p:extLst>
      <p:ext uri="{BB962C8B-B14F-4D97-AF65-F5344CB8AC3E}">
        <p14:creationId xmlns:p14="http://schemas.microsoft.com/office/powerpoint/2010/main" val="325473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590C58A-2229-4ACE-8023-5FE0F59562D2}" type="datetimeFigureOut">
              <a:rPr lang="en-US" smtClean="0"/>
              <a:t>2/8/2025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F159F3A-212F-4770-923D-B63BDBAB4E08}" type="slidenum">
              <a:rPr lang="en-US" smtClean="0"/>
              <a:t>‹#›</a:t>
            </a:fld>
            <a:endParaRPr lang="en-US"/>
          </a:p>
        </p:txBody>
      </p:sp>
    </p:spTree>
    <p:extLst>
      <p:ext uri="{BB962C8B-B14F-4D97-AF65-F5344CB8AC3E}">
        <p14:creationId xmlns:p14="http://schemas.microsoft.com/office/powerpoint/2010/main" val="141071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083F-5D07-39C4-C5C0-73E7AA9F41C5}"/>
              </a:ext>
            </a:extLst>
          </p:cNvPr>
          <p:cNvSpPr>
            <a:spLocks noGrp="1"/>
          </p:cNvSpPr>
          <p:nvPr>
            <p:ph type="ctrTitle"/>
          </p:nvPr>
        </p:nvSpPr>
        <p:spPr/>
        <p:txBody>
          <a:bodyPr/>
          <a:lstStyle/>
          <a:p>
            <a:r>
              <a:rPr lang="en-US"/>
              <a:t>Unit 4</a:t>
            </a:r>
            <a:endParaRPr lang="en-US" dirty="0"/>
          </a:p>
        </p:txBody>
      </p:sp>
      <p:sp>
        <p:nvSpPr>
          <p:cNvPr id="3" name="Subtitle 2">
            <a:extLst>
              <a:ext uri="{FF2B5EF4-FFF2-40B4-BE49-F238E27FC236}">
                <a16:creationId xmlns:a16="http://schemas.microsoft.com/office/drawing/2014/main" id="{E8DF1F50-5601-1EF6-7ABF-0BFBEC984F33}"/>
              </a:ext>
            </a:extLst>
          </p:cNvPr>
          <p:cNvSpPr>
            <a:spLocks noGrp="1"/>
          </p:cNvSpPr>
          <p:nvPr>
            <p:ph type="subTitle" idx="1"/>
          </p:nvPr>
        </p:nvSpPr>
        <p:spPr/>
        <p:txBody>
          <a:bodyPr/>
          <a:lstStyle/>
          <a:p>
            <a:r>
              <a:rPr lang="en-US" dirty="0"/>
              <a:t>Central Processing Unit and Control Unit</a:t>
            </a:r>
          </a:p>
        </p:txBody>
      </p:sp>
    </p:spTree>
    <p:extLst>
      <p:ext uri="{BB962C8B-B14F-4D97-AF65-F5344CB8AC3E}">
        <p14:creationId xmlns:p14="http://schemas.microsoft.com/office/powerpoint/2010/main" val="27939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D0EE3-3903-1B42-C037-00AC11702133}"/>
              </a:ext>
            </a:extLst>
          </p:cNvPr>
          <p:cNvSpPr>
            <a:spLocks noGrp="1"/>
          </p:cNvSpPr>
          <p:nvPr>
            <p:ph idx="1"/>
          </p:nvPr>
        </p:nvSpPr>
        <p:spPr>
          <a:xfrm>
            <a:off x="628650" y="480060"/>
            <a:ext cx="10499598" cy="5692140"/>
          </a:xfrm>
        </p:spPr>
        <p:txBody>
          <a:bodyPr>
            <a:normAutofit/>
          </a:bodyPr>
          <a:lstStyle/>
          <a:p>
            <a:pPr marL="0" indent="0">
              <a:buNone/>
            </a:pPr>
            <a:r>
              <a:rPr lang="en-US" sz="2400" b="1" dirty="0"/>
              <a:t>Applications </a:t>
            </a:r>
          </a:p>
          <a:p>
            <a:pPr marL="0" indent="0">
              <a:buNone/>
            </a:pPr>
            <a:r>
              <a:rPr lang="en-US" sz="2400" dirty="0"/>
              <a:t>● Evaluation of mathematical expressions using Reverse Polish Notation </a:t>
            </a:r>
          </a:p>
          <a:p>
            <a:pPr marL="0" indent="0">
              <a:buNone/>
            </a:pPr>
            <a:r>
              <a:rPr lang="en-US" sz="2400" dirty="0"/>
              <a:t>● To reverse a word. A given word is pushed to stack - letter by letter - and then </a:t>
            </a:r>
            <a:r>
              <a:rPr lang="en-US" sz="2400" dirty="0" err="1"/>
              <a:t>poped</a:t>
            </a:r>
            <a:r>
              <a:rPr lang="en-US" sz="2400" dirty="0"/>
              <a:t> out letters from the stack. </a:t>
            </a:r>
          </a:p>
          <a:p>
            <a:pPr marL="0" indent="0">
              <a:buNone/>
            </a:pPr>
            <a:r>
              <a:rPr lang="en-US" sz="2400" dirty="0"/>
              <a:t>● An "undo" mechanism in text editors; this operation is accomplished by keeping all text changes in a stack </a:t>
            </a:r>
          </a:p>
          <a:p>
            <a:pPr marL="0" indent="0">
              <a:buNone/>
            </a:pPr>
            <a:r>
              <a:rPr lang="en-US" sz="2400" dirty="0"/>
              <a:t>● Backtracking. This is a process when it is required to access the most recent data element in a series of elements. </a:t>
            </a:r>
          </a:p>
          <a:p>
            <a:pPr marL="0" indent="0">
              <a:buNone/>
            </a:pPr>
            <a:r>
              <a:rPr lang="en-US" sz="2400" dirty="0"/>
              <a:t>● Language processing  etc.</a:t>
            </a:r>
          </a:p>
        </p:txBody>
      </p:sp>
    </p:spTree>
    <p:extLst>
      <p:ext uri="{BB962C8B-B14F-4D97-AF65-F5344CB8AC3E}">
        <p14:creationId xmlns:p14="http://schemas.microsoft.com/office/powerpoint/2010/main" val="110796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0CB83-AA52-E4BD-57B7-AD558557B77D}"/>
              </a:ext>
            </a:extLst>
          </p:cNvPr>
          <p:cNvSpPr>
            <a:spLocks noGrp="1"/>
          </p:cNvSpPr>
          <p:nvPr>
            <p:ph idx="1"/>
          </p:nvPr>
        </p:nvSpPr>
        <p:spPr>
          <a:xfrm>
            <a:off x="765810" y="628650"/>
            <a:ext cx="10362438" cy="5543550"/>
          </a:xfrm>
        </p:spPr>
        <p:txBody>
          <a:bodyPr>
            <a:normAutofit/>
          </a:bodyPr>
          <a:lstStyle/>
          <a:p>
            <a:r>
              <a:rPr lang="en-US" sz="2400" dirty="0"/>
              <a:t>There are two types of stack </a:t>
            </a:r>
            <a:r>
              <a:rPr lang="en-US" sz="2400" dirty="0" err="1"/>
              <a:t>organisation</a:t>
            </a:r>
            <a:r>
              <a:rPr lang="en-US" sz="2400" dirty="0"/>
              <a:t> which are used in the computer hardware. </a:t>
            </a:r>
          </a:p>
          <a:p>
            <a:pPr marL="0" indent="0">
              <a:buNone/>
            </a:pPr>
            <a:r>
              <a:rPr lang="en-US" sz="2400" dirty="0"/>
              <a:t>● Register stack- It is built using register </a:t>
            </a:r>
          </a:p>
          <a:p>
            <a:pPr marL="0" indent="0">
              <a:buNone/>
            </a:pPr>
            <a:r>
              <a:rPr lang="en-US" sz="2400" dirty="0"/>
              <a:t>● Memory stack- It is a logical part of memory allocated as stack. The logically partitioned part of RAM is used to implement stack. </a:t>
            </a:r>
          </a:p>
        </p:txBody>
      </p:sp>
    </p:spTree>
    <p:extLst>
      <p:ext uri="{BB962C8B-B14F-4D97-AF65-F5344CB8AC3E}">
        <p14:creationId xmlns:p14="http://schemas.microsoft.com/office/powerpoint/2010/main" val="38724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14E2DD-954E-4BA2-6D7C-511DE8E9799B}"/>
              </a:ext>
            </a:extLst>
          </p:cNvPr>
          <p:cNvPicPr>
            <a:picLocks noGrp="1" noChangeAspect="1"/>
          </p:cNvPicPr>
          <p:nvPr>
            <p:ph idx="1"/>
          </p:nvPr>
        </p:nvPicPr>
        <p:blipFill>
          <a:blip r:embed="rId2"/>
          <a:srcRect l="23559" t="17053" r="22008" b="16364"/>
          <a:stretch/>
        </p:blipFill>
        <p:spPr>
          <a:xfrm>
            <a:off x="2068443" y="1348740"/>
            <a:ext cx="7258437" cy="4994144"/>
          </a:xfrm>
        </p:spPr>
      </p:pic>
      <p:sp>
        <p:nvSpPr>
          <p:cNvPr id="6" name="TextBox 5">
            <a:extLst>
              <a:ext uri="{FF2B5EF4-FFF2-40B4-BE49-F238E27FC236}">
                <a16:creationId xmlns:a16="http://schemas.microsoft.com/office/drawing/2014/main" id="{EA7FAF51-F43C-AF78-D470-96E19B4F8EC6}"/>
              </a:ext>
            </a:extLst>
          </p:cNvPr>
          <p:cNvSpPr txBox="1"/>
          <p:nvPr/>
        </p:nvSpPr>
        <p:spPr>
          <a:xfrm>
            <a:off x="1268730" y="628650"/>
            <a:ext cx="6663690" cy="400110"/>
          </a:xfrm>
          <a:prstGeom prst="rect">
            <a:avLst/>
          </a:prstGeom>
          <a:noFill/>
        </p:spPr>
        <p:txBody>
          <a:bodyPr wrap="square" rtlCol="0">
            <a:spAutoFit/>
          </a:bodyPr>
          <a:lstStyle/>
          <a:p>
            <a:r>
              <a:rPr lang="en-US" sz="2000" b="1" dirty="0"/>
              <a:t>Register Stack</a:t>
            </a:r>
            <a:endParaRPr lang="en-US" b="1" dirty="0"/>
          </a:p>
        </p:txBody>
      </p:sp>
    </p:spTree>
    <p:extLst>
      <p:ext uri="{BB962C8B-B14F-4D97-AF65-F5344CB8AC3E}">
        <p14:creationId xmlns:p14="http://schemas.microsoft.com/office/powerpoint/2010/main" val="411362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038FC9-6B3F-F4C7-7A33-38859C7243BB}"/>
              </a:ext>
            </a:extLst>
          </p:cNvPr>
          <p:cNvPicPr>
            <a:picLocks noGrp="1" noChangeAspect="1"/>
          </p:cNvPicPr>
          <p:nvPr>
            <p:ph idx="1"/>
          </p:nvPr>
        </p:nvPicPr>
        <p:blipFill>
          <a:blip r:embed="rId2"/>
          <a:srcRect l="5626" t="18464" r="3756" b="29623"/>
          <a:stretch/>
        </p:blipFill>
        <p:spPr>
          <a:xfrm>
            <a:off x="145608" y="1026498"/>
            <a:ext cx="11570142" cy="4677072"/>
          </a:xfrm>
        </p:spPr>
      </p:pic>
    </p:spTree>
    <p:extLst>
      <p:ext uri="{BB962C8B-B14F-4D97-AF65-F5344CB8AC3E}">
        <p14:creationId xmlns:p14="http://schemas.microsoft.com/office/powerpoint/2010/main" val="14433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0E782-3359-6511-B3E4-8DF67851ADEB}"/>
              </a:ext>
            </a:extLst>
          </p:cNvPr>
          <p:cNvSpPr>
            <a:spLocks noGrp="1"/>
          </p:cNvSpPr>
          <p:nvPr>
            <p:ph idx="1"/>
          </p:nvPr>
        </p:nvSpPr>
        <p:spPr>
          <a:xfrm>
            <a:off x="560070" y="685800"/>
            <a:ext cx="10568178" cy="5486400"/>
          </a:xfrm>
        </p:spPr>
        <p:txBody>
          <a:bodyPr>
            <a:normAutofit lnSpcReduction="10000"/>
          </a:bodyPr>
          <a:lstStyle/>
          <a:p>
            <a:pPr marL="0" indent="0">
              <a:buNone/>
            </a:pPr>
            <a:r>
              <a:rPr lang="en-US" b="1" dirty="0"/>
              <a:t>Operations </a:t>
            </a:r>
          </a:p>
          <a:p>
            <a:pPr marL="0" indent="0">
              <a:buNone/>
            </a:pPr>
            <a:r>
              <a:rPr lang="en-US" dirty="0"/>
              <a:t>● Push Operation </a:t>
            </a:r>
          </a:p>
          <a:p>
            <a:pPr marL="0" indent="0">
              <a:buNone/>
            </a:pPr>
            <a:r>
              <a:rPr lang="en-US" dirty="0"/>
              <a:t>  SP ← SP + 1  //stack pointer is incremented by one </a:t>
            </a:r>
          </a:p>
          <a:p>
            <a:pPr marL="0" indent="0">
              <a:buNone/>
            </a:pPr>
            <a:r>
              <a:rPr lang="en-US" dirty="0"/>
              <a:t>M[SP]  ← DR  // the content of the data register is stored at the current memory pointed by the stack pointer. </a:t>
            </a:r>
          </a:p>
          <a:p>
            <a:pPr marL="0" indent="0">
              <a:buNone/>
            </a:pPr>
            <a:r>
              <a:rPr lang="en-US" dirty="0"/>
              <a:t>IF (SP = 0) then (FULL ←1)  </a:t>
            </a:r>
          </a:p>
          <a:p>
            <a:pPr marL="0" indent="0">
              <a:buNone/>
            </a:pPr>
            <a:r>
              <a:rPr lang="en-US" dirty="0"/>
              <a:t>(EMPTY ←0)  </a:t>
            </a:r>
          </a:p>
          <a:p>
            <a:pPr marL="0" indent="0">
              <a:buNone/>
            </a:pPr>
            <a:r>
              <a:rPr lang="en-US" dirty="0"/>
              <a:t> // The values of flag registers are set. </a:t>
            </a:r>
          </a:p>
          <a:p>
            <a:pPr marL="0" indent="0">
              <a:buNone/>
            </a:pPr>
            <a:r>
              <a:rPr lang="en-US" dirty="0"/>
              <a:t>● Pop operation </a:t>
            </a:r>
          </a:p>
          <a:p>
            <a:pPr marL="0" indent="0">
              <a:buNone/>
            </a:pPr>
            <a:r>
              <a:rPr lang="en-US" dirty="0"/>
              <a:t>DR ←M[SP]   // the content of current memory pointed by the stack pointer is stored to data register  </a:t>
            </a:r>
          </a:p>
          <a:p>
            <a:pPr marL="0" indent="0">
              <a:buNone/>
            </a:pPr>
            <a:r>
              <a:rPr lang="en-US" dirty="0"/>
              <a:t>SP = SP - 1 //stack pointer is decremented by one </a:t>
            </a:r>
          </a:p>
          <a:p>
            <a:r>
              <a:rPr lang="en-US" dirty="0"/>
              <a:t>If (SP = 0) then ( EMPTY ←1) </a:t>
            </a:r>
          </a:p>
          <a:p>
            <a:r>
              <a:rPr lang="en-US" dirty="0"/>
              <a:t>FULL ←0 </a:t>
            </a:r>
          </a:p>
        </p:txBody>
      </p:sp>
    </p:spTree>
    <p:extLst>
      <p:ext uri="{BB962C8B-B14F-4D97-AF65-F5344CB8AC3E}">
        <p14:creationId xmlns:p14="http://schemas.microsoft.com/office/powerpoint/2010/main" val="389331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2D4A1-4BC9-BB70-FBE5-A939E0D5D618}"/>
              </a:ext>
            </a:extLst>
          </p:cNvPr>
          <p:cNvSpPr>
            <a:spLocks noGrp="1"/>
          </p:cNvSpPr>
          <p:nvPr>
            <p:ph idx="1"/>
          </p:nvPr>
        </p:nvSpPr>
        <p:spPr>
          <a:xfrm>
            <a:off x="594360" y="685800"/>
            <a:ext cx="10533888" cy="5486400"/>
          </a:xfrm>
        </p:spPr>
        <p:txBody>
          <a:bodyPr/>
          <a:lstStyle/>
          <a:p>
            <a:r>
              <a:rPr lang="en-US" dirty="0"/>
              <a:t> Since the address of 64 registers are numbered from0,1,2,3,..............Upto63. The binary value of 63 is 111111 which is of 6 bits. </a:t>
            </a:r>
          </a:p>
          <a:p>
            <a:r>
              <a:rPr lang="en-US" dirty="0"/>
              <a:t>When stack pointer is incremented after 63,it becomes 64 corresponding to the binary value 1000000 which is of 7-bits. But in this case the address of each register is of 6-bits, hence1 is discarded from the binary value of 64.</a:t>
            </a:r>
          </a:p>
          <a:p>
            <a:r>
              <a:rPr lang="en-US" dirty="0"/>
              <a:t>The stack pointer points to the 000000 address register. It implies that the stack is full. </a:t>
            </a:r>
          </a:p>
        </p:txBody>
      </p:sp>
    </p:spTree>
    <p:extLst>
      <p:ext uri="{BB962C8B-B14F-4D97-AF65-F5344CB8AC3E}">
        <p14:creationId xmlns:p14="http://schemas.microsoft.com/office/powerpoint/2010/main" val="39938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FB9BC-C2E2-46FC-AA34-CECF448ABF72}"/>
              </a:ext>
            </a:extLst>
          </p:cNvPr>
          <p:cNvSpPr>
            <a:spLocks noGrp="1"/>
          </p:cNvSpPr>
          <p:nvPr>
            <p:ph idx="1"/>
          </p:nvPr>
        </p:nvSpPr>
        <p:spPr>
          <a:xfrm>
            <a:off x="720090" y="834390"/>
            <a:ext cx="10408158" cy="5337810"/>
          </a:xfrm>
        </p:spPr>
        <p:txBody>
          <a:bodyPr/>
          <a:lstStyle/>
          <a:p>
            <a:r>
              <a:rPr lang="en-US" dirty="0"/>
              <a:t>Zero address instructions are used in registers stack </a:t>
            </a:r>
            <a:r>
              <a:rPr lang="en-US" dirty="0" err="1"/>
              <a:t>organisation</a:t>
            </a:r>
            <a:r>
              <a:rPr lang="en-US" dirty="0"/>
              <a:t>. The address that does not contain the address of the operands. </a:t>
            </a:r>
          </a:p>
          <a:p>
            <a:r>
              <a:rPr lang="en-US" b="1" dirty="0"/>
              <a:t>Example</a:t>
            </a:r>
            <a:r>
              <a:rPr lang="en-US" dirty="0"/>
              <a:t>: </a:t>
            </a:r>
          </a:p>
          <a:p>
            <a:r>
              <a:rPr lang="en-US" dirty="0"/>
              <a:t>( a + b) * ( c + d ) </a:t>
            </a:r>
          </a:p>
          <a:p>
            <a:r>
              <a:rPr lang="en-US" b="1" dirty="0"/>
              <a:t>Following are the instructions to execute it </a:t>
            </a:r>
          </a:p>
          <a:p>
            <a:pPr marL="0" indent="0">
              <a:buNone/>
            </a:pPr>
            <a:r>
              <a:rPr lang="en-US" dirty="0"/>
              <a:t>Push a</a:t>
            </a:r>
          </a:p>
          <a:p>
            <a:pPr marL="0" indent="0">
              <a:buNone/>
            </a:pPr>
            <a:r>
              <a:rPr lang="en-US" dirty="0"/>
              <a:t>Push b </a:t>
            </a:r>
          </a:p>
          <a:p>
            <a:pPr marL="0" indent="0">
              <a:buNone/>
            </a:pPr>
            <a:r>
              <a:rPr lang="en-US" dirty="0"/>
              <a:t>Add. // Zero address instruction </a:t>
            </a:r>
          </a:p>
          <a:p>
            <a:pPr marL="0" indent="0">
              <a:buNone/>
            </a:pPr>
            <a:r>
              <a:rPr lang="en-US" dirty="0"/>
              <a:t>Push c </a:t>
            </a:r>
          </a:p>
          <a:p>
            <a:pPr marL="0" indent="0">
              <a:buNone/>
            </a:pPr>
            <a:r>
              <a:rPr lang="en-US" dirty="0"/>
              <a:t>Push d </a:t>
            </a:r>
          </a:p>
          <a:p>
            <a:pPr marL="0" indent="0">
              <a:buNone/>
            </a:pPr>
            <a:r>
              <a:rPr lang="en-US" dirty="0"/>
              <a:t>Add. // Zero address instruction </a:t>
            </a:r>
          </a:p>
          <a:p>
            <a:pPr marL="0" indent="0">
              <a:buNone/>
            </a:pPr>
            <a:r>
              <a:rPr lang="en-US" dirty="0"/>
              <a:t>Mul. // Zero address instruction</a:t>
            </a:r>
          </a:p>
        </p:txBody>
      </p:sp>
    </p:spTree>
    <p:extLst>
      <p:ext uri="{BB962C8B-B14F-4D97-AF65-F5344CB8AC3E}">
        <p14:creationId xmlns:p14="http://schemas.microsoft.com/office/powerpoint/2010/main" val="136802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43F61-42C3-223A-1031-44596A079B98}"/>
              </a:ext>
            </a:extLst>
          </p:cNvPr>
          <p:cNvSpPr>
            <a:spLocks noGrp="1"/>
          </p:cNvSpPr>
          <p:nvPr>
            <p:ph idx="1"/>
          </p:nvPr>
        </p:nvSpPr>
        <p:spPr>
          <a:xfrm>
            <a:off x="685800" y="411480"/>
            <a:ext cx="10442448" cy="5760720"/>
          </a:xfrm>
        </p:spPr>
        <p:txBody>
          <a:bodyPr/>
          <a:lstStyle/>
          <a:p>
            <a:r>
              <a:rPr lang="en-US" dirty="0"/>
              <a:t>Memory stack - The RAM is divided into three logical parts. </a:t>
            </a:r>
          </a:p>
        </p:txBody>
      </p:sp>
      <p:pic>
        <p:nvPicPr>
          <p:cNvPr id="5" name="Picture 4">
            <a:extLst>
              <a:ext uri="{FF2B5EF4-FFF2-40B4-BE49-F238E27FC236}">
                <a16:creationId xmlns:a16="http://schemas.microsoft.com/office/drawing/2014/main" id="{E126F338-E8A6-F1C6-37E8-ACD623104781}"/>
              </a:ext>
            </a:extLst>
          </p:cNvPr>
          <p:cNvPicPr>
            <a:picLocks noChangeAspect="1"/>
          </p:cNvPicPr>
          <p:nvPr/>
        </p:nvPicPr>
        <p:blipFill>
          <a:blip r:embed="rId2"/>
          <a:srcRect l="35812" t="23667" r="25177" b="14165"/>
          <a:stretch/>
        </p:blipFill>
        <p:spPr>
          <a:xfrm>
            <a:off x="5987160" y="1057274"/>
            <a:ext cx="6012180" cy="5389246"/>
          </a:xfrm>
          <a:prstGeom prst="rect">
            <a:avLst/>
          </a:prstGeom>
        </p:spPr>
      </p:pic>
      <p:sp>
        <p:nvSpPr>
          <p:cNvPr id="7" name="TextBox 6">
            <a:extLst>
              <a:ext uri="{FF2B5EF4-FFF2-40B4-BE49-F238E27FC236}">
                <a16:creationId xmlns:a16="http://schemas.microsoft.com/office/drawing/2014/main" id="{2A3C1FB5-239C-9B36-6C4A-63874194FAE8}"/>
              </a:ext>
            </a:extLst>
          </p:cNvPr>
          <p:cNvSpPr txBox="1"/>
          <p:nvPr/>
        </p:nvSpPr>
        <p:spPr>
          <a:xfrm>
            <a:off x="685800" y="1434464"/>
            <a:ext cx="6012180" cy="4154984"/>
          </a:xfrm>
          <a:prstGeom prst="rect">
            <a:avLst/>
          </a:prstGeom>
          <a:noFill/>
        </p:spPr>
        <p:txBody>
          <a:bodyPr wrap="square">
            <a:spAutoFit/>
          </a:bodyPr>
          <a:lstStyle/>
          <a:p>
            <a:r>
              <a:rPr lang="en-US" sz="2400" dirty="0"/>
              <a:t>● Program-The logical part of RAM where programs are stored. The program section address starts from 1000. </a:t>
            </a:r>
          </a:p>
          <a:p>
            <a:endParaRPr lang="en-US" sz="2400" dirty="0"/>
          </a:p>
          <a:p>
            <a:r>
              <a:rPr lang="en-US" sz="2400" dirty="0"/>
              <a:t>● Data-It is the logical part of RAM where data(operands) are stored. The data section address starts from 2000.</a:t>
            </a:r>
          </a:p>
          <a:p>
            <a:r>
              <a:rPr lang="en-US" sz="2400" dirty="0"/>
              <a:t> </a:t>
            </a:r>
          </a:p>
          <a:p>
            <a:r>
              <a:rPr lang="en-US" sz="2400" dirty="0"/>
              <a:t>● Stack-It is the part of RAM used to implement stack. It’s address starts from 3000 and continues up to 4001. </a:t>
            </a:r>
          </a:p>
        </p:txBody>
      </p:sp>
    </p:spTree>
    <p:extLst>
      <p:ext uri="{BB962C8B-B14F-4D97-AF65-F5344CB8AC3E}">
        <p14:creationId xmlns:p14="http://schemas.microsoft.com/office/powerpoint/2010/main" val="207025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6824C-F669-F576-9BAA-48C832674A39}"/>
              </a:ext>
            </a:extLst>
          </p:cNvPr>
          <p:cNvSpPr>
            <a:spLocks noGrp="1"/>
          </p:cNvSpPr>
          <p:nvPr>
            <p:ph idx="1"/>
          </p:nvPr>
        </p:nvSpPr>
        <p:spPr/>
        <p:txBody>
          <a:bodyPr/>
          <a:lstStyle/>
          <a:p>
            <a:r>
              <a:rPr lang="en-US" dirty="0">
                <a:highlight>
                  <a:srgbClr val="FFFF00"/>
                </a:highlight>
              </a:rPr>
              <a:t>Push operation.                        POP operation </a:t>
            </a:r>
          </a:p>
          <a:p>
            <a:r>
              <a:rPr lang="en-US" dirty="0">
                <a:highlight>
                  <a:srgbClr val="FFFF00"/>
                </a:highlight>
              </a:rPr>
              <a:t>SP ← SP - 1.                           DR ← M[SP] </a:t>
            </a:r>
          </a:p>
          <a:p>
            <a:r>
              <a:rPr lang="en-US" dirty="0">
                <a:highlight>
                  <a:srgbClr val="FFFF00"/>
                </a:highlight>
              </a:rPr>
              <a:t>M[SP]. ← DR.                         SP  ← SP + 1 </a:t>
            </a:r>
          </a:p>
        </p:txBody>
      </p:sp>
    </p:spTree>
    <p:extLst>
      <p:ext uri="{BB962C8B-B14F-4D97-AF65-F5344CB8AC3E}">
        <p14:creationId xmlns:p14="http://schemas.microsoft.com/office/powerpoint/2010/main" val="313515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CC8CF3-B31E-52FB-9566-6E10583826F4}"/>
              </a:ext>
            </a:extLst>
          </p:cNvPr>
          <p:cNvPicPr>
            <a:picLocks noGrp="1" noChangeAspect="1"/>
          </p:cNvPicPr>
          <p:nvPr>
            <p:ph idx="1"/>
          </p:nvPr>
        </p:nvPicPr>
        <p:blipFill>
          <a:blip r:embed="rId2"/>
          <a:srcRect l="12926" t="15360" r="17807" b="8525"/>
          <a:stretch/>
        </p:blipFill>
        <p:spPr>
          <a:xfrm>
            <a:off x="147345" y="0"/>
            <a:ext cx="11145495" cy="6560820"/>
          </a:xfrm>
        </p:spPr>
      </p:pic>
      <p:sp>
        <p:nvSpPr>
          <p:cNvPr id="6" name="Rectangle 5">
            <a:extLst>
              <a:ext uri="{FF2B5EF4-FFF2-40B4-BE49-F238E27FC236}">
                <a16:creationId xmlns:a16="http://schemas.microsoft.com/office/drawing/2014/main" id="{BAC50054-56B9-165F-F437-6665DDD12C0F}"/>
              </a:ext>
            </a:extLst>
          </p:cNvPr>
          <p:cNvSpPr/>
          <p:nvPr/>
        </p:nvSpPr>
        <p:spPr>
          <a:xfrm>
            <a:off x="1303020" y="205740"/>
            <a:ext cx="9418320" cy="342900"/>
          </a:xfrm>
          <a:prstGeom prst="rect">
            <a:avLst/>
          </a:prstGeom>
          <a:solidFill>
            <a:srgbClr val="FF0000">
              <a:alpha val="2588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73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AD86C-685C-0BCB-4E30-D88E0426EAFB}"/>
              </a:ext>
            </a:extLst>
          </p:cNvPr>
          <p:cNvSpPr>
            <a:spLocks noGrp="1"/>
          </p:cNvSpPr>
          <p:nvPr>
            <p:ph idx="1"/>
          </p:nvPr>
        </p:nvSpPr>
        <p:spPr/>
        <p:txBody>
          <a:bodyPr/>
          <a:lstStyle/>
          <a:p>
            <a:r>
              <a:rPr lang="en-US" dirty="0"/>
              <a:t>Introduction; Register Organization; Stack Organization; Instruction Format; Addressing Modes; Data Transfer and Manipulation; RISC and CISC.</a:t>
            </a:r>
          </a:p>
        </p:txBody>
      </p:sp>
    </p:spTree>
    <p:extLst>
      <p:ext uri="{BB962C8B-B14F-4D97-AF65-F5344CB8AC3E}">
        <p14:creationId xmlns:p14="http://schemas.microsoft.com/office/powerpoint/2010/main" val="218503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B0224-C5E5-8B14-FDD7-5D1EC4ED7160}"/>
              </a:ext>
            </a:extLst>
          </p:cNvPr>
          <p:cNvSpPr>
            <a:spLocks noGrp="1"/>
          </p:cNvSpPr>
          <p:nvPr>
            <p:ph idx="1"/>
          </p:nvPr>
        </p:nvSpPr>
        <p:spPr>
          <a:xfrm>
            <a:off x="434340" y="457200"/>
            <a:ext cx="10693908" cy="5715000"/>
          </a:xfrm>
        </p:spPr>
        <p:txBody>
          <a:bodyPr>
            <a:normAutofit/>
          </a:bodyPr>
          <a:lstStyle/>
          <a:p>
            <a:r>
              <a:rPr lang="en-US" sz="2400" dirty="0"/>
              <a:t>Instruction Format</a:t>
            </a:r>
          </a:p>
          <a:p>
            <a:r>
              <a:rPr lang="en-US" sz="2400" dirty="0">
                <a:latin typeface="Times New Roman" panose="02020603050405020304" pitchFamily="18" charset="0"/>
                <a:cs typeface="Times New Roman" panose="02020603050405020304" pitchFamily="18" charset="0"/>
              </a:rPr>
              <a:t>In computer architecture, the instruction format is defined as standard machine instruction format that can be directly decoded and executed by the central processing unit (CPU).</a:t>
            </a:r>
          </a:p>
          <a:p>
            <a:r>
              <a:rPr lang="en-US" sz="2400" dirty="0">
                <a:latin typeface="Times New Roman" panose="02020603050405020304" pitchFamily="18" charset="0"/>
                <a:cs typeface="Times New Roman" panose="02020603050405020304" pitchFamily="18" charset="0"/>
              </a:rPr>
              <a:t>The instruction format is simply a sequence of bits (binary 0 Or 1) contained in a machine instruction that defines the layout of the instruction.</a:t>
            </a:r>
          </a:p>
          <a:p>
            <a:r>
              <a:rPr lang="en-US" sz="2400" dirty="0">
                <a:latin typeface="Times New Roman" panose="02020603050405020304" pitchFamily="18" charset="0"/>
                <a:cs typeface="Times New Roman" panose="02020603050405020304" pitchFamily="18" charset="0"/>
              </a:rPr>
              <a:t>The machine instruction contains number of bits (pattern of 0 and 1 ). These bits are grouped together called fields.</a:t>
            </a:r>
          </a:p>
          <a:p>
            <a:r>
              <a:rPr lang="en-US" sz="2400" dirty="0">
                <a:latin typeface="Times New Roman" panose="02020603050405020304" pitchFamily="18" charset="0"/>
                <a:cs typeface="Times New Roman" panose="02020603050405020304" pitchFamily="18" charset="0"/>
              </a:rPr>
              <a:t>Each field of the machine instruction provides specific information to the CPU regarding the operation to be performed and the location of the data.</a:t>
            </a:r>
          </a:p>
          <a:p>
            <a:r>
              <a:rPr lang="en-US" sz="2400" dirty="0">
                <a:latin typeface="Times New Roman" panose="02020603050405020304" pitchFamily="18" charset="0"/>
                <a:cs typeface="Times New Roman" panose="02020603050405020304" pitchFamily="18" charset="0"/>
              </a:rPr>
              <a:t>An instruction format is also defied as layout or pattern of bits in the machine instruction that directs the CPU to decode and execute the instruction.</a:t>
            </a:r>
          </a:p>
          <a:p>
            <a:endParaRPr lang="en-US" sz="2400" dirty="0"/>
          </a:p>
        </p:txBody>
      </p:sp>
    </p:spTree>
    <p:extLst>
      <p:ext uri="{BB962C8B-B14F-4D97-AF65-F5344CB8AC3E}">
        <p14:creationId xmlns:p14="http://schemas.microsoft.com/office/powerpoint/2010/main" val="157748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struction Format | OPCODE &amp; OPERAND| Computer Architecture">
            <a:extLst>
              <a:ext uri="{FF2B5EF4-FFF2-40B4-BE49-F238E27FC236}">
                <a16:creationId xmlns:a16="http://schemas.microsoft.com/office/drawing/2014/main" id="{8C709A4E-FAF3-03FB-38C5-1BA74C26EEB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07" b="33292"/>
          <a:stretch/>
        </p:blipFill>
        <p:spPr bwMode="auto">
          <a:xfrm>
            <a:off x="1049200" y="1069340"/>
            <a:ext cx="9923601" cy="376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40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E6BE-C7B9-1628-1CE6-2F304082968B}"/>
              </a:ext>
            </a:extLst>
          </p:cNvPr>
          <p:cNvSpPr>
            <a:spLocks noGrp="1"/>
          </p:cNvSpPr>
          <p:nvPr>
            <p:ph type="title"/>
          </p:nvPr>
        </p:nvSpPr>
        <p:spPr>
          <a:xfrm>
            <a:off x="1069848" y="484632"/>
            <a:ext cx="3856482" cy="498348"/>
          </a:xfrm>
        </p:spPr>
        <p:txBody>
          <a:bodyPr>
            <a:normAutofit fontScale="90000"/>
          </a:bodyPr>
          <a:lstStyle/>
          <a:p>
            <a:r>
              <a:rPr lang="en-US" sz="3600" dirty="0"/>
              <a:t>Addressing modes</a:t>
            </a:r>
          </a:p>
        </p:txBody>
      </p:sp>
      <p:sp>
        <p:nvSpPr>
          <p:cNvPr id="3" name="Content Placeholder 2">
            <a:extLst>
              <a:ext uri="{FF2B5EF4-FFF2-40B4-BE49-F238E27FC236}">
                <a16:creationId xmlns:a16="http://schemas.microsoft.com/office/drawing/2014/main" id="{8BB7C433-EC77-50AB-B085-3159D8E593A4}"/>
              </a:ext>
            </a:extLst>
          </p:cNvPr>
          <p:cNvSpPr>
            <a:spLocks noGrp="1"/>
          </p:cNvSpPr>
          <p:nvPr>
            <p:ph idx="1"/>
          </p:nvPr>
        </p:nvSpPr>
        <p:spPr>
          <a:xfrm>
            <a:off x="788670" y="1268730"/>
            <a:ext cx="10339578" cy="4903470"/>
          </a:xfrm>
        </p:spPr>
        <p:txBody>
          <a:bodyPr/>
          <a:lstStyle/>
          <a:p>
            <a:r>
              <a:rPr lang="en-US" dirty="0"/>
              <a:t>Introduction:</a:t>
            </a:r>
          </a:p>
          <a:p>
            <a:pPr algn="l"/>
            <a:r>
              <a:rPr lang="en-US" b="0" i="0" dirty="0">
                <a:solidFill>
                  <a:srgbClr val="444444"/>
                </a:solidFill>
                <a:effectLst/>
                <a:latin typeface="Poppins" panose="00000500000000000000" pitchFamily="2" charset="0"/>
              </a:rPr>
              <a:t>The addressing modes help us specify the way in which an operand’s effective address is represented in any given instruction. Some addressing modes allow referring to a large range of areas efficiently, like some linear array of addresses along with a list of addresses. The addressing modes describe an efficient and flexible way to define complex effective addresses.</a:t>
            </a:r>
          </a:p>
          <a:p>
            <a:pPr algn="l"/>
            <a:r>
              <a:rPr lang="en-US" b="0" i="0" dirty="0">
                <a:solidFill>
                  <a:srgbClr val="444444"/>
                </a:solidFill>
                <a:effectLst/>
                <a:latin typeface="Poppins" panose="00000500000000000000" pitchFamily="2" charset="0"/>
              </a:rPr>
              <a:t>The programs are generally written in high-level languages, as it’s a convenient way in which one can define the variables along with the operations that a programmer performs on the variables. This program is later compiled so as to generate the actual machine code. A machine code includes low-level instructions.</a:t>
            </a:r>
          </a:p>
          <a:p>
            <a:pPr algn="l"/>
            <a:r>
              <a:rPr lang="en-US" b="0" i="0" dirty="0">
                <a:solidFill>
                  <a:srgbClr val="444444"/>
                </a:solidFill>
                <a:effectLst/>
                <a:latin typeface="Poppins" panose="00000500000000000000" pitchFamily="2" charset="0"/>
              </a:rPr>
              <a:t>A set of low-level instructions has operands and opcodes. An addressing mode has no relation with the opcode part. It basically focuses on presenting the address of the operand in the instructions.</a:t>
            </a:r>
          </a:p>
          <a:p>
            <a:endParaRPr lang="en-US" dirty="0"/>
          </a:p>
        </p:txBody>
      </p:sp>
    </p:spTree>
    <p:extLst>
      <p:ext uri="{BB962C8B-B14F-4D97-AF65-F5344CB8AC3E}">
        <p14:creationId xmlns:p14="http://schemas.microsoft.com/office/powerpoint/2010/main" val="2399543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6F1E6-53B6-1A2B-6B86-F92295780C01}"/>
              </a:ext>
            </a:extLst>
          </p:cNvPr>
          <p:cNvSpPr>
            <a:spLocks noGrp="1"/>
          </p:cNvSpPr>
          <p:nvPr>
            <p:ph idx="1"/>
          </p:nvPr>
        </p:nvSpPr>
        <p:spPr>
          <a:xfrm>
            <a:off x="731520" y="594360"/>
            <a:ext cx="10396728" cy="5577840"/>
          </a:xfrm>
        </p:spPr>
        <p:txBody>
          <a:bodyPr/>
          <a:lstStyle/>
          <a:p>
            <a:pPr marL="0" indent="0">
              <a:buNone/>
            </a:pPr>
            <a:r>
              <a:rPr lang="en-US" sz="2400" b="1" dirty="0"/>
              <a:t>Types of addressing modes:</a:t>
            </a:r>
          </a:p>
          <a:p>
            <a:r>
              <a:rPr lang="en-US" sz="2400" b="1" dirty="0"/>
              <a:t>Implied mode:</a:t>
            </a:r>
          </a:p>
          <a:p>
            <a:r>
              <a:rPr lang="en-US" b="0" i="0" dirty="0">
                <a:solidFill>
                  <a:srgbClr val="444444"/>
                </a:solidFill>
                <a:effectLst/>
                <a:latin typeface="Poppins" panose="00000500000000000000" pitchFamily="2" charset="0"/>
              </a:rPr>
              <a:t>In the implied mode, the operands are implicitly specified in the definition of instruction. </a:t>
            </a:r>
          </a:p>
          <a:p>
            <a:r>
              <a:rPr lang="en-US" b="0" i="0" dirty="0">
                <a:solidFill>
                  <a:srgbClr val="444444"/>
                </a:solidFill>
                <a:effectLst/>
                <a:latin typeface="Poppins" panose="00000500000000000000" pitchFamily="2" charset="0"/>
              </a:rPr>
              <a:t>For instance, the “complement accumulator” instruction refers to an implied-mode instruction. It is because, in the definition of the instruction, the operand is implied in the accumulator register. All the register reference instructions are implied-mode instructions that use an accumulator.</a:t>
            </a:r>
          </a:p>
          <a:p>
            <a:pPr algn="l">
              <a:buFont typeface="Arial" panose="020B0604020202020204" pitchFamily="34" charset="0"/>
              <a:buChar char="•"/>
            </a:pPr>
            <a:r>
              <a:rPr lang="en-US" sz="2400" b="0" i="0" dirty="0">
                <a:solidFill>
                  <a:srgbClr val="303030"/>
                </a:solidFill>
                <a:effectLst/>
                <a:latin typeface="Arimo"/>
              </a:rPr>
              <a:t>In a stack organized computer, Zero Address Instructions are implied mode instructions.</a:t>
            </a:r>
          </a:p>
          <a:p>
            <a:pPr algn="ctr"/>
            <a:r>
              <a:rPr lang="en-US" sz="2400" b="0" i="0" dirty="0">
                <a:solidFill>
                  <a:srgbClr val="303030"/>
                </a:solidFill>
                <a:effectLst/>
                <a:latin typeface="Arimo"/>
              </a:rPr>
              <a:t>(since operands are always implied to be present on the top of the stack)</a:t>
            </a:r>
          </a:p>
          <a:p>
            <a:pPr algn="ctr"/>
            <a:endParaRPr lang="en-US" sz="2400" b="0" i="0" dirty="0">
              <a:solidFill>
                <a:srgbClr val="303030"/>
              </a:solidFill>
              <a:effectLst/>
              <a:latin typeface="Arimo"/>
            </a:endParaRPr>
          </a:p>
          <a:p>
            <a:endParaRPr lang="en-US" dirty="0"/>
          </a:p>
        </p:txBody>
      </p:sp>
      <p:pic>
        <p:nvPicPr>
          <p:cNvPr id="4098" name="Picture 2" descr="Addressing Modes - TAE">
            <a:extLst>
              <a:ext uri="{FF2B5EF4-FFF2-40B4-BE49-F238E27FC236}">
                <a16:creationId xmlns:a16="http://schemas.microsoft.com/office/drawing/2014/main" id="{B9FE5665-E9BC-1469-87EB-478256B69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134" y="4720590"/>
            <a:ext cx="66675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75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4B250-F758-6BC0-B3FD-DF8616019AC7}"/>
              </a:ext>
            </a:extLst>
          </p:cNvPr>
          <p:cNvSpPr>
            <a:spLocks noGrp="1"/>
          </p:cNvSpPr>
          <p:nvPr>
            <p:ph idx="1"/>
          </p:nvPr>
        </p:nvSpPr>
        <p:spPr>
          <a:xfrm>
            <a:off x="868680" y="1040130"/>
            <a:ext cx="10259568" cy="5132070"/>
          </a:xfrm>
        </p:spPr>
        <p:txBody>
          <a:bodyPr/>
          <a:lstStyle/>
          <a:p>
            <a:pPr marL="0" indent="0" algn="l">
              <a:buNone/>
            </a:pPr>
            <a:r>
              <a:rPr lang="en-US" b="1" i="0" dirty="0">
                <a:solidFill>
                  <a:srgbClr val="444444"/>
                </a:solidFill>
                <a:effectLst/>
                <a:latin typeface="Poppins" panose="00000500000000000000" pitchFamily="2" charset="0"/>
              </a:rPr>
              <a:t>Immediate Mode</a:t>
            </a:r>
          </a:p>
          <a:p>
            <a:pPr algn="l"/>
            <a:r>
              <a:rPr lang="en-US" b="0" i="0" dirty="0">
                <a:solidFill>
                  <a:srgbClr val="444444"/>
                </a:solidFill>
                <a:effectLst/>
                <a:latin typeface="Poppins" panose="00000500000000000000" pitchFamily="2" charset="0"/>
              </a:rPr>
              <a:t>In the immediate mode, we specify the operand in the instruction itself. Or, in simpler words, instead of an address field, the immediate-mode instruction consists of an operand field. </a:t>
            </a:r>
          </a:p>
          <a:p>
            <a:pPr algn="l"/>
            <a:r>
              <a:rPr lang="en-US" b="0" i="0" dirty="0">
                <a:solidFill>
                  <a:srgbClr val="444444"/>
                </a:solidFill>
                <a:effectLst/>
                <a:latin typeface="Poppins" panose="00000500000000000000" pitchFamily="2" charset="0"/>
              </a:rPr>
              <a:t>An operand field contains the actual operand that is to be used in conjunction with an operation that is determined in the given instruction. </a:t>
            </a:r>
          </a:p>
          <a:p>
            <a:pPr algn="l"/>
            <a:r>
              <a:rPr lang="en-US" b="1" i="0" u="sng" dirty="0">
                <a:solidFill>
                  <a:srgbClr val="303030"/>
                </a:solidFill>
                <a:effectLst/>
                <a:latin typeface="Roboto Condensed" panose="020F0502020204030204" pitchFamily="2" charset="0"/>
              </a:rPr>
              <a:t>Examples-</a:t>
            </a:r>
            <a:endParaRPr lang="en-US" b="0" i="0" dirty="0">
              <a:solidFill>
                <a:srgbClr val="303030"/>
              </a:solidFill>
              <a:effectLst/>
              <a:latin typeface="Arimo"/>
            </a:endParaRPr>
          </a:p>
          <a:p>
            <a:pPr algn="l">
              <a:buFont typeface="Arial" panose="020B0604020202020204" pitchFamily="34" charset="0"/>
              <a:buChar char="•"/>
            </a:pPr>
            <a:r>
              <a:rPr lang="en-US" b="0" i="0" dirty="0">
                <a:solidFill>
                  <a:srgbClr val="303030"/>
                </a:solidFill>
                <a:effectLst/>
                <a:latin typeface="Arimo"/>
              </a:rPr>
              <a:t>ADD 10 will increment the value stored in the accumulator by 10.</a:t>
            </a:r>
          </a:p>
          <a:p>
            <a:pPr algn="l">
              <a:buFont typeface="Arial" panose="020B0604020202020204" pitchFamily="34" charset="0"/>
              <a:buChar char="•"/>
            </a:pPr>
            <a:r>
              <a:rPr lang="en-US" b="0" i="0" dirty="0">
                <a:solidFill>
                  <a:srgbClr val="303030"/>
                </a:solidFill>
                <a:effectLst/>
                <a:latin typeface="Arimo"/>
              </a:rPr>
              <a:t>MOV R #20 initializes register R to a constant value 20.</a:t>
            </a:r>
          </a:p>
          <a:p>
            <a:pPr algn="l"/>
            <a:endParaRPr lang="en-US" dirty="0"/>
          </a:p>
        </p:txBody>
      </p:sp>
      <p:pic>
        <p:nvPicPr>
          <p:cNvPr id="5" name="Picture 4">
            <a:extLst>
              <a:ext uri="{FF2B5EF4-FFF2-40B4-BE49-F238E27FC236}">
                <a16:creationId xmlns:a16="http://schemas.microsoft.com/office/drawing/2014/main" id="{DB6F767F-2D3D-D991-3FBC-4446E905B74A}"/>
              </a:ext>
            </a:extLst>
          </p:cNvPr>
          <p:cNvPicPr>
            <a:picLocks noChangeAspect="1"/>
          </p:cNvPicPr>
          <p:nvPr/>
        </p:nvPicPr>
        <p:blipFill>
          <a:blip r:embed="rId2"/>
          <a:stretch>
            <a:fillRect/>
          </a:stretch>
        </p:blipFill>
        <p:spPr>
          <a:xfrm>
            <a:off x="7029450" y="4057342"/>
            <a:ext cx="4657725" cy="2198678"/>
          </a:xfrm>
          <a:prstGeom prst="rect">
            <a:avLst/>
          </a:prstGeom>
        </p:spPr>
      </p:pic>
    </p:spTree>
    <p:extLst>
      <p:ext uri="{BB962C8B-B14F-4D97-AF65-F5344CB8AC3E}">
        <p14:creationId xmlns:p14="http://schemas.microsoft.com/office/powerpoint/2010/main" val="175756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263C2-114D-0DCD-7D03-125960A96DA9}"/>
              </a:ext>
            </a:extLst>
          </p:cNvPr>
          <p:cNvSpPr>
            <a:spLocks noGrp="1"/>
          </p:cNvSpPr>
          <p:nvPr>
            <p:ph idx="1"/>
          </p:nvPr>
        </p:nvSpPr>
        <p:spPr>
          <a:xfrm>
            <a:off x="765810" y="560070"/>
            <a:ext cx="10362438" cy="5612130"/>
          </a:xfrm>
        </p:spPr>
        <p:txBody>
          <a:bodyPr/>
          <a:lstStyle/>
          <a:p>
            <a:pPr algn="l"/>
            <a:r>
              <a:rPr lang="en-US" sz="2400" b="1" i="0" u="sng" dirty="0">
                <a:solidFill>
                  <a:srgbClr val="303030"/>
                </a:solidFill>
                <a:effectLst/>
                <a:latin typeface="Roboto Condensed" panose="02000000000000000000" pitchFamily="2" charset="0"/>
              </a:rPr>
              <a:t>Direct Addressing Mode-</a:t>
            </a:r>
            <a:endParaRPr lang="en-US" sz="2400" b="1" i="0" dirty="0">
              <a:solidFill>
                <a:srgbClr val="303030"/>
              </a:solidFill>
              <a:effectLst/>
              <a:latin typeface="Roboto Condensed" panose="02000000000000000000" pitchFamily="2" charset="0"/>
            </a:endParaRPr>
          </a:p>
          <a:p>
            <a:pPr algn="l"/>
            <a:r>
              <a:rPr lang="en-US" sz="2400" b="0" i="0" dirty="0">
                <a:solidFill>
                  <a:srgbClr val="303030"/>
                </a:solidFill>
                <a:effectLst/>
                <a:latin typeface="Arimo"/>
              </a:rPr>
              <a:t>In this addressing mode,</a:t>
            </a:r>
          </a:p>
          <a:p>
            <a:pPr algn="l">
              <a:buFont typeface="Arial" panose="020B0604020202020204" pitchFamily="34" charset="0"/>
              <a:buChar char="•"/>
            </a:pPr>
            <a:r>
              <a:rPr lang="en-US" sz="2400" b="0" i="0" dirty="0">
                <a:solidFill>
                  <a:srgbClr val="303030"/>
                </a:solidFill>
                <a:effectLst/>
                <a:latin typeface="Arimo"/>
              </a:rPr>
              <a:t>The address field of the instruction contains the effective address of the operand.</a:t>
            </a:r>
          </a:p>
          <a:p>
            <a:pPr algn="l">
              <a:buFont typeface="Arial" panose="020B0604020202020204" pitchFamily="34" charset="0"/>
              <a:buChar char="•"/>
            </a:pPr>
            <a:r>
              <a:rPr lang="en-US" sz="2400" b="0" i="0" dirty="0">
                <a:solidFill>
                  <a:srgbClr val="303030"/>
                </a:solidFill>
                <a:effectLst/>
                <a:latin typeface="Arimo"/>
              </a:rPr>
              <a:t>Only one reference to memory is required to fetch the operand.</a:t>
            </a:r>
          </a:p>
          <a:p>
            <a:pPr algn="l">
              <a:buFont typeface="Arial" panose="020B0604020202020204" pitchFamily="34" charset="0"/>
              <a:buChar char="•"/>
            </a:pPr>
            <a:r>
              <a:rPr lang="en-US" sz="2400" b="0" i="0" dirty="0">
                <a:solidFill>
                  <a:srgbClr val="303030"/>
                </a:solidFill>
                <a:effectLst/>
                <a:latin typeface="Arimo"/>
              </a:rPr>
              <a:t>It is also called as </a:t>
            </a:r>
            <a:r>
              <a:rPr lang="en-US" sz="2400" b="1" i="0" dirty="0">
                <a:solidFill>
                  <a:srgbClr val="303030"/>
                </a:solidFill>
                <a:effectLst/>
                <a:latin typeface="Arimo"/>
              </a:rPr>
              <a:t>absolute addressing mode</a:t>
            </a:r>
            <a:r>
              <a:rPr lang="en-US" sz="2400" b="0" i="0" dirty="0">
                <a:solidFill>
                  <a:srgbClr val="303030"/>
                </a:solidFill>
                <a:effectLst/>
                <a:latin typeface="Arimo"/>
              </a:rPr>
              <a:t>.</a:t>
            </a:r>
          </a:p>
          <a:p>
            <a:pPr algn="l">
              <a:buFont typeface="Arial" panose="020B0604020202020204" pitchFamily="34" charset="0"/>
              <a:buChar char="•"/>
            </a:pPr>
            <a:r>
              <a:rPr lang="en-US" b="1" i="0" dirty="0">
                <a:solidFill>
                  <a:srgbClr val="303030"/>
                </a:solidFill>
                <a:effectLst/>
                <a:latin typeface="Arimo"/>
              </a:rPr>
              <a:t>Example:</a:t>
            </a:r>
          </a:p>
          <a:p>
            <a:pPr algn="l">
              <a:buFont typeface="Arial" panose="020B0604020202020204" pitchFamily="34" charset="0"/>
              <a:buChar char="•"/>
            </a:pPr>
            <a:r>
              <a:rPr lang="en-US" b="0" i="0" dirty="0">
                <a:solidFill>
                  <a:srgbClr val="303030"/>
                </a:solidFill>
                <a:effectLst/>
                <a:latin typeface="Arimo"/>
              </a:rPr>
              <a:t>ADD X will increment the value stored in </a:t>
            </a:r>
          </a:p>
          <a:p>
            <a:pPr marL="0" indent="0" algn="l">
              <a:buNone/>
            </a:pPr>
            <a:r>
              <a:rPr lang="en-US" b="0" i="0" dirty="0">
                <a:solidFill>
                  <a:srgbClr val="303030"/>
                </a:solidFill>
                <a:effectLst/>
                <a:latin typeface="Arimo"/>
              </a:rPr>
              <a:t>the accumulator by the value stored at </a:t>
            </a:r>
          </a:p>
          <a:p>
            <a:pPr marL="0" indent="0" algn="l">
              <a:buNone/>
            </a:pPr>
            <a:r>
              <a:rPr lang="en-US" b="0" i="0" dirty="0">
                <a:solidFill>
                  <a:srgbClr val="303030"/>
                </a:solidFill>
                <a:effectLst/>
                <a:latin typeface="Arimo"/>
              </a:rPr>
              <a:t>memory location X.</a:t>
            </a:r>
          </a:p>
          <a:p>
            <a:r>
              <a:rPr lang="en-US" b="0" i="0" dirty="0">
                <a:solidFill>
                  <a:srgbClr val="303030"/>
                </a:solidFill>
                <a:effectLst/>
                <a:latin typeface="Arimo"/>
              </a:rPr>
              <a:t>AC ← AC + [X]</a:t>
            </a:r>
          </a:p>
          <a:p>
            <a:pPr algn="l">
              <a:buFont typeface="Arial" panose="020B0604020202020204" pitchFamily="34" charset="0"/>
              <a:buChar char="•"/>
            </a:pPr>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168FCFDB-4DAD-C9BA-975C-9BEB6659E4AD}"/>
              </a:ext>
            </a:extLst>
          </p:cNvPr>
          <p:cNvPicPr>
            <a:picLocks noChangeAspect="1"/>
          </p:cNvPicPr>
          <p:nvPr/>
        </p:nvPicPr>
        <p:blipFill>
          <a:blip r:embed="rId2"/>
          <a:stretch>
            <a:fillRect/>
          </a:stretch>
        </p:blipFill>
        <p:spPr>
          <a:xfrm>
            <a:off x="6096000" y="3429000"/>
            <a:ext cx="5543550" cy="2590800"/>
          </a:xfrm>
          <a:prstGeom prst="rect">
            <a:avLst/>
          </a:prstGeom>
        </p:spPr>
      </p:pic>
    </p:spTree>
    <p:extLst>
      <p:ext uri="{BB962C8B-B14F-4D97-AF65-F5344CB8AC3E}">
        <p14:creationId xmlns:p14="http://schemas.microsoft.com/office/powerpoint/2010/main" val="201794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9C29-7ED5-E198-B298-176A0A054C03}"/>
              </a:ext>
            </a:extLst>
          </p:cNvPr>
          <p:cNvSpPr>
            <a:spLocks noGrp="1"/>
          </p:cNvSpPr>
          <p:nvPr>
            <p:ph idx="1"/>
          </p:nvPr>
        </p:nvSpPr>
        <p:spPr>
          <a:xfrm>
            <a:off x="560070" y="605790"/>
            <a:ext cx="10568178" cy="5566410"/>
          </a:xfrm>
        </p:spPr>
        <p:txBody>
          <a:bodyPr/>
          <a:lstStyle/>
          <a:p>
            <a:pPr algn="l"/>
            <a:r>
              <a:rPr lang="en-US" sz="2400" b="1" i="0" u="sng" dirty="0">
                <a:solidFill>
                  <a:srgbClr val="303030"/>
                </a:solidFill>
                <a:effectLst/>
                <a:latin typeface="Roboto Condensed" panose="02000000000000000000" pitchFamily="2" charset="0"/>
              </a:rPr>
              <a:t>Indirect Addressing Mode-</a:t>
            </a:r>
            <a:endParaRPr lang="en-US" sz="2400" b="1" i="0" dirty="0">
              <a:solidFill>
                <a:srgbClr val="303030"/>
              </a:solidFill>
              <a:effectLst/>
              <a:latin typeface="Roboto Condensed" panose="02000000000000000000" pitchFamily="2" charset="0"/>
            </a:endParaRPr>
          </a:p>
          <a:p>
            <a:pPr algn="l"/>
            <a:r>
              <a:rPr lang="en-US" sz="2400" b="0" i="0" dirty="0">
                <a:solidFill>
                  <a:srgbClr val="303030"/>
                </a:solidFill>
                <a:effectLst/>
                <a:latin typeface="Arimo"/>
              </a:rPr>
              <a:t> In this addressing mode, the address field of the instruction specifies the address of memory location that contains the effective address of the operand.</a:t>
            </a:r>
          </a:p>
          <a:p>
            <a:pPr algn="l">
              <a:buFont typeface="Arial" panose="020B0604020202020204" pitchFamily="34" charset="0"/>
              <a:buChar char="•"/>
            </a:pPr>
            <a:r>
              <a:rPr lang="en-US" sz="2400" b="0" i="0" dirty="0">
                <a:solidFill>
                  <a:srgbClr val="303030"/>
                </a:solidFill>
                <a:effectLst/>
                <a:latin typeface="Arimo"/>
              </a:rPr>
              <a:t>Two references to memory are required to fetch the operand.</a:t>
            </a:r>
          </a:p>
          <a:p>
            <a:pPr algn="l"/>
            <a:r>
              <a:rPr lang="en-US" sz="2400" b="1" i="0" u="sng" dirty="0">
                <a:solidFill>
                  <a:srgbClr val="303030"/>
                </a:solidFill>
                <a:effectLst/>
                <a:latin typeface="Roboto Condensed" panose="02000000000000000000" pitchFamily="2" charset="0"/>
              </a:rPr>
              <a:t>Example-</a:t>
            </a:r>
            <a:endParaRPr lang="en-US" sz="2400" b="1" i="0" dirty="0">
              <a:solidFill>
                <a:srgbClr val="303030"/>
              </a:solidFill>
              <a:effectLst/>
              <a:latin typeface="Roboto Condensed" panose="02000000000000000000" pitchFamily="2" charset="0"/>
            </a:endParaRPr>
          </a:p>
          <a:p>
            <a:pPr algn="l"/>
            <a:r>
              <a:rPr lang="en-US" sz="2400" b="0" i="0" dirty="0">
                <a:solidFill>
                  <a:srgbClr val="303030"/>
                </a:solidFill>
                <a:effectLst/>
                <a:latin typeface="Arimo"/>
              </a:rPr>
              <a:t> ADD X will increment the value stored </a:t>
            </a:r>
          </a:p>
          <a:p>
            <a:pPr marL="0" indent="0" algn="l">
              <a:buNone/>
            </a:pPr>
            <a:r>
              <a:rPr lang="en-US" sz="2400" b="0" i="0" dirty="0">
                <a:solidFill>
                  <a:srgbClr val="303030"/>
                </a:solidFill>
                <a:effectLst/>
                <a:latin typeface="Arimo"/>
              </a:rPr>
              <a:t>in the accumulator by the value stored </a:t>
            </a:r>
          </a:p>
          <a:p>
            <a:pPr marL="0" indent="0" algn="l">
              <a:buNone/>
            </a:pPr>
            <a:r>
              <a:rPr lang="en-US" sz="2400" b="0" i="0" dirty="0">
                <a:solidFill>
                  <a:srgbClr val="303030"/>
                </a:solidFill>
                <a:effectLst/>
                <a:latin typeface="Arimo"/>
              </a:rPr>
              <a:t>at memory location specified by X.</a:t>
            </a:r>
          </a:p>
          <a:p>
            <a:r>
              <a:rPr lang="en-US" sz="2400" b="0" i="0" dirty="0">
                <a:solidFill>
                  <a:srgbClr val="303030"/>
                </a:solidFill>
                <a:effectLst/>
                <a:latin typeface="Arimo"/>
              </a:rPr>
              <a:t>AC ← AC + [[X]]</a:t>
            </a:r>
          </a:p>
          <a:p>
            <a:pPr algn="l">
              <a:buFont typeface="Arial" panose="020B0604020202020204" pitchFamily="34" charset="0"/>
              <a:buChar char="•"/>
            </a:pPr>
            <a:endParaRPr lang="en-US" b="0" i="0" dirty="0">
              <a:solidFill>
                <a:srgbClr val="303030"/>
              </a:solidFill>
              <a:effectLst/>
              <a:latin typeface="Arimo"/>
            </a:endParaRPr>
          </a:p>
          <a:p>
            <a:pPr algn="l">
              <a:buFont typeface="Arial" panose="020B0604020202020204" pitchFamily="34" charset="0"/>
              <a:buChar char="•"/>
            </a:pPr>
            <a:endParaRPr lang="en-US" b="0" i="0" dirty="0">
              <a:solidFill>
                <a:srgbClr val="303030"/>
              </a:solidFill>
              <a:effectLst/>
              <a:latin typeface="Arimo"/>
            </a:endParaRPr>
          </a:p>
        </p:txBody>
      </p:sp>
      <p:pic>
        <p:nvPicPr>
          <p:cNvPr id="5" name="Picture 4">
            <a:extLst>
              <a:ext uri="{FF2B5EF4-FFF2-40B4-BE49-F238E27FC236}">
                <a16:creationId xmlns:a16="http://schemas.microsoft.com/office/drawing/2014/main" id="{3871DB1E-7EE6-8DA5-CCAA-0761E9F21402}"/>
              </a:ext>
            </a:extLst>
          </p:cNvPr>
          <p:cNvPicPr>
            <a:picLocks noChangeAspect="1"/>
          </p:cNvPicPr>
          <p:nvPr/>
        </p:nvPicPr>
        <p:blipFill>
          <a:blip r:embed="rId2"/>
          <a:stretch>
            <a:fillRect/>
          </a:stretch>
        </p:blipFill>
        <p:spPr>
          <a:xfrm>
            <a:off x="5709285" y="3200400"/>
            <a:ext cx="5734050" cy="2971800"/>
          </a:xfrm>
          <a:prstGeom prst="rect">
            <a:avLst/>
          </a:prstGeom>
        </p:spPr>
      </p:pic>
    </p:spTree>
    <p:extLst>
      <p:ext uri="{BB962C8B-B14F-4D97-AF65-F5344CB8AC3E}">
        <p14:creationId xmlns:p14="http://schemas.microsoft.com/office/powerpoint/2010/main" val="285708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929FF-12EB-627C-F002-BCF5B021D097}"/>
              </a:ext>
            </a:extLst>
          </p:cNvPr>
          <p:cNvSpPr>
            <a:spLocks noGrp="1"/>
          </p:cNvSpPr>
          <p:nvPr>
            <p:ph idx="1"/>
          </p:nvPr>
        </p:nvSpPr>
        <p:spPr>
          <a:xfrm>
            <a:off x="731520" y="697230"/>
            <a:ext cx="10396728" cy="5474970"/>
          </a:xfrm>
        </p:spPr>
        <p:txBody>
          <a:bodyPr>
            <a:normAutofit fontScale="92500"/>
          </a:bodyPr>
          <a:lstStyle/>
          <a:p>
            <a:pPr marL="0" indent="0" algn="l">
              <a:buNone/>
            </a:pPr>
            <a:r>
              <a:rPr lang="en-US" b="1" i="0" dirty="0">
                <a:solidFill>
                  <a:srgbClr val="444444"/>
                </a:solidFill>
                <a:effectLst/>
                <a:latin typeface="Poppins" panose="00000500000000000000" pitchFamily="2" charset="0"/>
              </a:rPr>
              <a:t>Register (Direct) Mode</a:t>
            </a:r>
          </a:p>
          <a:p>
            <a:pPr algn="l"/>
            <a:r>
              <a:rPr lang="en-US" sz="2400" b="0" i="0" dirty="0">
                <a:solidFill>
                  <a:srgbClr val="303030"/>
                </a:solidFill>
                <a:effectLst/>
                <a:latin typeface="Arimo"/>
              </a:rPr>
              <a:t>In this addressing mode, the operand is contained in a register set.</a:t>
            </a:r>
          </a:p>
          <a:p>
            <a:pPr algn="l">
              <a:buFont typeface="Arial" panose="020B0604020202020204" pitchFamily="34" charset="0"/>
              <a:buChar char="•"/>
            </a:pPr>
            <a:r>
              <a:rPr lang="en-US" sz="2400" b="0" i="0" dirty="0">
                <a:solidFill>
                  <a:srgbClr val="303030"/>
                </a:solidFill>
                <a:effectLst/>
                <a:latin typeface="Arimo"/>
              </a:rPr>
              <a:t>The address field of the instruction refers to a CPU register that contains the operand.</a:t>
            </a:r>
          </a:p>
          <a:p>
            <a:pPr algn="l">
              <a:buFont typeface="Arial" panose="020B0604020202020204" pitchFamily="34" charset="0"/>
              <a:buChar char="•"/>
            </a:pPr>
            <a:r>
              <a:rPr lang="en-US" sz="2400" b="0" i="0" dirty="0">
                <a:solidFill>
                  <a:srgbClr val="303030"/>
                </a:solidFill>
                <a:effectLst/>
                <a:latin typeface="Arimo"/>
              </a:rPr>
              <a:t>No reference to memory is required to fetch the operand.</a:t>
            </a:r>
          </a:p>
          <a:p>
            <a:pPr algn="l"/>
            <a:r>
              <a:rPr lang="en-US" sz="2000" b="1" i="0" u="sng" dirty="0">
                <a:solidFill>
                  <a:srgbClr val="303030"/>
                </a:solidFill>
                <a:effectLst/>
                <a:latin typeface="Roboto Condensed" panose="02000000000000000000" pitchFamily="2" charset="0"/>
              </a:rPr>
              <a:t>Example-</a:t>
            </a:r>
            <a:endParaRPr lang="en-US" sz="2000" b="1" i="0" dirty="0">
              <a:solidFill>
                <a:srgbClr val="303030"/>
              </a:solidFill>
              <a:effectLst/>
              <a:latin typeface="Roboto Condensed" panose="02000000000000000000" pitchFamily="2" charset="0"/>
            </a:endParaRPr>
          </a:p>
          <a:p>
            <a:pPr algn="l"/>
            <a:r>
              <a:rPr lang="en-US" sz="2000" b="0" i="0" dirty="0">
                <a:solidFill>
                  <a:srgbClr val="303030"/>
                </a:solidFill>
                <a:effectLst/>
                <a:latin typeface="Arimo"/>
              </a:rPr>
              <a:t> ADD R will increment the value stored in the accumulator by the content of register R.</a:t>
            </a:r>
          </a:p>
          <a:p>
            <a:pPr algn="ctr"/>
            <a:r>
              <a:rPr lang="en-US" sz="2000" b="0" i="0" dirty="0">
                <a:solidFill>
                  <a:srgbClr val="303030"/>
                </a:solidFill>
                <a:effectLst/>
                <a:latin typeface="Arimo"/>
              </a:rPr>
              <a:t>AC ← AC + [R]</a:t>
            </a:r>
          </a:p>
          <a:p>
            <a:pPr algn="l">
              <a:buFont typeface="Arial" panose="020B0604020202020204" pitchFamily="34" charset="0"/>
              <a:buChar char="•"/>
            </a:pPr>
            <a:endParaRPr lang="en-US" sz="2400" b="0" i="0" dirty="0">
              <a:solidFill>
                <a:srgbClr val="303030"/>
              </a:solidFill>
              <a:effectLst/>
              <a:latin typeface="Arimo"/>
            </a:endParaRPr>
          </a:p>
          <a:p>
            <a:pPr algn="l">
              <a:buFont typeface="Arial" panose="020B0604020202020204" pitchFamily="34" charset="0"/>
              <a:buChar char="•"/>
            </a:pPr>
            <a:r>
              <a:rPr lang="en-US" b="0" i="0" dirty="0">
                <a:solidFill>
                  <a:srgbClr val="303030"/>
                </a:solidFill>
                <a:effectLst/>
                <a:highlight>
                  <a:srgbClr val="FFFF00"/>
                </a:highlight>
                <a:latin typeface="Arimo"/>
              </a:rPr>
              <a:t>This addressing mode is similar to </a:t>
            </a:r>
          </a:p>
          <a:p>
            <a:pPr marL="0" indent="0" algn="l">
              <a:buNone/>
            </a:pPr>
            <a:r>
              <a:rPr lang="en-US" b="0" i="0" dirty="0">
                <a:solidFill>
                  <a:srgbClr val="303030"/>
                </a:solidFill>
                <a:effectLst/>
                <a:highlight>
                  <a:srgbClr val="FFFF00"/>
                </a:highlight>
                <a:latin typeface="Arimo"/>
              </a:rPr>
              <a:t>direct addressing mode.</a:t>
            </a:r>
          </a:p>
          <a:p>
            <a:pPr algn="l">
              <a:buFont typeface="Arial" panose="020B0604020202020204" pitchFamily="34" charset="0"/>
              <a:buChar char="•"/>
            </a:pPr>
            <a:r>
              <a:rPr lang="en-US" b="0" i="0" dirty="0">
                <a:solidFill>
                  <a:srgbClr val="303030"/>
                </a:solidFill>
                <a:effectLst/>
                <a:highlight>
                  <a:srgbClr val="FFFF00"/>
                </a:highlight>
                <a:latin typeface="Arimo"/>
              </a:rPr>
              <a:t>The only difference is address field </a:t>
            </a:r>
          </a:p>
          <a:p>
            <a:pPr marL="0" indent="0" algn="l">
              <a:buNone/>
            </a:pPr>
            <a:r>
              <a:rPr lang="en-US" b="0" i="0" dirty="0">
                <a:solidFill>
                  <a:srgbClr val="303030"/>
                </a:solidFill>
                <a:effectLst/>
                <a:highlight>
                  <a:srgbClr val="FFFF00"/>
                </a:highlight>
                <a:latin typeface="Arimo"/>
              </a:rPr>
              <a:t>of the instruction refers to a CPU register </a:t>
            </a:r>
          </a:p>
          <a:p>
            <a:pPr marL="0" indent="0" algn="l">
              <a:buNone/>
            </a:pPr>
            <a:r>
              <a:rPr lang="en-US" b="0" i="0" dirty="0">
                <a:solidFill>
                  <a:srgbClr val="303030"/>
                </a:solidFill>
                <a:effectLst/>
                <a:highlight>
                  <a:srgbClr val="FFFF00"/>
                </a:highlight>
                <a:latin typeface="Arimo"/>
              </a:rPr>
              <a:t>instead of main memory.</a:t>
            </a:r>
          </a:p>
          <a:p>
            <a:pPr algn="l"/>
            <a:endParaRPr lang="en-US" b="0" i="0" dirty="0">
              <a:solidFill>
                <a:srgbClr val="444444"/>
              </a:solidFill>
              <a:effectLst/>
              <a:latin typeface="Poppins" panose="00000500000000000000" pitchFamily="2" charset="0"/>
            </a:endParaRPr>
          </a:p>
          <a:p>
            <a:endParaRPr lang="en-US" dirty="0"/>
          </a:p>
        </p:txBody>
      </p:sp>
      <p:pic>
        <p:nvPicPr>
          <p:cNvPr id="5" name="Picture 4">
            <a:extLst>
              <a:ext uri="{FF2B5EF4-FFF2-40B4-BE49-F238E27FC236}">
                <a16:creationId xmlns:a16="http://schemas.microsoft.com/office/drawing/2014/main" id="{74AB732A-D14F-9BF7-1697-C212CCFCEBE0}"/>
              </a:ext>
            </a:extLst>
          </p:cNvPr>
          <p:cNvPicPr>
            <a:picLocks noChangeAspect="1"/>
          </p:cNvPicPr>
          <p:nvPr/>
        </p:nvPicPr>
        <p:blipFill>
          <a:blip r:embed="rId2"/>
          <a:stretch>
            <a:fillRect/>
          </a:stretch>
        </p:blipFill>
        <p:spPr>
          <a:xfrm>
            <a:off x="6333363" y="4377690"/>
            <a:ext cx="4794885" cy="1943100"/>
          </a:xfrm>
          <a:prstGeom prst="rect">
            <a:avLst/>
          </a:prstGeom>
        </p:spPr>
      </p:pic>
    </p:spTree>
    <p:extLst>
      <p:ext uri="{BB962C8B-B14F-4D97-AF65-F5344CB8AC3E}">
        <p14:creationId xmlns:p14="http://schemas.microsoft.com/office/powerpoint/2010/main" val="100736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545B6-616A-D48F-2F29-766964A4EEE0}"/>
              </a:ext>
            </a:extLst>
          </p:cNvPr>
          <p:cNvSpPr>
            <a:spLocks noGrp="1"/>
          </p:cNvSpPr>
          <p:nvPr>
            <p:ph idx="1"/>
          </p:nvPr>
        </p:nvSpPr>
        <p:spPr>
          <a:xfrm>
            <a:off x="708660" y="502920"/>
            <a:ext cx="10419588" cy="5669280"/>
          </a:xfrm>
        </p:spPr>
        <p:txBody>
          <a:bodyPr>
            <a:normAutofit lnSpcReduction="10000"/>
          </a:bodyPr>
          <a:lstStyle/>
          <a:p>
            <a:pPr marL="0" indent="0" algn="l">
              <a:buNone/>
            </a:pPr>
            <a:r>
              <a:rPr lang="en-US" b="1" i="0" dirty="0">
                <a:solidFill>
                  <a:srgbClr val="444444"/>
                </a:solidFill>
                <a:effectLst/>
                <a:latin typeface="Poppins" panose="00000500000000000000" pitchFamily="2" charset="0"/>
              </a:rPr>
              <a:t>Register Indirect Mode</a:t>
            </a:r>
          </a:p>
          <a:p>
            <a:pPr algn="l"/>
            <a:r>
              <a:rPr lang="en-US" sz="2400" b="0" i="0" dirty="0">
                <a:solidFill>
                  <a:srgbClr val="303030"/>
                </a:solidFill>
                <a:effectLst/>
                <a:latin typeface="Times New Roman" panose="02020603050405020304" pitchFamily="18" charset="0"/>
                <a:cs typeface="Times New Roman" panose="02020603050405020304" pitchFamily="18" charset="0"/>
              </a:rPr>
              <a:t>In this addressing mode, the address field of the instruction refers to a CPU register that contains the effective address of the operand.</a:t>
            </a:r>
          </a:p>
          <a:p>
            <a:r>
              <a:rPr lang="en-US" sz="2400" b="0" i="0" dirty="0">
                <a:solidFill>
                  <a:srgbClr val="444444"/>
                </a:solidFill>
                <a:effectLst/>
                <a:latin typeface="Times New Roman" panose="02020603050405020304" pitchFamily="18" charset="0"/>
                <a:cs typeface="Times New Roman" panose="02020603050405020304" pitchFamily="18" charset="0"/>
              </a:rPr>
              <a:t>In simpler words, any selected register would include the address of an operand instead of the operand itself.</a:t>
            </a:r>
          </a:p>
          <a:p>
            <a:pPr algn="l">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Only one reference to memory is required to fetch the operand.</a:t>
            </a:r>
          </a:p>
          <a:p>
            <a:pPr algn="l"/>
            <a:r>
              <a:rPr lang="en-US" sz="2000" b="1" i="0" u="sng" dirty="0">
                <a:solidFill>
                  <a:srgbClr val="303030"/>
                </a:solidFill>
                <a:effectLst/>
                <a:latin typeface="Roboto Condensed" panose="02000000000000000000" pitchFamily="2" charset="0"/>
              </a:rPr>
              <a:t>Example-</a:t>
            </a:r>
            <a:endParaRPr lang="en-US" sz="2000" b="1" i="0" dirty="0">
              <a:solidFill>
                <a:srgbClr val="303030"/>
              </a:solidFill>
              <a:effectLst/>
              <a:latin typeface="Roboto Condensed" panose="02000000000000000000" pitchFamily="2" charset="0"/>
            </a:endParaRPr>
          </a:p>
          <a:p>
            <a:pPr algn="l">
              <a:buFont typeface="Arial" panose="020B0604020202020204" pitchFamily="34" charset="0"/>
              <a:buChar char="•"/>
            </a:pPr>
            <a:r>
              <a:rPr lang="en-US" sz="2000" b="0" i="0" dirty="0">
                <a:solidFill>
                  <a:srgbClr val="303030"/>
                </a:solidFill>
                <a:effectLst/>
                <a:latin typeface="Arimo"/>
              </a:rPr>
              <a:t>ADD R will increment the value stored in the accumulator by the content of memory location specified in register R.</a:t>
            </a:r>
          </a:p>
          <a:p>
            <a:pPr algn="l">
              <a:buFont typeface="Arial" panose="020B0604020202020204" pitchFamily="34" charset="0"/>
              <a:buChar char="•"/>
            </a:pPr>
            <a:r>
              <a:rPr lang="en-US" sz="2000" b="0" i="0" dirty="0">
                <a:solidFill>
                  <a:srgbClr val="303030"/>
                </a:solidFill>
                <a:effectLst/>
                <a:latin typeface="Arimo"/>
              </a:rPr>
              <a:t>AC ← AC + [[R]]</a:t>
            </a:r>
          </a:p>
          <a:p>
            <a:pPr marL="0" indent="0" algn="l">
              <a:buNone/>
            </a:pPr>
            <a:endParaRPr lang="en-US" b="0" i="0" dirty="0">
              <a:solidFill>
                <a:srgbClr val="303030"/>
              </a:solidFill>
              <a:effectLst/>
              <a:highlight>
                <a:srgbClr val="FFFF00"/>
              </a:highlight>
              <a:latin typeface="Arimo"/>
            </a:endParaRPr>
          </a:p>
          <a:p>
            <a:pPr marL="0" indent="0" algn="l">
              <a:buNone/>
            </a:pPr>
            <a:r>
              <a:rPr lang="en-US" b="0" i="0" dirty="0">
                <a:solidFill>
                  <a:srgbClr val="303030"/>
                </a:solidFill>
                <a:effectLst/>
                <a:highlight>
                  <a:srgbClr val="FFFF00"/>
                </a:highlight>
                <a:latin typeface="Arimo"/>
              </a:rPr>
              <a:t>This addressing mode is similar to </a:t>
            </a:r>
          </a:p>
          <a:p>
            <a:pPr marL="0" indent="0" algn="l">
              <a:buNone/>
            </a:pPr>
            <a:r>
              <a:rPr lang="en-US" b="0" i="0" dirty="0">
                <a:solidFill>
                  <a:srgbClr val="303030"/>
                </a:solidFill>
                <a:effectLst/>
                <a:highlight>
                  <a:srgbClr val="FFFF00"/>
                </a:highlight>
                <a:latin typeface="Arimo"/>
              </a:rPr>
              <a:t>indirect addressing mode.</a:t>
            </a:r>
          </a:p>
          <a:p>
            <a:pPr algn="l">
              <a:buFont typeface="Arial" panose="020B0604020202020204" pitchFamily="34" charset="0"/>
              <a:buChar char="•"/>
            </a:pPr>
            <a:r>
              <a:rPr lang="en-US" b="0" i="0" dirty="0">
                <a:solidFill>
                  <a:srgbClr val="303030"/>
                </a:solidFill>
                <a:effectLst/>
                <a:highlight>
                  <a:srgbClr val="FFFF00"/>
                </a:highlight>
                <a:latin typeface="Arimo"/>
              </a:rPr>
              <a:t>The only difference is address field </a:t>
            </a:r>
          </a:p>
          <a:p>
            <a:pPr marL="0" indent="0" algn="l">
              <a:buNone/>
            </a:pPr>
            <a:r>
              <a:rPr lang="en-US" b="0" i="0" dirty="0">
                <a:solidFill>
                  <a:srgbClr val="303030"/>
                </a:solidFill>
                <a:effectLst/>
                <a:highlight>
                  <a:srgbClr val="FFFF00"/>
                </a:highlight>
                <a:latin typeface="Arimo"/>
              </a:rPr>
              <a:t>of the instruction refers to a CPU register.</a:t>
            </a:r>
          </a:p>
          <a:p>
            <a:pPr algn="l">
              <a:buFont typeface="Arial" panose="020B0604020202020204" pitchFamily="34" charset="0"/>
              <a:buChar char="•"/>
            </a:pPr>
            <a:endParaRPr lang="en-US" sz="2400" b="0" i="0" dirty="0">
              <a:solidFill>
                <a:srgbClr val="30303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A4A16D86-DC75-EEB5-B321-33C2FBBEB224}"/>
              </a:ext>
            </a:extLst>
          </p:cNvPr>
          <p:cNvPicPr>
            <a:picLocks noChangeAspect="1"/>
          </p:cNvPicPr>
          <p:nvPr/>
        </p:nvPicPr>
        <p:blipFill>
          <a:blip r:embed="rId2"/>
          <a:stretch>
            <a:fillRect/>
          </a:stretch>
        </p:blipFill>
        <p:spPr>
          <a:xfrm>
            <a:off x="5855970" y="3806190"/>
            <a:ext cx="5627370" cy="2686050"/>
          </a:xfrm>
          <a:prstGeom prst="rect">
            <a:avLst/>
          </a:prstGeom>
        </p:spPr>
      </p:pic>
    </p:spTree>
    <p:extLst>
      <p:ext uri="{BB962C8B-B14F-4D97-AF65-F5344CB8AC3E}">
        <p14:creationId xmlns:p14="http://schemas.microsoft.com/office/powerpoint/2010/main" val="403399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90FF6-3B7B-E253-7345-77A089D7EF2D}"/>
              </a:ext>
            </a:extLst>
          </p:cNvPr>
          <p:cNvSpPr>
            <a:spLocks noGrp="1"/>
          </p:cNvSpPr>
          <p:nvPr>
            <p:ph idx="1"/>
          </p:nvPr>
        </p:nvSpPr>
        <p:spPr>
          <a:xfrm>
            <a:off x="857250" y="651510"/>
            <a:ext cx="10270998" cy="5520690"/>
          </a:xfrm>
        </p:spPr>
        <p:txBody>
          <a:bodyPr/>
          <a:lstStyle/>
          <a:p>
            <a:pPr algn="l"/>
            <a:r>
              <a:rPr lang="en-US" b="1" i="0" dirty="0">
                <a:solidFill>
                  <a:srgbClr val="444444"/>
                </a:solidFill>
                <a:effectLst/>
                <a:latin typeface="Poppins" panose="00000500000000000000" pitchFamily="2" charset="0"/>
              </a:rPr>
              <a:t>Autodecrement or the Autoincrement Mode</a:t>
            </a:r>
          </a:p>
          <a:p>
            <a:pPr algn="l"/>
            <a:r>
              <a:rPr lang="en-US" b="0" i="0" dirty="0">
                <a:solidFill>
                  <a:srgbClr val="444444"/>
                </a:solidFill>
                <a:effectLst/>
                <a:latin typeface="Poppins" panose="00000500000000000000" pitchFamily="2" charset="0"/>
              </a:rPr>
              <a:t>The Autodecrement or Autoincrement mode is very similar to the register indirect mode. The only exception is that the register is decremented or incremented before or after its value is used to access memory. </a:t>
            </a:r>
          </a:p>
          <a:p>
            <a:pPr algn="l"/>
            <a:r>
              <a:rPr lang="en-US" b="1" dirty="0">
                <a:solidFill>
                  <a:srgbClr val="444444"/>
                </a:solidFill>
                <a:latin typeface="Poppins" panose="00000500000000000000" pitchFamily="2" charset="0"/>
              </a:rPr>
              <a:t>Autoincrement Mode:</a:t>
            </a:r>
            <a:endParaRPr lang="en-US" b="1" i="0" dirty="0">
              <a:solidFill>
                <a:srgbClr val="444444"/>
              </a:solidFill>
              <a:effectLst/>
              <a:latin typeface="Poppins" panose="00000500000000000000" pitchFamily="2" charset="0"/>
            </a:endParaRPr>
          </a:p>
          <a:p>
            <a:r>
              <a:rPr lang="en-US" b="0" i="0" dirty="0">
                <a:solidFill>
                  <a:srgbClr val="303030"/>
                </a:solidFill>
                <a:effectLst/>
                <a:latin typeface="Arimo"/>
              </a:rPr>
              <a:t>This addressing mode is a special case of Register Indirect Addressing Mode where-</a:t>
            </a:r>
          </a:p>
          <a:p>
            <a:pPr marL="0" indent="0" algn="ctr">
              <a:buNone/>
            </a:pPr>
            <a:r>
              <a:rPr lang="en-US" sz="1800" b="1" i="0" dirty="0">
                <a:solidFill>
                  <a:srgbClr val="303030"/>
                </a:solidFill>
                <a:effectLst/>
                <a:latin typeface="Arimo"/>
              </a:rPr>
              <a:t>Effective Address of the Operand</a:t>
            </a:r>
            <a:r>
              <a:rPr lang="en-US" dirty="0">
                <a:solidFill>
                  <a:srgbClr val="303030"/>
                </a:solidFill>
                <a:latin typeface="Arimo"/>
              </a:rPr>
              <a:t> </a:t>
            </a:r>
            <a:r>
              <a:rPr lang="en-US" sz="1800" b="1" i="0" dirty="0">
                <a:solidFill>
                  <a:srgbClr val="303030"/>
                </a:solidFill>
                <a:effectLst/>
                <a:latin typeface="Arimo"/>
              </a:rPr>
              <a:t>= Content of Register</a:t>
            </a:r>
          </a:p>
          <a:p>
            <a:pPr algn="l"/>
            <a:r>
              <a:rPr lang="en-US" b="0" i="0" dirty="0">
                <a:solidFill>
                  <a:srgbClr val="303030"/>
                </a:solidFill>
                <a:effectLst/>
                <a:latin typeface="Arimo"/>
              </a:rPr>
              <a:t>In this addressing mode, </a:t>
            </a:r>
            <a:r>
              <a:rPr lang="en-US" dirty="0">
                <a:solidFill>
                  <a:srgbClr val="303030"/>
                </a:solidFill>
                <a:latin typeface="Arimo"/>
              </a:rPr>
              <a:t>a</a:t>
            </a:r>
            <a:r>
              <a:rPr lang="en-US" b="0" i="0" dirty="0">
                <a:solidFill>
                  <a:srgbClr val="303030"/>
                </a:solidFill>
                <a:effectLst/>
                <a:latin typeface="Arimo"/>
              </a:rPr>
              <a:t>fter accessing the operand, the content of the register is automatically incremented by step size ‘d’.</a:t>
            </a:r>
          </a:p>
          <a:p>
            <a:pPr algn="l">
              <a:buFont typeface="Arial" panose="020B0604020202020204" pitchFamily="34" charset="0"/>
              <a:buChar char="•"/>
            </a:pPr>
            <a:r>
              <a:rPr lang="en-US" b="0" i="0" dirty="0">
                <a:solidFill>
                  <a:srgbClr val="303030"/>
                </a:solidFill>
                <a:effectLst/>
                <a:latin typeface="Arimo"/>
              </a:rPr>
              <a:t>Step size ‘d’ depends on the size of operand accessed.</a:t>
            </a:r>
          </a:p>
          <a:p>
            <a:pPr algn="l">
              <a:buFont typeface="Arial" panose="020B0604020202020204" pitchFamily="34" charset="0"/>
              <a:buChar char="•"/>
            </a:pPr>
            <a:r>
              <a:rPr lang="en-US" b="0" i="0" dirty="0">
                <a:solidFill>
                  <a:srgbClr val="303030"/>
                </a:solidFill>
                <a:effectLst/>
                <a:latin typeface="Arimo"/>
              </a:rPr>
              <a:t>Only one reference to memory is required to fetch the operand.</a:t>
            </a:r>
          </a:p>
          <a:p>
            <a:pPr marL="0" indent="0" algn="ctr">
              <a:buNone/>
            </a:pPr>
            <a:endParaRPr lang="en-US" b="0" i="0" dirty="0">
              <a:solidFill>
                <a:srgbClr val="303030"/>
              </a:solidFill>
              <a:effectLst/>
              <a:latin typeface="Arimo"/>
            </a:endParaRPr>
          </a:p>
          <a:p>
            <a:pPr algn="l"/>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324053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EE1FD-9CEC-692E-F710-2DABAC3F7ED8}"/>
              </a:ext>
            </a:extLst>
          </p:cNvPr>
          <p:cNvSpPr>
            <a:spLocks noGrp="1"/>
          </p:cNvSpPr>
          <p:nvPr>
            <p:ph idx="1"/>
          </p:nvPr>
        </p:nvSpPr>
        <p:spPr>
          <a:xfrm>
            <a:off x="811530" y="662940"/>
            <a:ext cx="10316718" cy="5520690"/>
          </a:xfrm>
        </p:spPr>
        <p:txBody>
          <a:bodyPr/>
          <a:lstStyle/>
          <a:p>
            <a:r>
              <a:rPr lang="en-US" b="1" dirty="0"/>
              <a:t>Register </a:t>
            </a:r>
            <a:r>
              <a:rPr lang="en-US" b="1" dirty="0" err="1"/>
              <a:t>Organisation</a:t>
            </a:r>
            <a:endParaRPr lang="en-US" b="1" dirty="0"/>
          </a:p>
        </p:txBody>
      </p:sp>
      <p:pic>
        <p:nvPicPr>
          <p:cNvPr id="2050" name="Picture 2">
            <a:extLst>
              <a:ext uri="{FF2B5EF4-FFF2-40B4-BE49-F238E27FC236}">
                <a16:creationId xmlns:a16="http://schemas.microsoft.com/office/drawing/2014/main" id="{3A5D292F-E682-DB02-9D96-B9E3ECD3D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670" y="1017271"/>
            <a:ext cx="9958578" cy="539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79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6A5C42-2BA6-0D4F-27D7-99793ABDE557}"/>
              </a:ext>
            </a:extLst>
          </p:cNvPr>
          <p:cNvPicPr>
            <a:picLocks noGrp="1" noChangeAspect="1"/>
          </p:cNvPicPr>
          <p:nvPr>
            <p:ph idx="1"/>
          </p:nvPr>
        </p:nvPicPr>
        <p:blipFill>
          <a:blip r:embed="rId2"/>
          <a:stretch>
            <a:fillRect/>
          </a:stretch>
        </p:blipFill>
        <p:spPr>
          <a:xfrm>
            <a:off x="6757035" y="1375976"/>
            <a:ext cx="5353050" cy="3829050"/>
          </a:xfrm>
          <a:prstGeom prst="rect">
            <a:avLst/>
          </a:prstGeom>
        </p:spPr>
      </p:pic>
      <p:sp>
        <p:nvSpPr>
          <p:cNvPr id="7" name="TextBox 6">
            <a:extLst>
              <a:ext uri="{FF2B5EF4-FFF2-40B4-BE49-F238E27FC236}">
                <a16:creationId xmlns:a16="http://schemas.microsoft.com/office/drawing/2014/main" id="{8FDAABD1-3312-0C86-A0BD-7378170CD3B1}"/>
              </a:ext>
            </a:extLst>
          </p:cNvPr>
          <p:cNvSpPr txBox="1"/>
          <p:nvPr/>
        </p:nvSpPr>
        <p:spPr>
          <a:xfrm>
            <a:off x="354331" y="370761"/>
            <a:ext cx="6595110" cy="6001643"/>
          </a:xfrm>
          <a:prstGeom prst="rect">
            <a:avLst/>
          </a:prstGeom>
          <a:noFill/>
        </p:spPr>
        <p:txBody>
          <a:bodyPr wrap="square">
            <a:spAutoFit/>
          </a:bodyPr>
          <a:lstStyle/>
          <a:p>
            <a:pPr algn="l"/>
            <a:r>
              <a:rPr lang="en-US" sz="2400" b="0" i="0" dirty="0">
                <a:solidFill>
                  <a:srgbClr val="303030"/>
                </a:solidFill>
                <a:effectLst/>
                <a:latin typeface="Arimo"/>
              </a:rPr>
              <a:t>Assume operand size = 2 bytes.</a:t>
            </a:r>
          </a:p>
          <a:p>
            <a:pPr algn="l"/>
            <a:r>
              <a:rPr lang="en-US" sz="2400" b="0" i="0" dirty="0">
                <a:solidFill>
                  <a:srgbClr val="303030"/>
                </a:solidFill>
                <a:effectLst/>
                <a:latin typeface="Arimo"/>
              </a:rPr>
              <a:t>Here,</a:t>
            </a:r>
          </a:p>
          <a:p>
            <a:pPr algn="l">
              <a:buFont typeface="Arial" panose="020B0604020202020204" pitchFamily="34" charset="0"/>
              <a:buChar char="•"/>
            </a:pPr>
            <a:r>
              <a:rPr lang="en-US" sz="2400" b="0" i="0" dirty="0">
                <a:solidFill>
                  <a:srgbClr val="303030"/>
                </a:solidFill>
                <a:effectLst/>
                <a:latin typeface="Arimo"/>
              </a:rPr>
              <a:t>After fetching the operand 6B, the instruction register R</a:t>
            </a:r>
            <a:r>
              <a:rPr lang="en-US" sz="2400" b="0" i="0" baseline="-25000" dirty="0">
                <a:solidFill>
                  <a:srgbClr val="303030"/>
                </a:solidFill>
                <a:effectLst/>
                <a:latin typeface="Arimo"/>
              </a:rPr>
              <a:t>AUTO</a:t>
            </a:r>
            <a:r>
              <a:rPr lang="en-US" sz="2400" b="0" i="0" dirty="0">
                <a:solidFill>
                  <a:srgbClr val="303030"/>
                </a:solidFill>
                <a:effectLst/>
                <a:latin typeface="Arimo"/>
              </a:rPr>
              <a:t> will be automatically incremented </a:t>
            </a:r>
          </a:p>
          <a:p>
            <a:pPr algn="l"/>
            <a:r>
              <a:rPr lang="en-US" sz="2400" b="0" i="0" dirty="0">
                <a:solidFill>
                  <a:srgbClr val="303030"/>
                </a:solidFill>
                <a:effectLst/>
                <a:latin typeface="Arimo"/>
              </a:rPr>
              <a:t>by 2.</a:t>
            </a:r>
          </a:p>
          <a:p>
            <a:pPr algn="l">
              <a:buFont typeface="Arial" panose="020B0604020202020204" pitchFamily="34" charset="0"/>
              <a:buChar char="•"/>
            </a:pPr>
            <a:r>
              <a:rPr lang="en-US" sz="2400" b="0" i="0" dirty="0">
                <a:solidFill>
                  <a:srgbClr val="303030"/>
                </a:solidFill>
                <a:effectLst/>
                <a:latin typeface="Arimo"/>
              </a:rPr>
              <a:t>Then, updated value of R</a:t>
            </a:r>
            <a:r>
              <a:rPr lang="en-US" sz="2400" b="0" i="0" baseline="-25000" dirty="0">
                <a:solidFill>
                  <a:srgbClr val="303030"/>
                </a:solidFill>
                <a:effectLst/>
                <a:latin typeface="Arimo"/>
              </a:rPr>
              <a:t>AUTO</a:t>
            </a:r>
            <a:r>
              <a:rPr lang="en-US" sz="2400" b="0" i="0" dirty="0">
                <a:solidFill>
                  <a:srgbClr val="303030"/>
                </a:solidFill>
                <a:effectLst/>
                <a:latin typeface="Arimo"/>
              </a:rPr>
              <a:t> will be </a:t>
            </a:r>
          </a:p>
          <a:p>
            <a:pPr algn="l"/>
            <a:r>
              <a:rPr lang="en-US" sz="2400" b="0" i="0" dirty="0">
                <a:solidFill>
                  <a:srgbClr val="303030"/>
                </a:solidFill>
                <a:effectLst/>
                <a:latin typeface="Arimo"/>
              </a:rPr>
              <a:t>3300 + 2 = 3302.</a:t>
            </a:r>
          </a:p>
          <a:p>
            <a:pPr algn="l">
              <a:buFont typeface="Arial" panose="020B0604020202020204" pitchFamily="34" charset="0"/>
              <a:buChar char="•"/>
            </a:pPr>
            <a:r>
              <a:rPr lang="en-US" sz="2400" b="0" i="0" dirty="0">
                <a:solidFill>
                  <a:srgbClr val="303030"/>
                </a:solidFill>
                <a:effectLst/>
                <a:latin typeface="Arimo"/>
              </a:rPr>
              <a:t>At memory address 3302, the next operand </a:t>
            </a:r>
          </a:p>
          <a:p>
            <a:pPr algn="l"/>
            <a:r>
              <a:rPr lang="en-US" sz="2400" b="0" i="0" dirty="0">
                <a:solidFill>
                  <a:srgbClr val="303030"/>
                </a:solidFill>
                <a:effectLst/>
                <a:latin typeface="Arimo"/>
              </a:rPr>
              <a:t>will be found.</a:t>
            </a:r>
          </a:p>
          <a:p>
            <a:pPr algn="l"/>
            <a:r>
              <a:rPr lang="en-US" sz="2400" b="0" i="0" dirty="0">
                <a:solidFill>
                  <a:srgbClr val="303030"/>
                </a:solidFill>
                <a:effectLst/>
                <a:latin typeface="Arimo"/>
              </a:rPr>
              <a:t> </a:t>
            </a:r>
          </a:p>
          <a:p>
            <a:pPr algn="l"/>
            <a:r>
              <a:rPr lang="en-US" sz="2400" b="1" i="0" u="sng" dirty="0">
                <a:solidFill>
                  <a:srgbClr val="303030"/>
                </a:solidFill>
                <a:effectLst/>
                <a:latin typeface="Roboto Condensed" panose="02000000000000000000" pitchFamily="2" charset="0"/>
              </a:rPr>
              <a:t>NOTE-</a:t>
            </a:r>
            <a:endParaRPr lang="en-US" sz="2400" b="1" i="0" dirty="0">
              <a:solidFill>
                <a:srgbClr val="303030"/>
              </a:solidFill>
              <a:effectLst/>
              <a:latin typeface="Roboto Condensed" panose="02000000000000000000" pitchFamily="2" charset="0"/>
            </a:endParaRPr>
          </a:p>
          <a:p>
            <a:pPr algn="l"/>
            <a:r>
              <a:rPr lang="en-US" sz="2400" b="0" i="0" dirty="0">
                <a:solidFill>
                  <a:srgbClr val="303030"/>
                </a:solidFill>
                <a:effectLst/>
                <a:latin typeface="Arimo"/>
              </a:rPr>
              <a:t> In auto-increment addressing mode,</a:t>
            </a:r>
          </a:p>
          <a:p>
            <a:pPr algn="l">
              <a:buFont typeface="Arial" panose="020B0604020202020204" pitchFamily="34" charset="0"/>
              <a:buChar char="•"/>
            </a:pPr>
            <a:r>
              <a:rPr lang="en-US" sz="2400" b="0" i="0" dirty="0">
                <a:solidFill>
                  <a:srgbClr val="303030"/>
                </a:solidFill>
                <a:effectLst/>
                <a:latin typeface="Arimo"/>
              </a:rPr>
              <a:t>First, the operand value is fetched.</a:t>
            </a:r>
          </a:p>
          <a:p>
            <a:pPr algn="l">
              <a:buFont typeface="Arial" panose="020B0604020202020204" pitchFamily="34" charset="0"/>
              <a:buChar char="•"/>
            </a:pPr>
            <a:r>
              <a:rPr lang="en-US" sz="2400" b="0" i="0" dirty="0">
                <a:solidFill>
                  <a:srgbClr val="303030"/>
                </a:solidFill>
                <a:effectLst/>
                <a:latin typeface="Arimo"/>
              </a:rPr>
              <a:t>Then, the instruction register R</a:t>
            </a:r>
            <a:r>
              <a:rPr lang="en-US" sz="2400" b="0" i="0" baseline="-25000" dirty="0">
                <a:solidFill>
                  <a:srgbClr val="303030"/>
                </a:solidFill>
                <a:effectLst/>
                <a:latin typeface="Arimo"/>
              </a:rPr>
              <a:t>AUTO</a:t>
            </a:r>
            <a:r>
              <a:rPr lang="en-US" sz="2400" b="0" i="0" dirty="0">
                <a:solidFill>
                  <a:srgbClr val="303030"/>
                </a:solidFill>
                <a:effectLst/>
                <a:latin typeface="Arimo"/>
              </a:rPr>
              <a:t> value is incremented </a:t>
            </a:r>
          </a:p>
          <a:p>
            <a:pPr algn="l">
              <a:buFont typeface="Arial" panose="020B0604020202020204" pitchFamily="34" charset="0"/>
              <a:buChar char="•"/>
            </a:pPr>
            <a:r>
              <a:rPr lang="en-US" sz="2400" b="0" i="0" dirty="0">
                <a:solidFill>
                  <a:srgbClr val="303030"/>
                </a:solidFill>
                <a:effectLst/>
                <a:latin typeface="Arimo"/>
              </a:rPr>
              <a:t>by step size ‘d’.</a:t>
            </a:r>
          </a:p>
        </p:txBody>
      </p:sp>
    </p:spTree>
    <p:extLst>
      <p:ext uri="{BB962C8B-B14F-4D97-AF65-F5344CB8AC3E}">
        <p14:creationId xmlns:p14="http://schemas.microsoft.com/office/powerpoint/2010/main" val="117154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75C25-01AC-841B-06A0-30E90BCB3CBD}"/>
              </a:ext>
            </a:extLst>
          </p:cNvPr>
          <p:cNvSpPr>
            <a:spLocks noGrp="1"/>
          </p:cNvSpPr>
          <p:nvPr>
            <p:ph idx="1"/>
          </p:nvPr>
        </p:nvSpPr>
        <p:spPr>
          <a:xfrm>
            <a:off x="1040130" y="857250"/>
            <a:ext cx="10088118" cy="5314950"/>
          </a:xfrm>
        </p:spPr>
        <p:txBody>
          <a:bodyPr/>
          <a:lstStyle/>
          <a:p>
            <a:pPr algn="l"/>
            <a:r>
              <a:rPr lang="en-US" b="1" i="0" u="sng" dirty="0">
                <a:solidFill>
                  <a:srgbClr val="303030"/>
                </a:solidFill>
                <a:effectLst/>
                <a:latin typeface="Roboto Condensed" panose="02000000000000000000" pitchFamily="2" charset="0"/>
              </a:rPr>
              <a:t>Auto-Decrement Addressing Mode-</a:t>
            </a:r>
            <a:endParaRPr lang="en-US" b="1" i="0" dirty="0">
              <a:solidFill>
                <a:srgbClr val="303030"/>
              </a:solidFill>
              <a:effectLst/>
              <a:latin typeface="Roboto Condensed" panose="02000000000000000000" pitchFamily="2" charset="0"/>
            </a:endParaRPr>
          </a:p>
          <a:p>
            <a:pPr algn="l"/>
            <a:r>
              <a:rPr lang="en-US" b="0" i="0" dirty="0">
                <a:solidFill>
                  <a:srgbClr val="303030"/>
                </a:solidFill>
                <a:effectLst/>
                <a:latin typeface="Arimo"/>
              </a:rPr>
              <a:t>This addressing mode is again a special case of Register Indirect Addressing Mode where-</a:t>
            </a:r>
          </a:p>
          <a:p>
            <a:pPr algn="ctr"/>
            <a:r>
              <a:rPr lang="en-US" sz="1800" b="1" i="0" dirty="0">
                <a:solidFill>
                  <a:srgbClr val="303030"/>
                </a:solidFill>
                <a:effectLst/>
                <a:latin typeface="Arimo"/>
              </a:rPr>
              <a:t>Effective Address of the Operand</a:t>
            </a:r>
            <a:r>
              <a:rPr lang="en-US" dirty="0">
                <a:solidFill>
                  <a:srgbClr val="303030"/>
                </a:solidFill>
                <a:latin typeface="Arimo"/>
              </a:rPr>
              <a:t> </a:t>
            </a:r>
            <a:r>
              <a:rPr lang="en-US" sz="1800" b="1" i="0" dirty="0">
                <a:solidFill>
                  <a:srgbClr val="303030"/>
                </a:solidFill>
                <a:effectLst/>
                <a:latin typeface="Arimo"/>
              </a:rPr>
              <a:t>= Content of Register – Step Size</a:t>
            </a:r>
          </a:p>
          <a:p>
            <a:pPr algn="l"/>
            <a:r>
              <a:rPr lang="en-US" b="0" i="0" dirty="0">
                <a:solidFill>
                  <a:srgbClr val="303030"/>
                </a:solidFill>
                <a:effectLst/>
                <a:latin typeface="Arimo"/>
              </a:rPr>
              <a:t>In this addressing mode, first the content of the register is decremented by step size ‘d’.</a:t>
            </a:r>
          </a:p>
          <a:p>
            <a:pPr algn="l">
              <a:buFont typeface="Arial" panose="020B0604020202020204" pitchFamily="34" charset="0"/>
              <a:buChar char="•"/>
            </a:pPr>
            <a:r>
              <a:rPr lang="en-US" b="0" i="0" dirty="0">
                <a:solidFill>
                  <a:srgbClr val="303030"/>
                </a:solidFill>
                <a:effectLst/>
                <a:latin typeface="Arimo"/>
              </a:rPr>
              <a:t>Step size ‘d’ depends on the size of operand accessed.</a:t>
            </a:r>
          </a:p>
          <a:p>
            <a:pPr algn="l">
              <a:buFont typeface="Arial" panose="020B0604020202020204" pitchFamily="34" charset="0"/>
              <a:buChar char="•"/>
            </a:pPr>
            <a:r>
              <a:rPr lang="en-US" b="0" i="0" dirty="0">
                <a:solidFill>
                  <a:srgbClr val="303030"/>
                </a:solidFill>
                <a:effectLst/>
                <a:latin typeface="Arimo"/>
              </a:rPr>
              <a:t>After decrementing, the operand is read.</a:t>
            </a:r>
          </a:p>
          <a:p>
            <a:pPr algn="l">
              <a:buFont typeface="Arial" panose="020B0604020202020204" pitchFamily="34" charset="0"/>
              <a:buChar char="•"/>
            </a:pPr>
            <a:r>
              <a:rPr lang="en-US" b="0" i="0" dirty="0">
                <a:solidFill>
                  <a:srgbClr val="303030"/>
                </a:solidFill>
                <a:effectLst/>
                <a:latin typeface="Arimo"/>
              </a:rPr>
              <a:t>Only one reference to memory is required to fetch the operand</a:t>
            </a:r>
          </a:p>
          <a:p>
            <a:pPr marL="0" indent="0">
              <a:buNone/>
            </a:pPr>
            <a:endParaRPr lang="en-US" b="0" i="0" dirty="0">
              <a:solidFill>
                <a:srgbClr val="303030"/>
              </a:solidFill>
              <a:effectLst/>
              <a:latin typeface="Arimo"/>
            </a:endParaRPr>
          </a:p>
          <a:p>
            <a:pPr algn="l"/>
            <a:endParaRPr lang="en-US" b="0" i="0" dirty="0">
              <a:solidFill>
                <a:srgbClr val="303030"/>
              </a:solidFill>
              <a:effectLst/>
              <a:latin typeface="Arimo"/>
            </a:endParaRPr>
          </a:p>
          <a:p>
            <a:endParaRPr lang="en-US" dirty="0"/>
          </a:p>
        </p:txBody>
      </p:sp>
    </p:spTree>
    <p:extLst>
      <p:ext uri="{BB962C8B-B14F-4D97-AF65-F5344CB8AC3E}">
        <p14:creationId xmlns:p14="http://schemas.microsoft.com/office/powerpoint/2010/main" val="2594079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4AC49-97FD-E58F-B93E-CDB84C59AAB2}"/>
              </a:ext>
            </a:extLst>
          </p:cNvPr>
          <p:cNvPicPr>
            <a:picLocks noChangeAspect="1"/>
          </p:cNvPicPr>
          <p:nvPr/>
        </p:nvPicPr>
        <p:blipFill>
          <a:blip r:embed="rId2"/>
          <a:stretch>
            <a:fillRect/>
          </a:stretch>
        </p:blipFill>
        <p:spPr>
          <a:xfrm>
            <a:off x="6356985" y="1554480"/>
            <a:ext cx="5353050" cy="3543300"/>
          </a:xfrm>
          <a:prstGeom prst="rect">
            <a:avLst/>
          </a:prstGeom>
        </p:spPr>
      </p:pic>
      <p:sp>
        <p:nvSpPr>
          <p:cNvPr id="7" name="TextBox 6">
            <a:extLst>
              <a:ext uri="{FF2B5EF4-FFF2-40B4-BE49-F238E27FC236}">
                <a16:creationId xmlns:a16="http://schemas.microsoft.com/office/drawing/2014/main" id="{03CE7393-CAF5-937F-62B7-C79DFD5D1ACC}"/>
              </a:ext>
            </a:extLst>
          </p:cNvPr>
          <p:cNvSpPr txBox="1"/>
          <p:nvPr/>
        </p:nvSpPr>
        <p:spPr>
          <a:xfrm>
            <a:off x="481965" y="669280"/>
            <a:ext cx="6097904" cy="5262979"/>
          </a:xfrm>
          <a:prstGeom prst="rect">
            <a:avLst/>
          </a:prstGeom>
          <a:noFill/>
        </p:spPr>
        <p:txBody>
          <a:bodyPr wrap="square">
            <a:spAutoFit/>
          </a:bodyPr>
          <a:lstStyle/>
          <a:p>
            <a:pPr algn="l"/>
            <a:r>
              <a:rPr lang="en-US" sz="2400" b="0" i="0" dirty="0">
                <a:solidFill>
                  <a:srgbClr val="303030"/>
                </a:solidFill>
                <a:effectLst/>
                <a:latin typeface="Arimo"/>
              </a:rPr>
              <a:t>Assume operand size = 2 bytes.</a:t>
            </a:r>
          </a:p>
          <a:p>
            <a:pPr algn="l"/>
            <a:r>
              <a:rPr lang="en-US" sz="2400" b="0" i="0" dirty="0">
                <a:solidFill>
                  <a:srgbClr val="303030"/>
                </a:solidFill>
                <a:effectLst/>
                <a:latin typeface="Arimo"/>
              </a:rPr>
              <a:t>Here,</a:t>
            </a:r>
          </a:p>
          <a:p>
            <a:pPr algn="l">
              <a:buFont typeface="Arial" panose="020B0604020202020204" pitchFamily="34" charset="0"/>
              <a:buChar char="•"/>
            </a:pPr>
            <a:r>
              <a:rPr lang="en-US" sz="2400" b="0" i="0" dirty="0">
                <a:solidFill>
                  <a:srgbClr val="303030"/>
                </a:solidFill>
                <a:effectLst/>
                <a:latin typeface="Arimo"/>
              </a:rPr>
              <a:t>First, the instruction register R</a:t>
            </a:r>
            <a:r>
              <a:rPr lang="en-US" sz="2400" b="0" i="0" baseline="-25000" dirty="0">
                <a:solidFill>
                  <a:srgbClr val="303030"/>
                </a:solidFill>
                <a:effectLst/>
                <a:latin typeface="Arimo"/>
              </a:rPr>
              <a:t>AUTO</a:t>
            </a:r>
            <a:r>
              <a:rPr lang="en-US" sz="2400" b="0" i="0" dirty="0">
                <a:solidFill>
                  <a:srgbClr val="303030"/>
                </a:solidFill>
                <a:effectLst/>
                <a:latin typeface="Arimo"/>
              </a:rPr>
              <a:t> </a:t>
            </a:r>
          </a:p>
          <a:p>
            <a:pPr algn="l"/>
            <a:r>
              <a:rPr lang="en-US" sz="2400" b="0" i="0" dirty="0">
                <a:solidFill>
                  <a:srgbClr val="303030"/>
                </a:solidFill>
                <a:effectLst/>
                <a:latin typeface="Arimo"/>
              </a:rPr>
              <a:t>will be decremented by 2.</a:t>
            </a:r>
          </a:p>
          <a:p>
            <a:pPr algn="l">
              <a:buFont typeface="Arial" panose="020B0604020202020204" pitchFamily="34" charset="0"/>
              <a:buChar char="•"/>
            </a:pPr>
            <a:r>
              <a:rPr lang="en-US" sz="2400" b="0" i="0" dirty="0">
                <a:solidFill>
                  <a:srgbClr val="303030"/>
                </a:solidFill>
                <a:effectLst/>
                <a:latin typeface="Arimo"/>
              </a:rPr>
              <a:t>Then, updated value of R</a:t>
            </a:r>
            <a:r>
              <a:rPr lang="en-US" sz="2400" b="0" i="0" baseline="-25000" dirty="0">
                <a:solidFill>
                  <a:srgbClr val="303030"/>
                </a:solidFill>
                <a:effectLst/>
                <a:latin typeface="Arimo"/>
              </a:rPr>
              <a:t>AUTO</a:t>
            </a:r>
            <a:r>
              <a:rPr lang="en-US" sz="2400" b="0" i="0" dirty="0">
                <a:solidFill>
                  <a:srgbClr val="303030"/>
                </a:solidFill>
                <a:effectLst/>
                <a:latin typeface="Arimo"/>
              </a:rPr>
              <a:t> will be </a:t>
            </a:r>
          </a:p>
          <a:p>
            <a:pPr algn="l"/>
            <a:r>
              <a:rPr lang="en-US" sz="2400" b="0" i="0" dirty="0">
                <a:solidFill>
                  <a:srgbClr val="303030"/>
                </a:solidFill>
                <a:effectLst/>
                <a:latin typeface="Arimo"/>
              </a:rPr>
              <a:t>3302 – 2 = 3300.</a:t>
            </a:r>
          </a:p>
          <a:p>
            <a:pPr algn="l">
              <a:buFont typeface="Arial" panose="020B0604020202020204" pitchFamily="34" charset="0"/>
              <a:buChar char="•"/>
            </a:pPr>
            <a:r>
              <a:rPr lang="en-US" sz="2400" b="0" i="0" dirty="0">
                <a:solidFill>
                  <a:srgbClr val="303030"/>
                </a:solidFill>
                <a:effectLst/>
                <a:latin typeface="Arimo"/>
              </a:rPr>
              <a:t>At memory address 3300, the operand will </a:t>
            </a:r>
          </a:p>
          <a:p>
            <a:pPr algn="l"/>
            <a:r>
              <a:rPr lang="en-US" sz="2400" b="0" i="0" dirty="0">
                <a:solidFill>
                  <a:srgbClr val="303030"/>
                </a:solidFill>
                <a:effectLst/>
                <a:latin typeface="Arimo"/>
              </a:rPr>
              <a:t>be found.</a:t>
            </a:r>
          </a:p>
          <a:p>
            <a:pPr algn="l"/>
            <a:r>
              <a:rPr lang="en-US" sz="2400" b="0" i="0" dirty="0">
                <a:solidFill>
                  <a:srgbClr val="303030"/>
                </a:solidFill>
                <a:effectLst/>
                <a:latin typeface="Arimo"/>
              </a:rPr>
              <a:t> </a:t>
            </a:r>
          </a:p>
          <a:p>
            <a:pPr algn="l"/>
            <a:r>
              <a:rPr lang="en-US" sz="2400" b="1" i="0" u="sng" dirty="0">
                <a:solidFill>
                  <a:srgbClr val="303030"/>
                </a:solidFill>
                <a:effectLst/>
                <a:latin typeface="Roboto Condensed" panose="02000000000000000000" pitchFamily="2" charset="0"/>
              </a:rPr>
              <a:t>NOTE-</a:t>
            </a:r>
            <a:endParaRPr lang="en-US" sz="2400" b="1" i="0" dirty="0">
              <a:solidFill>
                <a:srgbClr val="303030"/>
              </a:solidFill>
              <a:effectLst/>
              <a:latin typeface="Roboto Condensed" panose="02000000000000000000" pitchFamily="2" charset="0"/>
            </a:endParaRPr>
          </a:p>
          <a:p>
            <a:pPr algn="l"/>
            <a:r>
              <a:rPr lang="en-US" sz="2400" b="0" i="0" dirty="0">
                <a:solidFill>
                  <a:srgbClr val="303030"/>
                </a:solidFill>
                <a:effectLst/>
                <a:latin typeface="Arimo"/>
              </a:rPr>
              <a:t> In auto-decrement addressing mode,</a:t>
            </a:r>
          </a:p>
          <a:p>
            <a:pPr algn="l">
              <a:buFont typeface="Arial" panose="020B0604020202020204" pitchFamily="34" charset="0"/>
              <a:buChar char="•"/>
            </a:pPr>
            <a:r>
              <a:rPr lang="en-US" sz="2400" b="0" i="0" dirty="0">
                <a:solidFill>
                  <a:srgbClr val="303030"/>
                </a:solidFill>
                <a:effectLst/>
                <a:latin typeface="Arimo"/>
              </a:rPr>
              <a:t>First, the instruction register R</a:t>
            </a:r>
            <a:r>
              <a:rPr lang="en-US" sz="2400" b="0" i="0" baseline="-25000" dirty="0">
                <a:solidFill>
                  <a:srgbClr val="303030"/>
                </a:solidFill>
                <a:effectLst/>
                <a:latin typeface="Arimo"/>
              </a:rPr>
              <a:t>AUTO</a:t>
            </a:r>
            <a:r>
              <a:rPr lang="en-US" sz="2400" b="0" i="0" dirty="0">
                <a:solidFill>
                  <a:srgbClr val="303030"/>
                </a:solidFill>
                <a:effectLst/>
                <a:latin typeface="Arimo"/>
              </a:rPr>
              <a:t> </a:t>
            </a:r>
          </a:p>
          <a:p>
            <a:pPr algn="l"/>
            <a:r>
              <a:rPr lang="en-US" sz="2400" b="0" i="0" dirty="0">
                <a:solidFill>
                  <a:srgbClr val="303030"/>
                </a:solidFill>
                <a:effectLst/>
                <a:latin typeface="Arimo"/>
              </a:rPr>
              <a:t>value is decremented by step size ‘d’.</a:t>
            </a:r>
          </a:p>
          <a:p>
            <a:pPr algn="l">
              <a:buFont typeface="Arial" panose="020B0604020202020204" pitchFamily="34" charset="0"/>
              <a:buChar char="•"/>
            </a:pPr>
            <a:r>
              <a:rPr lang="en-US" sz="2400" b="0" i="0" dirty="0">
                <a:solidFill>
                  <a:srgbClr val="303030"/>
                </a:solidFill>
                <a:effectLst/>
                <a:latin typeface="Arimo"/>
              </a:rPr>
              <a:t>Then, the operand value is fetched.</a:t>
            </a:r>
          </a:p>
        </p:txBody>
      </p:sp>
    </p:spTree>
    <p:extLst>
      <p:ext uri="{BB962C8B-B14F-4D97-AF65-F5344CB8AC3E}">
        <p14:creationId xmlns:p14="http://schemas.microsoft.com/office/powerpoint/2010/main" val="3381044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BD3F0-082E-02B3-1DA9-191950A89E11}"/>
              </a:ext>
            </a:extLst>
          </p:cNvPr>
          <p:cNvSpPr>
            <a:spLocks noGrp="1"/>
          </p:cNvSpPr>
          <p:nvPr>
            <p:ph idx="1"/>
          </p:nvPr>
        </p:nvSpPr>
        <p:spPr>
          <a:xfrm>
            <a:off x="788670" y="594360"/>
            <a:ext cx="10339578" cy="5577840"/>
          </a:xfrm>
        </p:spPr>
        <p:txBody>
          <a:bodyPr/>
          <a:lstStyle/>
          <a:p>
            <a:pPr marL="0" indent="0" algn="l">
              <a:buNone/>
            </a:pPr>
            <a:r>
              <a:rPr lang="en-US" b="1" i="0" u="sng" dirty="0">
                <a:solidFill>
                  <a:srgbClr val="303030"/>
                </a:solidFill>
                <a:effectLst/>
                <a:latin typeface="Roboto Condensed" panose="02000000000000000000" pitchFamily="2" charset="0"/>
              </a:rPr>
              <a:t>Relative Addressing Mode-</a:t>
            </a:r>
            <a:endParaRPr lang="en-US" b="1" i="0" dirty="0">
              <a:solidFill>
                <a:srgbClr val="303030"/>
              </a:solidFill>
              <a:effectLst/>
              <a:latin typeface="Roboto Condensed" panose="02000000000000000000" pitchFamily="2" charset="0"/>
            </a:endParaRPr>
          </a:p>
          <a:p>
            <a:pPr algn="l"/>
            <a:r>
              <a:rPr lang="en-US" sz="2800" b="0" i="0" dirty="0">
                <a:solidFill>
                  <a:srgbClr val="303030"/>
                </a:solidFill>
                <a:effectLst/>
                <a:latin typeface="Arimo"/>
              </a:rPr>
              <a:t>In this addressing mode, effective address of the operand is obtained by adding the content of program counter with the address part of the instruction.</a:t>
            </a:r>
          </a:p>
          <a:p>
            <a:pPr algn="ctr"/>
            <a:r>
              <a:rPr lang="en-US" b="1" i="0" dirty="0">
                <a:solidFill>
                  <a:srgbClr val="303030"/>
                </a:solidFill>
                <a:effectLst/>
                <a:latin typeface="Arimo"/>
              </a:rPr>
              <a:t>Effective Address = Content of Program Counter + Address part of the instruction</a:t>
            </a:r>
            <a:endParaRPr lang="en-US" sz="2400" b="0" i="0" dirty="0">
              <a:solidFill>
                <a:srgbClr val="303030"/>
              </a:solidFill>
              <a:effectLst/>
              <a:latin typeface="Arimo"/>
            </a:endParaRPr>
          </a:p>
          <a:p>
            <a:pPr algn="l"/>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5CA062A2-3A4A-15D9-184C-587A8B0B067F}"/>
              </a:ext>
            </a:extLst>
          </p:cNvPr>
          <p:cNvPicPr>
            <a:picLocks noChangeAspect="1"/>
          </p:cNvPicPr>
          <p:nvPr/>
        </p:nvPicPr>
        <p:blipFill>
          <a:blip r:embed="rId2"/>
          <a:stretch>
            <a:fillRect/>
          </a:stretch>
        </p:blipFill>
        <p:spPr>
          <a:xfrm>
            <a:off x="6272403" y="3177540"/>
            <a:ext cx="4855845" cy="3387090"/>
          </a:xfrm>
          <a:prstGeom prst="rect">
            <a:avLst/>
          </a:prstGeom>
        </p:spPr>
      </p:pic>
      <p:sp>
        <p:nvSpPr>
          <p:cNvPr id="7" name="TextBox 6">
            <a:extLst>
              <a:ext uri="{FF2B5EF4-FFF2-40B4-BE49-F238E27FC236}">
                <a16:creationId xmlns:a16="http://schemas.microsoft.com/office/drawing/2014/main" id="{213FF107-5149-FBBB-B85E-9E0A6E2B5E2D}"/>
              </a:ext>
            </a:extLst>
          </p:cNvPr>
          <p:cNvSpPr txBox="1"/>
          <p:nvPr/>
        </p:nvSpPr>
        <p:spPr>
          <a:xfrm>
            <a:off x="351473" y="2960370"/>
            <a:ext cx="4574857" cy="3785652"/>
          </a:xfrm>
          <a:prstGeom prst="rect">
            <a:avLst/>
          </a:prstGeom>
          <a:noFill/>
        </p:spPr>
        <p:txBody>
          <a:bodyPr wrap="square">
            <a:spAutoFit/>
          </a:bodyPr>
          <a:lstStyle/>
          <a:p>
            <a:pPr algn="l">
              <a:buFont typeface="Arial" panose="020B0604020202020204" pitchFamily="34" charset="0"/>
              <a:buChar char="•"/>
            </a:pPr>
            <a:r>
              <a:rPr lang="en-US" sz="2400" b="1" i="0" dirty="0">
                <a:solidFill>
                  <a:srgbClr val="303030"/>
                </a:solidFill>
                <a:effectLst/>
                <a:highlight>
                  <a:srgbClr val="FFFF00"/>
                </a:highlight>
                <a:latin typeface="Arimo"/>
              </a:rPr>
              <a:t>Program counter</a:t>
            </a:r>
            <a:r>
              <a:rPr lang="en-US" sz="2400" b="0" i="0" dirty="0">
                <a:solidFill>
                  <a:srgbClr val="303030"/>
                </a:solidFill>
                <a:effectLst/>
                <a:highlight>
                  <a:srgbClr val="FFFF00"/>
                </a:highlight>
                <a:latin typeface="Arimo"/>
              </a:rPr>
              <a:t> (PC) always contains the address of the next instruction to be executed.</a:t>
            </a:r>
          </a:p>
          <a:p>
            <a:pPr algn="l">
              <a:buFont typeface="Arial" panose="020B0604020202020204" pitchFamily="34" charset="0"/>
              <a:buChar char="•"/>
            </a:pPr>
            <a:r>
              <a:rPr lang="en-US" sz="2400" b="0" i="0" dirty="0">
                <a:solidFill>
                  <a:srgbClr val="303030"/>
                </a:solidFill>
                <a:effectLst/>
                <a:highlight>
                  <a:srgbClr val="FFFF00"/>
                </a:highlight>
                <a:latin typeface="Arimo"/>
              </a:rPr>
              <a:t>After fetching the address of the instruction, the value of program counter immediately increases.</a:t>
            </a:r>
          </a:p>
          <a:p>
            <a:pPr algn="l">
              <a:buFont typeface="Arial" panose="020B0604020202020204" pitchFamily="34" charset="0"/>
              <a:buChar char="•"/>
            </a:pPr>
            <a:r>
              <a:rPr lang="en-US" sz="2400" b="0" i="0" dirty="0">
                <a:solidFill>
                  <a:srgbClr val="303030"/>
                </a:solidFill>
                <a:effectLst/>
                <a:highlight>
                  <a:srgbClr val="FFFF00"/>
                </a:highlight>
                <a:latin typeface="Arimo"/>
              </a:rPr>
              <a:t>The value increases irrespective of whether </a:t>
            </a:r>
          </a:p>
          <a:p>
            <a:pPr algn="l"/>
            <a:r>
              <a:rPr lang="en-US" sz="2400" b="0" i="0" dirty="0">
                <a:solidFill>
                  <a:srgbClr val="303030"/>
                </a:solidFill>
                <a:effectLst/>
                <a:highlight>
                  <a:srgbClr val="FFFF00"/>
                </a:highlight>
                <a:latin typeface="Arimo"/>
              </a:rPr>
              <a:t>the fetched instruction has completely executed or not.</a:t>
            </a:r>
          </a:p>
        </p:txBody>
      </p:sp>
    </p:spTree>
    <p:extLst>
      <p:ext uri="{BB962C8B-B14F-4D97-AF65-F5344CB8AC3E}">
        <p14:creationId xmlns:p14="http://schemas.microsoft.com/office/powerpoint/2010/main" val="2112170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E7F2B2-3949-DECA-1372-7D66B989CE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682" y="834390"/>
            <a:ext cx="10033377" cy="544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2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0FB8F-F384-AE25-A1AA-EA498C0B87F3}"/>
              </a:ext>
            </a:extLst>
          </p:cNvPr>
          <p:cNvSpPr>
            <a:spLocks noGrp="1"/>
          </p:cNvSpPr>
          <p:nvPr>
            <p:ph idx="1"/>
          </p:nvPr>
        </p:nvSpPr>
        <p:spPr>
          <a:xfrm>
            <a:off x="811530" y="662940"/>
            <a:ext cx="10316718" cy="5509260"/>
          </a:xfrm>
        </p:spPr>
        <p:txBody>
          <a:bodyPr/>
          <a:lstStyle/>
          <a:p>
            <a:pPr algn="l"/>
            <a:r>
              <a:rPr lang="en-US" sz="2400" b="1" i="0" u="sng" dirty="0">
                <a:solidFill>
                  <a:srgbClr val="303030"/>
                </a:solidFill>
                <a:effectLst/>
                <a:latin typeface="Roboto Condensed" panose="02000000000000000000" pitchFamily="2" charset="0"/>
              </a:rPr>
              <a:t>Indexed Addressing Mode-</a:t>
            </a:r>
            <a:endParaRPr lang="en-US" sz="2400" b="0" i="0" dirty="0">
              <a:solidFill>
                <a:srgbClr val="303030"/>
              </a:solidFill>
              <a:effectLst/>
              <a:latin typeface="Arimo"/>
            </a:endParaRPr>
          </a:p>
          <a:p>
            <a:pPr algn="l"/>
            <a:r>
              <a:rPr lang="en-US" sz="2400" b="0" i="0" dirty="0">
                <a:solidFill>
                  <a:srgbClr val="303030"/>
                </a:solidFill>
                <a:effectLst/>
                <a:latin typeface="Arimo"/>
              </a:rPr>
              <a:t>In this addressing mode,</a:t>
            </a:r>
          </a:p>
          <a:p>
            <a:pPr algn="l">
              <a:buFont typeface="Arial" panose="020B0604020202020204" pitchFamily="34" charset="0"/>
              <a:buChar char="•"/>
            </a:pPr>
            <a:r>
              <a:rPr lang="en-US" sz="2400" b="0" i="0" dirty="0">
                <a:solidFill>
                  <a:srgbClr val="303030"/>
                </a:solidFill>
                <a:effectLst/>
                <a:latin typeface="Arimo"/>
              </a:rPr>
              <a:t>Effective address of the operand is obtained by adding the content of index register with the address part of the instruction.</a:t>
            </a:r>
          </a:p>
          <a:p>
            <a:pPr algn="ctr"/>
            <a:r>
              <a:rPr lang="en-US" b="1" i="0" dirty="0">
                <a:solidFill>
                  <a:srgbClr val="303030"/>
                </a:solidFill>
                <a:effectLst/>
                <a:latin typeface="Arimo"/>
              </a:rPr>
              <a:t>Effective Address</a:t>
            </a:r>
            <a:endParaRPr lang="en-US" sz="2400" b="0" i="0" dirty="0">
              <a:solidFill>
                <a:srgbClr val="303030"/>
              </a:solidFill>
              <a:effectLst/>
              <a:latin typeface="Arimo"/>
            </a:endParaRPr>
          </a:p>
          <a:p>
            <a:pPr algn="ctr"/>
            <a:r>
              <a:rPr lang="en-US" b="1" i="0" dirty="0">
                <a:solidFill>
                  <a:srgbClr val="303030"/>
                </a:solidFill>
                <a:effectLst/>
                <a:latin typeface="Arimo"/>
              </a:rPr>
              <a:t>= Content of Index Register + Address part of the instruction</a:t>
            </a:r>
            <a:endParaRPr lang="en-US" sz="2400" b="0" i="0" dirty="0">
              <a:solidFill>
                <a:srgbClr val="303030"/>
              </a:solidFill>
              <a:effectLst/>
              <a:latin typeface="Arimo"/>
            </a:endParaRPr>
          </a:p>
          <a:p>
            <a:pPr algn="l">
              <a:buFont typeface="Arial" panose="020B0604020202020204" pitchFamily="34" charset="0"/>
              <a:buChar char="•"/>
            </a:pPr>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AE3D6C78-0021-FC96-212C-F39C3F896B38}"/>
              </a:ext>
            </a:extLst>
          </p:cNvPr>
          <p:cNvPicPr>
            <a:picLocks noChangeAspect="1"/>
          </p:cNvPicPr>
          <p:nvPr/>
        </p:nvPicPr>
        <p:blipFill>
          <a:blip r:embed="rId2"/>
          <a:stretch>
            <a:fillRect/>
          </a:stretch>
        </p:blipFill>
        <p:spPr>
          <a:xfrm>
            <a:off x="5526405" y="3429000"/>
            <a:ext cx="5480685" cy="3079781"/>
          </a:xfrm>
          <a:prstGeom prst="rect">
            <a:avLst/>
          </a:prstGeom>
        </p:spPr>
      </p:pic>
    </p:spTree>
    <p:extLst>
      <p:ext uri="{BB962C8B-B14F-4D97-AF65-F5344CB8AC3E}">
        <p14:creationId xmlns:p14="http://schemas.microsoft.com/office/powerpoint/2010/main" val="755443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23D7C-B05A-BA5D-D792-2BD1D7E8AC62}"/>
              </a:ext>
            </a:extLst>
          </p:cNvPr>
          <p:cNvSpPr>
            <a:spLocks noGrp="1"/>
          </p:cNvSpPr>
          <p:nvPr>
            <p:ph idx="1"/>
          </p:nvPr>
        </p:nvSpPr>
        <p:spPr>
          <a:xfrm>
            <a:off x="754380" y="662940"/>
            <a:ext cx="10373868" cy="5509260"/>
          </a:xfrm>
        </p:spPr>
        <p:txBody>
          <a:bodyPr/>
          <a:lstStyle/>
          <a:p>
            <a:pPr algn="l"/>
            <a:r>
              <a:rPr lang="en-US" b="1" i="0" u="sng" dirty="0">
                <a:solidFill>
                  <a:srgbClr val="303030"/>
                </a:solidFill>
                <a:effectLst/>
                <a:latin typeface="Roboto Condensed" panose="02000000000000000000" pitchFamily="2" charset="0"/>
              </a:rPr>
              <a:t>Base Register Addressing Mode-</a:t>
            </a:r>
            <a:endParaRPr lang="en-US" b="1" i="0" dirty="0">
              <a:solidFill>
                <a:srgbClr val="303030"/>
              </a:solidFill>
              <a:effectLst/>
              <a:latin typeface="Roboto Condensed" panose="02000000000000000000" pitchFamily="2" charset="0"/>
            </a:endParaRPr>
          </a:p>
          <a:p>
            <a:pPr algn="l"/>
            <a:r>
              <a:rPr lang="en-US" b="0" i="0" dirty="0">
                <a:solidFill>
                  <a:srgbClr val="303030"/>
                </a:solidFill>
                <a:effectLst/>
                <a:latin typeface="Arimo"/>
              </a:rPr>
              <a:t> In this addressing mode, effective address of the operand is obtained by adding the content of base register with the address part of the instruction.</a:t>
            </a:r>
          </a:p>
          <a:p>
            <a:pPr algn="ctr"/>
            <a:r>
              <a:rPr lang="en-US" sz="1800" b="1" i="0" dirty="0">
                <a:solidFill>
                  <a:srgbClr val="303030"/>
                </a:solidFill>
                <a:effectLst/>
                <a:latin typeface="Arimo"/>
              </a:rPr>
              <a:t>Effective Address = Content of Base Register + Address part of the instruction</a:t>
            </a:r>
          </a:p>
          <a:p>
            <a:pPr algn="ctr"/>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58F57A70-1178-A25C-4740-ECB78AD50F78}"/>
              </a:ext>
            </a:extLst>
          </p:cNvPr>
          <p:cNvPicPr>
            <a:picLocks noChangeAspect="1"/>
          </p:cNvPicPr>
          <p:nvPr/>
        </p:nvPicPr>
        <p:blipFill>
          <a:blip r:embed="rId2"/>
          <a:stretch>
            <a:fillRect/>
          </a:stretch>
        </p:blipFill>
        <p:spPr>
          <a:xfrm>
            <a:off x="5309235" y="2628900"/>
            <a:ext cx="6305550" cy="3543300"/>
          </a:xfrm>
          <a:prstGeom prst="rect">
            <a:avLst/>
          </a:prstGeom>
        </p:spPr>
      </p:pic>
    </p:spTree>
    <p:extLst>
      <p:ext uri="{BB962C8B-B14F-4D97-AF65-F5344CB8AC3E}">
        <p14:creationId xmlns:p14="http://schemas.microsoft.com/office/powerpoint/2010/main" val="2787239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B9238D8-7A96-8333-47BF-76DABFAE2E8D}"/>
              </a:ext>
            </a:extLst>
          </p:cNvPr>
          <p:cNvGraphicFramePr>
            <a:graphicFrameLocks noGrp="1"/>
          </p:cNvGraphicFramePr>
          <p:nvPr>
            <p:ph idx="1"/>
          </p:nvPr>
        </p:nvGraphicFramePr>
        <p:xfrm>
          <a:off x="857250" y="411480"/>
          <a:ext cx="10309860" cy="6248068"/>
        </p:xfrm>
        <a:graphic>
          <a:graphicData uri="http://schemas.openxmlformats.org/drawingml/2006/table">
            <a:tbl>
              <a:tblPr/>
              <a:tblGrid>
                <a:gridCol w="5154930">
                  <a:extLst>
                    <a:ext uri="{9D8B030D-6E8A-4147-A177-3AD203B41FA5}">
                      <a16:colId xmlns:a16="http://schemas.microsoft.com/office/drawing/2014/main" val="3836708976"/>
                    </a:ext>
                  </a:extLst>
                </a:gridCol>
                <a:gridCol w="5154930">
                  <a:extLst>
                    <a:ext uri="{9D8B030D-6E8A-4147-A177-3AD203B41FA5}">
                      <a16:colId xmlns:a16="http://schemas.microsoft.com/office/drawing/2014/main" val="2579260789"/>
                    </a:ext>
                  </a:extLst>
                </a:gridCol>
              </a:tblGrid>
              <a:tr h="74802">
                <a:tc>
                  <a:txBody>
                    <a:bodyPr/>
                    <a:lstStyle/>
                    <a:p>
                      <a:pPr algn="ctr"/>
                      <a:r>
                        <a:rPr lang="en-US" sz="1200" b="1">
                          <a:effectLst/>
                        </a:rPr>
                        <a:t>Addressing Modes</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Applications</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07668064"/>
                  </a:ext>
                </a:extLst>
              </a:tr>
              <a:tr h="259943">
                <a:tc>
                  <a:txBody>
                    <a:bodyPr/>
                    <a:lstStyle/>
                    <a:p>
                      <a:pPr algn="ctr"/>
                      <a:r>
                        <a:rPr lang="en-US" sz="1600" b="1">
                          <a:effectLst/>
                        </a:rPr>
                        <a:t>Immediate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To initialize registers to a constant value</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05743615"/>
                  </a:ext>
                </a:extLst>
              </a:tr>
              <a:tr h="648657">
                <a:tc>
                  <a:txBody>
                    <a:bodyPr/>
                    <a:lstStyle/>
                    <a:p>
                      <a:pPr algn="ctr"/>
                      <a:r>
                        <a:rPr lang="en-US" sz="1600" b="1">
                          <a:effectLst/>
                        </a:rPr>
                        <a:t>Direct Addressing Mode</a:t>
                      </a:r>
                      <a:endParaRPr lang="en-US" sz="1600">
                        <a:effectLst/>
                      </a:endParaRPr>
                    </a:p>
                    <a:p>
                      <a:pPr algn="ctr"/>
                      <a:r>
                        <a:rPr lang="en-US" sz="1600" b="1">
                          <a:effectLst/>
                        </a:rPr>
                        <a:t>and</a:t>
                      </a:r>
                      <a:endParaRPr lang="en-US" sz="1600">
                        <a:effectLst/>
                      </a:endParaRPr>
                    </a:p>
                    <a:p>
                      <a:pPr algn="ctr"/>
                      <a:r>
                        <a:rPr lang="en-US" sz="1600" b="1">
                          <a:effectLst/>
                        </a:rPr>
                        <a:t>Register Direct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To access static data</a:t>
                      </a:r>
                    </a:p>
                    <a:p>
                      <a:pPr algn="l">
                        <a:buFont typeface="Arial" panose="020B0604020202020204" pitchFamily="34" charset="0"/>
                        <a:buChar char="•"/>
                      </a:pPr>
                      <a:r>
                        <a:rPr lang="en-US" sz="1600">
                          <a:effectLst/>
                        </a:rPr>
                        <a:t>To implement variables</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13496420"/>
                  </a:ext>
                </a:extLst>
              </a:tr>
              <a:tr h="1426084">
                <a:tc>
                  <a:txBody>
                    <a:bodyPr/>
                    <a:lstStyle/>
                    <a:p>
                      <a:pPr algn="ctr"/>
                      <a:r>
                        <a:rPr lang="en-US" sz="1600" b="1">
                          <a:effectLst/>
                        </a:rPr>
                        <a:t>Indirect Addressing Mode</a:t>
                      </a:r>
                      <a:endParaRPr lang="en-US" sz="1600">
                        <a:effectLst/>
                      </a:endParaRPr>
                    </a:p>
                    <a:p>
                      <a:pPr algn="ctr"/>
                      <a:r>
                        <a:rPr lang="en-US" sz="1600" b="1">
                          <a:effectLst/>
                        </a:rPr>
                        <a:t>and</a:t>
                      </a:r>
                      <a:endParaRPr lang="en-US" sz="1600">
                        <a:effectLst/>
                      </a:endParaRPr>
                    </a:p>
                    <a:p>
                      <a:pPr algn="ctr"/>
                      <a:r>
                        <a:rPr lang="en-US" sz="1600" b="1">
                          <a:effectLst/>
                        </a:rPr>
                        <a:t>Register Indirect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To implement pointers because pointers are memory locations that store the address of another variable</a:t>
                      </a:r>
                    </a:p>
                    <a:p>
                      <a:pPr algn="l">
                        <a:buFont typeface="Arial" panose="020B0604020202020204" pitchFamily="34" charset="0"/>
                        <a:buChar char="•"/>
                      </a:pPr>
                      <a:r>
                        <a:rPr lang="en-US" sz="1600">
                          <a:effectLst/>
                        </a:rPr>
                        <a:t>To pass array as a parameter because array name is the base address and pointer is needed to point the address</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86990665"/>
                  </a:ext>
                </a:extLst>
              </a:tr>
              <a:tr h="1426084">
                <a:tc>
                  <a:txBody>
                    <a:bodyPr/>
                    <a:lstStyle/>
                    <a:p>
                      <a:pPr algn="ctr"/>
                      <a:r>
                        <a:rPr lang="en-US" sz="1600" b="1">
                          <a:effectLst/>
                        </a:rPr>
                        <a:t>Relative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For program relocation at run time i.e. for position independent code</a:t>
                      </a:r>
                    </a:p>
                    <a:p>
                      <a:pPr algn="l">
                        <a:buFont typeface="Arial" panose="020B0604020202020204" pitchFamily="34" charset="0"/>
                        <a:buChar char="•"/>
                      </a:pPr>
                      <a:r>
                        <a:rPr lang="en-US" sz="1600">
                          <a:effectLst/>
                        </a:rPr>
                        <a:t>To change the normal sequence of execution of instructions</a:t>
                      </a:r>
                    </a:p>
                    <a:p>
                      <a:pPr algn="l">
                        <a:buFont typeface="Arial" panose="020B0604020202020204" pitchFamily="34" charset="0"/>
                        <a:buChar char="•"/>
                      </a:pPr>
                      <a:r>
                        <a:rPr lang="en-US" sz="1600">
                          <a:effectLst/>
                        </a:rPr>
                        <a:t>For branch type instructions since it directly updates the program counter</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52799803"/>
                  </a:ext>
                </a:extLst>
              </a:tr>
              <a:tr h="493171">
                <a:tc>
                  <a:txBody>
                    <a:bodyPr/>
                    <a:lstStyle/>
                    <a:p>
                      <a:pPr algn="ctr"/>
                      <a:r>
                        <a:rPr lang="en-US" sz="1600" b="1">
                          <a:effectLst/>
                        </a:rPr>
                        <a:t>Index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For array implementation or array addressing</a:t>
                      </a:r>
                    </a:p>
                    <a:p>
                      <a:pPr algn="l">
                        <a:buFont typeface="Arial" panose="020B0604020202020204" pitchFamily="34" charset="0"/>
                        <a:buChar char="•"/>
                      </a:pPr>
                      <a:r>
                        <a:rPr lang="en-US" sz="1600">
                          <a:effectLst/>
                        </a:rPr>
                        <a:t>For records implementation</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69675335"/>
                  </a:ext>
                </a:extLst>
              </a:tr>
              <a:tr h="804142">
                <a:tc>
                  <a:txBody>
                    <a:bodyPr/>
                    <a:lstStyle/>
                    <a:p>
                      <a:pPr algn="ctr"/>
                      <a:r>
                        <a:rPr lang="en-US" sz="1600" b="1">
                          <a:effectLst/>
                        </a:rPr>
                        <a:t>Base Register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a:effectLst/>
                        </a:rPr>
                        <a:t>For writing relocatable code i.e. for relocation of program in memory even at run time</a:t>
                      </a:r>
                    </a:p>
                    <a:p>
                      <a:pPr algn="l">
                        <a:buFont typeface="Arial" panose="020B0604020202020204" pitchFamily="34" charset="0"/>
                        <a:buChar char="•"/>
                      </a:pPr>
                      <a:r>
                        <a:rPr lang="en-US" sz="1600">
                          <a:effectLst/>
                        </a:rPr>
                        <a:t>For handling recursive procedures</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9432594"/>
                  </a:ext>
                </a:extLst>
              </a:tr>
              <a:tr h="804142">
                <a:tc>
                  <a:txBody>
                    <a:bodyPr/>
                    <a:lstStyle/>
                    <a:p>
                      <a:pPr algn="ctr"/>
                      <a:r>
                        <a:rPr lang="en-US" sz="1600" b="1">
                          <a:effectLst/>
                        </a:rPr>
                        <a:t>Auto-increment Addressing Mode</a:t>
                      </a:r>
                      <a:endParaRPr lang="en-US" sz="1600">
                        <a:effectLst/>
                      </a:endParaRPr>
                    </a:p>
                    <a:p>
                      <a:pPr algn="ctr"/>
                      <a:r>
                        <a:rPr lang="en-US" sz="1600" b="1">
                          <a:effectLst/>
                        </a:rPr>
                        <a:t>and</a:t>
                      </a:r>
                      <a:endParaRPr lang="en-US" sz="1600">
                        <a:effectLst/>
                      </a:endParaRPr>
                    </a:p>
                    <a:p>
                      <a:pPr algn="ctr"/>
                      <a:r>
                        <a:rPr lang="en-US" sz="1600" b="1">
                          <a:effectLst/>
                        </a:rPr>
                        <a:t>Auto-decrement Addressing Mode</a:t>
                      </a:r>
                      <a:endParaRPr lang="en-US" sz="1600">
                        <a:effectLst/>
                      </a:endParaRP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600" dirty="0">
                          <a:effectLst/>
                        </a:rPr>
                        <a:t>For implementing loops</a:t>
                      </a:r>
                    </a:p>
                    <a:p>
                      <a:pPr algn="l">
                        <a:buFont typeface="Arial" panose="020B0604020202020204" pitchFamily="34" charset="0"/>
                        <a:buChar char="•"/>
                      </a:pPr>
                      <a:r>
                        <a:rPr lang="en-US" sz="1600" dirty="0">
                          <a:effectLst/>
                        </a:rPr>
                        <a:t>For stepping through arrays in a loop</a:t>
                      </a:r>
                    </a:p>
                    <a:p>
                      <a:pPr algn="l">
                        <a:buFont typeface="Arial" panose="020B0604020202020204" pitchFamily="34" charset="0"/>
                        <a:buChar char="•"/>
                      </a:pPr>
                      <a:r>
                        <a:rPr lang="en-US" sz="1600" dirty="0">
                          <a:effectLst/>
                        </a:rPr>
                        <a:t>For implementing a stack as push and pop</a:t>
                      </a:r>
                    </a:p>
                  </a:txBody>
                  <a:tcPr marL="13092" marR="13092" marT="10474" marB="10474"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26742786"/>
                  </a:ext>
                </a:extLst>
              </a:tr>
            </a:tbl>
          </a:graphicData>
        </a:graphic>
      </p:graphicFrame>
      <p:sp>
        <p:nvSpPr>
          <p:cNvPr id="5" name="Rectangle 1">
            <a:extLst>
              <a:ext uri="{FF2B5EF4-FFF2-40B4-BE49-F238E27FC236}">
                <a16:creationId xmlns:a16="http://schemas.microsoft.com/office/drawing/2014/main" id="{9E3E7B0E-D7DC-5310-913A-8B2D54CC9B8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sng" strike="noStrike" cap="none" normalizeH="0" baseline="0">
                <a:ln>
                  <a:noFill/>
                </a:ln>
                <a:solidFill>
                  <a:srgbClr val="303030"/>
                </a:solidFill>
                <a:effectLst/>
                <a:latin typeface="Roboto Condensed" panose="02000000000000000000" pitchFamily="2" charset="0"/>
              </a:rPr>
            </a:br>
            <a:r>
              <a:rPr kumimoji="0" lang="en-US" altLang="en-US" sz="1200" b="1" i="0" u="sng" strike="noStrike" cap="none" normalizeH="0" baseline="0">
                <a:ln>
                  <a:noFill/>
                </a:ln>
                <a:solidFill>
                  <a:srgbClr val="303030"/>
                </a:solidFill>
                <a:effectLst/>
                <a:latin typeface="Roboto Condensed" panose="02000000000000000000" pitchFamily="2" charset="0"/>
              </a:rPr>
              <a:t>Applications of Addressing Modes-</a:t>
            </a:r>
            <a:endParaRPr kumimoji="0" lang="en-US" altLang="en-US" sz="1200" b="1" i="0" u="none" strike="noStrike" cap="none" normalizeH="0" baseline="0">
              <a:ln>
                <a:noFill/>
              </a:ln>
              <a:solidFill>
                <a:srgbClr val="303030"/>
              </a:solidFill>
              <a:effectLst/>
              <a:latin typeface="Roboto Condensed"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03030"/>
                </a:solidFill>
                <a:effectLst/>
                <a:latin typeface="Arimo"/>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5005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4457-96B0-F9D9-25F3-5AF63E3AC6D8}"/>
              </a:ext>
            </a:extLst>
          </p:cNvPr>
          <p:cNvSpPr>
            <a:spLocks noGrp="1"/>
          </p:cNvSpPr>
          <p:nvPr>
            <p:ph type="title"/>
          </p:nvPr>
        </p:nvSpPr>
        <p:spPr>
          <a:xfrm>
            <a:off x="1069848" y="484632"/>
            <a:ext cx="5845302" cy="1138428"/>
          </a:xfrm>
        </p:spPr>
        <p:txBody>
          <a:bodyPr>
            <a:normAutofit/>
          </a:bodyPr>
          <a:lstStyle/>
          <a:p>
            <a:r>
              <a:rPr lang="en-US" sz="3200" dirty="0"/>
              <a:t>Data transfer and manipulation</a:t>
            </a:r>
          </a:p>
        </p:txBody>
      </p:sp>
      <p:sp>
        <p:nvSpPr>
          <p:cNvPr id="3" name="Content Placeholder 2">
            <a:extLst>
              <a:ext uri="{FF2B5EF4-FFF2-40B4-BE49-F238E27FC236}">
                <a16:creationId xmlns:a16="http://schemas.microsoft.com/office/drawing/2014/main" id="{BBF61DE5-1F42-57A4-D989-7468887C0F8F}"/>
              </a:ext>
            </a:extLst>
          </p:cNvPr>
          <p:cNvSpPr>
            <a:spLocks noGrp="1"/>
          </p:cNvSpPr>
          <p:nvPr>
            <p:ph idx="1"/>
          </p:nvPr>
        </p:nvSpPr>
        <p:spPr>
          <a:xfrm>
            <a:off x="982980" y="1520190"/>
            <a:ext cx="10145268" cy="4652010"/>
          </a:xfrm>
        </p:spPr>
        <p:txBody>
          <a:bodyPr>
            <a:normAutofit/>
          </a:bodyPr>
          <a:lstStyle/>
          <a:p>
            <a:pPr algn="l" rtl="0"/>
            <a:r>
              <a:rPr lang="en-US" b="0" i="0" dirty="0">
                <a:solidFill>
                  <a:srgbClr val="555555"/>
                </a:solidFill>
                <a:effectLst/>
                <a:latin typeface="Roboto" panose="02000000000000000000" pitchFamily="2" charset="0"/>
              </a:rPr>
              <a:t>Data transfer instructions move data from one place in the computer to another without changing the data content. The most common transfers are between memory and processor registers, between processor registers and input or output, and between the processor registers themselves.</a:t>
            </a:r>
          </a:p>
          <a:p>
            <a:pPr lvl="1"/>
            <a:r>
              <a:rPr lang="en-US" b="0" i="0" dirty="0">
                <a:solidFill>
                  <a:srgbClr val="555555"/>
                </a:solidFill>
                <a:effectLst/>
                <a:latin typeface="Roboto" panose="02000000000000000000" pitchFamily="2" charset="0"/>
              </a:rPr>
              <a:t>The load instruction is used to transfer for memory to a processor register, usually an accumulator. </a:t>
            </a:r>
          </a:p>
          <a:p>
            <a:pPr lvl="1"/>
            <a:r>
              <a:rPr lang="en-US" b="0" i="0" dirty="0">
                <a:solidFill>
                  <a:srgbClr val="555555"/>
                </a:solidFill>
                <a:effectLst/>
                <a:latin typeface="Roboto" panose="02000000000000000000" pitchFamily="2" charset="0"/>
              </a:rPr>
              <a:t>The store instruction is used to transfer data to memory. </a:t>
            </a:r>
          </a:p>
          <a:p>
            <a:pPr lvl="1"/>
            <a:r>
              <a:rPr lang="en-US" b="0" i="0" dirty="0">
                <a:solidFill>
                  <a:srgbClr val="555555"/>
                </a:solidFill>
                <a:effectLst/>
                <a:latin typeface="Roboto" panose="02000000000000000000" pitchFamily="2" charset="0"/>
              </a:rPr>
              <a:t>The move instruction is used to transfer data from one register to other. It has also been used for data transfers between CPU registers and memory or between two memory words. </a:t>
            </a:r>
          </a:p>
          <a:p>
            <a:pPr lvl="1"/>
            <a:r>
              <a:rPr lang="en-US" b="0" i="0" dirty="0">
                <a:solidFill>
                  <a:srgbClr val="555555"/>
                </a:solidFill>
                <a:effectLst/>
                <a:latin typeface="Roboto" panose="02000000000000000000" pitchFamily="2" charset="0"/>
              </a:rPr>
              <a:t>The exchange instruction swaps information between two registers or a register and a memory word. </a:t>
            </a:r>
          </a:p>
          <a:p>
            <a:pPr lvl="1"/>
            <a:r>
              <a:rPr lang="en-US" b="0" i="0" dirty="0">
                <a:solidFill>
                  <a:srgbClr val="555555"/>
                </a:solidFill>
                <a:effectLst/>
                <a:latin typeface="Roboto" panose="02000000000000000000" pitchFamily="2" charset="0"/>
              </a:rPr>
              <a:t>The input and output instructions transfer data among processor registers and input or output terminals. </a:t>
            </a:r>
          </a:p>
          <a:p>
            <a:pPr lvl="1"/>
            <a:r>
              <a:rPr lang="en-US" b="0" i="0" dirty="0">
                <a:solidFill>
                  <a:srgbClr val="555555"/>
                </a:solidFill>
                <a:effectLst/>
                <a:latin typeface="Roboto" panose="02000000000000000000" pitchFamily="2" charset="0"/>
              </a:rPr>
              <a:t>The push and pop instructions transfer data between processor registers and a memory stack.</a:t>
            </a:r>
          </a:p>
          <a:p>
            <a:endParaRPr lang="en-US" dirty="0"/>
          </a:p>
        </p:txBody>
      </p:sp>
    </p:spTree>
    <p:extLst>
      <p:ext uri="{BB962C8B-B14F-4D97-AF65-F5344CB8AC3E}">
        <p14:creationId xmlns:p14="http://schemas.microsoft.com/office/powerpoint/2010/main" val="3854384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E892D8-674D-C188-47E1-1C458A7FBD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1857" y="519429"/>
            <a:ext cx="3327344" cy="27102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2DE03C1-E195-29CB-5AEC-86B54E511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218" y="424180"/>
            <a:ext cx="4436687" cy="2804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452FB0F-E58E-FF12-7EC9-0BB67BF8B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06" y="3563303"/>
            <a:ext cx="5021264" cy="29401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3B0546B-848F-9F19-F6FF-E9669DF1D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890" y="3753802"/>
            <a:ext cx="4390711" cy="247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1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1E6F22-D61D-8D5B-4841-5CD369633046}"/>
              </a:ext>
            </a:extLst>
          </p:cNvPr>
          <p:cNvGraphicFramePr>
            <a:graphicFrameLocks noGrp="1"/>
          </p:cNvGraphicFramePr>
          <p:nvPr>
            <p:ph idx="1"/>
            <p:extLst>
              <p:ext uri="{D42A27DB-BD31-4B8C-83A1-F6EECF244321}">
                <p14:modId xmlns:p14="http://schemas.microsoft.com/office/powerpoint/2010/main" val="1513914848"/>
              </p:ext>
            </p:extLst>
          </p:nvPr>
        </p:nvGraphicFramePr>
        <p:xfrm>
          <a:off x="1508760" y="1440180"/>
          <a:ext cx="9418320" cy="4560567"/>
        </p:xfrm>
        <a:graphic>
          <a:graphicData uri="http://schemas.openxmlformats.org/drawingml/2006/table">
            <a:tbl>
              <a:tblPr/>
              <a:tblGrid>
                <a:gridCol w="2354580">
                  <a:extLst>
                    <a:ext uri="{9D8B030D-6E8A-4147-A177-3AD203B41FA5}">
                      <a16:colId xmlns:a16="http://schemas.microsoft.com/office/drawing/2014/main" val="1088751743"/>
                    </a:ext>
                  </a:extLst>
                </a:gridCol>
                <a:gridCol w="2354580">
                  <a:extLst>
                    <a:ext uri="{9D8B030D-6E8A-4147-A177-3AD203B41FA5}">
                      <a16:colId xmlns:a16="http://schemas.microsoft.com/office/drawing/2014/main" val="1899733348"/>
                    </a:ext>
                  </a:extLst>
                </a:gridCol>
                <a:gridCol w="2354580">
                  <a:extLst>
                    <a:ext uri="{9D8B030D-6E8A-4147-A177-3AD203B41FA5}">
                      <a16:colId xmlns:a16="http://schemas.microsoft.com/office/drawing/2014/main" val="2363671863"/>
                    </a:ext>
                  </a:extLst>
                </a:gridCol>
                <a:gridCol w="2354580">
                  <a:extLst>
                    <a:ext uri="{9D8B030D-6E8A-4147-A177-3AD203B41FA5}">
                      <a16:colId xmlns:a16="http://schemas.microsoft.com/office/drawing/2014/main" val="1785581973"/>
                    </a:ext>
                  </a:extLst>
                </a:gridCol>
              </a:tblGrid>
              <a:tr h="862135">
                <a:tc>
                  <a:txBody>
                    <a:bodyPr/>
                    <a:lstStyle/>
                    <a:p>
                      <a:pPr algn="ctr"/>
                      <a:r>
                        <a:rPr lang="en-US" b="1" dirty="0">
                          <a:effectLst/>
                          <a:latin typeface="inherit"/>
                        </a:rPr>
                        <a:t>Binary Code</a:t>
                      </a:r>
                    </a:p>
                  </a:txBody>
                  <a:tcPr marL="63500" marR="63500" marT="76200" marB="76200"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tc>
                  <a:txBody>
                    <a:bodyPr/>
                    <a:lstStyle/>
                    <a:p>
                      <a:pPr algn="ctr"/>
                      <a:r>
                        <a:rPr lang="en-US" b="1">
                          <a:effectLst/>
                          <a:latin typeface="inherit"/>
                        </a:rPr>
                        <a:t>SELA</a:t>
                      </a:r>
                    </a:p>
                  </a:txBody>
                  <a:tcPr marL="63500" marR="63500" marT="76200" marB="76200"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tc>
                  <a:txBody>
                    <a:bodyPr/>
                    <a:lstStyle/>
                    <a:p>
                      <a:pPr algn="ctr"/>
                      <a:r>
                        <a:rPr lang="en-US" b="1">
                          <a:effectLst/>
                          <a:latin typeface="inherit"/>
                        </a:rPr>
                        <a:t>SELB</a:t>
                      </a:r>
                    </a:p>
                  </a:txBody>
                  <a:tcPr marL="63500" marR="63500" marT="76200" marB="76200"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tc>
                  <a:txBody>
                    <a:bodyPr/>
                    <a:lstStyle/>
                    <a:p>
                      <a:pPr algn="ctr"/>
                      <a:r>
                        <a:rPr lang="en-US" b="1">
                          <a:effectLst/>
                          <a:latin typeface="inherit"/>
                        </a:rPr>
                        <a:t>SELD</a:t>
                      </a:r>
                    </a:p>
                  </a:txBody>
                  <a:tcPr marL="63500" marR="63500" marT="76200" marB="76200"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extLst>
                  <a:ext uri="{0D108BD9-81ED-4DB2-BD59-A6C34878D82A}">
                    <a16:rowId xmlns:a16="http://schemas.microsoft.com/office/drawing/2014/main" val="789092933"/>
                  </a:ext>
                </a:extLst>
              </a:tr>
              <a:tr h="462304">
                <a:tc>
                  <a:txBody>
                    <a:bodyPr/>
                    <a:lstStyle/>
                    <a:p>
                      <a:pPr algn="l"/>
                      <a:r>
                        <a:rPr lang="en-US">
                          <a:effectLst/>
                        </a:rPr>
                        <a:t>000</a:t>
                      </a:r>
                    </a:p>
                  </a:txBody>
                  <a:tcPr marL="50800" marR="50800" marT="50800" marB="50800" anchor="ctr">
                    <a:lnL>
                      <a:noFill/>
                    </a:lnL>
                    <a:lnR>
                      <a:noFill/>
                    </a:lnR>
                    <a:lnT w="6350" cap="flat" cmpd="sng" algn="ctr">
                      <a:solidFill>
                        <a:srgbClr val="D6D6D6"/>
                      </a:solidFill>
                      <a:prstDash val="solid"/>
                      <a:round/>
                      <a:headEnd type="none" w="med" len="med"/>
                      <a:tailEnd type="none" w="med" len="med"/>
                    </a:lnT>
                    <a:lnB>
                      <a:noFill/>
                    </a:lnB>
                    <a:noFill/>
                  </a:tcPr>
                </a:tc>
                <a:tc>
                  <a:txBody>
                    <a:bodyPr/>
                    <a:lstStyle/>
                    <a:p>
                      <a:pPr algn="l"/>
                      <a:r>
                        <a:rPr lang="en-US">
                          <a:effectLst/>
                        </a:rPr>
                        <a:t>Input</a:t>
                      </a:r>
                    </a:p>
                  </a:txBody>
                  <a:tcPr marL="50800" marR="50800" marT="50800" marB="50800" anchor="ctr">
                    <a:lnL>
                      <a:noFill/>
                    </a:lnL>
                    <a:lnR>
                      <a:noFill/>
                    </a:lnR>
                    <a:lnT w="6350" cap="flat" cmpd="sng" algn="ctr">
                      <a:solidFill>
                        <a:srgbClr val="D6D6D6"/>
                      </a:solidFill>
                      <a:prstDash val="solid"/>
                      <a:round/>
                      <a:headEnd type="none" w="med" len="med"/>
                      <a:tailEnd type="none" w="med" len="med"/>
                    </a:lnT>
                    <a:lnB>
                      <a:noFill/>
                    </a:lnB>
                    <a:noFill/>
                  </a:tcPr>
                </a:tc>
                <a:tc>
                  <a:txBody>
                    <a:bodyPr/>
                    <a:lstStyle/>
                    <a:p>
                      <a:pPr algn="l"/>
                      <a:r>
                        <a:rPr lang="en-US">
                          <a:effectLst/>
                        </a:rPr>
                        <a:t>Input</a:t>
                      </a:r>
                    </a:p>
                  </a:txBody>
                  <a:tcPr marL="50800" marR="50800" marT="50800" marB="50800" anchor="ctr">
                    <a:lnL>
                      <a:noFill/>
                    </a:lnL>
                    <a:lnR>
                      <a:noFill/>
                    </a:lnR>
                    <a:lnT w="6350" cap="flat" cmpd="sng" algn="ctr">
                      <a:solidFill>
                        <a:srgbClr val="D6D6D6"/>
                      </a:solidFill>
                      <a:prstDash val="solid"/>
                      <a:round/>
                      <a:headEnd type="none" w="med" len="med"/>
                      <a:tailEnd type="none" w="med" len="med"/>
                    </a:lnT>
                    <a:lnB>
                      <a:noFill/>
                    </a:lnB>
                    <a:noFill/>
                  </a:tcPr>
                </a:tc>
                <a:tc>
                  <a:txBody>
                    <a:bodyPr/>
                    <a:lstStyle/>
                    <a:p>
                      <a:pPr algn="l"/>
                      <a:r>
                        <a:rPr lang="en-US">
                          <a:effectLst/>
                        </a:rPr>
                        <a:t>None</a:t>
                      </a:r>
                    </a:p>
                  </a:txBody>
                  <a:tcPr marL="50800" marR="50800" marT="50800" marB="50800" anchor="ctr">
                    <a:lnL>
                      <a:noFill/>
                    </a:lnL>
                    <a:lnR>
                      <a:noFill/>
                    </a:lnR>
                    <a:lnT w="6350" cap="flat" cmpd="sng" algn="ctr">
                      <a:solidFill>
                        <a:srgbClr val="D6D6D6"/>
                      </a:solidFill>
                      <a:prstDash val="solid"/>
                      <a:round/>
                      <a:headEnd type="none" w="med" len="med"/>
                      <a:tailEnd type="none" w="med" len="med"/>
                    </a:lnT>
                    <a:lnB>
                      <a:noFill/>
                    </a:lnB>
                    <a:noFill/>
                  </a:tcPr>
                </a:tc>
                <a:extLst>
                  <a:ext uri="{0D108BD9-81ED-4DB2-BD59-A6C34878D82A}">
                    <a16:rowId xmlns:a16="http://schemas.microsoft.com/office/drawing/2014/main" val="1838515335"/>
                  </a:ext>
                </a:extLst>
              </a:tr>
              <a:tr h="462304">
                <a:tc>
                  <a:txBody>
                    <a:bodyPr/>
                    <a:lstStyle/>
                    <a:p>
                      <a:pPr algn="l"/>
                      <a:r>
                        <a:rPr lang="en-US">
                          <a:effectLst/>
                        </a:rPr>
                        <a:t>001</a:t>
                      </a:r>
                    </a:p>
                  </a:txBody>
                  <a:tcPr marL="50800" marR="50800" marT="50800" marB="50800" anchor="ctr">
                    <a:lnL>
                      <a:noFill/>
                    </a:lnL>
                    <a:lnR>
                      <a:noFill/>
                    </a:lnR>
                    <a:lnT>
                      <a:noFill/>
                    </a:lnT>
                    <a:lnB>
                      <a:noFill/>
                    </a:lnB>
                    <a:noFill/>
                  </a:tcPr>
                </a:tc>
                <a:tc>
                  <a:txBody>
                    <a:bodyPr/>
                    <a:lstStyle/>
                    <a:p>
                      <a:pPr algn="l"/>
                      <a:r>
                        <a:rPr lang="en-US">
                          <a:effectLst/>
                        </a:rPr>
                        <a:t>R1</a:t>
                      </a:r>
                    </a:p>
                  </a:txBody>
                  <a:tcPr marL="50800" marR="50800" marT="50800" marB="50800" anchor="ctr">
                    <a:lnL>
                      <a:noFill/>
                    </a:lnL>
                    <a:lnR>
                      <a:noFill/>
                    </a:lnR>
                    <a:lnT>
                      <a:noFill/>
                    </a:lnT>
                    <a:lnB>
                      <a:noFill/>
                    </a:lnB>
                    <a:noFill/>
                  </a:tcPr>
                </a:tc>
                <a:tc>
                  <a:txBody>
                    <a:bodyPr/>
                    <a:lstStyle/>
                    <a:p>
                      <a:pPr algn="l"/>
                      <a:r>
                        <a:rPr lang="en-US">
                          <a:effectLst/>
                        </a:rPr>
                        <a:t>R1</a:t>
                      </a:r>
                    </a:p>
                  </a:txBody>
                  <a:tcPr marL="50800" marR="50800" marT="50800" marB="50800" anchor="ctr">
                    <a:lnL>
                      <a:noFill/>
                    </a:lnL>
                    <a:lnR>
                      <a:noFill/>
                    </a:lnR>
                    <a:lnT>
                      <a:noFill/>
                    </a:lnT>
                    <a:lnB>
                      <a:noFill/>
                    </a:lnB>
                    <a:noFill/>
                  </a:tcPr>
                </a:tc>
                <a:tc>
                  <a:txBody>
                    <a:bodyPr/>
                    <a:lstStyle/>
                    <a:p>
                      <a:pPr algn="l"/>
                      <a:r>
                        <a:rPr lang="en-US">
                          <a:effectLst/>
                        </a:rPr>
                        <a:t>R1</a:t>
                      </a:r>
                    </a:p>
                  </a:txBody>
                  <a:tcPr marL="50800" marR="50800" marT="50800" marB="50800" anchor="ctr">
                    <a:lnL>
                      <a:noFill/>
                    </a:lnL>
                    <a:lnR>
                      <a:noFill/>
                    </a:lnR>
                    <a:lnT>
                      <a:noFill/>
                    </a:lnT>
                    <a:lnB>
                      <a:noFill/>
                    </a:lnB>
                    <a:noFill/>
                  </a:tcPr>
                </a:tc>
                <a:extLst>
                  <a:ext uri="{0D108BD9-81ED-4DB2-BD59-A6C34878D82A}">
                    <a16:rowId xmlns:a16="http://schemas.microsoft.com/office/drawing/2014/main" val="2094095624"/>
                  </a:ext>
                </a:extLst>
              </a:tr>
              <a:tr h="462304">
                <a:tc>
                  <a:txBody>
                    <a:bodyPr/>
                    <a:lstStyle/>
                    <a:p>
                      <a:pPr algn="l"/>
                      <a:r>
                        <a:rPr lang="en-US">
                          <a:effectLst/>
                        </a:rPr>
                        <a:t>010</a:t>
                      </a:r>
                    </a:p>
                  </a:txBody>
                  <a:tcPr marL="50800" marR="50800" marT="50800" marB="50800" anchor="ctr">
                    <a:lnL>
                      <a:noFill/>
                    </a:lnL>
                    <a:lnR>
                      <a:noFill/>
                    </a:lnR>
                    <a:lnT>
                      <a:noFill/>
                    </a:lnT>
                    <a:lnB>
                      <a:noFill/>
                    </a:lnB>
                    <a:noFill/>
                  </a:tcPr>
                </a:tc>
                <a:tc>
                  <a:txBody>
                    <a:bodyPr/>
                    <a:lstStyle/>
                    <a:p>
                      <a:pPr algn="l"/>
                      <a:r>
                        <a:rPr lang="en-US">
                          <a:effectLst/>
                        </a:rPr>
                        <a:t>R2</a:t>
                      </a:r>
                    </a:p>
                  </a:txBody>
                  <a:tcPr marL="50800" marR="50800" marT="50800" marB="50800" anchor="ctr">
                    <a:lnL>
                      <a:noFill/>
                    </a:lnL>
                    <a:lnR>
                      <a:noFill/>
                    </a:lnR>
                    <a:lnT>
                      <a:noFill/>
                    </a:lnT>
                    <a:lnB>
                      <a:noFill/>
                    </a:lnB>
                    <a:noFill/>
                  </a:tcPr>
                </a:tc>
                <a:tc>
                  <a:txBody>
                    <a:bodyPr/>
                    <a:lstStyle/>
                    <a:p>
                      <a:pPr algn="l"/>
                      <a:r>
                        <a:rPr lang="en-US">
                          <a:effectLst/>
                        </a:rPr>
                        <a:t>R2</a:t>
                      </a:r>
                    </a:p>
                  </a:txBody>
                  <a:tcPr marL="50800" marR="50800" marT="50800" marB="50800" anchor="ctr">
                    <a:lnL>
                      <a:noFill/>
                    </a:lnL>
                    <a:lnR>
                      <a:noFill/>
                    </a:lnR>
                    <a:lnT>
                      <a:noFill/>
                    </a:lnT>
                    <a:lnB>
                      <a:noFill/>
                    </a:lnB>
                    <a:noFill/>
                  </a:tcPr>
                </a:tc>
                <a:tc>
                  <a:txBody>
                    <a:bodyPr/>
                    <a:lstStyle/>
                    <a:p>
                      <a:pPr algn="l"/>
                      <a:r>
                        <a:rPr lang="en-US">
                          <a:effectLst/>
                        </a:rPr>
                        <a:t>R2</a:t>
                      </a:r>
                    </a:p>
                  </a:txBody>
                  <a:tcPr marL="50800" marR="50800" marT="50800" marB="50800" anchor="ctr">
                    <a:lnL>
                      <a:noFill/>
                    </a:lnL>
                    <a:lnR>
                      <a:noFill/>
                    </a:lnR>
                    <a:lnT>
                      <a:noFill/>
                    </a:lnT>
                    <a:lnB>
                      <a:noFill/>
                    </a:lnB>
                    <a:noFill/>
                  </a:tcPr>
                </a:tc>
                <a:extLst>
                  <a:ext uri="{0D108BD9-81ED-4DB2-BD59-A6C34878D82A}">
                    <a16:rowId xmlns:a16="http://schemas.microsoft.com/office/drawing/2014/main" val="2959886501"/>
                  </a:ext>
                </a:extLst>
              </a:tr>
              <a:tr h="462304">
                <a:tc>
                  <a:txBody>
                    <a:bodyPr/>
                    <a:lstStyle/>
                    <a:p>
                      <a:pPr algn="l"/>
                      <a:r>
                        <a:rPr lang="en-US">
                          <a:effectLst/>
                        </a:rPr>
                        <a:t>011</a:t>
                      </a:r>
                    </a:p>
                  </a:txBody>
                  <a:tcPr marL="50800" marR="50800" marT="50800" marB="50800" anchor="ctr">
                    <a:lnL>
                      <a:noFill/>
                    </a:lnL>
                    <a:lnR>
                      <a:noFill/>
                    </a:lnR>
                    <a:lnT>
                      <a:noFill/>
                    </a:lnT>
                    <a:lnB>
                      <a:noFill/>
                    </a:lnB>
                    <a:noFill/>
                  </a:tcPr>
                </a:tc>
                <a:tc>
                  <a:txBody>
                    <a:bodyPr/>
                    <a:lstStyle/>
                    <a:p>
                      <a:pPr algn="l"/>
                      <a:r>
                        <a:rPr lang="en-US">
                          <a:effectLst/>
                        </a:rPr>
                        <a:t>R3</a:t>
                      </a:r>
                    </a:p>
                  </a:txBody>
                  <a:tcPr marL="50800" marR="50800" marT="50800" marB="50800" anchor="ctr">
                    <a:lnL>
                      <a:noFill/>
                    </a:lnL>
                    <a:lnR>
                      <a:noFill/>
                    </a:lnR>
                    <a:lnT>
                      <a:noFill/>
                    </a:lnT>
                    <a:lnB>
                      <a:noFill/>
                    </a:lnB>
                    <a:noFill/>
                  </a:tcPr>
                </a:tc>
                <a:tc>
                  <a:txBody>
                    <a:bodyPr/>
                    <a:lstStyle/>
                    <a:p>
                      <a:pPr algn="l"/>
                      <a:r>
                        <a:rPr lang="en-US">
                          <a:effectLst/>
                        </a:rPr>
                        <a:t>R3</a:t>
                      </a:r>
                    </a:p>
                  </a:txBody>
                  <a:tcPr marL="50800" marR="50800" marT="50800" marB="50800" anchor="ctr">
                    <a:lnL>
                      <a:noFill/>
                    </a:lnL>
                    <a:lnR>
                      <a:noFill/>
                    </a:lnR>
                    <a:lnT>
                      <a:noFill/>
                    </a:lnT>
                    <a:lnB>
                      <a:noFill/>
                    </a:lnB>
                    <a:noFill/>
                  </a:tcPr>
                </a:tc>
                <a:tc>
                  <a:txBody>
                    <a:bodyPr/>
                    <a:lstStyle/>
                    <a:p>
                      <a:pPr algn="l"/>
                      <a:r>
                        <a:rPr lang="en-US">
                          <a:effectLst/>
                        </a:rPr>
                        <a:t>R3</a:t>
                      </a:r>
                    </a:p>
                  </a:txBody>
                  <a:tcPr marL="50800" marR="50800" marT="50800" marB="50800" anchor="ctr">
                    <a:lnL>
                      <a:noFill/>
                    </a:lnL>
                    <a:lnR>
                      <a:noFill/>
                    </a:lnR>
                    <a:lnT>
                      <a:noFill/>
                    </a:lnT>
                    <a:lnB>
                      <a:noFill/>
                    </a:lnB>
                    <a:noFill/>
                  </a:tcPr>
                </a:tc>
                <a:extLst>
                  <a:ext uri="{0D108BD9-81ED-4DB2-BD59-A6C34878D82A}">
                    <a16:rowId xmlns:a16="http://schemas.microsoft.com/office/drawing/2014/main" val="3591338987"/>
                  </a:ext>
                </a:extLst>
              </a:tr>
              <a:tr h="462304">
                <a:tc>
                  <a:txBody>
                    <a:bodyPr/>
                    <a:lstStyle/>
                    <a:p>
                      <a:pPr algn="l"/>
                      <a:r>
                        <a:rPr lang="en-US">
                          <a:effectLst/>
                        </a:rPr>
                        <a:t>100</a:t>
                      </a:r>
                    </a:p>
                  </a:txBody>
                  <a:tcPr marL="50800" marR="50800" marT="50800" marB="50800" anchor="ctr">
                    <a:lnL>
                      <a:noFill/>
                    </a:lnL>
                    <a:lnR>
                      <a:noFill/>
                    </a:lnR>
                    <a:lnT>
                      <a:noFill/>
                    </a:lnT>
                    <a:lnB>
                      <a:noFill/>
                    </a:lnB>
                    <a:noFill/>
                  </a:tcPr>
                </a:tc>
                <a:tc>
                  <a:txBody>
                    <a:bodyPr/>
                    <a:lstStyle/>
                    <a:p>
                      <a:pPr algn="l"/>
                      <a:r>
                        <a:rPr lang="en-US">
                          <a:effectLst/>
                        </a:rPr>
                        <a:t>R4</a:t>
                      </a:r>
                    </a:p>
                  </a:txBody>
                  <a:tcPr marL="50800" marR="50800" marT="50800" marB="50800" anchor="ctr">
                    <a:lnL>
                      <a:noFill/>
                    </a:lnL>
                    <a:lnR>
                      <a:noFill/>
                    </a:lnR>
                    <a:lnT>
                      <a:noFill/>
                    </a:lnT>
                    <a:lnB>
                      <a:noFill/>
                    </a:lnB>
                    <a:noFill/>
                  </a:tcPr>
                </a:tc>
                <a:tc>
                  <a:txBody>
                    <a:bodyPr/>
                    <a:lstStyle/>
                    <a:p>
                      <a:pPr algn="l"/>
                      <a:r>
                        <a:rPr lang="en-US">
                          <a:effectLst/>
                        </a:rPr>
                        <a:t>R4</a:t>
                      </a:r>
                    </a:p>
                  </a:txBody>
                  <a:tcPr marL="50800" marR="50800" marT="50800" marB="50800" anchor="ctr">
                    <a:lnL>
                      <a:noFill/>
                    </a:lnL>
                    <a:lnR>
                      <a:noFill/>
                    </a:lnR>
                    <a:lnT>
                      <a:noFill/>
                    </a:lnT>
                    <a:lnB>
                      <a:noFill/>
                    </a:lnB>
                    <a:noFill/>
                  </a:tcPr>
                </a:tc>
                <a:tc>
                  <a:txBody>
                    <a:bodyPr/>
                    <a:lstStyle/>
                    <a:p>
                      <a:pPr algn="l"/>
                      <a:r>
                        <a:rPr lang="en-US">
                          <a:effectLst/>
                        </a:rPr>
                        <a:t>R4</a:t>
                      </a:r>
                    </a:p>
                  </a:txBody>
                  <a:tcPr marL="50800" marR="50800" marT="50800" marB="50800" anchor="ctr">
                    <a:lnL>
                      <a:noFill/>
                    </a:lnL>
                    <a:lnR>
                      <a:noFill/>
                    </a:lnR>
                    <a:lnT>
                      <a:noFill/>
                    </a:lnT>
                    <a:lnB>
                      <a:noFill/>
                    </a:lnB>
                    <a:noFill/>
                  </a:tcPr>
                </a:tc>
                <a:extLst>
                  <a:ext uri="{0D108BD9-81ED-4DB2-BD59-A6C34878D82A}">
                    <a16:rowId xmlns:a16="http://schemas.microsoft.com/office/drawing/2014/main" val="22073106"/>
                  </a:ext>
                </a:extLst>
              </a:tr>
              <a:tr h="462304">
                <a:tc>
                  <a:txBody>
                    <a:bodyPr/>
                    <a:lstStyle/>
                    <a:p>
                      <a:pPr algn="l"/>
                      <a:r>
                        <a:rPr lang="en-US">
                          <a:effectLst/>
                        </a:rPr>
                        <a:t>101</a:t>
                      </a:r>
                    </a:p>
                  </a:txBody>
                  <a:tcPr marL="50800" marR="50800" marT="50800" marB="50800" anchor="ctr">
                    <a:lnL>
                      <a:noFill/>
                    </a:lnL>
                    <a:lnR>
                      <a:noFill/>
                    </a:lnR>
                    <a:lnT>
                      <a:noFill/>
                    </a:lnT>
                    <a:lnB>
                      <a:noFill/>
                    </a:lnB>
                    <a:noFill/>
                  </a:tcPr>
                </a:tc>
                <a:tc>
                  <a:txBody>
                    <a:bodyPr/>
                    <a:lstStyle/>
                    <a:p>
                      <a:pPr algn="l"/>
                      <a:r>
                        <a:rPr lang="en-US">
                          <a:effectLst/>
                        </a:rPr>
                        <a:t>R5</a:t>
                      </a:r>
                    </a:p>
                  </a:txBody>
                  <a:tcPr marL="50800" marR="50800" marT="50800" marB="50800" anchor="ctr">
                    <a:lnL>
                      <a:noFill/>
                    </a:lnL>
                    <a:lnR>
                      <a:noFill/>
                    </a:lnR>
                    <a:lnT>
                      <a:noFill/>
                    </a:lnT>
                    <a:lnB>
                      <a:noFill/>
                    </a:lnB>
                    <a:noFill/>
                  </a:tcPr>
                </a:tc>
                <a:tc>
                  <a:txBody>
                    <a:bodyPr/>
                    <a:lstStyle/>
                    <a:p>
                      <a:pPr algn="l"/>
                      <a:r>
                        <a:rPr lang="en-US">
                          <a:effectLst/>
                        </a:rPr>
                        <a:t>R5</a:t>
                      </a:r>
                    </a:p>
                  </a:txBody>
                  <a:tcPr marL="50800" marR="50800" marT="50800" marB="50800" anchor="ctr">
                    <a:lnL>
                      <a:noFill/>
                    </a:lnL>
                    <a:lnR>
                      <a:noFill/>
                    </a:lnR>
                    <a:lnT>
                      <a:noFill/>
                    </a:lnT>
                    <a:lnB>
                      <a:noFill/>
                    </a:lnB>
                    <a:noFill/>
                  </a:tcPr>
                </a:tc>
                <a:tc>
                  <a:txBody>
                    <a:bodyPr/>
                    <a:lstStyle/>
                    <a:p>
                      <a:pPr algn="l"/>
                      <a:r>
                        <a:rPr lang="en-US">
                          <a:effectLst/>
                        </a:rPr>
                        <a:t>R5</a:t>
                      </a:r>
                    </a:p>
                  </a:txBody>
                  <a:tcPr marL="50800" marR="50800" marT="50800" marB="50800" anchor="ctr">
                    <a:lnL>
                      <a:noFill/>
                    </a:lnL>
                    <a:lnR>
                      <a:noFill/>
                    </a:lnR>
                    <a:lnT>
                      <a:noFill/>
                    </a:lnT>
                    <a:lnB>
                      <a:noFill/>
                    </a:lnB>
                    <a:noFill/>
                  </a:tcPr>
                </a:tc>
                <a:extLst>
                  <a:ext uri="{0D108BD9-81ED-4DB2-BD59-A6C34878D82A}">
                    <a16:rowId xmlns:a16="http://schemas.microsoft.com/office/drawing/2014/main" val="4177153417"/>
                  </a:ext>
                </a:extLst>
              </a:tr>
              <a:tr h="462304">
                <a:tc>
                  <a:txBody>
                    <a:bodyPr/>
                    <a:lstStyle/>
                    <a:p>
                      <a:pPr algn="l"/>
                      <a:r>
                        <a:rPr lang="en-US">
                          <a:effectLst/>
                        </a:rPr>
                        <a:t>110</a:t>
                      </a:r>
                    </a:p>
                  </a:txBody>
                  <a:tcPr marL="50800" marR="50800" marT="50800" marB="50800" anchor="ctr">
                    <a:lnL>
                      <a:noFill/>
                    </a:lnL>
                    <a:lnR>
                      <a:noFill/>
                    </a:lnR>
                    <a:lnT>
                      <a:noFill/>
                    </a:lnT>
                    <a:lnB>
                      <a:noFill/>
                    </a:lnB>
                    <a:noFill/>
                  </a:tcPr>
                </a:tc>
                <a:tc>
                  <a:txBody>
                    <a:bodyPr/>
                    <a:lstStyle/>
                    <a:p>
                      <a:pPr algn="l"/>
                      <a:r>
                        <a:rPr lang="en-US">
                          <a:effectLst/>
                        </a:rPr>
                        <a:t>R6</a:t>
                      </a:r>
                    </a:p>
                  </a:txBody>
                  <a:tcPr marL="50800" marR="50800" marT="50800" marB="50800" anchor="ctr">
                    <a:lnL>
                      <a:noFill/>
                    </a:lnL>
                    <a:lnR>
                      <a:noFill/>
                    </a:lnR>
                    <a:lnT>
                      <a:noFill/>
                    </a:lnT>
                    <a:lnB>
                      <a:noFill/>
                    </a:lnB>
                    <a:noFill/>
                  </a:tcPr>
                </a:tc>
                <a:tc>
                  <a:txBody>
                    <a:bodyPr/>
                    <a:lstStyle/>
                    <a:p>
                      <a:pPr algn="l"/>
                      <a:r>
                        <a:rPr lang="en-US">
                          <a:effectLst/>
                        </a:rPr>
                        <a:t>R6</a:t>
                      </a:r>
                    </a:p>
                  </a:txBody>
                  <a:tcPr marL="50800" marR="50800" marT="50800" marB="50800" anchor="ctr">
                    <a:lnL>
                      <a:noFill/>
                    </a:lnL>
                    <a:lnR>
                      <a:noFill/>
                    </a:lnR>
                    <a:lnT>
                      <a:noFill/>
                    </a:lnT>
                    <a:lnB>
                      <a:noFill/>
                    </a:lnB>
                    <a:noFill/>
                  </a:tcPr>
                </a:tc>
                <a:tc>
                  <a:txBody>
                    <a:bodyPr/>
                    <a:lstStyle/>
                    <a:p>
                      <a:pPr algn="l"/>
                      <a:r>
                        <a:rPr lang="en-US">
                          <a:effectLst/>
                        </a:rPr>
                        <a:t>R6</a:t>
                      </a:r>
                    </a:p>
                  </a:txBody>
                  <a:tcPr marL="50800" marR="50800" marT="50800" marB="50800" anchor="ctr">
                    <a:lnL>
                      <a:noFill/>
                    </a:lnL>
                    <a:lnR>
                      <a:noFill/>
                    </a:lnR>
                    <a:lnT>
                      <a:noFill/>
                    </a:lnT>
                    <a:lnB>
                      <a:noFill/>
                    </a:lnB>
                    <a:noFill/>
                  </a:tcPr>
                </a:tc>
                <a:extLst>
                  <a:ext uri="{0D108BD9-81ED-4DB2-BD59-A6C34878D82A}">
                    <a16:rowId xmlns:a16="http://schemas.microsoft.com/office/drawing/2014/main" val="1236221744"/>
                  </a:ext>
                </a:extLst>
              </a:tr>
              <a:tr h="462304">
                <a:tc>
                  <a:txBody>
                    <a:bodyPr/>
                    <a:lstStyle/>
                    <a:p>
                      <a:pPr algn="l"/>
                      <a:r>
                        <a:rPr lang="en-US">
                          <a:effectLst/>
                        </a:rPr>
                        <a:t>111</a:t>
                      </a:r>
                    </a:p>
                  </a:txBody>
                  <a:tcPr marL="50800" marR="50800" marT="50800" marB="50800" anchor="ctr">
                    <a:lnL>
                      <a:noFill/>
                    </a:lnL>
                    <a:lnR>
                      <a:noFill/>
                    </a:lnR>
                    <a:lnT>
                      <a:noFill/>
                    </a:lnT>
                    <a:lnB>
                      <a:noFill/>
                    </a:lnB>
                    <a:noFill/>
                  </a:tcPr>
                </a:tc>
                <a:tc>
                  <a:txBody>
                    <a:bodyPr/>
                    <a:lstStyle/>
                    <a:p>
                      <a:pPr algn="l"/>
                      <a:r>
                        <a:rPr lang="en-US">
                          <a:effectLst/>
                        </a:rPr>
                        <a:t>R7</a:t>
                      </a:r>
                    </a:p>
                  </a:txBody>
                  <a:tcPr marL="50800" marR="50800" marT="50800" marB="50800" anchor="ctr">
                    <a:lnL>
                      <a:noFill/>
                    </a:lnL>
                    <a:lnR>
                      <a:noFill/>
                    </a:lnR>
                    <a:lnT>
                      <a:noFill/>
                    </a:lnT>
                    <a:lnB>
                      <a:noFill/>
                    </a:lnB>
                    <a:noFill/>
                  </a:tcPr>
                </a:tc>
                <a:tc>
                  <a:txBody>
                    <a:bodyPr/>
                    <a:lstStyle/>
                    <a:p>
                      <a:pPr algn="l"/>
                      <a:r>
                        <a:rPr lang="en-US">
                          <a:effectLst/>
                        </a:rPr>
                        <a:t>R7</a:t>
                      </a:r>
                    </a:p>
                  </a:txBody>
                  <a:tcPr marL="50800" marR="50800" marT="50800" marB="50800" anchor="ctr">
                    <a:lnL>
                      <a:noFill/>
                    </a:lnL>
                    <a:lnR>
                      <a:noFill/>
                    </a:lnR>
                    <a:lnT>
                      <a:noFill/>
                    </a:lnT>
                    <a:lnB>
                      <a:noFill/>
                    </a:lnB>
                    <a:noFill/>
                  </a:tcPr>
                </a:tc>
                <a:tc>
                  <a:txBody>
                    <a:bodyPr/>
                    <a:lstStyle/>
                    <a:p>
                      <a:pPr algn="l"/>
                      <a:r>
                        <a:rPr lang="en-US" dirty="0">
                          <a:effectLst/>
                        </a:rPr>
                        <a:t>R7</a:t>
                      </a:r>
                    </a:p>
                  </a:txBody>
                  <a:tcPr marL="50800" marR="50800" marT="50800" marB="50800" anchor="ctr">
                    <a:lnL>
                      <a:noFill/>
                    </a:lnL>
                    <a:lnR>
                      <a:noFill/>
                    </a:lnR>
                    <a:lnT>
                      <a:noFill/>
                    </a:lnT>
                    <a:lnB>
                      <a:noFill/>
                    </a:lnB>
                    <a:noFill/>
                  </a:tcPr>
                </a:tc>
                <a:extLst>
                  <a:ext uri="{0D108BD9-81ED-4DB2-BD59-A6C34878D82A}">
                    <a16:rowId xmlns:a16="http://schemas.microsoft.com/office/drawing/2014/main" val="1715157261"/>
                  </a:ext>
                </a:extLst>
              </a:tr>
            </a:tbl>
          </a:graphicData>
        </a:graphic>
      </p:graphicFrame>
      <p:sp>
        <p:nvSpPr>
          <p:cNvPr id="6" name="TextBox 5">
            <a:extLst>
              <a:ext uri="{FF2B5EF4-FFF2-40B4-BE49-F238E27FC236}">
                <a16:creationId xmlns:a16="http://schemas.microsoft.com/office/drawing/2014/main" id="{81CC168A-50CB-26E5-31E0-6BF660753B69}"/>
              </a:ext>
            </a:extLst>
          </p:cNvPr>
          <p:cNvSpPr txBox="1"/>
          <p:nvPr/>
        </p:nvSpPr>
        <p:spPr>
          <a:xfrm>
            <a:off x="3437573" y="672587"/>
            <a:ext cx="6097904" cy="369332"/>
          </a:xfrm>
          <a:prstGeom prst="rect">
            <a:avLst/>
          </a:prstGeom>
          <a:noFill/>
        </p:spPr>
        <p:txBody>
          <a:bodyPr wrap="square">
            <a:spAutoFit/>
          </a:bodyPr>
          <a:lstStyle/>
          <a:p>
            <a:r>
              <a:rPr lang="en-US" b="1" i="0" dirty="0">
                <a:solidFill>
                  <a:srgbClr val="000000"/>
                </a:solidFill>
                <a:effectLst/>
                <a:latin typeface="Verdana" panose="020B0604030504040204" pitchFamily="34" charset="0"/>
              </a:rPr>
              <a:t>Encoding of Register Selection Field</a:t>
            </a:r>
            <a:endParaRPr lang="en-US" dirty="0"/>
          </a:p>
        </p:txBody>
      </p:sp>
    </p:spTree>
    <p:extLst>
      <p:ext uri="{BB962C8B-B14F-4D97-AF65-F5344CB8AC3E}">
        <p14:creationId xmlns:p14="http://schemas.microsoft.com/office/powerpoint/2010/main" val="490264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DCB54-14FC-EDB8-C245-4C8449AEC553}"/>
              </a:ext>
            </a:extLst>
          </p:cNvPr>
          <p:cNvSpPr>
            <a:spLocks noGrp="1"/>
          </p:cNvSpPr>
          <p:nvPr>
            <p:ph idx="1"/>
          </p:nvPr>
        </p:nvSpPr>
        <p:spPr>
          <a:xfrm>
            <a:off x="891540" y="868680"/>
            <a:ext cx="10236708" cy="5303520"/>
          </a:xfrm>
        </p:spPr>
        <p:txBody>
          <a:bodyPr/>
          <a:lstStyle/>
          <a:p>
            <a:pPr marL="0" indent="0" algn="l" rtl="0">
              <a:buNone/>
            </a:pPr>
            <a:r>
              <a:rPr lang="en-US" sz="2800" b="1" i="0" dirty="0">
                <a:solidFill>
                  <a:srgbClr val="2A0A0A"/>
                </a:solidFill>
                <a:effectLst/>
                <a:latin typeface="Roboto" panose="02000000000000000000" pitchFamily="2" charset="0"/>
              </a:rPr>
              <a:t>Data Manipulation Instructions:</a:t>
            </a:r>
          </a:p>
          <a:p>
            <a:pPr algn="l" rtl="0"/>
            <a:r>
              <a:rPr lang="en-US" sz="2800" b="0" i="0" dirty="0">
                <a:solidFill>
                  <a:srgbClr val="555555"/>
                </a:solidFill>
                <a:effectLst/>
                <a:latin typeface="Roboto" panose="02000000000000000000" pitchFamily="2" charset="0"/>
              </a:rPr>
              <a:t>Data manipulation instructions perform operations on data and provide the computational capabilities for the computer. The data manipulation instructions in a typical computer are usually divided into three basic types: </a:t>
            </a:r>
          </a:p>
          <a:p>
            <a:pPr marL="2514600" lvl="5" indent="-228600" algn="l" rtl="0">
              <a:buFont typeface="+mj-lt"/>
              <a:buAutoNum type="arabicPeriod"/>
            </a:pPr>
            <a:r>
              <a:rPr lang="en-US" sz="2000" b="0" i="0" dirty="0">
                <a:solidFill>
                  <a:srgbClr val="555555"/>
                </a:solidFill>
                <a:effectLst/>
                <a:latin typeface="Roboto" panose="02000000000000000000" pitchFamily="2" charset="0"/>
              </a:rPr>
              <a:t> Arithmetic instructions </a:t>
            </a:r>
          </a:p>
          <a:p>
            <a:pPr marL="2514600" lvl="5" indent="-228600" algn="l" rtl="0">
              <a:buFont typeface="+mj-lt"/>
              <a:buAutoNum type="arabicPeriod"/>
            </a:pPr>
            <a:r>
              <a:rPr lang="en-US" sz="2000" b="0" i="0" dirty="0">
                <a:solidFill>
                  <a:srgbClr val="555555"/>
                </a:solidFill>
                <a:effectLst/>
                <a:latin typeface="Roboto" panose="02000000000000000000" pitchFamily="2" charset="0"/>
              </a:rPr>
              <a:t> Logical and bit manipulation instructions </a:t>
            </a:r>
          </a:p>
          <a:p>
            <a:pPr marL="2514600" lvl="5" indent="-228600" algn="l" rtl="0">
              <a:buFont typeface="+mj-lt"/>
              <a:buAutoNum type="arabicPeriod"/>
            </a:pPr>
            <a:r>
              <a:rPr lang="en-US" sz="2000" b="0" i="0" dirty="0">
                <a:solidFill>
                  <a:srgbClr val="555555"/>
                </a:solidFill>
                <a:effectLst/>
                <a:latin typeface="Roboto" panose="02000000000000000000" pitchFamily="2" charset="0"/>
              </a:rPr>
              <a:t> Shift instructions </a:t>
            </a:r>
          </a:p>
          <a:p>
            <a:endParaRPr lang="en-US" dirty="0"/>
          </a:p>
        </p:txBody>
      </p:sp>
    </p:spTree>
    <p:extLst>
      <p:ext uri="{BB962C8B-B14F-4D97-AF65-F5344CB8AC3E}">
        <p14:creationId xmlns:p14="http://schemas.microsoft.com/office/powerpoint/2010/main" val="1311438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9857E-1C79-62AE-1753-13F7F929A550}"/>
              </a:ext>
            </a:extLst>
          </p:cNvPr>
          <p:cNvSpPr>
            <a:spLocks noGrp="1"/>
          </p:cNvSpPr>
          <p:nvPr>
            <p:ph idx="1"/>
          </p:nvPr>
        </p:nvSpPr>
        <p:spPr>
          <a:xfrm>
            <a:off x="937260" y="708660"/>
            <a:ext cx="10190988" cy="5463540"/>
          </a:xfrm>
        </p:spPr>
        <p:txBody>
          <a:bodyPr/>
          <a:lstStyle/>
          <a:p>
            <a:pPr algn="l" rtl="0"/>
            <a:r>
              <a:rPr lang="en-US" b="1" i="0" dirty="0">
                <a:solidFill>
                  <a:srgbClr val="2A0A0A"/>
                </a:solidFill>
                <a:effectLst/>
                <a:latin typeface="Roboto" panose="02000000000000000000" pitchFamily="2" charset="0"/>
              </a:rPr>
              <a:t>Arithmetic Instructions</a:t>
            </a:r>
          </a:p>
          <a:p>
            <a:pPr algn="l" rtl="0"/>
            <a:r>
              <a:rPr lang="en-US" b="0" i="0" dirty="0">
                <a:solidFill>
                  <a:srgbClr val="555555"/>
                </a:solidFill>
                <a:effectLst/>
                <a:latin typeface="Roboto" panose="02000000000000000000" pitchFamily="2" charset="0"/>
              </a:rPr>
              <a:t>The four basic arithmetic operations are addition, subtraction, multiplication, and division. Most computers provide instructions for all four operations. </a:t>
            </a:r>
          </a:p>
          <a:p>
            <a:pPr algn="l" rtl="0"/>
            <a:r>
              <a:rPr lang="en-US" b="0" i="0" dirty="0">
                <a:solidFill>
                  <a:srgbClr val="555555"/>
                </a:solidFill>
                <a:effectLst/>
                <a:latin typeface="Roboto" panose="02000000000000000000" pitchFamily="2" charset="0"/>
              </a:rPr>
              <a:t>Some small computers have only addition and possibly subtraction instructions. The multiplication and division must then be generated by means of software subroutines.</a:t>
            </a:r>
          </a:p>
          <a:p>
            <a:pPr algn="l" rtl="0"/>
            <a:r>
              <a:rPr lang="en-US" b="0" i="0" dirty="0">
                <a:solidFill>
                  <a:srgbClr val="555555"/>
                </a:solidFill>
                <a:effectLst/>
                <a:latin typeface="Roboto" panose="02000000000000000000" pitchFamily="2" charset="0"/>
              </a:rPr>
              <a:t>The increment instruction adds 1 to the value stored in a register or memory word. The decrement instruction subtracts 1 from a value stored in a register or memory word.</a:t>
            </a:r>
          </a:p>
          <a:p>
            <a:pPr algn="l" rtl="0"/>
            <a:r>
              <a:rPr lang="en-US" b="0" i="0" dirty="0">
                <a:solidFill>
                  <a:srgbClr val="555555"/>
                </a:solidFill>
                <a:effectLst/>
                <a:latin typeface="Roboto" panose="02000000000000000000" pitchFamily="2" charset="0"/>
              </a:rPr>
              <a:t>The instruction "add with carry" performs the addition on two operands plus the value of the carry from the previous computation. </a:t>
            </a:r>
          </a:p>
          <a:p>
            <a:pPr algn="l" rtl="0"/>
            <a:r>
              <a:rPr lang="en-US" b="0" i="0" dirty="0">
                <a:solidFill>
                  <a:srgbClr val="555555"/>
                </a:solidFill>
                <a:effectLst/>
                <a:latin typeface="Roboto" panose="02000000000000000000" pitchFamily="2" charset="0"/>
              </a:rPr>
              <a:t>Similarly, the "subtract with borrow" instruction subtracts two words and a borrow which may have resulted from a previous subtract operation.</a:t>
            </a:r>
          </a:p>
          <a:p>
            <a:pPr algn="l" rtl="0"/>
            <a:r>
              <a:rPr lang="en-US" b="0" i="0" dirty="0">
                <a:solidFill>
                  <a:srgbClr val="555555"/>
                </a:solidFill>
                <a:effectLst/>
                <a:latin typeface="Roboto" panose="02000000000000000000" pitchFamily="2" charset="0"/>
              </a:rPr>
              <a:t>The negate instruction forms the 2' s complement of a number, effectively reversing the sign of an integer when represented in the signed-2's complement form.</a:t>
            </a:r>
          </a:p>
          <a:p>
            <a:endParaRPr lang="en-US" dirty="0"/>
          </a:p>
        </p:txBody>
      </p:sp>
    </p:spTree>
    <p:extLst>
      <p:ext uri="{BB962C8B-B14F-4D97-AF65-F5344CB8AC3E}">
        <p14:creationId xmlns:p14="http://schemas.microsoft.com/office/powerpoint/2010/main" val="256484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FA8A004-05E5-40CE-26A3-5BC046A9B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1907" y="1531620"/>
            <a:ext cx="5585203" cy="352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065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150C1-DDD2-96D0-653B-D93477F0B96A}"/>
              </a:ext>
            </a:extLst>
          </p:cNvPr>
          <p:cNvSpPr>
            <a:spLocks noGrp="1"/>
          </p:cNvSpPr>
          <p:nvPr>
            <p:ph idx="1"/>
          </p:nvPr>
        </p:nvSpPr>
        <p:spPr/>
        <p:txBody>
          <a:bodyPr/>
          <a:lstStyle/>
          <a:p>
            <a:pPr algn="l" rtl="0"/>
            <a:r>
              <a:rPr lang="en-US" b="1" i="0" dirty="0">
                <a:solidFill>
                  <a:srgbClr val="2A0A0A"/>
                </a:solidFill>
                <a:effectLst/>
                <a:latin typeface="Roboto" panose="02000000000000000000" pitchFamily="2" charset="0"/>
              </a:rPr>
              <a:t>Logical and Bit Manipulation Instructions</a:t>
            </a:r>
          </a:p>
          <a:p>
            <a:pPr algn="l" rtl="0"/>
            <a:r>
              <a:rPr lang="en-US" b="0" i="0" dirty="0">
                <a:solidFill>
                  <a:srgbClr val="555555"/>
                </a:solidFill>
                <a:effectLst/>
                <a:latin typeface="Roboto" panose="02000000000000000000" pitchFamily="2" charset="0"/>
              </a:rPr>
              <a:t>Logical instructions perform binary operations on strings of bits stored in registers. They are useful for manipulating individual bits or a group of bits that represent binary-coded information. The AND instruction is used to clear a bit or a selected group of bits of an operand. The OR instruction is used to set a bit or a selected group of bits of an operand. Similarly, the XOR instruction is used to selectively complement bits of an operand. Individual bits such as a carry can be cleared, set, or complemented with appropriate instructions.</a:t>
            </a:r>
          </a:p>
          <a:p>
            <a:endParaRPr lang="en-US" dirty="0"/>
          </a:p>
        </p:txBody>
      </p:sp>
    </p:spTree>
    <p:extLst>
      <p:ext uri="{BB962C8B-B14F-4D97-AF65-F5344CB8AC3E}">
        <p14:creationId xmlns:p14="http://schemas.microsoft.com/office/powerpoint/2010/main" val="531438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60A28C7-A4B3-842B-B011-C169B2CEF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60" y="1274841"/>
            <a:ext cx="5296853" cy="31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048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F0FF4-3723-3E9F-51AB-6B23BFC031A2}"/>
              </a:ext>
            </a:extLst>
          </p:cNvPr>
          <p:cNvSpPr>
            <a:spLocks noGrp="1"/>
          </p:cNvSpPr>
          <p:nvPr>
            <p:ph idx="1"/>
          </p:nvPr>
        </p:nvSpPr>
        <p:spPr>
          <a:xfrm>
            <a:off x="788670" y="742950"/>
            <a:ext cx="10339578" cy="5429250"/>
          </a:xfrm>
        </p:spPr>
        <p:txBody>
          <a:bodyPr>
            <a:normAutofit/>
          </a:bodyPr>
          <a:lstStyle/>
          <a:p>
            <a:pPr algn="l" rtl="0"/>
            <a:r>
              <a:rPr lang="en-US" b="1" i="0" dirty="0">
                <a:solidFill>
                  <a:srgbClr val="2A0A0A"/>
                </a:solidFill>
                <a:effectLst/>
                <a:latin typeface="Roboto" panose="02000000000000000000" pitchFamily="2" charset="0"/>
              </a:rPr>
              <a:t>Shift Instructions</a:t>
            </a:r>
          </a:p>
          <a:p>
            <a:pPr algn="l" rtl="0"/>
            <a:r>
              <a:rPr lang="en-US" b="0" i="0" dirty="0">
                <a:solidFill>
                  <a:srgbClr val="555555"/>
                </a:solidFill>
                <a:effectLst/>
                <a:latin typeface="Roboto" panose="02000000000000000000" pitchFamily="2" charset="0"/>
              </a:rPr>
              <a:t>Instructions to shift the content of an operand are quite useful and are often provided in several variations. Shifts are operations in which the bits of a word are moved to the left or right. The bit shifted in at the end of the word determines the type of shift used. Shift instructions may specify either logical shifts, arithmetic shifts, or rotate-type operations. In either case the shift may be to the right or to the left.</a:t>
            </a:r>
          </a:p>
          <a:p>
            <a:pPr algn="l" rtl="0"/>
            <a:r>
              <a:rPr lang="en-US" b="0" i="0" dirty="0">
                <a:solidFill>
                  <a:srgbClr val="555555"/>
                </a:solidFill>
                <a:effectLst/>
                <a:latin typeface="Roboto" panose="02000000000000000000" pitchFamily="2" charset="0"/>
              </a:rPr>
              <a:t>The logical shift inserts 0 to the end bit position. The end position is the leftmost bit for shift right and the rightmost bit position for the shift left.</a:t>
            </a:r>
          </a:p>
          <a:p>
            <a:pPr algn="l" rtl="0"/>
            <a:r>
              <a:rPr lang="en-US" b="0" i="0" dirty="0">
                <a:solidFill>
                  <a:srgbClr val="555555"/>
                </a:solidFill>
                <a:effectLst/>
                <a:latin typeface="Roboto" panose="02000000000000000000" pitchFamily="2" charset="0"/>
              </a:rPr>
              <a:t>The arithmetic shift-right instruction must preserve the sign bit in the leftmost position. The sign bit is shifted to the right together with the rest of the number, but the sign bit itself remains unchanged. This is a shift-right operation with the end bit remaining the same. The arithmetic shift-left instruction inserts 0 to the end position and is identical to the logical shift-left instruction.</a:t>
            </a:r>
          </a:p>
          <a:p>
            <a:pPr algn="l" rtl="0"/>
            <a:r>
              <a:rPr lang="en-US" b="0" i="0" dirty="0">
                <a:solidFill>
                  <a:srgbClr val="555555"/>
                </a:solidFill>
                <a:effectLst/>
                <a:latin typeface="Roboto" panose="02000000000000000000" pitchFamily="2" charset="0"/>
              </a:rPr>
              <a:t>The rotate instructions produce a circular shift. Bits shifted out at one end of the word are not lost as in a logical shift but are circulated back into the other end.</a:t>
            </a:r>
          </a:p>
        </p:txBody>
      </p:sp>
    </p:spTree>
    <p:extLst>
      <p:ext uri="{BB962C8B-B14F-4D97-AF65-F5344CB8AC3E}">
        <p14:creationId xmlns:p14="http://schemas.microsoft.com/office/powerpoint/2010/main" val="3476660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10019ED-9A4F-4A88-15B4-97534AD65D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5682" y="1360170"/>
            <a:ext cx="6454348" cy="36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42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BDE5-3E36-3720-FF9D-3D4E876E8713}"/>
              </a:ext>
            </a:extLst>
          </p:cNvPr>
          <p:cNvSpPr>
            <a:spLocks noGrp="1"/>
          </p:cNvSpPr>
          <p:nvPr>
            <p:ph type="title"/>
          </p:nvPr>
        </p:nvSpPr>
        <p:spPr>
          <a:xfrm>
            <a:off x="3595878" y="511556"/>
            <a:ext cx="5502402" cy="1609344"/>
          </a:xfrm>
        </p:spPr>
        <p:txBody>
          <a:bodyPr/>
          <a:lstStyle/>
          <a:p>
            <a:r>
              <a:rPr lang="en-US" dirty="0" err="1"/>
              <a:t>Risc</a:t>
            </a:r>
            <a:r>
              <a:rPr lang="en-US" dirty="0"/>
              <a:t> vs </a:t>
            </a:r>
            <a:r>
              <a:rPr lang="en-US" dirty="0" err="1"/>
              <a:t>cisc</a:t>
            </a:r>
            <a:endParaRPr lang="en-US" dirty="0"/>
          </a:p>
        </p:txBody>
      </p:sp>
      <p:pic>
        <p:nvPicPr>
          <p:cNvPr id="1026" name="Picture 2" descr="Does RISC Vs. CISC Still Matter In The Apple M1 Ultra Era?">
            <a:extLst>
              <a:ext uri="{FF2B5EF4-FFF2-40B4-BE49-F238E27FC236}">
                <a16:creationId xmlns:a16="http://schemas.microsoft.com/office/drawing/2014/main" id="{FEE58068-4230-FF5B-E459-4F3F36442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120900"/>
            <a:ext cx="81026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067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B8C79-D44C-68CD-038C-9BCAB3CB6C7A}"/>
              </a:ext>
            </a:extLst>
          </p:cNvPr>
          <p:cNvSpPr>
            <a:spLocks noGrp="1"/>
          </p:cNvSpPr>
          <p:nvPr>
            <p:ph idx="1"/>
          </p:nvPr>
        </p:nvSpPr>
        <p:spPr>
          <a:xfrm>
            <a:off x="834390" y="1017270"/>
            <a:ext cx="10293858" cy="5154930"/>
          </a:xfrm>
        </p:spPr>
        <p:txBody>
          <a:bodyPr/>
          <a:lstStyle/>
          <a:p>
            <a:r>
              <a:rPr lang="en-US" sz="2400" b="1" i="0" dirty="0">
                <a:solidFill>
                  <a:srgbClr val="273239"/>
                </a:solidFill>
                <a:effectLst/>
                <a:latin typeface="Nunito" pitchFamily="2" charset="0"/>
              </a:rPr>
              <a:t>CISC:</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It stands for Complex Instruction Set Computer. These processors offer the users, hundreds of instructions of variable sizes. </a:t>
            </a:r>
          </a:p>
          <a:p>
            <a:r>
              <a:rPr lang="en-US" b="0" i="0" dirty="0">
                <a:solidFill>
                  <a:srgbClr val="273239"/>
                </a:solidFill>
                <a:effectLst/>
                <a:latin typeface="Nunito" pitchFamily="2" charset="0"/>
              </a:rPr>
              <a:t>CISC architecture includes a complete set of special-purpose circuits that carry out these instructions at a very high speed. These instructions interact with memory by using complex addressing modes. </a:t>
            </a:r>
          </a:p>
          <a:p>
            <a:r>
              <a:rPr lang="en-US" b="0" i="0" dirty="0">
                <a:solidFill>
                  <a:srgbClr val="273239"/>
                </a:solidFill>
                <a:effectLst/>
                <a:latin typeface="Nunito" pitchFamily="2" charset="0"/>
              </a:rPr>
              <a:t>CISC processors reduce the program size and hence lesser number of memory cycles are required to execute the programs. This increases the overall speed of execution. </a:t>
            </a:r>
            <a:br>
              <a:rPr lang="en-US" b="0" i="0" dirty="0">
                <a:solidFill>
                  <a:srgbClr val="273239"/>
                </a:solidFill>
                <a:effectLst/>
                <a:latin typeface="Nunito" pitchFamily="2" charset="0"/>
              </a:rPr>
            </a:br>
            <a:r>
              <a:rPr lang="en-US" b="1" i="0" dirty="0">
                <a:solidFill>
                  <a:srgbClr val="273239"/>
                </a:solidFill>
                <a:effectLst/>
                <a:latin typeface="Nunito" pitchFamily="2" charset="0"/>
              </a:rPr>
              <a:t>Examples: </a:t>
            </a:r>
            <a:r>
              <a:rPr lang="en-US" b="0" i="0" dirty="0">
                <a:solidFill>
                  <a:srgbClr val="273239"/>
                </a:solidFill>
                <a:effectLst/>
                <a:latin typeface="Nunito" pitchFamily="2" charset="0"/>
              </a:rPr>
              <a:t>Intel architecture, AMD</a:t>
            </a:r>
          </a:p>
          <a:p>
            <a:endParaRPr lang="en-US" dirty="0"/>
          </a:p>
        </p:txBody>
      </p:sp>
    </p:spTree>
    <p:extLst>
      <p:ext uri="{BB962C8B-B14F-4D97-AF65-F5344CB8AC3E}">
        <p14:creationId xmlns:p14="http://schemas.microsoft.com/office/powerpoint/2010/main" val="602707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8F6FE-5843-4DEB-C2F0-0A3697824029}"/>
              </a:ext>
            </a:extLst>
          </p:cNvPr>
          <p:cNvSpPr>
            <a:spLocks noGrp="1"/>
          </p:cNvSpPr>
          <p:nvPr>
            <p:ph idx="1"/>
          </p:nvPr>
        </p:nvSpPr>
        <p:spPr>
          <a:xfrm>
            <a:off x="731520" y="857250"/>
            <a:ext cx="10396728" cy="5314950"/>
          </a:xfrm>
        </p:spPr>
        <p:txBody>
          <a:bodyPr>
            <a:normAutofit/>
          </a:bodyPr>
          <a:lstStyle/>
          <a:p>
            <a:r>
              <a:rPr lang="en-US" sz="2400" b="0" i="0" dirty="0">
                <a:solidFill>
                  <a:srgbClr val="080809"/>
                </a:solidFill>
                <a:effectLst/>
                <a:latin typeface="PT Serif" panose="020F0502020204030204" pitchFamily="18" charset="0"/>
              </a:rPr>
              <a:t>This architecture was introduced in the 1970s by Intel Corporation when the earliest computers focused on enhancing CPU speed by minimizing the number of instructions per program. </a:t>
            </a:r>
          </a:p>
          <a:p>
            <a:r>
              <a:rPr lang="en-US" sz="2400" b="0" i="0" dirty="0">
                <a:solidFill>
                  <a:srgbClr val="080809"/>
                </a:solidFill>
                <a:effectLst/>
                <a:latin typeface="PT Serif" panose="020F0502020204030204" pitchFamily="18" charset="0"/>
              </a:rPr>
              <a:t>This objective was achieved by combining multiple simple commands into one complex instruction.</a:t>
            </a:r>
          </a:p>
          <a:p>
            <a:r>
              <a:rPr lang="en-US" sz="2400" b="0" i="0" dirty="0">
                <a:solidFill>
                  <a:srgbClr val="080809"/>
                </a:solidFill>
                <a:effectLst/>
                <a:highlight>
                  <a:srgbClr val="FFFF00"/>
                </a:highlight>
                <a:latin typeface="PT Serif" panose="020A0603040505020204" pitchFamily="18" charset="0"/>
              </a:rPr>
              <a:t>In the pet analogy, the command ‘run’ can be referred to as a CISC instruction. When you instruct your pet to run, it performs a set of instructions such as ‘track the toy,’ then ‘pick the toy up,’ followed by ‘get back to the owner,’ and finally, ‘hand over the toy to the owner.’ As the example reveals, it is a lot more convenient and faster to give a single ‘run’ instruction to your pet rather than giving it four independent commands. This is exactly why tech companies such as Intel preferred designing CISC processors in the initial computing years.</a:t>
            </a:r>
            <a:endParaRPr lang="en-US" sz="2400" dirty="0">
              <a:highlight>
                <a:srgbClr val="FFFF00"/>
              </a:highlight>
            </a:endParaRPr>
          </a:p>
        </p:txBody>
      </p:sp>
    </p:spTree>
    <p:extLst>
      <p:ext uri="{BB962C8B-B14F-4D97-AF65-F5344CB8AC3E}">
        <p14:creationId xmlns:p14="http://schemas.microsoft.com/office/powerpoint/2010/main" val="253081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1FB336F-D743-E173-5271-4FA7910ABA53}"/>
              </a:ext>
            </a:extLst>
          </p:cNvPr>
          <p:cNvGraphicFramePr>
            <a:graphicFrameLocks noGrp="1"/>
          </p:cNvGraphicFramePr>
          <p:nvPr>
            <p:ph idx="1"/>
            <p:extLst>
              <p:ext uri="{D42A27DB-BD31-4B8C-83A1-F6EECF244321}">
                <p14:modId xmlns:p14="http://schemas.microsoft.com/office/powerpoint/2010/main" val="2683305549"/>
              </p:ext>
            </p:extLst>
          </p:nvPr>
        </p:nvGraphicFramePr>
        <p:xfrm>
          <a:off x="994411" y="1120140"/>
          <a:ext cx="10001250" cy="5091805"/>
        </p:xfrm>
        <a:graphic>
          <a:graphicData uri="http://schemas.openxmlformats.org/drawingml/2006/table">
            <a:tbl>
              <a:tblPr/>
              <a:tblGrid>
                <a:gridCol w="3333750">
                  <a:extLst>
                    <a:ext uri="{9D8B030D-6E8A-4147-A177-3AD203B41FA5}">
                      <a16:colId xmlns:a16="http://schemas.microsoft.com/office/drawing/2014/main" val="925778900"/>
                    </a:ext>
                  </a:extLst>
                </a:gridCol>
                <a:gridCol w="3333750">
                  <a:extLst>
                    <a:ext uri="{9D8B030D-6E8A-4147-A177-3AD203B41FA5}">
                      <a16:colId xmlns:a16="http://schemas.microsoft.com/office/drawing/2014/main" val="2204513362"/>
                    </a:ext>
                  </a:extLst>
                </a:gridCol>
                <a:gridCol w="3333750">
                  <a:extLst>
                    <a:ext uri="{9D8B030D-6E8A-4147-A177-3AD203B41FA5}">
                      <a16:colId xmlns:a16="http://schemas.microsoft.com/office/drawing/2014/main" val="1458222808"/>
                    </a:ext>
                  </a:extLst>
                </a:gridCol>
              </a:tblGrid>
              <a:tr h="316027">
                <a:tc>
                  <a:txBody>
                    <a:bodyPr/>
                    <a:lstStyle/>
                    <a:p>
                      <a:pPr algn="ctr"/>
                      <a:r>
                        <a:rPr lang="en-US" sz="1800" b="1">
                          <a:effectLst/>
                          <a:latin typeface="inherit"/>
                        </a:rPr>
                        <a:t>OPR Select</a:t>
                      </a:r>
                    </a:p>
                  </a:txBody>
                  <a:tcPr marL="39688" marR="39688" marT="47625" marB="47625"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tc>
                  <a:txBody>
                    <a:bodyPr/>
                    <a:lstStyle/>
                    <a:p>
                      <a:pPr algn="ctr"/>
                      <a:r>
                        <a:rPr lang="en-US" sz="1800" b="1">
                          <a:effectLst/>
                          <a:latin typeface="inherit"/>
                        </a:rPr>
                        <a:t>Operation</a:t>
                      </a:r>
                    </a:p>
                  </a:txBody>
                  <a:tcPr marL="39688" marR="39688" marT="47625" marB="47625"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tc>
                  <a:txBody>
                    <a:bodyPr/>
                    <a:lstStyle/>
                    <a:p>
                      <a:pPr algn="ctr"/>
                      <a:r>
                        <a:rPr lang="en-US" sz="1800" b="1">
                          <a:effectLst/>
                          <a:latin typeface="inherit"/>
                        </a:rPr>
                        <a:t>Symbol</a:t>
                      </a:r>
                    </a:p>
                  </a:txBody>
                  <a:tcPr marL="39688" marR="39688" marT="47625" marB="47625" anchor="ctr">
                    <a:lnL w="6350" cap="flat" cmpd="sng" algn="ctr">
                      <a:solidFill>
                        <a:srgbClr val="D6D6D6"/>
                      </a:solidFill>
                      <a:prstDash val="solid"/>
                      <a:round/>
                      <a:headEnd type="none" w="med" len="med"/>
                      <a:tailEnd type="none" w="med" len="med"/>
                    </a:lnL>
                    <a:lnR w="6350" cap="flat" cmpd="sng" algn="ctr">
                      <a:solidFill>
                        <a:srgbClr val="D6D6D6"/>
                      </a:solidFill>
                      <a:prstDash val="solid"/>
                      <a:round/>
                      <a:headEnd type="none" w="med" len="med"/>
                      <a:tailEnd type="none" w="med" len="med"/>
                    </a:lnR>
                    <a:lnT w="6350" cap="flat" cmpd="sng" algn="ctr">
                      <a:solidFill>
                        <a:srgbClr val="D6D6D6"/>
                      </a:solidFill>
                      <a:prstDash val="solid"/>
                      <a:round/>
                      <a:headEnd type="none" w="med" len="med"/>
                      <a:tailEnd type="none" w="med" len="med"/>
                    </a:lnT>
                    <a:lnB w="6350" cap="flat" cmpd="sng" algn="ctr">
                      <a:solidFill>
                        <a:srgbClr val="D6D6D6"/>
                      </a:solidFill>
                      <a:prstDash val="solid"/>
                      <a:round/>
                      <a:headEnd type="none" w="med" len="med"/>
                      <a:tailEnd type="none" w="med" len="med"/>
                    </a:lnB>
                    <a:noFill/>
                  </a:tcPr>
                </a:tc>
                <a:extLst>
                  <a:ext uri="{0D108BD9-81ED-4DB2-BD59-A6C34878D82A}">
                    <a16:rowId xmlns:a16="http://schemas.microsoft.com/office/drawing/2014/main" val="3224634907"/>
                  </a:ext>
                </a:extLst>
              </a:tr>
              <a:tr h="278405">
                <a:tc>
                  <a:txBody>
                    <a:bodyPr/>
                    <a:lstStyle/>
                    <a:p>
                      <a:pPr algn="l"/>
                      <a:r>
                        <a:rPr lang="en-US" sz="1800">
                          <a:effectLst/>
                        </a:rPr>
                        <a:t>00000</a:t>
                      </a:r>
                    </a:p>
                  </a:txBody>
                  <a:tcPr marL="31750" marR="31750" marT="31750" marB="31750" anchor="ctr">
                    <a:lnL>
                      <a:noFill/>
                    </a:lnL>
                    <a:lnR>
                      <a:noFill/>
                    </a:lnR>
                    <a:lnT w="6350" cap="flat" cmpd="sng" algn="ctr">
                      <a:solidFill>
                        <a:srgbClr val="D6D6D6"/>
                      </a:solidFill>
                      <a:prstDash val="solid"/>
                      <a:round/>
                      <a:headEnd type="none" w="med" len="med"/>
                      <a:tailEnd type="none" w="med" len="med"/>
                    </a:lnT>
                    <a:lnB>
                      <a:noFill/>
                    </a:lnB>
                    <a:noFill/>
                  </a:tcPr>
                </a:tc>
                <a:tc>
                  <a:txBody>
                    <a:bodyPr/>
                    <a:lstStyle/>
                    <a:p>
                      <a:pPr algn="l"/>
                      <a:r>
                        <a:rPr lang="en-US" sz="1800">
                          <a:effectLst/>
                        </a:rPr>
                        <a:t>Transfer A</a:t>
                      </a:r>
                    </a:p>
                  </a:txBody>
                  <a:tcPr marL="31750" marR="31750" marT="31750" marB="31750" anchor="ctr">
                    <a:lnL>
                      <a:noFill/>
                    </a:lnL>
                    <a:lnR>
                      <a:noFill/>
                    </a:lnR>
                    <a:lnT w="6350" cap="flat" cmpd="sng" algn="ctr">
                      <a:solidFill>
                        <a:srgbClr val="D6D6D6"/>
                      </a:solidFill>
                      <a:prstDash val="solid"/>
                      <a:round/>
                      <a:headEnd type="none" w="med" len="med"/>
                      <a:tailEnd type="none" w="med" len="med"/>
                    </a:lnT>
                    <a:lnB>
                      <a:noFill/>
                    </a:lnB>
                    <a:noFill/>
                  </a:tcPr>
                </a:tc>
                <a:tc>
                  <a:txBody>
                    <a:bodyPr/>
                    <a:lstStyle/>
                    <a:p>
                      <a:pPr algn="l"/>
                      <a:r>
                        <a:rPr lang="en-US" sz="1800">
                          <a:effectLst/>
                        </a:rPr>
                        <a:t>TSFA</a:t>
                      </a:r>
                    </a:p>
                  </a:txBody>
                  <a:tcPr marL="31750" marR="31750" marT="31750" marB="31750" anchor="ctr">
                    <a:lnL>
                      <a:noFill/>
                    </a:lnL>
                    <a:lnR>
                      <a:noFill/>
                    </a:lnR>
                    <a:lnT w="6350" cap="flat" cmpd="sng" algn="ctr">
                      <a:solidFill>
                        <a:srgbClr val="D6D6D6"/>
                      </a:solidFill>
                      <a:prstDash val="solid"/>
                      <a:round/>
                      <a:headEnd type="none" w="med" len="med"/>
                      <a:tailEnd type="none" w="med" len="med"/>
                    </a:lnT>
                    <a:lnB>
                      <a:noFill/>
                    </a:lnB>
                    <a:noFill/>
                  </a:tcPr>
                </a:tc>
                <a:extLst>
                  <a:ext uri="{0D108BD9-81ED-4DB2-BD59-A6C34878D82A}">
                    <a16:rowId xmlns:a16="http://schemas.microsoft.com/office/drawing/2014/main" val="3427503626"/>
                  </a:ext>
                </a:extLst>
              </a:tr>
              <a:tr h="481565">
                <a:tc>
                  <a:txBody>
                    <a:bodyPr/>
                    <a:lstStyle/>
                    <a:p>
                      <a:pPr algn="l"/>
                      <a:r>
                        <a:rPr lang="en-US" sz="1800">
                          <a:effectLst/>
                        </a:rPr>
                        <a:t>00001</a:t>
                      </a:r>
                    </a:p>
                  </a:txBody>
                  <a:tcPr marL="31750" marR="31750" marT="31750" marB="31750" anchor="ctr">
                    <a:lnL>
                      <a:noFill/>
                    </a:lnL>
                    <a:lnR>
                      <a:noFill/>
                    </a:lnR>
                    <a:lnT>
                      <a:noFill/>
                    </a:lnT>
                    <a:lnB>
                      <a:noFill/>
                    </a:lnB>
                    <a:noFill/>
                  </a:tcPr>
                </a:tc>
                <a:tc>
                  <a:txBody>
                    <a:bodyPr/>
                    <a:lstStyle/>
                    <a:p>
                      <a:pPr algn="l"/>
                      <a:r>
                        <a:rPr lang="en-US" sz="1800" dirty="0">
                          <a:effectLst/>
                        </a:rPr>
                        <a:t>Increment A</a:t>
                      </a:r>
                    </a:p>
                  </a:txBody>
                  <a:tcPr marL="31750" marR="31750" marT="31750" marB="31750" anchor="ctr">
                    <a:lnL>
                      <a:noFill/>
                    </a:lnL>
                    <a:lnR>
                      <a:noFill/>
                    </a:lnR>
                    <a:lnT>
                      <a:noFill/>
                    </a:lnT>
                    <a:lnB>
                      <a:noFill/>
                    </a:lnB>
                    <a:noFill/>
                  </a:tcPr>
                </a:tc>
                <a:tc>
                  <a:txBody>
                    <a:bodyPr/>
                    <a:lstStyle/>
                    <a:p>
                      <a:pPr algn="l"/>
                      <a:r>
                        <a:rPr lang="en-US" sz="1800">
                          <a:effectLst/>
                        </a:rPr>
                        <a:t>INCA</a:t>
                      </a:r>
                    </a:p>
                  </a:txBody>
                  <a:tcPr marL="31750" marR="31750" marT="31750" marB="31750" anchor="ctr">
                    <a:lnL>
                      <a:noFill/>
                    </a:lnL>
                    <a:lnR>
                      <a:noFill/>
                    </a:lnR>
                    <a:lnT>
                      <a:noFill/>
                    </a:lnT>
                    <a:lnB>
                      <a:noFill/>
                    </a:lnB>
                    <a:noFill/>
                  </a:tcPr>
                </a:tc>
                <a:extLst>
                  <a:ext uri="{0D108BD9-81ED-4DB2-BD59-A6C34878D82A}">
                    <a16:rowId xmlns:a16="http://schemas.microsoft.com/office/drawing/2014/main" val="4076387074"/>
                  </a:ext>
                </a:extLst>
              </a:tr>
              <a:tr h="278405">
                <a:tc>
                  <a:txBody>
                    <a:bodyPr/>
                    <a:lstStyle/>
                    <a:p>
                      <a:pPr algn="l"/>
                      <a:r>
                        <a:rPr lang="en-US" sz="1800">
                          <a:effectLst/>
                        </a:rPr>
                        <a:t>00010</a:t>
                      </a:r>
                    </a:p>
                  </a:txBody>
                  <a:tcPr marL="31750" marR="31750" marT="31750" marB="31750" anchor="ctr">
                    <a:lnL>
                      <a:noFill/>
                    </a:lnL>
                    <a:lnR>
                      <a:noFill/>
                    </a:lnR>
                    <a:lnT>
                      <a:noFill/>
                    </a:lnT>
                    <a:lnB>
                      <a:noFill/>
                    </a:lnB>
                    <a:noFill/>
                  </a:tcPr>
                </a:tc>
                <a:tc>
                  <a:txBody>
                    <a:bodyPr/>
                    <a:lstStyle/>
                    <a:p>
                      <a:pPr algn="l"/>
                      <a:r>
                        <a:rPr lang="en-US" sz="1800">
                          <a:effectLst/>
                        </a:rPr>
                        <a:t>Add A + B</a:t>
                      </a:r>
                    </a:p>
                  </a:txBody>
                  <a:tcPr marL="31750" marR="31750" marT="31750" marB="31750" anchor="ctr">
                    <a:lnL>
                      <a:noFill/>
                    </a:lnL>
                    <a:lnR>
                      <a:noFill/>
                    </a:lnR>
                    <a:lnT>
                      <a:noFill/>
                    </a:lnT>
                    <a:lnB>
                      <a:noFill/>
                    </a:lnB>
                    <a:noFill/>
                  </a:tcPr>
                </a:tc>
                <a:tc>
                  <a:txBody>
                    <a:bodyPr/>
                    <a:lstStyle/>
                    <a:p>
                      <a:pPr algn="l"/>
                      <a:r>
                        <a:rPr lang="en-US" sz="1800">
                          <a:effectLst/>
                        </a:rPr>
                        <a:t>ADD</a:t>
                      </a:r>
                    </a:p>
                  </a:txBody>
                  <a:tcPr marL="31750" marR="31750" marT="31750" marB="31750" anchor="ctr">
                    <a:lnL>
                      <a:noFill/>
                    </a:lnL>
                    <a:lnR>
                      <a:noFill/>
                    </a:lnR>
                    <a:lnT>
                      <a:noFill/>
                    </a:lnT>
                    <a:lnB>
                      <a:noFill/>
                    </a:lnB>
                    <a:noFill/>
                  </a:tcPr>
                </a:tc>
                <a:extLst>
                  <a:ext uri="{0D108BD9-81ED-4DB2-BD59-A6C34878D82A}">
                    <a16:rowId xmlns:a16="http://schemas.microsoft.com/office/drawing/2014/main" val="3213760355"/>
                  </a:ext>
                </a:extLst>
              </a:tr>
              <a:tr h="481565">
                <a:tc>
                  <a:txBody>
                    <a:bodyPr/>
                    <a:lstStyle/>
                    <a:p>
                      <a:pPr algn="l"/>
                      <a:r>
                        <a:rPr lang="en-US" sz="1800">
                          <a:effectLst/>
                        </a:rPr>
                        <a:t>00101</a:t>
                      </a:r>
                    </a:p>
                  </a:txBody>
                  <a:tcPr marL="31750" marR="31750" marT="31750" marB="31750" anchor="ctr">
                    <a:lnL>
                      <a:noFill/>
                    </a:lnL>
                    <a:lnR>
                      <a:noFill/>
                    </a:lnR>
                    <a:lnT>
                      <a:noFill/>
                    </a:lnT>
                    <a:lnB>
                      <a:noFill/>
                    </a:lnB>
                    <a:noFill/>
                  </a:tcPr>
                </a:tc>
                <a:tc>
                  <a:txBody>
                    <a:bodyPr/>
                    <a:lstStyle/>
                    <a:p>
                      <a:pPr algn="l"/>
                      <a:r>
                        <a:rPr lang="en-US" sz="1800">
                          <a:effectLst/>
                        </a:rPr>
                        <a:t>Subtract A - B</a:t>
                      </a:r>
                    </a:p>
                  </a:txBody>
                  <a:tcPr marL="31750" marR="31750" marT="31750" marB="31750" anchor="ctr">
                    <a:lnL>
                      <a:noFill/>
                    </a:lnL>
                    <a:lnR>
                      <a:noFill/>
                    </a:lnR>
                    <a:lnT>
                      <a:noFill/>
                    </a:lnT>
                    <a:lnB>
                      <a:noFill/>
                    </a:lnB>
                    <a:noFill/>
                  </a:tcPr>
                </a:tc>
                <a:tc>
                  <a:txBody>
                    <a:bodyPr/>
                    <a:lstStyle/>
                    <a:p>
                      <a:pPr algn="l"/>
                      <a:r>
                        <a:rPr lang="en-US" sz="1800">
                          <a:effectLst/>
                        </a:rPr>
                        <a:t>SUB</a:t>
                      </a:r>
                    </a:p>
                  </a:txBody>
                  <a:tcPr marL="31750" marR="31750" marT="31750" marB="31750" anchor="ctr">
                    <a:lnL>
                      <a:noFill/>
                    </a:lnL>
                    <a:lnR>
                      <a:noFill/>
                    </a:lnR>
                    <a:lnT>
                      <a:noFill/>
                    </a:lnT>
                    <a:lnB>
                      <a:noFill/>
                    </a:lnB>
                    <a:noFill/>
                  </a:tcPr>
                </a:tc>
                <a:extLst>
                  <a:ext uri="{0D108BD9-81ED-4DB2-BD59-A6C34878D82A}">
                    <a16:rowId xmlns:a16="http://schemas.microsoft.com/office/drawing/2014/main" val="2495064570"/>
                  </a:ext>
                </a:extLst>
              </a:tr>
              <a:tr h="481565">
                <a:tc>
                  <a:txBody>
                    <a:bodyPr/>
                    <a:lstStyle/>
                    <a:p>
                      <a:pPr algn="l"/>
                      <a:r>
                        <a:rPr lang="en-US" sz="1800">
                          <a:effectLst/>
                        </a:rPr>
                        <a:t>00110</a:t>
                      </a:r>
                    </a:p>
                  </a:txBody>
                  <a:tcPr marL="31750" marR="31750" marT="31750" marB="31750" anchor="ctr">
                    <a:lnL>
                      <a:noFill/>
                    </a:lnL>
                    <a:lnR>
                      <a:noFill/>
                    </a:lnR>
                    <a:lnT>
                      <a:noFill/>
                    </a:lnT>
                    <a:lnB>
                      <a:noFill/>
                    </a:lnB>
                    <a:noFill/>
                  </a:tcPr>
                </a:tc>
                <a:tc>
                  <a:txBody>
                    <a:bodyPr/>
                    <a:lstStyle/>
                    <a:p>
                      <a:pPr algn="l"/>
                      <a:r>
                        <a:rPr lang="en-US" sz="1800">
                          <a:effectLst/>
                        </a:rPr>
                        <a:t>Decrement A</a:t>
                      </a:r>
                    </a:p>
                  </a:txBody>
                  <a:tcPr marL="31750" marR="31750" marT="31750" marB="31750" anchor="ctr">
                    <a:lnL>
                      <a:noFill/>
                    </a:lnL>
                    <a:lnR>
                      <a:noFill/>
                    </a:lnR>
                    <a:lnT>
                      <a:noFill/>
                    </a:lnT>
                    <a:lnB>
                      <a:noFill/>
                    </a:lnB>
                    <a:noFill/>
                  </a:tcPr>
                </a:tc>
                <a:tc>
                  <a:txBody>
                    <a:bodyPr/>
                    <a:lstStyle/>
                    <a:p>
                      <a:pPr algn="l"/>
                      <a:r>
                        <a:rPr lang="en-US" sz="1800">
                          <a:effectLst/>
                        </a:rPr>
                        <a:t>DECA</a:t>
                      </a:r>
                    </a:p>
                  </a:txBody>
                  <a:tcPr marL="31750" marR="31750" marT="31750" marB="31750" anchor="ctr">
                    <a:lnL>
                      <a:noFill/>
                    </a:lnL>
                    <a:lnR>
                      <a:noFill/>
                    </a:lnR>
                    <a:lnT>
                      <a:noFill/>
                    </a:lnT>
                    <a:lnB>
                      <a:noFill/>
                    </a:lnB>
                    <a:noFill/>
                  </a:tcPr>
                </a:tc>
                <a:extLst>
                  <a:ext uri="{0D108BD9-81ED-4DB2-BD59-A6C34878D82A}">
                    <a16:rowId xmlns:a16="http://schemas.microsoft.com/office/drawing/2014/main" val="3949038301"/>
                  </a:ext>
                </a:extLst>
              </a:tr>
              <a:tr h="481565">
                <a:tc>
                  <a:txBody>
                    <a:bodyPr/>
                    <a:lstStyle/>
                    <a:p>
                      <a:pPr algn="l"/>
                      <a:r>
                        <a:rPr lang="en-US" sz="1800">
                          <a:effectLst/>
                        </a:rPr>
                        <a:t>01000</a:t>
                      </a:r>
                    </a:p>
                  </a:txBody>
                  <a:tcPr marL="31750" marR="31750" marT="31750" marB="31750" anchor="ctr">
                    <a:lnL>
                      <a:noFill/>
                    </a:lnL>
                    <a:lnR>
                      <a:noFill/>
                    </a:lnR>
                    <a:lnT>
                      <a:noFill/>
                    </a:lnT>
                    <a:lnB>
                      <a:noFill/>
                    </a:lnB>
                    <a:noFill/>
                  </a:tcPr>
                </a:tc>
                <a:tc>
                  <a:txBody>
                    <a:bodyPr/>
                    <a:lstStyle/>
                    <a:p>
                      <a:pPr algn="l"/>
                      <a:r>
                        <a:rPr lang="en-US" sz="1800">
                          <a:effectLst/>
                        </a:rPr>
                        <a:t>ADD A and B</a:t>
                      </a:r>
                    </a:p>
                  </a:txBody>
                  <a:tcPr marL="31750" marR="31750" marT="31750" marB="31750" anchor="ctr">
                    <a:lnL>
                      <a:noFill/>
                    </a:lnL>
                    <a:lnR>
                      <a:noFill/>
                    </a:lnR>
                    <a:lnT>
                      <a:noFill/>
                    </a:lnT>
                    <a:lnB>
                      <a:noFill/>
                    </a:lnB>
                    <a:noFill/>
                  </a:tcPr>
                </a:tc>
                <a:tc>
                  <a:txBody>
                    <a:bodyPr/>
                    <a:lstStyle/>
                    <a:p>
                      <a:pPr algn="l"/>
                      <a:r>
                        <a:rPr lang="en-US" sz="1800">
                          <a:effectLst/>
                        </a:rPr>
                        <a:t>AND</a:t>
                      </a:r>
                    </a:p>
                  </a:txBody>
                  <a:tcPr marL="31750" marR="31750" marT="31750" marB="31750" anchor="ctr">
                    <a:lnL>
                      <a:noFill/>
                    </a:lnL>
                    <a:lnR>
                      <a:noFill/>
                    </a:lnR>
                    <a:lnT>
                      <a:noFill/>
                    </a:lnT>
                    <a:lnB>
                      <a:noFill/>
                    </a:lnB>
                    <a:noFill/>
                  </a:tcPr>
                </a:tc>
                <a:extLst>
                  <a:ext uri="{0D108BD9-81ED-4DB2-BD59-A6C34878D82A}">
                    <a16:rowId xmlns:a16="http://schemas.microsoft.com/office/drawing/2014/main" val="3991856379"/>
                  </a:ext>
                </a:extLst>
              </a:tr>
              <a:tr h="278405">
                <a:tc>
                  <a:txBody>
                    <a:bodyPr/>
                    <a:lstStyle/>
                    <a:p>
                      <a:pPr algn="l"/>
                      <a:r>
                        <a:rPr lang="en-US" sz="1800">
                          <a:effectLst/>
                        </a:rPr>
                        <a:t>01010</a:t>
                      </a:r>
                    </a:p>
                  </a:txBody>
                  <a:tcPr marL="31750" marR="31750" marT="31750" marB="31750" anchor="ctr">
                    <a:lnL>
                      <a:noFill/>
                    </a:lnL>
                    <a:lnR>
                      <a:noFill/>
                    </a:lnR>
                    <a:lnT>
                      <a:noFill/>
                    </a:lnT>
                    <a:lnB>
                      <a:noFill/>
                    </a:lnB>
                    <a:noFill/>
                  </a:tcPr>
                </a:tc>
                <a:tc>
                  <a:txBody>
                    <a:bodyPr/>
                    <a:lstStyle/>
                    <a:p>
                      <a:pPr algn="l"/>
                      <a:r>
                        <a:rPr lang="en-US" sz="1800">
                          <a:effectLst/>
                        </a:rPr>
                        <a:t>OR A and B</a:t>
                      </a:r>
                    </a:p>
                  </a:txBody>
                  <a:tcPr marL="31750" marR="31750" marT="31750" marB="31750" anchor="ctr">
                    <a:lnL>
                      <a:noFill/>
                    </a:lnL>
                    <a:lnR>
                      <a:noFill/>
                    </a:lnR>
                    <a:lnT>
                      <a:noFill/>
                    </a:lnT>
                    <a:lnB>
                      <a:noFill/>
                    </a:lnB>
                    <a:noFill/>
                  </a:tcPr>
                </a:tc>
                <a:tc>
                  <a:txBody>
                    <a:bodyPr/>
                    <a:lstStyle/>
                    <a:p>
                      <a:pPr algn="l"/>
                      <a:r>
                        <a:rPr lang="en-US" sz="1800">
                          <a:effectLst/>
                        </a:rPr>
                        <a:t>OR</a:t>
                      </a:r>
                    </a:p>
                  </a:txBody>
                  <a:tcPr marL="31750" marR="31750" marT="31750" marB="31750" anchor="ctr">
                    <a:lnL>
                      <a:noFill/>
                    </a:lnL>
                    <a:lnR>
                      <a:noFill/>
                    </a:lnR>
                    <a:lnT>
                      <a:noFill/>
                    </a:lnT>
                    <a:lnB>
                      <a:noFill/>
                    </a:lnB>
                    <a:noFill/>
                  </a:tcPr>
                </a:tc>
                <a:extLst>
                  <a:ext uri="{0D108BD9-81ED-4DB2-BD59-A6C34878D82A}">
                    <a16:rowId xmlns:a16="http://schemas.microsoft.com/office/drawing/2014/main" val="1990623264"/>
                  </a:ext>
                </a:extLst>
              </a:tr>
              <a:tr h="481565">
                <a:tc>
                  <a:txBody>
                    <a:bodyPr/>
                    <a:lstStyle/>
                    <a:p>
                      <a:pPr algn="l"/>
                      <a:r>
                        <a:rPr lang="en-US" sz="1800">
                          <a:effectLst/>
                        </a:rPr>
                        <a:t>01100</a:t>
                      </a:r>
                    </a:p>
                  </a:txBody>
                  <a:tcPr marL="31750" marR="31750" marT="31750" marB="31750" anchor="ctr">
                    <a:lnL>
                      <a:noFill/>
                    </a:lnL>
                    <a:lnR>
                      <a:noFill/>
                    </a:lnR>
                    <a:lnT>
                      <a:noFill/>
                    </a:lnT>
                    <a:lnB>
                      <a:noFill/>
                    </a:lnB>
                    <a:noFill/>
                  </a:tcPr>
                </a:tc>
                <a:tc>
                  <a:txBody>
                    <a:bodyPr/>
                    <a:lstStyle/>
                    <a:p>
                      <a:pPr algn="l"/>
                      <a:r>
                        <a:rPr lang="en-US" sz="1800">
                          <a:effectLst/>
                        </a:rPr>
                        <a:t>XOR A and B</a:t>
                      </a:r>
                    </a:p>
                  </a:txBody>
                  <a:tcPr marL="31750" marR="31750" marT="31750" marB="31750" anchor="ctr">
                    <a:lnL>
                      <a:noFill/>
                    </a:lnL>
                    <a:lnR>
                      <a:noFill/>
                    </a:lnR>
                    <a:lnT>
                      <a:noFill/>
                    </a:lnT>
                    <a:lnB>
                      <a:noFill/>
                    </a:lnB>
                    <a:noFill/>
                  </a:tcPr>
                </a:tc>
                <a:tc>
                  <a:txBody>
                    <a:bodyPr/>
                    <a:lstStyle/>
                    <a:p>
                      <a:pPr algn="l"/>
                      <a:r>
                        <a:rPr lang="en-US" sz="1800">
                          <a:effectLst/>
                        </a:rPr>
                        <a:t>XOR</a:t>
                      </a:r>
                    </a:p>
                  </a:txBody>
                  <a:tcPr marL="31750" marR="31750" marT="31750" marB="31750" anchor="ctr">
                    <a:lnL>
                      <a:noFill/>
                    </a:lnL>
                    <a:lnR>
                      <a:noFill/>
                    </a:lnR>
                    <a:lnT>
                      <a:noFill/>
                    </a:lnT>
                    <a:lnB>
                      <a:noFill/>
                    </a:lnB>
                    <a:noFill/>
                  </a:tcPr>
                </a:tc>
                <a:extLst>
                  <a:ext uri="{0D108BD9-81ED-4DB2-BD59-A6C34878D82A}">
                    <a16:rowId xmlns:a16="http://schemas.microsoft.com/office/drawing/2014/main" val="2129535514"/>
                  </a:ext>
                </a:extLst>
              </a:tr>
              <a:tr h="481565">
                <a:tc>
                  <a:txBody>
                    <a:bodyPr/>
                    <a:lstStyle/>
                    <a:p>
                      <a:pPr algn="l"/>
                      <a:r>
                        <a:rPr lang="en-US" sz="1800">
                          <a:effectLst/>
                        </a:rPr>
                        <a:t>01110</a:t>
                      </a:r>
                    </a:p>
                  </a:txBody>
                  <a:tcPr marL="31750" marR="31750" marT="31750" marB="31750" anchor="ctr">
                    <a:lnL>
                      <a:noFill/>
                    </a:lnL>
                    <a:lnR>
                      <a:noFill/>
                    </a:lnR>
                    <a:lnT>
                      <a:noFill/>
                    </a:lnT>
                    <a:lnB>
                      <a:noFill/>
                    </a:lnB>
                    <a:noFill/>
                  </a:tcPr>
                </a:tc>
                <a:tc>
                  <a:txBody>
                    <a:bodyPr/>
                    <a:lstStyle/>
                    <a:p>
                      <a:pPr algn="l"/>
                      <a:r>
                        <a:rPr lang="en-US" sz="1800">
                          <a:effectLst/>
                        </a:rPr>
                        <a:t>Complement A</a:t>
                      </a:r>
                    </a:p>
                  </a:txBody>
                  <a:tcPr marL="31750" marR="31750" marT="31750" marB="31750" anchor="ctr">
                    <a:lnL>
                      <a:noFill/>
                    </a:lnL>
                    <a:lnR>
                      <a:noFill/>
                    </a:lnR>
                    <a:lnT>
                      <a:noFill/>
                    </a:lnT>
                    <a:lnB>
                      <a:noFill/>
                    </a:lnB>
                    <a:noFill/>
                  </a:tcPr>
                </a:tc>
                <a:tc>
                  <a:txBody>
                    <a:bodyPr/>
                    <a:lstStyle/>
                    <a:p>
                      <a:pPr algn="l"/>
                      <a:r>
                        <a:rPr lang="en-US" sz="1800">
                          <a:effectLst/>
                        </a:rPr>
                        <a:t>COMA</a:t>
                      </a:r>
                    </a:p>
                  </a:txBody>
                  <a:tcPr marL="31750" marR="31750" marT="31750" marB="31750" anchor="ctr">
                    <a:lnL>
                      <a:noFill/>
                    </a:lnL>
                    <a:lnR>
                      <a:noFill/>
                    </a:lnR>
                    <a:lnT>
                      <a:noFill/>
                    </a:lnT>
                    <a:lnB>
                      <a:noFill/>
                    </a:lnB>
                    <a:noFill/>
                  </a:tcPr>
                </a:tc>
                <a:extLst>
                  <a:ext uri="{0D108BD9-81ED-4DB2-BD59-A6C34878D82A}">
                    <a16:rowId xmlns:a16="http://schemas.microsoft.com/office/drawing/2014/main" val="1328145643"/>
                  </a:ext>
                </a:extLst>
              </a:tr>
              <a:tr h="481565">
                <a:tc>
                  <a:txBody>
                    <a:bodyPr/>
                    <a:lstStyle/>
                    <a:p>
                      <a:pPr algn="l"/>
                      <a:r>
                        <a:rPr lang="en-US" sz="1800">
                          <a:effectLst/>
                        </a:rPr>
                        <a:t>10000</a:t>
                      </a:r>
                    </a:p>
                  </a:txBody>
                  <a:tcPr marL="31750" marR="31750" marT="31750" marB="31750" anchor="ctr">
                    <a:lnL>
                      <a:noFill/>
                    </a:lnL>
                    <a:lnR>
                      <a:noFill/>
                    </a:lnR>
                    <a:lnT>
                      <a:noFill/>
                    </a:lnT>
                    <a:lnB>
                      <a:noFill/>
                    </a:lnB>
                    <a:noFill/>
                  </a:tcPr>
                </a:tc>
                <a:tc>
                  <a:txBody>
                    <a:bodyPr/>
                    <a:lstStyle/>
                    <a:p>
                      <a:pPr algn="l"/>
                      <a:r>
                        <a:rPr lang="en-US" sz="1800">
                          <a:effectLst/>
                        </a:rPr>
                        <a:t>Shift right A</a:t>
                      </a:r>
                    </a:p>
                  </a:txBody>
                  <a:tcPr marL="31750" marR="31750" marT="31750" marB="31750" anchor="ctr">
                    <a:lnL>
                      <a:noFill/>
                    </a:lnL>
                    <a:lnR>
                      <a:noFill/>
                    </a:lnR>
                    <a:lnT>
                      <a:noFill/>
                    </a:lnT>
                    <a:lnB>
                      <a:noFill/>
                    </a:lnB>
                    <a:noFill/>
                  </a:tcPr>
                </a:tc>
                <a:tc>
                  <a:txBody>
                    <a:bodyPr/>
                    <a:lstStyle/>
                    <a:p>
                      <a:pPr algn="l"/>
                      <a:r>
                        <a:rPr lang="en-US" sz="1800">
                          <a:effectLst/>
                        </a:rPr>
                        <a:t>SHRA</a:t>
                      </a:r>
                    </a:p>
                  </a:txBody>
                  <a:tcPr marL="31750" marR="31750" marT="31750" marB="31750" anchor="ctr">
                    <a:lnL>
                      <a:noFill/>
                    </a:lnL>
                    <a:lnR>
                      <a:noFill/>
                    </a:lnR>
                    <a:lnT>
                      <a:noFill/>
                    </a:lnT>
                    <a:lnB>
                      <a:noFill/>
                    </a:lnB>
                    <a:noFill/>
                  </a:tcPr>
                </a:tc>
                <a:extLst>
                  <a:ext uri="{0D108BD9-81ED-4DB2-BD59-A6C34878D82A}">
                    <a16:rowId xmlns:a16="http://schemas.microsoft.com/office/drawing/2014/main" val="3651052999"/>
                  </a:ext>
                </a:extLst>
              </a:tr>
              <a:tr h="278405">
                <a:tc>
                  <a:txBody>
                    <a:bodyPr/>
                    <a:lstStyle/>
                    <a:p>
                      <a:pPr algn="l"/>
                      <a:r>
                        <a:rPr lang="en-US" sz="1800">
                          <a:effectLst/>
                        </a:rPr>
                        <a:t>11000</a:t>
                      </a:r>
                    </a:p>
                  </a:txBody>
                  <a:tcPr marL="31750" marR="31750" marT="31750" marB="31750" anchor="ctr">
                    <a:lnL>
                      <a:noFill/>
                    </a:lnL>
                    <a:lnR>
                      <a:noFill/>
                    </a:lnR>
                    <a:lnT>
                      <a:noFill/>
                    </a:lnT>
                    <a:lnB>
                      <a:noFill/>
                    </a:lnB>
                    <a:noFill/>
                  </a:tcPr>
                </a:tc>
                <a:tc>
                  <a:txBody>
                    <a:bodyPr/>
                    <a:lstStyle/>
                    <a:p>
                      <a:pPr algn="l"/>
                      <a:r>
                        <a:rPr lang="en-US" sz="1800">
                          <a:effectLst/>
                        </a:rPr>
                        <a:t>Shift left A</a:t>
                      </a:r>
                    </a:p>
                  </a:txBody>
                  <a:tcPr marL="31750" marR="31750" marT="31750" marB="31750" anchor="ctr">
                    <a:lnL>
                      <a:noFill/>
                    </a:lnL>
                    <a:lnR>
                      <a:noFill/>
                    </a:lnR>
                    <a:lnT>
                      <a:noFill/>
                    </a:lnT>
                    <a:lnB>
                      <a:noFill/>
                    </a:lnB>
                    <a:noFill/>
                  </a:tcPr>
                </a:tc>
                <a:tc>
                  <a:txBody>
                    <a:bodyPr/>
                    <a:lstStyle/>
                    <a:p>
                      <a:pPr algn="l"/>
                      <a:r>
                        <a:rPr lang="en-US" sz="1800" dirty="0">
                          <a:effectLst/>
                        </a:rPr>
                        <a:t>SHLA</a:t>
                      </a:r>
                    </a:p>
                  </a:txBody>
                  <a:tcPr marL="31750" marR="31750" marT="31750" marB="31750" anchor="ctr">
                    <a:lnL>
                      <a:noFill/>
                    </a:lnL>
                    <a:lnR>
                      <a:noFill/>
                    </a:lnR>
                    <a:lnT>
                      <a:noFill/>
                    </a:lnT>
                    <a:lnB>
                      <a:noFill/>
                    </a:lnB>
                    <a:noFill/>
                  </a:tcPr>
                </a:tc>
                <a:extLst>
                  <a:ext uri="{0D108BD9-81ED-4DB2-BD59-A6C34878D82A}">
                    <a16:rowId xmlns:a16="http://schemas.microsoft.com/office/drawing/2014/main" val="3542410536"/>
                  </a:ext>
                </a:extLst>
              </a:tr>
            </a:tbl>
          </a:graphicData>
        </a:graphic>
      </p:graphicFrame>
      <p:sp>
        <p:nvSpPr>
          <p:cNvPr id="5" name="Rectangle 1">
            <a:extLst>
              <a:ext uri="{FF2B5EF4-FFF2-40B4-BE49-F238E27FC236}">
                <a16:creationId xmlns:a16="http://schemas.microsoft.com/office/drawing/2014/main" id="{62A7BA14-31C4-1EF5-86BB-661BA939CAFF}"/>
              </a:ext>
            </a:extLst>
          </p:cNvPr>
          <p:cNvSpPr>
            <a:spLocks noChangeArrowheads="1"/>
          </p:cNvSpPr>
          <p:nvPr/>
        </p:nvSpPr>
        <p:spPr bwMode="auto">
          <a:xfrm>
            <a:off x="2457450" y="316468"/>
            <a:ext cx="5337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inherit"/>
              </a:rPr>
              <a:t>Encoding of ALU Operations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6856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353E4-B5FD-FA10-7793-7AA6FD75B274}"/>
              </a:ext>
            </a:extLst>
          </p:cNvPr>
          <p:cNvSpPr>
            <a:spLocks noGrp="1"/>
          </p:cNvSpPr>
          <p:nvPr>
            <p:ph idx="1"/>
          </p:nvPr>
        </p:nvSpPr>
        <p:spPr>
          <a:xfrm>
            <a:off x="937260" y="685800"/>
            <a:ext cx="10190988" cy="5486400"/>
          </a:xfrm>
        </p:spPr>
        <p:txBody>
          <a:bodyPr>
            <a:normAutofit/>
          </a:bodyPr>
          <a:lstStyle/>
          <a:p>
            <a:pPr algn="l" fontAlgn="base"/>
            <a:r>
              <a:rPr lang="en-US" b="0" i="0" dirty="0">
                <a:solidFill>
                  <a:srgbClr val="080809"/>
                </a:solidFill>
                <a:effectLst/>
                <a:latin typeface="PT Serif" panose="020A0603040505020204" pitchFamily="18" charset="0"/>
              </a:rPr>
              <a:t>Let’s understand this with a simple CISC ADD instruction, which requires two inputs:</a:t>
            </a:r>
          </a:p>
          <a:p>
            <a:pPr marL="742950" lvl="1" indent="-285750" algn="l" fontAlgn="base">
              <a:buFont typeface="+mj-lt"/>
              <a:buAutoNum type="arabicPeriod"/>
            </a:pPr>
            <a:r>
              <a:rPr lang="en-US" b="0" i="0" dirty="0">
                <a:solidFill>
                  <a:srgbClr val="0D0D0D"/>
                </a:solidFill>
                <a:effectLst/>
                <a:latin typeface="PT Serif" panose="020A0603040505020204" pitchFamily="18" charset="0"/>
              </a:rPr>
              <a:t>Memory locations of two numbers essential for an addition</a:t>
            </a:r>
          </a:p>
          <a:p>
            <a:pPr marL="742950" lvl="1" indent="-285750" algn="l" fontAlgn="base">
              <a:buFont typeface="+mj-lt"/>
              <a:buAutoNum type="arabicPeriod"/>
            </a:pPr>
            <a:r>
              <a:rPr lang="en-US" b="0" i="0" dirty="0">
                <a:solidFill>
                  <a:srgbClr val="0D0D0D"/>
                </a:solidFill>
                <a:effectLst/>
                <a:latin typeface="PT Serif" panose="020A0603040505020204" pitchFamily="18" charset="0"/>
              </a:rPr>
              <a:t>Perform addition and store the result in the first memory location</a:t>
            </a:r>
          </a:p>
          <a:p>
            <a:pPr algn="l" fontAlgn="base"/>
            <a:r>
              <a:rPr lang="en-US" b="1" i="0" dirty="0">
                <a:solidFill>
                  <a:srgbClr val="080809"/>
                </a:solidFill>
                <a:effectLst/>
                <a:latin typeface="PT Serif" panose="020A0603040505020204" pitchFamily="18" charset="0"/>
              </a:rPr>
              <a:t>| ADD 1800, 1801</a:t>
            </a:r>
            <a:endParaRPr lang="en-US" b="0" i="0" dirty="0">
              <a:solidFill>
                <a:srgbClr val="080809"/>
              </a:solidFill>
              <a:effectLst/>
              <a:latin typeface="PT Serif" panose="020A0603040505020204" pitchFamily="18" charset="0"/>
            </a:endParaRPr>
          </a:p>
          <a:p>
            <a:pPr algn="l" fontAlgn="base"/>
            <a:r>
              <a:rPr lang="en-US" b="0" i="0" dirty="0">
                <a:solidFill>
                  <a:srgbClr val="080809"/>
                </a:solidFill>
                <a:effectLst/>
                <a:latin typeface="PT Serif" panose="020A0603040505020204" pitchFamily="18" charset="0"/>
              </a:rPr>
              <a:t>The ADD instruction picks up numbers from memory locations 1800 and 1801 or registers. Later, the picked-up numbers are added and eventually stored in location 1800.</a:t>
            </a:r>
          </a:p>
          <a:p>
            <a:pPr algn="l" fontAlgn="base"/>
            <a:r>
              <a:rPr lang="en-US" b="0" i="0" dirty="0">
                <a:solidFill>
                  <a:srgbClr val="080809"/>
                </a:solidFill>
                <a:effectLst/>
                <a:latin typeface="PT Serif" panose="020A0603040505020204" pitchFamily="18" charset="0"/>
              </a:rPr>
              <a:t>Here, a single ADD instruction performs multiple low-level operations, such as loading numbers from memory, performing the arithmetic ADD operation, and then storing the result in another memory. </a:t>
            </a:r>
          </a:p>
          <a:p>
            <a:pPr algn="l" fontAlgn="base"/>
            <a:r>
              <a:rPr lang="en-US" b="0" i="0" dirty="0">
                <a:solidFill>
                  <a:srgbClr val="080809"/>
                </a:solidFill>
                <a:effectLst/>
                <a:latin typeface="PT Serif" panose="020A0603040505020204" pitchFamily="18" charset="0"/>
              </a:rPr>
              <a:t>The compiler’s workload is reduced significantly here as high-level instructions are easily computed and stored. Moreover, these instructions consume minimum RAM as the hardware takes care of most tasks while decoding the instructions in the beginning stages.</a:t>
            </a:r>
          </a:p>
          <a:p>
            <a:endParaRPr lang="en-US" dirty="0"/>
          </a:p>
        </p:txBody>
      </p:sp>
    </p:spTree>
    <p:extLst>
      <p:ext uri="{BB962C8B-B14F-4D97-AF65-F5344CB8AC3E}">
        <p14:creationId xmlns:p14="http://schemas.microsoft.com/office/powerpoint/2010/main" val="3254332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07272-8063-984C-5403-0EF88EECF4E7}"/>
              </a:ext>
            </a:extLst>
          </p:cNvPr>
          <p:cNvSpPr>
            <a:spLocks noGrp="1"/>
          </p:cNvSpPr>
          <p:nvPr>
            <p:ph idx="1"/>
          </p:nvPr>
        </p:nvSpPr>
        <p:spPr>
          <a:xfrm>
            <a:off x="822960" y="880110"/>
            <a:ext cx="10305288" cy="5292090"/>
          </a:xfrm>
        </p:spPr>
        <p:txBody>
          <a:bodyPr>
            <a:normAutofit/>
          </a:bodyPr>
          <a:lstStyle/>
          <a:p>
            <a:pPr algn="l" fontAlgn="base"/>
            <a:r>
              <a:rPr lang="en-US" sz="2400" b="0" i="0" dirty="0">
                <a:solidFill>
                  <a:srgbClr val="080809"/>
                </a:solidFill>
                <a:effectLst/>
                <a:latin typeface="PT Serif" panose="020A0603040505020204" pitchFamily="18" charset="0"/>
              </a:rPr>
              <a:t>Hence, in CISC architectures, the CPU is entitled to put in more work to perform a single instruction. As the execution of the instruction takes more time, clock speeds are compromised. Moreover, CISC operations require more transistors to decode complex instructions.</a:t>
            </a:r>
          </a:p>
          <a:p>
            <a:pPr algn="l" fontAlgn="base"/>
            <a:r>
              <a:rPr lang="en-US" sz="2400" b="0" i="0" dirty="0">
                <a:solidFill>
                  <a:srgbClr val="080809"/>
                </a:solidFill>
                <a:effectLst/>
                <a:latin typeface="PT Serif" panose="020A0603040505020204" pitchFamily="18" charset="0"/>
              </a:rPr>
              <a:t>Commonly known examples of CISC processors are AMD, Intel x86, VAX, and System/360.</a:t>
            </a:r>
          </a:p>
          <a:p>
            <a:endParaRPr lang="en-US" sz="2400" dirty="0"/>
          </a:p>
        </p:txBody>
      </p:sp>
    </p:spTree>
    <p:extLst>
      <p:ext uri="{BB962C8B-B14F-4D97-AF65-F5344CB8AC3E}">
        <p14:creationId xmlns:p14="http://schemas.microsoft.com/office/powerpoint/2010/main" val="1331992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8F9C8-41AA-CC0B-BA38-63C431B5ADF2}"/>
              </a:ext>
            </a:extLst>
          </p:cNvPr>
          <p:cNvSpPr>
            <a:spLocks noGrp="1"/>
          </p:cNvSpPr>
          <p:nvPr>
            <p:ph idx="1"/>
          </p:nvPr>
        </p:nvSpPr>
        <p:spPr>
          <a:xfrm>
            <a:off x="914400" y="1017270"/>
            <a:ext cx="10213848" cy="5154930"/>
          </a:xfrm>
        </p:spPr>
        <p:txBody>
          <a:bodyPr>
            <a:normAutofit/>
          </a:bodyPr>
          <a:lstStyle/>
          <a:p>
            <a:r>
              <a:rPr lang="en-US" sz="2800" b="1" i="0" dirty="0">
                <a:solidFill>
                  <a:srgbClr val="273239"/>
                </a:solidFill>
                <a:effectLst/>
                <a:latin typeface="Nunito" pitchFamily="2" charset="0"/>
              </a:rPr>
              <a:t>RISC </a:t>
            </a:r>
            <a:r>
              <a:rPr lang="en-US" sz="2800" b="0" i="0" dirty="0">
                <a:solidFill>
                  <a:srgbClr val="080809"/>
                </a:solidFill>
                <a:effectLst/>
                <a:latin typeface="PT Serif" panose="020A0603040505020204" pitchFamily="18" charset="0"/>
              </a:rPr>
              <a:t>‘Reduced Instruction Set Computer.’ </a:t>
            </a:r>
            <a:endParaRPr lang="en-US" sz="2800" b="1" i="0" dirty="0">
              <a:solidFill>
                <a:srgbClr val="273239"/>
              </a:solidFill>
              <a:effectLst/>
              <a:latin typeface="Nunito" pitchFamily="2" charset="0"/>
            </a:endParaRPr>
          </a:p>
          <a:p>
            <a:r>
              <a:rPr lang="en-US" b="0" i="0" dirty="0">
                <a:solidFill>
                  <a:srgbClr val="273239"/>
                </a:solidFill>
                <a:effectLst/>
                <a:latin typeface="Nunito" pitchFamily="2" charset="0"/>
              </a:rPr>
              <a:t>It is a type of microprocessor architecture that uses a small set of instructions of uniform length. </a:t>
            </a:r>
          </a:p>
          <a:p>
            <a:r>
              <a:rPr lang="en-US" b="0" i="0" dirty="0">
                <a:solidFill>
                  <a:srgbClr val="273239"/>
                </a:solidFill>
                <a:effectLst/>
                <a:latin typeface="Nunito" pitchFamily="2" charset="0"/>
              </a:rPr>
              <a:t>These are simple instructions that are generally executed in one clock cycle. RISC chips are relatively simple to design and inexpensive. </a:t>
            </a:r>
          </a:p>
          <a:p>
            <a:r>
              <a:rPr lang="en-US" b="0" i="0" dirty="0">
                <a:solidFill>
                  <a:srgbClr val="273239"/>
                </a:solidFill>
                <a:effectLst/>
                <a:latin typeface="Nunito" pitchFamily="2" charset="0"/>
              </a:rPr>
              <a:t>The setback of this design is that the computer has to repeatedly perform simple operations to execute a larger program having a large number of processing operations. </a:t>
            </a:r>
          </a:p>
          <a:p>
            <a:pPr algn="l" fontAlgn="base"/>
            <a:r>
              <a:rPr lang="en-US" b="0" i="0" dirty="0">
                <a:solidFill>
                  <a:srgbClr val="080809"/>
                </a:solidFill>
                <a:effectLst/>
                <a:latin typeface="PT Serif" panose="020A0603040505020204" pitchFamily="18" charset="0"/>
              </a:rPr>
              <a:t>These were introduced in the 1980s by David Patterson and John Hennessy to overcome the complexities of CISC processors.</a:t>
            </a:r>
          </a:p>
          <a:p>
            <a:pPr algn="l" fontAlgn="base"/>
            <a:r>
              <a:rPr lang="en-US" b="0" i="0" dirty="0">
                <a:solidFill>
                  <a:srgbClr val="080809"/>
                </a:solidFill>
                <a:effectLst/>
                <a:latin typeface="PT Serif" panose="020A0603040505020204" pitchFamily="18" charset="0"/>
              </a:rPr>
              <a:t>RISC processors work with more instructions; however, the number of cycles an instruction may take to execute is minimized. </a:t>
            </a:r>
          </a:p>
          <a:p>
            <a:pPr algn="l" fontAlgn="base"/>
            <a:r>
              <a:rPr lang="en-US" b="0" i="0" dirty="0">
                <a:solidFill>
                  <a:srgbClr val="080809"/>
                </a:solidFill>
                <a:effectLst/>
                <a:latin typeface="PT Serif" panose="020A0603040505020204" pitchFamily="18" charset="0"/>
              </a:rPr>
              <a:t>In general terms, a RISC machine takes one CPU cycle to complete one instruction. </a:t>
            </a:r>
            <a:r>
              <a:rPr lang="en-US" b="1" i="0" dirty="0">
                <a:solidFill>
                  <a:srgbClr val="273239"/>
                </a:solidFill>
                <a:effectLst/>
                <a:latin typeface="Nunito" pitchFamily="2" charset="0"/>
              </a:rPr>
              <a:t>Examples:</a:t>
            </a:r>
            <a:r>
              <a:rPr lang="en-US" b="0" i="0" dirty="0">
                <a:solidFill>
                  <a:srgbClr val="273239"/>
                </a:solidFill>
                <a:effectLst/>
                <a:latin typeface="Nunito" pitchFamily="2" charset="0"/>
              </a:rPr>
              <a:t> SPARC, POWER PC, etc.</a:t>
            </a:r>
          </a:p>
          <a:p>
            <a:endParaRPr lang="en-US" dirty="0"/>
          </a:p>
        </p:txBody>
      </p:sp>
    </p:spTree>
    <p:extLst>
      <p:ext uri="{BB962C8B-B14F-4D97-AF65-F5344CB8AC3E}">
        <p14:creationId xmlns:p14="http://schemas.microsoft.com/office/powerpoint/2010/main" val="2809638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85134-EFB0-C9CB-03EE-4B09B5EF1653}"/>
              </a:ext>
            </a:extLst>
          </p:cNvPr>
          <p:cNvSpPr>
            <a:spLocks noGrp="1"/>
          </p:cNvSpPr>
          <p:nvPr>
            <p:ph idx="1"/>
          </p:nvPr>
        </p:nvSpPr>
        <p:spPr>
          <a:xfrm>
            <a:off x="800100" y="697230"/>
            <a:ext cx="10328148" cy="5474970"/>
          </a:xfrm>
        </p:spPr>
        <p:txBody>
          <a:bodyPr/>
          <a:lstStyle/>
          <a:p>
            <a:pPr algn="l" fontAlgn="base"/>
            <a:r>
              <a:rPr lang="en-US" b="0" i="0" dirty="0">
                <a:solidFill>
                  <a:srgbClr val="080809"/>
                </a:solidFill>
                <a:effectLst/>
                <a:latin typeface="PT Serif" panose="020A0603040505020204" pitchFamily="18" charset="0"/>
              </a:rPr>
              <a:t>Let’s consider the same ADD instruction and look at how RISC devices accomplish it. To begin with, RISC machines do not execute the ADD instruction in one step. Instead, it is broken down into multiple steps. </a:t>
            </a:r>
          </a:p>
          <a:p>
            <a:pPr algn="l" fontAlgn="base"/>
            <a:r>
              <a:rPr lang="en-US" b="0" i="0" dirty="0">
                <a:solidFill>
                  <a:srgbClr val="080809"/>
                </a:solidFill>
                <a:effectLst/>
                <a:latin typeface="PT Serif" panose="020A0603040505020204" pitchFamily="18" charset="0"/>
              </a:rPr>
              <a:t>For example, you need to load the numbers from memory through a LOAD instruction, followed by an ADD instruction that adds them, and finally, a STORE instruction that stores the result in memory.</a:t>
            </a:r>
          </a:p>
          <a:p>
            <a:endParaRPr lang="en-US" dirty="0"/>
          </a:p>
        </p:txBody>
      </p:sp>
    </p:spTree>
    <p:extLst>
      <p:ext uri="{BB962C8B-B14F-4D97-AF65-F5344CB8AC3E}">
        <p14:creationId xmlns:p14="http://schemas.microsoft.com/office/powerpoint/2010/main" val="200123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A00B6-40D1-ECBB-231D-B1FBAC70501D}"/>
              </a:ext>
            </a:extLst>
          </p:cNvPr>
          <p:cNvSpPr>
            <a:spLocks noGrp="1"/>
          </p:cNvSpPr>
          <p:nvPr>
            <p:ph idx="1"/>
          </p:nvPr>
        </p:nvSpPr>
        <p:spPr>
          <a:xfrm>
            <a:off x="948690" y="777240"/>
            <a:ext cx="10179558" cy="5394960"/>
          </a:xfrm>
        </p:spPr>
        <p:txBody>
          <a:bodyPr/>
          <a:lstStyle/>
          <a:p>
            <a:pPr algn="l" fontAlgn="base"/>
            <a:r>
              <a:rPr lang="en-US" b="1" i="0" dirty="0">
                <a:solidFill>
                  <a:srgbClr val="080809"/>
                </a:solidFill>
                <a:effectLst/>
                <a:latin typeface="PT Serif" panose="020A0603040505020204" pitchFamily="18" charset="0"/>
              </a:rPr>
              <a:t>Load X, 1600</a:t>
            </a:r>
            <a:endParaRPr lang="en-US" b="0" i="0" dirty="0">
              <a:solidFill>
                <a:srgbClr val="080809"/>
              </a:solidFill>
              <a:effectLst/>
              <a:latin typeface="PT Serif" panose="020A0603040505020204" pitchFamily="18" charset="0"/>
            </a:endParaRPr>
          </a:p>
          <a:p>
            <a:pPr algn="l" fontAlgn="base"/>
            <a:r>
              <a:rPr lang="en-US" b="1" i="0" dirty="0">
                <a:solidFill>
                  <a:srgbClr val="080809"/>
                </a:solidFill>
                <a:effectLst/>
                <a:latin typeface="PT Serif" panose="020A0603040505020204" pitchFamily="18" charset="0"/>
              </a:rPr>
              <a:t>Load Y, 1601</a:t>
            </a:r>
            <a:endParaRPr lang="en-US" b="0" i="0" dirty="0">
              <a:solidFill>
                <a:srgbClr val="080809"/>
              </a:solidFill>
              <a:effectLst/>
              <a:latin typeface="PT Serif" panose="020A0603040505020204" pitchFamily="18" charset="0"/>
            </a:endParaRPr>
          </a:p>
          <a:p>
            <a:pPr algn="l" fontAlgn="base"/>
            <a:r>
              <a:rPr lang="en-US" b="1" i="0" dirty="0">
                <a:solidFill>
                  <a:srgbClr val="080809"/>
                </a:solidFill>
                <a:effectLst/>
                <a:latin typeface="PT Serif" panose="020A0603040505020204" pitchFamily="18" charset="0"/>
              </a:rPr>
              <a:t>ADD X, Y</a:t>
            </a:r>
            <a:endParaRPr lang="en-US" b="0" i="0" dirty="0">
              <a:solidFill>
                <a:srgbClr val="080809"/>
              </a:solidFill>
              <a:effectLst/>
              <a:latin typeface="PT Serif" panose="020A0603040505020204" pitchFamily="18" charset="0"/>
            </a:endParaRPr>
          </a:p>
          <a:p>
            <a:pPr algn="l" fontAlgn="base"/>
            <a:r>
              <a:rPr lang="en-US" b="1" i="0" dirty="0">
                <a:solidFill>
                  <a:srgbClr val="080809"/>
                </a:solidFill>
                <a:effectLst/>
                <a:latin typeface="PT Serif" panose="020A0603040505020204" pitchFamily="18" charset="0"/>
              </a:rPr>
              <a:t>Store 1600, X</a:t>
            </a:r>
            <a:endParaRPr lang="en-US" b="0" i="0" dirty="0">
              <a:solidFill>
                <a:srgbClr val="080809"/>
              </a:solidFill>
              <a:effectLst/>
              <a:latin typeface="PT Serif" panose="020A0603040505020204" pitchFamily="18" charset="0"/>
            </a:endParaRPr>
          </a:p>
          <a:p>
            <a:pPr algn="l" fontAlgn="base"/>
            <a:r>
              <a:rPr lang="en-US" b="0" i="0" dirty="0">
                <a:solidFill>
                  <a:srgbClr val="080809"/>
                </a:solidFill>
                <a:effectLst/>
                <a:latin typeface="PT Serif" panose="020A0603040505020204" pitchFamily="18" charset="0"/>
              </a:rPr>
              <a:t>In this example, the ‘Load’ instruction loads data at memory location 1600 into register X. </a:t>
            </a:r>
          </a:p>
          <a:p>
            <a:pPr algn="l" fontAlgn="base"/>
            <a:r>
              <a:rPr lang="en-US" b="0" i="0" dirty="0">
                <a:solidFill>
                  <a:srgbClr val="080809"/>
                </a:solidFill>
                <a:effectLst/>
                <a:latin typeface="PT Serif" panose="020A0603040505020204" pitchFamily="18" charset="0"/>
              </a:rPr>
              <a:t>Similarly, the second ‘Load’ instruction picks up data from 1601 and loads it into register Y. </a:t>
            </a:r>
          </a:p>
          <a:p>
            <a:pPr algn="l" fontAlgn="base"/>
            <a:r>
              <a:rPr lang="en-US" b="0" i="0" dirty="0">
                <a:solidFill>
                  <a:srgbClr val="080809"/>
                </a:solidFill>
                <a:effectLst/>
                <a:latin typeface="PT Serif" panose="020A0603040505020204" pitchFamily="18" charset="0"/>
              </a:rPr>
              <a:t>Later, the values in registers X and Y are added. </a:t>
            </a:r>
          </a:p>
          <a:p>
            <a:pPr algn="l" fontAlgn="base"/>
            <a:r>
              <a:rPr lang="en-US" b="0" i="0" dirty="0">
                <a:solidFill>
                  <a:srgbClr val="080809"/>
                </a:solidFill>
                <a:effectLst/>
                <a:latin typeface="PT Serif" panose="020A0603040505020204" pitchFamily="18" charset="0"/>
              </a:rPr>
              <a:t>Lastly, the result X of addition is stored at memory location 1600 or any other location. </a:t>
            </a:r>
          </a:p>
          <a:p>
            <a:pPr algn="l" fontAlgn="base"/>
            <a:r>
              <a:rPr lang="en-US" b="0" i="0" dirty="0">
                <a:solidFill>
                  <a:srgbClr val="080809"/>
                </a:solidFill>
                <a:effectLst/>
                <a:latin typeface="PT Serif" panose="020A0603040505020204" pitchFamily="18" charset="0"/>
              </a:rPr>
              <a:t>It is worth noting that operations in RISC-type processors are performed on ‘registers’ rather than directly on memory.</a:t>
            </a:r>
          </a:p>
        </p:txBody>
      </p:sp>
    </p:spTree>
    <p:extLst>
      <p:ext uri="{BB962C8B-B14F-4D97-AF65-F5344CB8AC3E}">
        <p14:creationId xmlns:p14="http://schemas.microsoft.com/office/powerpoint/2010/main" val="3928433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52135-F43F-1BE2-1E5C-C9F077928568}"/>
              </a:ext>
            </a:extLst>
          </p:cNvPr>
          <p:cNvSpPr>
            <a:spLocks noGrp="1"/>
          </p:cNvSpPr>
          <p:nvPr>
            <p:ph idx="1"/>
          </p:nvPr>
        </p:nvSpPr>
        <p:spPr>
          <a:xfrm>
            <a:off x="948690" y="971550"/>
            <a:ext cx="10179558" cy="5200650"/>
          </a:xfrm>
        </p:spPr>
        <p:txBody>
          <a:bodyPr>
            <a:normAutofit fontScale="85000" lnSpcReduction="10000"/>
          </a:bodyPr>
          <a:lstStyle/>
          <a:p>
            <a:r>
              <a:rPr lang="en-US" dirty="0"/>
              <a:t>Only use LOAD and STORE instruction when communicating between memory and CPU • </a:t>
            </a:r>
          </a:p>
          <a:p>
            <a:r>
              <a:rPr lang="en-US" dirty="0"/>
              <a:t>All other instructions are executed within the registers of the CPU without referring to memory</a:t>
            </a:r>
          </a:p>
          <a:p>
            <a:r>
              <a:rPr lang="en-US" dirty="0"/>
              <a:t>Program to evaluate X = ( A + B ) * ( C + D ) </a:t>
            </a:r>
          </a:p>
          <a:p>
            <a:pPr marL="0" indent="0">
              <a:buNone/>
            </a:pPr>
            <a:r>
              <a:rPr lang="en-US" dirty="0"/>
              <a:t>LOAD R1, A </a:t>
            </a:r>
          </a:p>
          <a:p>
            <a:pPr marL="0" indent="0">
              <a:buNone/>
            </a:pPr>
            <a:r>
              <a:rPr lang="en-US" dirty="0"/>
              <a:t>LOAD R2, B </a:t>
            </a:r>
          </a:p>
          <a:p>
            <a:pPr marL="0" indent="0">
              <a:buNone/>
            </a:pPr>
            <a:r>
              <a:rPr lang="en-US" dirty="0"/>
              <a:t>LOAD R3, C </a:t>
            </a:r>
          </a:p>
          <a:p>
            <a:pPr marL="0" indent="0">
              <a:buNone/>
            </a:pPr>
            <a:r>
              <a:rPr lang="en-US" dirty="0"/>
              <a:t>LOAD R4, D </a:t>
            </a:r>
          </a:p>
          <a:p>
            <a:pPr marL="0" indent="0">
              <a:buNone/>
            </a:pPr>
            <a:r>
              <a:rPr lang="en-US" dirty="0"/>
              <a:t>ADD R1, R1, R2 </a:t>
            </a:r>
          </a:p>
          <a:p>
            <a:pPr marL="0" indent="0">
              <a:buNone/>
            </a:pPr>
            <a:r>
              <a:rPr lang="en-US" dirty="0"/>
              <a:t>ADD R3, R3, R4 </a:t>
            </a:r>
          </a:p>
          <a:p>
            <a:pPr marL="0" indent="0">
              <a:buNone/>
            </a:pPr>
            <a:r>
              <a:rPr lang="en-US" dirty="0"/>
              <a:t>MUL R1, R1, R3 </a:t>
            </a:r>
          </a:p>
          <a:p>
            <a:pPr marL="0" indent="0">
              <a:buNone/>
            </a:pPr>
            <a:r>
              <a:rPr lang="en-US" dirty="0"/>
              <a:t>STORE X, R1 </a:t>
            </a:r>
          </a:p>
          <a:p>
            <a:r>
              <a:rPr lang="en-US" dirty="0"/>
              <a:t>Load instruction transfers the operand from memory to CPU Register. •</a:t>
            </a:r>
          </a:p>
          <a:p>
            <a:r>
              <a:rPr lang="en-US" dirty="0"/>
              <a:t>Add and Multiply operations are executed with data in the registers without accessing the memory. </a:t>
            </a:r>
          </a:p>
          <a:p>
            <a:r>
              <a:rPr lang="en-US" dirty="0"/>
              <a:t>Result is then stored in the memory with store information.</a:t>
            </a:r>
          </a:p>
        </p:txBody>
      </p:sp>
      <p:pic>
        <p:nvPicPr>
          <p:cNvPr id="5" name="Picture 4">
            <a:extLst>
              <a:ext uri="{FF2B5EF4-FFF2-40B4-BE49-F238E27FC236}">
                <a16:creationId xmlns:a16="http://schemas.microsoft.com/office/drawing/2014/main" id="{89F86371-E7FA-F033-C8B4-DD99EF76FB2A}"/>
              </a:ext>
            </a:extLst>
          </p:cNvPr>
          <p:cNvPicPr>
            <a:picLocks noChangeAspect="1"/>
          </p:cNvPicPr>
          <p:nvPr/>
        </p:nvPicPr>
        <p:blipFill rotWithShape="1">
          <a:blip r:embed="rId2"/>
          <a:srcRect l="57187" t="33167" r="24063" b="14167"/>
          <a:stretch/>
        </p:blipFill>
        <p:spPr>
          <a:xfrm>
            <a:off x="2823210" y="1963102"/>
            <a:ext cx="1855566" cy="2931795"/>
          </a:xfrm>
          <a:prstGeom prst="rect">
            <a:avLst/>
          </a:prstGeom>
        </p:spPr>
      </p:pic>
      <p:sp>
        <p:nvSpPr>
          <p:cNvPr id="8" name="TextBox 7">
            <a:extLst>
              <a:ext uri="{FF2B5EF4-FFF2-40B4-BE49-F238E27FC236}">
                <a16:creationId xmlns:a16="http://schemas.microsoft.com/office/drawing/2014/main" id="{AEB9F475-BA27-AFA0-3F89-11DF0F481E17}"/>
              </a:ext>
            </a:extLst>
          </p:cNvPr>
          <p:cNvSpPr txBox="1"/>
          <p:nvPr/>
        </p:nvSpPr>
        <p:spPr>
          <a:xfrm>
            <a:off x="5920740" y="2019538"/>
            <a:ext cx="6103620" cy="2308324"/>
          </a:xfrm>
          <a:prstGeom prst="rect">
            <a:avLst/>
          </a:prstGeom>
          <a:noFill/>
        </p:spPr>
        <p:txBody>
          <a:bodyPr wrap="square" rtlCol="0">
            <a:spAutoFit/>
          </a:bodyPr>
          <a:lstStyle/>
          <a:p>
            <a:r>
              <a:rPr lang="en-US" dirty="0">
                <a:highlight>
                  <a:srgbClr val="FFFF00"/>
                </a:highlight>
              </a:rPr>
              <a:t>The primary instruction set of a RISC processor includes LOAD and STORE instructions for communication between memory and the CPU. Other computational instructions (such as ADD, SUB, and MUL) operate entirely within the CPU registers.</a:t>
            </a:r>
          </a:p>
          <a:p>
            <a:r>
              <a:rPr lang="en-US" dirty="0">
                <a:highlight>
                  <a:srgbClr val="FFFF00"/>
                </a:highlight>
              </a:rPr>
              <a:t>Here, A, B, C, and D represent memory locations, and X stores the result. The entire computation occurs within the registers of the CPU 1.</a:t>
            </a:r>
          </a:p>
        </p:txBody>
      </p:sp>
    </p:spTree>
    <p:extLst>
      <p:ext uri="{BB962C8B-B14F-4D97-AF65-F5344CB8AC3E}">
        <p14:creationId xmlns:p14="http://schemas.microsoft.com/office/powerpoint/2010/main" val="120987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74F07DB-C484-FC55-AD50-4DF28B56C5FD}"/>
              </a:ext>
            </a:extLst>
          </p:cNvPr>
          <p:cNvGraphicFramePr>
            <a:graphicFrameLocks noGrp="1"/>
          </p:cNvGraphicFramePr>
          <p:nvPr>
            <p:ph idx="1"/>
            <p:extLst>
              <p:ext uri="{D42A27DB-BD31-4B8C-83A1-F6EECF244321}">
                <p14:modId xmlns:p14="http://schemas.microsoft.com/office/powerpoint/2010/main" val="354011273"/>
              </p:ext>
            </p:extLst>
          </p:nvPr>
        </p:nvGraphicFramePr>
        <p:xfrm>
          <a:off x="548640" y="1623060"/>
          <a:ext cx="11643363" cy="4677818"/>
        </p:xfrm>
        <a:graphic>
          <a:graphicData uri="http://schemas.openxmlformats.org/drawingml/2006/table">
            <a:tbl>
              <a:tblPr/>
              <a:tblGrid>
                <a:gridCol w="1293707">
                  <a:extLst>
                    <a:ext uri="{9D8B030D-6E8A-4147-A177-3AD203B41FA5}">
                      <a16:colId xmlns:a16="http://schemas.microsoft.com/office/drawing/2014/main" val="2409534131"/>
                    </a:ext>
                  </a:extLst>
                </a:gridCol>
                <a:gridCol w="1293707">
                  <a:extLst>
                    <a:ext uri="{9D8B030D-6E8A-4147-A177-3AD203B41FA5}">
                      <a16:colId xmlns:a16="http://schemas.microsoft.com/office/drawing/2014/main" val="679416840"/>
                    </a:ext>
                  </a:extLst>
                </a:gridCol>
                <a:gridCol w="1293707">
                  <a:extLst>
                    <a:ext uri="{9D8B030D-6E8A-4147-A177-3AD203B41FA5}">
                      <a16:colId xmlns:a16="http://schemas.microsoft.com/office/drawing/2014/main" val="4215595600"/>
                    </a:ext>
                  </a:extLst>
                </a:gridCol>
                <a:gridCol w="1293707">
                  <a:extLst>
                    <a:ext uri="{9D8B030D-6E8A-4147-A177-3AD203B41FA5}">
                      <a16:colId xmlns:a16="http://schemas.microsoft.com/office/drawing/2014/main" val="1230567163"/>
                    </a:ext>
                  </a:extLst>
                </a:gridCol>
                <a:gridCol w="1293707">
                  <a:extLst>
                    <a:ext uri="{9D8B030D-6E8A-4147-A177-3AD203B41FA5}">
                      <a16:colId xmlns:a16="http://schemas.microsoft.com/office/drawing/2014/main" val="3828383534"/>
                    </a:ext>
                  </a:extLst>
                </a:gridCol>
                <a:gridCol w="1293707">
                  <a:extLst>
                    <a:ext uri="{9D8B030D-6E8A-4147-A177-3AD203B41FA5}">
                      <a16:colId xmlns:a16="http://schemas.microsoft.com/office/drawing/2014/main" val="1962662998"/>
                    </a:ext>
                  </a:extLst>
                </a:gridCol>
                <a:gridCol w="1293707">
                  <a:extLst>
                    <a:ext uri="{9D8B030D-6E8A-4147-A177-3AD203B41FA5}">
                      <a16:colId xmlns:a16="http://schemas.microsoft.com/office/drawing/2014/main" val="2350641078"/>
                    </a:ext>
                  </a:extLst>
                </a:gridCol>
                <a:gridCol w="1293707">
                  <a:extLst>
                    <a:ext uri="{9D8B030D-6E8A-4147-A177-3AD203B41FA5}">
                      <a16:colId xmlns:a16="http://schemas.microsoft.com/office/drawing/2014/main" val="2595697559"/>
                    </a:ext>
                  </a:extLst>
                </a:gridCol>
                <a:gridCol w="1293707">
                  <a:extLst>
                    <a:ext uri="{9D8B030D-6E8A-4147-A177-3AD203B41FA5}">
                      <a16:colId xmlns:a16="http://schemas.microsoft.com/office/drawing/2014/main" val="213587410"/>
                    </a:ext>
                  </a:extLst>
                </a:gridCol>
              </a:tblGrid>
              <a:tr h="729337">
                <a:tc>
                  <a:txBody>
                    <a:bodyPr/>
                    <a:lstStyle/>
                    <a:p>
                      <a:pPr algn="l"/>
                      <a:r>
                        <a:rPr lang="en-US" sz="1400" b="1">
                          <a:effectLst/>
                        </a:rPr>
                        <a:t>Micro-operation</a:t>
                      </a:r>
                    </a:p>
                  </a:txBody>
                  <a:tcPr marL="15850" marR="15850" marT="15850" marB="15850" anchor="ctr">
                    <a:lnL>
                      <a:noFill/>
                    </a:lnL>
                    <a:lnR>
                      <a:noFill/>
                    </a:lnR>
                    <a:lnT>
                      <a:noFill/>
                    </a:lnT>
                    <a:lnB>
                      <a:noFill/>
                    </a:lnB>
                    <a:noFill/>
                  </a:tcPr>
                </a:tc>
                <a:tc>
                  <a:txBody>
                    <a:bodyPr/>
                    <a:lstStyle/>
                    <a:p>
                      <a:pPr algn="l"/>
                      <a:r>
                        <a:rPr lang="en-US" sz="1400" b="1" dirty="0">
                          <a:effectLst/>
                        </a:rPr>
                        <a:t>SELA</a:t>
                      </a:r>
                    </a:p>
                  </a:txBody>
                  <a:tcPr marL="15850" marR="15850" marT="15850" marB="15850" anchor="ctr">
                    <a:lnL>
                      <a:noFill/>
                    </a:lnL>
                    <a:lnR>
                      <a:noFill/>
                    </a:lnR>
                    <a:lnT>
                      <a:noFill/>
                    </a:lnT>
                    <a:lnB>
                      <a:noFill/>
                    </a:lnB>
                    <a:noFill/>
                  </a:tcPr>
                </a:tc>
                <a:tc>
                  <a:txBody>
                    <a:bodyPr/>
                    <a:lstStyle/>
                    <a:p>
                      <a:pPr algn="l"/>
                      <a:r>
                        <a:rPr lang="en-US" sz="1400" b="1">
                          <a:effectLst/>
                        </a:rPr>
                        <a:t>SELB</a:t>
                      </a:r>
                    </a:p>
                  </a:txBody>
                  <a:tcPr marL="15850" marR="15850" marT="15850" marB="15850" anchor="ctr">
                    <a:lnL>
                      <a:noFill/>
                    </a:lnL>
                    <a:lnR>
                      <a:noFill/>
                    </a:lnR>
                    <a:lnT>
                      <a:noFill/>
                    </a:lnT>
                    <a:lnB>
                      <a:noFill/>
                    </a:lnB>
                    <a:noFill/>
                  </a:tcPr>
                </a:tc>
                <a:tc>
                  <a:txBody>
                    <a:bodyPr/>
                    <a:lstStyle/>
                    <a:p>
                      <a:pPr algn="l"/>
                      <a:r>
                        <a:rPr lang="en-US" sz="1400" b="1">
                          <a:effectLst/>
                        </a:rPr>
                        <a:t>SELD</a:t>
                      </a:r>
                    </a:p>
                  </a:txBody>
                  <a:tcPr marL="15850" marR="15850" marT="15850" marB="15850" anchor="ctr">
                    <a:lnL>
                      <a:noFill/>
                    </a:lnL>
                    <a:lnR>
                      <a:noFill/>
                    </a:lnR>
                    <a:lnT>
                      <a:noFill/>
                    </a:lnT>
                    <a:lnB>
                      <a:noFill/>
                    </a:lnB>
                    <a:noFill/>
                  </a:tcPr>
                </a:tc>
                <a:tc>
                  <a:txBody>
                    <a:bodyPr/>
                    <a:lstStyle/>
                    <a:p>
                      <a:pPr algn="l"/>
                      <a:r>
                        <a:rPr lang="en-US" sz="1400" b="1">
                          <a:effectLst/>
                        </a:rPr>
                        <a:t>OPR</a:t>
                      </a:r>
                    </a:p>
                  </a:txBody>
                  <a:tcPr marL="15850" marR="15850" marT="15850" marB="15850" anchor="ctr">
                    <a:lnL>
                      <a:noFill/>
                    </a:lnL>
                    <a:lnR>
                      <a:noFill/>
                    </a:lnR>
                    <a:lnT>
                      <a:noFill/>
                    </a:lnT>
                    <a:lnB>
                      <a:noFill/>
                    </a:lnB>
                    <a:noFill/>
                  </a:tcPr>
                </a:tc>
                <a:tc gridSpan="4">
                  <a:txBody>
                    <a:bodyPr/>
                    <a:lstStyle/>
                    <a:p>
                      <a:pPr algn="l"/>
                      <a:r>
                        <a:rPr lang="en-US" sz="1400" b="1" dirty="0">
                          <a:effectLst/>
                        </a:rPr>
                        <a:t>Control Word</a:t>
                      </a:r>
                    </a:p>
                  </a:txBody>
                  <a:tcPr marL="15850" marR="15850" marT="15850" marB="15850" anchor="ctr">
                    <a:lnL>
                      <a:noFill/>
                    </a:lnL>
                    <a:lnR>
                      <a:noFill/>
                    </a:lnR>
                    <a:lnT>
                      <a:noFill/>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5956570"/>
                  </a:ext>
                </a:extLst>
              </a:tr>
              <a:tr h="530788">
                <a:tc>
                  <a:txBody>
                    <a:bodyPr/>
                    <a:lstStyle/>
                    <a:p>
                      <a:pPr algn="l"/>
                      <a:r>
                        <a:rPr lang="en-US" sz="1400">
                          <a:effectLst/>
                          <a:highlight>
                            <a:srgbClr val="FFFF00"/>
                          </a:highlight>
                        </a:rPr>
                        <a:t>R1 ← R2 – R3</a:t>
                      </a:r>
                    </a:p>
                  </a:txBody>
                  <a:tcPr marL="15850" marR="15850" marT="15850" marB="15850" anchor="ctr">
                    <a:lnL>
                      <a:noFill/>
                    </a:lnL>
                    <a:lnR>
                      <a:noFill/>
                    </a:lnR>
                    <a:lnT>
                      <a:noFill/>
                    </a:lnT>
                    <a:lnB>
                      <a:noFill/>
                    </a:lnB>
                    <a:noFill/>
                  </a:tcPr>
                </a:tc>
                <a:tc>
                  <a:txBody>
                    <a:bodyPr/>
                    <a:lstStyle/>
                    <a:p>
                      <a:pPr algn="l"/>
                      <a:r>
                        <a:rPr lang="en-US" sz="1400" dirty="0">
                          <a:effectLst/>
                        </a:rPr>
                        <a:t>R2</a:t>
                      </a:r>
                    </a:p>
                  </a:txBody>
                  <a:tcPr marL="15850" marR="15850" marT="15850" marB="15850" anchor="ctr">
                    <a:lnL>
                      <a:noFill/>
                    </a:lnL>
                    <a:lnR>
                      <a:noFill/>
                    </a:lnR>
                    <a:lnT>
                      <a:noFill/>
                    </a:lnT>
                    <a:lnB>
                      <a:noFill/>
                    </a:lnB>
                    <a:noFill/>
                  </a:tcPr>
                </a:tc>
                <a:tc>
                  <a:txBody>
                    <a:bodyPr/>
                    <a:lstStyle/>
                    <a:p>
                      <a:pPr algn="l"/>
                      <a:r>
                        <a:rPr lang="en-US" sz="1400">
                          <a:effectLst/>
                        </a:rPr>
                        <a:t>R3</a:t>
                      </a:r>
                    </a:p>
                  </a:txBody>
                  <a:tcPr marL="15850" marR="15850" marT="15850" marB="15850" anchor="ctr">
                    <a:lnL>
                      <a:noFill/>
                    </a:lnL>
                    <a:lnR>
                      <a:noFill/>
                    </a:lnR>
                    <a:lnT>
                      <a:noFill/>
                    </a:lnT>
                    <a:lnB>
                      <a:noFill/>
                    </a:lnB>
                    <a:noFill/>
                  </a:tcPr>
                </a:tc>
                <a:tc>
                  <a:txBody>
                    <a:bodyPr/>
                    <a:lstStyle/>
                    <a:p>
                      <a:pPr algn="l"/>
                      <a:r>
                        <a:rPr lang="en-US" sz="1400">
                          <a:effectLst/>
                        </a:rPr>
                        <a:t>R1</a:t>
                      </a:r>
                    </a:p>
                  </a:txBody>
                  <a:tcPr marL="15850" marR="15850" marT="15850" marB="15850" anchor="ctr">
                    <a:lnL>
                      <a:noFill/>
                    </a:lnL>
                    <a:lnR>
                      <a:noFill/>
                    </a:lnR>
                    <a:lnT>
                      <a:noFill/>
                    </a:lnT>
                    <a:lnB>
                      <a:noFill/>
                    </a:lnB>
                    <a:noFill/>
                  </a:tcPr>
                </a:tc>
                <a:tc>
                  <a:txBody>
                    <a:bodyPr/>
                    <a:lstStyle/>
                    <a:p>
                      <a:pPr algn="l"/>
                      <a:r>
                        <a:rPr lang="en-US" sz="1400">
                          <a:effectLst/>
                        </a:rPr>
                        <a:t>SUB</a:t>
                      </a:r>
                    </a:p>
                  </a:txBody>
                  <a:tcPr marL="15850" marR="15850" marT="15850" marB="15850" anchor="ctr">
                    <a:lnL>
                      <a:noFill/>
                    </a:lnL>
                    <a:lnR>
                      <a:noFill/>
                    </a:lnR>
                    <a:lnT>
                      <a:noFill/>
                    </a:lnT>
                    <a:lnB>
                      <a:noFill/>
                    </a:lnB>
                    <a:noFill/>
                  </a:tcPr>
                </a:tc>
                <a:tc>
                  <a:txBody>
                    <a:bodyPr/>
                    <a:lstStyle/>
                    <a:p>
                      <a:pPr algn="l"/>
                      <a:r>
                        <a:rPr lang="en-US" sz="1400">
                          <a:effectLst/>
                        </a:rPr>
                        <a:t>010</a:t>
                      </a:r>
                    </a:p>
                  </a:txBody>
                  <a:tcPr marL="15850" marR="15850" marT="15850" marB="15850" anchor="ctr">
                    <a:lnL>
                      <a:noFill/>
                    </a:lnL>
                    <a:lnR>
                      <a:noFill/>
                    </a:lnR>
                    <a:lnT>
                      <a:noFill/>
                    </a:lnT>
                    <a:lnB>
                      <a:noFill/>
                    </a:lnB>
                    <a:noFill/>
                  </a:tcPr>
                </a:tc>
                <a:tc>
                  <a:txBody>
                    <a:bodyPr/>
                    <a:lstStyle/>
                    <a:p>
                      <a:pPr algn="l"/>
                      <a:r>
                        <a:rPr lang="en-US" sz="1400">
                          <a:effectLst/>
                        </a:rPr>
                        <a:t>011</a:t>
                      </a:r>
                    </a:p>
                  </a:txBody>
                  <a:tcPr marL="15850" marR="15850" marT="15850" marB="15850" anchor="ctr">
                    <a:lnL>
                      <a:noFill/>
                    </a:lnL>
                    <a:lnR>
                      <a:noFill/>
                    </a:lnR>
                    <a:lnT>
                      <a:noFill/>
                    </a:lnT>
                    <a:lnB>
                      <a:noFill/>
                    </a:lnB>
                    <a:noFill/>
                  </a:tcPr>
                </a:tc>
                <a:tc>
                  <a:txBody>
                    <a:bodyPr/>
                    <a:lstStyle/>
                    <a:p>
                      <a:pPr algn="l"/>
                      <a:r>
                        <a:rPr lang="en-US" sz="1400">
                          <a:effectLst/>
                        </a:rPr>
                        <a:t>001</a:t>
                      </a:r>
                    </a:p>
                  </a:txBody>
                  <a:tcPr marL="15850" marR="15850" marT="15850" marB="15850" anchor="ctr">
                    <a:lnL>
                      <a:noFill/>
                    </a:lnL>
                    <a:lnR>
                      <a:noFill/>
                    </a:lnR>
                    <a:lnT>
                      <a:noFill/>
                    </a:lnT>
                    <a:lnB>
                      <a:noFill/>
                    </a:lnB>
                    <a:noFill/>
                  </a:tcPr>
                </a:tc>
                <a:tc>
                  <a:txBody>
                    <a:bodyPr/>
                    <a:lstStyle/>
                    <a:p>
                      <a:pPr algn="l"/>
                      <a:r>
                        <a:rPr lang="en-US" sz="1400">
                          <a:effectLst/>
                        </a:rPr>
                        <a:t>00101</a:t>
                      </a:r>
                    </a:p>
                  </a:txBody>
                  <a:tcPr marL="15850" marR="15850" marT="15850" marB="15850" anchor="ctr">
                    <a:lnL>
                      <a:noFill/>
                    </a:lnL>
                    <a:lnR>
                      <a:noFill/>
                    </a:lnR>
                    <a:lnT>
                      <a:noFill/>
                    </a:lnT>
                    <a:lnB>
                      <a:noFill/>
                    </a:lnB>
                    <a:noFill/>
                  </a:tcPr>
                </a:tc>
                <a:extLst>
                  <a:ext uri="{0D108BD9-81ED-4DB2-BD59-A6C34878D82A}">
                    <a16:rowId xmlns:a16="http://schemas.microsoft.com/office/drawing/2014/main" val="2603035126"/>
                  </a:ext>
                </a:extLst>
              </a:tr>
              <a:tr h="530788">
                <a:tc>
                  <a:txBody>
                    <a:bodyPr/>
                    <a:lstStyle/>
                    <a:p>
                      <a:pPr algn="l"/>
                      <a:r>
                        <a:rPr lang="en-US" sz="1400">
                          <a:effectLst/>
                          <a:highlight>
                            <a:srgbClr val="FFFF00"/>
                          </a:highlight>
                        </a:rPr>
                        <a:t>R4 ← R4 ∨ R5</a:t>
                      </a:r>
                    </a:p>
                  </a:txBody>
                  <a:tcPr marL="15850" marR="15850" marT="15850" marB="15850" anchor="ctr">
                    <a:lnL>
                      <a:noFill/>
                    </a:lnL>
                    <a:lnR>
                      <a:noFill/>
                    </a:lnR>
                    <a:lnT>
                      <a:noFill/>
                    </a:lnT>
                    <a:lnB>
                      <a:noFill/>
                    </a:lnB>
                    <a:noFill/>
                  </a:tcPr>
                </a:tc>
                <a:tc>
                  <a:txBody>
                    <a:bodyPr/>
                    <a:lstStyle/>
                    <a:p>
                      <a:pPr algn="l"/>
                      <a:r>
                        <a:rPr lang="en-US" sz="1400" dirty="0">
                          <a:effectLst/>
                        </a:rPr>
                        <a:t>R4</a:t>
                      </a:r>
                    </a:p>
                  </a:txBody>
                  <a:tcPr marL="15850" marR="15850" marT="15850" marB="15850" anchor="ctr">
                    <a:lnL>
                      <a:noFill/>
                    </a:lnL>
                    <a:lnR>
                      <a:noFill/>
                    </a:lnR>
                    <a:lnT>
                      <a:noFill/>
                    </a:lnT>
                    <a:lnB>
                      <a:noFill/>
                    </a:lnB>
                    <a:noFill/>
                  </a:tcPr>
                </a:tc>
                <a:tc>
                  <a:txBody>
                    <a:bodyPr/>
                    <a:lstStyle/>
                    <a:p>
                      <a:pPr algn="l"/>
                      <a:r>
                        <a:rPr lang="en-US" sz="1400">
                          <a:effectLst/>
                        </a:rPr>
                        <a:t>R5</a:t>
                      </a:r>
                    </a:p>
                  </a:txBody>
                  <a:tcPr marL="15850" marR="15850" marT="15850" marB="15850" anchor="ctr">
                    <a:lnL>
                      <a:noFill/>
                    </a:lnL>
                    <a:lnR>
                      <a:noFill/>
                    </a:lnR>
                    <a:lnT>
                      <a:noFill/>
                    </a:lnT>
                    <a:lnB>
                      <a:noFill/>
                    </a:lnB>
                    <a:noFill/>
                  </a:tcPr>
                </a:tc>
                <a:tc>
                  <a:txBody>
                    <a:bodyPr/>
                    <a:lstStyle/>
                    <a:p>
                      <a:pPr algn="l"/>
                      <a:r>
                        <a:rPr lang="en-US" sz="1400">
                          <a:effectLst/>
                        </a:rPr>
                        <a:t>R4</a:t>
                      </a:r>
                    </a:p>
                  </a:txBody>
                  <a:tcPr marL="15850" marR="15850" marT="15850" marB="15850" anchor="ctr">
                    <a:lnL>
                      <a:noFill/>
                    </a:lnL>
                    <a:lnR>
                      <a:noFill/>
                    </a:lnR>
                    <a:lnT>
                      <a:noFill/>
                    </a:lnT>
                    <a:lnB>
                      <a:noFill/>
                    </a:lnB>
                    <a:noFill/>
                  </a:tcPr>
                </a:tc>
                <a:tc>
                  <a:txBody>
                    <a:bodyPr/>
                    <a:lstStyle/>
                    <a:p>
                      <a:pPr algn="l"/>
                      <a:r>
                        <a:rPr lang="en-US" sz="1400">
                          <a:effectLst/>
                        </a:rPr>
                        <a:t>OR</a:t>
                      </a:r>
                    </a:p>
                  </a:txBody>
                  <a:tcPr marL="15850" marR="15850" marT="15850" marB="15850" anchor="ctr">
                    <a:lnL>
                      <a:noFill/>
                    </a:lnL>
                    <a:lnR>
                      <a:noFill/>
                    </a:lnR>
                    <a:lnT>
                      <a:noFill/>
                    </a:lnT>
                    <a:lnB>
                      <a:noFill/>
                    </a:lnB>
                    <a:noFill/>
                  </a:tcPr>
                </a:tc>
                <a:tc>
                  <a:txBody>
                    <a:bodyPr/>
                    <a:lstStyle/>
                    <a:p>
                      <a:pPr algn="l"/>
                      <a:r>
                        <a:rPr lang="en-US" sz="1400">
                          <a:effectLst/>
                        </a:rPr>
                        <a:t>100</a:t>
                      </a:r>
                    </a:p>
                  </a:txBody>
                  <a:tcPr marL="15850" marR="15850" marT="15850" marB="15850" anchor="ctr">
                    <a:lnL>
                      <a:noFill/>
                    </a:lnL>
                    <a:lnR>
                      <a:noFill/>
                    </a:lnR>
                    <a:lnT>
                      <a:noFill/>
                    </a:lnT>
                    <a:lnB>
                      <a:noFill/>
                    </a:lnB>
                    <a:noFill/>
                  </a:tcPr>
                </a:tc>
                <a:tc>
                  <a:txBody>
                    <a:bodyPr/>
                    <a:lstStyle/>
                    <a:p>
                      <a:pPr algn="l"/>
                      <a:r>
                        <a:rPr lang="en-US" sz="1400">
                          <a:effectLst/>
                        </a:rPr>
                        <a:t>101</a:t>
                      </a:r>
                    </a:p>
                  </a:txBody>
                  <a:tcPr marL="15850" marR="15850" marT="15850" marB="15850" anchor="ctr">
                    <a:lnL>
                      <a:noFill/>
                    </a:lnL>
                    <a:lnR>
                      <a:noFill/>
                    </a:lnR>
                    <a:lnT>
                      <a:noFill/>
                    </a:lnT>
                    <a:lnB>
                      <a:noFill/>
                    </a:lnB>
                    <a:noFill/>
                  </a:tcPr>
                </a:tc>
                <a:tc>
                  <a:txBody>
                    <a:bodyPr/>
                    <a:lstStyle/>
                    <a:p>
                      <a:pPr algn="l"/>
                      <a:r>
                        <a:rPr lang="en-US" sz="1400">
                          <a:effectLst/>
                        </a:rPr>
                        <a:t>100</a:t>
                      </a:r>
                    </a:p>
                  </a:txBody>
                  <a:tcPr marL="15850" marR="15850" marT="15850" marB="15850" anchor="ctr">
                    <a:lnL>
                      <a:noFill/>
                    </a:lnL>
                    <a:lnR>
                      <a:noFill/>
                    </a:lnR>
                    <a:lnT>
                      <a:noFill/>
                    </a:lnT>
                    <a:lnB>
                      <a:noFill/>
                    </a:lnB>
                    <a:noFill/>
                  </a:tcPr>
                </a:tc>
                <a:tc>
                  <a:txBody>
                    <a:bodyPr/>
                    <a:lstStyle/>
                    <a:p>
                      <a:pPr algn="l"/>
                      <a:r>
                        <a:rPr lang="en-US" sz="1400">
                          <a:effectLst/>
                        </a:rPr>
                        <a:t>01010</a:t>
                      </a:r>
                    </a:p>
                  </a:txBody>
                  <a:tcPr marL="15850" marR="15850" marT="15850" marB="15850" anchor="ctr">
                    <a:lnL>
                      <a:noFill/>
                    </a:lnL>
                    <a:lnR>
                      <a:noFill/>
                    </a:lnR>
                    <a:lnT>
                      <a:noFill/>
                    </a:lnT>
                    <a:lnB>
                      <a:noFill/>
                    </a:lnB>
                    <a:noFill/>
                  </a:tcPr>
                </a:tc>
                <a:extLst>
                  <a:ext uri="{0D108BD9-81ED-4DB2-BD59-A6C34878D82A}">
                    <a16:rowId xmlns:a16="http://schemas.microsoft.com/office/drawing/2014/main" val="3966384427"/>
                  </a:ext>
                </a:extLst>
              </a:tr>
              <a:tr h="530788">
                <a:tc>
                  <a:txBody>
                    <a:bodyPr/>
                    <a:lstStyle/>
                    <a:p>
                      <a:pPr algn="l"/>
                      <a:r>
                        <a:rPr lang="en-US" sz="1400">
                          <a:effectLst/>
                          <a:highlight>
                            <a:srgbClr val="FFFF00"/>
                          </a:highlight>
                        </a:rPr>
                        <a:t>R6 ← R6 + R1</a:t>
                      </a:r>
                    </a:p>
                  </a:txBody>
                  <a:tcPr marL="15850" marR="15850" marT="15850" marB="15850" anchor="ctr">
                    <a:lnL>
                      <a:noFill/>
                    </a:lnL>
                    <a:lnR>
                      <a:noFill/>
                    </a:lnR>
                    <a:lnT>
                      <a:noFill/>
                    </a:lnT>
                    <a:lnB>
                      <a:noFill/>
                    </a:lnB>
                    <a:noFill/>
                  </a:tcPr>
                </a:tc>
                <a:tc>
                  <a:txBody>
                    <a:bodyPr/>
                    <a:lstStyle/>
                    <a:p>
                      <a:pPr algn="l"/>
                      <a:r>
                        <a:rPr lang="en-US" sz="1400" dirty="0">
                          <a:effectLst/>
                        </a:rPr>
                        <a:t>-</a:t>
                      </a:r>
                    </a:p>
                  </a:txBody>
                  <a:tcPr marL="15850" marR="15850" marT="15850" marB="15850" anchor="ctr">
                    <a:lnL>
                      <a:noFill/>
                    </a:lnL>
                    <a:lnR>
                      <a:noFill/>
                    </a:lnR>
                    <a:lnT>
                      <a:noFill/>
                    </a:lnT>
                    <a:lnB>
                      <a:noFill/>
                    </a:lnB>
                    <a:noFill/>
                  </a:tcPr>
                </a:tc>
                <a:tc>
                  <a:txBody>
                    <a:bodyPr/>
                    <a:lstStyle/>
                    <a:p>
                      <a:pPr algn="l"/>
                      <a:r>
                        <a:rPr lang="en-US" sz="1400">
                          <a:effectLst/>
                        </a:rPr>
                        <a:t>R6</a:t>
                      </a:r>
                    </a:p>
                  </a:txBody>
                  <a:tcPr marL="15850" marR="15850" marT="15850" marB="15850" anchor="ctr">
                    <a:lnL>
                      <a:noFill/>
                    </a:lnL>
                    <a:lnR>
                      <a:noFill/>
                    </a:lnR>
                    <a:lnT>
                      <a:noFill/>
                    </a:lnT>
                    <a:lnB>
                      <a:noFill/>
                    </a:lnB>
                    <a:noFill/>
                  </a:tcPr>
                </a:tc>
                <a:tc>
                  <a:txBody>
                    <a:bodyPr/>
                    <a:lstStyle/>
                    <a:p>
                      <a:pPr algn="l"/>
                      <a:r>
                        <a:rPr lang="en-US" sz="1400">
                          <a:effectLst/>
                        </a:rPr>
                        <a:t>R1</a:t>
                      </a:r>
                    </a:p>
                  </a:txBody>
                  <a:tcPr marL="15850" marR="15850" marT="15850" marB="15850" anchor="ctr">
                    <a:lnL>
                      <a:noFill/>
                    </a:lnL>
                    <a:lnR>
                      <a:noFill/>
                    </a:lnR>
                    <a:lnT>
                      <a:noFill/>
                    </a:lnT>
                    <a:lnB>
                      <a:noFill/>
                    </a:lnB>
                    <a:noFill/>
                  </a:tcPr>
                </a:tc>
                <a:tc>
                  <a:txBody>
                    <a:bodyPr/>
                    <a:lstStyle/>
                    <a:p>
                      <a:pPr algn="l"/>
                      <a:r>
                        <a:rPr lang="en-US" sz="1400">
                          <a:effectLst/>
                        </a:rPr>
                        <a:t>INCA</a:t>
                      </a:r>
                    </a:p>
                  </a:txBody>
                  <a:tcPr marL="15850" marR="15850" marT="15850" marB="15850" anchor="ctr">
                    <a:lnL>
                      <a:noFill/>
                    </a:lnL>
                    <a:lnR>
                      <a:noFill/>
                    </a:lnR>
                    <a:lnT>
                      <a:noFill/>
                    </a:lnT>
                    <a:lnB>
                      <a:noFill/>
                    </a:lnB>
                    <a:noFill/>
                  </a:tcPr>
                </a:tc>
                <a:tc>
                  <a:txBody>
                    <a:bodyPr/>
                    <a:lstStyle/>
                    <a:p>
                      <a:pPr algn="l"/>
                      <a:r>
                        <a:rPr lang="en-US" sz="1400">
                          <a:effectLst/>
                        </a:rPr>
                        <a:t>110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110</a:t>
                      </a:r>
                    </a:p>
                  </a:txBody>
                  <a:tcPr marL="15850" marR="15850" marT="15850" marB="15850" anchor="ctr">
                    <a:lnL>
                      <a:noFill/>
                    </a:lnL>
                    <a:lnR>
                      <a:noFill/>
                    </a:lnR>
                    <a:lnT>
                      <a:noFill/>
                    </a:lnT>
                    <a:lnB>
                      <a:noFill/>
                    </a:lnB>
                    <a:noFill/>
                  </a:tcPr>
                </a:tc>
                <a:tc>
                  <a:txBody>
                    <a:bodyPr/>
                    <a:lstStyle/>
                    <a:p>
                      <a:pPr algn="l"/>
                      <a:r>
                        <a:rPr lang="en-US" sz="1400">
                          <a:effectLst/>
                        </a:rPr>
                        <a:t>00001</a:t>
                      </a:r>
                    </a:p>
                  </a:txBody>
                  <a:tcPr marL="15850" marR="15850" marT="15850" marB="15850" anchor="ctr">
                    <a:lnL>
                      <a:noFill/>
                    </a:lnL>
                    <a:lnR>
                      <a:noFill/>
                    </a:lnR>
                    <a:lnT>
                      <a:noFill/>
                    </a:lnT>
                    <a:lnB>
                      <a:noFill/>
                    </a:lnB>
                    <a:noFill/>
                  </a:tcPr>
                </a:tc>
                <a:extLst>
                  <a:ext uri="{0D108BD9-81ED-4DB2-BD59-A6C34878D82A}">
                    <a16:rowId xmlns:a16="http://schemas.microsoft.com/office/drawing/2014/main" val="4290085514"/>
                  </a:ext>
                </a:extLst>
              </a:tr>
              <a:tr h="332239">
                <a:tc>
                  <a:txBody>
                    <a:bodyPr/>
                    <a:lstStyle/>
                    <a:p>
                      <a:pPr algn="l"/>
                      <a:r>
                        <a:rPr lang="en-US" sz="1400">
                          <a:effectLst/>
                          <a:highlight>
                            <a:srgbClr val="FFFF00"/>
                          </a:highlight>
                        </a:rPr>
                        <a:t>R7 ← R1</a:t>
                      </a:r>
                    </a:p>
                  </a:txBody>
                  <a:tcPr marL="15850" marR="15850" marT="15850" marB="15850" anchor="ctr">
                    <a:lnL>
                      <a:noFill/>
                    </a:lnL>
                    <a:lnR>
                      <a:noFill/>
                    </a:lnR>
                    <a:lnT>
                      <a:noFill/>
                    </a:lnT>
                    <a:lnB>
                      <a:noFill/>
                    </a:lnB>
                    <a:noFill/>
                  </a:tcPr>
                </a:tc>
                <a:tc>
                  <a:txBody>
                    <a:bodyPr/>
                    <a:lstStyle/>
                    <a:p>
                      <a:pPr algn="l"/>
                      <a:r>
                        <a:rPr lang="en-US" sz="1400" dirty="0">
                          <a:effectLst/>
                        </a:rPr>
                        <a:t>R1</a:t>
                      </a:r>
                    </a:p>
                  </a:txBody>
                  <a:tcPr marL="15850" marR="15850" marT="15850" marB="15850" anchor="ctr">
                    <a:lnL>
                      <a:noFill/>
                    </a:lnL>
                    <a:lnR>
                      <a:noFill/>
                    </a:lnR>
                    <a:lnT>
                      <a:noFill/>
                    </a:lnT>
                    <a:lnB>
                      <a:noFill/>
                    </a:lnB>
                    <a:noFill/>
                  </a:tcPr>
                </a:tc>
                <a:tc>
                  <a:txBody>
                    <a:bodyPr/>
                    <a:lstStyle/>
                    <a:p>
                      <a:pPr algn="l"/>
                      <a:r>
                        <a:rPr lang="en-US" sz="1400">
                          <a:effectLst/>
                        </a:rPr>
                        <a:t>-</a:t>
                      </a:r>
                    </a:p>
                  </a:txBody>
                  <a:tcPr marL="15850" marR="15850" marT="15850" marB="15850" anchor="ctr">
                    <a:lnL>
                      <a:noFill/>
                    </a:lnL>
                    <a:lnR>
                      <a:noFill/>
                    </a:lnR>
                    <a:lnT>
                      <a:noFill/>
                    </a:lnT>
                    <a:lnB>
                      <a:noFill/>
                    </a:lnB>
                    <a:noFill/>
                  </a:tcPr>
                </a:tc>
                <a:tc>
                  <a:txBody>
                    <a:bodyPr/>
                    <a:lstStyle/>
                    <a:p>
                      <a:pPr algn="l"/>
                      <a:r>
                        <a:rPr lang="en-US" sz="1400">
                          <a:effectLst/>
                        </a:rPr>
                        <a:t>R7</a:t>
                      </a:r>
                    </a:p>
                  </a:txBody>
                  <a:tcPr marL="15850" marR="15850" marT="15850" marB="15850" anchor="ctr">
                    <a:lnL>
                      <a:noFill/>
                    </a:lnL>
                    <a:lnR>
                      <a:noFill/>
                    </a:lnR>
                    <a:lnT>
                      <a:noFill/>
                    </a:lnT>
                    <a:lnB>
                      <a:noFill/>
                    </a:lnB>
                    <a:noFill/>
                  </a:tcPr>
                </a:tc>
                <a:tc>
                  <a:txBody>
                    <a:bodyPr/>
                    <a:lstStyle/>
                    <a:p>
                      <a:pPr algn="l"/>
                      <a:r>
                        <a:rPr lang="en-US" sz="1400">
                          <a:effectLst/>
                        </a:rPr>
                        <a:t>TSFA</a:t>
                      </a:r>
                    </a:p>
                  </a:txBody>
                  <a:tcPr marL="15850" marR="15850" marT="15850" marB="15850" anchor="ctr">
                    <a:lnL>
                      <a:noFill/>
                    </a:lnL>
                    <a:lnR>
                      <a:noFill/>
                    </a:lnR>
                    <a:lnT>
                      <a:noFill/>
                    </a:lnT>
                    <a:lnB>
                      <a:noFill/>
                    </a:lnB>
                    <a:noFill/>
                  </a:tcPr>
                </a:tc>
                <a:tc>
                  <a:txBody>
                    <a:bodyPr/>
                    <a:lstStyle/>
                    <a:p>
                      <a:pPr algn="l"/>
                      <a:r>
                        <a:rPr lang="en-US" sz="1400">
                          <a:effectLst/>
                        </a:rPr>
                        <a:t>001</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111</a:t>
                      </a:r>
                    </a:p>
                  </a:txBody>
                  <a:tcPr marL="15850" marR="15850" marT="15850" marB="15850" anchor="ctr">
                    <a:lnL>
                      <a:noFill/>
                    </a:lnL>
                    <a:lnR>
                      <a:noFill/>
                    </a:lnR>
                    <a:lnT>
                      <a:noFill/>
                    </a:lnT>
                    <a:lnB>
                      <a:noFill/>
                    </a:lnB>
                    <a:noFill/>
                  </a:tcPr>
                </a:tc>
                <a:tc>
                  <a:txBody>
                    <a:bodyPr/>
                    <a:lstStyle/>
                    <a:p>
                      <a:pPr algn="l"/>
                      <a:r>
                        <a:rPr lang="en-US" sz="1400">
                          <a:effectLst/>
                        </a:rPr>
                        <a:t>00000</a:t>
                      </a:r>
                    </a:p>
                  </a:txBody>
                  <a:tcPr marL="15850" marR="15850" marT="15850" marB="15850" anchor="ctr">
                    <a:lnL>
                      <a:noFill/>
                    </a:lnL>
                    <a:lnR>
                      <a:noFill/>
                    </a:lnR>
                    <a:lnT>
                      <a:noFill/>
                    </a:lnT>
                    <a:lnB>
                      <a:noFill/>
                    </a:lnB>
                    <a:noFill/>
                  </a:tcPr>
                </a:tc>
                <a:extLst>
                  <a:ext uri="{0D108BD9-81ED-4DB2-BD59-A6C34878D82A}">
                    <a16:rowId xmlns:a16="http://schemas.microsoft.com/office/drawing/2014/main" val="3615587509"/>
                  </a:ext>
                </a:extLst>
              </a:tr>
              <a:tr h="530788">
                <a:tc>
                  <a:txBody>
                    <a:bodyPr/>
                    <a:lstStyle/>
                    <a:p>
                      <a:pPr algn="l"/>
                      <a:r>
                        <a:rPr lang="en-US" sz="1400">
                          <a:effectLst/>
                          <a:highlight>
                            <a:srgbClr val="FFFF00"/>
                          </a:highlight>
                        </a:rPr>
                        <a:t>Output ← R2</a:t>
                      </a:r>
                    </a:p>
                  </a:txBody>
                  <a:tcPr marL="15850" marR="15850" marT="15850" marB="15850" anchor="ctr">
                    <a:lnL>
                      <a:noFill/>
                    </a:lnL>
                    <a:lnR>
                      <a:noFill/>
                    </a:lnR>
                    <a:lnT>
                      <a:noFill/>
                    </a:lnT>
                    <a:lnB>
                      <a:noFill/>
                    </a:lnB>
                    <a:noFill/>
                  </a:tcPr>
                </a:tc>
                <a:tc>
                  <a:txBody>
                    <a:bodyPr/>
                    <a:lstStyle/>
                    <a:p>
                      <a:pPr algn="l"/>
                      <a:r>
                        <a:rPr lang="en-US" sz="1400" dirty="0">
                          <a:effectLst/>
                        </a:rPr>
                        <a:t>R2</a:t>
                      </a:r>
                    </a:p>
                  </a:txBody>
                  <a:tcPr marL="15850" marR="15850" marT="15850" marB="15850" anchor="ctr">
                    <a:lnL>
                      <a:noFill/>
                    </a:lnL>
                    <a:lnR>
                      <a:noFill/>
                    </a:lnR>
                    <a:lnT>
                      <a:noFill/>
                    </a:lnT>
                    <a:lnB>
                      <a:noFill/>
                    </a:lnB>
                    <a:noFill/>
                  </a:tcPr>
                </a:tc>
                <a:tc>
                  <a:txBody>
                    <a:bodyPr/>
                    <a:lstStyle/>
                    <a:p>
                      <a:pPr algn="l"/>
                      <a:r>
                        <a:rPr lang="en-US" sz="1400">
                          <a:effectLst/>
                        </a:rPr>
                        <a:t>–</a:t>
                      </a:r>
                    </a:p>
                  </a:txBody>
                  <a:tcPr marL="15850" marR="15850" marT="15850" marB="15850" anchor="ctr">
                    <a:lnL>
                      <a:noFill/>
                    </a:lnL>
                    <a:lnR>
                      <a:noFill/>
                    </a:lnR>
                    <a:lnT>
                      <a:noFill/>
                    </a:lnT>
                    <a:lnB>
                      <a:noFill/>
                    </a:lnB>
                    <a:noFill/>
                  </a:tcPr>
                </a:tc>
                <a:tc>
                  <a:txBody>
                    <a:bodyPr/>
                    <a:lstStyle/>
                    <a:p>
                      <a:pPr algn="l"/>
                      <a:r>
                        <a:rPr lang="en-US" sz="1400">
                          <a:effectLst/>
                        </a:rPr>
                        <a:t>None</a:t>
                      </a:r>
                    </a:p>
                  </a:txBody>
                  <a:tcPr marL="15850" marR="15850" marT="15850" marB="15850" anchor="ctr">
                    <a:lnL>
                      <a:noFill/>
                    </a:lnL>
                    <a:lnR>
                      <a:noFill/>
                    </a:lnR>
                    <a:lnT>
                      <a:noFill/>
                    </a:lnT>
                    <a:lnB>
                      <a:noFill/>
                    </a:lnB>
                    <a:noFill/>
                  </a:tcPr>
                </a:tc>
                <a:tc>
                  <a:txBody>
                    <a:bodyPr/>
                    <a:lstStyle/>
                    <a:p>
                      <a:pPr algn="l"/>
                      <a:r>
                        <a:rPr lang="en-US" sz="1400">
                          <a:effectLst/>
                        </a:rPr>
                        <a:t>TSFA</a:t>
                      </a:r>
                    </a:p>
                  </a:txBody>
                  <a:tcPr marL="15850" marR="15850" marT="15850" marB="15850" anchor="ctr">
                    <a:lnL>
                      <a:noFill/>
                    </a:lnL>
                    <a:lnR>
                      <a:noFill/>
                    </a:lnR>
                    <a:lnT>
                      <a:noFill/>
                    </a:lnT>
                    <a:lnB>
                      <a:noFill/>
                    </a:lnB>
                    <a:noFill/>
                  </a:tcPr>
                </a:tc>
                <a:tc>
                  <a:txBody>
                    <a:bodyPr/>
                    <a:lstStyle/>
                    <a:p>
                      <a:pPr algn="l"/>
                      <a:r>
                        <a:rPr lang="en-US" sz="1400">
                          <a:effectLst/>
                        </a:rPr>
                        <a:t>010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00000</a:t>
                      </a:r>
                    </a:p>
                  </a:txBody>
                  <a:tcPr marL="15850" marR="15850" marT="15850" marB="15850" anchor="ctr">
                    <a:lnL>
                      <a:noFill/>
                    </a:lnL>
                    <a:lnR>
                      <a:noFill/>
                    </a:lnR>
                    <a:lnT>
                      <a:noFill/>
                    </a:lnT>
                    <a:lnB>
                      <a:noFill/>
                    </a:lnB>
                    <a:noFill/>
                  </a:tcPr>
                </a:tc>
                <a:extLst>
                  <a:ext uri="{0D108BD9-81ED-4DB2-BD59-A6C34878D82A}">
                    <a16:rowId xmlns:a16="http://schemas.microsoft.com/office/drawing/2014/main" val="857869282"/>
                  </a:ext>
                </a:extLst>
              </a:tr>
              <a:tr h="729337">
                <a:tc>
                  <a:txBody>
                    <a:bodyPr/>
                    <a:lstStyle/>
                    <a:p>
                      <a:pPr algn="l"/>
                      <a:r>
                        <a:rPr lang="en-US" sz="1400">
                          <a:effectLst/>
                          <a:highlight>
                            <a:srgbClr val="FFFF00"/>
                          </a:highlight>
                        </a:rPr>
                        <a:t>Output ← Input</a:t>
                      </a:r>
                    </a:p>
                  </a:txBody>
                  <a:tcPr marL="15850" marR="15850" marT="15850" marB="15850" anchor="ctr">
                    <a:lnL>
                      <a:noFill/>
                    </a:lnL>
                    <a:lnR>
                      <a:noFill/>
                    </a:lnR>
                    <a:lnT>
                      <a:noFill/>
                    </a:lnT>
                    <a:lnB>
                      <a:noFill/>
                    </a:lnB>
                    <a:noFill/>
                  </a:tcPr>
                </a:tc>
                <a:tc>
                  <a:txBody>
                    <a:bodyPr/>
                    <a:lstStyle/>
                    <a:p>
                      <a:pPr algn="l"/>
                      <a:r>
                        <a:rPr lang="en-US" sz="1400" dirty="0">
                          <a:effectLst/>
                        </a:rPr>
                        <a:t>Input</a:t>
                      </a:r>
                    </a:p>
                  </a:txBody>
                  <a:tcPr marL="15850" marR="15850" marT="15850" marB="15850" anchor="ctr">
                    <a:lnL>
                      <a:noFill/>
                    </a:lnL>
                    <a:lnR>
                      <a:noFill/>
                    </a:lnR>
                    <a:lnT>
                      <a:noFill/>
                    </a:lnT>
                    <a:lnB>
                      <a:noFill/>
                    </a:lnB>
                    <a:noFill/>
                  </a:tcPr>
                </a:tc>
                <a:tc>
                  <a:txBody>
                    <a:bodyPr/>
                    <a:lstStyle/>
                    <a:p>
                      <a:pPr algn="l"/>
                      <a:r>
                        <a:rPr lang="en-US" sz="1400">
                          <a:effectLst/>
                        </a:rPr>
                        <a:t>-</a:t>
                      </a:r>
                    </a:p>
                  </a:txBody>
                  <a:tcPr marL="15850" marR="15850" marT="15850" marB="15850" anchor="ctr">
                    <a:lnL>
                      <a:noFill/>
                    </a:lnL>
                    <a:lnR>
                      <a:noFill/>
                    </a:lnR>
                    <a:lnT>
                      <a:noFill/>
                    </a:lnT>
                    <a:lnB>
                      <a:noFill/>
                    </a:lnB>
                    <a:noFill/>
                  </a:tcPr>
                </a:tc>
                <a:tc>
                  <a:txBody>
                    <a:bodyPr/>
                    <a:lstStyle/>
                    <a:p>
                      <a:pPr algn="l"/>
                      <a:r>
                        <a:rPr lang="en-US" sz="1400">
                          <a:effectLst/>
                        </a:rPr>
                        <a:t>None</a:t>
                      </a:r>
                    </a:p>
                  </a:txBody>
                  <a:tcPr marL="15850" marR="15850" marT="15850" marB="15850" anchor="ctr">
                    <a:lnL>
                      <a:noFill/>
                    </a:lnL>
                    <a:lnR>
                      <a:noFill/>
                    </a:lnR>
                    <a:lnT>
                      <a:noFill/>
                    </a:lnT>
                    <a:lnB>
                      <a:noFill/>
                    </a:lnB>
                    <a:noFill/>
                  </a:tcPr>
                </a:tc>
                <a:tc>
                  <a:txBody>
                    <a:bodyPr/>
                    <a:lstStyle/>
                    <a:p>
                      <a:pPr algn="l"/>
                      <a:r>
                        <a:rPr lang="en-US" sz="1400">
                          <a:effectLst/>
                        </a:rPr>
                        <a:t>TSFA</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00000</a:t>
                      </a:r>
                    </a:p>
                  </a:txBody>
                  <a:tcPr marL="15850" marR="15850" marT="15850" marB="15850" anchor="ctr">
                    <a:lnL>
                      <a:noFill/>
                    </a:lnL>
                    <a:lnR>
                      <a:noFill/>
                    </a:lnR>
                    <a:lnT>
                      <a:noFill/>
                    </a:lnT>
                    <a:lnB>
                      <a:noFill/>
                    </a:lnB>
                    <a:noFill/>
                  </a:tcPr>
                </a:tc>
                <a:extLst>
                  <a:ext uri="{0D108BD9-81ED-4DB2-BD59-A6C34878D82A}">
                    <a16:rowId xmlns:a16="http://schemas.microsoft.com/office/drawing/2014/main" val="2421320289"/>
                  </a:ext>
                </a:extLst>
              </a:tr>
              <a:tr h="431514">
                <a:tc>
                  <a:txBody>
                    <a:bodyPr/>
                    <a:lstStyle/>
                    <a:p>
                      <a:pPr algn="l"/>
                      <a:r>
                        <a:rPr lang="en-US" sz="1400">
                          <a:effectLst/>
                          <a:highlight>
                            <a:srgbClr val="FFFF00"/>
                          </a:highlight>
                        </a:rPr>
                        <a:t>R4 ← shl R4</a:t>
                      </a:r>
                    </a:p>
                  </a:txBody>
                  <a:tcPr marL="15850" marR="15850" marT="15850" marB="15850" anchor="ctr">
                    <a:lnL>
                      <a:noFill/>
                    </a:lnL>
                    <a:lnR>
                      <a:noFill/>
                    </a:lnR>
                    <a:lnT>
                      <a:noFill/>
                    </a:lnT>
                    <a:lnB>
                      <a:noFill/>
                    </a:lnB>
                    <a:noFill/>
                  </a:tcPr>
                </a:tc>
                <a:tc>
                  <a:txBody>
                    <a:bodyPr/>
                    <a:lstStyle/>
                    <a:p>
                      <a:pPr algn="l"/>
                      <a:r>
                        <a:rPr lang="en-US" sz="1400" dirty="0">
                          <a:effectLst/>
                        </a:rPr>
                        <a:t>R4</a:t>
                      </a:r>
                    </a:p>
                  </a:txBody>
                  <a:tcPr marL="15850" marR="15850" marT="15850" marB="15850" anchor="ctr">
                    <a:lnL>
                      <a:noFill/>
                    </a:lnL>
                    <a:lnR>
                      <a:noFill/>
                    </a:lnR>
                    <a:lnT>
                      <a:noFill/>
                    </a:lnT>
                    <a:lnB>
                      <a:noFill/>
                    </a:lnB>
                    <a:noFill/>
                  </a:tcPr>
                </a:tc>
                <a:tc>
                  <a:txBody>
                    <a:bodyPr/>
                    <a:lstStyle/>
                    <a:p>
                      <a:pPr algn="l"/>
                      <a:r>
                        <a:rPr lang="en-US" sz="1400">
                          <a:effectLst/>
                        </a:rPr>
                        <a:t>-</a:t>
                      </a:r>
                    </a:p>
                  </a:txBody>
                  <a:tcPr marL="15850" marR="15850" marT="15850" marB="15850" anchor="ctr">
                    <a:lnL>
                      <a:noFill/>
                    </a:lnL>
                    <a:lnR>
                      <a:noFill/>
                    </a:lnR>
                    <a:lnT>
                      <a:noFill/>
                    </a:lnT>
                    <a:lnB>
                      <a:noFill/>
                    </a:lnB>
                    <a:noFill/>
                  </a:tcPr>
                </a:tc>
                <a:tc>
                  <a:txBody>
                    <a:bodyPr/>
                    <a:lstStyle/>
                    <a:p>
                      <a:pPr algn="l"/>
                      <a:r>
                        <a:rPr lang="en-US" sz="1400">
                          <a:effectLst/>
                        </a:rPr>
                        <a:t>R4</a:t>
                      </a:r>
                    </a:p>
                  </a:txBody>
                  <a:tcPr marL="15850" marR="15850" marT="15850" marB="15850" anchor="ctr">
                    <a:lnL>
                      <a:noFill/>
                    </a:lnL>
                    <a:lnR>
                      <a:noFill/>
                    </a:lnR>
                    <a:lnT>
                      <a:noFill/>
                    </a:lnT>
                    <a:lnB>
                      <a:noFill/>
                    </a:lnB>
                    <a:noFill/>
                  </a:tcPr>
                </a:tc>
                <a:tc>
                  <a:txBody>
                    <a:bodyPr/>
                    <a:lstStyle/>
                    <a:p>
                      <a:pPr algn="l"/>
                      <a:r>
                        <a:rPr lang="en-US" sz="1400">
                          <a:effectLst/>
                        </a:rPr>
                        <a:t>SHLA</a:t>
                      </a:r>
                    </a:p>
                  </a:txBody>
                  <a:tcPr marL="15850" marR="15850" marT="15850" marB="15850" anchor="ctr">
                    <a:lnL>
                      <a:noFill/>
                    </a:lnL>
                    <a:lnR>
                      <a:noFill/>
                    </a:lnR>
                    <a:lnT>
                      <a:noFill/>
                    </a:lnT>
                    <a:lnB>
                      <a:noFill/>
                    </a:lnB>
                    <a:noFill/>
                  </a:tcPr>
                </a:tc>
                <a:tc>
                  <a:txBody>
                    <a:bodyPr/>
                    <a:lstStyle/>
                    <a:p>
                      <a:pPr algn="l"/>
                      <a:r>
                        <a:rPr lang="en-US" sz="1400">
                          <a:effectLst/>
                        </a:rPr>
                        <a:t>100</a:t>
                      </a:r>
                    </a:p>
                  </a:txBody>
                  <a:tcPr marL="15850" marR="15850" marT="15850" marB="15850" anchor="ctr">
                    <a:lnL>
                      <a:noFill/>
                    </a:lnL>
                    <a:lnR>
                      <a:noFill/>
                    </a:lnR>
                    <a:lnT>
                      <a:noFill/>
                    </a:lnT>
                    <a:lnB>
                      <a:noFill/>
                    </a:lnB>
                    <a:noFill/>
                  </a:tcPr>
                </a:tc>
                <a:tc>
                  <a:txBody>
                    <a:bodyPr/>
                    <a:lstStyle/>
                    <a:p>
                      <a:pPr algn="l"/>
                      <a:r>
                        <a:rPr lang="en-US" sz="1400">
                          <a:effectLst/>
                        </a:rPr>
                        <a:t>000</a:t>
                      </a:r>
                    </a:p>
                  </a:txBody>
                  <a:tcPr marL="15850" marR="15850" marT="15850" marB="15850" anchor="ctr">
                    <a:lnL>
                      <a:noFill/>
                    </a:lnL>
                    <a:lnR>
                      <a:noFill/>
                    </a:lnR>
                    <a:lnT>
                      <a:noFill/>
                    </a:lnT>
                    <a:lnB>
                      <a:noFill/>
                    </a:lnB>
                    <a:noFill/>
                  </a:tcPr>
                </a:tc>
                <a:tc>
                  <a:txBody>
                    <a:bodyPr/>
                    <a:lstStyle/>
                    <a:p>
                      <a:pPr algn="l"/>
                      <a:r>
                        <a:rPr lang="en-US" sz="1400">
                          <a:effectLst/>
                        </a:rPr>
                        <a:t>100</a:t>
                      </a:r>
                    </a:p>
                  </a:txBody>
                  <a:tcPr marL="15850" marR="15850" marT="15850" marB="15850" anchor="ctr">
                    <a:lnL>
                      <a:noFill/>
                    </a:lnL>
                    <a:lnR>
                      <a:noFill/>
                    </a:lnR>
                    <a:lnT>
                      <a:noFill/>
                    </a:lnT>
                    <a:lnB>
                      <a:noFill/>
                    </a:lnB>
                    <a:noFill/>
                  </a:tcPr>
                </a:tc>
                <a:tc>
                  <a:txBody>
                    <a:bodyPr/>
                    <a:lstStyle/>
                    <a:p>
                      <a:pPr algn="l"/>
                      <a:r>
                        <a:rPr lang="en-US" sz="1400">
                          <a:effectLst/>
                        </a:rPr>
                        <a:t>11000</a:t>
                      </a:r>
                    </a:p>
                  </a:txBody>
                  <a:tcPr marL="15850" marR="15850" marT="15850" marB="15850" anchor="ctr">
                    <a:lnL>
                      <a:noFill/>
                    </a:lnL>
                    <a:lnR>
                      <a:noFill/>
                    </a:lnR>
                    <a:lnT>
                      <a:noFill/>
                    </a:lnT>
                    <a:lnB>
                      <a:noFill/>
                    </a:lnB>
                    <a:noFill/>
                  </a:tcPr>
                </a:tc>
                <a:extLst>
                  <a:ext uri="{0D108BD9-81ED-4DB2-BD59-A6C34878D82A}">
                    <a16:rowId xmlns:a16="http://schemas.microsoft.com/office/drawing/2014/main" val="2044973547"/>
                  </a:ext>
                </a:extLst>
              </a:tr>
              <a:tr h="332239">
                <a:tc>
                  <a:txBody>
                    <a:bodyPr/>
                    <a:lstStyle/>
                    <a:p>
                      <a:pPr algn="l"/>
                      <a:r>
                        <a:rPr lang="en-US" sz="1400" dirty="0">
                          <a:effectLst/>
                          <a:highlight>
                            <a:srgbClr val="FFFF00"/>
                          </a:highlight>
                        </a:rPr>
                        <a:t>R5 ← 0</a:t>
                      </a:r>
                    </a:p>
                  </a:txBody>
                  <a:tcPr marL="15850" marR="15850" marT="15850" marB="15850" anchor="ctr">
                    <a:lnL>
                      <a:noFill/>
                    </a:lnL>
                    <a:lnR>
                      <a:noFill/>
                    </a:lnR>
                    <a:lnT>
                      <a:noFill/>
                    </a:lnT>
                    <a:lnB>
                      <a:noFill/>
                    </a:lnB>
                    <a:noFill/>
                  </a:tcPr>
                </a:tc>
                <a:tc>
                  <a:txBody>
                    <a:bodyPr/>
                    <a:lstStyle/>
                    <a:p>
                      <a:pPr algn="l"/>
                      <a:r>
                        <a:rPr lang="en-US" sz="1400" dirty="0">
                          <a:effectLst/>
                        </a:rPr>
                        <a:t>R5</a:t>
                      </a:r>
                    </a:p>
                  </a:txBody>
                  <a:tcPr marL="15850" marR="15850" marT="15850" marB="15850" anchor="ctr">
                    <a:lnL>
                      <a:noFill/>
                    </a:lnL>
                    <a:lnR>
                      <a:noFill/>
                    </a:lnR>
                    <a:lnT>
                      <a:noFill/>
                    </a:lnT>
                    <a:lnB>
                      <a:noFill/>
                    </a:lnB>
                    <a:noFill/>
                  </a:tcPr>
                </a:tc>
                <a:tc>
                  <a:txBody>
                    <a:bodyPr/>
                    <a:lstStyle/>
                    <a:p>
                      <a:pPr algn="l"/>
                      <a:r>
                        <a:rPr lang="en-US" sz="1400">
                          <a:effectLst/>
                        </a:rPr>
                        <a:t>R5</a:t>
                      </a:r>
                    </a:p>
                  </a:txBody>
                  <a:tcPr marL="15850" marR="15850" marT="15850" marB="15850" anchor="ctr">
                    <a:lnL>
                      <a:noFill/>
                    </a:lnL>
                    <a:lnR>
                      <a:noFill/>
                    </a:lnR>
                    <a:lnT>
                      <a:noFill/>
                    </a:lnT>
                    <a:lnB>
                      <a:noFill/>
                    </a:lnB>
                    <a:noFill/>
                  </a:tcPr>
                </a:tc>
                <a:tc>
                  <a:txBody>
                    <a:bodyPr/>
                    <a:lstStyle/>
                    <a:p>
                      <a:pPr algn="l"/>
                      <a:r>
                        <a:rPr lang="en-US" sz="1400">
                          <a:effectLst/>
                        </a:rPr>
                        <a:t>R5</a:t>
                      </a:r>
                    </a:p>
                  </a:txBody>
                  <a:tcPr marL="15850" marR="15850" marT="15850" marB="15850" anchor="ctr">
                    <a:lnL>
                      <a:noFill/>
                    </a:lnL>
                    <a:lnR>
                      <a:noFill/>
                    </a:lnR>
                    <a:lnT>
                      <a:noFill/>
                    </a:lnT>
                    <a:lnB>
                      <a:noFill/>
                    </a:lnB>
                    <a:noFill/>
                  </a:tcPr>
                </a:tc>
                <a:tc>
                  <a:txBody>
                    <a:bodyPr/>
                    <a:lstStyle/>
                    <a:p>
                      <a:pPr algn="l"/>
                      <a:r>
                        <a:rPr lang="en-US" sz="1400">
                          <a:effectLst/>
                        </a:rPr>
                        <a:t>XOR</a:t>
                      </a:r>
                    </a:p>
                  </a:txBody>
                  <a:tcPr marL="15850" marR="15850" marT="15850" marB="15850" anchor="ctr">
                    <a:lnL>
                      <a:noFill/>
                    </a:lnL>
                    <a:lnR>
                      <a:noFill/>
                    </a:lnR>
                    <a:lnT>
                      <a:noFill/>
                    </a:lnT>
                    <a:lnB>
                      <a:noFill/>
                    </a:lnB>
                    <a:noFill/>
                  </a:tcPr>
                </a:tc>
                <a:tc>
                  <a:txBody>
                    <a:bodyPr/>
                    <a:lstStyle/>
                    <a:p>
                      <a:pPr algn="l"/>
                      <a:r>
                        <a:rPr lang="en-US" sz="1400">
                          <a:effectLst/>
                        </a:rPr>
                        <a:t>101</a:t>
                      </a:r>
                    </a:p>
                  </a:txBody>
                  <a:tcPr marL="15850" marR="15850" marT="15850" marB="15850" anchor="ctr">
                    <a:lnL>
                      <a:noFill/>
                    </a:lnL>
                    <a:lnR>
                      <a:noFill/>
                    </a:lnR>
                    <a:lnT>
                      <a:noFill/>
                    </a:lnT>
                    <a:lnB>
                      <a:noFill/>
                    </a:lnB>
                    <a:noFill/>
                  </a:tcPr>
                </a:tc>
                <a:tc>
                  <a:txBody>
                    <a:bodyPr/>
                    <a:lstStyle/>
                    <a:p>
                      <a:pPr algn="l"/>
                      <a:r>
                        <a:rPr lang="en-US" sz="1400">
                          <a:effectLst/>
                        </a:rPr>
                        <a:t>101</a:t>
                      </a:r>
                    </a:p>
                  </a:txBody>
                  <a:tcPr marL="15850" marR="15850" marT="15850" marB="15850" anchor="ctr">
                    <a:lnL>
                      <a:noFill/>
                    </a:lnL>
                    <a:lnR>
                      <a:noFill/>
                    </a:lnR>
                    <a:lnT>
                      <a:noFill/>
                    </a:lnT>
                    <a:lnB>
                      <a:noFill/>
                    </a:lnB>
                    <a:noFill/>
                  </a:tcPr>
                </a:tc>
                <a:tc>
                  <a:txBody>
                    <a:bodyPr/>
                    <a:lstStyle/>
                    <a:p>
                      <a:pPr algn="l"/>
                      <a:r>
                        <a:rPr lang="en-US" sz="1400">
                          <a:effectLst/>
                        </a:rPr>
                        <a:t>101</a:t>
                      </a:r>
                    </a:p>
                  </a:txBody>
                  <a:tcPr marL="15850" marR="15850" marT="15850" marB="15850" anchor="ctr">
                    <a:lnL>
                      <a:noFill/>
                    </a:lnL>
                    <a:lnR>
                      <a:noFill/>
                    </a:lnR>
                    <a:lnT>
                      <a:noFill/>
                    </a:lnT>
                    <a:lnB>
                      <a:noFill/>
                    </a:lnB>
                    <a:noFill/>
                  </a:tcPr>
                </a:tc>
                <a:tc>
                  <a:txBody>
                    <a:bodyPr/>
                    <a:lstStyle/>
                    <a:p>
                      <a:pPr algn="l"/>
                      <a:r>
                        <a:rPr lang="en-US" sz="1400" dirty="0">
                          <a:effectLst/>
                        </a:rPr>
                        <a:t>01100</a:t>
                      </a:r>
                    </a:p>
                  </a:txBody>
                  <a:tcPr marL="15850" marR="15850" marT="15850" marB="15850" anchor="ctr">
                    <a:lnL>
                      <a:noFill/>
                    </a:lnL>
                    <a:lnR>
                      <a:noFill/>
                    </a:lnR>
                    <a:lnT>
                      <a:noFill/>
                    </a:lnT>
                    <a:lnB>
                      <a:noFill/>
                    </a:lnB>
                    <a:noFill/>
                  </a:tcPr>
                </a:tc>
                <a:extLst>
                  <a:ext uri="{0D108BD9-81ED-4DB2-BD59-A6C34878D82A}">
                    <a16:rowId xmlns:a16="http://schemas.microsoft.com/office/drawing/2014/main" val="1963503841"/>
                  </a:ext>
                </a:extLst>
              </a:tr>
            </a:tbl>
          </a:graphicData>
        </a:graphic>
      </p:graphicFrame>
      <p:sp>
        <p:nvSpPr>
          <p:cNvPr id="5" name="Rectangle 1">
            <a:extLst>
              <a:ext uri="{FF2B5EF4-FFF2-40B4-BE49-F238E27FC236}">
                <a16:creationId xmlns:a16="http://schemas.microsoft.com/office/drawing/2014/main" id="{E5B587DB-FF5E-0D57-D224-FB5C22E1B0AE}"/>
              </a:ext>
            </a:extLst>
          </p:cNvPr>
          <p:cNvSpPr>
            <a:spLocks noChangeArrowheads="1"/>
          </p:cNvSpPr>
          <p:nvPr/>
        </p:nvSpPr>
        <p:spPr bwMode="auto">
          <a:xfrm>
            <a:off x="1538642" y="535989"/>
            <a:ext cx="330827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inherit"/>
              </a:rPr>
              <a:t>ALU Micro-Operations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88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14766-7EAC-7436-7112-F812AEB9A174}"/>
              </a:ext>
            </a:extLst>
          </p:cNvPr>
          <p:cNvSpPr>
            <a:spLocks noGrp="1"/>
          </p:cNvSpPr>
          <p:nvPr>
            <p:ph idx="1"/>
          </p:nvPr>
        </p:nvSpPr>
        <p:spPr>
          <a:xfrm>
            <a:off x="640080" y="651510"/>
            <a:ext cx="10488168" cy="5520690"/>
          </a:xfrm>
        </p:spPr>
        <p:txBody>
          <a:bodyPr/>
          <a:lstStyle/>
          <a:p>
            <a:r>
              <a:rPr lang="en-US" b="1" i="0" dirty="0">
                <a:solidFill>
                  <a:srgbClr val="000000"/>
                </a:solidFill>
                <a:effectLst/>
                <a:latin typeface="ProximaNova"/>
              </a:rPr>
              <a:t>Control word </a:t>
            </a:r>
            <a:r>
              <a:rPr lang="en-US" b="0" i="0" dirty="0">
                <a:solidFill>
                  <a:srgbClr val="000000"/>
                </a:solidFill>
                <a:effectLst/>
                <a:latin typeface="ProximaNova"/>
              </a:rPr>
              <a:t>is defined as a word whose individual bits represent the various control signal. Therefore each of the control steps in the control sequence of an instruction defines a unique combination of 0s and 1s in the CW.  </a:t>
            </a:r>
          </a:p>
          <a:p>
            <a:pPr algn="l">
              <a:lnSpc>
                <a:spcPts val="1800"/>
              </a:lnSpc>
              <a:spcAft>
                <a:spcPts val="600"/>
              </a:spcAft>
            </a:pPr>
            <a:r>
              <a:rPr lang="en-US" b="0" i="0" dirty="0">
                <a:solidFill>
                  <a:srgbClr val="000000"/>
                </a:solidFill>
                <a:effectLst/>
                <a:latin typeface="ProximaNova"/>
              </a:rPr>
              <a:t>In a control word various control signals are represented by its individual bits. It is a set of micro-instructions in a micro-routine. It is used in control data register in any instruction cycle.</a:t>
            </a:r>
          </a:p>
          <a:p>
            <a:pPr algn="l">
              <a:lnSpc>
                <a:spcPts val="1800"/>
              </a:lnSpc>
              <a:spcAft>
                <a:spcPts val="600"/>
              </a:spcAft>
            </a:pPr>
            <a:r>
              <a:rPr lang="en-US" b="0" i="0" dirty="0">
                <a:solidFill>
                  <a:srgbClr val="000000"/>
                </a:solidFill>
                <a:effectLst/>
                <a:latin typeface="ProximaNova"/>
              </a:rPr>
              <a:t>It consists of:</a:t>
            </a:r>
          </a:p>
          <a:p>
            <a:pPr algn="l">
              <a:lnSpc>
                <a:spcPts val="1800"/>
              </a:lnSpc>
              <a:spcBef>
                <a:spcPts val="600"/>
              </a:spcBef>
              <a:spcAft>
                <a:spcPts val="600"/>
              </a:spcAft>
              <a:buFont typeface="Arial" panose="020B0604020202020204" pitchFamily="34" charset="0"/>
              <a:buChar char="•"/>
            </a:pPr>
            <a:r>
              <a:rPr lang="en-US" b="0" i="0" dirty="0">
                <a:solidFill>
                  <a:srgbClr val="000000"/>
                </a:solidFill>
                <a:effectLst/>
                <a:latin typeface="ProximaNova"/>
              </a:rPr>
              <a:t>branch conditions</a:t>
            </a:r>
          </a:p>
          <a:p>
            <a:pPr algn="l">
              <a:lnSpc>
                <a:spcPts val="1800"/>
              </a:lnSpc>
              <a:spcBef>
                <a:spcPts val="600"/>
              </a:spcBef>
              <a:spcAft>
                <a:spcPts val="600"/>
              </a:spcAft>
              <a:buFont typeface="Arial" panose="020B0604020202020204" pitchFamily="34" charset="0"/>
              <a:buChar char="•"/>
            </a:pPr>
            <a:r>
              <a:rPr lang="en-US" b="0" i="0" dirty="0">
                <a:solidFill>
                  <a:srgbClr val="000000"/>
                </a:solidFill>
                <a:effectLst/>
                <a:latin typeface="ProximaNova"/>
              </a:rPr>
              <a:t>flags</a:t>
            </a:r>
          </a:p>
          <a:p>
            <a:pPr algn="l">
              <a:lnSpc>
                <a:spcPts val="1800"/>
              </a:lnSpc>
              <a:spcBef>
                <a:spcPts val="600"/>
              </a:spcBef>
              <a:spcAft>
                <a:spcPts val="600"/>
              </a:spcAft>
              <a:buFont typeface="Arial" panose="020B0604020202020204" pitchFamily="34" charset="0"/>
              <a:buChar char="•"/>
            </a:pPr>
            <a:r>
              <a:rPr lang="en-US" b="0" i="0" dirty="0">
                <a:solidFill>
                  <a:srgbClr val="000000"/>
                </a:solidFill>
                <a:effectLst/>
                <a:latin typeface="ProximaNova"/>
              </a:rPr>
              <a:t>control signal field</a:t>
            </a:r>
          </a:p>
          <a:p>
            <a:pPr algn="l">
              <a:lnSpc>
                <a:spcPts val="1800"/>
              </a:lnSpc>
              <a:spcBef>
                <a:spcPts val="600"/>
              </a:spcBef>
              <a:spcAft>
                <a:spcPts val="600"/>
              </a:spcAft>
              <a:buFont typeface="Arial" panose="020B0604020202020204" pitchFamily="34" charset="0"/>
              <a:buChar char="•"/>
            </a:pPr>
            <a:r>
              <a:rPr lang="en-US" b="0" i="0" dirty="0">
                <a:solidFill>
                  <a:srgbClr val="000000"/>
                </a:solidFill>
                <a:effectLst/>
                <a:latin typeface="ProximaNova"/>
              </a:rPr>
              <a:t>next microinstruction field</a:t>
            </a:r>
          </a:p>
          <a:p>
            <a:pPr algn="l">
              <a:lnSpc>
                <a:spcPts val="1800"/>
              </a:lnSpc>
              <a:spcAft>
                <a:spcPts val="600"/>
              </a:spcAft>
            </a:pPr>
            <a:r>
              <a:rPr lang="en-US" b="0" i="1">
                <a:solidFill>
                  <a:srgbClr val="000000"/>
                </a:solidFill>
                <a:effectLst/>
                <a:latin typeface="ProximaNova"/>
              </a:rPr>
              <a:t>control data register size  =  size of control word</a:t>
            </a:r>
            <a:endParaRPr lang="en-US" b="0" i="0">
              <a:solidFill>
                <a:srgbClr val="000000"/>
              </a:solidFill>
              <a:effectLst/>
              <a:latin typeface="ProximaNova"/>
            </a:endParaRPr>
          </a:p>
          <a:p>
            <a:endParaRPr lang="en-US" dirty="0"/>
          </a:p>
        </p:txBody>
      </p:sp>
    </p:spTree>
    <p:extLst>
      <p:ext uri="{BB962C8B-B14F-4D97-AF65-F5344CB8AC3E}">
        <p14:creationId xmlns:p14="http://schemas.microsoft.com/office/powerpoint/2010/main" val="20588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6412-9290-E3CD-193D-B53FE18A1794}"/>
              </a:ext>
            </a:extLst>
          </p:cNvPr>
          <p:cNvSpPr>
            <a:spLocks noGrp="1"/>
          </p:cNvSpPr>
          <p:nvPr>
            <p:ph idx="1"/>
          </p:nvPr>
        </p:nvSpPr>
        <p:spPr>
          <a:xfrm>
            <a:off x="617220" y="457200"/>
            <a:ext cx="10511028" cy="5715000"/>
          </a:xfrm>
        </p:spPr>
        <p:txBody>
          <a:bodyPr>
            <a:normAutofit/>
          </a:bodyPr>
          <a:lstStyle/>
          <a:p>
            <a:pPr marL="0" indent="0">
              <a:buNone/>
            </a:pPr>
            <a:r>
              <a:rPr lang="en-US" sz="2400" b="1" dirty="0"/>
              <a:t>Stack </a:t>
            </a:r>
            <a:r>
              <a:rPr lang="en-US" sz="2400" b="1" dirty="0" err="1"/>
              <a:t>Organisation</a:t>
            </a:r>
            <a:endParaRPr lang="en-US" sz="2400" b="1" dirty="0"/>
          </a:p>
          <a:p>
            <a:r>
              <a:rPr lang="en-US" sz="2400" dirty="0"/>
              <a:t>A stack is an ordered linear list in which all insertions and deletions are made at one end, called top. </a:t>
            </a:r>
          </a:p>
          <a:p>
            <a:r>
              <a:rPr lang="en-US" sz="2400" dirty="0"/>
              <a:t>It </a:t>
            </a:r>
            <a:r>
              <a:rPr lang="en-US" sz="2400" dirty="0" err="1"/>
              <a:t>usesLast</a:t>
            </a:r>
            <a:r>
              <a:rPr lang="en-US" sz="2400" dirty="0"/>
              <a:t> In First Out (LIFO) access method which is the most popular access method in most of the CPU. </a:t>
            </a:r>
          </a:p>
          <a:p>
            <a:r>
              <a:rPr lang="en-US" sz="2400" dirty="0"/>
              <a:t>A register is used to store the address of the topmost element of the stack which is known as Stack pointer (SP) because its value always points at the top item in the stack.</a:t>
            </a:r>
          </a:p>
          <a:p>
            <a:r>
              <a:rPr lang="en-US" sz="2400" dirty="0"/>
              <a:t>In this </a:t>
            </a:r>
            <a:r>
              <a:rPr lang="en-US" sz="2400" dirty="0" err="1"/>
              <a:t>organisation</a:t>
            </a:r>
            <a:r>
              <a:rPr lang="en-US" sz="2400" dirty="0"/>
              <a:t>, ALU operations are performed on stack data. </a:t>
            </a:r>
          </a:p>
        </p:txBody>
      </p:sp>
    </p:spTree>
    <p:extLst>
      <p:ext uri="{BB962C8B-B14F-4D97-AF65-F5344CB8AC3E}">
        <p14:creationId xmlns:p14="http://schemas.microsoft.com/office/powerpoint/2010/main" val="10908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6B6A20-464F-8D4A-1B19-FBA03C8EB676}"/>
              </a:ext>
            </a:extLst>
          </p:cNvPr>
          <p:cNvPicPr>
            <a:picLocks noGrp="1" noChangeAspect="1"/>
          </p:cNvPicPr>
          <p:nvPr>
            <p:ph idx="1"/>
          </p:nvPr>
        </p:nvPicPr>
        <p:blipFill>
          <a:blip r:embed="rId2"/>
          <a:srcRect l="38001" t="32289" r="29307" b="14671"/>
          <a:stretch/>
        </p:blipFill>
        <p:spPr>
          <a:xfrm>
            <a:off x="6880860" y="883217"/>
            <a:ext cx="5006340" cy="4568893"/>
          </a:xfrm>
        </p:spPr>
      </p:pic>
      <p:sp>
        <p:nvSpPr>
          <p:cNvPr id="7" name="TextBox 6">
            <a:extLst>
              <a:ext uri="{FF2B5EF4-FFF2-40B4-BE49-F238E27FC236}">
                <a16:creationId xmlns:a16="http://schemas.microsoft.com/office/drawing/2014/main" id="{15B5DC3C-4994-921C-C86C-D00EBFD13C34}"/>
              </a:ext>
            </a:extLst>
          </p:cNvPr>
          <p:cNvSpPr txBox="1"/>
          <p:nvPr/>
        </p:nvSpPr>
        <p:spPr>
          <a:xfrm>
            <a:off x="968693" y="675978"/>
            <a:ext cx="6097904" cy="5262979"/>
          </a:xfrm>
          <a:prstGeom prst="rect">
            <a:avLst/>
          </a:prstGeom>
          <a:noFill/>
        </p:spPr>
        <p:txBody>
          <a:bodyPr wrap="square">
            <a:spAutoFit/>
          </a:bodyPr>
          <a:lstStyle/>
          <a:p>
            <a:r>
              <a:rPr lang="en-US" sz="2800" dirty="0"/>
              <a:t>The main two operations that are performed on the operands of the stack are Push and Pop. </a:t>
            </a:r>
          </a:p>
          <a:p>
            <a:r>
              <a:rPr lang="en-US" sz="2800" dirty="0"/>
              <a:t>These two operations are performed from one end only. </a:t>
            </a:r>
          </a:p>
          <a:p>
            <a:endParaRPr lang="en-US" sz="2800" dirty="0"/>
          </a:p>
          <a:p>
            <a:r>
              <a:rPr lang="en-US" sz="2800" dirty="0"/>
              <a:t>● Push operation - The operation of inserting an item onto a stack is called push operation. </a:t>
            </a:r>
          </a:p>
          <a:p>
            <a:r>
              <a:rPr lang="en-US" sz="2800" dirty="0"/>
              <a:t>● Pop operation- The operation of deleting an item onto a stack is called pop operation</a:t>
            </a:r>
          </a:p>
        </p:txBody>
      </p:sp>
    </p:spTree>
    <p:extLst>
      <p:ext uri="{BB962C8B-B14F-4D97-AF65-F5344CB8AC3E}">
        <p14:creationId xmlns:p14="http://schemas.microsoft.com/office/powerpoint/2010/main" val="47752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116</TotalTime>
  <Words>4251</Words>
  <Application>Microsoft Office PowerPoint</Application>
  <PresentationFormat>Widescreen</PresentationFormat>
  <Paragraphs>457</Paragraphs>
  <Slides>55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55</vt:i4>
      </vt:variant>
    </vt:vector>
  </HeadingPairs>
  <TitlesOfParts>
    <vt:vector size="70" baseType="lpstr">
      <vt:lpstr>Arial</vt:lpstr>
      <vt:lpstr>Arimo</vt:lpstr>
      <vt:lpstr>inherit</vt:lpstr>
      <vt:lpstr>Nunito</vt:lpstr>
      <vt:lpstr>Poppins</vt:lpstr>
      <vt:lpstr>ProximaNova</vt:lpstr>
      <vt:lpstr>PT Serif</vt:lpstr>
      <vt:lpstr>Roboto</vt:lpstr>
      <vt:lpstr>Roboto Condensed</vt:lpstr>
      <vt:lpstr>Rockwell</vt:lpstr>
      <vt:lpstr>Rockwell Condensed</vt:lpstr>
      <vt:lpstr>Times New Roman</vt:lpstr>
      <vt:lpstr>Verdana</vt:lpstr>
      <vt:lpstr>Wingdings</vt:lpstr>
      <vt:lpstr>Wood Type</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transfer and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Risc vs cisc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 Raj Poudel</dc:creator>
  <cp:lastModifiedBy>Anup Raj Poudel</cp:lastModifiedBy>
  <cp:revision>14</cp:revision>
  <dcterms:created xsi:type="dcterms:W3CDTF">2025-01-31T04:49:36Z</dcterms:created>
  <dcterms:modified xsi:type="dcterms:W3CDTF">2025-02-08T16:33:27Z</dcterms:modified>
</cp:coreProperties>
</file>