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0" r:id="rId4"/>
    <p:sldId id="261" r:id="rId5"/>
    <p:sldId id="262" r:id="rId6"/>
    <p:sldId id="263" r:id="rId7"/>
    <p:sldId id="264" r:id="rId8"/>
    <p:sldId id="265" r:id="rId9"/>
    <p:sldId id="266" r:id="rId10"/>
    <p:sldId id="267" r:id="rId11"/>
    <p:sldId id="268" r:id="rId12"/>
    <p:sldId id="269" r:id="rId13"/>
    <p:sldId id="270" r:id="rId14"/>
    <p:sldId id="292" r:id="rId15"/>
    <p:sldId id="258" r:id="rId16"/>
    <p:sldId id="271" r:id="rId17"/>
    <p:sldId id="272" r:id="rId18"/>
    <p:sldId id="273" r:id="rId19"/>
    <p:sldId id="274" r:id="rId20"/>
    <p:sldId id="293" r:id="rId21"/>
    <p:sldId id="294" r:id="rId22"/>
    <p:sldId id="295" r:id="rId23"/>
    <p:sldId id="296" r:id="rId24"/>
    <p:sldId id="298" r:id="rId25"/>
    <p:sldId id="275" r:id="rId26"/>
    <p:sldId id="276" r:id="rId27"/>
    <p:sldId id="277" r:id="rId28"/>
    <p:sldId id="278" r:id="rId29"/>
    <p:sldId id="297" r:id="rId30"/>
    <p:sldId id="279" r:id="rId31"/>
    <p:sldId id="280" r:id="rId32"/>
    <p:sldId id="281" r:id="rId33"/>
    <p:sldId id="299" r:id="rId34"/>
    <p:sldId id="282" r:id="rId35"/>
    <p:sldId id="283" r:id="rId36"/>
    <p:sldId id="284" r:id="rId37"/>
    <p:sldId id="285" r:id="rId38"/>
    <p:sldId id="300" r:id="rId3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6" d="100"/>
          <a:sy n="56" d="100"/>
        </p:scale>
        <p:origin x="976"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925DB91-875F-4799-A876-735AF1265C98}"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B98D862F-7D51-4232-BBCD-080C3EE0320F}" type="slidenum">
              <a:rPr lang="en-US" smtClean="0"/>
              <a:t>‹#›</a:t>
            </a:fld>
            <a:endParaRPr lang="en-US"/>
          </a:p>
        </p:txBody>
      </p:sp>
    </p:spTree>
    <p:extLst>
      <p:ext uri="{BB962C8B-B14F-4D97-AF65-F5344CB8AC3E}">
        <p14:creationId xmlns:p14="http://schemas.microsoft.com/office/powerpoint/2010/main" val="37128021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DB91-875F-4799-A876-735AF1265C98}"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3553688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DB91-875F-4799-A876-735AF1265C98}"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41358121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925DB91-875F-4799-A876-735AF1265C98}" type="datetimeFigureOut">
              <a:rPr lang="en-US" smtClean="0"/>
              <a:t>2/16/2025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317410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5925DB91-875F-4799-A876-735AF1265C98}" type="datetimeFigureOut">
              <a:rPr lang="en-US" smtClean="0"/>
              <a:t>2/16/2025</a:t>
            </a:fld>
            <a:endParaRPr lang="en-US"/>
          </a:p>
        </p:txBody>
      </p:sp>
      <p:sp>
        <p:nvSpPr>
          <p:cNvPr id="5" name="Footer Placeholder 4"/>
          <p:cNvSpPr>
            <a:spLocks noGrp="1"/>
          </p:cNvSpPr>
          <p:nvPr>
            <p:ph type="ftr" sz="quarter" idx="11"/>
          </p:nvPr>
        </p:nvSpPr>
        <p:spPr>
          <a:xfrm>
            <a:off x="2182708" y="6272784"/>
            <a:ext cx="6327648" cy="365125"/>
          </a:xfrm>
        </p:spPr>
        <p:txBody>
          <a:bodyPr/>
          <a:lstStyle/>
          <a:p>
            <a:endParaRPr lang="en-US"/>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B98D862F-7D51-4232-BBCD-080C3EE0320F}" type="slidenum">
              <a:rPr lang="en-US" smtClean="0"/>
              <a:t>‹#›</a:t>
            </a:fld>
            <a:endParaRPr lang="en-US"/>
          </a:p>
        </p:txBody>
      </p:sp>
    </p:spTree>
    <p:extLst>
      <p:ext uri="{BB962C8B-B14F-4D97-AF65-F5344CB8AC3E}">
        <p14:creationId xmlns:p14="http://schemas.microsoft.com/office/powerpoint/2010/main" val="11739239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925DB91-875F-4799-A876-735AF1265C98}"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10368427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925DB91-875F-4799-A876-735AF1265C98}" type="datetimeFigureOut">
              <a:rPr lang="en-US" smtClean="0"/>
              <a:t>2/16/2025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32418409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925DB91-875F-4799-A876-735AF1265C98}" type="datetimeFigureOut">
              <a:rPr lang="en-US" smtClean="0"/>
              <a:t>2/16/2025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18292014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25DB91-875F-4799-A876-735AF1265C98}" type="datetimeFigureOut">
              <a:rPr lang="en-US" smtClean="0"/>
              <a:t>2/16/2025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12144405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5DB91-875F-4799-A876-735AF1265C98}" type="datetimeFigureOut">
              <a:rPr lang="en-US" smtClean="0"/>
              <a:t>2/16/2025</a:t>
            </a:fld>
            <a:endParaRPr lang="en-US"/>
          </a:p>
        </p:txBody>
      </p:sp>
      <p:sp>
        <p:nvSpPr>
          <p:cNvPr id="6" name="Footer Placeholder 5"/>
          <p:cNvSpPr>
            <a:spLocks noGrp="1"/>
          </p:cNvSpPr>
          <p:nvPr>
            <p:ph type="ftr" sz="quarter" idx="11"/>
          </p:nvPr>
        </p:nvSpPr>
        <p:spPr/>
        <p:txBody>
          <a:bodyPr/>
          <a:lstStyle/>
          <a:p>
            <a:endParaRPr lang="en-US"/>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9759273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925DB91-875F-4799-A876-735AF1265C98}" type="datetimeFigureOut">
              <a:rPr lang="en-US" smtClean="0"/>
              <a:t>2/16/2025</a:t>
            </a:fld>
            <a:endParaRPr lang="en-US"/>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B98D862F-7D51-4232-BBCD-080C3EE0320F}" type="slidenum">
              <a:rPr lang="en-US" smtClean="0"/>
              <a:t>‹#›</a:t>
            </a:fld>
            <a:endParaRPr lang="en-US"/>
          </a:p>
        </p:txBody>
      </p:sp>
    </p:spTree>
    <p:extLst>
      <p:ext uri="{BB962C8B-B14F-4D97-AF65-F5344CB8AC3E}">
        <p14:creationId xmlns:p14="http://schemas.microsoft.com/office/powerpoint/2010/main" val="38424638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5925DB91-875F-4799-A876-735AF1265C98}" type="datetimeFigureOut">
              <a:rPr lang="en-US" smtClean="0"/>
              <a:t>2/16/2025</a:t>
            </a:fld>
            <a:endParaRPr lang="en-US"/>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US"/>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B98D862F-7D51-4232-BBCD-080C3EE0320F}" type="slidenum">
              <a:rPr lang="en-US" smtClean="0"/>
              <a:t>‹#›</a:t>
            </a:fld>
            <a:endParaRPr lang="en-US"/>
          </a:p>
        </p:txBody>
      </p:sp>
    </p:spTree>
    <p:extLst>
      <p:ext uri="{BB962C8B-B14F-4D97-AF65-F5344CB8AC3E}">
        <p14:creationId xmlns:p14="http://schemas.microsoft.com/office/powerpoint/2010/main" val="40411246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7AFE3A-A189-A223-701D-78F49DFAF1C0}"/>
              </a:ext>
            </a:extLst>
          </p:cNvPr>
          <p:cNvSpPr>
            <a:spLocks noGrp="1"/>
          </p:cNvSpPr>
          <p:nvPr>
            <p:ph type="ctrTitle"/>
          </p:nvPr>
        </p:nvSpPr>
        <p:spPr/>
        <p:txBody>
          <a:bodyPr/>
          <a:lstStyle/>
          <a:p>
            <a:r>
              <a:rPr lang="en-US" dirty="0"/>
              <a:t>pipelining</a:t>
            </a:r>
          </a:p>
        </p:txBody>
      </p:sp>
      <p:sp>
        <p:nvSpPr>
          <p:cNvPr id="3" name="Subtitle 2">
            <a:extLst>
              <a:ext uri="{FF2B5EF4-FFF2-40B4-BE49-F238E27FC236}">
                <a16:creationId xmlns:a16="http://schemas.microsoft.com/office/drawing/2014/main" id="{8B880D55-5291-3021-F2C9-D009FE790243}"/>
              </a:ext>
            </a:extLst>
          </p:cNvPr>
          <p:cNvSpPr>
            <a:spLocks noGrp="1"/>
          </p:cNvSpPr>
          <p:nvPr>
            <p:ph type="subTitle" idx="1"/>
          </p:nvPr>
        </p:nvSpPr>
        <p:spPr/>
        <p:txBody>
          <a:bodyPr/>
          <a:lstStyle/>
          <a:p>
            <a:r>
              <a:rPr lang="en-US" dirty="0"/>
              <a:t>Unit 5</a:t>
            </a:r>
          </a:p>
        </p:txBody>
      </p:sp>
    </p:spTree>
    <p:extLst>
      <p:ext uri="{BB962C8B-B14F-4D97-AF65-F5344CB8AC3E}">
        <p14:creationId xmlns:p14="http://schemas.microsoft.com/office/powerpoint/2010/main" val="6402231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478156-E49C-CA28-EE8D-B63A3C4053B2}"/>
              </a:ext>
            </a:extLst>
          </p:cNvPr>
          <p:cNvSpPr>
            <a:spLocks noGrp="1"/>
          </p:cNvSpPr>
          <p:nvPr>
            <p:ph idx="1"/>
          </p:nvPr>
        </p:nvSpPr>
        <p:spPr>
          <a:xfrm>
            <a:off x="777240" y="605790"/>
            <a:ext cx="10351008" cy="5566410"/>
          </a:xfrm>
        </p:spPr>
        <p:txBody>
          <a:bodyPr>
            <a:normAutofit/>
          </a:bodyPr>
          <a:lstStyle/>
          <a:p>
            <a:pPr marL="0" indent="0" algn="just">
              <a:buNone/>
            </a:pPr>
            <a:r>
              <a:rPr lang="en-US" sz="2800" b="0" i="0" dirty="0">
                <a:effectLst/>
                <a:latin typeface="erdana"/>
              </a:rPr>
              <a:t>MISD</a:t>
            </a:r>
          </a:p>
          <a:p>
            <a:pPr algn="just"/>
            <a:r>
              <a:rPr lang="en-US" sz="2400" b="1" i="0" dirty="0">
                <a:solidFill>
                  <a:srgbClr val="333333"/>
                </a:solidFill>
                <a:effectLst/>
                <a:latin typeface="inter-bold"/>
              </a:rPr>
              <a:t>MISD</a:t>
            </a:r>
            <a:r>
              <a:rPr lang="en-US" sz="2400" b="0" i="0" dirty="0">
                <a:solidFill>
                  <a:srgbClr val="333333"/>
                </a:solidFill>
                <a:effectLst/>
                <a:latin typeface="inter-regular"/>
              </a:rPr>
              <a:t> stands for </a:t>
            </a:r>
            <a:r>
              <a:rPr lang="en-US" sz="2400" b="1" i="1" dirty="0">
                <a:solidFill>
                  <a:srgbClr val="333333"/>
                </a:solidFill>
                <a:effectLst/>
                <a:latin typeface="inter-bold"/>
              </a:rPr>
              <a:t>'Multiple Instruction and Single Data stream'</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MISD structure is only of theoretical interest since no practical system has been constructed using this organization.</a:t>
            </a:r>
          </a:p>
          <a:p>
            <a:pPr algn="just"/>
            <a:r>
              <a:rPr lang="en-US" sz="2400" b="0" i="0" dirty="0">
                <a:solidFill>
                  <a:srgbClr val="333333"/>
                </a:solidFill>
                <a:effectLst/>
                <a:latin typeface="inter-regular"/>
              </a:rPr>
              <a:t>In MISD, multiple processing units operate on one single-data stream. Each processing unit operates on the data independently via separate instruction stream.</a:t>
            </a:r>
          </a:p>
          <a:p>
            <a:pPr algn="just"/>
            <a:r>
              <a:rPr lang="en-US" sz="2400" b="0" i="0" dirty="0">
                <a:solidFill>
                  <a:srgbClr val="333333"/>
                </a:solidFill>
                <a:effectLst/>
                <a:latin typeface="inter-regular"/>
              </a:rPr>
              <a:t>One processor’s output becomes the input for the following processor. This organization’s debut bring in little notice and wasn’t used in architecture.</a:t>
            </a:r>
          </a:p>
          <a:p>
            <a:endParaRPr lang="en-US" sz="2400" dirty="0"/>
          </a:p>
        </p:txBody>
      </p:sp>
    </p:spTree>
    <p:extLst>
      <p:ext uri="{BB962C8B-B14F-4D97-AF65-F5344CB8AC3E}">
        <p14:creationId xmlns:p14="http://schemas.microsoft.com/office/powerpoint/2010/main" val="2614539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MISD">
            <a:extLst>
              <a:ext uri="{FF2B5EF4-FFF2-40B4-BE49-F238E27FC236}">
                <a16:creationId xmlns:a16="http://schemas.microsoft.com/office/drawing/2014/main" id="{065C8781-A4AE-AA04-9CCE-652BF1681A0C}"/>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63063" y="1085851"/>
            <a:ext cx="7783647" cy="426678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0C153138-3ED1-DF8C-7D03-8E34864F000F}"/>
              </a:ext>
            </a:extLst>
          </p:cNvPr>
          <p:cNvSpPr txBox="1"/>
          <p:nvPr/>
        </p:nvSpPr>
        <p:spPr>
          <a:xfrm>
            <a:off x="2063062" y="5772149"/>
            <a:ext cx="7355257" cy="369332"/>
          </a:xfrm>
          <a:prstGeom prst="rect">
            <a:avLst/>
          </a:prstGeom>
          <a:noFill/>
        </p:spPr>
        <p:txBody>
          <a:bodyPr wrap="square">
            <a:spAutoFit/>
          </a:bodyPr>
          <a:lstStyle/>
          <a:p>
            <a:r>
              <a:rPr lang="en-US" b="0" i="0" dirty="0">
                <a:solidFill>
                  <a:srgbClr val="000000"/>
                </a:solidFill>
                <a:effectLst/>
                <a:latin typeface="inter-regular"/>
              </a:rPr>
              <a:t>Where, </a:t>
            </a:r>
            <a:r>
              <a:rPr lang="en-US" b="0" i="0" dirty="0">
                <a:solidFill>
                  <a:srgbClr val="FF0000"/>
                </a:solidFill>
                <a:effectLst/>
                <a:latin typeface="inter-regular"/>
              </a:rPr>
              <a:t>M</a:t>
            </a:r>
            <a:r>
              <a:rPr lang="en-US" b="0" i="0" dirty="0">
                <a:solidFill>
                  <a:srgbClr val="000000"/>
                </a:solidFill>
                <a:effectLst/>
                <a:latin typeface="inter-regular"/>
              </a:rPr>
              <a:t> = </a:t>
            </a:r>
            <a:r>
              <a:rPr lang="en-US" b="0" i="0" dirty="0">
                <a:solidFill>
                  <a:srgbClr val="0000FF"/>
                </a:solidFill>
                <a:effectLst/>
                <a:latin typeface="inter-regular"/>
              </a:rPr>
              <a:t>Memory</a:t>
            </a:r>
            <a:r>
              <a:rPr lang="en-US" b="0" i="0" dirty="0">
                <a:solidFill>
                  <a:srgbClr val="000000"/>
                </a:solidFill>
                <a:effectLst/>
                <a:latin typeface="inter-regular"/>
              </a:rPr>
              <a:t> Modules, </a:t>
            </a:r>
            <a:r>
              <a:rPr lang="en-US" b="0" i="0" dirty="0">
                <a:solidFill>
                  <a:srgbClr val="FF0000"/>
                </a:solidFill>
                <a:effectLst/>
                <a:latin typeface="inter-regular"/>
              </a:rPr>
              <a:t>CU</a:t>
            </a:r>
            <a:r>
              <a:rPr lang="en-US" b="0" i="0" dirty="0">
                <a:solidFill>
                  <a:srgbClr val="000000"/>
                </a:solidFill>
                <a:effectLst/>
                <a:latin typeface="inter-regular"/>
              </a:rPr>
              <a:t> = </a:t>
            </a:r>
            <a:r>
              <a:rPr lang="en-US" b="0" i="0" dirty="0">
                <a:solidFill>
                  <a:srgbClr val="0000FF"/>
                </a:solidFill>
                <a:effectLst/>
                <a:latin typeface="inter-regular"/>
              </a:rPr>
              <a:t>Control</a:t>
            </a:r>
            <a:r>
              <a:rPr lang="en-US" b="0" i="0" dirty="0">
                <a:solidFill>
                  <a:srgbClr val="000000"/>
                </a:solidFill>
                <a:effectLst/>
                <a:latin typeface="inter-regular"/>
              </a:rPr>
              <a:t> Unit, </a:t>
            </a:r>
            <a:r>
              <a:rPr lang="en-US" b="0" i="0" dirty="0">
                <a:solidFill>
                  <a:srgbClr val="FF0000"/>
                </a:solidFill>
                <a:effectLst/>
                <a:latin typeface="inter-regular"/>
              </a:rPr>
              <a:t>P</a:t>
            </a:r>
            <a:r>
              <a:rPr lang="en-US" b="0" i="0" dirty="0">
                <a:solidFill>
                  <a:srgbClr val="000000"/>
                </a:solidFill>
                <a:effectLst/>
                <a:latin typeface="inter-regular"/>
              </a:rPr>
              <a:t> = </a:t>
            </a:r>
            <a:r>
              <a:rPr lang="en-US" b="0" i="0" dirty="0">
                <a:solidFill>
                  <a:srgbClr val="0000FF"/>
                </a:solidFill>
                <a:effectLst/>
                <a:latin typeface="inter-regular"/>
              </a:rPr>
              <a:t>Processor</a:t>
            </a:r>
            <a:r>
              <a:rPr lang="en-US" b="0" i="0" dirty="0">
                <a:solidFill>
                  <a:srgbClr val="000000"/>
                </a:solidFill>
                <a:effectLst/>
                <a:latin typeface="inter-regular"/>
              </a:rPr>
              <a:t> Units </a:t>
            </a:r>
            <a:endParaRPr lang="en-US" dirty="0"/>
          </a:p>
        </p:txBody>
      </p:sp>
    </p:spTree>
    <p:extLst>
      <p:ext uri="{BB962C8B-B14F-4D97-AF65-F5344CB8AC3E}">
        <p14:creationId xmlns:p14="http://schemas.microsoft.com/office/powerpoint/2010/main" val="29155050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52AA6C-B923-DBBE-5AFA-48C6DAEE0532}"/>
              </a:ext>
            </a:extLst>
          </p:cNvPr>
          <p:cNvSpPr>
            <a:spLocks noGrp="1"/>
          </p:cNvSpPr>
          <p:nvPr>
            <p:ph idx="1"/>
          </p:nvPr>
        </p:nvSpPr>
        <p:spPr>
          <a:xfrm>
            <a:off x="765810" y="720090"/>
            <a:ext cx="10362438" cy="5452110"/>
          </a:xfrm>
        </p:spPr>
        <p:txBody>
          <a:bodyPr/>
          <a:lstStyle/>
          <a:p>
            <a:pPr marL="0" indent="0" algn="just">
              <a:buNone/>
            </a:pPr>
            <a:r>
              <a:rPr lang="en-US" sz="2800" b="0" i="0" dirty="0">
                <a:effectLst/>
                <a:latin typeface="erdana"/>
              </a:rPr>
              <a:t>MIMD</a:t>
            </a:r>
          </a:p>
          <a:p>
            <a:pPr algn="just"/>
            <a:r>
              <a:rPr lang="en-US" sz="2400" b="1" i="0" dirty="0">
                <a:solidFill>
                  <a:srgbClr val="333333"/>
                </a:solidFill>
                <a:effectLst/>
                <a:latin typeface="inter-bold"/>
              </a:rPr>
              <a:t>MIMD</a:t>
            </a:r>
            <a:r>
              <a:rPr lang="en-US" sz="2400" b="0" i="0" dirty="0">
                <a:solidFill>
                  <a:srgbClr val="333333"/>
                </a:solidFill>
                <a:effectLst/>
                <a:latin typeface="inter-regular"/>
              </a:rPr>
              <a:t> stands for </a:t>
            </a:r>
            <a:r>
              <a:rPr lang="en-US" sz="2400" b="1" i="1" dirty="0">
                <a:solidFill>
                  <a:srgbClr val="333333"/>
                </a:solidFill>
                <a:effectLst/>
                <a:latin typeface="inter-bold"/>
              </a:rPr>
              <a:t>'Multiple Instruction and Multiple Data Stream'</a:t>
            </a:r>
            <a:r>
              <a:rPr lang="en-US" sz="2400" b="0" i="0" dirty="0">
                <a:solidFill>
                  <a:srgbClr val="333333"/>
                </a:solidFill>
                <a:effectLst/>
                <a:latin typeface="inter-regular"/>
              </a:rPr>
              <a:t>.</a:t>
            </a:r>
          </a:p>
          <a:p>
            <a:pPr algn="just"/>
            <a:r>
              <a:rPr lang="en-US" sz="2400" b="0" i="0" dirty="0">
                <a:solidFill>
                  <a:srgbClr val="333333"/>
                </a:solidFill>
                <a:effectLst/>
                <a:latin typeface="inter-regular"/>
              </a:rPr>
              <a:t>In this organization, all processors in a parallel computer can execute different instructions and operate on various data at the same time.</a:t>
            </a:r>
          </a:p>
          <a:p>
            <a:pPr algn="just"/>
            <a:r>
              <a:rPr lang="en-US" sz="2400" b="0" i="0" dirty="0">
                <a:solidFill>
                  <a:srgbClr val="333333"/>
                </a:solidFill>
                <a:effectLst/>
                <a:latin typeface="inter-regular"/>
              </a:rPr>
              <a:t>In MIMD, each processor has a separate program and an instruction stream is generated from each program.</a:t>
            </a:r>
          </a:p>
          <a:p>
            <a:endParaRPr lang="en-US" dirty="0"/>
          </a:p>
        </p:txBody>
      </p:sp>
    </p:spTree>
    <p:extLst>
      <p:ext uri="{BB962C8B-B14F-4D97-AF65-F5344CB8AC3E}">
        <p14:creationId xmlns:p14="http://schemas.microsoft.com/office/powerpoint/2010/main" val="15714278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descr="MIMD">
            <a:extLst>
              <a:ext uri="{FF2B5EF4-FFF2-40B4-BE49-F238E27FC236}">
                <a16:creationId xmlns:a16="http://schemas.microsoft.com/office/drawing/2014/main" id="{A8D233D7-E56D-E29D-65BB-D25E7DA4BFB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93139" y="563343"/>
            <a:ext cx="7545208" cy="4225827"/>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D396830-5916-13EC-16E8-92C433756914}"/>
              </a:ext>
            </a:extLst>
          </p:cNvPr>
          <p:cNvSpPr txBox="1"/>
          <p:nvPr/>
        </p:nvSpPr>
        <p:spPr>
          <a:xfrm>
            <a:off x="1840230" y="5117515"/>
            <a:ext cx="8175307" cy="369332"/>
          </a:xfrm>
          <a:prstGeom prst="rect">
            <a:avLst/>
          </a:prstGeom>
          <a:noFill/>
        </p:spPr>
        <p:txBody>
          <a:bodyPr wrap="square">
            <a:spAutoFit/>
          </a:bodyPr>
          <a:lstStyle/>
          <a:p>
            <a:pPr algn="just"/>
            <a:r>
              <a:rPr lang="en-US" b="0" i="0" dirty="0">
                <a:solidFill>
                  <a:srgbClr val="000000"/>
                </a:solidFill>
                <a:effectLst/>
                <a:latin typeface="inter-regular"/>
              </a:rPr>
              <a:t>Where, </a:t>
            </a:r>
            <a:r>
              <a:rPr lang="en-US" b="0" i="0" dirty="0">
                <a:solidFill>
                  <a:srgbClr val="FF0000"/>
                </a:solidFill>
                <a:effectLst/>
                <a:latin typeface="inter-regular"/>
              </a:rPr>
              <a:t>M</a:t>
            </a:r>
            <a:r>
              <a:rPr lang="en-US" b="0" i="0" dirty="0">
                <a:solidFill>
                  <a:srgbClr val="000000"/>
                </a:solidFill>
                <a:effectLst/>
                <a:latin typeface="inter-regular"/>
              </a:rPr>
              <a:t> = </a:t>
            </a:r>
            <a:r>
              <a:rPr lang="en-US" b="0" i="0" dirty="0">
                <a:solidFill>
                  <a:srgbClr val="0000FF"/>
                </a:solidFill>
                <a:effectLst/>
                <a:latin typeface="inter-regular"/>
              </a:rPr>
              <a:t>Memory</a:t>
            </a:r>
            <a:r>
              <a:rPr lang="en-US" b="0" i="0" dirty="0">
                <a:solidFill>
                  <a:srgbClr val="000000"/>
                </a:solidFill>
                <a:effectLst/>
                <a:latin typeface="inter-regular"/>
              </a:rPr>
              <a:t> Module, </a:t>
            </a:r>
            <a:r>
              <a:rPr lang="en-US" b="0" i="0" dirty="0">
                <a:solidFill>
                  <a:srgbClr val="FF0000"/>
                </a:solidFill>
                <a:effectLst/>
                <a:latin typeface="inter-regular"/>
              </a:rPr>
              <a:t>PE</a:t>
            </a:r>
            <a:r>
              <a:rPr lang="en-US" b="0" i="0" dirty="0">
                <a:solidFill>
                  <a:srgbClr val="000000"/>
                </a:solidFill>
                <a:effectLst/>
                <a:latin typeface="inter-regular"/>
              </a:rPr>
              <a:t> = </a:t>
            </a:r>
            <a:r>
              <a:rPr lang="en-US" b="0" i="0" dirty="0">
                <a:solidFill>
                  <a:srgbClr val="0000FF"/>
                </a:solidFill>
                <a:effectLst/>
                <a:latin typeface="inter-regular"/>
              </a:rPr>
              <a:t>Processing</a:t>
            </a:r>
            <a:r>
              <a:rPr lang="en-US" b="0" i="0" dirty="0">
                <a:solidFill>
                  <a:srgbClr val="000000"/>
                </a:solidFill>
                <a:effectLst/>
                <a:latin typeface="inter-regular"/>
              </a:rPr>
              <a:t> Element, and </a:t>
            </a:r>
            <a:r>
              <a:rPr lang="en-US" b="0" i="0" dirty="0">
                <a:solidFill>
                  <a:srgbClr val="FF0000"/>
                </a:solidFill>
                <a:effectLst/>
                <a:latin typeface="inter-regular"/>
              </a:rPr>
              <a:t>CU</a:t>
            </a:r>
            <a:r>
              <a:rPr lang="en-US" b="0" i="0" dirty="0">
                <a:solidFill>
                  <a:srgbClr val="000000"/>
                </a:solidFill>
                <a:effectLst/>
                <a:latin typeface="inter-regular"/>
              </a:rPr>
              <a:t> = </a:t>
            </a:r>
            <a:r>
              <a:rPr lang="en-US" b="0" i="0" dirty="0">
                <a:solidFill>
                  <a:srgbClr val="0000FF"/>
                </a:solidFill>
                <a:effectLst/>
                <a:latin typeface="inter-regular"/>
              </a:rPr>
              <a:t>Control</a:t>
            </a:r>
            <a:r>
              <a:rPr lang="en-US" b="0" i="0" dirty="0">
                <a:solidFill>
                  <a:srgbClr val="000000"/>
                </a:solidFill>
                <a:effectLst/>
                <a:latin typeface="inter-regular"/>
              </a:rPr>
              <a:t> Unit  </a:t>
            </a:r>
          </a:p>
        </p:txBody>
      </p:sp>
      <p:sp>
        <p:nvSpPr>
          <p:cNvPr id="7" name="TextBox 6">
            <a:extLst>
              <a:ext uri="{FF2B5EF4-FFF2-40B4-BE49-F238E27FC236}">
                <a16:creationId xmlns:a16="http://schemas.microsoft.com/office/drawing/2014/main" id="{AF5689C7-C5B5-2821-3265-7AB18A84606B}"/>
              </a:ext>
            </a:extLst>
          </p:cNvPr>
          <p:cNvSpPr txBox="1"/>
          <p:nvPr/>
        </p:nvSpPr>
        <p:spPr>
          <a:xfrm>
            <a:off x="1840230" y="5648326"/>
            <a:ext cx="6097904" cy="646331"/>
          </a:xfrm>
          <a:prstGeom prst="rect">
            <a:avLst/>
          </a:prstGeom>
          <a:noFill/>
        </p:spPr>
        <p:txBody>
          <a:bodyPr wrap="square">
            <a:spAutoFit/>
          </a:bodyPr>
          <a:lstStyle/>
          <a:p>
            <a:pPr algn="just"/>
            <a:r>
              <a:rPr lang="fr-FR" b="1" i="0" dirty="0" err="1">
                <a:solidFill>
                  <a:srgbClr val="333333"/>
                </a:solidFill>
                <a:effectLst/>
                <a:latin typeface="inter-bold"/>
              </a:rPr>
              <a:t>Examples</a:t>
            </a:r>
            <a:r>
              <a:rPr lang="fr-FR" b="1" i="0" dirty="0">
                <a:solidFill>
                  <a:srgbClr val="333333"/>
                </a:solidFill>
                <a:effectLst/>
                <a:latin typeface="inter-bold"/>
              </a:rPr>
              <a:t>:</a:t>
            </a:r>
            <a:endParaRPr lang="fr-FR" b="0" i="0" dirty="0">
              <a:solidFill>
                <a:srgbClr val="333333"/>
              </a:solidFill>
              <a:effectLst/>
              <a:latin typeface="inter-regular"/>
            </a:endParaRPr>
          </a:p>
          <a:p>
            <a:pPr algn="just"/>
            <a:r>
              <a:rPr lang="fr-FR" b="0" i="0" dirty="0" err="1">
                <a:solidFill>
                  <a:srgbClr val="333333"/>
                </a:solidFill>
                <a:effectLst/>
                <a:latin typeface="inter-regular"/>
              </a:rPr>
              <a:t>Cray</a:t>
            </a:r>
            <a:r>
              <a:rPr lang="fr-FR" b="0" i="0" dirty="0">
                <a:solidFill>
                  <a:srgbClr val="333333"/>
                </a:solidFill>
                <a:effectLst/>
                <a:latin typeface="inter-regular"/>
              </a:rPr>
              <a:t> T90, </a:t>
            </a:r>
            <a:r>
              <a:rPr lang="fr-FR" b="0" i="0" dirty="0" err="1">
                <a:solidFill>
                  <a:srgbClr val="333333"/>
                </a:solidFill>
                <a:effectLst/>
                <a:latin typeface="inter-regular"/>
              </a:rPr>
              <a:t>Cray</a:t>
            </a:r>
            <a:r>
              <a:rPr lang="fr-FR" b="0" i="0" dirty="0">
                <a:solidFill>
                  <a:srgbClr val="333333"/>
                </a:solidFill>
                <a:effectLst/>
                <a:latin typeface="inter-regular"/>
              </a:rPr>
              <a:t> T3E, IBM-SP2</a:t>
            </a:r>
          </a:p>
        </p:txBody>
      </p:sp>
    </p:spTree>
    <p:extLst>
      <p:ext uri="{BB962C8B-B14F-4D97-AF65-F5344CB8AC3E}">
        <p14:creationId xmlns:p14="http://schemas.microsoft.com/office/powerpoint/2010/main" val="4022890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94D42-7B6F-3DAA-08E0-DC43515FCAC3}"/>
              </a:ext>
            </a:extLst>
          </p:cNvPr>
          <p:cNvSpPr>
            <a:spLocks noGrp="1"/>
          </p:cNvSpPr>
          <p:nvPr>
            <p:ph type="title"/>
          </p:nvPr>
        </p:nvSpPr>
        <p:spPr>
          <a:xfrm>
            <a:off x="1069848" y="484632"/>
            <a:ext cx="6005322" cy="1058418"/>
          </a:xfrm>
        </p:spPr>
        <p:txBody>
          <a:bodyPr>
            <a:normAutofit/>
          </a:bodyPr>
          <a:lstStyle/>
          <a:p>
            <a:r>
              <a:rPr lang="en-US" sz="6000" dirty="0"/>
              <a:t>PIPELINING</a:t>
            </a:r>
          </a:p>
        </p:txBody>
      </p:sp>
      <p:sp>
        <p:nvSpPr>
          <p:cNvPr id="3" name="Content Placeholder 2">
            <a:extLst>
              <a:ext uri="{FF2B5EF4-FFF2-40B4-BE49-F238E27FC236}">
                <a16:creationId xmlns:a16="http://schemas.microsoft.com/office/drawing/2014/main" id="{8604B46F-958B-065F-3906-D6C839A3D7C9}"/>
              </a:ext>
            </a:extLst>
          </p:cNvPr>
          <p:cNvSpPr>
            <a:spLocks noGrp="1"/>
          </p:cNvSpPr>
          <p:nvPr>
            <p:ph idx="1"/>
          </p:nvPr>
        </p:nvSpPr>
        <p:spPr>
          <a:xfrm>
            <a:off x="857250" y="1428750"/>
            <a:ext cx="10270998" cy="4743450"/>
          </a:xfrm>
        </p:spPr>
        <p:txBody>
          <a:bodyPr>
            <a:normAutofit lnSpcReduction="10000"/>
          </a:bodyPr>
          <a:lstStyle/>
          <a:p>
            <a:pPr algn="l">
              <a:spcAft>
                <a:spcPts val="1500"/>
              </a:spcAft>
            </a:pPr>
            <a:r>
              <a:rPr lang="en-US" sz="2200" b="0" i="0" dirty="0">
                <a:solidFill>
                  <a:srgbClr val="222222"/>
                </a:solidFill>
                <a:effectLst/>
                <a:latin typeface="Lato" panose="020F0502020204030203" pitchFamily="34" charset="0"/>
              </a:rPr>
              <a:t>Have you ever visited an industrial plant and see the assembly lines over there? How a product passes through the assembly line and while passing it is worked on, at different phases simultaneously. For </a:t>
            </a:r>
            <a:r>
              <a:rPr lang="en-US" sz="2200" b="1" i="0" dirty="0">
                <a:solidFill>
                  <a:srgbClr val="222222"/>
                </a:solidFill>
                <a:effectLst/>
                <a:latin typeface="Lato" panose="020F0502020204030203" pitchFamily="34" charset="0"/>
              </a:rPr>
              <a:t>example</a:t>
            </a:r>
            <a:r>
              <a:rPr lang="en-US" sz="2200" b="0" i="0" dirty="0">
                <a:solidFill>
                  <a:srgbClr val="222222"/>
                </a:solidFill>
                <a:effectLst/>
                <a:latin typeface="Lato" panose="020F0502020204030203" pitchFamily="34" charset="0"/>
              </a:rPr>
              <a:t>, take a car manufacturing plant. At the first stage, the automobile chassis is prepared, in the next stage workers add body to the chassis, further, the engine is installed, then painting work is done and so on.</a:t>
            </a:r>
          </a:p>
          <a:p>
            <a:pPr algn="l">
              <a:spcAft>
                <a:spcPts val="1500"/>
              </a:spcAft>
            </a:pPr>
            <a:r>
              <a:rPr lang="en-US" sz="2200" b="0" i="0" dirty="0">
                <a:solidFill>
                  <a:srgbClr val="222222"/>
                </a:solidFill>
                <a:effectLst/>
                <a:latin typeface="Lato" panose="020F0502020204030203" pitchFamily="34" charset="0"/>
              </a:rPr>
              <a:t>The group of workers after working on the chassis of the first car don’t sit idle. They start working on the chassis of the next car. And the next group take the chassis of the car and add body to it. The same thing is repeated at every stage, after finishing the work on the current car body they take on next car body which is the output of the previous stage.</a:t>
            </a:r>
          </a:p>
          <a:p>
            <a:pPr algn="l">
              <a:spcAft>
                <a:spcPts val="1500"/>
              </a:spcAft>
            </a:pPr>
            <a:r>
              <a:rPr lang="en-US" sz="2200" b="0" i="0" dirty="0">
                <a:solidFill>
                  <a:srgbClr val="222222"/>
                </a:solidFill>
                <a:effectLst/>
                <a:latin typeface="Lato" panose="020F0502020204030203" pitchFamily="34" charset="0"/>
              </a:rPr>
              <a:t>Here, though the first car is completed in several hours or days, due to the assembly line arrangement it becomes possible to have a new car at the end of an assembly line in every clock cycle.</a:t>
            </a:r>
          </a:p>
          <a:p>
            <a:endParaRPr lang="en-US" dirty="0"/>
          </a:p>
        </p:txBody>
      </p:sp>
    </p:spTree>
    <p:extLst>
      <p:ext uri="{BB962C8B-B14F-4D97-AF65-F5344CB8AC3E}">
        <p14:creationId xmlns:p14="http://schemas.microsoft.com/office/powerpoint/2010/main" val="25799279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52EDCBA-042F-EB84-A963-312052219438}"/>
              </a:ext>
            </a:extLst>
          </p:cNvPr>
          <p:cNvSpPr>
            <a:spLocks noGrp="1"/>
          </p:cNvSpPr>
          <p:nvPr>
            <p:ph idx="1"/>
          </p:nvPr>
        </p:nvSpPr>
        <p:spPr>
          <a:xfrm>
            <a:off x="582930" y="994410"/>
            <a:ext cx="10545318" cy="5177790"/>
          </a:xfrm>
        </p:spPr>
        <p:txBody>
          <a:bodyPr>
            <a:normAutofit/>
          </a:bodyPr>
          <a:lstStyle/>
          <a:p>
            <a:pPr marL="0" indent="0">
              <a:buNone/>
            </a:pPr>
            <a:endParaRPr lang="en-US" sz="2800" b="1" i="0" dirty="0">
              <a:solidFill>
                <a:srgbClr val="273239"/>
              </a:solidFill>
              <a:effectLst/>
              <a:latin typeface="Nunito" pitchFamily="2" charset="0"/>
            </a:endParaRPr>
          </a:p>
          <a:p>
            <a:r>
              <a:rPr lang="en-US" sz="2800" b="0" i="0" dirty="0">
                <a:solidFill>
                  <a:srgbClr val="273239"/>
                </a:solidFill>
                <a:effectLst/>
                <a:latin typeface="Nunito" pitchFamily="2" charset="0"/>
              </a:rPr>
              <a:t>In our computer system, in order to improve the performance of a CPU we have two options: </a:t>
            </a:r>
          </a:p>
          <a:p>
            <a:r>
              <a:rPr lang="en-US" sz="2800" b="0" i="0" dirty="0">
                <a:solidFill>
                  <a:srgbClr val="273239"/>
                </a:solidFill>
                <a:effectLst/>
                <a:latin typeface="Nunito" pitchFamily="2" charset="0"/>
              </a:rPr>
              <a:t>First option is to, improve the hardware by introducing faster circuits. </a:t>
            </a:r>
          </a:p>
          <a:p>
            <a:r>
              <a:rPr lang="en-US" sz="2800" b="0" i="0" dirty="0">
                <a:solidFill>
                  <a:srgbClr val="273239"/>
                </a:solidFill>
                <a:effectLst/>
                <a:latin typeface="Nunito" pitchFamily="2" charset="0"/>
              </a:rPr>
              <a:t>Second option it to arrange the hardware such that more than one operation can be performed at the same time. </a:t>
            </a:r>
          </a:p>
          <a:p>
            <a:r>
              <a:rPr lang="en-US" sz="2800" b="0" i="0" dirty="0">
                <a:solidFill>
                  <a:srgbClr val="273239"/>
                </a:solidFill>
                <a:effectLst/>
                <a:latin typeface="Nunito" pitchFamily="2" charset="0"/>
              </a:rPr>
              <a:t>Since there is a limit on the speed of hardware and the cost of faster circuits is quite high, 2</a:t>
            </a:r>
            <a:r>
              <a:rPr lang="en-US" sz="2800" b="0" i="0" baseline="30000" dirty="0">
                <a:solidFill>
                  <a:srgbClr val="273239"/>
                </a:solidFill>
                <a:effectLst/>
                <a:latin typeface="Nunito" pitchFamily="2" charset="0"/>
              </a:rPr>
              <a:t>nd</a:t>
            </a:r>
            <a:r>
              <a:rPr lang="en-US" sz="2800" b="0" i="0" dirty="0">
                <a:solidFill>
                  <a:srgbClr val="273239"/>
                </a:solidFill>
                <a:effectLst/>
                <a:latin typeface="Nunito" pitchFamily="2" charset="0"/>
              </a:rPr>
              <a:t> option is the best one.</a:t>
            </a:r>
            <a:endParaRPr lang="en-US" sz="2800" dirty="0"/>
          </a:p>
        </p:txBody>
      </p:sp>
    </p:spTree>
    <p:extLst>
      <p:ext uri="{BB962C8B-B14F-4D97-AF65-F5344CB8AC3E}">
        <p14:creationId xmlns:p14="http://schemas.microsoft.com/office/powerpoint/2010/main" val="3708720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850DE2-FAF3-AA04-B936-B00D61C657C4}"/>
              </a:ext>
            </a:extLst>
          </p:cNvPr>
          <p:cNvSpPr>
            <a:spLocks noGrp="1"/>
          </p:cNvSpPr>
          <p:nvPr>
            <p:ph idx="1"/>
          </p:nvPr>
        </p:nvSpPr>
        <p:spPr>
          <a:xfrm>
            <a:off x="857250" y="628650"/>
            <a:ext cx="10270998" cy="5543550"/>
          </a:xfrm>
        </p:spPr>
        <p:txBody>
          <a:bodyPr>
            <a:normAutofit/>
          </a:bodyPr>
          <a:lstStyle/>
          <a:p>
            <a:r>
              <a:rPr lang="en-US" sz="2400" dirty="0"/>
              <a:t>Pipelining is the process of storing and prioritizing computer instructions that the processor executes. The pipeline is a "logical pipeline" that lets the processor perform an instruction in multiple steps. The processing happens in a continuous, orderly, somewhat overlapped manner.</a:t>
            </a:r>
          </a:p>
          <a:p>
            <a:r>
              <a:rPr lang="en-US" sz="2400" dirty="0"/>
              <a:t>In computing, pipelining is also known as pipeline processing. It is sometimes compared to a manufacturing assembly line in which different parts of a product are assembled simultaneously, even though some parts may have to be assembled before others. </a:t>
            </a:r>
          </a:p>
          <a:p>
            <a:r>
              <a:rPr lang="en-US" sz="2400" dirty="0"/>
              <a:t>Even if there is some sequential dependency, many operations can proceed concurrently, which facilitates overall time savings.</a:t>
            </a:r>
          </a:p>
          <a:p>
            <a:r>
              <a:rPr lang="en-US" sz="2400" dirty="0"/>
              <a:t>Pipelining creates and organizes a pipeline of instructions the processor can execute in parallel.</a:t>
            </a:r>
          </a:p>
        </p:txBody>
      </p:sp>
    </p:spTree>
    <p:extLst>
      <p:ext uri="{BB962C8B-B14F-4D97-AF65-F5344CB8AC3E}">
        <p14:creationId xmlns:p14="http://schemas.microsoft.com/office/powerpoint/2010/main" val="25398514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5CF7E5-8542-3722-189B-B0A52B8F62E0}"/>
              </a:ext>
            </a:extLst>
          </p:cNvPr>
          <p:cNvSpPr>
            <a:spLocks noGrp="1"/>
          </p:cNvSpPr>
          <p:nvPr>
            <p:ph idx="1"/>
          </p:nvPr>
        </p:nvSpPr>
        <p:spPr>
          <a:xfrm>
            <a:off x="982980" y="1028700"/>
            <a:ext cx="10145268" cy="5143500"/>
          </a:xfrm>
        </p:spPr>
        <p:txBody>
          <a:bodyPr>
            <a:normAutofit/>
          </a:bodyPr>
          <a:lstStyle/>
          <a:p>
            <a:r>
              <a:rPr lang="en-US" sz="2400" dirty="0"/>
              <a:t>The pipeline is divided into logical stages connected to each other to form a pipelike structure. Instructions enter from one end and exit from the other.</a:t>
            </a:r>
          </a:p>
          <a:p>
            <a:r>
              <a:rPr lang="en-US" sz="2400" dirty="0"/>
              <a:t>Pipelining is an ongoing, continuous process in which new instructions, or tasks, are added to the pipeline and completed tasks are removed at a specified time after processing completes. </a:t>
            </a:r>
          </a:p>
          <a:p>
            <a:r>
              <a:rPr lang="en-US" sz="2400" dirty="0"/>
              <a:t>The processor executes all the tasks in the pipeline in parallel, giving them the appropriate time based on their complexity and priority. Any tasks or instructions that require processor time or power due to their size or complexity can be added to the pipeline to speed up processing.</a:t>
            </a:r>
          </a:p>
        </p:txBody>
      </p:sp>
    </p:spTree>
    <p:extLst>
      <p:ext uri="{BB962C8B-B14F-4D97-AF65-F5344CB8AC3E}">
        <p14:creationId xmlns:p14="http://schemas.microsoft.com/office/powerpoint/2010/main" val="16172398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023B8D5-AF3F-EA85-4021-928B66ABA39C}"/>
              </a:ext>
            </a:extLst>
          </p:cNvPr>
          <p:cNvSpPr>
            <a:spLocks noGrp="1"/>
          </p:cNvSpPr>
          <p:nvPr>
            <p:ph idx="1"/>
          </p:nvPr>
        </p:nvSpPr>
        <p:spPr>
          <a:xfrm>
            <a:off x="754380" y="342900"/>
            <a:ext cx="10373868" cy="5829300"/>
          </a:xfrm>
        </p:spPr>
        <p:txBody>
          <a:bodyPr>
            <a:normAutofit/>
          </a:bodyPr>
          <a:lstStyle/>
          <a:p>
            <a:endParaRPr lang="en-US" dirty="0"/>
          </a:p>
          <a:p>
            <a:pPr marL="0" indent="0">
              <a:buNone/>
            </a:pPr>
            <a:r>
              <a:rPr lang="en-US" b="1" dirty="0"/>
              <a:t>How pipelining works</a:t>
            </a:r>
          </a:p>
          <a:p>
            <a:r>
              <a:rPr lang="en-US" dirty="0"/>
              <a:t>Without a pipeline, the processor would get the first instruction from memory and perform the operation it calls for. It would then get the next instruction from memory and so on. While fetching the instruction, the arithmetic part of the processor is idle, which means it must wait until it gets the next instruction. This delays processing and introduces latency.</a:t>
            </a:r>
          </a:p>
          <a:p>
            <a:r>
              <a:rPr lang="en-US" dirty="0"/>
              <a:t>With pipelining, the next instructions can be fetched even while the processor is performing arithmetic operations. These instructions are held in a buffer close to the processor until the operation for each instruction is performed. This staging of instruction fetching happens continuously, increasing the number of instructions that can be performed in a given period.</a:t>
            </a:r>
          </a:p>
          <a:p>
            <a:r>
              <a:rPr lang="en-US" dirty="0"/>
              <a:t>Within the pipeline, each task is subdivided into multiple successive subtasks. A pipeline phase is defined for each subtask to execute its operations. Like a manufacturing assembly line, each stage or segment receives its input from the previous stage and then transfers its output to the next stage. The process continues until the processor has executed all the instructions and all subtasks are completed.</a:t>
            </a:r>
          </a:p>
        </p:txBody>
      </p:sp>
    </p:spTree>
    <p:extLst>
      <p:ext uri="{BB962C8B-B14F-4D97-AF65-F5344CB8AC3E}">
        <p14:creationId xmlns:p14="http://schemas.microsoft.com/office/powerpoint/2010/main" val="37864507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26A2B6-F750-9AD6-AB80-A889639A5E5A}"/>
              </a:ext>
            </a:extLst>
          </p:cNvPr>
          <p:cNvSpPr>
            <a:spLocks noGrp="1"/>
          </p:cNvSpPr>
          <p:nvPr>
            <p:ph idx="1"/>
          </p:nvPr>
        </p:nvSpPr>
        <p:spPr>
          <a:xfrm>
            <a:off x="857250" y="251460"/>
            <a:ext cx="10270998" cy="5326380"/>
          </a:xfrm>
        </p:spPr>
        <p:txBody>
          <a:bodyPr/>
          <a:lstStyle/>
          <a:p>
            <a:r>
              <a:rPr lang="en-US" dirty="0"/>
              <a:t>In the pipeline, each segment consists of an input register that holds data and a combinational circuit that performs operations. The output of the circuit is then applied to the input register of the next segment of the pipeline. Here are the steps in the process:</a:t>
            </a:r>
          </a:p>
          <a:p>
            <a:r>
              <a:rPr lang="en-US" dirty="0"/>
              <a:t>Fetch instructions from memory.</a:t>
            </a:r>
          </a:p>
          <a:p>
            <a:r>
              <a:rPr lang="en-US" dirty="0"/>
              <a:t>Read the input register, and decode the instruction.</a:t>
            </a:r>
          </a:p>
          <a:p>
            <a:r>
              <a:rPr lang="en-US" dirty="0"/>
              <a:t>Execute the instruction.</a:t>
            </a:r>
          </a:p>
          <a:p>
            <a:r>
              <a:rPr lang="en-US" dirty="0"/>
              <a:t>Access an operand in data memory.</a:t>
            </a:r>
          </a:p>
          <a:p>
            <a:r>
              <a:rPr lang="en-US" dirty="0"/>
              <a:t>Write the result of the operation into the input register of the next segment.</a:t>
            </a:r>
          </a:p>
          <a:p>
            <a:endParaRPr lang="en-US" dirty="0"/>
          </a:p>
        </p:txBody>
      </p:sp>
      <p:pic>
        <p:nvPicPr>
          <p:cNvPr id="2050" name="Picture 2" descr="Concept of Pipelining | Computer Architecture Tutorial | Studytonight">
            <a:extLst>
              <a:ext uri="{FF2B5EF4-FFF2-40B4-BE49-F238E27FC236}">
                <a16:creationId xmlns:a16="http://schemas.microsoft.com/office/drawing/2014/main" id="{567AAF7E-9F3B-C982-514E-9C861BB751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36088" y="3836353"/>
            <a:ext cx="6713601" cy="26577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55299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3799A7-E01E-5145-9521-E4628932B7C7}"/>
              </a:ext>
            </a:extLst>
          </p:cNvPr>
          <p:cNvSpPr>
            <a:spLocks noGrp="1"/>
          </p:cNvSpPr>
          <p:nvPr>
            <p:ph idx="1"/>
          </p:nvPr>
        </p:nvSpPr>
        <p:spPr>
          <a:xfrm>
            <a:off x="891540" y="720090"/>
            <a:ext cx="10236708" cy="5452110"/>
          </a:xfrm>
        </p:spPr>
        <p:txBody>
          <a:bodyPr/>
          <a:lstStyle/>
          <a:p>
            <a:pPr marL="0" indent="0">
              <a:buNone/>
            </a:pPr>
            <a:r>
              <a:rPr lang="en-US" b="1" dirty="0"/>
              <a:t>Parallel Processing</a:t>
            </a:r>
          </a:p>
          <a:p>
            <a:r>
              <a:rPr lang="en-US" i="0" dirty="0">
                <a:solidFill>
                  <a:srgbClr val="080809"/>
                </a:solidFill>
                <a:effectLst/>
                <a:latin typeface="PT Serif" panose="020A0603040505020204" pitchFamily="18" charset="0"/>
              </a:rPr>
              <a:t>Parallel processing is a computing technique when multiple streams of calculations or data processing tasks co-occur through numerous central processing units (CPUs) working concurrently.</a:t>
            </a:r>
          </a:p>
          <a:p>
            <a:r>
              <a:rPr lang="en-US" b="0" i="0" dirty="0">
                <a:solidFill>
                  <a:srgbClr val="080809"/>
                </a:solidFill>
                <a:effectLst/>
                <a:latin typeface="PT Serif" panose="020A0603040505020204" pitchFamily="18" charset="0"/>
              </a:rPr>
              <a:t>Parallel processing uses two or more processors or CPUs simultaneously to handle various components of a single activity. Systems can slash a program’s execution time by dividing a task’s many parts among several processors. Multi-core processors, frequently found in modern computers, and any system with more than one CPU are capable of performing parallel processing.</a:t>
            </a:r>
            <a:endParaRPr lang="en-US" b="0" dirty="0">
              <a:solidFill>
                <a:srgbClr val="080809"/>
              </a:solidFill>
              <a:latin typeface="PT Serif" panose="020A0603040505020204" pitchFamily="18" charset="0"/>
            </a:endParaRPr>
          </a:p>
          <a:p>
            <a:r>
              <a:rPr lang="en-US" b="0" i="0" dirty="0">
                <a:solidFill>
                  <a:srgbClr val="080809"/>
                </a:solidFill>
                <a:effectLst/>
                <a:latin typeface="PT Serif" panose="020A0603040505020204" pitchFamily="18" charset="0"/>
              </a:rPr>
              <a:t>For improved speed, lower power consumption, and more effective handling of several activities, multi-core processors are integrated circuit (IC) chips with two or more CPUs. Most computers can have two to four cores, while others can have up to twelve. Complex operations and computations are frequently completed in parallel processing.</a:t>
            </a:r>
            <a:endParaRPr lang="en-US" dirty="0"/>
          </a:p>
        </p:txBody>
      </p:sp>
    </p:spTree>
    <p:extLst>
      <p:ext uri="{BB962C8B-B14F-4D97-AF65-F5344CB8AC3E}">
        <p14:creationId xmlns:p14="http://schemas.microsoft.com/office/powerpoint/2010/main" val="250102655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ipelining Instructions">
            <a:extLst>
              <a:ext uri="{FF2B5EF4-FFF2-40B4-BE49-F238E27FC236}">
                <a16:creationId xmlns:a16="http://schemas.microsoft.com/office/drawing/2014/main" id="{AA94A687-4840-398B-65CE-0B30A931A59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78785" y="565150"/>
            <a:ext cx="5715000" cy="36195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nstruction Division">
            <a:extLst>
              <a:ext uri="{FF2B5EF4-FFF2-40B4-BE49-F238E27FC236}">
                <a16:creationId xmlns:a16="http://schemas.microsoft.com/office/drawing/2014/main" id="{90E14B7A-E8A6-AEB1-887C-F1DCEB702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38500" y="5068253"/>
            <a:ext cx="5715000" cy="790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59884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DF69BF-DF6A-7569-CD16-36013E50EA4F}"/>
              </a:ext>
            </a:extLst>
          </p:cNvPr>
          <p:cNvSpPr>
            <a:spLocks noGrp="1"/>
          </p:cNvSpPr>
          <p:nvPr>
            <p:ph idx="1"/>
          </p:nvPr>
        </p:nvSpPr>
        <p:spPr>
          <a:xfrm>
            <a:off x="651510" y="445770"/>
            <a:ext cx="10476738" cy="5726430"/>
          </a:xfrm>
        </p:spPr>
        <p:txBody>
          <a:bodyPr>
            <a:normAutofit/>
          </a:bodyPr>
          <a:lstStyle/>
          <a:p>
            <a:r>
              <a:rPr lang="en-US" b="1" dirty="0"/>
              <a:t>Speedup Equation</a:t>
            </a:r>
          </a:p>
          <a:p>
            <a:r>
              <a:rPr lang="en-US" dirty="0"/>
              <a:t>The speedup equation in pipelining is a measure of how much faster a pipelined architecture can execute instructions compared to a non-pipelined architecture. </a:t>
            </a:r>
          </a:p>
          <a:p>
            <a:r>
              <a:rPr lang="en-US" dirty="0"/>
              <a:t>It's a fundamental concept in computer architecture, and the basic idea is to divide the execution of instructions into separate stages, allowing multiple instructions to be processed simultaneously. The speedup </a:t>
            </a:r>
            <a:r>
              <a:rPr lang="en-US" b="1" dirty="0"/>
              <a:t>S</a:t>
            </a:r>
            <a:r>
              <a:rPr lang="en-US" dirty="0"/>
              <a:t> is given by:</a:t>
            </a:r>
          </a:p>
          <a:p>
            <a:r>
              <a:rPr lang="en-US" dirty="0"/>
              <a:t>S=T1/</a:t>
            </a:r>
            <a:r>
              <a:rPr lang="en-US" dirty="0" err="1"/>
              <a:t>Tp</a:t>
            </a:r>
            <a:endParaRPr lang="en-US" dirty="0"/>
          </a:p>
          <a:p>
            <a:r>
              <a:rPr lang="en-US" dirty="0"/>
              <a:t>where:</a:t>
            </a:r>
          </a:p>
          <a:p>
            <a:pPr>
              <a:buFont typeface="Arial" panose="020B0604020202020204" pitchFamily="34" charset="0"/>
              <a:buChar char="•"/>
            </a:pPr>
            <a:r>
              <a:rPr lang="en-US" dirty="0"/>
              <a:t>T1 is the execution time of the program without pipelining (single-stage).</a:t>
            </a:r>
          </a:p>
          <a:p>
            <a:pPr>
              <a:buFont typeface="Arial" panose="020B0604020202020204" pitchFamily="34" charset="0"/>
              <a:buChar char="•"/>
            </a:pPr>
            <a:r>
              <a:rPr lang="en-US" dirty="0" err="1"/>
              <a:t>Tp</a:t>
            </a:r>
            <a:r>
              <a:rPr lang="en-US" dirty="0"/>
              <a:t> is the execution time of the program with pipelining.</a:t>
            </a:r>
          </a:p>
          <a:p>
            <a:r>
              <a:rPr lang="en-US" dirty="0"/>
              <a:t>In ideal conditions, the speedup can also be approximated by the number of pipeline stages k if we assume no pipeline stalls and perfect conditions:</a:t>
            </a:r>
          </a:p>
          <a:p>
            <a:r>
              <a:rPr lang="en-US" dirty="0" err="1"/>
              <a:t>S≈k</a:t>
            </a:r>
            <a:endParaRPr lang="en-US" dirty="0"/>
          </a:p>
          <a:p>
            <a:endParaRPr lang="en-US" dirty="0"/>
          </a:p>
        </p:txBody>
      </p:sp>
    </p:spTree>
    <p:extLst>
      <p:ext uri="{BB962C8B-B14F-4D97-AF65-F5344CB8AC3E}">
        <p14:creationId xmlns:p14="http://schemas.microsoft.com/office/powerpoint/2010/main" val="29687922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77B3BD-387E-095F-96BE-6A9E233F7389}"/>
              </a:ext>
            </a:extLst>
          </p:cNvPr>
          <p:cNvSpPr>
            <a:spLocks noGrp="1"/>
          </p:cNvSpPr>
          <p:nvPr>
            <p:ph idx="1"/>
          </p:nvPr>
        </p:nvSpPr>
        <p:spPr>
          <a:xfrm>
            <a:off x="628650" y="560070"/>
            <a:ext cx="10499598" cy="5612130"/>
          </a:xfrm>
        </p:spPr>
        <p:txBody>
          <a:bodyPr>
            <a:normAutofit/>
          </a:bodyPr>
          <a:lstStyle/>
          <a:p>
            <a:pPr marL="0" indent="0">
              <a:buNone/>
            </a:pPr>
            <a:r>
              <a:rPr lang="en-US" sz="2400" b="1" dirty="0"/>
              <a:t>Example:</a:t>
            </a:r>
          </a:p>
          <a:p>
            <a:r>
              <a:rPr lang="en-US" sz="2400" dirty="0"/>
              <a:t>Suppose we have a non-pipelined processor that takes 5 clock cycles to execute one instruction. Now, let's say we design a pipelined processor with 5 stages, where each stage takes 1 clock cycle to complete.</a:t>
            </a:r>
          </a:p>
          <a:p>
            <a:pPr>
              <a:buFont typeface="+mj-lt"/>
              <a:buAutoNum type="arabicPeriod"/>
            </a:pPr>
            <a:r>
              <a:rPr lang="en-US" sz="2400" b="1" dirty="0"/>
              <a:t>Non-Pipelined Processor:</a:t>
            </a:r>
            <a:endParaRPr lang="en-US" sz="2400" dirty="0"/>
          </a:p>
          <a:p>
            <a:pPr marL="742950" lvl="1" indent="-285750">
              <a:buFont typeface="+mj-lt"/>
              <a:buAutoNum type="arabicPeriod"/>
            </a:pPr>
            <a:r>
              <a:rPr lang="en-US" sz="2000" dirty="0"/>
              <a:t>Execution time for 1 instruction: 5 clock cycles.</a:t>
            </a:r>
          </a:p>
          <a:p>
            <a:pPr marL="742950" lvl="1" indent="-285750">
              <a:buFont typeface="+mj-lt"/>
              <a:buAutoNum type="arabicPeriod"/>
            </a:pPr>
            <a:r>
              <a:rPr lang="en-US" sz="2000" dirty="0"/>
              <a:t>Execution time for 4 instructions: 4 instructions × 5 clock cycles = 20 clock cycles.</a:t>
            </a:r>
          </a:p>
          <a:p>
            <a:pPr>
              <a:buFont typeface="+mj-lt"/>
              <a:buAutoNum type="arabicPeriod"/>
            </a:pPr>
            <a:r>
              <a:rPr lang="en-US" sz="2400" b="1" dirty="0"/>
              <a:t>Pipelined Processor:</a:t>
            </a:r>
            <a:endParaRPr lang="en-US" sz="2400" dirty="0"/>
          </a:p>
          <a:p>
            <a:pPr marL="742950" lvl="1" indent="-285750">
              <a:buFont typeface="+mj-lt"/>
              <a:buAutoNum type="arabicPeriod"/>
            </a:pPr>
            <a:r>
              <a:rPr lang="en-US" sz="2000" dirty="0"/>
              <a:t>Execution time for the first instruction: 5 clock cycles (each stage takes 1 cycle).</a:t>
            </a:r>
          </a:p>
          <a:p>
            <a:pPr marL="742950" lvl="1" indent="-285750">
              <a:buFont typeface="+mj-lt"/>
              <a:buAutoNum type="arabicPeriod"/>
            </a:pPr>
            <a:r>
              <a:rPr lang="en-US" sz="2000" dirty="0"/>
              <a:t>After the first instruction, each subsequent instruction completes in 1 clock cycle (because they are processed simultaneously in the pipeline).</a:t>
            </a:r>
          </a:p>
          <a:p>
            <a:pPr marL="742950" lvl="1" indent="-285750">
              <a:buFont typeface="+mj-lt"/>
              <a:buAutoNum type="arabicPeriod"/>
            </a:pPr>
            <a:r>
              <a:rPr lang="en-US" sz="2000" dirty="0"/>
              <a:t>Execution time for 4 instructions: 5 clock cycles (for the first instruction) + 3 clock cycles (for the next 3 instructions) = 8 clock cycles.</a:t>
            </a:r>
          </a:p>
          <a:p>
            <a:endParaRPr lang="en-US" dirty="0"/>
          </a:p>
        </p:txBody>
      </p:sp>
    </p:spTree>
    <p:extLst>
      <p:ext uri="{BB962C8B-B14F-4D97-AF65-F5344CB8AC3E}">
        <p14:creationId xmlns:p14="http://schemas.microsoft.com/office/powerpoint/2010/main" val="347003764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A45713-FF85-B3CD-C267-29B1E0DA78BF}"/>
              </a:ext>
            </a:extLst>
          </p:cNvPr>
          <p:cNvSpPr>
            <a:spLocks noGrp="1"/>
          </p:cNvSpPr>
          <p:nvPr>
            <p:ph idx="1"/>
          </p:nvPr>
        </p:nvSpPr>
        <p:spPr>
          <a:xfrm>
            <a:off x="617220" y="708660"/>
            <a:ext cx="10511028" cy="5463540"/>
          </a:xfrm>
        </p:spPr>
        <p:txBody>
          <a:bodyPr/>
          <a:lstStyle/>
          <a:p>
            <a:pPr marL="0" indent="0">
              <a:buNone/>
            </a:pPr>
            <a:r>
              <a:rPr lang="en-US" b="1" dirty="0"/>
              <a:t>Speedup Calculation:</a:t>
            </a:r>
          </a:p>
          <a:p>
            <a:pPr>
              <a:buFont typeface="Arial" panose="020B0604020202020204" pitchFamily="34" charset="0"/>
              <a:buChar char="•"/>
            </a:pPr>
            <a:r>
              <a:rPr lang="en-US" b="1" dirty="0"/>
              <a:t>Without pipelining:</a:t>
            </a:r>
            <a:r>
              <a:rPr lang="en-US" dirty="0"/>
              <a:t> Total execution time = 20 clock cycles.</a:t>
            </a:r>
          </a:p>
          <a:p>
            <a:pPr>
              <a:buFont typeface="Arial" panose="020B0604020202020204" pitchFamily="34" charset="0"/>
              <a:buChar char="•"/>
            </a:pPr>
            <a:r>
              <a:rPr lang="en-US" b="1" dirty="0"/>
              <a:t>With pipelining:</a:t>
            </a:r>
            <a:r>
              <a:rPr lang="en-US" dirty="0"/>
              <a:t> Total execution time = 8 clock cycles.</a:t>
            </a:r>
          </a:p>
          <a:p>
            <a:r>
              <a:rPr lang="en-US" dirty="0"/>
              <a:t>Speedup S is given by:</a:t>
            </a:r>
          </a:p>
          <a:p>
            <a:pPr marL="0" indent="0">
              <a:buNone/>
            </a:pPr>
            <a:r>
              <a:rPr lang="en-US" dirty="0"/>
              <a:t>S=T1/</a:t>
            </a:r>
            <a:r>
              <a:rPr lang="en-US" dirty="0" err="1"/>
              <a:t>Tp</a:t>
            </a:r>
            <a:endParaRPr lang="en-US" dirty="0"/>
          </a:p>
          <a:p>
            <a:pPr marL="0" indent="0">
              <a:buNone/>
            </a:pPr>
            <a:r>
              <a:rPr lang="en-US" dirty="0"/>
              <a:t>=20 clock cycles / 8 clock cycles</a:t>
            </a:r>
          </a:p>
          <a:p>
            <a:pPr marL="0" indent="0">
              <a:buNone/>
            </a:pPr>
            <a:r>
              <a:rPr lang="en-US" dirty="0"/>
              <a:t>=2.5</a:t>
            </a:r>
          </a:p>
          <a:p>
            <a:r>
              <a:rPr lang="en-US" dirty="0"/>
              <a:t>So, the pipelined processor is 2.5 times faster than the non-pipelined processor in this example</a:t>
            </a:r>
          </a:p>
          <a:p>
            <a:endParaRPr lang="en-US" dirty="0"/>
          </a:p>
        </p:txBody>
      </p:sp>
    </p:spTree>
    <p:extLst>
      <p:ext uri="{BB962C8B-B14F-4D97-AF65-F5344CB8AC3E}">
        <p14:creationId xmlns:p14="http://schemas.microsoft.com/office/powerpoint/2010/main" val="154034814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8A6516-03B8-CF5D-305B-6053A6CFC357}"/>
              </a:ext>
            </a:extLst>
          </p:cNvPr>
          <p:cNvSpPr>
            <a:spLocks noGrp="1"/>
          </p:cNvSpPr>
          <p:nvPr>
            <p:ph idx="1"/>
          </p:nvPr>
        </p:nvSpPr>
        <p:spPr>
          <a:xfrm>
            <a:off x="651510" y="331470"/>
            <a:ext cx="6080760" cy="5840730"/>
          </a:xfrm>
        </p:spPr>
        <p:txBody>
          <a:bodyPr>
            <a:normAutofit/>
          </a:bodyPr>
          <a:lstStyle/>
          <a:p>
            <a:pPr marL="0" indent="0" algn="l" rtl="0" fontAlgn="base">
              <a:spcAft>
                <a:spcPts val="750"/>
              </a:spcAft>
              <a:buNone/>
            </a:pPr>
            <a:r>
              <a:rPr lang="en-US" sz="2400" b="1" i="0" dirty="0">
                <a:solidFill>
                  <a:srgbClr val="273239"/>
                </a:solidFill>
                <a:effectLst/>
                <a:latin typeface="Nunito" pitchFamily="2" charset="0"/>
              </a:rPr>
              <a:t>1. Arithmetic Pipeline :</a:t>
            </a:r>
            <a:endParaRPr lang="en-US" sz="2400" b="0" i="0" dirty="0">
              <a:solidFill>
                <a:srgbClr val="273239"/>
              </a:solidFill>
              <a:effectLst/>
              <a:latin typeface="Nunito" pitchFamily="2" charset="0"/>
            </a:endParaRPr>
          </a:p>
          <a:p>
            <a:pPr algn="l" rtl="0" fontAlgn="base">
              <a:spcAft>
                <a:spcPts val="750"/>
              </a:spcAft>
            </a:pPr>
            <a:r>
              <a:rPr lang="en-US" sz="2400" b="0" i="0" dirty="0">
                <a:solidFill>
                  <a:srgbClr val="273239"/>
                </a:solidFill>
                <a:effectLst/>
                <a:latin typeface="Nunito" pitchFamily="2" charset="0"/>
              </a:rPr>
              <a:t>An arithmetic pipeline divides an arithmetic problem into various sub problems for execution in various pipeline segments. </a:t>
            </a:r>
          </a:p>
          <a:p>
            <a:pPr algn="l" rtl="0" fontAlgn="base">
              <a:spcAft>
                <a:spcPts val="750"/>
              </a:spcAft>
            </a:pPr>
            <a:r>
              <a:rPr lang="en-US" sz="2400" b="0" i="0" dirty="0">
                <a:solidFill>
                  <a:srgbClr val="273239"/>
                </a:solidFill>
                <a:effectLst/>
                <a:latin typeface="Nunito" pitchFamily="2" charset="0"/>
              </a:rPr>
              <a:t>It is used for floating point operations, multiplication and various other computations. </a:t>
            </a:r>
          </a:p>
          <a:p>
            <a:pPr algn="l" rtl="0" fontAlgn="base">
              <a:spcAft>
                <a:spcPts val="750"/>
              </a:spcAft>
            </a:pPr>
            <a:r>
              <a:rPr lang="en-US" sz="2400" b="0" i="0" dirty="0">
                <a:solidFill>
                  <a:srgbClr val="273239"/>
                </a:solidFill>
                <a:effectLst/>
                <a:latin typeface="Nunito" pitchFamily="2" charset="0"/>
              </a:rPr>
              <a:t>The process or flowchart arithmetic pipeline for floating point addition is shown in the diagram.</a:t>
            </a:r>
          </a:p>
          <a:p>
            <a:endParaRPr lang="en-US" sz="2400" dirty="0"/>
          </a:p>
        </p:txBody>
      </p:sp>
      <p:pic>
        <p:nvPicPr>
          <p:cNvPr id="1026" name="Picture 2" descr="Lightbox">
            <a:extLst>
              <a:ext uri="{FF2B5EF4-FFF2-40B4-BE49-F238E27FC236}">
                <a16:creationId xmlns:a16="http://schemas.microsoft.com/office/drawing/2014/main" id="{2905B72C-44BD-56E5-2DFA-3EC3FEE44C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32320" y="112240"/>
            <a:ext cx="4259580" cy="6633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33956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C7E5BF-23BC-5A66-B225-D97A9634E2BF}"/>
              </a:ext>
            </a:extLst>
          </p:cNvPr>
          <p:cNvSpPr>
            <a:spLocks noGrp="1"/>
          </p:cNvSpPr>
          <p:nvPr>
            <p:ph idx="1"/>
          </p:nvPr>
        </p:nvSpPr>
        <p:spPr>
          <a:xfrm>
            <a:off x="788670" y="948690"/>
            <a:ext cx="10339578" cy="5223510"/>
          </a:xfrm>
        </p:spPr>
        <p:txBody>
          <a:bodyPr/>
          <a:lstStyle/>
          <a:p>
            <a:r>
              <a:rPr lang="en-US" b="1" dirty="0"/>
              <a:t>Floating Point Addition and subtraction</a:t>
            </a:r>
          </a:p>
          <a:p>
            <a:pPr marL="0" indent="0" algn="l" fontAlgn="base">
              <a:buNone/>
            </a:pPr>
            <a:r>
              <a:rPr lang="en-US" b="0" i="0" dirty="0">
                <a:solidFill>
                  <a:srgbClr val="273239"/>
                </a:solidFill>
                <a:effectLst/>
                <a:latin typeface="Nunito" pitchFamily="2" charset="0"/>
              </a:rPr>
              <a:t>The following sub operations are performed in this operation:</a:t>
            </a:r>
          </a:p>
          <a:p>
            <a:pPr algn="l" fontAlgn="base">
              <a:buFont typeface="+mj-lt"/>
              <a:buAutoNum type="arabicPeriod"/>
            </a:pPr>
            <a:r>
              <a:rPr lang="en-US" b="0" i="0" dirty="0">
                <a:solidFill>
                  <a:srgbClr val="273239"/>
                </a:solidFill>
                <a:effectLst/>
                <a:latin typeface="Nunito" pitchFamily="2" charset="0"/>
              </a:rPr>
              <a:t>Compare the exponents.</a:t>
            </a:r>
          </a:p>
          <a:p>
            <a:pPr algn="l" fontAlgn="base">
              <a:buFont typeface="+mj-lt"/>
              <a:buAutoNum type="arabicPeriod"/>
            </a:pPr>
            <a:r>
              <a:rPr lang="en-US" b="0" i="0" dirty="0">
                <a:solidFill>
                  <a:srgbClr val="273239"/>
                </a:solidFill>
                <a:effectLst/>
                <a:latin typeface="Nunito" pitchFamily="2" charset="0"/>
              </a:rPr>
              <a:t>Align the mantissas.</a:t>
            </a:r>
          </a:p>
          <a:p>
            <a:pPr algn="l" fontAlgn="base">
              <a:buFont typeface="+mj-lt"/>
              <a:buAutoNum type="arabicPeriod"/>
            </a:pPr>
            <a:r>
              <a:rPr lang="en-US" b="0" i="0" dirty="0">
                <a:solidFill>
                  <a:srgbClr val="273239"/>
                </a:solidFill>
                <a:effectLst/>
                <a:latin typeface="Nunito" pitchFamily="2" charset="0"/>
              </a:rPr>
              <a:t>Add or subtract the mantissas.</a:t>
            </a:r>
          </a:p>
          <a:p>
            <a:pPr algn="l" fontAlgn="base">
              <a:buFont typeface="+mj-lt"/>
              <a:buAutoNum type="arabicPeriod"/>
            </a:pPr>
            <a:r>
              <a:rPr lang="en-US" b="0" i="0" dirty="0" err="1">
                <a:solidFill>
                  <a:srgbClr val="273239"/>
                </a:solidFill>
                <a:effectLst/>
                <a:latin typeface="Nunito" pitchFamily="2" charset="0"/>
              </a:rPr>
              <a:t>Normalise</a:t>
            </a:r>
            <a:r>
              <a:rPr lang="en-US" b="0" i="0" dirty="0">
                <a:solidFill>
                  <a:srgbClr val="273239"/>
                </a:solidFill>
                <a:effectLst/>
                <a:latin typeface="Nunito" pitchFamily="2" charset="0"/>
              </a:rPr>
              <a:t> the result</a:t>
            </a:r>
          </a:p>
          <a:p>
            <a:pPr algn="l" fontAlgn="base"/>
            <a:r>
              <a:rPr lang="en-US" b="0" i="0" dirty="0">
                <a:solidFill>
                  <a:srgbClr val="273239"/>
                </a:solidFill>
                <a:effectLst/>
                <a:latin typeface="Nunito" pitchFamily="2" charset="0"/>
              </a:rPr>
              <a:t>First of all the two exponents are compared and the larger of two exponents is chosen as the result exponent. The difference in the exponents then decides how many times we must shift the smaller exponent to the right. Then after shifting of exponent, both the mantissas get aligned. Finally the addition or subtraction of both numbers take place followed by </a:t>
            </a:r>
            <a:r>
              <a:rPr lang="en-US" b="0" i="0" dirty="0" err="1">
                <a:solidFill>
                  <a:srgbClr val="273239"/>
                </a:solidFill>
                <a:effectLst/>
                <a:latin typeface="Nunito" pitchFamily="2" charset="0"/>
              </a:rPr>
              <a:t>normalisation</a:t>
            </a:r>
            <a:r>
              <a:rPr lang="en-US" b="0" i="0" dirty="0">
                <a:solidFill>
                  <a:srgbClr val="273239"/>
                </a:solidFill>
                <a:effectLst/>
                <a:latin typeface="Nunito" pitchFamily="2" charset="0"/>
              </a:rPr>
              <a:t> of the result in the last segment.</a:t>
            </a:r>
          </a:p>
          <a:p>
            <a:endParaRPr lang="en-US" dirty="0"/>
          </a:p>
        </p:txBody>
      </p:sp>
    </p:spTree>
    <p:extLst>
      <p:ext uri="{BB962C8B-B14F-4D97-AF65-F5344CB8AC3E}">
        <p14:creationId xmlns:p14="http://schemas.microsoft.com/office/powerpoint/2010/main" val="152804566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88B9D8F-AD9C-9137-A363-5688969609EA}"/>
              </a:ext>
            </a:extLst>
          </p:cNvPr>
          <p:cNvSpPr>
            <a:spLocks noGrp="1"/>
          </p:cNvSpPr>
          <p:nvPr>
            <p:ph idx="1"/>
          </p:nvPr>
        </p:nvSpPr>
        <p:spPr>
          <a:xfrm>
            <a:off x="811530" y="948690"/>
            <a:ext cx="10316718" cy="5223510"/>
          </a:xfrm>
        </p:spPr>
        <p:txBody>
          <a:bodyPr>
            <a:normAutofit/>
          </a:bodyPr>
          <a:lstStyle/>
          <a:p>
            <a:pPr marL="0" indent="0">
              <a:buNone/>
            </a:pPr>
            <a:r>
              <a:rPr lang="en-US" b="1" dirty="0"/>
              <a:t>Example:</a:t>
            </a:r>
          </a:p>
          <a:p>
            <a:pPr marL="0" indent="0">
              <a:buNone/>
            </a:pPr>
            <a:r>
              <a:rPr lang="en-US" dirty="0"/>
              <a:t>Let us consider two numbers,</a:t>
            </a:r>
          </a:p>
          <a:p>
            <a:pPr marL="0" indent="0">
              <a:buNone/>
            </a:pPr>
            <a:r>
              <a:rPr lang="en-US" b="1" dirty="0"/>
              <a:t>X=0.3214*10^3 and Y=0.4500*10^2 </a:t>
            </a:r>
          </a:p>
          <a:p>
            <a:pPr marL="0" indent="0">
              <a:buNone/>
            </a:pPr>
            <a:r>
              <a:rPr lang="en-US" dirty="0"/>
              <a:t>Explanation:</a:t>
            </a:r>
          </a:p>
          <a:p>
            <a:pPr marL="0" indent="0">
              <a:buNone/>
            </a:pPr>
            <a:r>
              <a:rPr lang="en-US" dirty="0"/>
              <a:t>First of all the two exponents are subtracted to give 3-2=1. Thus 3 becomes the exponent of result and the smaller exponent is shifted 1 times to the right to give</a:t>
            </a:r>
          </a:p>
          <a:p>
            <a:pPr marL="0" indent="0">
              <a:buNone/>
            </a:pPr>
            <a:endParaRPr lang="en-US" dirty="0"/>
          </a:p>
          <a:p>
            <a:pPr marL="0" indent="0">
              <a:buNone/>
            </a:pPr>
            <a:r>
              <a:rPr lang="en-US" dirty="0"/>
              <a:t>Y=0.0450*10^3 </a:t>
            </a:r>
          </a:p>
          <a:p>
            <a:pPr marL="0" indent="0">
              <a:buNone/>
            </a:pPr>
            <a:r>
              <a:rPr lang="en-US" dirty="0"/>
              <a:t>Finally the two numbers are added to produce</a:t>
            </a:r>
          </a:p>
          <a:p>
            <a:pPr marL="0" indent="0">
              <a:buNone/>
            </a:pPr>
            <a:endParaRPr lang="en-US" dirty="0"/>
          </a:p>
          <a:p>
            <a:pPr marL="0" indent="0">
              <a:buNone/>
            </a:pPr>
            <a:r>
              <a:rPr lang="en-US" dirty="0"/>
              <a:t>Z=0.3664*10^3 </a:t>
            </a:r>
          </a:p>
          <a:p>
            <a:pPr marL="0" indent="0">
              <a:buNone/>
            </a:pPr>
            <a:r>
              <a:rPr lang="en-US" dirty="0"/>
              <a:t>As the result is already normalized the result remains the same.</a:t>
            </a:r>
          </a:p>
        </p:txBody>
      </p:sp>
    </p:spTree>
    <p:extLst>
      <p:ext uri="{BB962C8B-B14F-4D97-AF65-F5344CB8AC3E}">
        <p14:creationId xmlns:p14="http://schemas.microsoft.com/office/powerpoint/2010/main" val="24767989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0786F87-6112-B321-456F-E1F7572E4F25}"/>
              </a:ext>
            </a:extLst>
          </p:cNvPr>
          <p:cNvSpPr>
            <a:spLocks noGrp="1"/>
          </p:cNvSpPr>
          <p:nvPr>
            <p:ph idx="1"/>
          </p:nvPr>
        </p:nvSpPr>
        <p:spPr>
          <a:xfrm>
            <a:off x="800100" y="674370"/>
            <a:ext cx="10328148" cy="5497830"/>
          </a:xfrm>
        </p:spPr>
        <p:txBody>
          <a:bodyPr/>
          <a:lstStyle/>
          <a:p>
            <a:r>
              <a:rPr lang="es-ES" b="1" dirty="0" err="1"/>
              <a:t>Example</a:t>
            </a:r>
            <a:r>
              <a:rPr lang="es-ES" dirty="0"/>
              <a:t> </a:t>
            </a:r>
          </a:p>
          <a:p>
            <a:r>
              <a:rPr lang="es-ES" dirty="0"/>
              <a:t>X = 0.9504 * </a:t>
            </a:r>
            <a:r>
              <a:rPr lang="es-ES" sz="1800" dirty="0"/>
              <a:t>10</a:t>
            </a:r>
            <a:r>
              <a:rPr lang="es-ES" sz="1800" baseline="30000" dirty="0"/>
              <a:t>3</a:t>
            </a:r>
            <a:endParaRPr lang="es-ES" baseline="30000" dirty="0"/>
          </a:p>
          <a:p>
            <a:r>
              <a:rPr lang="es-ES" dirty="0"/>
              <a:t>  Y = 0.8200 * 10</a:t>
            </a:r>
            <a:r>
              <a:rPr lang="es-ES" baseline="30000" dirty="0"/>
              <a:t>2</a:t>
            </a:r>
            <a:endParaRPr lang="en-US" baseline="30000" dirty="0"/>
          </a:p>
        </p:txBody>
      </p:sp>
      <p:pic>
        <p:nvPicPr>
          <p:cNvPr id="2051" name="Picture 3" descr="Arithmetic Pipeline">
            <a:extLst>
              <a:ext uri="{FF2B5EF4-FFF2-40B4-BE49-F238E27FC236}">
                <a16:creationId xmlns:a16="http://schemas.microsoft.com/office/drawing/2014/main" id="{A2719327-E963-94F4-25CA-2A38CCE6BB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2631" y="426181"/>
            <a:ext cx="4244340" cy="5746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40857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A09A6B2B-B76C-CA62-57BE-AF85256AF524}"/>
              </a:ext>
            </a:extLst>
          </p:cNvPr>
          <p:cNvSpPr>
            <a:spLocks noGrp="1" noChangeArrowheads="1"/>
          </p:cNvSpPr>
          <p:nvPr>
            <p:ph idx="1"/>
          </p:nvPr>
        </p:nvSpPr>
        <p:spPr bwMode="auto">
          <a:xfrm>
            <a:off x="582930" y="1251668"/>
            <a:ext cx="9978390" cy="437297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480" tIns="31740" rIns="91440" bIns="3174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1. Compare exponents by subtraction:</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exponents are compared by subtracting them to determine their difference. The larger exponent is chosen as the exponent of the 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difference of the exponents, i.e.,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3</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2</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 </a:t>
            </a: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1</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determines how many times the mantissa associated with the smaller exponent must be shifted to the right.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2. Align the mantissas: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mantissa associated with the smaller exponent is shifted according to the difference of exponents determined in segment one.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X = 0.9504 * 10</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3</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Y = 0.08200 * 10</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3. Add mantissas:</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The two mantissas are added in segment three.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Z = X + Y = 1.0324 * 10</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3</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4. Normalize the result:</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Z = 1.0324 * 10</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3  </a:t>
            </a:r>
            <a:r>
              <a:rPr kumimoji="0" lang="en-US" altLang="en-US" sz="1800" b="0" i="0" u="none" strike="noStrike" cap="none" normalizeH="0" baseline="30000" dirty="0">
                <a:ln>
                  <a:noFill/>
                </a:ln>
                <a:effectLst/>
                <a:latin typeface="Times New Roman" panose="02020603050405020304" pitchFamily="18" charset="0"/>
                <a:cs typeface="Times New Roman" panose="02020603050405020304" pitchFamily="18" charset="0"/>
              </a:rPr>
              <a:t>  </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(Already </a:t>
            </a:r>
            <a:r>
              <a:rPr kumimoji="0" lang="en-US" altLang="en-US" b="0" i="0" u="none" strike="noStrike" cap="none" normalizeH="0" baseline="30000" dirty="0" err="1">
                <a:ln>
                  <a:noFill/>
                </a:ln>
                <a:effectLst/>
                <a:latin typeface="Times New Roman" panose="02020603050405020304" pitchFamily="18" charset="0"/>
                <a:cs typeface="Times New Roman" panose="02020603050405020304" pitchFamily="18" charset="0"/>
              </a:rPr>
              <a:t>Normalised</a:t>
            </a:r>
            <a:r>
              <a:rPr kumimoji="0" lang="en-US" altLang="en-US" b="0" i="0" u="none" strike="noStrike" cap="none" normalizeH="0" baseline="30000" dirty="0">
                <a:ln>
                  <a:noFill/>
                </a:ln>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4692465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Floating point addition algorithm">
            <a:extLst>
              <a:ext uri="{FF2B5EF4-FFF2-40B4-BE49-F238E27FC236}">
                <a16:creationId xmlns:a16="http://schemas.microsoft.com/office/drawing/2014/main" id="{A99125BD-F523-6B2A-0B63-729CD2B60F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908810" y="815528"/>
            <a:ext cx="7769844" cy="54824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8288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8E7E79F-766B-F62C-C1E0-E84E7718C9CE}"/>
              </a:ext>
            </a:extLst>
          </p:cNvPr>
          <p:cNvSpPr>
            <a:spLocks noGrp="1"/>
          </p:cNvSpPr>
          <p:nvPr>
            <p:ph idx="1"/>
          </p:nvPr>
        </p:nvSpPr>
        <p:spPr>
          <a:xfrm>
            <a:off x="880110" y="960120"/>
            <a:ext cx="10248138" cy="5212080"/>
          </a:xfrm>
        </p:spPr>
        <p:txBody>
          <a:bodyPr>
            <a:normAutofit/>
          </a:bodyPr>
          <a:lstStyle/>
          <a:p>
            <a:pPr algn="just"/>
            <a:r>
              <a:rPr lang="en-US" sz="2400" b="0" i="0" dirty="0">
                <a:solidFill>
                  <a:srgbClr val="333333"/>
                </a:solidFill>
                <a:effectLst/>
                <a:latin typeface="inter-regular"/>
              </a:rPr>
              <a:t>A parallel processing system can carry out simultaneous data-processing to achieve faster execution time. For instance, while an instruction is being processed in the ALU component of the CPU, the next instruction can be read from memory.</a:t>
            </a:r>
          </a:p>
          <a:p>
            <a:pPr algn="just"/>
            <a:r>
              <a:rPr lang="en-US" sz="2400" b="0" i="0" dirty="0">
                <a:solidFill>
                  <a:srgbClr val="333333"/>
                </a:solidFill>
                <a:effectLst/>
                <a:latin typeface="inter-regular"/>
              </a:rPr>
              <a:t>The primary purpose of parallel processing is to enhance the computer processing capability and increase its throughput, i.e. the amount of processing that can be accomplished during a given interval of time.</a:t>
            </a:r>
          </a:p>
          <a:p>
            <a:pPr algn="just"/>
            <a:r>
              <a:rPr lang="en-US" sz="2400" b="0" i="0" dirty="0">
                <a:solidFill>
                  <a:srgbClr val="333333"/>
                </a:solidFill>
                <a:effectLst/>
                <a:latin typeface="inter-regular"/>
              </a:rPr>
              <a:t>A parallel processing system can be achieved by having a multiplicity of functional units that perform identical or different operations simultaneously. The data can be distributed among various multiple functional units.</a:t>
            </a:r>
          </a:p>
          <a:p>
            <a:endParaRPr lang="en-US" sz="2400" dirty="0"/>
          </a:p>
        </p:txBody>
      </p:sp>
    </p:spTree>
    <p:extLst>
      <p:ext uri="{BB962C8B-B14F-4D97-AF65-F5344CB8AC3E}">
        <p14:creationId xmlns:p14="http://schemas.microsoft.com/office/powerpoint/2010/main" val="52742076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5E79DA-6E88-81E5-6C18-DBC1369CCDE9}"/>
              </a:ext>
            </a:extLst>
          </p:cNvPr>
          <p:cNvSpPr>
            <a:spLocks noGrp="1"/>
          </p:cNvSpPr>
          <p:nvPr>
            <p:ph type="title"/>
          </p:nvPr>
        </p:nvSpPr>
        <p:spPr>
          <a:xfrm>
            <a:off x="1069848" y="484632"/>
            <a:ext cx="4588002" cy="1092708"/>
          </a:xfrm>
        </p:spPr>
        <p:txBody>
          <a:bodyPr>
            <a:normAutofit/>
          </a:bodyPr>
          <a:lstStyle/>
          <a:p>
            <a:r>
              <a:rPr lang="en-US" sz="2800" dirty="0"/>
              <a:t>Instruction level pipelining</a:t>
            </a:r>
          </a:p>
        </p:txBody>
      </p:sp>
      <p:sp>
        <p:nvSpPr>
          <p:cNvPr id="4" name="Rectangle 1">
            <a:extLst>
              <a:ext uri="{FF2B5EF4-FFF2-40B4-BE49-F238E27FC236}">
                <a16:creationId xmlns:a16="http://schemas.microsoft.com/office/drawing/2014/main" id="{1E3ED6FE-4713-4C4D-8C66-60C21EDB863F}"/>
              </a:ext>
            </a:extLst>
          </p:cNvPr>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endParaRPr lang="en-US"/>
          </a:p>
        </p:txBody>
      </p:sp>
      <p:sp>
        <p:nvSpPr>
          <p:cNvPr id="9" name="TextBox 8">
            <a:extLst>
              <a:ext uri="{FF2B5EF4-FFF2-40B4-BE49-F238E27FC236}">
                <a16:creationId xmlns:a16="http://schemas.microsoft.com/office/drawing/2014/main" id="{BB77A7BC-1588-E337-6C68-CAE098D0EEBB}"/>
              </a:ext>
            </a:extLst>
          </p:cNvPr>
          <p:cNvSpPr txBox="1"/>
          <p:nvPr/>
        </p:nvSpPr>
        <p:spPr>
          <a:xfrm>
            <a:off x="754380" y="1577339"/>
            <a:ext cx="10367772" cy="4154984"/>
          </a:xfrm>
          <a:prstGeom prst="rect">
            <a:avLst/>
          </a:prstGeom>
          <a:noFill/>
        </p:spPr>
        <p:txBody>
          <a:bodyPr wrap="square">
            <a:spAutoFit/>
          </a:bodyPr>
          <a:lstStyle/>
          <a:p>
            <a:r>
              <a:rPr lang="en-US" sz="2400" dirty="0"/>
              <a:t>In instruction pipelining, a stream of instructions can be executed by overlapping fetch, decode and execute phases of an instruction cycle. This type of technique is used to increase the throughput of the computer system.</a:t>
            </a:r>
          </a:p>
          <a:p>
            <a:endParaRPr lang="en-US" sz="2400" dirty="0"/>
          </a:p>
          <a:p>
            <a:r>
              <a:rPr lang="en-US" sz="2400" dirty="0"/>
              <a:t>An instruction pipeline reads instruction from the memory while previous instructions are being executed in other segments of the pipeline. Thus we can execute multiple instructions simultaneously. </a:t>
            </a:r>
          </a:p>
          <a:p>
            <a:endParaRPr lang="en-US" sz="2400" dirty="0"/>
          </a:p>
          <a:p>
            <a:r>
              <a:rPr lang="en-US" sz="2400" dirty="0"/>
              <a:t>The pipeline will be more efficient if the instruction cycle is divided into segments of equal duration.</a:t>
            </a:r>
          </a:p>
        </p:txBody>
      </p:sp>
    </p:spTree>
    <p:extLst>
      <p:ext uri="{BB962C8B-B14F-4D97-AF65-F5344CB8AC3E}">
        <p14:creationId xmlns:p14="http://schemas.microsoft.com/office/powerpoint/2010/main" val="2165619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781C72B-513F-FE2C-5498-470FFF144A3E}"/>
              </a:ext>
            </a:extLst>
          </p:cNvPr>
          <p:cNvSpPr>
            <a:spLocks noGrp="1"/>
          </p:cNvSpPr>
          <p:nvPr>
            <p:ph idx="1"/>
          </p:nvPr>
        </p:nvSpPr>
        <p:spPr>
          <a:xfrm>
            <a:off x="617220" y="491490"/>
            <a:ext cx="10511028" cy="6080760"/>
          </a:xfrm>
        </p:spPr>
        <p:txBody>
          <a:bodyPr>
            <a:normAutofit fontScale="77500" lnSpcReduction="20000"/>
          </a:bodyPr>
          <a:lstStyle/>
          <a:p>
            <a:pPr algn="l"/>
            <a:r>
              <a:rPr lang="en-US" sz="2900" b="0" i="0" dirty="0">
                <a:solidFill>
                  <a:srgbClr val="444444"/>
                </a:solidFill>
                <a:effectLst/>
                <a:latin typeface="Poppins" panose="00000500000000000000" pitchFamily="2" charset="0"/>
              </a:rPr>
              <a:t>Pipeline processing can happen not only in the data stream but also in the instruction stream. To perform tasks such as fetching, decoding and execution of instructions, most digital computers with complicated instructions would require an instruction pipeline.</a:t>
            </a:r>
          </a:p>
          <a:p>
            <a:pPr algn="l"/>
            <a:r>
              <a:rPr lang="en-US" sz="2900" b="0" i="0" dirty="0">
                <a:solidFill>
                  <a:srgbClr val="444444"/>
                </a:solidFill>
                <a:effectLst/>
                <a:latin typeface="Poppins" panose="00000500000000000000" pitchFamily="2" charset="0"/>
              </a:rPr>
              <a:t>In general, each and every instruction must be processed by the computer in the following order:</a:t>
            </a:r>
          </a:p>
          <a:p>
            <a:pPr marL="548640" lvl="2" indent="0">
              <a:buNone/>
            </a:pPr>
            <a:r>
              <a:rPr lang="en-US" sz="2500" b="0" i="0" dirty="0">
                <a:solidFill>
                  <a:srgbClr val="444444"/>
                </a:solidFill>
                <a:effectLst/>
                <a:latin typeface="Poppins" panose="00000500000000000000" pitchFamily="2" charset="0"/>
              </a:rPr>
              <a:t>1. Fetching the instruction from memory</a:t>
            </a:r>
          </a:p>
          <a:p>
            <a:pPr marL="548640" lvl="2" indent="0">
              <a:buNone/>
            </a:pPr>
            <a:r>
              <a:rPr lang="en-US" sz="2500" b="0" i="0" dirty="0">
                <a:solidFill>
                  <a:srgbClr val="444444"/>
                </a:solidFill>
                <a:effectLst/>
                <a:latin typeface="Poppins" panose="00000500000000000000" pitchFamily="2" charset="0"/>
              </a:rPr>
              <a:t>2. Decoding the obtained instruction</a:t>
            </a:r>
          </a:p>
          <a:p>
            <a:pPr marL="548640" lvl="2" indent="0">
              <a:buNone/>
            </a:pPr>
            <a:r>
              <a:rPr lang="en-US" sz="2500" b="0" i="0" dirty="0">
                <a:solidFill>
                  <a:srgbClr val="444444"/>
                </a:solidFill>
                <a:effectLst/>
                <a:latin typeface="Poppins" panose="00000500000000000000" pitchFamily="2" charset="0"/>
              </a:rPr>
              <a:t>3. Calculating the effective address</a:t>
            </a:r>
          </a:p>
          <a:p>
            <a:pPr marL="548640" lvl="2" indent="0">
              <a:buNone/>
            </a:pPr>
            <a:r>
              <a:rPr lang="en-US" sz="2500" b="0" i="0" dirty="0">
                <a:solidFill>
                  <a:srgbClr val="444444"/>
                </a:solidFill>
                <a:effectLst/>
                <a:latin typeface="Poppins" panose="00000500000000000000" pitchFamily="2" charset="0"/>
              </a:rPr>
              <a:t>4. Fetching the operands from the given memory</a:t>
            </a:r>
          </a:p>
          <a:p>
            <a:pPr marL="548640" lvl="2" indent="0">
              <a:buNone/>
            </a:pPr>
            <a:r>
              <a:rPr lang="en-US" sz="2500" b="0" i="0" dirty="0">
                <a:solidFill>
                  <a:srgbClr val="444444"/>
                </a:solidFill>
                <a:effectLst/>
                <a:latin typeface="Poppins" panose="00000500000000000000" pitchFamily="2" charset="0"/>
              </a:rPr>
              <a:t>5. Execution of the instruction</a:t>
            </a:r>
          </a:p>
          <a:p>
            <a:pPr marL="548640" lvl="2" indent="0">
              <a:buNone/>
            </a:pPr>
            <a:r>
              <a:rPr lang="en-US" sz="2500" b="0" i="0" dirty="0">
                <a:solidFill>
                  <a:srgbClr val="444444"/>
                </a:solidFill>
                <a:effectLst/>
                <a:latin typeface="Poppins" panose="00000500000000000000" pitchFamily="2" charset="0"/>
              </a:rPr>
              <a:t>6. Storing the result in a proper place</a:t>
            </a:r>
          </a:p>
          <a:p>
            <a:pPr algn="l"/>
            <a:r>
              <a:rPr lang="en-US" sz="2900" b="0" i="0" dirty="0">
                <a:solidFill>
                  <a:srgbClr val="444444"/>
                </a:solidFill>
                <a:effectLst/>
                <a:latin typeface="Poppins" panose="00000500000000000000" pitchFamily="2" charset="0"/>
              </a:rPr>
              <a:t>Each step is carried out in its own segment, and various segments may take different amounts of time to process the incoming data. Furthermore, there are occasions when multiple segments request memory access at the very same time, requiring one segment to wait unless and until the memory access of another is completed.</a:t>
            </a:r>
          </a:p>
          <a:p>
            <a:pPr algn="l"/>
            <a:r>
              <a:rPr lang="en-US" sz="2900" b="0" i="0" dirty="0">
                <a:solidFill>
                  <a:srgbClr val="444444"/>
                </a:solidFill>
                <a:effectLst/>
                <a:latin typeface="Poppins" panose="00000500000000000000" pitchFamily="2" charset="0"/>
              </a:rPr>
              <a:t>If the instruction cycle is separated into equal-length segments, the </a:t>
            </a:r>
            <a:r>
              <a:rPr lang="en-US" sz="2900" b="0" i="0" dirty="0" err="1">
                <a:solidFill>
                  <a:srgbClr val="444444"/>
                </a:solidFill>
                <a:effectLst/>
                <a:latin typeface="Poppins" panose="00000500000000000000" pitchFamily="2" charset="0"/>
              </a:rPr>
              <a:t>organisation</a:t>
            </a:r>
            <a:r>
              <a:rPr lang="en-US" sz="2900" b="0" i="0" dirty="0">
                <a:solidFill>
                  <a:srgbClr val="444444"/>
                </a:solidFill>
                <a:effectLst/>
                <a:latin typeface="Poppins" panose="00000500000000000000" pitchFamily="2" charset="0"/>
              </a:rPr>
              <a:t> of an instruction pipeline will become much more efficient. A four-segment type of instruction pipeline refers to one of the most common instances of this style of </a:t>
            </a:r>
            <a:r>
              <a:rPr lang="en-US" sz="2900" b="0" i="0" dirty="0" err="1">
                <a:solidFill>
                  <a:srgbClr val="444444"/>
                </a:solidFill>
                <a:effectLst/>
                <a:latin typeface="Poppins" panose="00000500000000000000" pitchFamily="2" charset="0"/>
              </a:rPr>
              <a:t>organisation</a:t>
            </a:r>
            <a:r>
              <a:rPr lang="en-US" sz="2900" b="0" i="0" dirty="0">
                <a:solidFill>
                  <a:srgbClr val="444444"/>
                </a:solidFill>
                <a:effectLst/>
                <a:latin typeface="Poppins" panose="00000500000000000000" pitchFamily="2" charset="0"/>
              </a:rPr>
              <a:t>.</a:t>
            </a:r>
          </a:p>
          <a:p>
            <a:endParaRPr lang="en-US" dirty="0"/>
          </a:p>
        </p:txBody>
      </p:sp>
    </p:spTree>
    <p:extLst>
      <p:ext uri="{BB962C8B-B14F-4D97-AF65-F5344CB8AC3E}">
        <p14:creationId xmlns:p14="http://schemas.microsoft.com/office/powerpoint/2010/main" val="11517423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00EDF7-94D7-4ED4-8564-4EB42E0BE121}"/>
              </a:ext>
            </a:extLst>
          </p:cNvPr>
          <p:cNvSpPr>
            <a:spLocks noGrp="1"/>
          </p:cNvSpPr>
          <p:nvPr>
            <p:ph idx="1"/>
          </p:nvPr>
        </p:nvSpPr>
        <p:spPr>
          <a:xfrm>
            <a:off x="594360" y="468630"/>
            <a:ext cx="10533888" cy="5703570"/>
          </a:xfrm>
        </p:spPr>
        <p:txBody>
          <a:bodyPr/>
          <a:lstStyle/>
          <a:p>
            <a:r>
              <a:rPr lang="en-US" b="0" i="0" dirty="0">
                <a:solidFill>
                  <a:srgbClr val="444444"/>
                </a:solidFill>
                <a:effectLst/>
                <a:latin typeface="Poppins" panose="00000500000000000000" pitchFamily="2" charset="0"/>
              </a:rPr>
              <a:t>A four-segment instruction pipeline unifies two or more distinct segments into a single unit. For example, the decoding of the instruction and the calculation of the effective address can be merged into a single segment.</a:t>
            </a:r>
            <a:endParaRPr lang="en-US" dirty="0"/>
          </a:p>
        </p:txBody>
      </p:sp>
      <p:pic>
        <p:nvPicPr>
          <p:cNvPr id="5" name="Picture 4">
            <a:extLst>
              <a:ext uri="{FF2B5EF4-FFF2-40B4-BE49-F238E27FC236}">
                <a16:creationId xmlns:a16="http://schemas.microsoft.com/office/drawing/2014/main" id="{424C5805-EADF-D160-A596-9482A2D25FCA}"/>
              </a:ext>
            </a:extLst>
          </p:cNvPr>
          <p:cNvPicPr>
            <a:picLocks noChangeAspect="1"/>
          </p:cNvPicPr>
          <p:nvPr/>
        </p:nvPicPr>
        <p:blipFill rotWithShape="1">
          <a:blip r:embed="rId2"/>
          <a:srcRect r="13167"/>
          <a:stretch/>
        </p:blipFill>
        <p:spPr>
          <a:xfrm>
            <a:off x="6931664" y="1360170"/>
            <a:ext cx="4292596" cy="5029200"/>
          </a:xfrm>
          <a:prstGeom prst="rect">
            <a:avLst/>
          </a:prstGeom>
        </p:spPr>
      </p:pic>
      <p:sp>
        <p:nvSpPr>
          <p:cNvPr id="7" name="TextBox 6">
            <a:extLst>
              <a:ext uri="{FF2B5EF4-FFF2-40B4-BE49-F238E27FC236}">
                <a16:creationId xmlns:a16="http://schemas.microsoft.com/office/drawing/2014/main" id="{7059C07B-DDD5-3CA8-4B54-1ABA7D54B74F}"/>
              </a:ext>
            </a:extLst>
          </p:cNvPr>
          <p:cNvSpPr txBox="1"/>
          <p:nvPr/>
        </p:nvSpPr>
        <p:spPr>
          <a:xfrm>
            <a:off x="833760" y="1569571"/>
            <a:ext cx="6097904" cy="5016758"/>
          </a:xfrm>
          <a:prstGeom prst="rect">
            <a:avLst/>
          </a:prstGeom>
          <a:noFill/>
        </p:spPr>
        <p:txBody>
          <a:bodyPr wrap="square">
            <a:spAutoFit/>
          </a:bodyPr>
          <a:lstStyle/>
          <a:p>
            <a:pPr algn="l"/>
            <a:r>
              <a:rPr lang="en-US" sz="2000" b="1" i="0" dirty="0">
                <a:solidFill>
                  <a:srgbClr val="444444"/>
                </a:solidFill>
                <a:effectLst/>
                <a:highlight>
                  <a:srgbClr val="FFFF00"/>
                </a:highlight>
                <a:latin typeface="Poppins" panose="00000500000000000000" pitchFamily="2" charset="0"/>
              </a:rPr>
              <a:t>Segment 1</a:t>
            </a:r>
          </a:p>
          <a:p>
            <a:pPr algn="l"/>
            <a:r>
              <a:rPr lang="en-US" sz="2000" b="0" i="0" dirty="0">
                <a:solidFill>
                  <a:srgbClr val="444444"/>
                </a:solidFill>
                <a:effectLst/>
                <a:highlight>
                  <a:srgbClr val="FFFF00"/>
                </a:highlight>
                <a:latin typeface="Poppins" panose="00000500000000000000" pitchFamily="2" charset="0"/>
              </a:rPr>
              <a:t>The implementation of the instruction fetch segment can be done using the FIFO or first-in, first-out buffer.</a:t>
            </a:r>
          </a:p>
          <a:p>
            <a:pPr algn="l"/>
            <a:r>
              <a:rPr lang="en-US" sz="2000" b="1" i="0" dirty="0">
                <a:solidFill>
                  <a:srgbClr val="444444"/>
                </a:solidFill>
                <a:effectLst/>
                <a:highlight>
                  <a:srgbClr val="FFFF00"/>
                </a:highlight>
                <a:latin typeface="Poppins" panose="00000500000000000000" pitchFamily="2" charset="0"/>
              </a:rPr>
              <a:t>Segment 2</a:t>
            </a:r>
          </a:p>
          <a:p>
            <a:pPr algn="l"/>
            <a:r>
              <a:rPr lang="en-US" sz="2000" b="0" i="0" dirty="0">
                <a:solidFill>
                  <a:srgbClr val="444444"/>
                </a:solidFill>
                <a:effectLst/>
                <a:highlight>
                  <a:srgbClr val="FFFF00"/>
                </a:highlight>
                <a:latin typeface="Poppins" panose="00000500000000000000" pitchFamily="2" charset="0"/>
              </a:rPr>
              <a:t>In the second segment, the memory instruction is decoded, and the effective address is then determined in a separate arithmetic circuit.</a:t>
            </a:r>
          </a:p>
          <a:p>
            <a:pPr algn="l"/>
            <a:r>
              <a:rPr lang="en-US" sz="2000" b="1" i="0" dirty="0">
                <a:solidFill>
                  <a:srgbClr val="444444"/>
                </a:solidFill>
                <a:effectLst/>
                <a:highlight>
                  <a:srgbClr val="FFFF00"/>
                </a:highlight>
                <a:latin typeface="Poppins" panose="00000500000000000000" pitchFamily="2" charset="0"/>
              </a:rPr>
              <a:t>Segment 3</a:t>
            </a:r>
          </a:p>
          <a:p>
            <a:pPr algn="l"/>
            <a:r>
              <a:rPr lang="en-US" sz="2000" b="0" i="0" dirty="0">
                <a:solidFill>
                  <a:srgbClr val="444444"/>
                </a:solidFill>
                <a:effectLst/>
                <a:highlight>
                  <a:srgbClr val="FFFF00"/>
                </a:highlight>
                <a:latin typeface="Poppins" panose="00000500000000000000" pitchFamily="2" charset="0"/>
              </a:rPr>
              <a:t>In the third segment, some operands would be fetched from memory.</a:t>
            </a:r>
          </a:p>
          <a:p>
            <a:pPr algn="l"/>
            <a:r>
              <a:rPr lang="en-US" sz="2000" b="1" i="0" dirty="0">
                <a:solidFill>
                  <a:srgbClr val="444444"/>
                </a:solidFill>
                <a:effectLst/>
                <a:highlight>
                  <a:srgbClr val="FFFF00"/>
                </a:highlight>
                <a:latin typeface="Poppins" panose="00000500000000000000" pitchFamily="2" charset="0"/>
              </a:rPr>
              <a:t>Segment 4</a:t>
            </a:r>
          </a:p>
          <a:p>
            <a:pPr algn="l"/>
            <a:r>
              <a:rPr lang="en-US" sz="2000" b="0" i="0" dirty="0">
                <a:solidFill>
                  <a:srgbClr val="444444"/>
                </a:solidFill>
                <a:effectLst/>
                <a:highlight>
                  <a:srgbClr val="FFFF00"/>
                </a:highlight>
                <a:latin typeface="Poppins" panose="00000500000000000000" pitchFamily="2" charset="0"/>
              </a:rPr>
              <a:t>The instructions would finally be executed in the very last segment of a pipeline </a:t>
            </a:r>
            <a:r>
              <a:rPr lang="en-US" sz="2000" b="0" i="0" dirty="0" err="1">
                <a:solidFill>
                  <a:srgbClr val="444444"/>
                </a:solidFill>
                <a:effectLst/>
                <a:highlight>
                  <a:srgbClr val="FFFF00"/>
                </a:highlight>
                <a:latin typeface="Poppins" panose="00000500000000000000" pitchFamily="2" charset="0"/>
              </a:rPr>
              <a:t>organisation</a:t>
            </a:r>
            <a:r>
              <a:rPr lang="en-US" sz="2000" b="0" i="0" dirty="0">
                <a:solidFill>
                  <a:srgbClr val="444444"/>
                </a:solidFill>
                <a:effectLst/>
                <a:highlight>
                  <a:srgbClr val="FFFF00"/>
                </a:highlight>
                <a:latin typeface="Poppins" panose="00000500000000000000" pitchFamily="2" charset="0"/>
              </a:rPr>
              <a:t>.</a:t>
            </a:r>
          </a:p>
        </p:txBody>
      </p:sp>
    </p:spTree>
    <p:extLst>
      <p:ext uri="{BB962C8B-B14F-4D97-AF65-F5344CB8AC3E}">
        <p14:creationId xmlns:p14="http://schemas.microsoft.com/office/powerpoint/2010/main" val="25537393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Lightbox">
            <a:extLst>
              <a:ext uri="{FF2B5EF4-FFF2-40B4-BE49-F238E27FC236}">
                <a16:creationId xmlns:a16="http://schemas.microsoft.com/office/drawing/2014/main" id="{BB8DE955-D7A0-83AB-9ACA-2D5AE2339156}"/>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81741" y="468630"/>
            <a:ext cx="10781864" cy="228041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36C41646-39AB-2DC5-BF6F-B7FB722A634F}"/>
              </a:ext>
            </a:extLst>
          </p:cNvPr>
          <p:cNvSpPr txBox="1"/>
          <p:nvPr/>
        </p:nvSpPr>
        <p:spPr>
          <a:xfrm>
            <a:off x="720090" y="3124051"/>
            <a:ext cx="10781864" cy="3170099"/>
          </a:xfrm>
          <a:prstGeom prst="rect">
            <a:avLst/>
          </a:prstGeom>
          <a:noFill/>
        </p:spPr>
        <p:txBody>
          <a:bodyPr wrap="square">
            <a:spAutoFit/>
          </a:bodyPr>
          <a:lstStyle/>
          <a:p>
            <a:pPr marL="285750" indent="-285750">
              <a:buFont typeface="Arial" panose="020B0604020202020204" pitchFamily="34" charset="0"/>
              <a:buChar char="•"/>
            </a:pPr>
            <a:r>
              <a:rPr lang="en-US" sz="2000" b="0" i="0" dirty="0">
                <a:solidFill>
                  <a:srgbClr val="273239"/>
                </a:solidFill>
                <a:effectLst/>
                <a:latin typeface="Nunito" pitchFamily="2" charset="0"/>
              </a:rPr>
              <a:t>Here the instruction is fetched on first clock cycle in segment 1. Now it is decoded in next clock cycle, then operands are fetched and finally the instruction is executed. We can see that here the fetch and decode phase overlap due to pipelining. </a:t>
            </a:r>
          </a:p>
          <a:p>
            <a:pPr marL="285750" indent="-285750">
              <a:buFont typeface="Arial" panose="020B0604020202020204" pitchFamily="34" charset="0"/>
              <a:buChar char="•"/>
            </a:pPr>
            <a:r>
              <a:rPr lang="en-US" sz="2000" b="0" i="0" dirty="0">
                <a:solidFill>
                  <a:srgbClr val="273239"/>
                </a:solidFill>
                <a:effectLst/>
                <a:latin typeface="Nunito" pitchFamily="2" charset="0"/>
              </a:rPr>
              <a:t>By the time the first instruction is being decoded, next instruction is fetched by the pipeline. In case of third instruction we see that it is a branched instruction. Here when it is being decoded 4th instruction is fetched simultaneously. </a:t>
            </a:r>
          </a:p>
          <a:p>
            <a:pPr marL="285750" indent="-285750">
              <a:buFont typeface="Arial" panose="020B0604020202020204" pitchFamily="34" charset="0"/>
              <a:buChar char="•"/>
            </a:pPr>
            <a:r>
              <a:rPr lang="en-US" sz="2000" b="0" i="0" dirty="0">
                <a:solidFill>
                  <a:srgbClr val="273239"/>
                </a:solidFill>
                <a:effectLst/>
                <a:latin typeface="Nunito" pitchFamily="2" charset="0"/>
              </a:rPr>
              <a:t>But as it is a branched instruction it may point to some other instruction when it is decoded. Thus fourth instruction is kept on hold until the branched instruction is executed. </a:t>
            </a:r>
          </a:p>
          <a:p>
            <a:pPr marL="285750" indent="-285750">
              <a:buFont typeface="Arial" panose="020B0604020202020204" pitchFamily="34" charset="0"/>
              <a:buChar char="•"/>
            </a:pPr>
            <a:r>
              <a:rPr lang="en-US" sz="2000" b="0" i="0" dirty="0">
                <a:solidFill>
                  <a:srgbClr val="273239"/>
                </a:solidFill>
                <a:effectLst/>
                <a:latin typeface="Nunito" pitchFamily="2" charset="0"/>
              </a:rPr>
              <a:t>When it gets executed then the fourth instruction is copied back and the other phases continue as usual.</a:t>
            </a:r>
            <a:endParaRPr lang="en-US" sz="2000" dirty="0"/>
          </a:p>
        </p:txBody>
      </p:sp>
    </p:spTree>
    <p:extLst>
      <p:ext uri="{BB962C8B-B14F-4D97-AF65-F5344CB8AC3E}">
        <p14:creationId xmlns:p14="http://schemas.microsoft.com/office/powerpoint/2010/main" val="12366544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2F34B-2548-C30E-BF5D-18706670BECE}"/>
              </a:ext>
            </a:extLst>
          </p:cNvPr>
          <p:cNvSpPr>
            <a:spLocks noGrp="1"/>
          </p:cNvSpPr>
          <p:nvPr>
            <p:ph type="title"/>
          </p:nvPr>
        </p:nvSpPr>
        <p:spPr>
          <a:xfrm>
            <a:off x="1069848" y="484632"/>
            <a:ext cx="5445252" cy="578358"/>
          </a:xfrm>
        </p:spPr>
        <p:txBody>
          <a:bodyPr>
            <a:normAutofit fontScale="90000"/>
          </a:bodyPr>
          <a:lstStyle/>
          <a:p>
            <a:r>
              <a:rPr lang="en-US" sz="4000" dirty="0"/>
              <a:t>Pipeline conflicts</a:t>
            </a:r>
          </a:p>
        </p:txBody>
      </p:sp>
      <p:sp>
        <p:nvSpPr>
          <p:cNvPr id="3" name="Content Placeholder 2">
            <a:extLst>
              <a:ext uri="{FF2B5EF4-FFF2-40B4-BE49-F238E27FC236}">
                <a16:creationId xmlns:a16="http://schemas.microsoft.com/office/drawing/2014/main" id="{26CEE975-DB26-98EE-DB5C-B9ABB48AE45C}"/>
              </a:ext>
            </a:extLst>
          </p:cNvPr>
          <p:cNvSpPr>
            <a:spLocks noGrp="1"/>
          </p:cNvSpPr>
          <p:nvPr>
            <p:ph idx="1"/>
          </p:nvPr>
        </p:nvSpPr>
        <p:spPr>
          <a:xfrm>
            <a:off x="822960" y="1291590"/>
            <a:ext cx="10305288" cy="4880610"/>
          </a:xfrm>
        </p:spPr>
        <p:txBody>
          <a:bodyPr/>
          <a:lstStyle/>
          <a:p>
            <a:pPr algn="l"/>
            <a:r>
              <a:rPr lang="en-US" b="1" i="0" dirty="0">
                <a:solidFill>
                  <a:srgbClr val="212529"/>
                </a:solidFill>
                <a:effectLst/>
                <a:latin typeface="system-ui"/>
              </a:rPr>
              <a:t>Timing Variations</a:t>
            </a:r>
          </a:p>
          <a:p>
            <a:pPr marL="0" indent="0" algn="l">
              <a:buNone/>
            </a:pPr>
            <a:r>
              <a:rPr lang="en-US" b="0" i="0" dirty="0">
                <a:solidFill>
                  <a:srgbClr val="212529"/>
                </a:solidFill>
                <a:effectLst/>
                <a:latin typeface="system-ui"/>
              </a:rPr>
              <a:t>All stages cannot take same amount of time. This problem generally occurs in instruction processing where different instructions have different operand requirements and thus different processing time.</a:t>
            </a:r>
          </a:p>
          <a:p>
            <a:pPr algn="l"/>
            <a:r>
              <a:rPr lang="en-US" b="1" i="0" dirty="0">
                <a:solidFill>
                  <a:srgbClr val="212529"/>
                </a:solidFill>
                <a:effectLst/>
                <a:latin typeface="system-ui"/>
              </a:rPr>
              <a:t>Data Hazards</a:t>
            </a:r>
          </a:p>
          <a:p>
            <a:pPr marL="0" indent="0" algn="l">
              <a:buNone/>
            </a:pPr>
            <a:r>
              <a:rPr lang="en-US" b="0" i="0" dirty="0">
                <a:solidFill>
                  <a:srgbClr val="212529"/>
                </a:solidFill>
                <a:effectLst/>
                <a:latin typeface="system-ui"/>
              </a:rPr>
              <a:t>When several instructions are in partial execution, and if they reference same data then the problem arises. We must ensure that next instruction does not attempt to access data before the current instruction, because this will lead to incorrect results.</a:t>
            </a:r>
          </a:p>
          <a:p>
            <a:pPr algn="l"/>
            <a:r>
              <a:rPr lang="en-US" b="1" i="0" dirty="0">
                <a:solidFill>
                  <a:srgbClr val="212529"/>
                </a:solidFill>
                <a:effectLst/>
                <a:latin typeface="system-ui"/>
              </a:rPr>
              <a:t>Branching</a:t>
            </a:r>
          </a:p>
          <a:p>
            <a:pPr marL="0" indent="0" algn="l">
              <a:buNone/>
            </a:pPr>
            <a:r>
              <a:rPr lang="en-US" b="0" i="0" dirty="0">
                <a:solidFill>
                  <a:srgbClr val="212529"/>
                </a:solidFill>
                <a:effectLst/>
                <a:latin typeface="system-ui"/>
              </a:rPr>
              <a:t>In order to fetch and execute the next instruction, we must know what that instruction is. If the present instruction is a conditional branch, and its result will lead us to the next instruction, then the next instruction may not be known until the current one is processed.</a:t>
            </a:r>
          </a:p>
          <a:p>
            <a:pPr marL="0" indent="0" algn="l">
              <a:buNone/>
            </a:pPr>
            <a:endParaRPr lang="en-US" b="0" i="0" dirty="0">
              <a:solidFill>
                <a:srgbClr val="212529"/>
              </a:solidFill>
              <a:effectLst/>
              <a:latin typeface="system-ui"/>
            </a:endParaRPr>
          </a:p>
          <a:p>
            <a:endParaRPr lang="en-US" dirty="0"/>
          </a:p>
        </p:txBody>
      </p:sp>
    </p:spTree>
    <p:extLst>
      <p:ext uri="{BB962C8B-B14F-4D97-AF65-F5344CB8AC3E}">
        <p14:creationId xmlns:p14="http://schemas.microsoft.com/office/powerpoint/2010/main" val="38690693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4CAAF3-BB87-0A73-2161-713B4A9F4681}"/>
              </a:ext>
            </a:extLst>
          </p:cNvPr>
          <p:cNvSpPr>
            <a:spLocks noGrp="1"/>
          </p:cNvSpPr>
          <p:nvPr>
            <p:ph idx="1"/>
          </p:nvPr>
        </p:nvSpPr>
        <p:spPr>
          <a:xfrm>
            <a:off x="708660" y="1120140"/>
            <a:ext cx="10419588" cy="5052060"/>
          </a:xfrm>
        </p:spPr>
        <p:txBody>
          <a:bodyPr>
            <a:normAutofit/>
          </a:bodyPr>
          <a:lstStyle/>
          <a:p>
            <a:pPr algn="l"/>
            <a:r>
              <a:rPr lang="en-US" sz="2400" b="1" i="0" dirty="0">
                <a:solidFill>
                  <a:srgbClr val="212529"/>
                </a:solidFill>
                <a:effectLst/>
                <a:latin typeface="Times New Roman" panose="02020603050405020304" pitchFamily="18" charset="0"/>
                <a:cs typeface="Times New Roman" panose="02020603050405020304" pitchFamily="18" charset="0"/>
              </a:rPr>
              <a:t> Interrupts</a:t>
            </a:r>
          </a:p>
          <a:p>
            <a:pPr marL="0" indent="0" algn="l">
              <a:buNone/>
            </a:pPr>
            <a:r>
              <a:rPr lang="en-US" sz="2400" b="0" i="0" dirty="0">
                <a:solidFill>
                  <a:srgbClr val="212529"/>
                </a:solidFill>
                <a:effectLst/>
                <a:latin typeface="Times New Roman" panose="02020603050405020304" pitchFamily="18" charset="0"/>
                <a:cs typeface="Times New Roman" panose="02020603050405020304" pitchFamily="18" charset="0"/>
              </a:rPr>
              <a:t>Interrupts set unwanted instruction into the instruction stream. Interrupts effect the execution of instruction.</a:t>
            </a:r>
          </a:p>
          <a:p>
            <a:r>
              <a:rPr lang="en-US" sz="2400" b="1" i="0" dirty="0">
                <a:solidFill>
                  <a:srgbClr val="212529"/>
                </a:solidFill>
                <a:effectLst/>
                <a:latin typeface="Times New Roman" panose="02020603050405020304" pitchFamily="18" charset="0"/>
                <a:cs typeface="Times New Roman" panose="02020603050405020304" pitchFamily="18" charset="0"/>
              </a:rPr>
              <a:t>Data Dependency</a:t>
            </a:r>
          </a:p>
          <a:p>
            <a:pPr marL="0" indent="0" algn="l">
              <a:buNone/>
            </a:pPr>
            <a:r>
              <a:rPr lang="en-US" sz="2400" b="0" i="0" dirty="0">
                <a:solidFill>
                  <a:srgbClr val="212529"/>
                </a:solidFill>
                <a:effectLst/>
                <a:latin typeface="Times New Roman" panose="02020603050405020304" pitchFamily="18" charset="0"/>
                <a:cs typeface="Times New Roman" panose="02020603050405020304" pitchFamily="18" charset="0"/>
              </a:rPr>
              <a:t>It arises when an instruction depends upon the result of a previous instruction but this result is not yet available.</a:t>
            </a:r>
          </a:p>
          <a:p>
            <a:r>
              <a:rPr lang="en-US" sz="2400" b="1" dirty="0">
                <a:latin typeface="Times New Roman" panose="02020603050405020304" pitchFamily="18" charset="0"/>
                <a:cs typeface="Times New Roman" panose="02020603050405020304" pitchFamily="18" charset="0"/>
              </a:rPr>
              <a:t> Resource Limitation</a:t>
            </a:r>
          </a:p>
          <a:p>
            <a:pPr marL="0" indent="0">
              <a:buNone/>
            </a:pPr>
            <a:r>
              <a:rPr lang="en-US" sz="2400" dirty="0">
                <a:latin typeface="Times New Roman" panose="02020603050405020304" pitchFamily="18" charset="0"/>
                <a:cs typeface="Times New Roman" panose="02020603050405020304" pitchFamily="18" charset="0"/>
              </a:rPr>
              <a:t>If the two instructions request for accessing the same resource in the same clock cycle, then one of the instruction has to stall and let the other instruction to use the resource. This stalling is due to resource limitation. However, it can be prevented by adding more hardware.</a:t>
            </a:r>
          </a:p>
        </p:txBody>
      </p:sp>
    </p:spTree>
    <p:extLst>
      <p:ext uri="{BB962C8B-B14F-4D97-AF65-F5344CB8AC3E}">
        <p14:creationId xmlns:p14="http://schemas.microsoft.com/office/powerpoint/2010/main" val="10477336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8FD22E4-F36C-4B53-E5E5-7F23CF04E3AA}"/>
              </a:ext>
            </a:extLst>
          </p:cNvPr>
          <p:cNvSpPr>
            <a:spLocks noGrp="1"/>
          </p:cNvSpPr>
          <p:nvPr>
            <p:ph idx="1"/>
          </p:nvPr>
        </p:nvSpPr>
        <p:spPr>
          <a:xfrm>
            <a:off x="560070" y="262890"/>
            <a:ext cx="10568178" cy="6457950"/>
          </a:xfrm>
        </p:spPr>
        <p:txBody>
          <a:bodyPr>
            <a:normAutofit fontScale="92500" lnSpcReduction="10000"/>
          </a:bodyPr>
          <a:lstStyle/>
          <a:p>
            <a:endParaRPr lang="en-US" dirty="0"/>
          </a:p>
          <a:p>
            <a:pPr marL="0" indent="0">
              <a:buNone/>
            </a:pPr>
            <a:r>
              <a:rPr lang="en-US" sz="2400" b="1" dirty="0"/>
              <a:t>Pipeline conflicts solution</a:t>
            </a:r>
          </a:p>
          <a:p>
            <a:pPr algn="just"/>
            <a:r>
              <a:rPr lang="en-US" sz="2400" dirty="0"/>
              <a:t>Hardware Interlocks − Hardware interlocks are electronic circuits that detect instructions whose source operands are destinations of instructions further up in the pipeline. After detecting this situation, the instruction whose source is not available is delayed by a suitable number of clock periods. In this way, the conflict is resolved.</a:t>
            </a:r>
          </a:p>
          <a:p>
            <a:pPr algn="just"/>
            <a:r>
              <a:rPr lang="en-US" sz="2400" dirty="0"/>
              <a:t>Operand Forwarding − This procedure need special hardware to identify a conflict and then prevent it by routing the information through a unique direction between pipeline segments. This approach needed additional hardware direction through MUXs (multiplexers).</a:t>
            </a:r>
          </a:p>
          <a:p>
            <a:pPr marL="0" indent="0">
              <a:buNone/>
            </a:pPr>
            <a:r>
              <a:rPr lang="en-US" sz="2400" dirty="0"/>
              <a:t>Example:</a:t>
            </a:r>
          </a:p>
          <a:p>
            <a:r>
              <a:rPr lang="en-US" sz="2400" dirty="0"/>
              <a:t> Instruction A: ADD R1, R2, R3 (produces result in R1)</a:t>
            </a:r>
          </a:p>
          <a:p>
            <a:r>
              <a:rPr lang="en-US" sz="2400" dirty="0"/>
              <a:t>                    |</a:t>
            </a:r>
          </a:p>
          <a:p>
            <a:r>
              <a:rPr lang="en-US" sz="2400" dirty="0"/>
              <a:t>             Forward Result</a:t>
            </a:r>
          </a:p>
          <a:p>
            <a:r>
              <a:rPr lang="en-US" sz="2400" dirty="0"/>
              <a:t>                    |</a:t>
            </a:r>
          </a:p>
          <a:p>
            <a:r>
              <a:rPr lang="en-US" sz="2400" dirty="0"/>
              <a:t> Instruction B: SUB R4, R1, R5 (needs R1 from Instruction A)</a:t>
            </a:r>
          </a:p>
          <a:p>
            <a:pPr marL="0" indent="0">
              <a:buNone/>
            </a:pPr>
            <a:endParaRPr lang="en-US" sz="2400" dirty="0"/>
          </a:p>
        </p:txBody>
      </p:sp>
      <p:sp>
        <p:nvSpPr>
          <p:cNvPr id="4" name="TextBox 3">
            <a:extLst>
              <a:ext uri="{FF2B5EF4-FFF2-40B4-BE49-F238E27FC236}">
                <a16:creationId xmlns:a16="http://schemas.microsoft.com/office/drawing/2014/main" id="{2C9E002E-2768-98BE-EA2B-D68574DDA971}"/>
              </a:ext>
            </a:extLst>
          </p:cNvPr>
          <p:cNvSpPr txBox="1"/>
          <p:nvPr/>
        </p:nvSpPr>
        <p:spPr>
          <a:xfrm>
            <a:off x="6283643" y="4714786"/>
            <a:ext cx="6097904" cy="1200329"/>
          </a:xfrm>
          <a:prstGeom prst="rect">
            <a:avLst/>
          </a:prstGeom>
          <a:noFill/>
        </p:spPr>
        <p:txBody>
          <a:bodyPr wrap="square">
            <a:spAutoFit/>
          </a:bodyPr>
          <a:lstStyle/>
          <a:p>
            <a:r>
              <a:rPr lang="en-US" dirty="0">
                <a:highlight>
                  <a:srgbClr val="FFFF00"/>
                </a:highlight>
              </a:rPr>
              <a:t>In this example, instead of waiting for Instruction A to write the result to R1, Instruction B gets the result directly from the pipeline stage where Instruction A produced it.</a:t>
            </a:r>
          </a:p>
        </p:txBody>
      </p:sp>
    </p:spTree>
    <p:extLst>
      <p:ext uri="{BB962C8B-B14F-4D97-AF65-F5344CB8AC3E}">
        <p14:creationId xmlns:p14="http://schemas.microsoft.com/office/powerpoint/2010/main" val="36129663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7F2363A-AEEF-7AC8-E89F-52A6D848C41B}"/>
              </a:ext>
            </a:extLst>
          </p:cNvPr>
          <p:cNvSpPr>
            <a:spLocks noGrp="1"/>
          </p:cNvSpPr>
          <p:nvPr>
            <p:ph idx="1"/>
          </p:nvPr>
        </p:nvSpPr>
        <p:spPr>
          <a:xfrm>
            <a:off x="868680" y="1012698"/>
            <a:ext cx="10076688" cy="4850892"/>
          </a:xfrm>
        </p:spPr>
        <p:txBody>
          <a:bodyPr>
            <a:normAutofit/>
          </a:bodyPr>
          <a:lstStyle/>
          <a:p>
            <a:r>
              <a:rPr lang="en-US" sz="2400" dirty="0"/>
              <a:t>Branch Prediction − This method utilizes some sort of intelligent forecasting through appropriate logic. A pipeline with branch prediction guesses the result of a conditional branch instruction before it is implemented. The pipeline fetches the stream of instructions from a predicted path, thus saving the time that is wasted by branch penalties.</a:t>
            </a:r>
          </a:p>
          <a:p>
            <a:endParaRPr lang="en-US" dirty="0"/>
          </a:p>
        </p:txBody>
      </p:sp>
    </p:spTree>
    <p:extLst>
      <p:ext uri="{BB962C8B-B14F-4D97-AF65-F5344CB8AC3E}">
        <p14:creationId xmlns:p14="http://schemas.microsoft.com/office/powerpoint/2010/main" val="274009744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A163CED-28A4-E6BD-17AE-0E86E5F02071}"/>
              </a:ext>
            </a:extLst>
          </p:cNvPr>
          <p:cNvSpPr>
            <a:spLocks noGrp="1"/>
          </p:cNvSpPr>
          <p:nvPr>
            <p:ph idx="1"/>
          </p:nvPr>
        </p:nvSpPr>
        <p:spPr/>
        <p:txBody>
          <a:bodyPr>
            <a:normAutofit/>
          </a:bodyPr>
          <a:lstStyle/>
          <a:p>
            <a:r>
              <a:rPr lang="en-US" sz="5400" dirty="0"/>
              <a:t>The End</a:t>
            </a:r>
          </a:p>
        </p:txBody>
      </p:sp>
    </p:spTree>
    <p:extLst>
      <p:ext uri="{BB962C8B-B14F-4D97-AF65-F5344CB8AC3E}">
        <p14:creationId xmlns:p14="http://schemas.microsoft.com/office/powerpoint/2010/main" val="57148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Parallel Processing">
            <a:extLst>
              <a:ext uri="{FF2B5EF4-FFF2-40B4-BE49-F238E27FC236}">
                <a16:creationId xmlns:a16="http://schemas.microsoft.com/office/drawing/2014/main" id="{AE10364C-107F-3C3D-0B82-58C2A1D3C1E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12327" y="630674"/>
            <a:ext cx="5735083" cy="577012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C9544E05-FC93-CCD7-4561-CB1A442110A3}"/>
              </a:ext>
            </a:extLst>
          </p:cNvPr>
          <p:cNvSpPr txBox="1"/>
          <p:nvPr/>
        </p:nvSpPr>
        <p:spPr>
          <a:xfrm>
            <a:off x="5938919" y="2632680"/>
            <a:ext cx="6097904" cy="2554545"/>
          </a:xfrm>
          <a:prstGeom prst="rect">
            <a:avLst/>
          </a:prstGeom>
          <a:noFill/>
        </p:spPr>
        <p:txBody>
          <a:bodyPr wrap="square">
            <a:spAutoFit/>
          </a:bodyPr>
          <a:lstStyle/>
          <a:p>
            <a:pPr algn="just">
              <a:buFont typeface="Arial" panose="020B0604020202020204" pitchFamily="34" charset="0"/>
              <a:buChar char="•"/>
            </a:pPr>
            <a:r>
              <a:rPr lang="en-US" sz="2000" b="0" i="0" dirty="0">
                <a:solidFill>
                  <a:srgbClr val="000000"/>
                </a:solidFill>
                <a:effectLst/>
                <a:latin typeface="inter-regular"/>
              </a:rPr>
              <a:t>The adder and integer multiplier performs the arithmetic operation with integer numbers.</a:t>
            </a:r>
          </a:p>
          <a:p>
            <a:pPr algn="just">
              <a:buFont typeface="Arial" panose="020B0604020202020204" pitchFamily="34" charset="0"/>
              <a:buChar char="•"/>
            </a:pPr>
            <a:r>
              <a:rPr lang="en-US" sz="2000" b="0" i="0" dirty="0">
                <a:solidFill>
                  <a:srgbClr val="000000"/>
                </a:solidFill>
                <a:effectLst/>
                <a:latin typeface="inter-regular"/>
              </a:rPr>
              <a:t>The floating-point operations are separated into three circuits operating in parallel.</a:t>
            </a:r>
          </a:p>
          <a:p>
            <a:pPr algn="just">
              <a:buFont typeface="Arial" panose="020B0604020202020204" pitchFamily="34" charset="0"/>
              <a:buChar char="•"/>
            </a:pPr>
            <a:r>
              <a:rPr lang="en-US" sz="2000" b="0" i="0" dirty="0">
                <a:solidFill>
                  <a:srgbClr val="000000"/>
                </a:solidFill>
                <a:effectLst/>
                <a:latin typeface="inter-regular"/>
              </a:rPr>
              <a:t>The logic, shift, and increment operations can be performed concurrently on different data. All units are independent of each other, so one number can be shifted while another number is being incremented.</a:t>
            </a:r>
          </a:p>
        </p:txBody>
      </p:sp>
      <p:sp>
        <p:nvSpPr>
          <p:cNvPr id="7" name="TextBox 6">
            <a:extLst>
              <a:ext uri="{FF2B5EF4-FFF2-40B4-BE49-F238E27FC236}">
                <a16:creationId xmlns:a16="http://schemas.microsoft.com/office/drawing/2014/main" id="{DAC4A195-5995-A746-70EF-F6C098C8BFD8}"/>
              </a:ext>
            </a:extLst>
          </p:cNvPr>
          <p:cNvSpPr txBox="1"/>
          <p:nvPr/>
        </p:nvSpPr>
        <p:spPr>
          <a:xfrm>
            <a:off x="5938919" y="772775"/>
            <a:ext cx="6097904" cy="646331"/>
          </a:xfrm>
          <a:prstGeom prst="rect">
            <a:avLst/>
          </a:prstGeom>
          <a:noFill/>
        </p:spPr>
        <p:txBody>
          <a:bodyPr wrap="square">
            <a:spAutoFit/>
          </a:bodyPr>
          <a:lstStyle/>
          <a:p>
            <a:r>
              <a:rPr lang="en-US" b="0" i="0" dirty="0">
                <a:solidFill>
                  <a:srgbClr val="333333"/>
                </a:solidFill>
                <a:effectLst/>
                <a:highlight>
                  <a:srgbClr val="FFFF00"/>
                </a:highlight>
                <a:latin typeface="inter-regular"/>
              </a:rPr>
              <a:t>The diagram shows one possible way of separating the execution unit into eight functional units operating in parallel.</a:t>
            </a:r>
            <a:endParaRPr lang="en-US" dirty="0">
              <a:highlight>
                <a:srgbClr val="FFFF00"/>
              </a:highlight>
            </a:endParaRPr>
          </a:p>
        </p:txBody>
      </p:sp>
    </p:spTree>
    <p:extLst>
      <p:ext uri="{BB962C8B-B14F-4D97-AF65-F5344CB8AC3E}">
        <p14:creationId xmlns:p14="http://schemas.microsoft.com/office/powerpoint/2010/main" val="3912910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8C6C0F1-B4D0-0B95-34CC-480F7D6EB486}"/>
              </a:ext>
            </a:extLst>
          </p:cNvPr>
          <p:cNvSpPr>
            <a:spLocks noGrp="1"/>
          </p:cNvSpPr>
          <p:nvPr>
            <p:ph idx="1"/>
          </p:nvPr>
        </p:nvSpPr>
        <p:spPr>
          <a:xfrm>
            <a:off x="811530" y="537210"/>
            <a:ext cx="10316718" cy="5634990"/>
          </a:xfrm>
        </p:spPr>
        <p:txBody>
          <a:bodyPr>
            <a:normAutofit/>
          </a:bodyPr>
          <a:lstStyle/>
          <a:p>
            <a:r>
              <a:rPr lang="en-US" sz="2800" dirty="0"/>
              <a:t>Flynn’s Classification</a:t>
            </a:r>
          </a:p>
          <a:p>
            <a:endParaRPr lang="en-US" sz="2800" dirty="0"/>
          </a:p>
          <a:p>
            <a:pPr algn="just">
              <a:buFont typeface="+mj-lt"/>
              <a:buAutoNum type="arabicPeriod"/>
            </a:pPr>
            <a:r>
              <a:rPr lang="en-US" sz="2800" b="0" i="0" dirty="0">
                <a:effectLst/>
                <a:latin typeface="inter-regular"/>
              </a:rPr>
              <a:t>Single instruction stream, single data stream (SISD)</a:t>
            </a:r>
          </a:p>
          <a:p>
            <a:pPr algn="just">
              <a:buFont typeface="+mj-lt"/>
              <a:buAutoNum type="arabicPeriod"/>
            </a:pPr>
            <a:r>
              <a:rPr lang="en-US" sz="2800" b="0" i="0" strike="noStrike" dirty="0">
                <a:effectLst/>
                <a:latin typeface="inter-regular"/>
              </a:rPr>
              <a:t>Single instruction stream, multiple data stream (SIMD)</a:t>
            </a:r>
            <a:endParaRPr lang="en-US" sz="2800" b="0" i="0" dirty="0">
              <a:effectLst/>
              <a:latin typeface="inter-regular"/>
            </a:endParaRPr>
          </a:p>
          <a:p>
            <a:pPr algn="just">
              <a:buFont typeface="+mj-lt"/>
              <a:buAutoNum type="arabicPeriod"/>
            </a:pPr>
            <a:r>
              <a:rPr lang="en-US" sz="2800" b="0" i="0" strike="noStrike" dirty="0">
                <a:effectLst/>
                <a:latin typeface="inter-regular"/>
              </a:rPr>
              <a:t>Multiple instruction stream, single data stream (MISD)</a:t>
            </a:r>
            <a:endParaRPr lang="en-US" sz="2800" b="0" i="0" dirty="0">
              <a:effectLst/>
              <a:latin typeface="inter-regular"/>
            </a:endParaRPr>
          </a:p>
          <a:p>
            <a:pPr algn="just">
              <a:buFont typeface="+mj-lt"/>
              <a:buAutoNum type="arabicPeriod"/>
            </a:pPr>
            <a:r>
              <a:rPr lang="en-US" sz="2800" b="0" i="0" strike="noStrike" dirty="0">
                <a:effectLst/>
                <a:latin typeface="inter-regular"/>
              </a:rPr>
              <a:t>Multiple instruction stream, multiple data stream (MIMD)</a:t>
            </a:r>
            <a:endParaRPr lang="en-US" sz="2800" b="0" i="0" dirty="0">
              <a:effectLst/>
              <a:latin typeface="inter-regular"/>
            </a:endParaRPr>
          </a:p>
          <a:p>
            <a:endParaRPr lang="en-US" sz="2800" dirty="0"/>
          </a:p>
        </p:txBody>
      </p:sp>
    </p:spTree>
    <p:extLst>
      <p:ext uri="{BB962C8B-B14F-4D97-AF65-F5344CB8AC3E}">
        <p14:creationId xmlns:p14="http://schemas.microsoft.com/office/powerpoint/2010/main" val="34091581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4489961-CCEA-3ED8-8CB1-CF1EE2F87CBA}"/>
              </a:ext>
            </a:extLst>
          </p:cNvPr>
          <p:cNvSpPr>
            <a:spLocks noGrp="1"/>
          </p:cNvSpPr>
          <p:nvPr>
            <p:ph idx="1"/>
          </p:nvPr>
        </p:nvSpPr>
        <p:spPr>
          <a:xfrm>
            <a:off x="697230" y="560070"/>
            <a:ext cx="10431018" cy="5612130"/>
          </a:xfrm>
        </p:spPr>
        <p:txBody>
          <a:bodyPr>
            <a:normAutofit/>
          </a:bodyPr>
          <a:lstStyle/>
          <a:p>
            <a:pPr marL="0" indent="0" algn="just">
              <a:buNone/>
            </a:pPr>
            <a:r>
              <a:rPr lang="en-US" sz="3200" b="0" i="0" dirty="0">
                <a:effectLst/>
                <a:latin typeface="erdana"/>
              </a:rPr>
              <a:t>SISD</a:t>
            </a:r>
          </a:p>
          <a:p>
            <a:pPr algn="just"/>
            <a:r>
              <a:rPr lang="en-US" sz="2400" b="1" i="0" dirty="0">
                <a:solidFill>
                  <a:srgbClr val="333333"/>
                </a:solidFill>
                <a:effectLst/>
                <a:latin typeface="Times New Roman" panose="02020603050405020304" pitchFamily="18" charset="0"/>
                <a:cs typeface="Times New Roman" panose="02020603050405020304" pitchFamily="18" charset="0"/>
              </a:rPr>
              <a:t>SISD</a:t>
            </a:r>
            <a:r>
              <a:rPr lang="en-US" sz="2400" b="0" i="0" dirty="0">
                <a:solidFill>
                  <a:srgbClr val="333333"/>
                </a:solidFill>
                <a:effectLst/>
                <a:latin typeface="Times New Roman" panose="02020603050405020304" pitchFamily="18" charset="0"/>
                <a:cs typeface="Times New Roman" panose="02020603050405020304" pitchFamily="18" charset="0"/>
              </a:rPr>
              <a:t> stands for </a:t>
            </a:r>
            <a:r>
              <a:rPr lang="en-US" sz="2400" b="1" i="1" dirty="0">
                <a:solidFill>
                  <a:srgbClr val="333333"/>
                </a:solidFill>
                <a:effectLst/>
                <a:latin typeface="Times New Roman" panose="02020603050405020304" pitchFamily="18" charset="0"/>
                <a:cs typeface="Times New Roman" panose="02020603050405020304" pitchFamily="18" charset="0"/>
              </a:rPr>
              <a:t>'Single Instruction and Single Data Stream'</a:t>
            </a:r>
            <a:r>
              <a:rPr lang="en-US" sz="2400" b="0" i="0" dirty="0">
                <a:solidFill>
                  <a:srgbClr val="333333"/>
                </a:solidFill>
                <a:effectLst/>
                <a:latin typeface="Times New Roman" panose="02020603050405020304" pitchFamily="18" charset="0"/>
                <a:cs typeface="Times New Roman" panose="02020603050405020304" pitchFamily="18" charset="0"/>
              </a:rPr>
              <a:t>. It represents the organization of a single computer containing a control unit, a processor unit, and a memory unit.</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Instructions are executed sequentially, and the system may or may not have internal parallel processing capabilities.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Most conventional computers have SISD architecture like the traditional Von-Neumann computers.</a:t>
            </a:r>
          </a:p>
          <a:p>
            <a:pPr algn="just"/>
            <a:r>
              <a:rPr lang="en-US" sz="2400" b="0" i="0" dirty="0">
                <a:solidFill>
                  <a:srgbClr val="333333"/>
                </a:solidFill>
                <a:effectLst/>
                <a:latin typeface="Times New Roman" panose="02020603050405020304" pitchFamily="18" charset="0"/>
                <a:cs typeface="Times New Roman" panose="02020603050405020304" pitchFamily="18" charset="0"/>
              </a:rPr>
              <a:t>Parallel processing, in this case, may be achieved by means of multiple functional units or by pipeline processing.</a:t>
            </a:r>
          </a:p>
          <a:p>
            <a:pPr algn="l" fontAlgn="base"/>
            <a:r>
              <a:rPr lang="en-US" sz="2400" b="0" i="0" dirty="0">
                <a:solidFill>
                  <a:srgbClr val="080809"/>
                </a:solidFill>
                <a:effectLst/>
                <a:latin typeface="Times New Roman" panose="02020603050405020304" pitchFamily="18" charset="0"/>
                <a:cs typeface="Times New Roman" panose="02020603050405020304" pitchFamily="18" charset="0"/>
              </a:rPr>
              <a:t>In SISD, a single processor is responsible for simultaneously managing a single algorithm as a single data source. </a:t>
            </a:r>
          </a:p>
        </p:txBody>
      </p:sp>
    </p:spTree>
    <p:extLst>
      <p:ext uri="{BB962C8B-B14F-4D97-AF65-F5344CB8AC3E}">
        <p14:creationId xmlns:p14="http://schemas.microsoft.com/office/powerpoint/2010/main" val="3576350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SISD">
            <a:extLst>
              <a:ext uri="{FF2B5EF4-FFF2-40B4-BE49-F238E27FC236}">
                <a16:creationId xmlns:a16="http://schemas.microsoft.com/office/drawing/2014/main" id="{C6648235-1E5A-F2C1-84B7-82C4CC08EBBE}"/>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14439" y="1564078"/>
            <a:ext cx="3991532" cy="349616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6D4DD0D-0ACC-426E-6B37-488CE801A589}"/>
              </a:ext>
            </a:extLst>
          </p:cNvPr>
          <p:cNvSpPr txBox="1"/>
          <p:nvPr/>
        </p:nvSpPr>
        <p:spPr>
          <a:xfrm>
            <a:off x="5179656" y="1827729"/>
            <a:ext cx="6593243" cy="3416320"/>
          </a:xfrm>
          <a:prstGeom prst="rect">
            <a:avLst/>
          </a:prstGeom>
          <a:noFill/>
        </p:spPr>
        <p:txBody>
          <a:bodyPr wrap="square">
            <a:spAutoFit/>
          </a:bodyPr>
          <a:lstStyle/>
          <a:p>
            <a:pPr algn="just"/>
            <a:r>
              <a:rPr lang="en-US" sz="2400" b="0" i="0" dirty="0">
                <a:solidFill>
                  <a:srgbClr val="000000"/>
                </a:solidFill>
                <a:effectLst/>
                <a:latin typeface="inter-regular"/>
              </a:rPr>
              <a:t>Where, </a:t>
            </a:r>
            <a:r>
              <a:rPr lang="en-US" sz="2400" b="0" i="0" dirty="0">
                <a:solidFill>
                  <a:srgbClr val="FF0000"/>
                </a:solidFill>
                <a:effectLst/>
                <a:latin typeface="inter-regular"/>
              </a:rPr>
              <a:t>CU</a:t>
            </a:r>
            <a:r>
              <a:rPr lang="en-US" sz="2400" b="0" i="0" dirty="0">
                <a:solidFill>
                  <a:srgbClr val="000000"/>
                </a:solidFill>
                <a:effectLst/>
                <a:latin typeface="inter-regular"/>
              </a:rPr>
              <a:t> = </a:t>
            </a:r>
            <a:r>
              <a:rPr lang="en-US" sz="2400" b="0" i="0" dirty="0">
                <a:solidFill>
                  <a:srgbClr val="0000FF"/>
                </a:solidFill>
                <a:effectLst/>
                <a:latin typeface="inter-regular"/>
              </a:rPr>
              <a:t>Control</a:t>
            </a:r>
            <a:r>
              <a:rPr lang="en-US" sz="2400" b="0" i="0" dirty="0">
                <a:solidFill>
                  <a:srgbClr val="000000"/>
                </a:solidFill>
                <a:effectLst/>
                <a:latin typeface="inter-regular"/>
              </a:rPr>
              <a:t> Unit, </a:t>
            </a:r>
            <a:r>
              <a:rPr lang="en-US" sz="2400" b="0" i="0" dirty="0">
                <a:solidFill>
                  <a:srgbClr val="FF0000"/>
                </a:solidFill>
                <a:effectLst/>
                <a:latin typeface="inter-regular"/>
              </a:rPr>
              <a:t>PE</a:t>
            </a:r>
            <a:r>
              <a:rPr lang="en-US" sz="2400" b="0" i="0" dirty="0">
                <a:solidFill>
                  <a:srgbClr val="000000"/>
                </a:solidFill>
                <a:effectLst/>
                <a:latin typeface="inter-regular"/>
              </a:rPr>
              <a:t> = </a:t>
            </a:r>
            <a:r>
              <a:rPr lang="en-US" sz="2400" b="0" i="0" dirty="0">
                <a:solidFill>
                  <a:srgbClr val="0000FF"/>
                </a:solidFill>
                <a:effectLst/>
                <a:latin typeface="inter-regular"/>
              </a:rPr>
              <a:t>Processing</a:t>
            </a:r>
            <a:r>
              <a:rPr lang="en-US" sz="2400" b="0" i="0" dirty="0">
                <a:solidFill>
                  <a:srgbClr val="000000"/>
                </a:solidFill>
                <a:effectLst/>
                <a:latin typeface="inter-regular"/>
              </a:rPr>
              <a:t> Element, </a:t>
            </a:r>
            <a:r>
              <a:rPr lang="en-US" sz="2400" b="0" i="0" dirty="0">
                <a:solidFill>
                  <a:srgbClr val="FF0000"/>
                </a:solidFill>
                <a:effectLst/>
                <a:latin typeface="inter-regular"/>
              </a:rPr>
              <a:t>M</a:t>
            </a:r>
            <a:r>
              <a:rPr lang="en-US" sz="2400" b="0" i="0" dirty="0">
                <a:solidFill>
                  <a:srgbClr val="000000"/>
                </a:solidFill>
                <a:effectLst/>
                <a:latin typeface="inter-regular"/>
              </a:rPr>
              <a:t> = </a:t>
            </a:r>
            <a:r>
              <a:rPr lang="en-US" sz="2400" b="0" i="0" dirty="0">
                <a:solidFill>
                  <a:srgbClr val="0000FF"/>
                </a:solidFill>
                <a:effectLst/>
                <a:latin typeface="inter-regular"/>
              </a:rPr>
              <a:t>Memory</a:t>
            </a:r>
            <a:r>
              <a:rPr lang="en-US" sz="2400" b="0" i="0" dirty="0">
                <a:solidFill>
                  <a:srgbClr val="000000"/>
                </a:solidFill>
                <a:effectLst/>
                <a:latin typeface="inter-regular"/>
              </a:rPr>
              <a:t>  </a:t>
            </a:r>
          </a:p>
          <a:p>
            <a:pPr algn="just"/>
            <a:r>
              <a:rPr lang="en-US" sz="2400" b="0" i="0" dirty="0">
                <a:solidFill>
                  <a:srgbClr val="333333"/>
                </a:solidFill>
                <a:effectLst/>
                <a:latin typeface="inter-regular"/>
              </a:rPr>
              <a:t>Instructions are decoded by the Control Unit and then the Control Unit sends the instructions to the processing units for execution.</a:t>
            </a:r>
          </a:p>
          <a:p>
            <a:pPr algn="just"/>
            <a:r>
              <a:rPr lang="en-US" sz="2400" b="0" i="0" dirty="0">
                <a:solidFill>
                  <a:srgbClr val="333333"/>
                </a:solidFill>
                <a:effectLst/>
                <a:latin typeface="inter-regular"/>
              </a:rPr>
              <a:t>Data Stream flows between the processors and memory bi-directionally.</a:t>
            </a:r>
          </a:p>
          <a:p>
            <a:pPr algn="just"/>
            <a:r>
              <a:rPr lang="en-US" sz="2400" b="1" i="0" dirty="0">
                <a:solidFill>
                  <a:srgbClr val="333333"/>
                </a:solidFill>
                <a:effectLst/>
                <a:latin typeface="inter-bold"/>
              </a:rPr>
              <a:t>Examples:</a:t>
            </a:r>
            <a:endParaRPr lang="en-US" sz="2400" b="0" i="0" dirty="0">
              <a:solidFill>
                <a:srgbClr val="333333"/>
              </a:solidFill>
              <a:effectLst/>
              <a:latin typeface="inter-regular"/>
            </a:endParaRPr>
          </a:p>
          <a:p>
            <a:pPr algn="just"/>
            <a:r>
              <a:rPr lang="en-US" sz="2400" b="0" i="0" dirty="0">
                <a:solidFill>
                  <a:srgbClr val="333333"/>
                </a:solidFill>
                <a:effectLst/>
                <a:latin typeface="inter-regular"/>
              </a:rPr>
              <a:t>Older generation computers, minicomputers </a:t>
            </a:r>
            <a:r>
              <a:rPr lang="en-US" sz="2400" b="0" i="0" dirty="0" err="1">
                <a:solidFill>
                  <a:srgbClr val="333333"/>
                </a:solidFill>
                <a:effectLst/>
                <a:latin typeface="inter-regular"/>
              </a:rPr>
              <a:t>etc</a:t>
            </a:r>
            <a:endParaRPr lang="en-US" sz="2400" b="0" i="0" dirty="0">
              <a:solidFill>
                <a:srgbClr val="333333"/>
              </a:solidFill>
              <a:effectLst/>
              <a:latin typeface="inter-regular"/>
            </a:endParaRPr>
          </a:p>
        </p:txBody>
      </p:sp>
    </p:spTree>
    <p:extLst>
      <p:ext uri="{BB962C8B-B14F-4D97-AF65-F5344CB8AC3E}">
        <p14:creationId xmlns:p14="http://schemas.microsoft.com/office/powerpoint/2010/main" val="38235703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56F7D0-96AD-384D-32D5-0BA7B1024F72}"/>
              </a:ext>
            </a:extLst>
          </p:cNvPr>
          <p:cNvSpPr>
            <a:spLocks noGrp="1"/>
          </p:cNvSpPr>
          <p:nvPr>
            <p:ph idx="1"/>
          </p:nvPr>
        </p:nvSpPr>
        <p:spPr>
          <a:xfrm>
            <a:off x="857250" y="731520"/>
            <a:ext cx="10270998" cy="5440680"/>
          </a:xfrm>
        </p:spPr>
        <p:txBody>
          <a:bodyPr/>
          <a:lstStyle/>
          <a:p>
            <a:pPr marL="0" indent="0" algn="just">
              <a:buNone/>
            </a:pPr>
            <a:r>
              <a:rPr lang="en-US" sz="3200" b="1" i="0" dirty="0">
                <a:effectLst/>
                <a:latin typeface="erdana"/>
              </a:rPr>
              <a:t>SIMD</a:t>
            </a:r>
          </a:p>
          <a:p>
            <a:pPr algn="just"/>
            <a:r>
              <a:rPr lang="en-US" sz="2800" b="1" i="0" dirty="0">
                <a:solidFill>
                  <a:srgbClr val="333333"/>
                </a:solidFill>
                <a:effectLst/>
                <a:latin typeface="inter-bold"/>
              </a:rPr>
              <a:t>SIMD</a:t>
            </a:r>
            <a:r>
              <a:rPr lang="en-US" sz="2800" b="0" i="0" dirty="0">
                <a:solidFill>
                  <a:srgbClr val="333333"/>
                </a:solidFill>
                <a:effectLst/>
                <a:latin typeface="inter-regular"/>
              </a:rPr>
              <a:t> stands for </a:t>
            </a:r>
            <a:r>
              <a:rPr lang="en-US" sz="2800" b="1" i="1" dirty="0">
                <a:solidFill>
                  <a:srgbClr val="333333"/>
                </a:solidFill>
                <a:effectLst/>
                <a:latin typeface="inter-bold"/>
              </a:rPr>
              <a:t>'Single Instruction and Multiple Data Stream'</a:t>
            </a:r>
            <a:r>
              <a:rPr lang="en-US" sz="2800" b="0" i="0" dirty="0">
                <a:solidFill>
                  <a:srgbClr val="333333"/>
                </a:solidFill>
                <a:effectLst/>
                <a:latin typeface="inter-regular"/>
              </a:rPr>
              <a:t>. It represents an organization that includes many processing units under the supervision of a common control unit.</a:t>
            </a:r>
          </a:p>
          <a:p>
            <a:pPr algn="just"/>
            <a:r>
              <a:rPr lang="en-US" sz="2800" b="0" i="0" dirty="0">
                <a:solidFill>
                  <a:srgbClr val="333333"/>
                </a:solidFill>
                <a:effectLst/>
                <a:latin typeface="inter-regular"/>
              </a:rPr>
              <a:t>All processors receive the same instruction from the control unit but operate on different items of data.</a:t>
            </a:r>
          </a:p>
          <a:p>
            <a:pPr algn="just"/>
            <a:r>
              <a:rPr lang="en-US" sz="2800" b="0" i="0" dirty="0">
                <a:solidFill>
                  <a:srgbClr val="333333"/>
                </a:solidFill>
                <a:effectLst/>
                <a:latin typeface="inter-regular"/>
              </a:rPr>
              <a:t>The shared memory unit must contain multiple modules so that it can communicate with all the processors simultaneously.</a:t>
            </a:r>
          </a:p>
          <a:p>
            <a:endParaRPr lang="en-US" dirty="0"/>
          </a:p>
        </p:txBody>
      </p:sp>
    </p:spTree>
    <p:extLst>
      <p:ext uri="{BB962C8B-B14F-4D97-AF65-F5344CB8AC3E}">
        <p14:creationId xmlns:p14="http://schemas.microsoft.com/office/powerpoint/2010/main" val="1469028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SIMD">
            <a:extLst>
              <a:ext uri="{FF2B5EF4-FFF2-40B4-BE49-F238E27FC236}">
                <a16:creationId xmlns:a16="http://schemas.microsoft.com/office/drawing/2014/main" id="{D66F4048-F833-9C6B-262C-20C8EDCA7270}"/>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528196" y="1245870"/>
            <a:ext cx="6064724" cy="492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919477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Wood Type">
      <a:majorFont>
        <a:latin typeface="Rockwell Condensed" panose="02060603050405020104"/>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Rockwell" panose="02060603020205020403"/>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docProps/app.xml><?xml version="1.0" encoding="utf-8"?>
<Properties xmlns="http://schemas.openxmlformats.org/officeDocument/2006/extended-properties" xmlns:vt="http://schemas.openxmlformats.org/officeDocument/2006/docPropsVTypes">
  <Template>Wood Type</Template>
  <TotalTime>507</TotalTime>
  <Words>3323</Words>
  <Application>Microsoft Office PowerPoint</Application>
  <PresentationFormat>Widescreen</PresentationFormat>
  <Paragraphs>191</Paragraphs>
  <Slides>38</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38</vt:i4>
      </vt:variant>
    </vt:vector>
  </HeadingPairs>
  <TitlesOfParts>
    <vt:vector size="52" baseType="lpstr">
      <vt:lpstr>Arial</vt:lpstr>
      <vt:lpstr>erdana</vt:lpstr>
      <vt:lpstr>inter-bold</vt:lpstr>
      <vt:lpstr>inter-regular</vt:lpstr>
      <vt:lpstr>Lato</vt:lpstr>
      <vt:lpstr>Nunito</vt:lpstr>
      <vt:lpstr>Poppins</vt:lpstr>
      <vt:lpstr>PT Serif</vt:lpstr>
      <vt:lpstr>Rockwell</vt:lpstr>
      <vt:lpstr>Rockwell Condensed</vt:lpstr>
      <vt:lpstr>system-ui</vt:lpstr>
      <vt:lpstr>Times New Roman</vt:lpstr>
      <vt:lpstr>Wingdings</vt:lpstr>
      <vt:lpstr>Wood Type</vt:lpstr>
      <vt:lpstr>pipelining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PIPELINING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level pipelining</vt:lpstr>
      <vt:lpstr>PowerPoint Presentation</vt:lpstr>
      <vt:lpstr>PowerPoint Presentation</vt:lpstr>
      <vt:lpstr>PowerPoint Presentation</vt:lpstr>
      <vt:lpstr>Pipeline conflicts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pipelining</dc:title>
  <dc:creator>Anup Raj Poudel</dc:creator>
  <cp:lastModifiedBy>Anup Raj Poudel</cp:lastModifiedBy>
  <cp:revision>41</cp:revision>
  <dcterms:created xsi:type="dcterms:W3CDTF">2024-03-12T11:05:17Z</dcterms:created>
  <dcterms:modified xsi:type="dcterms:W3CDTF">2025-02-16T10:35:20Z</dcterms:modified>
</cp:coreProperties>
</file>