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sldIdLst>
    <p:sldId id="256" r:id="rId2"/>
    <p:sldId id="257" r:id="rId3"/>
    <p:sldId id="258" r:id="rId4"/>
    <p:sldId id="259" r:id="rId5"/>
    <p:sldId id="260" r:id="rId6"/>
    <p:sldId id="262" r:id="rId7"/>
    <p:sldId id="263" r:id="rId8"/>
    <p:sldId id="264" r:id="rId9"/>
    <p:sldId id="265" r:id="rId10"/>
    <p:sldId id="266" r:id="rId11"/>
    <p:sldId id="268" r:id="rId12"/>
    <p:sldId id="267" r:id="rId13"/>
    <p:sldId id="269" r:id="rId14"/>
    <p:sldId id="273" r:id="rId15"/>
    <p:sldId id="270" r:id="rId16"/>
    <p:sldId id="271" r:id="rId17"/>
    <p:sldId id="272"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E06AE8-6065-435A-B23A-3D4DE058D07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AAEF65A0-8C70-4C2E-938B-267E4B0F98F4}" type="slidenum">
              <a:rPr lang="en-US" smtClean="0"/>
              <a:t>‹#›</a:t>
            </a:fld>
            <a:endParaRPr lang="en-US"/>
          </a:p>
        </p:txBody>
      </p:sp>
    </p:spTree>
    <p:extLst>
      <p:ext uri="{BB962C8B-B14F-4D97-AF65-F5344CB8AC3E}">
        <p14:creationId xmlns:p14="http://schemas.microsoft.com/office/powerpoint/2010/main" val="530251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06AE8-6065-435A-B23A-3D4DE058D07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3254140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06AE8-6065-435A-B23A-3D4DE058D07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40022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06AE8-6065-435A-B23A-3D4DE058D07A}" type="datetimeFigureOut">
              <a:rPr lang="en-US" smtClean="0"/>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4176439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5E06AE8-6065-435A-B23A-3D4DE058D07A}" type="datetimeFigureOut">
              <a:rPr lang="en-US" smtClean="0"/>
              <a:t>2/14/2025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AAEF65A0-8C70-4C2E-938B-267E4B0F98F4}" type="slidenum">
              <a:rPr lang="en-US" smtClean="0"/>
              <a:t>‹#›</a:t>
            </a:fld>
            <a:endParaRPr lang="en-US"/>
          </a:p>
        </p:txBody>
      </p:sp>
    </p:spTree>
    <p:extLst>
      <p:ext uri="{BB962C8B-B14F-4D97-AF65-F5344CB8AC3E}">
        <p14:creationId xmlns:p14="http://schemas.microsoft.com/office/powerpoint/2010/main" val="240613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E06AE8-6065-435A-B23A-3D4DE058D07A}"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2409844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06AE8-6065-435A-B23A-3D4DE058D07A}" type="datetimeFigureOut">
              <a:rPr lang="en-US" smtClean="0"/>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174162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06AE8-6065-435A-B23A-3D4DE058D07A}" type="datetimeFigureOut">
              <a:rPr lang="en-US" smtClean="0"/>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230181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06AE8-6065-435A-B23A-3D4DE058D07A}" type="datetimeFigureOut">
              <a:rPr lang="en-US" smtClean="0"/>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3438798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06AE8-6065-435A-B23A-3D4DE058D07A}" type="datetimeFigureOut">
              <a:rPr lang="en-US" smtClean="0"/>
              <a:t>2/14/2025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24562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06AE8-6065-435A-B23A-3D4DE058D07A}" type="datetimeFigureOut">
              <a:rPr lang="en-US" smtClean="0"/>
              <a:t>2/14/2025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AAEF65A0-8C70-4C2E-938B-267E4B0F98F4}" type="slidenum">
              <a:rPr lang="en-US" smtClean="0"/>
              <a:t>‹#›</a:t>
            </a:fld>
            <a:endParaRPr lang="en-US"/>
          </a:p>
        </p:txBody>
      </p:sp>
    </p:spTree>
    <p:extLst>
      <p:ext uri="{BB962C8B-B14F-4D97-AF65-F5344CB8AC3E}">
        <p14:creationId xmlns:p14="http://schemas.microsoft.com/office/powerpoint/2010/main" val="1048063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5E06AE8-6065-435A-B23A-3D4DE058D07A}" type="datetimeFigureOut">
              <a:rPr lang="en-US" smtClean="0"/>
              <a:t>2/14/2025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AAEF65A0-8C70-4C2E-938B-267E4B0F98F4}" type="slidenum">
              <a:rPr lang="en-US" smtClean="0"/>
              <a:t>‹#›</a:t>
            </a:fld>
            <a:endParaRPr lang="en-US"/>
          </a:p>
        </p:txBody>
      </p:sp>
    </p:spTree>
    <p:extLst>
      <p:ext uri="{BB962C8B-B14F-4D97-AF65-F5344CB8AC3E}">
        <p14:creationId xmlns:p14="http://schemas.microsoft.com/office/powerpoint/2010/main" val="334899137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79198-CD98-B07B-232B-F052E650FF2E}"/>
              </a:ext>
            </a:extLst>
          </p:cNvPr>
          <p:cNvSpPr>
            <a:spLocks noGrp="1"/>
          </p:cNvSpPr>
          <p:nvPr>
            <p:ph type="ctrTitle"/>
          </p:nvPr>
        </p:nvSpPr>
        <p:spPr/>
        <p:txBody>
          <a:bodyPr/>
          <a:lstStyle/>
          <a:p>
            <a:r>
              <a:rPr lang="en-US" sz="8000" dirty="0"/>
              <a:t>Computer arithmetic</a:t>
            </a:r>
          </a:p>
        </p:txBody>
      </p:sp>
      <p:sp>
        <p:nvSpPr>
          <p:cNvPr id="3" name="Subtitle 2">
            <a:extLst>
              <a:ext uri="{FF2B5EF4-FFF2-40B4-BE49-F238E27FC236}">
                <a16:creationId xmlns:a16="http://schemas.microsoft.com/office/drawing/2014/main" id="{30686210-B4FA-4979-FF31-48B9B42B9E8A}"/>
              </a:ext>
            </a:extLst>
          </p:cNvPr>
          <p:cNvSpPr>
            <a:spLocks noGrp="1"/>
          </p:cNvSpPr>
          <p:nvPr>
            <p:ph type="subTitle" idx="1"/>
          </p:nvPr>
        </p:nvSpPr>
        <p:spPr/>
        <p:txBody>
          <a:bodyPr/>
          <a:lstStyle/>
          <a:p>
            <a:r>
              <a:rPr lang="en-US" dirty="0"/>
              <a:t>Unit 7</a:t>
            </a:r>
          </a:p>
        </p:txBody>
      </p:sp>
    </p:spTree>
    <p:extLst>
      <p:ext uri="{BB962C8B-B14F-4D97-AF65-F5344CB8AC3E}">
        <p14:creationId xmlns:p14="http://schemas.microsoft.com/office/powerpoint/2010/main" val="3792633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FD3F5-2BED-B9E6-FE24-1721ED7198AD}"/>
              </a:ext>
            </a:extLst>
          </p:cNvPr>
          <p:cNvSpPr>
            <a:spLocks noGrp="1"/>
          </p:cNvSpPr>
          <p:nvPr>
            <p:ph idx="1"/>
          </p:nvPr>
        </p:nvSpPr>
        <p:spPr>
          <a:xfrm>
            <a:off x="880110" y="640080"/>
            <a:ext cx="10248138" cy="5532120"/>
          </a:xfrm>
        </p:spPr>
        <p:txBody>
          <a:bodyPr>
            <a:normAutofit/>
          </a:bodyPr>
          <a:lstStyle/>
          <a:p>
            <a:r>
              <a:rPr lang="en-US" sz="2400" b="1" dirty="0"/>
              <a:t>Multiplication Algorithms</a:t>
            </a:r>
          </a:p>
          <a:p>
            <a:pPr marL="0" indent="0">
              <a:buNone/>
            </a:pPr>
            <a:r>
              <a:rPr lang="en-US" sz="2400" dirty="0"/>
              <a:t>Booth's Algorithm</a:t>
            </a:r>
          </a:p>
          <a:p>
            <a:pPr marL="0" indent="0">
              <a:buNone/>
            </a:pPr>
            <a:r>
              <a:rPr lang="en-US" sz="2400" dirty="0"/>
              <a:t>Booth's algorithm is used for multiplying binary numbers. It reduces the number of addition operations required, making it efficient for signed number multiplication.</a:t>
            </a:r>
          </a:p>
          <a:p>
            <a:pPr marL="0" indent="0">
              <a:buNone/>
            </a:pPr>
            <a:r>
              <a:rPr lang="en-US" sz="2400" dirty="0"/>
              <a:t>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chemeClr val="tx1"/>
                </a:solidFill>
                <a:effectLst/>
                <a:latin typeface="Arial" panose="020B0604020202020204" pitchFamily="34" charset="0"/>
              </a:rPr>
              <a:t>Initialize Variables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A</a:t>
            </a:r>
            <a:r>
              <a:rPr kumimoji="0" lang="en-US" altLang="en-US" b="0" i="0" u="none" strike="noStrike" cap="none" normalizeH="0" baseline="0" dirty="0">
                <a:ln>
                  <a:noFill/>
                </a:ln>
                <a:solidFill>
                  <a:schemeClr val="tx1"/>
                </a:solidFill>
                <a:effectLst/>
              </a:rPr>
              <a:t> (Accumulator) = 0</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Q</a:t>
            </a:r>
            <a:r>
              <a:rPr kumimoji="0" lang="en-US" altLang="en-US" b="0" i="0" u="none" strike="noStrike" cap="none" normalizeH="0" baseline="0" dirty="0">
                <a:ln>
                  <a:noFill/>
                </a:ln>
                <a:solidFill>
                  <a:schemeClr val="tx1"/>
                </a:solidFill>
                <a:effectLst/>
              </a:rPr>
              <a:t> (Multiplier) = Binary form of the multiplier</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M</a:t>
            </a:r>
            <a:r>
              <a:rPr kumimoji="0" lang="en-US" altLang="en-US" b="0" i="0" u="none" strike="noStrike" cap="none" normalizeH="0" baseline="0" dirty="0">
                <a:ln>
                  <a:noFill/>
                </a:ln>
                <a:solidFill>
                  <a:schemeClr val="tx1"/>
                </a:solidFill>
                <a:effectLst/>
              </a:rPr>
              <a:t> (Multiplicand) = Binary form of the multiplicand</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Unicode MS"/>
              </a:rPr>
              <a:t>Q-1</a:t>
            </a:r>
            <a:r>
              <a:rPr kumimoji="0" lang="en-US" altLang="en-US" b="0" i="0" u="none" strike="noStrike" cap="none" normalizeH="0" baseline="0" dirty="0">
                <a:ln>
                  <a:noFill/>
                </a:ln>
                <a:solidFill>
                  <a:schemeClr val="tx1"/>
                </a:solidFill>
                <a:effectLst/>
              </a:rPr>
              <a:t> = 0 (Extra bit to handle intermediate operations)</a:t>
            </a:r>
            <a:endParaRPr kumimoji="0" lang="en-US" altLang="en-US" sz="4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Set the counter equal to the number of bits in the multiplier.</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endParaRPr lang="en-US" sz="2400" dirty="0"/>
          </a:p>
          <a:p>
            <a:pPr marL="0" indent="0">
              <a:buNone/>
            </a:pPr>
            <a:endParaRPr lang="en-US" sz="2400" dirty="0"/>
          </a:p>
        </p:txBody>
      </p:sp>
      <p:sp>
        <p:nvSpPr>
          <p:cNvPr id="5" name="TextBox 4">
            <a:extLst>
              <a:ext uri="{FF2B5EF4-FFF2-40B4-BE49-F238E27FC236}">
                <a16:creationId xmlns:a16="http://schemas.microsoft.com/office/drawing/2014/main" id="{EF44D362-5930-0991-A456-ADCEA9F92C64}"/>
              </a:ext>
            </a:extLst>
          </p:cNvPr>
          <p:cNvSpPr txBox="1"/>
          <p:nvPr/>
        </p:nvSpPr>
        <p:spPr>
          <a:xfrm>
            <a:off x="1460183" y="5700445"/>
            <a:ext cx="6097904" cy="646331"/>
          </a:xfrm>
          <a:prstGeom prst="rect">
            <a:avLst/>
          </a:prstGeom>
          <a:noFill/>
        </p:spPr>
        <p:txBody>
          <a:bodyPr wrap="square">
            <a:spAutoFit/>
          </a:bodyPr>
          <a:lstStyle/>
          <a:p>
            <a:r>
              <a:rPr lang="en-US" dirty="0">
                <a:highlight>
                  <a:srgbClr val="FFFF00"/>
                </a:highlight>
              </a:rPr>
              <a:t>We'll use 5 (which is 0101 in binary) and −3 (which is 1101 in binary using 2's complement).</a:t>
            </a:r>
          </a:p>
        </p:txBody>
      </p:sp>
      <p:sp>
        <p:nvSpPr>
          <p:cNvPr id="9" name="TextBox 8">
            <a:extLst>
              <a:ext uri="{FF2B5EF4-FFF2-40B4-BE49-F238E27FC236}">
                <a16:creationId xmlns:a16="http://schemas.microsoft.com/office/drawing/2014/main" id="{34EA16B6-B02C-A90B-A223-64F1C8B1274A}"/>
              </a:ext>
            </a:extLst>
          </p:cNvPr>
          <p:cNvSpPr txBox="1"/>
          <p:nvPr/>
        </p:nvSpPr>
        <p:spPr>
          <a:xfrm>
            <a:off x="7383780" y="2431464"/>
            <a:ext cx="3928110" cy="247760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rPr>
              <a:t>M</a:t>
            </a: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 (Multiplicand) = </a:t>
            </a:r>
            <a:r>
              <a:rPr kumimoji="0" lang="en-US" altLang="en-US" sz="1100" b="0" i="0" u="none" strike="noStrike" cap="none" normalizeH="0" baseline="0" dirty="0">
                <a:ln>
                  <a:noFill/>
                </a:ln>
                <a:solidFill>
                  <a:schemeClr val="tx1"/>
                </a:solidFill>
                <a:effectLst/>
                <a:highlight>
                  <a:srgbClr val="FFFF00"/>
                </a:highlight>
                <a:latin typeface="Arial Unicode MS"/>
              </a:rPr>
              <a:t>0101</a:t>
            </a:r>
            <a:endParaRPr kumimoji="0" lang="en-US" altLang="en-US" sz="10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rPr>
              <a:t>-M</a:t>
            </a: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 = 2's complement of </a:t>
            </a:r>
            <a:r>
              <a:rPr kumimoji="0" lang="en-US" altLang="en-US" sz="1100" b="0" i="0" u="none" strike="noStrike" cap="none" normalizeH="0" baseline="0" dirty="0">
                <a:ln>
                  <a:noFill/>
                </a:ln>
                <a:solidFill>
                  <a:schemeClr val="tx1"/>
                </a:solidFill>
                <a:effectLst/>
                <a:highlight>
                  <a:srgbClr val="FFFF00"/>
                </a:highlight>
                <a:latin typeface="Arial Unicode MS"/>
              </a:rPr>
              <a:t>M</a:t>
            </a:r>
            <a:r>
              <a:rPr kumimoji="0" lang="en-US" altLang="en-US" sz="1000" b="0" i="0" u="none" strike="noStrike" cap="none" normalizeH="0" baseline="0" dirty="0">
                <a:ln>
                  <a:noFill/>
                </a:ln>
                <a:solidFill>
                  <a:schemeClr val="tx1"/>
                </a:solidFill>
                <a:effectLst/>
                <a:highlight>
                  <a:srgbClr val="FFFF00"/>
                </a:highlight>
              </a:rPr>
              <a:t> = </a:t>
            </a:r>
            <a:r>
              <a:rPr kumimoji="0" lang="en-US" altLang="en-US" sz="1100" b="0" i="0" u="none" strike="noStrike" cap="none" normalizeH="0" baseline="0" dirty="0">
                <a:ln>
                  <a:noFill/>
                </a:ln>
                <a:solidFill>
                  <a:schemeClr val="tx1"/>
                </a:solidFill>
                <a:effectLst/>
                <a:highlight>
                  <a:srgbClr val="FFFF00"/>
                </a:highlight>
                <a:latin typeface="Arial Unicode MS"/>
              </a:rPr>
              <a:t>1011</a:t>
            </a:r>
            <a:endParaRPr kumimoji="0" lang="en-US" altLang="en-US" sz="10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rPr>
              <a:t>Q</a:t>
            </a: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 (Multiplier) = </a:t>
            </a:r>
            <a:r>
              <a:rPr kumimoji="0" lang="en-US" altLang="en-US" sz="1100" b="0" i="0" u="none" strike="noStrike" cap="none" normalizeH="0" baseline="0" dirty="0">
                <a:ln>
                  <a:noFill/>
                </a:ln>
                <a:solidFill>
                  <a:schemeClr val="tx1"/>
                </a:solidFill>
                <a:effectLst/>
                <a:highlight>
                  <a:srgbClr val="FFFF00"/>
                </a:highlight>
                <a:latin typeface="Arial Unicode MS"/>
              </a:rPr>
              <a:t>1101</a:t>
            </a:r>
            <a:endParaRPr kumimoji="0" lang="en-US" altLang="en-US" sz="10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rPr>
              <a:t>A</a:t>
            </a: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 (Accumulator) = </a:t>
            </a:r>
            <a:r>
              <a:rPr kumimoji="0" lang="en-US" altLang="en-US" sz="1100" b="0" i="0" u="none" strike="noStrike" cap="none" normalizeH="0" baseline="0" dirty="0">
                <a:ln>
                  <a:noFill/>
                </a:ln>
                <a:solidFill>
                  <a:schemeClr val="tx1"/>
                </a:solidFill>
                <a:effectLst/>
                <a:highlight>
                  <a:srgbClr val="FFFF00"/>
                </a:highlight>
                <a:latin typeface="Arial Unicode MS"/>
              </a:rPr>
              <a:t>0000</a:t>
            </a:r>
            <a:endParaRPr kumimoji="0" lang="en-US" altLang="en-US" sz="10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highlight>
                  <a:srgbClr val="FFFF00"/>
                </a:highlight>
                <a:latin typeface="Arial" panose="020B0604020202020204" pitchFamily="34" charset="0"/>
              </a:rPr>
              <a:t>Q-1</a:t>
            </a: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 = </a:t>
            </a:r>
            <a:r>
              <a:rPr kumimoji="0" lang="en-US" altLang="en-US" sz="1100" b="0" i="0" u="none" strike="noStrike" cap="none" normalizeH="0" baseline="0" dirty="0">
                <a:ln>
                  <a:noFill/>
                </a:ln>
                <a:solidFill>
                  <a:schemeClr val="tx1"/>
                </a:solidFill>
                <a:effectLst/>
                <a:highlight>
                  <a:srgbClr val="FFFF00"/>
                </a:highlight>
                <a:latin typeface="Arial Unicode MS"/>
              </a:rPr>
              <a:t>0</a:t>
            </a:r>
            <a:endParaRPr kumimoji="0" lang="en-US" altLang="en-US" sz="1000" b="0" i="0" u="none" strike="noStrike" cap="none" normalizeH="0" baseline="0" dirty="0">
              <a:ln>
                <a:noFill/>
              </a:ln>
              <a:solidFill>
                <a:schemeClr val="tx1"/>
              </a:solidFill>
              <a:effectLst/>
              <a:highlight>
                <a:srgbClr val="FFFF00"/>
              </a:highligh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rPr>
              <a:t>Number of bits = </a:t>
            </a:r>
            <a:r>
              <a:rPr kumimoji="0" lang="en-US" altLang="en-US" sz="1100" b="0" i="0" u="none" strike="noStrike" cap="none" normalizeH="0" baseline="0" dirty="0">
                <a:ln>
                  <a:noFill/>
                </a:ln>
                <a:solidFill>
                  <a:schemeClr val="tx1"/>
                </a:solidFill>
                <a:effectLst/>
                <a:highlight>
                  <a:srgbClr val="FFFF00"/>
                </a:highlight>
                <a:latin typeface="Arial Unicode MS"/>
              </a:rPr>
              <a:t>4</a:t>
            </a:r>
            <a:endParaRPr kumimoji="0" lang="en-US" altLang="en-US" sz="2400" b="0" i="0" u="none" strike="noStrike" cap="none" normalizeH="0" baseline="0" dirty="0">
              <a:ln>
                <a:noFill/>
              </a:ln>
              <a:solidFill>
                <a:schemeClr val="tx1"/>
              </a:solidFill>
              <a:effectLst/>
              <a:highlight>
                <a:srgbClr val="FFFF00"/>
              </a:highlight>
              <a:latin typeface="Arial" panose="020B0604020202020204" pitchFamily="34" charset="0"/>
            </a:endParaRPr>
          </a:p>
        </p:txBody>
      </p:sp>
      <p:sp>
        <p:nvSpPr>
          <p:cNvPr id="11" name="Rectangle 5">
            <a:extLst>
              <a:ext uri="{FF2B5EF4-FFF2-40B4-BE49-F238E27FC236}">
                <a16:creationId xmlns:a16="http://schemas.microsoft.com/office/drawing/2014/main" id="{882C319D-0337-E30A-694E-C79EE215DFC7}"/>
              </a:ext>
            </a:extLst>
          </p:cNvPr>
          <p:cNvSpPr>
            <a:spLocks noChangeArrowheads="1"/>
          </p:cNvSpPr>
          <p:nvPr/>
        </p:nvSpPr>
        <p:spPr bwMode="auto">
          <a:xfrm>
            <a:off x="8435340" y="2820084"/>
            <a:ext cx="2240280" cy="2483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3555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30AD4-6627-1EC7-5CE6-DA4CE9377C22}"/>
              </a:ext>
            </a:extLst>
          </p:cNvPr>
          <p:cNvSpPr>
            <a:spLocks noGrp="1"/>
          </p:cNvSpPr>
          <p:nvPr>
            <p:ph idx="1"/>
          </p:nvPr>
        </p:nvSpPr>
        <p:spPr>
          <a:xfrm>
            <a:off x="709863" y="433137"/>
            <a:ext cx="10418385" cy="5739063"/>
          </a:xfrm>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Booth's Recoding</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Booth's algorithm examines pairs of bits (Qₙ, Qₙ₋₁) to determine the operation:</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If (Q₀, Q₋₁) = (0, 0) or (1, 1): No operation (Just arithmetic shift right)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If (Q₀, Q₋₁) = (1, 0): Subtract </a:t>
            </a:r>
            <a:r>
              <a:rPr kumimoji="0" lang="en-US" altLang="en-US" b="0" i="0" u="none" strike="noStrike" cap="none" normalizeH="0" baseline="0" dirty="0">
                <a:ln>
                  <a:noFill/>
                </a:ln>
                <a:solidFill>
                  <a:schemeClr val="tx1"/>
                </a:solidFill>
                <a:effectLst/>
                <a:latin typeface="Arial Unicode MS"/>
              </a:rPr>
              <a:t>M</a:t>
            </a:r>
            <a:r>
              <a:rPr kumimoji="0" lang="en-US" altLang="en-US" sz="1200" b="0" i="0" u="none" strike="noStrike" cap="none" normalizeH="0" baseline="0" dirty="0">
                <a:ln>
                  <a:noFill/>
                </a:ln>
                <a:solidFill>
                  <a:schemeClr val="tx1"/>
                </a:solidFill>
                <a:effectLst/>
              </a:rPr>
              <a:t> from </a:t>
            </a:r>
            <a:r>
              <a:rPr kumimoji="0" lang="en-US" altLang="en-US" b="0" i="0" u="none" strike="noStrike" cap="none" normalizeH="0" baseline="0" dirty="0">
                <a:ln>
                  <a:noFill/>
                </a:ln>
                <a:solidFill>
                  <a:schemeClr val="tx1"/>
                </a:solidFill>
                <a:effectLst/>
                <a:latin typeface="Arial Unicode MS"/>
              </a:rPr>
              <a:t>A</a:t>
            </a:r>
            <a:r>
              <a:rPr kumimoji="0" lang="en-US" altLang="en-US" sz="1200" b="0" i="0" u="none" strike="noStrike" cap="none" normalizeH="0" baseline="0" dirty="0">
                <a:ln>
                  <a:noFill/>
                </a:ln>
                <a:solidFill>
                  <a:schemeClr val="tx1"/>
                </a:solidFill>
                <a:effectLst/>
              </a:rPr>
              <a:t> and perform an arithmetic shift right.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If (Q₀, Q₋₁) = (0, 1): Add </a:t>
            </a:r>
            <a:r>
              <a:rPr kumimoji="0" lang="en-US" altLang="en-US" sz="1800" b="0" i="0" u="none" strike="noStrike" cap="none" normalizeH="0" baseline="0" dirty="0">
                <a:ln>
                  <a:noFill/>
                </a:ln>
                <a:solidFill>
                  <a:schemeClr val="tx1"/>
                </a:solidFill>
                <a:effectLst/>
                <a:latin typeface="Arial Unicode MS"/>
              </a:rPr>
              <a:t>M</a:t>
            </a:r>
            <a:r>
              <a:rPr kumimoji="0" lang="en-US" altLang="en-US" sz="1400" b="0" i="0" u="none" strike="noStrike" cap="none" normalizeH="0" baseline="0" dirty="0">
                <a:ln>
                  <a:noFill/>
                </a:ln>
                <a:solidFill>
                  <a:schemeClr val="tx1"/>
                </a:solidFill>
                <a:effectLst/>
              </a:rPr>
              <a:t> to </a:t>
            </a:r>
            <a:r>
              <a:rPr kumimoji="0" lang="en-US" altLang="en-US" sz="1800" b="0" i="0" u="none" strike="noStrike" cap="none" normalizeH="0" baseline="0" dirty="0">
                <a:ln>
                  <a:noFill/>
                </a:ln>
                <a:solidFill>
                  <a:schemeClr val="tx1"/>
                </a:solidFill>
                <a:effectLst/>
                <a:latin typeface="Arial Unicode MS"/>
              </a:rPr>
              <a:t>A</a:t>
            </a:r>
            <a:r>
              <a:rPr kumimoji="0" lang="en-US" altLang="en-US" sz="1400" b="0" i="0" u="none" strike="noStrike" cap="none" normalizeH="0" baseline="0" dirty="0">
                <a:ln>
                  <a:noFill/>
                </a:ln>
                <a:solidFill>
                  <a:schemeClr val="tx1"/>
                </a:solidFill>
                <a:effectLst/>
              </a:rPr>
              <a:t> and perform an arithmetic shift right.</a:t>
            </a:r>
            <a:endParaRPr kumimoji="0" lang="en-US" altLang="en-US" sz="4000" b="0" i="0" u="none" strike="noStrike" cap="none" normalizeH="0" baseline="0" dirty="0">
              <a:ln>
                <a:noFill/>
              </a:ln>
              <a:solidFill>
                <a:schemeClr val="tx1"/>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3218094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7BD2390-2732-A5F0-DF8B-E87FB24EEB24}"/>
              </a:ext>
            </a:extLst>
          </p:cNvPr>
          <p:cNvSpPr>
            <a:spLocks noGrp="1" noChangeArrowheads="1"/>
          </p:cNvSpPr>
          <p:nvPr>
            <p:ph idx="1"/>
          </p:nvPr>
        </p:nvSpPr>
        <p:spPr bwMode="auto">
          <a:xfrm>
            <a:off x="605790" y="161930"/>
            <a:ext cx="1052245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chemeClr val="tx1"/>
                </a:solidFill>
                <a:effectLst/>
                <a:latin typeface="Arial" panose="020B0604020202020204" pitchFamily="34" charset="0"/>
              </a:rPr>
              <a:t>Perform the Operations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Depending on the pairs of bits, adjust </a:t>
            </a:r>
            <a:r>
              <a:rPr kumimoji="0" lang="en-US" altLang="en-US" b="0" i="0" u="none" strike="noStrike" cap="none" normalizeH="0" baseline="0" dirty="0">
                <a:ln>
                  <a:noFill/>
                </a:ln>
                <a:solidFill>
                  <a:schemeClr val="tx1"/>
                </a:solidFill>
                <a:effectLst/>
                <a:latin typeface="Arial Unicode MS"/>
              </a:rPr>
              <a:t>A</a:t>
            </a:r>
            <a:r>
              <a:rPr kumimoji="0" lang="en-US" altLang="en-US" sz="1400" b="0" i="0" u="none" strike="noStrike" cap="none" normalizeH="0" baseline="0" dirty="0">
                <a:ln>
                  <a:noFill/>
                </a:ln>
                <a:solidFill>
                  <a:schemeClr val="tx1"/>
                </a:solidFill>
                <a:effectLst/>
              </a:rPr>
              <a:t> accordingly (either add, subtract, or do nothing).</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Shift </a:t>
            </a:r>
            <a:r>
              <a:rPr kumimoji="0" lang="en-US" altLang="en-US" sz="1600" b="0" i="0" u="none" strike="noStrike" cap="none" normalizeH="0" baseline="0" dirty="0">
                <a:ln>
                  <a:noFill/>
                </a:ln>
                <a:solidFill>
                  <a:schemeClr val="tx1"/>
                </a:solidFill>
                <a:effectLst/>
                <a:latin typeface="Arial Unicode MS"/>
              </a:rPr>
              <a:t>A</a:t>
            </a:r>
            <a:r>
              <a:rPr kumimoji="0" lang="en-US" altLang="en-US" sz="12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Q</a:t>
            </a:r>
            <a:r>
              <a:rPr kumimoji="0" lang="en-US" altLang="en-US" sz="1200" b="0" i="0" u="none" strike="noStrike" cap="none" normalizeH="0" baseline="0" dirty="0">
                <a:ln>
                  <a:noFill/>
                </a:ln>
                <a:solidFill>
                  <a:schemeClr val="tx1"/>
                </a:solidFill>
                <a:effectLst/>
              </a:rPr>
              <a:t> to the right.</a:t>
            </a:r>
            <a:endParaRPr kumimoji="0" lang="en-US" altLang="en-US" sz="3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Decrement the counter and repeat the process until the counter reaches zero.</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chemeClr val="tx1"/>
                </a:solidFill>
                <a:effectLst/>
                <a:latin typeface="Arial" panose="020B0604020202020204" pitchFamily="34" charset="0"/>
              </a:rPr>
              <a:t>Final Result</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final product will be in the combination of </a:t>
            </a:r>
            <a:r>
              <a:rPr kumimoji="0" lang="en-US" altLang="en-US" sz="1100" b="0" i="0" u="none" strike="noStrike" cap="none" normalizeH="0" baseline="0" dirty="0">
                <a:ln>
                  <a:noFill/>
                </a:ln>
                <a:solidFill>
                  <a:schemeClr val="tx1"/>
                </a:solidFill>
                <a:effectLst/>
                <a:latin typeface="Arial Unicode MS"/>
              </a:rPr>
              <a:t>A</a:t>
            </a:r>
            <a:r>
              <a:rPr kumimoji="0" lang="en-US" altLang="en-US" sz="1000" b="0" i="0" u="none" strike="noStrike" cap="none" normalizeH="0" baseline="0" dirty="0">
                <a:ln>
                  <a:noFill/>
                </a:ln>
                <a:solidFill>
                  <a:schemeClr val="tx1"/>
                </a:solidFill>
                <a:effectLst/>
              </a:rPr>
              <a:t> and </a:t>
            </a:r>
            <a:r>
              <a:rPr kumimoji="0" lang="en-US" altLang="en-US" sz="1100" b="0" i="0" u="none" strike="noStrike" cap="none" normalizeH="0" baseline="0" dirty="0">
                <a:ln>
                  <a:noFill/>
                </a:ln>
                <a:solidFill>
                  <a:schemeClr val="tx1"/>
                </a:solidFill>
                <a:effectLst/>
                <a:latin typeface="Arial Unicode MS"/>
              </a:rPr>
              <a:t>Q</a:t>
            </a:r>
            <a:r>
              <a:rPr kumimoji="0" lang="en-US" altLang="en-US" sz="10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This algorithm efficiently reduces the number of required operations for multiplication, especially when there are consecutive 1s in the binary representation of the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362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ooth Multiplication Algorithm Flowchart">
            <a:extLst>
              <a:ext uri="{FF2B5EF4-FFF2-40B4-BE49-F238E27FC236}">
                <a16:creationId xmlns:a16="http://schemas.microsoft.com/office/drawing/2014/main" id="{C549CF93-CB7E-DC3B-3B52-9366867EEB5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7320" y="567168"/>
            <a:ext cx="4362792" cy="572366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1A804FC-CFBD-CD36-8DAA-8E49E1E5F900}"/>
              </a:ext>
            </a:extLst>
          </p:cNvPr>
          <p:cNvSpPr txBox="1"/>
          <p:nvPr/>
        </p:nvSpPr>
        <p:spPr>
          <a:xfrm>
            <a:off x="6629400" y="1131570"/>
            <a:ext cx="1688476" cy="646331"/>
          </a:xfrm>
          <a:prstGeom prst="rect">
            <a:avLst/>
          </a:prstGeom>
          <a:noFill/>
        </p:spPr>
        <p:txBody>
          <a:bodyPr wrap="none" rtlCol="0">
            <a:spAutoFit/>
          </a:bodyPr>
          <a:lstStyle/>
          <a:p>
            <a:r>
              <a:rPr lang="en-US" dirty="0">
                <a:highlight>
                  <a:srgbClr val="FFFF00"/>
                </a:highlight>
              </a:rPr>
              <a:t>Example:</a:t>
            </a:r>
          </a:p>
          <a:p>
            <a:r>
              <a:rPr lang="en-US" dirty="0">
                <a:highlight>
                  <a:srgbClr val="FFFF00"/>
                </a:highlight>
              </a:rPr>
              <a:t>Multiply -7 x 3</a:t>
            </a:r>
          </a:p>
        </p:txBody>
      </p:sp>
    </p:spTree>
    <p:extLst>
      <p:ext uri="{BB962C8B-B14F-4D97-AF65-F5344CB8AC3E}">
        <p14:creationId xmlns:p14="http://schemas.microsoft.com/office/powerpoint/2010/main" val="828405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98AB6F6-5800-0401-3415-679AD861FD91}"/>
              </a:ext>
            </a:extLst>
          </p:cNvPr>
          <p:cNvSpPr txBox="1"/>
          <p:nvPr/>
        </p:nvSpPr>
        <p:spPr>
          <a:xfrm>
            <a:off x="1257300" y="1348740"/>
            <a:ext cx="10172700" cy="3970318"/>
          </a:xfrm>
          <a:prstGeom prst="rect">
            <a:avLst/>
          </a:prstGeom>
          <a:noFill/>
        </p:spPr>
        <p:txBody>
          <a:bodyPr wrap="square">
            <a:spAutoFit/>
          </a:bodyPr>
          <a:lstStyle/>
          <a:p>
            <a:pPr algn="l"/>
            <a:r>
              <a:rPr lang="en-US" sz="2800" b="0" i="0" dirty="0">
                <a:solidFill>
                  <a:srgbClr val="000000"/>
                </a:solidFill>
                <a:effectLst/>
                <a:latin typeface="Mulish"/>
              </a:rPr>
              <a:t>Division algorithm in computer architecture is of two categories. </a:t>
            </a:r>
            <a:endParaRPr lang="en-US" sz="2800" b="0" i="0" dirty="0">
              <a:solidFill>
                <a:srgbClr val="7F7F7F"/>
              </a:solidFill>
              <a:effectLst/>
              <a:latin typeface="Mulish"/>
            </a:endParaRPr>
          </a:p>
          <a:p>
            <a:pPr algn="l"/>
            <a:r>
              <a:rPr lang="en-US" sz="2800" b="0" i="0" dirty="0">
                <a:solidFill>
                  <a:srgbClr val="000000"/>
                </a:solidFill>
                <a:effectLst/>
                <a:latin typeface="Mulish"/>
              </a:rPr>
              <a:t>The first one is </a:t>
            </a:r>
            <a:r>
              <a:rPr lang="en-US" sz="2800" b="1" i="0" dirty="0">
                <a:solidFill>
                  <a:srgbClr val="000000"/>
                </a:solidFill>
                <a:effectLst/>
                <a:latin typeface="Mulish"/>
              </a:rPr>
              <a:t>Slow Division. </a:t>
            </a:r>
            <a:r>
              <a:rPr lang="en-US" sz="2800" b="0" i="0" dirty="0">
                <a:solidFill>
                  <a:srgbClr val="000000"/>
                </a:solidFill>
                <a:effectLst/>
                <a:latin typeface="Mulish"/>
              </a:rPr>
              <a:t>In the slow division, we get one digit of the quotient every iteration. The algorithms for slow division category are </a:t>
            </a:r>
            <a:r>
              <a:rPr lang="en-US" sz="2800" b="1" i="0" dirty="0">
                <a:solidFill>
                  <a:srgbClr val="000000"/>
                </a:solidFill>
                <a:effectLst/>
                <a:latin typeface="Mulish"/>
              </a:rPr>
              <a:t>Restoring, Non-Performing Restoring, Non-Restoring, </a:t>
            </a:r>
            <a:r>
              <a:rPr lang="en-US" sz="2800" b="0" i="0" dirty="0">
                <a:solidFill>
                  <a:srgbClr val="000000"/>
                </a:solidFill>
                <a:effectLst/>
                <a:latin typeface="Mulish"/>
              </a:rPr>
              <a:t>and </a:t>
            </a:r>
            <a:r>
              <a:rPr lang="en-US" sz="2800" b="1" i="0" dirty="0">
                <a:solidFill>
                  <a:srgbClr val="000000"/>
                </a:solidFill>
                <a:effectLst/>
                <a:latin typeface="Mulish"/>
              </a:rPr>
              <a:t>SRT. </a:t>
            </a:r>
            <a:endParaRPr lang="en-US" sz="2800" b="0" i="0" dirty="0">
              <a:solidFill>
                <a:srgbClr val="7F7F7F"/>
              </a:solidFill>
              <a:effectLst/>
              <a:latin typeface="Mulish"/>
            </a:endParaRPr>
          </a:p>
          <a:p>
            <a:pPr algn="l"/>
            <a:r>
              <a:rPr lang="en-US" sz="2800" b="0" i="0" dirty="0">
                <a:solidFill>
                  <a:srgbClr val="000000"/>
                </a:solidFill>
                <a:effectLst/>
                <a:latin typeface="Mulish"/>
              </a:rPr>
              <a:t>The second category is the </a:t>
            </a:r>
            <a:r>
              <a:rPr lang="en-US" sz="2800" b="1" i="0" dirty="0">
                <a:solidFill>
                  <a:srgbClr val="000000"/>
                </a:solidFill>
                <a:effectLst/>
                <a:latin typeface="Mulish"/>
              </a:rPr>
              <a:t>Fast Division. </a:t>
            </a:r>
            <a:r>
              <a:rPr lang="en-US" sz="2800" b="0" i="0" dirty="0">
                <a:solidFill>
                  <a:srgbClr val="000000"/>
                </a:solidFill>
                <a:effectLst/>
                <a:latin typeface="Mulish"/>
              </a:rPr>
              <a:t>In this method, the quotient is predicted to the closest approximation to the actual quotient, and then the calculation starts. The algorithms for fast division category are </a:t>
            </a:r>
            <a:r>
              <a:rPr lang="en-US" sz="2800" b="1" i="0" dirty="0">
                <a:solidFill>
                  <a:srgbClr val="000000"/>
                </a:solidFill>
                <a:effectLst/>
                <a:latin typeface="Mulish"/>
              </a:rPr>
              <a:t>Newton–Raphson</a:t>
            </a:r>
            <a:r>
              <a:rPr lang="en-US" sz="2800" b="0" i="0" dirty="0">
                <a:solidFill>
                  <a:srgbClr val="000000"/>
                </a:solidFill>
                <a:effectLst/>
                <a:latin typeface="Mulish"/>
              </a:rPr>
              <a:t>, and</a:t>
            </a:r>
            <a:r>
              <a:rPr lang="en-US" sz="2800" b="1" i="0" dirty="0">
                <a:solidFill>
                  <a:srgbClr val="000000"/>
                </a:solidFill>
                <a:effectLst/>
                <a:latin typeface="Mulish"/>
              </a:rPr>
              <a:t> Goldschmidt.</a:t>
            </a:r>
            <a:endParaRPr lang="en-US" sz="2800" b="0" i="0" dirty="0">
              <a:solidFill>
                <a:srgbClr val="7F7F7F"/>
              </a:solidFill>
              <a:effectLst/>
              <a:latin typeface="Mulish"/>
            </a:endParaRPr>
          </a:p>
        </p:txBody>
      </p:sp>
      <p:sp>
        <p:nvSpPr>
          <p:cNvPr id="7" name="TextBox 6">
            <a:extLst>
              <a:ext uri="{FF2B5EF4-FFF2-40B4-BE49-F238E27FC236}">
                <a16:creationId xmlns:a16="http://schemas.microsoft.com/office/drawing/2014/main" id="{6CD25FA8-D62A-68C6-E898-90C7E36C2C5B}"/>
              </a:ext>
            </a:extLst>
          </p:cNvPr>
          <p:cNvSpPr txBox="1"/>
          <p:nvPr/>
        </p:nvSpPr>
        <p:spPr>
          <a:xfrm>
            <a:off x="1257300" y="649724"/>
            <a:ext cx="6097904" cy="461665"/>
          </a:xfrm>
          <a:prstGeom prst="rect">
            <a:avLst/>
          </a:prstGeom>
          <a:noFill/>
        </p:spPr>
        <p:txBody>
          <a:bodyPr wrap="square">
            <a:spAutoFit/>
          </a:bodyPr>
          <a:lstStyle/>
          <a:p>
            <a:pPr marL="0" indent="0">
              <a:buNone/>
            </a:pPr>
            <a:r>
              <a:rPr lang="en-US" sz="2400" b="1" dirty="0"/>
              <a:t>Division Algorithm</a:t>
            </a:r>
          </a:p>
        </p:txBody>
      </p:sp>
    </p:spTree>
    <p:extLst>
      <p:ext uri="{BB962C8B-B14F-4D97-AF65-F5344CB8AC3E}">
        <p14:creationId xmlns:p14="http://schemas.microsoft.com/office/powerpoint/2010/main" val="3200510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BAB31-E5AC-3355-DED9-D5A767D60C26}"/>
              </a:ext>
            </a:extLst>
          </p:cNvPr>
          <p:cNvSpPr>
            <a:spLocks noGrp="1"/>
          </p:cNvSpPr>
          <p:nvPr>
            <p:ph idx="1"/>
          </p:nvPr>
        </p:nvSpPr>
        <p:spPr>
          <a:xfrm>
            <a:off x="777240" y="720090"/>
            <a:ext cx="10351008" cy="5452110"/>
          </a:xfrm>
        </p:spPr>
        <p:txBody>
          <a:bodyPr>
            <a:normAutofit/>
          </a:bodyPr>
          <a:lstStyle/>
          <a:p>
            <a:pPr marL="0" indent="0">
              <a:buNone/>
            </a:pPr>
            <a:r>
              <a:rPr lang="en-US" sz="2400" b="1" dirty="0"/>
              <a:t>Restoring Algorithm</a:t>
            </a:r>
          </a:p>
          <a:p>
            <a:r>
              <a:rPr lang="en-US" sz="2400" dirty="0"/>
              <a:t>The restoring division algorithm is a slow division algorithm that calculates the quotient digit by digit. This algorithm will generate a quotient and a remainder after the division algorithm. </a:t>
            </a:r>
          </a:p>
          <a:p>
            <a:r>
              <a:rPr lang="en-US" sz="2400" dirty="0"/>
              <a:t>Division algorithm in computer architecture uses registers for storing the numbers and calculations. The division works with the assumption that the dividend is greater than the divisor.</a:t>
            </a:r>
          </a:p>
          <a:p>
            <a:r>
              <a:rPr lang="en-US" sz="2400" dirty="0"/>
              <a:t>This division algorithm in computer architecture uses three registers. Register A is initialized to 0, register Q stores the dividend, and register M stores the divisor. N is used as a counter and stores the number of bits present in the dividend.</a:t>
            </a:r>
          </a:p>
        </p:txBody>
      </p:sp>
    </p:spTree>
    <p:extLst>
      <p:ext uri="{BB962C8B-B14F-4D97-AF65-F5344CB8AC3E}">
        <p14:creationId xmlns:p14="http://schemas.microsoft.com/office/powerpoint/2010/main" val="295981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27AC3DA-CD73-2357-CAE1-AFB4F8972CC3}"/>
              </a:ext>
            </a:extLst>
          </p:cNvPr>
          <p:cNvPicPr>
            <a:picLocks noGrp="1" noChangeAspect="1"/>
          </p:cNvPicPr>
          <p:nvPr>
            <p:ph idx="1"/>
          </p:nvPr>
        </p:nvPicPr>
        <p:blipFill>
          <a:blip r:embed="rId2"/>
          <a:stretch>
            <a:fillRect/>
          </a:stretch>
        </p:blipFill>
        <p:spPr>
          <a:xfrm>
            <a:off x="7578090" y="420577"/>
            <a:ext cx="3663515" cy="6016845"/>
          </a:xfrm>
          <a:prstGeom prst="rect">
            <a:avLst/>
          </a:prstGeom>
        </p:spPr>
      </p:pic>
      <p:sp>
        <p:nvSpPr>
          <p:cNvPr id="7" name="TextBox 6">
            <a:extLst>
              <a:ext uri="{FF2B5EF4-FFF2-40B4-BE49-F238E27FC236}">
                <a16:creationId xmlns:a16="http://schemas.microsoft.com/office/drawing/2014/main" id="{86608527-CE4C-C7A0-BE5A-D2844EA47E3E}"/>
              </a:ext>
            </a:extLst>
          </p:cNvPr>
          <p:cNvSpPr txBox="1"/>
          <p:nvPr/>
        </p:nvSpPr>
        <p:spPr>
          <a:xfrm>
            <a:off x="182880" y="202079"/>
            <a:ext cx="7395210" cy="5909310"/>
          </a:xfrm>
          <a:prstGeom prst="rect">
            <a:avLst/>
          </a:prstGeom>
          <a:noFill/>
        </p:spPr>
        <p:txBody>
          <a:bodyPr wrap="square">
            <a:spAutoFit/>
          </a:bodyPr>
          <a:lstStyle/>
          <a:p>
            <a:pPr algn="l">
              <a:buFont typeface="+mj-lt"/>
              <a:buAutoNum type="arabicPeriod"/>
            </a:pPr>
            <a:r>
              <a:rPr lang="en-US" b="0" i="0" dirty="0">
                <a:solidFill>
                  <a:srgbClr val="000000"/>
                </a:solidFill>
                <a:effectLst/>
                <a:latin typeface="Mulish"/>
              </a:rPr>
              <a:t>We initialize the variables. </a:t>
            </a:r>
            <a:r>
              <a:rPr lang="en-US" b="1" i="0" dirty="0">
                <a:solidFill>
                  <a:srgbClr val="000000"/>
                </a:solidFill>
                <a:effectLst/>
                <a:latin typeface="Mulish"/>
              </a:rPr>
              <a:t>Register A </a:t>
            </a:r>
            <a:r>
              <a:rPr lang="en-US" b="0" i="0" dirty="0">
                <a:solidFill>
                  <a:srgbClr val="000000"/>
                </a:solidFill>
                <a:effectLst/>
                <a:latin typeface="Mulish"/>
              </a:rPr>
              <a:t>is initialized with 0, </a:t>
            </a:r>
            <a:r>
              <a:rPr lang="en-US" b="1" i="0" dirty="0">
                <a:solidFill>
                  <a:srgbClr val="000000"/>
                </a:solidFill>
                <a:effectLst/>
                <a:latin typeface="Mulish"/>
              </a:rPr>
              <a:t>register Q </a:t>
            </a:r>
            <a:r>
              <a:rPr lang="en-US" b="0" i="0" dirty="0">
                <a:solidFill>
                  <a:srgbClr val="000000"/>
                </a:solidFill>
                <a:effectLst/>
                <a:latin typeface="Mulish"/>
              </a:rPr>
              <a:t>will have the dividend, and </a:t>
            </a:r>
            <a:r>
              <a:rPr lang="en-US" b="1" i="0" dirty="0">
                <a:solidFill>
                  <a:srgbClr val="000000"/>
                </a:solidFill>
                <a:effectLst/>
                <a:latin typeface="Mulish"/>
              </a:rPr>
              <a:t>register M </a:t>
            </a:r>
            <a:r>
              <a:rPr lang="en-US" b="0" i="0" dirty="0">
                <a:solidFill>
                  <a:srgbClr val="000000"/>
                </a:solidFill>
                <a:effectLst/>
                <a:latin typeface="Mulish"/>
              </a:rPr>
              <a:t>will contain the divisor. </a:t>
            </a:r>
            <a:r>
              <a:rPr lang="en-US" b="1" i="0" dirty="0">
                <a:solidFill>
                  <a:srgbClr val="000000"/>
                </a:solidFill>
                <a:effectLst/>
                <a:latin typeface="Mulish"/>
              </a:rPr>
              <a:t>N </a:t>
            </a:r>
            <a:r>
              <a:rPr lang="en-US" b="0" i="0" dirty="0">
                <a:solidFill>
                  <a:srgbClr val="000000"/>
                </a:solidFill>
                <a:effectLst/>
                <a:latin typeface="Mulish"/>
              </a:rPr>
              <a:t>is the counter and has a value equal to the number of bits present in the dividend.</a:t>
            </a:r>
            <a:br>
              <a:rPr lang="en-US" b="0" i="0" dirty="0">
                <a:solidFill>
                  <a:srgbClr val="7F7F7F"/>
                </a:solidFill>
                <a:effectLst/>
                <a:latin typeface="Mulish"/>
              </a:rPr>
            </a:br>
            <a:r>
              <a:rPr lang="en-US" b="0" i="0" dirty="0">
                <a:solidFill>
                  <a:srgbClr val="7F7F7F"/>
                </a:solidFill>
                <a:effectLst/>
                <a:latin typeface="Mulish"/>
              </a:rPr>
              <a:t> </a:t>
            </a:r>
          </a:p>
          <a:p>
            <a:pPr algn="l">
              <a:buFont typeface="+mj-lt"/>
              <a:buAutoNum type="arabicPeriod"/>
            </a:pPr>
            <a:r>
              <a:rPr lang="en-US" b="0" i="0" dirty="0">
                <a:solidFill>
                  <a:srgbClr val="000000"/>
                </a:solidFill>
                <a:effectLst/>
                <a:latin typeface="Mulish"/>
              </a:rPr>
              <a:t>The value of </a:t>
            </a:r>
            <a:r>
              <a:rPr lang="en-US" b="1" i="0" dirty="0">
                <a:solidFill>
                  <a:srgbClr val="000000"/>
                </a:solidFill>
                <a:effectLst/>
                <a:latin typeface="Mulish"/>
              </a:rPr>
              <a:t>AQ(here in this step, A and Q will be treated as a single unit) </a:t>
            </a:r>
            <a:r>
              <a:rPr lang="en-US" b="0" i="0" dirty="0">
                <a:solidFill>
                  <a:srgbClr val="000000"/>
                </a:solidFill>
                <a:effectLst/>
                <a:latin typeface="Mulish"/>
              </a:rPr>
              <a:t>will shift to the left.                                                                   </a:t>
            </a:r>
            <a:endParaRPr lang="en-US" b="0" i="0" dirty="0">
              <a:solidFill>
                <a:srgbClr val="7F7F7F"/>
              </a:solidFill>
              <a:effectLst/>
              <a:latin typeface="Mulish"/>
            </a:endParaRPr>
          </a:p>
          <a:p>
            <a:pPr algn="l">
              <a:buFont typeface="+mj-lt"/>
              <a:buAutoNum type="arabicPeriod"/>
            </a:pPr>
            <a:r>
              <a:rPr lang="en-US" b="0" i="0" dirty="0">
                <a:solidFill>
                  <a:srgbClr val="000000"/>
                </a:solidFill>
                <a:effectLst/>
                <a:latin typeface="Mulish"/>
              </a:rPr>
              <a:t>In this step, subtraction occurs. M will be subtracted from A, and A will store the result.</a:t>
            </a:r>
            <a:br>
              <a:rPr lang="en-US" b="0" i="0" dirty="0">
                <a:solidFill>
                  <a:srgbClr val="7F7F7F"/>
                </a:solidFill>
                <a:effectLst/>
                <a:latin typeface="Mulish"/>
              </a:rPr>
            </a:br>
            <a:r>
              <a:rPr lang="en-US" b="0" i="0" dirty="0">
                <a:solidFill>
                  <a:srgbClr val="7F7F7F"/>
                </a:solidFill>
                <a:effectLst/>
                <a:latin typeface="Mulish"/>
              </a:rPr>
              <a:t> </a:t>
            </a:r>
          </a:p>
          <a:p>
            <a:pPr algn="l">
              <a:buFont typeface="+mj-lt"/>
              <a:buAutoNum type="arabicPeriod"/>
            </a:pPr>
            <a:r>
              <a:rPr lang="en-US" b="0" i="0" dirty="0">
                <a:solidFill>
                  <a:srgbClr val="000000"/>
                </a:solidFill>
                <a:effectLst/>
                <a:latin typeface="Mulish"/>
              </a:rPr>
              <a:t>In this step, we check for the most significant bit of A. Suppose the most significant bit in A is 1 after the above three stages in the restoring division algorithm in </a:t>
            </a:r>
            <a:r>
              <a:rPr lang="en-US" b="0" i="0" strike="noStrike" dirty="0">
                <a:effectLst/>
                <a:latin typeface="Mulish"/>
              </a:rPr>
              <a:t>computer</a:t>
            </a:r>
            <a:r>
              <a:rPr lang="en-US" b="0" i="0" u="sng" strike="noStrike" dirty="0">
                <a:effectLst/>
                <a:latin typeface="Mulish"/>
              </a:rPr>
              <a:t> </a:t>
            </a:r>
            <a:r>
              <a:rPr lang="en-US" b="0" i="0" strike="noStrike" dirty="0">
                <a:effectLst/>
                <a:latin typeface="Mulish"/>
              </a:rPr>
              <a:t>architecture</a:t>
            </a:r>
            <a:r>
              <a:rPr lang="en-US" b="0" i="0" dirty="0">
                <a:solidFill>
                  <a:srgbClr val="000000"/>
                </a:solidFill>
                <a:effectLst/>
                <a:latin typeface="Mulish"/>
              </a:rPr>
              <a:t>. In that case, it will set the least significant bit of Q as 0, and the value of A will again become what it was before the subtraction operation in step 3. If the most significant bit in A is 0, then it will set the LSB of Q as 1.</a:t>
            </a:r>
          </a:p>
          <a:p>
            <a:pPr algn="l"/>
            <a:endParaRPr lang="en-US" b="0" i="0" dirty="0">
              <a:solidFill>
                <a:srgbClr val="7F7F7F"/>
              </a:solidFill>
              <a:effectLst/>
              <a:latin typeface="Mulish"/>
            </a:endParaRPr>
          </a:p>
          <a:p>
            <a:pPr algn="l"/>
            <a:r>
              <a:rPr lang="en-US" dirty="0">
                <a:solidFill>
                  <a:srgbClr val="000000"/>
                </a:solidFill>
                <a:latin typeface="Mulish"/>
              </a:rPr>
              <a:t>5. </a:t>
            </a:r>
            <a:r>
              <a:rPr lang="en-US" b="0" i="0" dirty="0">
                <a:solidFill>
                  <a:srgbClr val="000000"/>
                </a:solidFill>
                <a:effectLst/>
                <a:latin typeface="Mulish"/>
              </a:rPr>
              <a:t>N is decreased by 1 in this step.                                                                   </a:t>
            </a:r>
            <a:endParaRPr lang="en-US" b="0" i="0" dirty="0">
              <a:solidFill>
                <a:srgbClr val="7F7F7F"/>
              </a:solidFill>
              <a:effectLst/>
              <a:latin typeface="Mulish"/>
            </a:endParaRPr>
          </a:p>
          <a:p>
            <a:pPr algn="l"/>
            <a:r>
              <a:rPr lang="en-US" b="0" i="0" dirty="0">
                <a:solidFill>
                  <a:srgbClr val="000000"/>
                </a:solidFill>
                <a:effectLst/>
                <a:latin typeface="Mulish"/>
              </a:rPr>
              <a:t>6. In this step, we check the value of N. If the value of N becomes 0, we break the loop here or move back to step 2.                                               </a:t>
            </a:r>
          </a:p>
          <a:p>
            <a:pPr algn="l"/>
            <a:r>
              <a:rPr lang="en-US" dirty="0">
                <a:solidFill>
                  <a:srgbClr val="000000"/>
                </a:solidFill>
                <a:latin typeface="Mulish"/>
              </a:rPr>
              <a:t>7. </a:t>
            </a:r>
            <a:r>
              <a:rPr lang="en-US" b="0" i="0" dirty="0">
                <a:solidFill>
                  <a:srgbClr val="000000"/>
                </a:solidFill>
                <a:effectLst/>
                <a:latin typeface="Mulish"/>
              </a:rPr>
              <a:t>In this step, we have our answer with the quotient in Q and the remainder in A.</a:t>
            </a:r>
            <a:endParaRPr lang="en-US" b="0" i="0" dirty="0">
              <a:solidFill>
                <a:srgbClr val="7F7F7F"/>
              </a:solidFill>
              <a:effectLst/>
              <a:latin typeface="Mulish"/>
            </a:endParaRPr>
          </a:p>
        </p:txBody>
      </p:sp>
    </p:spTree>
    <p:extLst>
      <p:ext uri="{BB962C8B-B14F-4D97-AF65-F5344CB8AC3E}">
        <p14:creationId xmlns:p14="http://schemas.microsoft.com/office/powerpoint/2010/main" val="3272613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17C12DA-AA80-3CA3-AA87-9A663BEF9816}"/>
              </a:ext>
            </a:extLst>
          </p:cNvPr>
          <p:cNvGraphicFramePr>
            <a:graphicFrameLocks noGrp="1"/>
          </p:cNvGraphicFramePr>
          <p:nvPr>
            <p:ph idx="1"/>
            <p:extLst>
              <p:ext uri="{D42A27DB-BD31-4B8C-83A1-F6EECF244321}">
                <p14:modId xmlns:p14="http://schemas.microsoft.com/office/powerpoint/2010/main" val="1991523126"/>
              </p:ext>
            </p:extLst>
          </p:nvPr>
        </p:nvGraphicFramePr>
        <p:xfrm>
          <a:off x="1725930" y="971551"/>
          <a:ext cx="8549640" cy="5297093"/>
        </p:xfrm>
        <a:graphic>
          <a:graphicData uri="http://schemas.openxmlformats.org/drawingml/2006/table">
            <a:tbl>
              <a:tblPr/>
              <a:tblGrid>
                <a:gridCol w="1709928">
                  <a:extLst>
                    <a:ext uri="{9D8B030D-6E8A-4147-A177-3AD203B41FA5}">
                      <a16:colId xmlns:a16="http://schemas.microsoft.com/office/drawing/2014/main" val="2860058588"/>
                    </a:ext>
                  </a:extLst>
                </a:gridCol>
                <a:gridCol w="1709928">
                  <a:extLst>
                    <a:ext uri="{9D8B030D-6E8A-4147-A177-3AD203B41FA5}">
                      <a16:colId xmlns:a16="http://schemas.microsoft.com/office/drawing/2014/main" val="3851194273"/>
                    </a:ext>
                  </a:extLst>
                </a:gridCol>
                <a:gridCol w="1709928">
                  <a:extLst>
                    <a:ext uri="{9D8B030D-6E8A-4147-A177-3AD203B41FA5}">
                      <a16:colId xmlns:a16="http://schemas.microsoft.com/office/drawing/2014/main" val="2250574683"/>
                    </a:ext>
                  </a:extLst>
                </a:gridCol>
                <a:gridCol w="1709928">
                  <a:extLst>
                    <a:ext uri="{9D8B030D-6E8A-4147-A177-3AD203B41FA5}">
                      <a16:colId xmlns:a16="http://schemas.microsoft.com/office/drawing/2014/main" val="1003213274"/>
                    </a:ext>
                  </a:extLst>
                </a:gridCol>
                <a:gridCol w="1709928">
                  <a:extLst>
                    <a:ext uri="{9D8B030D-6E8A-4147-A177-3AD203B41FA5}">
                      <a16:colId xmlns:a16="http://schemas.microsoft.com/office/drawing/2014/main" val="2447517783"/>
                    </a:ext>
                  </a:extLst>
                </a:gridCol>
              </a:tblGrid>
              <a:tr h="342347">
                <a:tc>
                  <a:txBody>
                    <a:bodyPr/>
                    <a:lstStyle/>
                    <a:p>
                      <a:r>
                        <a:rPr lang="en-US" sz="1800" b="1">
                          <a:effectLst/>
                        </a:rPr>
                        <a:t>N</a:t>
                      </a:r>
                      <a:endParaRPr lang="en-US" sz="1800">
                        <a:effectLst/>
                      </a:endParaRPr>
                    </a:p>
                  </a:txBody>
                  <a:tcPr marL="41246" marR="41246" marT="20623" marB="206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DE6E6"/>
                    </a:solidFill>
                  </a:tcPr>
                </a:tc>
                <a:tc>
                  <a:txBody>
                    <a:bodyPr/>
                    <a:lstStyle/>
                    <a:p>
                      <a:r>
                        <a:rPr lang="en-US" sz="1800" b="1">
                          <a:effectLst/>
                        </a:rPr>
                        <a:t>M</a:t>
                      </a:r>
                      <a:endParaRPr lang="en-US" sz="1800">
                        <a:effectLst/>
                      </a:endParaRPr>
                    </a:p>
                  </a:txBody>
                  <a:tcPr marL="41246" marR="41246" marT="20623" marB="206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DE6E6"/>
                    </a:solidFill>
                  </a:tcPr>
                </a:tc>
                <a:tc>
                  <a:txBody>
                    <a:bodyPr/>
                    <a:lstStyle/>
                    <a:p>
                      <a:r>
                        <a:rPr lang="en-US" sz="1800" b="1">
                          <a:effectLst/>
                        </a:rPr>
                        <a:t>A</a:t>
                      </a:r>
                      <a:endParaRPr lang="en-US" sz="1800">
                        <a:effectLst/>
                      </a:endParaRPr>
                    </a:p>
                  </a:txBody>
                  <a:tcPr marL="41246" marR="41246" marT="20623" marB="206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DE6E6"/>
                    </a:solidFill>
                  </a:tcPr>
                </a:tc>
                <a:tc>
                  <a:txBody>
                    <a:bodyPr/>
                    <a:lstStyle/>
                    <a:p>
                      <a:r>
                        <a:rPr lang="en-US" sz="1800" b="1">
                          <a:effectLst/>
                        </a:rPr>
                        <a:t>Q</a:t>
                      </a:r>
                      <a:endParaRPr lang="en-US" sz="1800">
                        <a:effectLst/>
                      </a:endParaRPr>
                    </a:p>
                  </a:txBody>
                  <a:tcPr marL="41246" marR="41246" marT="20623" marB="206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DE6E6"/>
                    </a:solidFill>
                  </a:tcPr>
                </a:tc>
                <a:tc>
                  <a:txBody>
                    <a:bodyPr/>
                    <a:lstStyle/>
                    <a:p>
                      <a:r>
                        <a:rPr lang="en-US" sz="1800" b="1">
                          <a:effectLst/>
                        </a:rPr>
                        <a:t>Operation</a:t>
                      </a:r>
                      <a:endParaRPr lang="en-US" sz="1800">
                        <a:effectLst/>
                      </a:endParaRPr>
                    </a:p>
                  </a:txBody>
                  <a:tcPr marL="41246" marR="41246" marT="20623" marB="20623"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DE6E6"/>
                    </a:solidFill>
                  </a:tcPr>
                </a:tc>
                <a:extLst>
                  <a:ext uri="{0D108BD9-81ED-4DB2-BD59-A6C34878D82A}">
                    <a16:rowId xmlns:a16="http://schemas.microsoft.com/office/drawing/2014/main" val="832245180"/>
                  </a:ext>
                </a:extLst>
              </a:tr>
              <a:tr h="320610">
                <a:tc>
                  <a:txBody>
                    <a:bodyPr/>
                    <a:lstStyle/>
                    <a:p>
                      <a:r>
                        <a:rPr lang="en-US" sz="1800">
                          <a:effectLst/>
                        </a:rPr>
                        <a:t>4</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0111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Initialization</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41547309"/>
                  </a:ext>
                </a:extLst>
              </a:tr>
              <a:tr h="320610">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111</a:t>
                      </a:r>
                      <a:r>
                        <a:rPr lang="en-US" sz="1800">
                          <a:solidFill>
                            <a:srgbClr val="E64D4D"/>
                          </a:solidFill>
                          <a:effectLst/>
                        </a:rPr>
                        <a:t>_</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SHL AQ</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18695955"/>
                  </a:ext>
                </a:extLst>
              </a:tr>
              <a:tr h="320610">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solidFill>
                            <a:srgbClr val="E64D4D"/>
                          </a:solidFill>
                          <a:effectLst/>
                        </a:rPr>
                        <a:t>1</a:t>
                      </a:r>
                      <a:r>
                        <a:rPr lang="en-US" sz="1800">
                          <a:effectLst/>
                        </a:rPr>
                        <a:t>101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111</a:t>
                      </a:r>
                      <a:r>
                        <a:rPr lang="en-US" sz="1800">
                          <a:solidFill>
                            <a:srgbClr val="E64D4D"/>
                          </a:solidFill>
                          <a:effectLst/>
                        </a:rPr>
                        <a:t>_</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A= A-M</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52195828"/>
                  </a:ext>
                </a:extLst>
              </a:tr>
              <a:tr h="614050">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111</a:t>
                      </a:r>
                      <a:r>
                        <a:rPr lang="en-US" sz="1800">
                          <a:solidFill>
                            <a:srgbClr val="E64D4D"/>
                          </a:solidFill>
                          <a:effectLst/>
                        </a:rPr>
                        <a:t>0</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Q[0]=0 and restore A</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497074654"/>
                  </a:ext>
                </a:extLst>
              </a:tr>
              <a:tr h="320610">
                <a:tc>
                  <a:txBody>
                    <a:bodyPr/>
                    <a:lstStyle/>
                    <a:p>
                      <a:r>
                        <a:rPr lang="en-US" sz="1800">
                          <a:effectLst/>
                        </a:rPr>
                        <a:t>3</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1100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SHL AQ</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97527850"/>
                  </a:ext>
                </a:extLst>
              </a:tr>
              <a:tr h="284554">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solidFill>
                            <a:srgbClr val="E64D4D"/>
                          </a:solidFill>
                          <a:effectLst/>
                        </a:rPr>
                        <a:t>1</a:t>
                      </a:r>
                      <a:r>
                        <a:rPr lang="en-US" sz="1800">
                          <a:effectLst/>
                        </a:rPr>
                        <a:t>110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110</a:t>
                      </a:r>
                      <a:r>
                        <a:rPr lang="en-US" sz="1800">
                          <a:solidFill>
                            <a:srgbClr val="E64D4D"/>
                          </a:solidFill>
                          <a:effectLst/>
                        </a:rPr>
                        <a:t>_</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A=A-M</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802102529"/>
                  </a:ext>
                </a:extLst>
              </a:tr>
              <a:tr h="614050">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110</a:t>
                      </a:r>
                      <a:r>
                        <a:rPr lang="en-US" sz="1800">
                          <a:solidFill>
                            <a:srgbClr val="E64D4D"/>
                          </a:solidFill>
                          <a:effectLst/>
                        </a:rPr>
                        <a:t>0</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Q[0]=0 and restore A</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167387695"/>
                  </a:ext>
                </a:extLst>
              </a:tr>
              <a:tr h="320610">
                <a:tc>
                  <a:txBody>
                    <a:bodyPr/>
                    <a:lstStyle/>
                    <a:p>
                      <a:r>
                        <a:rPr lang="en-US" sz="1800">
                          <a:effectLst/>
                        </a:rPr>
                        <a:t>2</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100_</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SHL AQ</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036564037"/>
                  </a:ext>
                </a:extLst>
              </a:tr>
              <a:tr h="284554">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solidFill>
                            <a:srgbClr val="E64D4D"/>
                          </a:solidFill>
                          <a:effectLst/>
                        </a:rPr>
                        <a:t>0</a:t>
                      </a:r>
                      <a:r>
                        <a:rPr lang="en-US" sz="1800">
                          <a:effectLst/>
                        </a:rPr>
                        <a:t>000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100</a:t>
                      </a:r>
                      <a:r>
                        <a:rPr lang="en-US" sz="1800">
                          <a:solidFill>
                            <a:srgbClr val="E64D4D"/>
                          </a:solidFill>
                          <a:effectLst/>
                        </a:rPr>
                        <a:t>_</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A=A-M</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11147516"/>
                  </a:ext>
                </a:extLst>
              </a:tr>
              <a:tr h="284554">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solidFill>
                            <a:srgbClr val="E64D4D"/>
                          </a:solidFill>
                          <a:effectLst/>
                        </a:rPr>
                        <a:t>0</a:t>
                      </a:r>
                      <a:r>
                        <a:rPr lang="en-US" sz="1800">
                          <a:effectLst/>
                        </a:rPr>
                        <a:t>000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100</a:t>
                      </a:r>
                      <a:r>
                        <a:rPr lang="en-US" sz="1800">
                          <a:solidFill>
                            <a:srgbClr val="E64D4D"/>
                          </a:solidFill>
                          <a:effectLst/>
                        </a:rPr>
                        <a:t>1</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Q[0]=1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0658226"/>
                  </a:ext>
                </a:extLst>
              </a:tr>
              <a:tr h="320610">
                <a:tc>
                  <a:txBody>
                    <a:bodyPr/>
                    <a:lstStyle/>
                    <a:p>
                      <a:r>
                        <a:rPr lang="en-US" sz="1800">
                          <a:effectLst/>
                        </a:rPr>
                        <a:t>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a:t>
                      </a:r>
                      <a:r>
                        <a:rPr lang="en-US" sz="1800">
                          <a:solidFill>
                            <a:srgbClr val="E64D4D"/>
                          </a:solidFill>
                          <a:effectLst/>
                        </a:rPr>
                        <a:t>_</a:t>
                      </a:r>
                      <a:endParaRPr lang="en-US" sz="1800">
                        <a:effectLst/>
                      </a:endParaRP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SHL AQ</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43410625"/>
                  </a:ext>
                </a:extLst>
              </a:tr>
              <a:tr h="284554">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solidFill>
                            <a:srgbClr val="E64D4D"/>
                          </a:solidFill>
                          <a:effectLst/>
                        </a:rPr>
                        <a:t>1</a:t>
                      </a:r>
                      <a:r>
                        <a:rPr lang="en-US" sz="1800">
                          <a:effectLst/>
                        </a:rPr>
                        <a:t>110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001_</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A=A-M</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797798493"/>
                  </a:ext>
                </a:extLst>
              </a:tr>
              <a:tr h="614050">
                <a:tc>
                  <a:txBody>
                    <a:bodyPr/>
                    <a:lstStyle/>
                    <a:p>
                      <a:r>
                        <a:rPr lang="en-US" sz="1800">
                          <a:effectLst/>
                        </a:rPr>
                        <a:t> </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0001</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a:effectLst/>
                        </a:rPr>
                        <a:t>0010</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r>
                        <a:rPr lang="en-US" sz="1800" dirty="0">
                          <a:effectLst/>
                        </a:rPr>
                        <a:t>Q[0]= 0 and restore A</a:t>
                      </a:r>
                    </a:p>
                  </a:txBody>
                  <a:tcPr marL="22915" marR="22915" marT="11457" marB="11457"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91498205"/>
                  </a:ext>
                </a:extLst>
              </a:tr>
            </a:tbl>
          </a:graphicData>
        </a:graphic>
      </p:graphicFrame>
      <p:sp>
        <p:nvSpPr>
          <p:cNvPr id="6" name="TextBox 5">
            <a:extLst>
              <a:ext uri="{FF2B5EF4-FFF2-40B4-BE49-F238E27FC236}">
                <a16:creationId xmlns:a16="http://schemas.microsoft.com/office/drawing/2014/main" id="{D538AAEC-6A72-ED4F-ACF9-F2073CF49E93}"/>
              </a:ext>
            </a:extLst>
          </p:cNvPr>
          <p:cNvSpPr txBox="1"/>
          <p:nvPr/>
        </p:nvSpPr>
        <p:spPr>
          <a:xfrm>
            <a:off x="1608773" y="223419"/>
            <a:ext cx="6097904" cy="369332"/>
          </a:xfrm>
          <a:prstGeom prst="rect">
            <a:avLst/>
          </a:prstGeom>
          <a:noFill/>
        </p:spPr>
        <p:txBody>
          <a:bodyPr wrap="square">
            <a:spAutoFit/>
          </a:bodyPr>
          <a:lstStyle/>
          <a:p>
            <a:r>
              <a:rPr lang="en-US" b="1" i="0" dirty="0">
                <a:effectLst/>
                <a:latin typeface="Mulish"/>
              </a:rPr>
              <a:t>Let the dividend be 0111(7) and the divisor 0011(3).</a:t>
            </a:r>
            <a:endParaRPr lang="en-US" dirty="0"/>
          </a:p>
        </p:txBody>
      </p:sp>
      <p:sp>
        <p:nvSpPr>
          <p:cNvPr id="8" name="TextBox 7">
            <a:extLst>
              <a:ext uri="{FF2B5EF4-FFF2-40B4-BE49-F238E27FC236}">
                <a16:creationId xmlns:a16="http://schemas.microsoft.com/office/drawing/2014/main" id="{4F7E9067-EAB6-6ACF-6295-4267571A1093}"/>
              </a:ext>
            </a:extLst>
          </p:cNvPr>
          <p:cNvSpPr txBox="1"/>
          <p:nvPr/>
        </p:nvSpPr>
        <p:spPr>
          <a:xfrm>
            <a:off x="1725930" y="6211669"/>
            <a:ext cx="8740140" cy="369332"/>
          </a:xfrm>
          <a:prstGeom prst="rect">
            <a:avLst/>
          </a:prstGeom>
          <a:noFill/>
        </p:spPr>
        <p:txBody>
          <a:bodyPr wrap="square">
            <a:spAutoFit/>
          </a:bodyPr>
          <a:lstStyle/>
          <a:p>
            <a:r>
              <a:rPr lang="en-US" b="0" i="0" dirty="0">
                <a:effectLst/>
                <a:latin typeface="Mulish"/>
              </a:rPr>
              <a:t>We got the </a:t>
            </a:r>
            <a:r>
              <a:rPr lang="en-US" b="1" i="0" dirty="0">
                <a:effectLst/>
                <a:latin typeface="Mulish"/>
              </a:rPr>
              <a:t>quotient </a:t>
            </a:r>
            <a:r>
              <a:rPr lang="en-US" b="0" i="0" dirty="0">
                <a:effectLst/>
                <a:latin typeface="Mulish"/>
              </a:rPr>
              <a:t>as </a:t>
            </a:r>
            <a:r>
              <a:rPr lang="en-US" b="1" i="0" dirty="0">
                <a:effectLst/>
                <a:latin typeface="Mulish"/>
              </a:rPr>
              <a:t>0010</a:t>
            </a:r>
            <a:r>
              <a:rPr lang="en-US" b="0" i="0" dirty="0">
                <a:effectLst/>
                <a:latin typeface="Mulish"/>
              </a:rPr>
              <a:t>, which is </a:t>
            </a:r>
            <a:r>
              <a:rPr lang="en-US" b="1" i="0" dirty="0">
                <a:effectLst/>
                <a:latin typeface="Mulish"/>
              </a:rPr>
              <a:t>2</a:t>
            </a:r>
            <a:r>
              <a:rPr lang="en-US" b="0" i="0" dirty="0">
                <a:effectLst/>
                <a:latin typeface="Mulish"/>
              </a:rPr>
              <a:t>, and the </a:t>
            </a:r>
            <a:r>
              <a:rPr lang="en-US" b="1" i="0" dirty="0">
                <a:effectLst/>
                <a:latin typeface="Mulish"/>
              </a:rPr>
              <a:t>remainder </a:t>
            </a:r>
            <a:r>
              <a:rPr lang="en-US" b="0" i="0" dirty="0">
                <a:effectLst/>
                <a:latin typeface="Mulish"/>
              </a:rPr>
              <a:t>as </a:t>
            </a:r>
            <a:r>
              <a:rPr lang="en-US" b="1" i="0" dirty="0">
                <a:effectLst/>
                <a:latin typeface="Mulish"/>
              </a:rPr>
              <a:t>0001</a:t>
            </a:r>
            <a:r>
              <a:rPr lang="en-US" b="0" i="0" dirty="0">
                <a:effectLst/>
                <a:latin typeface="Mulish"/>
              </a:rPr>
              <a:t>, which is </a:t>
            </a:r>
            <a:r>
              <a:rPr lang="en-US" b="1" i="0" dirty="0">
                <a:effectLst/>
                <a:latin typeface="Mulish"/>
              </a:rPr>
              <a:t>1</a:t>
            </a:r>
            <a:r>
              <a:rPr lang="en-US" b="0" i="0" dirty="0">
                <a:effectLst/>
                <a:latin typeface="Mulish"/>
              </a:rPr>
              <a:t>.</a:t>
            </a:r>
            <a:endParaRPr lang="en-US" dirty="0"/>
          </a:p>
        </p:txBody>
      </p:sp>
    </p:spTree>
    <p:extLst>
      <p:ext uri="{BB962C8B-B14F-4D97-AF65-F5344CB8AC3E}">
        <p14:creationId xmlns:p14="http://schemas.microsoft.com/office/powerpoint/2010/main" val="333820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90E2AB-0F6C-00CD-52ED-091DA96B9272}"/>
              </a:ext>
            </a:extLst>
          </p:cNvPr>
          <p:cNvSpPr>
            <a:spLocks noGrp="1"/>
          </p:cNvSpPr>
          <p:nvPr>
            <p:ph idx="1"/>
          </p:nvPr>
        </p:nvSpPr>
        <p:spPr>
          <a:xfrm>
            <a:off x="800100" y="674370"/>
            <a:ext cx="10328148" cy="5497830"/>
          </a:xfrm>
        </p:spPr>
        <p:txBody>
          <a:bodyPr/>
          <a:lstStyle/>
          <a:p>
            <a:pPr marL="0" indent="0" algn="l">
              <a:buNone/>
            </a:pPr>
            <a:r>
              <a:rPr lang="en-US" b="1" i="0" dirty="0">
                <a:effectLst/>
                <a:latin typeface="Montserrat" panose="00000500000000000000" pitchFamily="2" charset="0"/>
              </a:rPr>
              <a:t>Non-Restoring Division Algorithm for Unsigned Integer</a:t>
            </a:r>
          </a:p>
          <a:p>
            <a:pPr algn="just"/>
            <a:r>
              <a:rPr lang="en-US" b="0" i="0" dirty="0">
                <a:solidFill>
                  <a:srgbClr val="333333"/>
                </a:solidFill>
                <a:effectLst/>
                <a:latin typeface="Montserrat" panose="00000500000000000000" pitchFamily="2" charset="0"/>
              </a:rPr>
              <a:t>Instead of the quotient digit set {0, 1}, the set {-1, 1} is used by the non-restoring division. The non-restoring division algorithm is more complex as compared to the restoring division algorithm. </a:t>
            </a:r>
          </a:p>
          <a:p>
            <a:pPr algn="just"/>
            <a:r>
              <a:rPr lang="en-US" b="0" i="0" dirty="0">
                <a:solidFill>
                  <a:srgbClr val="333333"/>
                </a:solidFill>
                <a:effectLst/>
                <a:latin typeface="Montserrat" panose="00000500000000000000" pitchFamily="2" charset="0"/>
              </a:rPr>
              <a:t>But when we implement this algorithm in hardware, it has an advantage, i.e., it contains only one decision and addition/subtraction per quotient bit. </a:t>
            </a:r>
          </a:p>
          <a:p>
            <a:pPr algn="just"/>
            <a:r>
              <a:rPr lang="en-US" b="0" i="0" dirty="0">
                <a:solidFill>
                  <a:srgbClr val="333333"/>
                </a:solidFill>
                <a:effectLst/>
                <a:latin typeface="Montserrat" panose="00000500000000000000" pitchFamily="2" charset="0"/>
              </a:rPr>
              <a:t>After performing the subtraction operation, there will not be any restoring steps. Due to this, the numbers of operations basically cut down up to half. Because of the less operation, the execution of this algorithm will be fast. </a:t>
            </a:r>
          </a:p>
          <a:p>
            <a:pPr algn="just"/>
            <a:r>
              <a:rPr lang="en-US" b="0" i="0" dirty="0">
                <a:solidFill>
                  <a:srgbClr val="333333"/>
                </a:solidFill>
                <a:effectLst/>
                <a:latin typeface="Montserrat" panose="00000500000000000000" pitchFamily="2" charset="0"/>
              </a:rPr>
              <a:t>This algorithm basically performs simple operations such as addition, subtraction. In this method, we will use the sign bit of register A. 0 is the starting value/bit of register A.</a:t>
            </a:r>
          </a:p>
          <a:p>
            <a:endParaRPr lang="en-US" dirty="0"/>
          </a:p>
        </p:txBody>
      </p:sp>
    </p:spTree>
    <p:extLst>
      <p:ext uri="{BB962C8B-B14F-4D97-AF65-F5344CB8AC3E}">
        <p14:creationId xmlns:p14="http://schemas.microsoft.com/office/powerpoint/2010/main" val="3708117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Non-Restoring Division Algorithm for Unsigned Integer">
            <a:extLst>
              <a:ext uri="{FF2B5EF4-FFF2-40B4-BE49-F238E27FC236}">
                <a16:creationId xmlns:a16="http://schemas.microsoft.com/office/drawing/2014/main" id="{518DB80B-09F3-C32B-F57B-18C77CEE834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0891" y="146213"/>
            <a:ext cx="3955690" cy="63460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C62B96B-6B82-3D62-593F-B8A8CECFD05B}"/>
              </a:ext>
            </a:extLst>
          </p:cNvPr>
          <p:cNvSpPr txBox="1"/>
          <p:nvPr/>
        </p:nvSpPr>
        <p:spPr>
          <a:xfrm>
            <a:off x="202883" y="-79653"/>
            <a:ext cx="6097904" cy="6740307"/>
          </a:xfrm>
          <a:prstGeom prst="rect">
            <a:avLst/>
          </a:prstGeom>
          <a:noFill/>
        </p:spPr>
        <p:txBody>
          <a:bodyPr wrap="square">
            <a:spAutoFit/>
          </a:bodyPr>
          <a:lstStyle/>
          <a:p>
            <a:pPr algn="just"/>
            <a:r>
              <a:rPr lang="en-US" sz="1600" b="1" i="0" dirty="0">
                <a:solidFill>
                  <a:srgbClr val="333333"/>
                </a:solidFill>
                <a:effectLst/>
                <a:latin typeface="Montserrat" panose="00000500000000000000" pitchFamily="2" charset="0"/>
              </a:rPr>
              <a:t>Step 1:</a:t>
            </a:r>
            <a:r>
              <a:rPr lang="en-US" sz="1600" b="0" i="0" dirty="0">
                <a:solidFill>
                  <a:srgbClr val="333333"/>
                </a:solidFill>
                <a:effectLst/>
                <a:latin typeface="Montserrat" panose="00000500000000000000" pitchFamily="2" charset="0"/>
              </a:rPr>
              <a:t> In this step, the corresponding value will be initialized to the registers, i.e., register A will contain value 0, register M will contain Divisor, register Q will contain Dividend, and N is used to specify the number of bits in dividend.</a:t>
            </a:r>
          </a:p>
          <a:p>
            <a:pPr algn="just"/>
            <a:r>
              <a:rPr lang="en-US" sz="1600" b="1" i="0" dirty="0">
                <a:solidFill>
                  <a:srgbClr val="333333"/>
                </a:solidFill>
                <a:effectLst/>
                <a:latin typeface="Montserrat" panose="00000500000000000000" pitchFamily="2" charset="0"/>
              </a:rPr>
              <a:t>Step 2:</a:t>
            </a:r>
            <a:r>
              <a:rPr lang="en-US" sz="1600" b="0" i="0" dirty="0">
                <a:solidFill>
                  <a:srgbClr val="333333"/>
                </a:solidFill>
                <a:effectLst/>
                <a:latin typeface="Montserrat" panose="00000500000000000000" pitchFamily="2" charset="0"/>
              </a:rPr>
              <a:t> In this step, we will check the sign bit of A.</a:t>
            </a:r>
          </a:p>
          <a:p>
            <a:pPr algn="just"/>
            <a:endParaRPr lang="en-US" sz="1600" b="0" i="0" dirty="0">
              <a:solidFill>
                <a:srgbClr val="333333"/>
              </a:solidFill>
              <a:effectLst/>
              <a:latin typeface="Montserrat" panose="00000500000000000000" pitchFamily="2" charset="0"/>
            </a:endParaRPr>
          </a:p>
          <a:p>
            <a:pPr algn="just"/>
            <a:r>
              <a:rPr lang="en-US" sz="1600" b="1" i="0" dirty="0">
                <a:solidFill>
                  <a:srgbClr val="333333"/>
                </a:solidFill>
                <a:effectLst/>
                <a:latin typeface="Montserrat" panose="00000500000000000000" pitchFamily="2" charset="0"/>
              </a:rPr>
              <a:t>Step 3:</a:t>
            </a:r>
            <a:r>
              <a:rPr lang="en-US" sz="1600" b="0" i="0" dirty="0">
                <a:solidFill>
                  <a:srgbClr val="333333"/>
                </a:solidFill>
                <a:effectLst/>
                <a:latin typeface="Montserrat" panose="00000500000000000000" pitchFamily="2" charset="0"/>
              </a:rPr>
              <a:t> If this bit of register A is 1, then shift the value of AQ through left, and perform A = A + M. If this bit is 0, then shift the value of AQ into left and perform A = A - M. That means in case of 0, the 2's complement of M is added into register A, and the result is stored into A.</a:t>
            </a:r>
          </a:p>
          <a:p>
            <a:pPr algn="just"/>
            <a:endParaRPr lang="en-US" sz="1600" b="0" i="0" dirty="0">
              <a:solidFill>
                <a:srgbClr val="333333"/>
              </a:solidFill>
              <a:effectLst/>
              <a:latin typeface="Montserrat" panose="00000500000000000000" pitchFamily="2" charset="0"/>
            </a:endParaRPr>
          </a:p>
          <a:p>
            <a:pPr algn="just"/>
            <a:r>
              <a:rPr lang="en-US" sz="1600" b="1" i="0" dirty="0">
                <a:solidFill>
                  <a:srgbClr val="333333"/>
                </a:solidFill>
                <a:effectLst/>
                <a:latin typeface="Montserrat" panose="00000500000000000000" pitchFamily="2" charset="0"/>
              </a:rPr>
              <a:t>Step 4:</a:t>
            </a:r>
            <a:r>
              <a:rPr lang="en-US" sz="1600" b="0" i="0" dirty="0">
                <a:solidFill>
                  <a:srgbClr val="333333"/>
                </a:solidFill>
                <a:effectLst/>
                <a:latin typeface="Montserrat" panose="00000500000000000000" pitchFamily="2" charset="0"/>
              </a:rPr>
              <a:t> Now, we will check the sign bit of A again.</a:t>
            </a:r>
          </a:p>
          <a:p>
            <a:pPr algn="just"/>
            <a:r>
              <a:rPr lang="en-US" sz="1600" b="1" i="0" dirty="0">
                <a:solidFill>
                  <a:srgbClr val="333333"/>
                </a:solidFill>
                <a:effectLst/>
                <a:latin typeface="Montserrat" panose="00000500000000000000" pitchFamily="2" charset="0"/>
              </a:rPr>
              <a:t>Step 5:</a:t>
            </a:r>
            <a:r>
              <a:rPr lang="en-US" sz="1600" b="0" i="0" dirty="0">
                <a:solidFill>
                  <a:srgbClr val="333333"/>
                </a:solidFill>
                <a:effectLst/>
                <a:latin typeface="Montserrat" panose="00000500000000000000" pitchFamily="2" charset="0"/>
              </a:rPr>
              <a:t> If this bit of register A is 1, then Q[0] will become 0. If this bit is 0, then Q[0] will become 1. Here Q[0] indicates the least significant bit of Q.</a:t>
            </a:r>
          </a:p>
          <a:p>
            <a:pPr algn="just"/>
            <a:r>
              <a:rPr lang="en-US" sz="1600" b="1" i="0" dirty="0">
                <a:solidFill>
                  <a:srgbClr val="333333"/>
                </a:solidFill>
                <a:effectLst/>
                <a:latin typeface="Montserrat" panose="00000500000000000000" pitchFamily="2" charset="0"/>
              </a:rPr>
              <a:t>Step 6:</a:t>
            </a:r>
            <a:r>
              <a:rPr lang="en-US" sz="1600" b="0" i="0" dirty="0">
                <a:solidFill>
                  <a:srgbClr val="333333"/>
                </a:solidFill>
                <a:effectLst/>
                <a:latin typeface="Montserrat" panose="00000500000000000000" pitchFamily="2" charset="0"/>
              </a:rPr>
              <a:t> After that, the value of N will be decremented. Here N is used as a counter.</a:t>
            </a:r>
          </a:p>
          <a:p>
            <a:pPr algn="just"/>
            <a:endParaRPr lang="en-US" sz="1600" b="1" i="0" dirty="0">
              <a:solidFill>
                <a:srgbClr val="333333"/>
              </a:solidFill>
              <a:effectLst/>
              <a:latin typeface="Montserrat" panose="00000500000000000000" pitchFamily="2" charset="0"/>
            </a:endParaRPr>
          </a:p>
          <a:p>
            <a:pPr algn="just"/>
            <a:r>
              <a:rPr lang="en-US" sz="1600" b="1" i="0" dirty="0">
                <a:solidFill>
                  <a:srgbClr val="333333"/>
                </a:solidFill>
                <a:effectLst/>
                <a:latin typeface="Montserrat" panose="00000500000000000000" pitchFamily="2" charset="0"/>
              </a:rPr>
              <a:t>Step 7:</a:t>
            </a:r>
            <a:r>
              <a:rPr lang="en-US" sz="1600" b="0" i="0" dirty="0">
                <a:solidFill>
                  <a:srgbClr val="333333"/>
                </a:solidFill>
                <a:effectLst/>
                <a:latin typeface="Montserrat" panose="00000500000000000000" pitchFamily="2" charset="0"/>
              </a:rPr>
              <a:t> If the value of N = 0, then we will go to the next step. Otherwise, we have to again go to step 2.</a:t>
            </a:r>
          </a:p>
          <a:p>
            <a:pPr algn="just"/>
            <a:r>
              <a:rPr lang="en-US" sz="1600" b="1" i="0" dirty="0">
                <a:solidFill>
                  <a:srgbClr val="333333"/>
                </a:solidFill>
                <a:effectLst/>
                <a:latin typeface="Montserrat" panose="00000500000000000000" pitchFamily="2" charset="0"/>
              </a:rPr>
              <a:t>Step 8:</a:t>
            </a:r>
            <a:r>
              <a:rPr lang="en-US" sz="1600" b="0" i="0" dirty="0">
                <a:solidFill>
                  <a:srgbClr val="333333"/>
                </a:solidFill>
                <a:effectLst/>
                <a:latin typeface="Montserrat" panose="00000500000000000000" pitchFamily="2" charset="0"/>
              </a:rPr>
              <a:t> We will perform A = A + M if the sign bit of register A is 1.</a:t>
            </a:r>
          </a:p>
          <a:p>
            <a:pPr algn="just"/>
            <a:r>
              <a:rPr lang="en-US" sz="1600" b="1" i="0" dirty="0">
                <a:solidFill>
                  <a:srgbClr val="333333"/>
                </a:solidFill>
                <a:effectLst/>
                <a:latin typeface="Montserrat" panose="00000500000000000000" pitchFamily="2" charset="0"/>
              </a:rPr>
              <a:t>Step 9:</a:t>
            </a:r>
            <a:r>
              <a:rPr lang="en-US" sz="1600" b="0" i="0" dirty="0">
                <a:solidFill>
                  <a:srgbClr val="333333"/>
                </a:solidFill>
                <a:effectLst/>
                <a:latin typeface="Montserrat" panose="00000500000000000000" pitchFamily="2" charset="0"/>
              </a:rPr>
              <a:t> This is the last step. In this step, register A contains the remainder, and register Q contains the quotient.</a:t>
            </a:r>
          </a:p>
        </p:txBody>
      </p:sp>
    </p:spTree>
    <p:extLst>
      <p:ext uri="{BB962C8B-B14F-4D97-AF65-F5344CB8AC3E}">
        <p14:creationId xmlns:p14="http://schemas.microsoft.com/office/powerpoint/2010/main" val="2185063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035F0C-AE80-DB36-55CF-84873F9DEB0F}"/>
              </a:ext>
            </a:extLst>
          </p:cNvPr>
          <p:cNvSpPr>
            <a:spLocks noGrp="1"/>
          </p:cNvSpPr>
          <p:nvPr>
            <p:ph idx="1"/>
          </p:nvPr>
        </p:nvSpPr>
        <p:spPr>
          <a:xfrm>
            <a:off x="891540" y="640080"/>
            <a:ext cx="10236708" cy="5532120"/>
          </a:xfrm>
        </p:spPr>
        <p:txBody>
          <a:bodyPr>
            <a:normAutofit/>
          </a:bodyPr>
          <a:lstStyle/>
          <a:p>
            <a:pPr marL="0" indent="0">
              <a:buNone/>
            </a:pPr>
            <a:r>
              <a:rPr lang="en-US" dirty="0"/>
              <a:t>There are 3 ways of representing negative fixed point binary numbers. They are</a:t>
            </a:r>
          </a:p>
          <a:p>
            <a:r>
              <a:rPr lang="en-US" dirty="0"/>
              <a:t>1. Signed Magnitude representation.</a:t>
            </a:r>
          </a:p>
          <a:p>
            <a:r>
              <a:rPr lang="en-US" dirty="0"/>
              <a:t>2. Signed one’s Complement representation</a:t>
            </a:r>
          </a:p>
          <a:p>
            <a:r>
              <a:rPr lang="en-US" dirty="0"/>
              <a:t>3. Signed two’s Complement representation</a:t>
            </a:r>
          </a:p>
          <a:p>
            <a:r>
              <a:rPr lang="en-US" dirty="0"/>
              <a:t>Most computers use the Signed two’s Complement representation when performing operation on integers.</a:t>
            </a:r>
          </a:p>
          <a:p>
            <a:r>
              <a:rPr lang="en-US" dirty="0"/>
              <a:t>Consider the magnitude of any two numbers A and B and the eight different operation are listed below depending on the sign of the number</a:t>
            </a:r>
          </a:p>
        </p:txBody>
      </p:sp>
    </p:spTree>
    <p:extLst>
      <p:ext uri="{BB962C8B-B14F-4D97-AF65-F5344CB8AC3E}">
        <p14:creationId xmlns:p14="http://schemas.microsoft.com/office/powerpoint/2010/main" val="1877670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9BA7DB8E-C32F-12CD-DCCD-51328AF10D1F}"/>
              </a:ext>
            </a:extLst>
          </p:cNvPr>
          <p:cNvGraphicFramePr>
            <a:graphicFrameLocks noGrp="1"/>
          </p:cNvGraphicFramePr>
          <p:nvPr>
            <p:ph idx="1"/>
            <p:extLst>
              <p:ext uri="{D42A27DB-BD31-4B8C-83A1-F6EECF244321}">
                <p14:modId xmlns:p14="http://schemas.microsoft.com/office/powerpoint/2010/main" val="3286667324"/>
              </p:ext>
            </p:extLst>
          </p:nvPr>
        </p:nvGraphicFramePr>
        <p:xfrm>
          <a:off x="3234690" y="445771"/>
          <a:ext cx="7795260" cy="5230210"/>
        </p:xfrm>
        <a:graphic>
          <a:graphicData uri="http://schemas.openxmlformats.org/drawingml/2006/table">
            <a:tbl>
              <a:tblPr/>
              <a:tblGrid>
                <a:gridCol w="1559052">
                  <a:extLst>
                    <a:ext uri="{9D8B030D-6E8A-4147-A177-3AD203B41FA5}">
                      <a16:colId xmlns:a16="http://schemas.microsoft.com/office/drawing/2014/main" val="1287516966"/>
                    </a:ext>
                  </a:extLst>
                </a:gridCol>
                <a:gridCol w="1559052">
                  <a:extLst>
                    <a:ext uri="{9D8B030D-6E8A-4147-A177-3AD203B41FA5}">
                      <a16:colId xmlns:a16="http://schemas.microsoft.com/office/drawing/2014/main" val="733952175"/>
                    </a:ext>
                  </a:extLst>
                </a:gridCol>
                <a:gridCol w="1559052">
                  <a:extLst>
                    <a:ext uri="{9D8B030D-6E8A-4147-A177-3AD203B41FA5}">
                      <a16:colId xmlns:a16="http://schemas.microsoft.com/office/drawing/2014/main" val="522880128"/>
                    </a:ext>
                  </a:extLst>
                </a:gridCol>
                <a:gridCol w="1559052">
                  <a:extLst>
                    <a:ext uri="{9D8B030D-6E8A-4147-A177-3AD203B41FA5}">
                      <a16:colId xmlns:a16="http://schemas.microsoft.com/office/drawing/2014/main" val="3329065716"/>
                    </a:ext>
                  </a:extLst>
                </a:gridCol>
                <a:gridCol w="1559052">
                  <a:extLst>
                    <a:ext uri="{9D8B030D-6E8A-4147-A177-3AD203B41FA5}">
                      <a16:colId xmlns:a16="http://schemas.microsoft.com/office/drawing/2014/main" val="724040235"/>
                    </a:ext>
                  </a:extLst>
                </a:gridCol>
              </a:tblGrid>
              <a:tr h="235231">
                <a:tc>
                  <a:txBody>
                    <a:bodyPr/>
                    <a:lstStyle/>
                    <a:p>
                      <a:pPr algn="l" fontAlgn="t"/>
                      <a:r>
                        <a:rPr lang="en-US" sz="1800" dirty="0">
                          <a:solidFill>
                            <a:srgbClr val="FFFFFF"/>
                          </a:solidFill>
                          <a:effectLst/>
                          <a:highlight>
                            <a:srgbClr val="000000"/>
                          </a:highlight>
                        </a:rPr>
                        <a:t>N</a:t>
                      </a:r>
                    </a:p>
                  </a:txBody>
                  <a:tcPr marL="29983" marR="29983" marT="29983" marB="29983">
                    <a:lnL w="12700" cap="flat" cmpd="sng" algn="ctr">
                      <a:solidFill>
                        <a:srgbClr val="988878"/>
                      </a:solidFill>
                      <a:prstDash val="solid"/>
                      <a:round/>
                      <a:headEnd type="none" w="med" len="med"/>
                      <a:tailEnd type="none" w="med" len="med"/>
                    </a:lnL>
                    <a:lnR w="12700" cap="flat" cmpd="sng" algn="ctr">
                      <a:solidFill>
                        <a:srgbClr val="F08A78"/>
                      </a:solidFill>
                      <a:prstDash val="solid"/>
                      <a:round/>
                      <a:headEnd type="none" w="med" len="med"/>
                      <a:tailEnd type="none" w="med" len="med"/>
                    </a:lnR>
                    <a:lnT w="12700" cap="flat" cmpd="sng" algn="ctr">
                      <a:solidFill>
                        <a:srgbClr val="9888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pPr algn="l" fontAlgn="t"/>
                      <a:r>
                        <a:rPr lang="en-US" sz="1800" dirty="0">
                          <a:solidFill>
                            <a:srgbClr val="FFFFFF"/>
                          </a:solidFill>
                          <a:effectLst/>
                          <a:highlight>
                            <a:srgbClr val="000000"/>
                          </a:highlight>
                        </a:rPr>
                        <a:t>M</a:t>
                      </a:r>
                    </a:p>
                  </a:txBody>
                  <a:tcPr marL="29983" marR="29983" marT="29983" marB="29983">
                    <a:lnL w="12700" cap="flat" cmpd="sng" algn="ctr">
                      <a:solidFill>
                        <a:srgbClr val="F08A78"/>
                      </a:solidFill>
                      <a:prstDash val="solid"/>
                      <a:round/>
                      <a:headEnd type="none" w="med" len="med"/>
                      <a:tailEnd type="none" w="med" len="med"/>
                    </a:lnL>
                    <a:lnR w="12700" cap="flat" cmpd="sng" algn="ctr">
                      <a:solidFill>
                        <a:srgbClr val="108978"/>
                      </a:solidFill>
                      <a:prstDash val="solid"/>
                      <a:round/>
                      <a:headEnd type="none" w="med" len="med"/>
                      <a:tailEnd type="none" w="med" len="med"/>
                    </a:lnR>
                    <a:lnT w="12700" cap="flat" cmpd="sng" algn="ctr">
                      <a:solidFill>
                        <a:srgbClr val="F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pPr algn="l" fontAlgn="t"/>
                      <a:r>
                        <a:rPr lang="en-US" sz="1800" dirty="0">
                          <a:solidFill>
                            <a:srgbClr val="FFFFFF"/>
                          </a:solidFill>
                          <a:effectLst/>
                          <a:highlight>
                            <a:srgbClr val="000000"/>
                          </a:highlight>
                        </a:rPr>
                        <a:t>A</a:t>
                      </a:r>
                    </a:p>
                  </a:txBody>
                  <a:tcPr marL="29983" marR="29983" marT="29983" marB="29983">
                    <a:lnL w="12700" cap="flat" cmpd="sng" algn="ctr">
                      <a:solidFill>
                        <a:srgbClr val="1089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1089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pPr algn="l" fontAlgn="t"/>
                      <a:r>
                        <a:rPr lang="en-US" sz="1800" dirty="0">
                          <a:solidFill>
                            <a:srgbClr val="FFFFFF"/>
                          </a:solidFill>
                          <a:effectLst/>
                          <a:highlight>
                            <a:srgbClr val="000000"/>
                          </a:highlight>
                        </a:rPr>
                        <a:t>Q</a:t>
                      </a:r>
                    </a:p>
                  </a:txBody>
                  <a:tcPr marL="29983" marR="29983" marT="29983" marB="29983">
                    <a:lnL w="12700" cap="flat" cmpd="sng" algn="ctr">
                      <a:solidFill>
                        <a:srgbClr val="C08A78"/>
                      </a:solidFill>
                      <a:prstDash val="solid"/>
                      <a:round/>
                      <a:headEnd type="none" w="med" len="med"/>
                      <a:tailEnd type="none" w="med" len="med"/>
                    </a:lnL>
                    <a:lnR w="12700" cap="flat" cmpd="sng" algn="ctr">
                      <a:solidFill>
                        <a:srgbClr val="6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pPr algn="l" fontAlgn="t"/>
                      <a:r>
                        <a:rPr lang="en-US" sz="1800" dirty="0">
                          <a:solidFill>
                            <a:srgbClr val="FFFFFF"/>
                          </a:solidFill>
                          <a:effectLst/>
                          <a:highlight>
                            <a:srgbClr val="000000"/>
                          </a:highlight>
                        </a:rPr>
                        <a:t>Action</a:t>
                      </a:r>
                    </a:p>
                  </a:txBody>
                  <a:tcPr marL="29983" marR="29983" marT="29983" marB="29983">
                    <a:lnL w="12700" cap="flat" cmpd="sng" algn="ctr">
                      <a:solidFill>
                        <a:srgbClr val="608A78"/>
                      </a:solidFill>
                      <a:prstDash val="solid"/>
                      <a:round/>
                      <a:headEnd type="none" w="med" len="med"/>
                      <a:tailEnd type="none" w="med" len="med"/>
                    </a:lnL>
                    <a:lnR w="12700" cap="flat" cmpd="sng" algn="ctr">
                      <a:solidFill>
                        <a:srgbClr val="608A78"/>
                      </a:solidFill>
                      <a:prstDash val="solid"/>
                      <a:round/>
                      <a:headEnd type="none" w="med" len="med"/>
                      <a:tailEnd type="none" w="med" len="med"/>
                    </a:lnR>
                    <a:lnT w="12700" cap="flat" cmpd="sng" algn="ctr">
                      <a:solidFill>
                        <a:srgbClr val="6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2144876541"/>
                  </a:ext>
                </a:extLst>
              </a:tr>
              <a:tr h="220344">
                <a:tc>
                  <a:txBody>
                    <a:bodyPr/>
                    <a:lstStyle/>
                    <a:p>
                      <a:r>
                        <a:rPr lang="en-US" sz="1800">
                          <a:effectLst/>
                        </a:rPr>
                        <a:t>4</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00000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Begin</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2977243951"/>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00001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011_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Shift left AQ</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210743463"/>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11110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011_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A = A - M</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4145492082"/>
                  </a:ext>
                </a:extLst>
              </a:tr>
              <a:tr h="381136">
                <a:tc>
                  <a:txBody>
                    <a:bodyPr/>
                    <a:lstStyle/>
                    <a:p>
                      <a:r>
                        <a:rPr lang="en-US" sz="1800">
                          <a:effectLst/>
                        </a:rPr>
                        <a:t>3</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dirty="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11110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0110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Q[0] = 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3834855405"/>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11100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110_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Shift left AQ</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3982338771"/>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11111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110_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A = A + M</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2343689656"/>
                  </a:ext>
                </a:extLst>
              </a:tr>
              <a:tr h="381136">
                <a:tc>
                  <a:txBody>
                    <a:bodyPr/>
                    <a:lstStyle/>
                    <a:p>
                      <a:r>
                        <a:rPr lang="en-US" sz="1800">
                          <a:effectLst/>
                        </a:rPr>
                        <a:t>2</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11111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1100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Q[0] = 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3012006394"/>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11111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100_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Shift left AQ</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3770486201"/>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100_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A = A +M</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1140677604"/>
                  </a:ext>
                </a:extLst>
              </a:tr>
              <a:tr h="381136">
                <a:tc>
                  <a:txBody>
                    <a:bodyPr/>
                    <a:lstStyle/>
                    <a:p>
                      <a:r>
                        <a:rPr lang="en-US" sz="1800">
                          <a:effectLst/>
                        </a:rPr>
                        <a:t>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1001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Q[0] = 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833305192"/>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00101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001_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Shift left AQ</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3890322170"/>
                  </a:ext>
                </a:extLst>
              </a:tr>
              <a:tr h="381136">
                <a:tc>
                  <a:txBody>
                    <a:bodyPr/>
                    <a:lstStyle/>
                    <a:p>
                      <a:endParaRPr lang="en-US" sz="1800">
                        <a:effectLst/>
                      </a:endParaRP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001_</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A = A - M</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1607318778"/>
                  </a:ext>
                </a:extLst>
              </a:tr>
              <a:tr h="381136">
                <a:tc>
                  <a:txBody>
                    <a:bodyPr/>
                    <a:lstStyle/>
                    <a:p>
                      <a:r>
                        <a:rPr lang="en-US" sz="1800">
                          <a:effectLst/>
                        </a:rPr>
                        <a:t>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00010</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a:effectLst/>
                        </a:rPr>
                        <a:t>0011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tc>
                  <a:txBody>
                    <a:bodyPr/>
                    <a:lstStyle/>
                    <a:p>
                      <a:r>
                        <a:rPr lang="en-US" sz="1800" dirty="0">
                          <a:effectLst/>
                        </a:rPr>
                        <a:t>Q[0] = 1</a:t>
                      </a:r>
                    </a:p>
                  </a:txBody>
                  <a:tcPr marL="23986" marR="23986" marT="23986" marB="23986" anchor="ctr">
                    <a:lnL w="12700" cap="flat" cmpd="sng" algn="ctr">
                      <a:solidFill>
                        <a:srgbClr val="C08A78"/>
                      </a:solidFill>
                      <a:prstDash val="solid"/>
                      <a:round/>
                      <a:headEnd type="none" w="med" len="med"/>
                      <a:tailEnd type="none" w="med" len="med"/>
                    </a:lnL>
                    <a:lnR w="12700" cap="flat" cmpd="sng" algn="ctr">
                      <a:solidFill>
                        <a:srgbClr val="C08A78"/>
                      </a:solidFill>
                      <a:prstDash val="solid"/>
                      <a:round/>
                      <a:headEnd type="none" w="med" len="med"/>
                      <a:tailEnd type="none" w="med" len="med"/>
                    </a:lnR>
                    <a:lnT w="12700" cap="flat" cmpd="sng" algn="ctr">
                      <a:solidFill>
                        <a:srgbClr val="C08A78"/>
                      </a:solidFill>
                      <a:prstDash val="solid"/>
                      <a:round/>
                      <a:headEnd type="none" w="med" len="med"/>
                      <a:tailEnd type="none" w="med" len="med"/>
                    </a:lnT>
                    <a:lnB w="12700" cap="flat" cmpd="sng" algn="ctr">
                      <a:solidFill>
                        <a:srgbClr val="C08A78"/>
                      </a:solidFill>
                      <a:prstDash val="solid"/>
                      <a:round/>
                      <a:headEnd type="none" w="med" len="med"/>
                      <a:tailEnd type="none" w="med" len="med"/>
                    </a:lnB>
                    <a:solidFill>
                      <a:srgbClr val="FFFFFF"/>
                    </a:solidFill>
                  </a:tcPr>
                </a:tc>
                <a:extLst>
                  <a:ext uri="{0D108BD9-81ED-4DB2-BD59-A6C34878D82A}">
                    <a16:rowId xmlns:a16="http://schemas.microsoft.com/office/drawing/2014/main" val="1776856002"/>
                  </a:ext>
                </a:extLst>
              </a:tr>
            </a:tbl>
          </a:graphicData>
        </a:graphic>
      </p:graphicFrame>
      <p:sp>
        <p:nvSpPr>
          <p:cNvPr id="6" name="TextBox 5">
            <a:extLst>
              <a:ext uri="{FF2B5EF4-FFF2-40B4-BE49-F238E27FC236}">
                <a16:creationId xmlns:a16="http://schemas.microsoft.com/office/drawing/2014/main" id="{D67B0DA0-55AD-02AE-DA30-AC57DC251F52}"/>
              </a:ext>
            </a:extLst>
          </p:cNvPr>
          <p:cNvSpPr txBox="1"/>
          <p:nvPr/>
        </p:nvSpPr>
        <p:spPr>
          <a:xfrm>
            <a:off x="454343" y="162521"/>
            <a:ext cx="2654617" cy="923330"/>
          </a:xfrm>
          <a:prstGeom prst="rect">
            <a:avLst/>
          </a:prstGeom>
          <a:noFill/>
        </p:spPr>
        <p:txBody>
          <a:bodyPr wrap="square">
            <a:spAutoFit/>
          </a:bodyPr>
          <a:lstStyle/>
          <a:p>
            <a:pPr algn="l">
              <a:buFont typeface="+mj-lt"/>
              <a:buAutoNum type="arabicPeriod"/>
            </a:pPr>
            <a:r>
              <a:rPr lang="en-US" b="1" i="0" dirty="0">
                <a:solidFill>
                  <a:srgbClr val="333333"/>
                </a:solidFill>
                <a:effectLst/>
                <a:latin typeface="Montserrat" panose="00000500000000000000" pitchFamily="2" charset="0"/>
              </a:rPr>
              <a:t>Dividend = </a:t>
            </a:r>
            <a:r>
              <a:rPr lang="en-US" b="1" i="0" dirty="0">
                <a:solidFill>
                  <a:srgbClr val="C00000"/>
                </a:solidFill>
                <a:effectLst/>
                <a:latin typeface="Montserrat" panose="00000500000000000000" pitchFamily="2" charset="0"/>
              </a:rPr>
              <a:t>11</a:t>
            </a:r>
            <a:r>
              <a:rPr lang="en-US" b="1" i="0" dirty="0">
                <a:solidFill>
                  <a:srgbClr val="333333"/>
                </a:solidFill>
                <a:effectLst/>
                <a:latin typeface="Montserrat" panose="00000500000000000000" pitchFamily="2" charset="0"/>
              </a:rPr>
              <a:t>  </a:t>
            </a:r>
          </a:p>
          <a:p>
            <a:pPr algn="l">
              <a:buFont typeface="+mj-lt"/>
              <a:buAutoNum type="arabicPeriod"/>
            </a:pPr>
            <a:r>
              <a:rPr lang="en-US" b="1" i="0" dirty="0">
                <a:solidFill>
                  <a:srgbClr val="333333"/>
                </a:solidFill>
                <a:effectLst/>
                <a:latin typeface="Montserrat" panose="00000500000000000000" pitchFamily="2" charset="0"/>
              </a:rPr>
              <a:t>Divisor = </a:t>
            </a:r>
            <a:r>
              <a:rPr lang="en-US" b="1" i="0" dirty="0">
                <a:solidFill>
                  <a:srgbClr val="C00000"/>
                </a:solidFill>
                <a:effectLst/>
                <a:latin typeface="Montserrat" panose="00000500000000000000" pitchFamily="2" charset="0"/>
              </a:rPr>
              <a:t>3</a:t>
            </a:r>
            <a:r>
              <a:rPr lang="en-US" b="1" i="0" dirty="0">
                <a:solidFill>
                  <a:srgbClr val="333333"/>
                </a:solidFill>
                <a:effectLst/>
                <a:latin typeface="Montserrat" panose="00000500000000000000" pitchFamily="2" charset="0"/>
              </a:rPr>
              <a:t>  </a:t>
            </a:r>
          </a:p>
          <a:p>
            <a:pPr algn="l">
              <a:buFont typeface="+mj-lt"/>
              <a:buAutoNum type="arabicPeriod"/>
            </a:pPr>
            <a:r>
              <a:rPr lang="en-US" b="1" i="0" dirty="0">
                <a:solidFill>
                  <a:srgbClr val="333333"/>
                </a:solidFill>
                <a:effectLst/>
                <a:latin typeface="Montserrat" panose="00000500000000000000" pitchFamily="2" charset="0"/>
              </a:rPr>
              <a:t>-M = </a:t>
            </a:r>
            <a:r>
              <a:rPr lang="en-US" b="1" i="0" dirty="0">
                <a:solidFill>
                  <a:srgbClr val="C00000"/>
                </a:solidFill>
                <a:effectLst/>
                <a:latin typeface="Montserrat" panose="00000500000000000000" pitchFamily="2" charset="0"/>
              </a:rPr>
              <a:t>11101</a:t>
            </a:r>
            <a:r>
              <a:rPr lang="en-US" b="1" i="0" dirty="0">
                <a:solidFill>
                  <a:srgbClr val="333333"/>
                </a:solidFill>
                <a:effectLst/>
                <a:latin typeface="Montserrat" panose="00000500000000000000" pitchFamily="2" charset="0"/>
              </a:rPr>
              <a:t>  </a:t>
            </a:r>
          </a:p>
        </p:txBody>
      </p:sp>
      <p:sp>
        <p:nvSpPr>
          <p:cNvPr id="8" name="TextBox 7">
            <a:extLst>
              <a:ext uri="{FF2B5EF4-FFF2-40B4-BE49-F238E27FC236}">
                <a16:creationId xmlns:a16="http://schemas.microsoft.com/office/drawing/2014/main" id="{18CA41BF-D90D-B293-040C-4D8C17987A84}"/>
              </a:ext>
            </a:extLst>
          </p:cNvPr>
          <p:cNvSpPr txBox="1"/>
          <p:nvPr/>
        </p:nvSpPr>
        <p:spPr>
          <a:xfrm>
            <a:off x="282893" y="5959231"/>
            <a:ext cx="6097904" cy="646331"/>
          </a:xfrm>
          <a:prstGeom prst="rect">
            <a:avLst/>
          </a:prstGeom>
          <a:noFill/>
        </p:spPr>
        <p:txBody>
          <a:bodyPr wrap="square">
            <a:spAutoFit/>
          </a:bodyPr>
          <a:lstStyle/>
          <a:p>
            <a:r>
              <a:rPr lang="en-US" b="0" i="0" dirty="0">
                <a:solidFill>
                  <a:srgbClr val="333333"/>
                </a:solidFill>
                <a:effectLst/>
                <a:latin typeface="Montserrat" panose="00000500000000000000" pitchFamily="2" charset="0"/>
              </a:rPr>
              <a:t>So, register A contains the remainder 2, and register Q contains the quotient 3.</a:t>
            </a:r>
            <a:endParaRPr lang="en-US" dirty="0"/>
          </a:p>
        </p:txBody>
      </p:sp>
    </p:spTree>
    <p:extLst>
      <p:ext uri="{BB962C8B-B14F-4D97-AF65-F5344CB8AC3E}">
        <p14:creationId xmlns:p14="http://schemas.microsoft.com/office/powerpoint/2010/main" val="987338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EAD293-C1E6-E411-7B90-8412D9AE57C1}"/>
              </a:ext>
            </a:extLst>
          </p:cNvPr>
          <p:cNvPicPr>
            <a:picLocks noGrp="1" noChangeAspect="1"/>
          </p:cNvPicPr>
          <p:nvPr>
            <p:ph idx="1"/>
          </p:nvPr>
        </p:nvPicPr>
        <p:blipFill rotWithShape="1">
          <a:blip r:embed="rId2"/>
          <a:srcRect l="20385" t="16489" r="18674" b="13260"/>
          <a:stretch/>
        </p:blipFill>
        <p:spPr>
          <a:xfrm>
            <a:off x="1268730" y="1039773"/>
            <a:ext cx="9692640" cy="4595217"/>
          </a:xfrm>
        </p:spPr>
      </p:pic>
    </p:spTree>
    <p:extLst>
      <p:ext uri="{BB962C8B-B14F-4D97-AF65-F5344CB8AC3E}">
        <p14:creationId xmlns:p14="http://schemas.microsoft.com/office/powerpoint/2010/main" val="30313289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678D25-E87C-4A39-7021-500241544762}"/>
              </a:ext>
            </a:extLst>
          </p:cNvPr>
          <p:cNvSpPr>
            <a:spLocks noGrp="1"/>
          </p:cNvSpPr>
          <p:nvPr>
            <p:ph idx="1"/>
          </p:nvPr>
        </p:nvSpPr>
        <p:spPr>
          <a:xfrm>
            <a:off x="651510" y="628650"/>
            <a:ext cx="10476738" cy="5543550"/>
          </a:xfrm>
        </p:spPr>
        <p:txBody>
          <a:bodyPr>
            <a:normAutofit/>
          </a:bodyPr>
          <a:lstStyle/>
          <a:p>
            <a:pPr marL="0" indent="0">
              <a:buNone/>
            </a:pPr>
            <a:r>
              <a:rPr lang="en-US" b="1" dirty="0"/>
              <a:t>Addition and Subtraction with Signed magnitude data</a:t>
            </a:r>
          </a:p>
          <a:p>
            <a:r>
              <a:rPr lang="en-US" dirty="0"/>
              <a:t>ALGORITHM:</a:t>
            </a:r>
          </a:p>
          <a:p>
            <a:r>
              <a:rPr lang="en-US" dirty="0"/>
              <a:t> When the sign of A and B are identical, add the two magnitudes and attach the sign of A to the result.</a:t>
            </a:r>
          </a:p>
          <a:p>
            <a:r>
              <a:rPr lang="en-US" dirty="0"/>
              <a:t> When the sign of A and B are different, compare the magnitudes, subtract smaller number from the larger.</a:t>
            </a:r>
          </a:p>
          <a:p>
            <a:r>
              <a:rPr lang="en-US" dirty="0"/>
              <a:t>Choose the sign of the result to be same as A if A&gt;B or complement the sign of A if A&lt;B.</a:t>
            </a:r>
          </a:p>
          <a:p>
            <a:r>
              <a:rPr lang="en-US" dirty="0"/>
              <a:t> If the two magnitudes are equal, subtract B from A and Make the sign of the result positive.</a:t>
            </a:r>
          </a:p>
        </p:txBody>
      </p:sp>
    </p:spTree>
    <p:extLst>
      <p:ext uri="{BB962C8B-B14F-4D97-AF65-F5344CB8AC3E}">
        <p14:creationId xmlns:p14="http://schemas.microsoft.com/office/powerpoint/2010/main" val="2500045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76EEFC-021B-7452-D225-AD65CD513C4F}"/>
              </a:ext>
            </a:extLst>
          </p:cNvPr>
          <p:cNvPicPr>
            <a:picLocks noGrp="1" noChangeAspect="1"/>
          </p:cNvPicPr>
          <p:nvPr>
            <p:ph idx="1"/>
          </p:nvPr>
        </p:nvPicPr>
        <p:blipFill rotWithShape="1">
          <a:blip r:embed="rId2"/>
          <a:srcRect l="20226" t="18182" r="22325" b="14671"/>
          <a:stretch/>
        </p:blipFill>
        <p:spPr>
          <a:xfrm>
            <a:off x="733735" y="834390"/>
            <a:ext cx="10467665" cy="5017770"/>
          </a:xfrm>
        </p:spPr>
      </p:pic>
    </p:spTree>
    <p:extLst>
      <p:ext uri="{BB962C8B-B14F-4D97-AF65-F5344CB8AC3E}">
        <p14:creationId xmlns:p14="http://schemas.microsoft.com/office/powerpoint/2010/main" val="3526091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C2CD49-D223-075F-DCE4-3FFEABBB6E26}"/>
              </a:ext>
            </a:extLst>
          </p:cNvPr>
          <p:cNvSpPr>
            <a:spLocks noGrp="1"/>
          </p:cNvSpPr>
          <p:nvPr>
            <p:ph idx="1"/>
          </p:nvPr>
        </p:nvSpPr>
        <p:spPr>
          <a:xfrm>
            <a:off x="822960" y="308610"/>
            <a:ext cx="10305288" cy="5863590"/>
          </a:xfrm>
        </p:spPr>
        <p:txBody>
          <a:bodyPr>
            <a:normAutofit/>
          </a:bodyPr>
          <a:lstStyle/>
          <a:p>
            <a:r>
              <a:rPr lang="en-US" sz="2800" dirty="0"/>
              <a:t>The block diagram consist of register A and B and the sign flipflops As and Bs. Subtraction is done by adding A to the 2’s complement of B.</a:t>
            </a:r>
          </a:p>
          <a:p>
            <a:r>
              <a:rPr lang="en-US" sz="2800" dirty="0"/>
              <a:t>The o/p carry is transferred to E. The add overflow flipflop(AVF) holds the overflow bit when A and B are added.</a:t>
            </a:r>
          </a:p>
          <a:p>
            <a:r>
              <a:rPr lang="en-US" sz="2800" dirty="0"/>
              <a:t>The addition A+B is done through the parallel adder and the sum is transferred to A register.</a:t>
            </a:r>
          </a:p>
          <a:p>
            <a:r>
              <a:rPr lang="en-US" sz="2800" dirty="0"/>
              <a:t> When the Mode bit M=0 the o/p of B is transferred to the adder, the </a:t>
            </a:r>
            <a:r>
              <a:rPr lang="en-US" sz="2800" dirty="0" err="1"/>
              <a:t>i</a:t>
            </a:r>
            <a:r>
              <a:rPr lang="en-US" sz="2800" dirty="0"/>
              <a:t>/p carry is 0 and the o/p of the adder is equal to sum A+B</a:t>
            </a:r>
          </a:p>
          <a:p>
            <a:r>
              <a:rPr lang="en-US" sz="2800" dirty="0"/>
              <a:t>When M=1, the 1’s complement of B is applied to adder, the </a:t>
            </a:r>
            <a:r>
              <a:rPr lang="en-US" sz="2800" dirty="0" err="1"/>
              <a:t>i</a:t>
            </a:r>
            <a:r>
              <a:rPr lang="en-US" sz="2800" dirty="0"/>
              <a:t>/p carry is 1 and the o/p is equal to A+ B’+1.</a:t>
            </a:r>
          </a:p>
        </p:txBody>
      </p:sp>
    </p:spTree>
    <p:extLst>
      <p:ext uri="{BB962C8B-B14F-4D97-AF65-F5344CB8AC3E}">
        <p14:creationId xmlns:p14="http://schemas.microsoft.com/office/powerpoint/2010/main" val="2577819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ADB19-4CFB-E8A5-66BE-A16969BFAC8A}"/>
              </a:ext>
            </a:extLst>
          </p:cNvPr>
          <p:cNvSpPr>
            <a:spLocks noGrp="1"/>
          </p:cNvSpPr>
          <p:nvPr>
            <p:ph type="title"/>
          </p:nvPr>
        </p:nvSpPr>
        <p:spPr>
          <a:xfrm>
            <a:off x="1069848" y="484632"/>
            <a:ext cx="5673852" cy="1636776"/>
          </a:xfrm>
        </p:spPr>
        <p:txBody>
          <a:bodyPr>
            <a:normAutofit/>
          </a:bodyPr>
          <a:lstStyle/>
          <a:p>
            <a:r>
              <a:rPr lang="en-US" sz="2800" dirty="0"/>
              <a:t>addition and subtraction with signed 2's complement of data</a:t>
            </a:r>
          </a:p>
        </p:txBody>
      </p:sp>
      <p:sp>
        <p:nvSpPr>
          <p:cNvPr id="3" name="Content Placeholder 2">
            <a:extLst>
              <a:ext uri="{FF2B5EF4-FFF2-40B4-BE49-F238E27FC236}">
                <a16:creationId xmlns:a16="http://schemas.microsoft.com/office/drawing/2014/main" id="{D8EADDB4-F3AE-C266-50CC-2881738969E9}"/>
              </a:ext>
            </a:extLst>
          </p:cNvPr>
          <p:cNvSpPr>
            <a:spLocks noGrp="1"/>
          </p:cNvSpPr>
          <p:nvPr>
            <p:ph idx="1"/>
          </p:nvPr>
        </p:nvSpPr>
        <p:spPr/>
        <p:txBody>
          <a:bodyPr/>
          <a:lstStyle/>
          <a:p>
            <a:pPr algn="just" fontAlgn="base"/>
            <a:r>
              <a:rPr lang="en-US" b="1" i="0" dirty="0">
                <a:solidFill>
                  <a:srgbClr val="273239"/>
                </a:solidFill>
                <a:effectLst/>
                <a:latin typeface="Nunito" pitchFamily="2" charset="0"/>
              </a:rPr>
              <a:t>Addition:</a:t>
            </a:r>
          </a:p>
          <a:p>
            <a:pPr algn="just" fontAlgn="base"/>
            <a:r>
              <a:rPr lang="en-US" b="0" i="0" dirty="0">
                <a:solidFill>
                  <a:srgbClr val="273239"/>
                </a:solidFill>
                <a:effectLst/>
                <a:latin typeface="Nunito" pitchFamily="2" charset="0"/>
              </a:rPr>
              <a:t>In 2’s complement, we perform addition the same as an addition for unsigned binary numbers. The only difference is here we discard the out carry </a:t>
            </a:r>
            <a:r>
              <a:rPr lang="en-US" b="0" i="0" dirty="0" err="1">
                <a:solidFill>
                  <a:srgbClr val="273239"/>
                </a:solidFill>
                <a:effectLst/>
                <a:latin typeface="Nunito" pitchFamily="2" charset="0"/>
              </a:rPr>
              <a:t>i.e</a:t>
            </a:r>
            <a:r>
              <a:rPr lang="en-US" b="0" i="0" dirty="0">
                <a:solidFill>
                  <a:srgbClr val="273239"/>
                </a:solidFill>
                <a:effectLst/>
                <a:latin typeface="Nunito" pitchFamily="2" charset="0"/>
              </a:rPr>
              <a:t> carry from MSB bit as long as the range lies within the accepted range for 2’s complement representation.</a:t>
            </a:r>
          </a:p>
        </p:txBody>
      </p:sp>
    </p:spTree>
    <p:extLst>
      <p:ext uri="{BB962C8B-B14F-4D97-AF65-F5344CB8AC3E}">
        <p14:creationId xmlns:p14="http://schemas.microsoft.com/office/powerpoint/2010/main" val="343140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9E422D-F0AC-FBA0-4C78-7D1715C77F4B}"/>
              </a:ext>
            </a:extLst>
          </p:cNvPr>
          <p:cNvSpPr>
            <a:spLocks noGrp="1"/>
          </p:cNvSpPr>
          <p:nvPr>
            <p:ph idx="1"/>
          </p:nvPr>
        </p:nvSpPr>
        <p:spPr/>
        <p:txBody>
          <a:bodyPr numCol="2">
            <a:normAutofit/>
          </a:bodyPr>
          <a:lstStyle/>
          <a:p>
            <a:pPr marL="0" indent="0">
              <a:buNone/>
            </a:pPr>
            <a:r>
              <a:rPr lang="en-US" b="1" dirty="0"/>
              <a:t>x=2, y=3        </a:t>
            </a:r>
          </a:p>
          <a:p>
            <a:r>
              <a:rPr lang="en-US" dirty="0"/>
              <a:t>addition: 0010</a:t>
            </a:r>
          </a:p>
          <a:p>
            <a:r>
              <a:rPr lang="en-US" dirty="0"/>
              <a:t>          	      0011</a:t>
            </a:r>
          </a:p>
          <a:p>
            <a:r>
              <a:rPr lang="en-US" dirty="0"/>
              <a:t>                 </a:t>
            </a:r>
            <a:r>
              <a:rPr lang="en-US" b="1" dirty="0"/>
              <a:t>0101 </a:t>
            </a:r>
          </a:p>
          <a:p>
            <a:r>
              <a:rPr lang="en-US" dirty="0"/>
              <a:t>---&gt; +5 in 4 bits</a:t>
            </a:r>
          </a:p>
          <a:p>
            <a:endParaRPr lang="en-US" dirty="0"/>
          </a:p>
          <a:p>
            <a:endParaRPr lang="en-US" dirty="0"/>
          </a:p>
          <a:p>
            <a:endParaRPr lang="en-US" dirty="0"/>
          </a:p>
          <a:p>
            <a:endParaRPr lang="en-US" dirty="0"/>
          </a:p>
          <a:p>
            <a:pPr marL="0" indent="0">
              <a:buNone/>
            </a:pPr>
            <a:r>
              <a:rPr lang="en-US" b="1" dirty="0"/>
              <a:t>x=-2,y=-3     </a:t>
            </a:r>
          </a:p>
          <a:p>
            <a:r>
              <a:rPr lang="en-US" dirty="0"/>
              <a:t>addition: 1110</a:t>
            </a:r>
          </a:p>
          <a:p>
            <a:r>
              <a:rPr lang="en-US" dirty="0"/>
              <a:t>          	      1101</a:t>
            </a:r>
          </a:p>
          <a:p>
            <a:r>
              <a:rPr lang="en-US" dirty="0"/>
              <a:t>                 </a:t>
            </a:r>
            <a:r>
              <a:rPr lang="en-US" b="1" dirty="0"/>
              <a:t>1011 </a:t>
            </a:r>
          </a:p>
          <a:p>
            <a:r>
              <a:rPr lang="en-US" dirty="0"/>
              <a:t>---&gt; -5 in 4 bits </a:t>
            </a:r>
          </a:p>
          <a:p>
            <a:r>
              <a:rPr lang="en-US" dirty="0"/>
              <a:t>(discarding the out carry 1)</a:t>
            </a:r>
          </a:p>
        </p:txBody>
      </p:sp>
    </p:spTree>
    <p:extLst>
      <p:ext uri="{BB962C8B-B14F-4D97-AF65-F5344CB8AC3E}">
        <p14:creationId xmlns:p14="http://schemas.microsoft.com/office/powerpoint/2010/main" val="4259653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179FA0-5F99-1552-2913-F48A8F541995}"/>
              </a:ext>
            </a:extLst>
          </p:cNvPr>
          <p:cNvSpPr>
            <a:spLocks noGrp="1"/>
          </p:cNvSpPr>
          <p:nvPr>
            <p:ph idx="1"/>
          </p:nvPr>
        </p:nvSpPr>
        <p:spPr>
          <a:xfrm>
            <a:off x="674370" y="228600"/>
            <a:ext cx="10453878" cy="5943600"/>
          </a:xfrm>
        </p:spPr>
        <p:txBody>
          <a:bodyPr>
            <a:normAutofit fontScale="85000" lnSpcReduction="20000"/>
          </a:bodyPr>
          <a:lstStyle/>
          <a:p>
            <a:pPr marL="0" indent="0" algn="just" fontAlgn="base">
              <a:buNone/>
            </a:pPr>
            <a:r>
              <a:rPr lang="en-US" b="1" i="0" dirty="0">
                <a:solidFill>
                  <a:srgbClr val="273239"/>
                </a:solidFill>
                <a:effectLst/>
                <a:latin typeface="Nunito" pitchFamily="2" charset="0"/>
              </a:rPr>
              <a:t>Subtraction</a:t>
            </a:r>
          </a:p>
          <a:p>
            <a:pPr algn="just" fontAlgn="base"/>
            <a:r>
              <a:rPr lang="en-US" b="0" i="0" dirty="0">
                <a:solidFill>
                  <a:srgbClr val="273239"/>
                </a:solidFill>
                <a:effectLst/>
                <a:latin typeface="Nunito" pitchFamily="2" charset="0"/>
              </a:rPr>
              <a:t>Consider if we have to find the subtraction x-y, we perform the following steps:</a:t>
            </a:r>
          </a:p>
          <a:p>
            <a:pPr algn="just" fontAlgn="base">
              <a:buFont typeface="+mj-lt"/>
              <a:buAutoNum type="arabicPeriod"/>
            </a:pPr>
            <a:r>
              <a:rPr lang="en-US" b="0" i="0" dirty="0">
                <a:solidFill>
                  <a:srgbClr val="273239"/>
                </a:solidFill>
                <a:effectLst/>
                <a:latin typeface="Nunito" pitchFamily="2" charset="0"/>
              </a:rPr>
              <a:t>Take 2’s complement of y</a:t>
            </a:r>
          </a:p>
          <a:p>
            <a:pPr algn="just" fontAlgn="base">
              <a:buFont typeface="+mj-lt"/>
              <a:buAutoNum type="arabicPeriod"/>
            </a:pPr>
            <a:r>
              <a:rPr lang="en-US" b="0" i="0" dirty="0">
                <a:solidFill>
                  <a:srgbClr val="273239"/>
                </a:solidFill>
                <a:effectLst/>
                <a:latin typeface="Nunito" pitchFamily="2" charset="0"/>
              </a:rPr>
              <a:t>Add x and 2’s complement of y</a:t>
            </a:r>
          </a:p>
          <a:p>
            <a:pPr marL="0" indent="0" algn="ctr" fontAlgn="base">
              <a:buNone/>
            </a:pPr>
            <a:r>
              <a:rPr lang="en-US" b="1" i="0" dirty="0">
                <a:solidFill>
                  <a:srgbClr val="273239"/>
                </a:solidFill>
                <a:effectLst/>
                <a:latin typeface="Nunito" pitchFamily="2" charset="0"/>
              </a:rPr>
              <a:t>Example</a:t>
            </a:r>
          </a:p>
          <a:p>
            <a:pPr marL="0" indent="0" algn="just" fontAlgn="base">
              <a:buNone/>
            </a:pPr>
            <a:r>
              <a:rPr lang="en-US" b="0" i="0" dirty="0">
                <a:solidFill>
                  <a:srgbClr val="273239"/>
                </a:solidFill>
                <a:effectLst/>
                <a:latin typeface="Nunito" pitchFamily="2" charset="0"/>
              </a:rPr>
              <a:t>x=3, y=2 for 4 bits 2's complement representation</a:t>
            </a:r>
          </a:p>
          <a:p>
            <a:pPr marL="0" indent="0" algn="just" fontAlgn="base">
              <a:buNone/>
            </a:pPr>
            <a:endParaRPr lang="en-US" b="0" i="0" dirty="0">
              <a:solidFill>
                <a:srgbClr val="273239"/>
              </a:solidFill>
              <a:effectLst/>
              <a:latin typeface="Nunito" pitchFamily="2" charset="0"/>
            </a:endParaRPr>
          </a:p>
          <a:p>
            <a:pPr marL="0" indent="0" algn="just" fontAlgn="base">
              <a:buNone/>
            </a:pPr>
            <a:r>
              <a:rPr lang="en-US" b="0" i="0" dirty="0">
                <a:solidFill>
                  <a:srgbClr val="273239"/>
                </a:solidFill>
                <a:effectLst/>
                <a:latin typeface="Nunito" pitchFamily="2" charset="0"/>
              </a:rPr>
              <a:t>3---&gt; 0011</a:t>
            </a:r>
          </a:p>
          <a:p>
            <a:pPr marL="0" indent="0" algn="just" fontAlgn="base">
              <a:buNone/>
            </a:pPr>
            <a:r>
              <a:rPr lang="en-US" b="0" i="0" dirty="0">
                <a:solidFill>
                  <a:srgbClr val="273239"/>
                </a:solidFill>
                <a:effectLst/>
                <a:latin typeface="Nunito" pitchFamily="2" charset="0"/>
              </a:rPr>
              <a:t>Take 2's complement of 2----&gt; 0010</a:t>
            </a:r>
          </a:p>
          <a:p>
            <a:pPr marL="0" indent="0" algn="just" fontAlgn="base">
              <a:buNone/>
            </a:pPr>
            <a:r>
              <a:rPr lang="en-US" b="0" i="0" dirty="0">
                <a:solidFill>
                  <a:srgbClr val="273239"/>
                </a:solidFill>
                <a:effectLst/>
                <a:latin typeface="Nunito" pitchFamily="2" charset="0"/>
              </a:rPr>
              <a:t>1101 + 1 ---&gt; 1110</a:t>
            </a:r>
          </a:p>
          <a:p>
            <a:pPr marL="0" indent="0" algn="just" fontAlgn="base">
              <a:buNone/>
            </a:pPr>
            <a:endParaRPr lang="en-US" b="0" i="0" dirty="0">
              <a:solidFill>
                <a:srgbClr val="273239"/>
              </a:solidFill>
              <a:effectLst/>
              <a:latin typeface="Nunito" pitchFamily="2" charset="0"/>
            </a:endParaRPr>
          </a:p>
          <a:p>
            <a:pPr marL="0" indent="0" algn="just" fontAlgn="base">
              <a:buNone/>
            </a:pPr>
            <a:r>
              <a:rPr lang="en-US" b="0" i="0" dirty="0">
                <a:solidFill>
                  <a:srgbClr val="273239"/>
                </a:solidFill>
                <a:effectLst/>
                <a:latin typeface="Nunito" pitchFamily="2" charset="0"/>
              </a:rPr>
              <a:t>Adding 0011 and 1110</a:t>
            </a:r>
          </a:p>
          <a:p>
            <a:pPr marL="0" indent="0" algn="just" fontAlgn="base">
              <a:buNone/>
            </a:pPr>
            <a:r>
              <a:rPr lang="en-US" b="0" i="0" dirty="0">
                <a:solidFill>
                  <a:srgbClr val="273239"/>
                </a:solidFill>
                <a:effectLst/>
                <a:latin typeface="Nunito" pitchFamily="2" charset="0"/>
              </a:rPr>
              <a:t>0011</a:t>
            </a:r>
          </a:p>
          <a:p>
            <a:pPr marL="0" indent="0" algn="just" fontAlgn="base">
              <a:buNone/>
            </a:pPr>
            <a:r>
              <a:rPr lang="en-US" b="0" i="0" dirty="0">
                <a:solidFill>
                  <a:srgbClr val="273239"/>
                </a:solidFill>
                <a:effectLst/>
                <a:latin typeface="Nunito" pitchFamily="2" charset="0"/>
              </a:rPr>
              <a:t>1110</a:t>
            </a:r>
          </a:p>
          <a:p>
            <a:pPr marL="0" indent="0" algn="just" fontAlgn="base">
              <a:buNone/>
            </a:pPr>
            <a:r>
              <a:rPr lang="en-US" b="0" i="0" dirty="0">
                <a:solidFill>
                  <a:srgbClr val="273239"/>
                </a:solidFill>
                <a:effectLst/>
                <a:latin typeface="Nunito" pitchFamily="2" charset="0"/>
              </a:rPr>
              <a:t>0001 </a:t>
            </a:r>
          </a:p>
          <a:p>
            <a:pPr marL="0" indent="0" algn="just" fontAlgn="base">
              <a:buNone/>
            </a:pPr>
            <a:endParaRPr lang="en-US" b="0" i="0" dirty="0">
              <a:solidFill>
                <a:srgbClr val="273239"/>
              </a:solidFill>
              <a:effectLst/>
              <a:latin typeface="Nunito" pitchFamily="2" charset="0"/>
            </a:endParaRPr>
          </a:p>
          <a:p>
            <a:pPr marL="0" indent="0" algn="just" fontAlgn="base">
              <a:buNone/>
            </a:pPr>
            <a:r>
              <a:rPr lang="en-US" b="0" i="0" dirty="0">
                <a:solidFill>
                  <a:srgbClr val="273239"/>
                </a:solidFill>
                <a:effectLst/>
                <a:latin typeface="Nunito" pitchFamily="2" charset="0"/>
              </a:rPr>
              <a:t>---&gt; +1 (discard carry 1 from MSB)</a:t>
            </a:r>
          </a:p>
          <a:p>
            <a:endParaRPr lang="en-US" dirty="0"/>
          </a:p>
        </p:txBody>
      </p:sp>
    </p:spTree>
    <p:extLst>
      <p:ext uri="{BB962C8B-B14F-4D97-AF65-F5344CB8AC3E}">
        <p14:creationId xmlns:p14="http://schemas.microsoft.com/office/powerpoint/2010/main" val="3892768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228</TotalTime>
  <Words>2072</Words>
  <Application>Microsoft Office PowerPoint</Application>
  <PresentationFormat>Widescreen</PresentationFormat>
  <Paragraphs>258</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Unicode MS</vt:lpstr>
      <vt:lpstr>Montserrat</vt:lpstr>
      <vt:lpstr>Mulish</vt:lpstr>
      <vt:lpstr>Nunito</vt:lpstr>
      <vt:lpstr>Rockwell</vt:lpstr>
      <vt:lpstr>Rockwell Condensed</vt:lpstr>
      <vt:lpstr>Wingdings</vt:lpstr>
      <vt:lpstr>Wood Type</vt:lpstr>
      <vt:lpstr>Computer arithmetic</vt:lpstr>
      <vt:lpstr>PowerPoint Presentation</vt:lpstr>
      <vt:lpstr>PowerPoint Presentation</vt:lpstr>
      <vt:lpstr>PowerPoint Presentation</vt:lpstr>
      <vt:lpstr>PowerPoint Presentation</vt:lpstr>
      <vt:lpstr>PowerPoint Presentation</vt:lpstr>
      <vt:lpstr>addition and subtraction with signed 2's complement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arithmetic</dc:title>
  <dc:creator>Anup Raj Poudel</dc:creator>
  <cp:lastModifiedBy>Anup Raj Poudel</cp:lastModifiedBy>
  <cp:revision>10</cp:revision>
  <dcterms:created xsi:type="dcterms:W3CDTF">2024-03-31T15:24:46Z</dcterms:created>
  <dcterms:modified xsi:type="dcterms:W3CDTF">2025-02-14T09:30:24Z</dcterms:modified>
</cp:coreProperties>
</file>