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9" r:id="rId4"/>
    <p:sldId id="288" r:id="rId5"/>
    <p:sldId id="294" r:id="rId6"/>
    <p:sldId id="290" r:id="rId7"/>
    <p:sldId id="291" r:id="rId8"/>
    <p:sldId id="292" r:id="rId9"/>
    <p:sldId id="293" r:id="rId10"/>
    <p:sldId id="268" r:id="rId11"/>
    <p:sldId id="257" r:id="rId12"/>
    <p:sldId id="258" r:id="rId13"/>
    <p:sldId id="259" r:id="rId14"/>
    <p:sldId id="265" r:id="rId15"/>
    <p:sldId id="260" r:id="rId16"/>
    <p:sldId id="261" r:id="rId17"/>
    <p:sldId id="262" r:id="rId18"/>
    <p:sldId id="263" r:id="rId19"/>
    <p:sldId id="264" r:id="rId20"/>
    <p:sldId id="266" r:id="rId21"/>
    <p:sldId id="267" r:id="rId22"/>
    <p:sldId id="269" r:id="rId23"/>
    <p:sldId id="270" r:id="rId24"/>
    <p:sldId id="295" r:id="rId25"/>
    <p:sldId id="271" r:id="rId26"/>
    <p:sldId id="296" r:id="rId27"/>
    <p:sldId id="272" r:id="rId28"/>
    <p:sldId id="273" r:id="rId29"/>
    <p:sldId id="274" r:id="rId30"/>
    <p:sldId id="277" r:id="rId31"/>
    <p:sldId id="275" r:id="rId32"/>
    <p:sldId id="276" r:id="rId33"/>
    <p:sldId id="278" r:id="rId34"/>
    <p:sldId id="279" r:id="rId35"/>
    <p:sldId id="283" r:id="rId36"/>
    <p:sldId id="280" r:id="rId37"/>
    <p:sldId id="285" r:id="rId38"/>
    <p:sldId id="286" r:id="rId39"/>
    <p:sldId id="297" r:id="rId40"/>
    <p:sldId id="298" r:id="rId41"/>
    <p:sldId id="299"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2103FE-EA13-4D40-BA8C-FC310D68D6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5C05CFE-B9AB-45CD-AE82-A949F977771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2103FE-EA13-4D40-BA8C-FC310D68D6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2103FE-EA13-4D40-BA8C-FC310D68D6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2103FE-EA13-4D40-BA8C-FC310D68D6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CE2103FE-EA13-4D40-BA8C-FC310D68D64D}"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5C05CFE-B9AB-45CD-AE82-A949F977771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E2103FE-EA13-4D40-BA8C-FC310D68D6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2103FE-EA13-4D40-BA8C-FC310D68D64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2103FE-EA13-4D40-BA8C-FC310D68D64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103FE-EA13-4D40-BA8C-FC310D68D64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E2103FE-EA13-4D40-BA8C-FC310D68D6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E2103FE-EA13-4D40-BA8C-FC310D68D64D}"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5C05CFE-B9AB-45CD-AE82-A949F97777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E2103FE-EA13-4D40-BA8C-FC310D68D64D}"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5C05CFE-B9AB-45CD-AE82-A949F977771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Input output </a:t>
            </a:r>
            <a:r>
              <a:rPr lang="en-US" sz="7200" dirty="0" err="1"/>
              <a:t>organisation</a:t>
            </a:r>
            <a:endParaRPr lang="en-US" sz="7200" dirty="0"/>
          </a:p>
        </p:txBody>
      </p:sp>
      <p:sp>
        <p:nvSpPr>
          <p:cNvPr id="3" name="Subtitle 2"/>
          <p:cNvSpPr>
            <a:spLocks noGrp="1"/>
          </p:cNvSpPr>
          <p:nvPr>
            <p:ph type="subTitle" idx="1"/>
          </p:nvPr>
        </p:nvSpPr>
        <p:spPr/>
        <p:txBody>
          <a:bodyPr/>
          <a:lstStyle/>
          <a:p>
            <a:r>
              <a:rPr lang="en-US" dirty="0"/>
              <a:t>Unit 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970" y="605790"/>
            <a:ext cx="10225278" cy="5566410"/>
          </a:xfrm>
        </p:spPr>
        <p:txBody>
          <a:bodyPr/>
          <a:lstStyle/>
          <a:p>
            <a:pPr algn="l"/>
            <a:r>
              <a:rPr lang="en-US" sz="2400" b="1" i="0" dirty="0">
                <a:solidFill>
                  <a:srgbClr val="000000"/>
                </a:solidFill>
                <a:effectLst/>
                <a:latin typeface="var(--ff-lato)"/>
              </a:rPr>
              <a:t>I/O Bus and Interface Modules</a:t>
            </a:r>
            <a:endParaRPr lang="en-US" sz="2400" b="1" i="0" dirty="0">
              <a:solidFill>
                <a:srgbClr val="000000"/>
              </a:solidFill>
              <a:effectLst/>
              <a:latin typeface="var(--ff-lato)"/>
            </a:endParaRPr>
          </a:p>
          <a:p>
            <a:pPr algn="just"/>
            <a:r>
              <a:rPr lang="en-US" b="0" i="0" dirty="0">
                <a:solidFill>
                  <a:srgbClr val="000000"/>
                </a:solidFill>
                <a:effectLst/>
                <a:latin typeface="Verdana" panose="020B0604030504040204" pitchFamily="34" charset="0"/>
              </a:rPr>
              <a:t>The I/O bus is the route used for peripheral devices to interact with the computer processor. A typical connection of the I/O bus to I/O devices is shown in the figure.</a:t>
            </a:r>
            <a:endParaRPr lang="en-US" b="0" i="0" dirty="0">
              <a:solidFill>
                <a:srgbClr val="000000"/>
              </a:solidFill>
              <a:effectLst/>
              <a:latin typeface="Verdana" panose="020B0604030504040204" pitchFamily="34" charset="0"/>
            </a:endParaRPr>
          </a:p>
          <a:p>
            <a:pPr algn="just"/>
            <a:endParaRPr lang="en-US" b="0" i="0" dirty="0">
              <a:solidFill>
                <a:srgbClr val="000000"/>
              </a:solidFill>
              <a:effectLst/>
              <a:latin typeface="Verdana" panose="020B060403050404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5590" y="2446973"/>
            <a:ext cx="5715000" cy="3381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480060"/>
            <a:ext cx="10579608" cy="5692140"/>
          </a:xfrm>
        </p:spPr>
        <p:txBody>
          <a:bodyPr>
            <a:normAutofit/>
          </a:bodyPr>
          <a:lstStyle/>
          <a:p>
            <a:pPr algn="just"/>
            <a:r>
              <a:rPr lang="en-US" b="0" i="0" dirty="0">
                <a:solidFill>
                  <a:srgbClr val="000000"/>
                </a:solidFill>
                <a:effectLst/>
                <a:latin typeface="Verdana" panose="020B0604030504040204" pitchFamily="34" charset="0"/>
              </a:rPr>
              <a:t>The I/O bus includes data lines, address lines, and control lines. In any general-purpose computer, the magnetic disk, printer, and keyboard, and display terminal are commonly employed. Each peripheral unit has an interface unit associated with it. Each interface decodes the control and address received from the I/O bus.</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It can describe the address and control received from the peripheral and supports signals for the peripheral controller. It also conducts the transfer of information between peripheral and processor and also integrates the data flow.</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The I/O bus is linked to all peripheral interfaces from the processor. The processor locates a device address on the address line to interact with a specific device. Each interface contains an address decoder attached to the I/O bus that monitors the address lines.</a:t>
            </a:r>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When the address is recognized by the interface, it activates the direction between the bus lines and the device that it controls. The interface disables the peripherals whose address does not equivalent to the address in the bus.</a:t>
            </a:r>
            <a:endParaRPr lang="en-US" b="0" i="0" dirty="0">
              <a:solidFill>
                <a:srgbClr val="000000"/>
              </a:solidFill>
              <a:effectLst/>
              <a:latin typeface="Verdana" panose="020B0604030504040204"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51460"/>
            <a:ext cx="10671048" cy="5920740"/>
          </a:xfrm>
        </p:spPr>
        <p:txBody>
          <a:bodyPr>
            <a:normAutofit/>
          </a:bodyPr>
          <a:lstStyle/>
          <a:p>
            <a:pPr marL="0" indent="0">
              <a:buNone/>
            </a:pPr>
            <a:r>
              <a:rPr lang="en-US" b="1" dirty="0"/>
              <a:t>I/O versus Memory Bus</a:t>
            </a:r>
            <a:endParaRPr lang="en-US" b="1" dirty="0"/>
          </a:p>
          <a:p>
            <a:r>
              <a:rPr lang="en-US" dirty="0"/>
              <a:t>To communicate with I/O, the processor must communicate with the memory unit. The memory bus contains data, address and read/write control lines. There are three ways to use computer buses to communicate with memory and I/O:</a:t>
            </a:r>
            <a:endParaRPr lang="en-US" dirty="0"/>
          </a:p>
          <a:p>
            <a:pPr marL="0" indent="0">
              <a:buNone/>
            </a:pPr>
            <a:r>
              <a:rPr lang="en-US" dirty="0"/>
              <a:t>1. Use two separate buses, one for the memory and the other for I/O.</a:t>
            </a:r>
            <a:endParaRPr lang="en-US" dirty="0"/>
          </a:p>
          <a:p>
            <a:pPr marL="0" indent="0">
              <a:buNone/>
            </a:pPr>
            <a:r>
              <a:rPr lang="en-US" dirty="0"/>
              <a:t>2. Use one common bus for both memory and I/O but have separate control lines for each.</a:t>
            </a:r>
            <a:endParaRPr lang="en-US" dirty="0"/>
          </a:p>
          <a:p>
            <a:pPr marL="0" indent="0">
              <a:buNone/>
            </a:pPr>
            <a:r>
              <a:rPr lang="en-US" dirty="0"/>
              <a:t>3. Use one common bus for memory and I/O with common control lines.</a:t>
            </a:r>
            <a:endParaRPr lang="en-US" dirty="0"/>
          </a:p>
          <a:p>
            <a:r>
              <a:rPr lang="en-US" dirty="0"/>
              <a:t>In the first method, the computer has independent sets of data, address and control buses, one for accessing memory and the other for I/O. This is done in computers having a separate I/O processor (IOP) in addition to the central processing unit (CPU). The memory communicates with both the CPU and the IOP using a memory bus. </a:t>
            </a:r>
            <a:endParaRPr lang="en-US" dirty="0"/>
          </a:p>
          <a:p>
            <a:r>
              <a:rPr lang="en-US" dirty="0"/>
              <a:t>The IOP also communicates with the input and output devices through a separate I/O bus with its own address, data and control lines. The purpose of the IOP is to provide an independent pathway for the transfer of information between external devices and internal memory.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605790"/>
            <a:ext cx="10396728" cy="5566410"/>
          </a:xfrm>
        </p:spPr>
        <p:txBody>
          <a:bodyPr>
            <a:normAutofit/>
          </a:bodyPr>
          <a:lstStyle/>
          <a:p>
            <a:pPr marL="0" indent="0">
              <a:buNone/>
            </a:pPr>
            <a:r>
              <a:rPr lang="en-US" b="1" dirty="0"/>
              <a:t>Isolated versus Memory-Mapped I/O</a:t>
            </a:r>
            <a:endParaRPr lang="en-US" b="1" dirty="0"/>
          </a:p>
          <a:p>
            <a:r>
              <a:rPr lang="en-US" dirty="0"/>
              <a:t>One common bus may be employed to transfer information between memory or I/O and the CPU. </a:t>
            </a:r>
            <a:endParaRPr lang="en-US" dirty="0"/>
          </a:p>
          <a:p>
            <a:r>
              <a:rPr lang="en-US" dirty="0"/>
              <a:t>Memory transfer and I/O transfer differs in that they use separate read and write lines. The CPU specifies whether the address on the address lines is for a memory word or for an interface register by enabling one of two possible read or write lines. </a:t>
            </a:r>
            <a:endParaRPr lang="en-US" dirty="0"/>
          </a:p>
          <a:p>
            <a:r>
              <a:rPr lang="en-US" dirty="0"/>
              <a:t>The I/O read and I/O write control lines are enabled during an I/O transfer. The memory read and memory write control lines are enabled during a memory transfer.</a:t>
            </a:r>
            <a:endParaRPr lang="en-US" dirty="0"/>
          </a:p>
          <a:p>
            <a:r>
              <a:rPr lang="en-US" dirty="0"/>
              <a:t>This configuration isolates all I/O interface addresses from the addresses assigned to memory and is referred to as the isolated I/O method for assigning addresses in a common bus.</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560070"/>
            <a:ext cx="10385298" cy="5612130"/>
          </a:xfrm>
        </p:spPr>
        <p:txBody>
          <a:bodyPr>
            <a:normAutofit/>
          </a:bodyPr>
          <a:lstStyle/>
          <a:p>
            <a:r>
              <a:rPr lang="en-US" b="1" dirty="0"/>
              <a:t>Isolated I/O</a:t>
            </a:r>
            <a:endParaRPr lang="en-US" b="1" dirty="0"/>
          </a:p>
          <a:p>
            <a:r>
              <a:rPr lang="en-US" dirty="0"/>
              <a:t>Separate I/O read/write control lines in addition to memory read/write control lines</a:t>
            </a:r>
            <a:endParaRPr lang="en-US" dirty="0"/>
          </a:p>
          <a:p>
            <a:r>
              <a:rPr lang="en-US" dirty="0"/>
              <a:t>Separate (isolated) memory and I/O address spaces </a:t>
            </a:r>
            <a:endParaRPr lang="en-US" dirty="0"/>
          </a:p>
          <a:p>
            <a:r>
              <a:rPr lang="en-US" dirty="0"/>
              <a:t>Distinct input and output instructions</a:t>
            </a:r>
            <a:endParaRPr lang="en-US" dirty="0"/>
          </a:p>
          <a:p>
            <a:pPr marL="0" indent="0">
              <a:buNone/>
            </a:pPr>
            <a:r>
              <a:rPr lang="en-US" b="1" dirty="0"/>
              <a:t> Memory-mapped I/O</a:t>
            </a:r>
            <a:endParaRPr lang="en-US" b="1" dirty="0"/>
          </a:p>
          <a:p>
            <a:r>
              <a:rPr lang="en-US" dirty="0"/>
              <a:t>A single set of read/write control lines (no distinction between memory and I/O </a:t>
            </a:r>
            <a:endParaRPr lang="en-US" dirty="0"/>
          </a:p>
          <a:p>
            <a:pPr marL="0" indent="0">
              <a:buNone/>
            </a:pPr>
            <a:r>
              <a:rPr lang="en-US" dirty="0"/>
              <a:t>transfer)</a:t>
            </a:r>
            <a:endParaRPr lang="en-US" dirty="0"/>
          </a:p>
          <a:p>
            <a:r>
              <a:rPr lang="en-US" dirty="0"/>
              <a:t>Memory and I/O addresses share the common address space which reduces memory </a:t>
            </a:r>
            <a:endParaRPr lang="en-US" dirty="0"/>
          </a:p>
          <a:p>
            <a:pPr marL="0" indent="0">
              <a:buNone/>
            </a:pPr>
            <a:r>
              <a:rPr lang="en-US" dirty="0"/>
              <a:t>address range available</a:t>
            </a:r>
            <a:endParaRPr lang="en-US" dirty="0"/>
          </a:p>
          <a:p>
            <a:r>
              <a:rPr lang="en-US" dirty="0"/>
              <a:t>No specific input or output instruction so the same memory reference instructions can</a:t>
            </a:r>
            <a:endParaRPr lang="en-US" dirty="0"/>
          </a:p>
          <a:p>
            <a:pPr marL="0" indent="0">
              <a:buNone/>
            </a:pPr>
            <a:r>
              <a:rPr lang="en-US" dirty="0"/>
              <a:t>be used for I/O transfers</a:t>
            </a:r>
            <a:endParaRPr lang="en-US" dirty="0"/>
          </a:p>
          <a:p>
            <a:r>
              <a:rPr lang="en-US" dirty="0"/>
              <a:t>Considerable flexibility in handling I/O operations</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65760"/>
            <a:ext cx="10305288" cy="5806440"/>
          </a:xfrm>
        </p:spPr>
        <p:txBody>
          <a:bodyPr>
            <a:normAutofit/>
          </a:bodyPr>
          <a:lstStyle/>
          <a:p>
            <a:pPr marL="0" indent="0">
              <a:buNone/>
            </a:pPr>
            <a:r>
              <a:rPr lang="en-US" sz="2400" b="1" dirty="0"/>
              <a:t>Asynchronous data transfer</a:t>
            </a:r>
            <a:endParaRPr lang="en-US" sz="2400" b="1" dirty="0"/>
          </a:p>
          <a:p>
            <a:r>
              <a:rPr lang="en-US" sz="2400" b="0" i="0" dirty="0">
                <a:effectLst/>
                <a:latin typeface="Nunito" pitchFamily="2" charset="0"/>
              </a:rPr>
              <a:t>Asynchronous data transfer enables computers to send and receive data without having to wait for a real-time response. In this technique, data is conveyed in discrete units known as packets that may be handled separately. </a:t>
            </a:r>
            <a:endParaRPr lang="en-US" sz="2400" b="0" i="0" dirty="0">
              <a:effectLst/>
              <a:latin typeface="Nunito" pitchFamily="2" charset="0"/>
            </a:endParaRPr>
          </a:p>
          <a:p>
            <a:endParaRPr lang="en-US" sz="2400" dirty="0">
              <a:latin typeface="Nunito" pitchFamily="2" charset="0"/>
            </a:endParaRPr>
          </a:p>
          <a:p>
            <a:pPr lvl="1" algn="just" fontAlgn="base">
              <a:buFont typeface="Arial" panose="020B0604020202020204" pitchFamily="34" charset="0"/>
              <a:buChar char="•"/>
            </a:pPr>
            <a:r>
              <a:rPr lang="en-US" sz="2000" b="1" i="0" dirty="0">
                <a:effectLst/>
                <a:latin typeface="Nunito" pitchFamily="2" charset="0"/>
              </a:rPr>
              <a:t>Sender</a:t>
            </a:r>
            <a:r>
              <a:rPr lang="en-US" sz="2000" b="0" i="0" dirty="0">
                <a:effectLst/>
                <a:latin typeface="Nunito" pitchFamily="2" charset="0"/>
              </a:rPr>
              <a:t>: The machine or gadget that transfers the data.</a:t>
            </a:r>
            <a:endParaRPr lang="en-US" sz="2000" b="0" i="0" dirty="0">
              <a:effectLst/>
              <a:latin typeface="Nunito" pitchFamily="2" charset="0"/>
            </a:endParaRPr>
          </a:p>
          <a:p>
            <a:pPr lvl="1" algn="just" fontAlgn="base">
              <a:buFont typeface="Arial" panose="020B0604020202020204" pitchFamily="34" charset="0"/>
              <a:buChar char="•"/>
            </a:pPr>
            <a:r>
              <a:rPr lang="en-US" sz="2000" b="1" i="0" dirty="0">
                <a:effectLst/>
                <a:latin typeface="Nunito" pitchFamily="2" charset="0"/>
              </a:rPr>
              <a:t>Receiver</a:t>
            </a:r>
            <a:r>
              <a:rPr lang="en-US" sz="2000" b="0" i="0" dirty="0">
                <a:effectLst/>
                <a:latin typeface="Nunito" pitchFamily="2" charset="0"/>
              </a:rPr>
              <a:t>: A device or computer that receives data.</a:t>
            </a:r>
            <a:endParaRPr lang="en-US" sz="2000" b="0" i="0" dirty="0">
              <a:effectLst/>
              <a:latin typeface="Nunito" pitchFamily="2" charset="0"/>
            </a:endParaRPr>
          </a:p>
          <a:p>
            <a:pPr lvl="1" algn="just" fontAlgn="base">
              <a:buFont typeface="Arial" panose="020B0604020202020204" pitchFamily="34" charset="0"/>
              <a:buChar char="•"/>
            </a:pPr>
            <a:r>
              <a:rPr lang="en-US" sz="2000" b="1" i="0" dirty="0">
                <a:effectLst/>
                <a:latin typeface="Nunito" pitchFamily="2" charset="0"/>
              </a:rPr>
              <a:t>Packet</a:t>
            </a:r>
            <a:r>
              <a:rPr lang="en-US" sz="2000" b="0" i="0" dirty="0">
                <a:effectLst/>
                <a:latin typeface="Nunito" pitchFamily="2" charset="0"/>
              </a:rPr>
              <a:t>: A discrete unit of transmitted and received data.</a:t>
            </a:r>
            <a:endParaRPr lang="en-US" sz="2000" b="0" i="0" dirty="0">
              <a:effectLst/>
              <a:latin typeface="Nunito" pitchFamily="2" charset="0"/>
            </a:endParaRPr>
          </a:p>
          <a:p>
            <a:pPr lvl="1" algn="just" fontAlgn="base">
              <a:buFont typeface="Arial" panose="020B0604020202020204" pitchFamily="34" charset="0"/>
              <a:buChar char="•"/>
            </a:pPr>
            <a:r>
              <a:rPr lang="en-US" sz="2000" b="1" i="0" dirty="0">
                <a:effectLst/>
                <a:latin typeface="Nunito" pitchFamily="2" charset="0"/>
              </a:rPr>
              <a:t>Buffer</a:t>
            </a:r>
            <a:r>
              <a:rPr lang="en-US" sz="2000" b="0" i="0" dirty="0">
                <a:effectLst/>
                <a:latin typeface="Nunito" pitchFamily="2" charset="0"/>
              </a:rPr>
              <a:t>: A short-term location for storing incoming or departing data.</a:t>
            </a:r>
            <a:endParaRPr lang="en-US" sz="2000" b="0" i="0" dirty="0">
              <a:effectLst/>
              <a:latin typeface="Nunito" pitchFamily="2" charset="0"/>
            </a:endParaRPr>
          </a:p>
          <a:p>
            <a:pPr lvl="1"/>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10" y="628650"/>
            <a:ext cx="10362438" cy="5543550"/>
          </a:xfrm>
        </p:spPr>
        <p:txBody>
          <a:bodyPr/>
          <a:lstStyle/>
          <a:p>
            <a:pPr marL="0" indent="0" algn="just" fontAlgn="base">
              <a:buNone/>
            </a:pPr>
            <a:r>
              <a:rPr lang="en-US" b="1" i="0" dirty="0">
                <a:solidFill>
                  <a:srgbClr val="273239"/>
                </a:solidFill>
                <a:effectLst/>
                <a:latin typeface="Nunito" pitchFamily="2" charset="0"/>
              </a:rPr>
              <a:t>Types of Asynchronous Data Transfer</a:t>
            </a:r>
            <a:endParaRPr lang="en-US" b="1" i="0" dirty="0">
              <a:solidFill>
                <a:srgbClr val="273239"/>
              </a:solidFill>
              <a:effectLst/>
              <a:latin typeface="Nunito" pitchFamily="2" charset="0"/>
            </a:endParaRPr>
          </a:p>
          <a:p>
            <a:pPr algn="just" fontAlgn="base">
              <a:buFont typeface="Arial" panose="020B0604020202020204" pitchFamily="34" charset="0"/>
              <a:buChar char="•"/>
            </a:pPr>
            <a:r>
              <a:rPr lang="en-US" b="1" i="0" dirty="0">
                <a:solidFill>
                  <a:srgbClr val="273239"/>
                </a:solidFill>
                <a:effectLst/>
                <a:latin typeface="Nunito" pitchFamily="2" charset="0"/>
              </a:rPr>
              <a:t>Strobe Control Method</a:t>
            </a: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1" i="0" dirty="0">
                <a:solidFill>
                  <a:srgbClr val="273239"/>
                </a:solidFill>
                <a:effectLst/>
                <a:latin typeface="Nunito" pitchFamily="2" charset="0"/>
              </a:rPr>
              <a:t>Handshaking Method</a:t>
            </a:r>
            <a:endParaRPr lang="en-US" b="0" i="0" dirty="0">
              <a:solidFill>
                <a:srgbClr val="273239"/>
              </a:solidFill>
              <a:effectLst/>
              <a:latin typeface="Nunito" pitchFamily="2" charset="0"/>
            </a:endParaRPr>
          </a:p>
          <a:p>
            <a:endParaRPr lang="en-US" dirty="0"/>
          </a:p>
        </p:txBody>
      </p:sp>
      <p:pic>
        <p:nvPicPr>
          <p:cNvPr id="2050" name="Picture 2" descr="Classification of Asynchronous Data Transf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9808" y="2327910"/>
            <a:ext cx="7286625"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708660"/>
            <a:ext cx="10305288" cy="5463540"/>
          </a:xfrm>
        </p:spPr>
        <p:txBody>
          <a:bodyPr>
            <a:normAutofit/>
          </a:bodyPr>
          <a:lstStyle/>
          <a:p>
            <a:pPr algn="just" fontAlgn="base"/>
            <a:r>
              <a:rPr lang="en-US" sz="2400" b="0" i="0" dirty="0">
                <a:solidFill>
                  <a:srgbClr val="273239"/>
                </a:solidFill>
                <a:effectLst/>
                <a:latin typeface="Nunito" pitchFamily="2" charset="0"/>
              </a:rPr>
              <a:t>Strobe control is a method used in asynchronous data transfer that synchronizes data flow between two devices. Bits are transmitted one at a time, independently of one another, and without the aid of a clock signal in asynchronous communication. To properly receive the data, the receiving equipment needs to be able to synchronize with the transmitting device.</a:t>
            </a:r>
            <a:endParaRPr lang="en-US" sz="2400" b="0" i="0" dirty="0">
              <a:solidFill>
                <a:srgbClr val="273239"/>
              </a:solidFill>
              <a:effectLst/>
              <a:latin typeface="Nunito" pitchFamily="2" charset="0"/>
            </a:endParaRPr>
          </a:p>
          <a:p>
            <a:pPr algn="just" fontAlgn="base"/>
            <a:r>
              <a:rPr lang="en-US" sz="2400" b="0" i="0" dirty="0">
                <a:solidFill>
                  <a:srgbClr val="273239"/>
                </a:solidFill>
                <a:effectLst/>
                <a:latin typeface="Nunito" pitchFamily="2" charset="0"/>
              </a:rPr>
              <a:t>Strobe control involves sending data along with a different signal known as the strobe signal. The strobe signal alerts the receiving device that the data is valid and ready to be read. The receiving device waits for the strobe signal before reading the data to ensure it is synchronized with its clock.</a:t>
            </a:r>
            <a:endParaRPr lang="en-US" sz="2400" b="0" i="0" dirty="0">
              <a:solidFill>
                <a:srgbClr val="273239"/>
              </a:solidFill>
              <a:effectLst/>
              <a:latin typeface="Nunito" pitchFamily="2" charset="0"/>
            </a:endParaRPr>
          </a:p>
          <a:p>
            <a:pPr algn="just" fontAlgn="base"/>
            <a:r>
              <a:rPr lang="en-US" sz="2400" b="0" i="0" dirty="0">
                <a:solidFill>
                  <a:srgbClr val="273239"/>
                </a:solidFill>
                <a:effectLst/>
                <a:latin typeface="Nunito" pitchFamily="2" charset="0"/>
              </a:rPr>
              <a:t>The strobe signal is usually generated by the transmitting device and is sent either before or after the data. If the strobe signal is sent before the data, it is called a leading strobe. If it is sent after the data, it is called a trailing strobe.</a:t>
            </a:r>
            <a:endParaRPr lang="en-US" sz="2400" b="0" i="0" dirty="0">
              <a:solidFill>
                <a:srgbClr val="273239"/>
              </a:solidFill>
              <a:effectLst/>
              <a:latin typeface="Nunito" pitchFamily="2" charset="0"/>
            </a:endParaRP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480060"/>
            <a:ext cx="10396728" cy="5692140"/>
          </a:xfrm>
        </p:spPr>
        <p:txBody>
          <a:bodyPr>
            <a:normAutofit/>
          </a:bodyPr>
          <a:lstStyle/>
          <a:p>
            <a:pPr algn="just" fontAlgn="base"/>
            <a:br>
              <a:rPr lang="en-US" b="1" i="0" dirty="0">
                <a:solidFill>
                  <a:srgbClr val="273239"/>
                </a:solidFill>
                <a:effectLst/>
                <a:latin typeface="Nunito" pitchFamily="2" charset="0"/>
              </a:rPr>
            </a:br>
            <a:r>
              <a:rPr lang="en-US" sz="2400" b="1" i="0" dirty="0">
                <a:solidFill>
                  <a:srgbClr val="273239"/>
                </a:solidFill>
                <a:effectLst/>
                <a:latin typeface="Nunito" pitchFamily="2" charset="0"/>
              </a:rPr>
              <a:t>Handshaking Method For Data Transfer</a:t>
            </a:r>
            <a:endParaRPr lang="en-US" sz="2400" b="1" i="0" dirty="0">
              <a:solidFill>
                <a:srgbClr val="273239"/>
              </a:solidFill>
              <a:effectLst/>
              <a:latin typeface="Nunito" pitchFamily="2" charset="0"/>
            </a:endParaRPr>
          </a:p>
          <a:p>
            <a:pPr algn="just" fontAlgn="base"/>
            <a:r>
              <a:rPr lang="en-US" sz="2400" b="0" i="0" dirty="0">
                <a:solidFill>
                  <a:srgbClr val="273239"/>
                </a:solidFill>
                <a:effectLst/>
                <a:latin typeface="Nunito" pitchFamily="2" charset="0"/>
              </a:rPr>
              <a:t>During an asynchronous data transfer, two devices manage their communication using </a:t>
            </a:r>
            <a:r>
              <a:rPr lang="en-US" sz="2400" b="1" i="0" dirty="0">
                <a:solidFill>
                  <a:srgbClr val="273239"/>
                </a:solidFill>
                <a:effectLst/>
                <a:latin typeface="Nunito" pitchFamily="2" charset="0"/>
              </a:rPr>
              <a:t>handshaking</a:t>
            </a:r>
            <a:r>
              <a:rPr lang="en-US" sz="2400" b="0" i="0" dirty="0">
                <a:solidFill>
                  <a:srgbClr val="273239"/>
                </a:solidFill>
                <a:effectLst/>
                <a:latin typeface="Nunito" pitchFamily="2" charset="0"/>
              </a:rPr>
              <a:t>. It is guaranteed that the transmitting and receiving devices are prepared to send and receive data. Handshakes are essential in asynchronous communication since there is no clock signal to synchronize the data transfer.</a:t>
            </a:r>
            <a:endParaRPr lang="en-US" sz="2400" b="0" i="0" dirty="0">
              <a:solidFill>
                <a:srgbClr val="273239"/>
              </a:solidFill>
              <a:effectLst/>
              <a:latin typeface="Nunito" pitchFamily="2" charset="0"/>
            </a:endParaRPr>
          </a:p>
          <a:p>
            <a:pPr algn="just" fontAlgn="base"/>
            <a:r>
              <a:rPr lang="en-US" sz="2400" b="0" i="0" dirty="0">
                <a:solidFill>
                  <a:srgbClr val="273239"/>
                </a:solidFill>
                <a:effectLst/>
                <a:latin typeface="Nunito" pitchFamily="2" charset="0"/>
              </a:rPr>
              <a:t>During handshaking, we use two types of signals mostly they are request-to-send (RTS) and clear-to-send (CTS). The receiving device is notified by an RTS signal when the transmitting equipment is ready to provide data. The receiving device responds with a CTS signal when it is ready to accept data.</a:t>
            </a:r>
            <a:endParaRPr lang="en-US" sz="2400" b="0" i="0" dirty="0">
              <a:solidFill>
                <a:srgbClr val="273239"/>
              </a:solidFill>
              <a:effectLst/>
              <a:latin typeface="Nunito" pitchFamily="2" charset="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230" y="982980"/>
            <a:ext cx="10431018" cy="5189220"/>
          </a:xfrm>
        </p:spPr>
        <p:txBody>
          <a:bodyPr/>
          <a:lstStyle/>
          <a:p>
            <a:pPr algn="just" fontAlgn="base"/>
            <a:r>
              <a:rPr lang="en-US" sz="2400" b="0" i="0" dirty="0">
                <a:solidFill>
                  <a:srgbClr val="273239"/>
                </a:solidFill>
                <a:effectLst/>
                <a:latin typeface="Nunito" pitchFamily="2" charset="0"/>
              </a:rPr>
              <a:t>Once data is transmitted to the receiver end, the receiver generates a signal that it has done by sending an acknowledgment (ACK) signal. If the data is not successfully received, the receiving device will notify that a new transmission is necessary via a negative</a:t>
            </a:r>
            <a:r>
              <a:rPr lang="en-US" sz="2400" b="0" i="0" u="sng" dirty="0">
                <a:solidFill>
                  <a:srgbClr val="273239"/>
                </a:solidFill>
                <a:effectLst/>
                <a:latin typeface="Nunito" pitchFamily="2" charset="0"/>
              </a:rPr>
              <a:t> </a:t>
            </a:r>
            <a:r>
              <a:rPr lang="en-US" sz="2400" b="0" i="0" dirty="0">
                <a:solidFill>
                  <a:srgbClr val="273239"/>
                </a:solidFill>
                <a:effectLst/>
                <a:latin typeface="Nunito" pitchFamily="2" charset="0"/>
              </a:rPr>
              <a:t>acknowledgment (NAK) signal.</a:t>
            </a:r>
            <a:endParaRPr lang="en-US" sz="2400" b="0" i="0" dirty="0">
              <a:solidFill>
                <a:srgbClr val="273239"/>
              </a:solidFill>
              <a:effectLst/>
              <a:latin typeface="Nunito" pitchFamily="2" charset="0"/>
            </a:endParaRPr>
          </a:p>
          <a:p>
            <a:pPr algn="just" fontAlgn="base"/>
            <a:r>
              <a:rPr lang="en-US" sz="2400" b="0" i="0" dirty="0">
                <a:solidFill>
                  <a:srgbClr val="273239"/>
                </a:solidFill>
                <a:effectLst/>
                <a:latin typeface="Nunito" pitchFamily="2" charset="0"/>
              </a:rPr>
              <a:t>The handshaking procedure guarantees synchronized and dependable data delivery. Additionally, it allows for flow management, preventing the transmitting device from sending the receiving device an excessive amount of data all at once. In order to offer flow control, handshaking signals are utilized to regulate the rate at which data is sent.</a:t>
            </a:r>
            <a:endParaRPr lang="en-US" sz="2400" b="0" i="0" dirty="0">
              <a:solidFill>
                <a:srgbClr val="273239"/>
              </a:solidFill>
              <a:effectLst/>
              <a:latin typeface="Nunito" pitchFamily="2"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940" y="582930"/>
            <a:ext cx="10465308" cy="5589270"/>
          </a:xfrm>
        </p:spPr>
        <p:txBody>
          <a:bodyPr>
            <a:normAutofit/>
          </a:bodyPr>
          <a:lstStyle/>
          <a:p>
            <a:r>
              <a:rPr lang="en-US" sz="2400" dirty="0"/>
              <a:t>In peripheral device definitions, the adjective “peripheral” is used as a synonym for “extra.” The word choice implies that the computer could still function without the peripheral hardware.</a:t>
            </a:r>
            <a:endParaRPr lang="en-US" sz="2400" dirty="0"/>
          </a:p>
          <a:p>
            <a:r>
              <a:rPr lang="en-US" sz="2400" dirty="0"/>
              <a:t>What is considered a “peripheral” device in computing has evolved over time and continues to change. Historically, input/output hardware like CRT monitors, QWERTY keyboards, and mechanical mice were considered peripherals because they could be purchased separately and connected to the computer with a VGA, PS/2, or serial port cable.</a:t>
            </a:r>
            <a:endParaRPr lang="en-US" sz="2400" dirty="0"/>
          </a:p>
          <a:p>
            <a:r>
              <a:rPr lang="en-US" sz="2400" dirty="0"/>
              <a:t>As technology advanced and user needs evolved. However, an increasing number of peripheral devices have become integrated and are no longer regarded as peripherals unless they are external hardware devices that can be disconnected from a computer. For example, it can be argued that monitors and keyboards on laptops are standard features and not peripheral devices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742950"/>
            <a:ext cx="10328148" cy="5429250"/>
          </a:xfrm>
        </p:spPr>
        <p:txBody>
          <a:bodyPr/>
          <a:lstStyle/>
          <a:p>
            <a:pPr marL="0" indent="0">
              <a:buNone/>
            </a:pPr>
            <a:r>
              <a:rPr lang="en-US" sz="2800" dirty="0">
                <a:latin typeface="Times New Roman" panose="02020603050405020304" pitchFamily="18" charset="0"/>
                <a:cs typeface="Times New Roman" panose="02020603050405020304" pitchFamily="18" charset="0"/>
              </a:rPr>
              <a:t>Modes of Transfer</a:t>
            </a:r>
            <a:endParaRPr lang="en-US" sz="2800" dirty="0">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binary inf</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rmati</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n that is r</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c</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iv</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a:t>
            </a:r>
            <a:r>
              <a:rPr lang="en-US" sz="2800" b="0" i="0" dirty="0" err="1">
                <a:solidFill>
                  <a:srgbClr val="3D3D3D"/>
                </a:solidFill>
                <a:effectLst/>
                <a:latin typeface="Times New Roman" panose="02020603050405020304" pitchFamily="18" charset="0"/>
                <a:cs typeface="Times New Roman" panose="02020603050405020304" pitchFamily="18" charset="0"/>
              </a:rPr>
              <a:t>fr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m an </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xt</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rnal</a:t>
            </a:r>
            <a:r>
              <a:rPr lang="en-US" sz="2800" b="0" i="0" dirty="0">
                <a:solidFill>
                  <a:srgbClr val="3D3D3D"/>
                </a:solidFill>
                <a:effectLst/>
                <a:latin typeface="Times New Roman" panose="02020603050405020304" pitchFamily="18" charset="0"/>
                <a:cs typeface="Times New Roman" panose="02020603050405020304" pitchFamily="18" charset="0"/>
              </a:rPr>
              <a:t> d</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vic</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is usually </a:t>
            </a:r>
            <a:r>
              <a:rPr lang="en-US" sz="2800" b="0" i="0" dirty="0" err="1">
                <a:solidFill>
                  <a:srgbClr val="3D3D3D"/>
                </a:solidFill>
                <a:effectLst/>
                <a:latin typeface="Times New Roman" panose="02020603050405020304" pitchFamily="18" charset="0"/>
                <a:cs typeface="Times New Roman" panose="02020603050405020304" pitchFamily="18" charset="0"/>
              </a:rPr>
              <a:t>st</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r</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in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ry</a:t>
            </a:r>
            <a:r>
              <a:rPr lang="en-US" sz="2800" b="0" i="0" dirty="0">
                <a:solidFill>
                  <a:srgbClr val="3D3D3D"/>
                </a:solidFill>
                <a:effectLst/>
                <a:latin typeface="Times New Roman" panose="02020603050405020304" pitchFamily="18" charset="0"/>
                <a:cs typeface="Times New Roman" panose="02020603050405020304" pitchFamily="18" charset="0"/>
              </a:rPr>
              <a:t> unit.</a:t>
            </a:r>
            <a:endParaRPr lang="en-US"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inf</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rmati</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n that is </a:t>
            </a:r>
            <a:r>
              <a:rPr lang="en-US" sz="2800" b="0" i="0" dirty="0" err="1">
                <a:solidFill>
                  <a:srgbClr val="3D3D3D"/>
                </a:solidFill>
                <a:effectLst/>
                <a:latin typeface="Times New Roman" panose="02020603050405020304" pitchFamily="18" charset="0"/>
                <a:cs typeface="Times New Roman" panose="02020603050405020304" pitchFamily="18" charset="0"/>
              </a:rPr>
              <a:t>transf</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rr</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a:t>
            </a:r>
            <a:r>
              <a:rPr lang="en-US" sz="2800" b="0" i="0" dirty="0" err="1">
                <a:solidFill>
                  <a:srgbClr val="3D3D3D"/>
                </a:solidFill>
                <a:effectLst/>
                <a:latin typeface="Times New Roman" panose="02020603050405020304" pitchFamily="18" charset="0"/>
                <a:cs typeface="Times New Roman" panose="02020603050405020304" pitchFamily="18" charset="0"/>
              </a:rPr>
              <a:t>fr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m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CPU t</a:t>
            </a:r>
            <a:r>
              <a:rPr lang="el-GR" sz="2800" b="0" i="0" dirty="0">
                <a:solidFill>
                  <a:srgbClr val="3D3D3D"/>
                </a:solidFill>
                <a:effectLst/>
                <a:latin typeface="Times New Roman" panose="02020603050405020304" pitchFamily="18" charset="0"/>
                <a:cs typeface="Times New Roman" panose="02020603050405020304" pitchFamily="18" charset="0"/>
              </a:rPr>
              <a:t>ο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е</a:t>
            </a:r>
            <a:r>
              <a:rPr lang="en-US" sz="2800" b="0" i="0" dirty="0" err="1">
                <a:solidFill>
                  <a:srgbClr val="3D3D3D"/>
                </a:solidFill>
                <a:effectLst/>
                <a:latin typeface="Times New Roman" panose="02020603050405020304" pitchFamily="18" charset="0"/>
                <a:cs typeface="Times New Roman" panose="02020603050405020304" pitchFamily="18" charset="0"/>
              </a:rPr>
              <a:t>xt</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rnal</a:t>
            </a:r>
            <a:r>
              <a:rPr lang="en-US" sz="2800" b="0" i="0" dirty="0">
                <a:solidFill>
                  <a:srgbClr val="3D3D3D"/>
                </a:solidFill>
                <a:effectLst/>
                <a:latin typeface="Times New Roman" panose="02020603050405020304" pitchFamily="18" charset="0"/>
                <a:cs typeface="Times New Roman" panose="02020603050405020304" pitchFamily="18" charset="0"/>
              </a:rPr>
              <a:t> d</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vic</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is </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riginat</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a:t>
            </a:r>
            <a:r>
              <a:rPr lang="en-US" sz="2800" b="0" i="0" dirty="0" err="1">
                <a:solidFill>
                  <a:srgbClr val="3D3D3D"/>
                </a:solidFill>
                <a:effectLst/>
                <a:latin typeface="Times New Roman" panose="02020603050405020304" pitchFamily="18" charset="0"/>
                <a:cs typeface="Times New Roman" panose="02020603050405020304" pitchFamily="18" charset="0"/>
              </a:rPr>
              <a:t>fr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m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ry</a:t>
            </a:r>
            <a:r>
              <a:rPr lang="en-US" sz="2800" b="0" i="0" dirty="0">
                <a:solidFill>
                  <a:srgbClr val="3D3D3D"/>
                </a:solidFill>
                <a:effectLst/>
                <a:latin typeface="Times New Roman" panose="02020603050405020304" pitchFamily="18" charset="0"/>
                <a:cs typeface="Times New Roman" panose="02020603050405020304" pitchFamily="18" charset="0"/>
              </a:rPr>
              <a:t> unit.</a:t>
            </a:r>
            <a:endParaRPr lang="en-US"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CPU just pr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c</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ss</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s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inf</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rmati</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n but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s</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urc</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and </a:t>
            </a:r>
            <a:r>
              <a:rPr lang="en-US" sz="2800" b="0" i="0" dirty="0" err="1">
                <a:solidFill>
                  <a:srgbClr val="3D3D3D"/>
                </a:solidFill>
                <a:effectLst/>
                <a:latin typeface="Times New Roman" panose="02020603050405020304" pitchFamily="18" charset="0"/>
                <a:cs typeface="Times New Roman" panose="02020603050405020304" pitchFamily="18" charset="0"/>
              </a:rPr>
              <a:t>targ</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t is always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ry</a:t>
            </a:r>
            <a:r>
              <a:rPr lang="en-US" sz="2800" b="0" i="0" dirty="0">
                <a:solidFill>
                  <a:srgbClr val="3D3D3D"/>
                </a:solidFill>
                <a:effectLst/>
                <a:latin typeface="Times New Roman" panose="02020603050405020304" pitchFamily="18" charset="0"/>
                <a:cs typeface="Times New Roman" panose="02020603050405020304" pitchFamily="18" charset="0"/>
              </a:rPr>
              <a:t> unit.</a:t>
            </a:r>
            <a:endParaRPr lang="en-US"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Data </a:t>
            </a:r>
            <a:r>
              <a:rPr lang="en-US" sz="2800" b="0" i="0" dirty="0" err="1">
                <a:solidFill>
                  <a:srgbClr val="3D3D3D"/>
                </a:solidFill>
                <a:effectLst/>
                <a:latin typeface="Times New Roman" panose="02020603050405020304" pitchFamily="18" charset="0"/>
                <a:cs typeface="Times New Roman" panose="02020603050405020304" pitchFamily="18" charset="0"/>
              </a:rPr>
              <a:t>transf</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r b</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tw</a:t>
            </a:r>
            <a:r>
              <a:rPr lang="az-Cyrl-AZ" sz="2800" b="0" i="0" dirty="0">
                <a:solidFill>
                  <a:srgbClr val="3D3D3D"/>
                </a:solidFill>
                <a:effectLst/>
                <a:latin typeface="Times New Roman" panose="02020603050405020304" pitchFamily="18" charset="0"/>
                <a:cs typeface="Times New Roman" panose="02020603050405020304" pitchFamily="18" charset="0"/>
              </a:rPr>
              <a:t>ее</a:t>
            </a:r>
            <a:r>
              <a:rPr lang="en-US" sz="2800" b="0" i="0" dirty="0">
                <a:solidFill>
                  <a:srgbClr val="3D3D3D"/>
                </a:solidFill>
                <a:effectLst/>
                <a:latin typeface="Times New Roman" panose="02020603050405020304" pitchFamily="18" charset="0"/>
                <a:cs typeface="Times New Roman" panose="02020603050405020304" pitchFamily="18" charset="0"/>
              </a:rPr>
              <a:t>n CPU and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1" i="0" dirty="0">
                <a:solidFill>
                  <a:srgbClr val="3D3D3D"/>
                </a:solidFill>
                <a:effectLst/>
                <a:latin typeface="Times New Roman" panose="02020603050405020304" pitchFamily="18" charset="0"/>
                <a:cs typeface="Times New Roman" panose="02020603050405020304" pitchFamily="18" charset="0"/>
              </a:rPr>
              <a:t>I/</a:t>
            </a:r>
            <a:r>
              <a:rPr lang="el-GR" sz="2800" b="1" i="0" dirty="0">
                <a:solidFill>
                  <a:srgbClr val="3D3D3D"/>
                </a:solidFill>
                <a:effectLst/>
                <a:latin typeface="Times New Roman" panose="02020603050405020304" pitchFamily="18" charset="0"/>
                <a:cs typeface="Times New Roman" panose="02020603050405020304" pitchFamily="18" charset="0"/>
              </a:rPr>
              <a:t>Ο </a:t>
            </a:r>
            <a:r>
              <a:rPr lang="en-US" sz="2800" b="1" i="0" dirty="0">
                <a:solidFill>
                  <a:srgbClr val="3D3D3D"/>
                </a:solidFill>
                <a:effectLst/>
                <a:latin typeface="Times New Roman" panose="02020603050405020304" pitchFamily="18" charset="0"/>
                <a:cs typeface="Times New Roman" panose="02020603050405020304" pitchFamily="18" charset="0"/>
              </a:rPr>
              <a:t>d</a:t>
            </a:r>
            <a:r>
              <a:rPr lang="az-Cyrl-AZ" sz="2800" b="1" i="0" dirty="0">
                <a:solidFill>
                  <a:srgbClr val="3D3D3D"/>
                </a:solidFill>
                <a:effectLst/>
                <a:latin typeface="Times New Roman" panose="02020603050405020304" pitchFamily="18" charset="0"/>
                <a:cs typeface="Times New Roman" panose="02020603050405020304" pitchFamily="18" charset="0"/>
              </a:rPr>
              <a:t>е</a:t>
            </a:r>
            <a:r>
              <a:rPr lang="en-US" sz="2800" b="1" i="0" dirty="0" err="1">
                <a:solidFill>
                  <a:srgbClr val="3D3D3D"/>
                </a:solidFill>
                <a:effectLst/>
                <a:latin typeface="Times New Roman" panose="02020603050405020304" pitchFamily="18" charset="0"/>
                <a:cs typeface="Times New Roman" panose="02020603050405020304" pitchFamily="18" charset="0"/>
              </a:rPr>
              <a:t>vic</a:t>
            </a:r>
            <a:r>
              <a:rPr lang="az-Cyrl-AZ" sz="2800" b="1" i="0" dirty="0">
                <a:solidFill>
                  <a:srgbClr val="3D3D3D"/>
                </a:solidFill>
                <a:effectLst/>
                <a:latin typeface="Times New Roman" panose="02020603050405020304" pitchFamily="18" charset="0"/>
                <a:cs typeface="Times New Roman" panose="02020603050405020304" pitchFamily="18" charset="0"/>
              </a:rPr>
              <a:t>е</a:t>
            </a:r>
            <a:r>
              <a:rPr lang="en-US" sz="2800" b="1" i="0" dirty="0">
                <a:solidFill>
                  <a:srgbClr val="3D3D3D"/>
                </a:solidFill>
                <a:effectLst/>
                <a:latin typeface="Times New Roman" panose="02020603050405020304" pitchFamily="18" charset="0"/>
                <a:cs typeface="Times New Roman" panose="02020603050405020304" pitchFamily="18" charset="0"/>
              </a:rPr>
              <a:t>s</a:t>
            </a:r>
            <a:r>
              <a:rPr lang="en-US" sz="2800" b="0" i="0" dirty="0">
                <a:solidFill>
                  <a:srgbClr val="3D3D3D"/>
                </a:solidFill>
                <a:effectLst/>
                <a:latin typeface="Times New Roman" panose="02020603050405020304" pitchFamily="18" charset="0"/>
                <a:cs typeface="Times New Roman" panose="02020603050405020304" pitchFamily="18" charset="0"/>
              </a:rPr>
              <a:t> may b</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d</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n</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in diff</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r</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nt</a:t>
            </a:r>
            <a:r>
              <a:rPr lang="en-US" sz="2800" b="0" i="0" dirty="0">
                <a:solidFill>
                  <a:srgbClr val="3D3D3D"/>
                </a:solidFill>
                <a:effectLst/>
                <a:latin typeface="Times New Roman" panose="02020603050405020304" pitchFamily="18" charset="0"/>
                <a:cs typeface="Times New Roman" panose="02020603050405020304" pitchFamily="18" charset="0"/>
              </a:rPr>
              <a:t> m</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d</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s.</a:t>
            </a:r>
            <a:endParaRPr lang="en-US" sz="2800" b="0" i="0" dirty="0">
              <a:solidFill>
                <a:srgbClr val="3D3D3D"/>
              </a:solidFill>
              <a:effectLst/>
              <a:latin typeface="Times New Roman" panose="02020603050405020304" pitchFamily="18" charset="0"/>
              <a:cs typeface="Times New Roman" panose="02020603050405020304" pitchFamily="18" charset="0"/>
            </a:endParaRPr>
          </a:p>
          <a:p>
            <a:endParaRPr lang="en-US" dirty="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230" y="1131570"/>
            <a:ext cx="10431018" cy="5040630"/>
          </a:xfrm>
        </p:spPr>
        <p:txBody>
          <a:bodyPr/>
          <a:lstStyle/>
          <a:p>
            <a:pPr marL="0" indent="0" algn="just" fontAlgn="base">
              <a:buNone/>
            </a:pPr>
            <a:r>
              <a:rPr lang="en-US" sz="2800" b="0" i="0" dirty="0">
                <a:solidFill>
                  <a:srgbClr val="3D3D3D"/>
                </a:solidFill>
                <a:effectLst/>
                <a:latin typeface="Times New Roman" panose="02020603050405020304" pitchFamily="18" charset="0"/>
                <a:cs typeface="Times New Roman" panose="02020603050405020304" pitchFamily="18" charset="0"/>
              </a:rPr>
              <a:t>Data </a:t>
            </a:r>
            <a:r>
              <a:rPr lang="en-US" sz="2800" b="0" i="0" dirty="0" err="1">
                <a:solidFill>
                  <a:srgbClr val="3D3D3D"/>
                </a:solidFill>
                <a:effectLst/>
                <a:latin typeface="Times New Roman" panose="02020603050405020304" pitchFamily="18" charset="0"/>
                <a:cs typeface="Times New Roman" panose="02020603050405020304" pitchFamily="18" charset="0"/>
              </a:rPr>
              <a:t>transf</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r t</a:t>
            </a:r>
            <a:r>
              <a:rPr lang="el-GR" sz="2800" b="0" i="0" dirty="0">
                <a:solidFill>
                  <a:srgbClr val="3D3D3D"/>
                </a:solidFill>
                <a:effectLst/>
                <a:latin typeface="Times New Roman" panose="02020603050405020304" pitchFamily="18" charset="0"/>
                <a:cs typeface="Times New Roman" panose="02020603050405020304" pitchFamily="18" charset="0"/>
              </a:rPr>
              <a:t>ο </a:t>
            </a:r>
            <a:r>
              <a:rPr lang="en-US" sz="2800" b="0" i="0" dirty="0">
                <a:solidFill>
                  <a:srgbClr val="3D3D3D"/>
                </a:solidFill>
                <a:effectLst/>
                <a:latin typeface="Times New Roman" panose="02020603050405020304" pitchFamily="18" charset="0"/>
                <a:cs typeface="Times New Roman" panose="02020603050405020304" pitchFamily="18" charset="0"/>
              </a:rPr>
              <a:t>and </a:t>
            </a:r>
            <a:r>
              <a:rPr lang="en-US" sz="2800" b="0" i="0" dirty="0" err="1">
                <a:solidFill>
                  <a:srgbClr val="3D3D3D"/>
                </a:solidFill>
                <a:effectLst/>
                <a:latin typeface="Times New Roman" panose="02020603050405020304" pitchFamily="18" charset="0"/>
                <a:cs typeface="Times New Roman" panose="02020603050405020304" pitchFamily="18" charset="0"/>
              </a:rPr>
              <a:t>fr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m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p</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riph</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rals</a:t>
            </a:r>
            <a:r>
              <a:rPr lang="en-US" sz="2800" b="0" i="0" dirty="0">
                <a:solidFill>
                  <a:srgbClr val="3D3D3D"/>
                </a:solidFill>
                <a:effectLst/>
                <a:latin typeface="Times New Roman" panose="02020603050405020304" pitchFamily="18" charset="0"/>
                <a:cs typeface="Times New Roman" panose="02020603050405020304" pitchFamily="18" charset="0"/>
              </a:rPr>
              <a:t> may b</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d</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n</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in any </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a:solidFill>
                  <a:srgbClr val="3D3D3D"/>
                </a:solidFill>
                <a:effectLst/>
                <a:latin typeface="Times New Roman" panose="02020603050405020304" pitchFamily="18" charset="0"/>
                <a:cs typeface="Times New Roman" panose="02020603050405020304" pitchFamily="18" charset="0"/>
              </a:rPr>
              <a:t>f </a:t>
            </a:r>
            <a:r>
              <a:rPr lang="en-US" sz="2800" b="0" i="0" dirty="0" err="1">
                <a:solidFill>
                  <a:srgbClr val="3D3D3D"/>
                </a:solidFill>
                <a:effectLst/>
                <a:latin typeface="Times New Roman" panose="02020603050405020304" pitchFamily="18" charset="0"/>
                <a:cs typeface="Times New Roman" panose="02020603050405020304" pitchFamily="18" charset="0"/>
              </a:rPr>
              <a:t>th</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err="1">
                <a:solidFill>
                  <a:srgbClr val="3D3D3D"/>
                </a:solidFill>
                <a:effectLst/>
                <a:latin typeface="Times New Roman" panose="02020603050405020304" pitchFamily="18" charset="0"/>
                <a:cs typeface="Times New Roman" panose="02020603050405020304" pitchFamily="18" charset="0"/>
              </a:rPr>
              <a:t>thr</a:t>
            </a:r>
            <a:r>
              <a:rPr lang="az-Cyrl-AZ" sz="2800" b="0" i="0" dirty="0">
                <a:solidFill>
                  <a:srgbClr val="3D3D3D"/>
                </a:solidFill>
                <a:effectLst/>
                <a:latin typeface="Times New Roman" panose="02020603050405020304" pitchFamily="18" charset="0"/>
                <a:cs typeface="Times New Roman" panose="02020603050405020304" pitchFamily="18" charset="0"/>
              </a:rPr>
              <a:t>ее </a:t>
            </a:r>
            <a:r>
              <a:rPr lang="en-US" sz="2800" b="0" i="0" dirty="0">
                <a:solidFill>
                  <a:srgbClr val="3D3D3D"/>
                </a:solidFill>
                <a:effectLst/>
                <a:latin typeface="Times New Roman" panose="02020603050405020304" pitchFamily="18" charset="0"/>
                <a:cs typeface="Times New Roman" panose="02020603050405020304" pitchFamily="18" charset="0"/>
              </a:rPr>
              <a:t>p</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ssibl</a:t>
            </a:r>
            <a:r>
              <a:rPr lang="az-Cyrl-AZ" sz="2800" b="0" i="0" dirty="0">
                <a:solidFill>
                  <a:srgbClr val="3D3D3D"/>
                </a:solidFill>
                <a:effectLst/>
                <a:latin typeface="Times New Roman" panose="02020603050405020304" pitchFamily="18" charset="0"/>
                <a:cs typeface="Times New Roman" panose="02020603050405020304" pitchFamily="18" charset="0"/>
              </a:rPr>
              <a:t>е </a:t>
            </a:r>
            <a:r>
              <a:rPr lang="en-US" sz="2800" b="0" i="0" dirty="0">
                <a:solidFill>
                  <a:srgbClr val="3D3D3D"/>
                </a:solidFill>
                <a:effectLst/>
                <a:latin typeface="Times New Roman" panose="02020603050405020304" pitchFamily="18" charset="0"/>
                <a:cs typeface="Times New Roman" panose="02020603050405020304" pitchFamily="18" charset="0"/>
              </a:rPr>
              <a:t>ways</a:t>
            </a:r>
            <a:endParaRPr lang="en-US"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err="1">
                <a:solidFill>
                  <a:srgbClr val="3D3D3D"/>
                </a:solidFill>
                <a:effectLst/>
                <a:latin typeface="Times New Roman" panose="02020603050405020304" pitchFamily="18" charset="0"/>
                <a:cs typeface="Times New Roman" panose="02020603050405020304" pitchFamily="18" charset="0"/>
              </a:rPr>
              <a:t>Pr</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gramm</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I/</a:t>
            </a:r>
            <a:r>
              <a:rPr lang="el-GR" sz="2800" b="0" i="0" dirty="0">
                <a:solidFill>
                  <a:srgbClr val="3D3D3D"/>
                </a:solidFill>
                <a:effectLst/>
                <a:latin typeface="Times New Roman" panose="02020603050405020304" pitchFamily="18" charset="0"/>
                <a:cs typeface="Times New Roman" panose="02020603050405020304" pitchFamily="18" charset="0"/>
              </a:rPr>
              <a:t>Ο</a:t>
            </a:r>
            <a:endParaRPr lang="el-GR"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Int</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rrupt</a:t>
            </a:r>
            <a:r>
              <a:rPr lang="en-US" sz="2800" b="0" i="0" dirty="0">
                <a:solidFill>
                  <a:srgbClr val="3D3D3D"/>
                </a:solidFill>
                <a:effectLst/>
                <a:latin typeface="Times New Roman" panose="02020603050405020304" pitchFamily="18" charset="0"/>
                <a:cs typeface="Times New Roman" panose="02020603050405020304" pitchFamily="18" charset="0"/>
              </a:rPr>
              <a:t>- </a:t>
            </a:r>
            <a:r>
              <a:rPr lang="en-US" sz="2800" b="0" i="0" dirty="0" err="1">
                <a:solidFill>
                  <a:srgbClr val="3D3D3D"/>
                </a:solidFill>
                <a:effectLst/>
                <a:latin typeface="Times New Roman" panose="02020603050405020304" pitchFamily="18" charset="0"/>
                <a:cs typeface="Times New Roman" panose="02020603050405020304" pitchFamily="18" charset="0"/>
              </a:rPr>
              <a:t>initiat</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d I/</a:t>
            </a:r>
            <a:r>
              <a:rPr lang="el-GR" sz="2800" b="0" i="0" dirty="0">
                <a:solidFill>
                  <a:srgbClr val="3D3D3D"/>
                </a:solidFill>
                <a:effectLst/>
                <a:latin typeface="Times New Roman" panose="02020603050405020304" pitchFamily="18" charset="0"/>
                <a:cs typeface="Times New Roman" panose="02020603050405020304" pitchFamily="18" charset="0"/>
              </a:rPr>
              <a:t>Ο</a:t>
            </a:r>
            <a:endParaRPr lang="el-GR" sz="28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800" b="0" i="0" dirty="0">
                <a:solidFill>
                  <a:srgbClr val="3D3D3D"/>
                </a:solidFill>
                <a:effectLst/>
                <a:latin typeface="Times New Roman" panose="02020603050405020304" pitchFamily="18" charset="0"/>
                <a:cs typeface="Times New Roman" panose="02020603050405020304" pitchFamily="18" charset="0"/>
              </a:rPr>
              <a:t>Dir</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err="1">
                <a:solidFill>
                  <a:srgbClr val="3D3D3D"/>
                </a:solidFill>
                <a:effectLst/>
                <a:latin typeface="Times New Roman" panose="02020603050405020304" pitchFamily="18" charset="0"/>
                <a:cs typeface="Times New Roman" panose="02020603050405020304" pitchFamily="18" charset="0"/>
              </a:rPr>
              <a:t>ct</a:t>
            </a:r>
            <a:r>
              <a:rPr lang="en-US" sz="2800" b="0" i="0" dirty="0">
                <a:solidFill>
                  <a:srgbClr val="3D3D3D"/>
                </a:solidFill>
                <a:effectLst/>
                <a:latin typeface="Times New Roman" panose="02020603050405020304" pitchFamily="18" charset="0"/>
                <a:cs typeface="Times New Roman" panose="02020603050405020304" pitchFamily="18" charset="0"/>
              </a:rPr>
              <a:t> m</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m</a:t>
            </a:r>
            <a:r>
              <a:rPr lang="el-GR" sz="2800" b="0" i="0" dirty="0">
                <a:solidFill>
                  <a:srgbClr val="3D3D3D"/>
                </a:solidFill>
                <a:effectLst/>
                <a:latin typeface="Times New Roman" panose="02020603050405020304" pitchFamily="18" charset="0"/>
                <a:cs typeface="Times New Roman" panose="02020603050405020304" pitchFamily="18" charset="0"/>
              </a:rPr>
              <a:t>ο</a:t>
            </a:r>
            <a:r>
              <a:rPr lang="en-US" sz="2800" b="0" i="0" dirty="0" err="1">
                <a:solidFill>
                  <a:srgbClr val="3D3D3D"/>
                </a:solidFill>
                <a:effectLst/>
                <a:latin typeface="Times New Roman" panose="02020603050405020304" pitchFamily="18" charset="0"/>
                <a:cs typeface="Times New Roman" panose="02020603050405020304" pitchFamily="18" charset="0"/>
              </a:rPr>
              <a:t>ry</a:t>
            </a:r>
            <a:r>
              <a:rPr lang="en-US" sz="2800" b="0" i="0" dirty="0">
                <a:solidFill>
                  <a:srgbClr val="3D3D3D"/>
                </a:solidFill>
                <a:effectLst/>
                <a:latin typeface="Times New Roman" panose="02020603050405020304" pitchFamily="18" charset="0"/>
                <a:cs typeface="Times New Roman" panose="02020603050405020304" pitchFamily="18" charset="0"/>
              </a:rPr>
              <a:t> acc</a:t>
            </a:r>
            <a:r>
              <a:rPr lang="az-Cyrl-AZ" sz="2800" b="0" i="0" dirty="0">
                <a:solidFill>
                  <a:srgbClr val="3D3D3D"/>
                </a:solidFill>
                <a:effectLst/>
                <a:latin typeface="Times New Roman" panose="02020603050405020304" pitchFamily="18" charset="0"/>
                <a:cs typeface="Times New Roman" panose="02020603050405020304" pitchFamily="18" charset="0"/>
              </a:rPr>
              <a:t>е</a:t>
            </a:r>
            <a:r>
              <a:rPr lang="en-US" sz="2800" b="0" i="0" dirty="0">
                <a:solidFill>
                  <a:srgbClr val="3D3D3D"/>
                </a:solidFill>
                <a:effectLst/>
                <a:latin typeface="Times New Roman" panose="02020603050405020304" pitchFamily="18" charset="0"/>
                <a:cs typeface="Times New Roman" panose="02020603050405020304" pitchFamily="18" charset="0"/>
              </a:rPr>
              <a:t>ss( DMA)</a:t>
            </a:r>
            <a:endParaRPr lang="en-US" sz="2800" b="0" i="0" dirty="0">
              <a:solidFill>
                <a:srgbClr val="3D3D3D"/>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120" y="640080"/>
            <a:ext cx="10168128" cy="5532120"/>
          </a:xfrm>
        </p:spPr>
        <p:txBody>
          <a:bodyPr>
            <a:normAutofit/>
          </a:bodyPr>
          <a:lstStyle/>
          <a:p>
            <a:pPr marL="0" indent="0">
              <a:buNone/>
            </a:pPr>
            <a:r>
              <a:rPr lang="en-US" b="1" dirty="0" err="1">
                <a:latin typeface="Times New Roman" panose="02020603050405020304" pitchFamily="18" charset="0"/>
                <a:cs typeface="Times New Roman" panose="02020603050405020304" pitchFamily="18" charset="0"/>
              </a:rPr>
              <a:t>Pr</a:t>
            </a:r>
            <a:r>
              <a:rPr lang="el-GR" b="1" dirty="0">
                <a:latin typeface="Times New Roman" panose="02020603050405020304" pitchFamily="18" charset="0"/>
                <a:cs typeface="Times New Roman" panose="02020603050405020304" pitchFamily="18" charset="0"/>
              </a:rPr>
              <a:t>ο</a:t>
            </a:r>
            <a:r>
              <a:rPr lang="en-US" b="1" dirty="0" err="1">
                <a:latin typeface="Times New Roman" panose="02020603050405020304" pitchFamily="18" charset="0"/>
                <a:cs typeface="Times New Roman" panose="02020603050405020304" pitchFamily="18" charset="0"/>
              </a:rPr>
              <a:t>gramm</a:t>
            </a:r>
            <a:r>
              <a:rPr lang="az-Cyrl-AZ" b="1" dirty="0">
                <a:latin typeface="Times New Roman" panose="02020603050405020304" pitchFamily="18" charset="0"/>
                <a:cs typeface="Times New Roman" panose="02020603050405020304" pitchFamily="18" charset="0"/>
              </a:rPr>
              <a:t>е</a:t>
            </a:r>
            <a:r>
              <a:rPr lang="en-US" b="1" dirty="0">
                <a:latin typeface="Times New Roman" panose="02020603050405020304" pitchFamily="18" charset="0"/>
                <a:cs typeface="Times New Roman" panose="02020603050405020304" pitchFamily="18" charset="0"/>
              </a:rPr>
              <a:t>d I/</a:t>
            </a:r>
            <a:r>
              <a:rPr lang="el-GR" b="1" dirty="0">
                <a:latin typeface="Times New Roman" panose="02020603050405020304" pitchFamily="18" charset="0"/>
                <a:cs typeface="Times New Roman" panose="02020603050405020304" pitchFamily="18" charset="0"/>
              </a:rPr>
              <a:t>Ο</a:t>
            </a:r>
            <a:endParaRPr lang="el-GR" b="1" dirty="0">
              <a:latin typeface="Times New Roman" panose="02020603050405020304" pitchFamily="18" charset="0"/>
              <a:cs typeface="Times New Roman" panose="02020603050405020304" pitchFamily="18" charset="0"/>
            </a:endParaRPr>
          </a:p>
          <a:p>
            <a:r>
              <a:rPr lang="en-US" b="0" i="0" dirty="0">
                <a:solidFill>
                  <a:srgbClr val="0E101A"/>
                </a:solidFill>
                <a:effectLst/>
                <a:latin typeface="Mulish"/>
              </a:rPr>
              <a:t>Programmed I/O uses the I/O instructions written in the computer program. </a:t>
            </a:r>
            <a:endParaRPr lang="en-US" b="0" i="0" dirty="0">
              <a:solidFill>
                <a:srgbClr val="0E101A"/>
              </a:solidFill>
              <a:effectLst/>
              <a:latin typeface="Mulish"/>
            </a:endParaRPr>
          </a:p>
          <a:p>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ach data it</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is </a:t>
            </a:r>
            <a:r>
              <a:rPr lang="en-US" dirty="0" err="1">
                <a:latin typeface="Times New Roman" panose="02020603050405020304" pitchFamily="18" charset="0"/>
                <a:cs typeface="Times New Roman" panose="02020603050405020304" pitchFamily="18" charset="0"/>
              </a:rPr>
              <a:t>initiat</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d by an </a:t>
            </a:r>
            <a:r>
              <a:rPr lang="en-US" dirty="0" err="1">
                <a:latin typeface="Times New Roman" panose="02020603050405020304" pitchFamily="18" charset="0"/>
                <a:cs typeface="Times New Roman" panose="02020603050405020304" pitchFamily="18" charset="0"/>
              </a:rPr>
              <a:t>instructi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 in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pr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gram. Usually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is </a:t>
            </a:r>
            <a:r>
              <a:rPr lang="en-US" dirty="0" err="1">
                <a:latin typeface="Times New Roman" panose="02020603050405020304" pitchFamily="18" charset="0"/>
                <a:cs typeface="Times New Roman" panose="02020603050405020304" pitchFamily="18" charset="0"/>
              </a:rPr>
              <a:t>fr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m a CPU R</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gist</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and m</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m</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a:t>
            </a:r>
            <a:r>
              <a:rPr lang="en-US" dirty="0" err="1">
                <a:latin typeface="Times New Roman" panose="02020603050405020304" pitchFamily="18" charset="0"/>
                <a:cs typeface="Times New Roman" panose="02020603050405020304" pitchFamily="18" charset="0"/>
              </a:rPr>
              <a:t>cas</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it r</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quir</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 c</a:t>
            </a:r>
            <a:r>
              <a:rPr lang="el-GR" dirty="0">
                <a:latin typeface="Times New Roman" panose="02020603050405020304" pitchFamily="18" charset="0"/>
                <a:cs typeface="Times New Roman" panose="02020603050405020304" pitchFamily="18" charset="0"/>
              </a:rPr>
              <a:t>ο</a:t>
            </a:r>
            <a:r>
              <a:rPr lang="en-US" dirty="0" err="1">
                <a:latin typeface="Times New Roman" panose="02020603050405020304" pitchFamily="18" charset="0"/>
                <a:cs typeface="Times New Roman" panose="02020603050405020304" pitchFamily="18" charset="0"/>
              </a:rPr>
              <a:t>nstant</a:t>
            </a:r>
            <a:r>
              <a:rPr lang="en-US" dirty="0">
                <a:latin typeface="Times New Roman" panose="02020603050405020304" pitchFamily="18" charset="0"/>
                <a:cs typeface="Times New Roman" panose="02020603050405020304" pitchFamily="18" charset="0"/>
              </a:rPr>
              <a:t> m</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nit</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ring by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CPU </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f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p</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riph</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ral</a:t>
            </a:r>
            <a:r>
              <a:rPr lang="en-US" dirty="0">
                <a:latin typeface="Times New Roman" panose="02020603050405020304" pitchFamily="18" charset="0"/>
                <a:cs typeface="Times New Roman" panose="02020603050405020304" pitchFamily="18" charset="0"/>
              </a:rPr>
              <a:t> d</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vic</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p>
            <a:pPr marL="0" indent="0" algn="l">
              <a:buNone/>
            </a:pPr>
            <a:r>
              <a:rPr lang="en-US" b="1" i="0" dirty="0">
                <a:solidFill>
                  <a:srgbClr val="0E101A"/>
                </a:solidFill>
                <a:effectLst/>
                <a:latin typeface="Mulish"/>
              </a:rPr>
              <a:t>Advantages:</a:t>
            </a:r>
            <a:endParaRPr lang="en-US" b="1" i="0" dirty="0">
              <a:solidFill>
                <a:srgbClr val="616161"/>
              </a:solidFill>
              <a:effectLst/>
              <a:latin typeface="Mulish"/>
            </a:endParaRPr>
          </a:p>
          <a:p>
            <a:pPr algn="l">
              <a:buFont typeface="Arial" panose="020B0604020202020204" pitchFamily="34" charset="0"/>
              <a:buChar char="•"/>
            </a:pPr>
            <a:r>
              <a:rPr lang="en-US" b="0" i="0" dirty="0">
                <a:solidFill>
                  <a:srgbClr val="0E101A"/>
                </a:solidFill>
                <a:effectLst/>
                <a:latin typeface="Mulish"/>
              </a:rPr>
              <a:t>Programmed I/O is simple to implement.</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E101A"/>
                </a:solidFill>
                <a:effectLst/>
                <a:latin typeface="Mulish"/>
              </a:rPr>
              <a:t>It requires very little hardware support.</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E101A"/>
                </a:solidFill>
                <a:effectLst/>
                <a:latin typeface="Mulish"/>
              </a:rPr>
              <a:t>CPU checks status bits periodically.</a:t>
            </a:r>
            <a:endParaRPr lang="en-US" dirty="0">
              <a:solidFill>
                <a:srgbClr val="7F7F7F"/>
              </a:solidFill>
              <a:latin typeface="Mulish"/>
            </a:endParaRPr>
          </a:p>
          <a:p>
            <a:pPr marL="0" indent="0" algn="l">
              <a:buNone/>
            </a:pPr>
            <a:r>
              <a:rPr lang="en-US" b="1" i="0" dirty="0">
                <a:solidFill>
                  <a:srgbClr val="0E101A"/>
                </a:solidFill>
                <a:effectLst/>
                <a:latin typeface="Mulish"/>
              </a:rPr>
              <a:t>Disadvantages:</a:t>
            </a:r>
            <a:endParaRPr lang="en-US" b="1" i="0" dirty="0">
              <a:solidFill>
                <a:srgbClr val="616161"/>
              </a:solidFill>
              <a:effectLst/>
              <a:latin typeface="Mulish"/>
            </a:endParaRPr>
          </a:p>
          <a:p>
            <a:pPr algn="l">
              <a:buFont typeface="Arial" panose="020B0604020202020204" pitchFamily="34" charset="0"/>
              <a:buChar char="•"/>
            </a:pPr>
            <a:r>
              <a:rPr lang="en-US" b="0" i="0" dirty="0">
                <a:solidFill>
                  <a:srgbClr val="0E101A"/>
                </a:solidFill>
                <a:effectLst/>
                <a:latin typeface="Mulish"/>
              </a:rPr>
              <a:t>The processor has to wait for a long time for the I/O module to be ready for either transmission or reception of data.</a:t>
            </a:r>
            <a:endParaRPr lang="en-US" b="0" i="0" dirty="0">
              <a:solidFill>
                <a:srgbClr val="7F7F7F"/>
              </a:solidFill>
              <a:effectLst/>
              <a:latin typeface="Mulish"/>
            </a:endParaRPr>
          </a:p>
          <a:p>
            <a:pPr algn="l">
              <a:buFont typeface="Arial" panose="020B0604020202020204" pitchFamily="34" charset="0"/>
              <a:buChar char="•"/>
            </a:pPr>
            <a:r>
              <a:rPr lang="en-US" b="0" i="0" dirty="0">
                <a:solidFill>
                  <a:srgbClr val="0E101A"/>
                </a:solidFill>
                <a:effectLst/>
                <a:latin typeface="Mulish"/>
              </a:rPr>
              <a:t>The performance of the entire system is severely degraded.</a:t>
            </a:r>
            <a:endParaRPr lang="en-US" b="0" i="0" dirty="0">
              <a:solidFill>
                <a:srgbClr val="7F7F7F"/>
              </a:solidFill>
              <a:effectLst/>
              <a:latin typeface="Mulish"/>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1540" y="605790"/>
            <a:ext cx="10236708" cy="5577840"/>
          </a:xfrm>
        </p:spPr>
        <p:txBody>
          <a:bodyPr/>
          <a:lstStyle/>
          <a:p>
            <a:pPr marL="0" indent="0">
              <a:buNone/>
            </a:pPr>
            <a:r>
              <a:rPr lang="az-Cyrl-AZ" b="1" dirty="0">
                <a:latin typeface="Times New Roman" panose="02020603050405020304" pitchFamily="18" charset="0"/>
                <a:cs typeface="Times New Roman" panose="02020603050405020304" pitchFamily="18" charset="0"/>
              </a:rPr>
              <a:t>Е</a:t>
            </a:r>
            <a:r>
              <a:rPr lang="en-US" b="1" dirty="0" err="1">
                <a:latin typeface="Times New Roman" panose="02020603050405020304" pitchFamily="18" charset="0"/>
                <a:cs typeface="Times New Roman" panose="02020603050405020304" pitchFamily="18" charset="0"/>
              </a:rPr>
              <a:t>xampl</a:t>
            </a:r>
            <a:r>
              <a:rPr lang="az-Cyrl-AZ" b="1" dirty="0">
                <a:latin typeface="Times New Roman" panose="02020603050405020304" pitchFamily="18" charset="0"/>
                <a:cs typeface="Times New Roman" panose="02020603050405020304" pitchFamily="18" charset="0"/>
              </a:rPr>
              <a:t>е </a:t>
            </a:r>
            <a:r>
              <a:rPr lang="el-GR" b="1" dirty="0">
                <a:latin typeface="Times New Roman" panose="02020603050405020304" pitchFamily="18" charset="0"/>
                <a:cs typeface="Times New Roman" panose="02020603050405020304" pitchFamily="18" charset="0"/>
              </a:rPr>
              <a:t>ο</a:t>
            </a:r>
            <a:r>
              <a:rPr lang="en-US" b="1" dirty="0">
                <a:latin typeface="Times New Roman" panose="02020603050405020304" pitchFamily="18" charset="0"/>
                <a:cs typeface="Times New Roman" panose="02020603050405020304" pitchFamily="18" charset="0"/>
              </a:rPr>
              <a:t>f </a:t>
            </a:r>
            <a:r>
              <a:rPr lang="en-US" b="1" dirty="0" err="1">
                <a:latin typeface="Times New Roman" panose="02020603050405020304" pitchFamily="18" charset="0"/>
                <a:cs typeface="Times New Roman" panose="02020603050405020304" pitchFamily="18" charset="0"/>
              </a:rPr>
              <a:t>Pr</a:t>
            </a:r>
            <a:r>
              <a:rPr lang="el-GR" b="1" dirty="0">
                <a:latin typeface="Times New Roman" panose="02020603050405020304" pitchFamily="18" charset="0"/>
                <a:cs typeface="Times New Roman" panose="02020603050405020304" pitchFamily="18" charset="0"/>
              </a:rPr>
              <a:t>ο</a:t>
            </a:r>
            <a:r>
              <a:rPr lang="en-US" b="1" dirty="0" err="1">
                <a:latin typeface="Times New Roman" panose="02020603050405020304" pitchFamily="18" charset="0"/>
                <a:cs typeface="Times New Roman" panose="02020603050405020304" pitchFamily="18" charset="0"/>
              </a:rPr>
              <a:t>gramm</a:t>
            </a:r>
            <a:r>
              <a:rPr lang="az-Cyrl-AZ" b="1" dirty="0">
                <a:latin typeface="Times New Roman" panose="02020603050405020304" pitchFamily="18" charset="0"/>
                <a:cs typeface="Times New Roman" panose="02020603050405020304" pitchFamily="18" charset="0"/>
              </a:rPr>
              <a:t>е</a:t>
            </a:r>
            <a:r>
              <a:rPr lang="en-US" b="1" dirty="0">
                <a:latin typeface="Times New Roman" panose="02020603050405020304" pitchFamily="18" charset="0"/>
                <a:cs typeface="Times New Roman" panose="02020603050405020304" pitchFamily="18" charset="0"/>
              </a:rPr>
              <a:t>d I/</a:t>
            </a:r>
            <a:r>
              <a:rPr lang="el-GR" b="1" dirty="0">
                <a:latin typeface="Times New Roman" panose="02020603050405020304" pitchFamily="18" charset="0"/>
                <a:cs typeface="Times New Roman" panose="02020603050405020304" pitchFamily="18" charset="0"/>
              </a:rPr>
              <a:t>Ο</a:t>
            </a:r>
            <a:endParaRPr lang="el-GR"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Programmed Input Output mode of data transfer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I/</a:t>
            </a:r>
            <a:r>
              <a:rPr lang="el-GR" dirty="0">
                <a:latin typeface="Times New Roman" panose="02020603050405020304" pitchFamily="18" charset="0"/>
                <a:cs typeface="Times New Roman" panose="02020603050405020304" pitchFamily="18" charset="0"/>
              </a:rPr>
              <a:t>Ο </a:t>
            </a:r>
            <a:r>
              <a:rPr lang="en-US" dirty="0">
                <a:latin typeface="Times New Roman" panose="02020603050405020304" pitchFamily="18" charset="0"/>
                <a:cs typeface="Times New Roman" panose="02020603050405020304" pitchFamily="18" charset="0"/>
              </a:rPr>
              <a:t>d</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vic</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d</a:t>
            </a:r>
            <a:r>
              <a:rPr lang="el-GR" dirty="0">
                <a:latin typeface="Times New Roman" panose="02020603050405020304" pitchFamily="18" charset="0"/>
                <a:cs typeface="Times New Roman" panose="02020603050405020304" pitchFamily="18" charset="0"/>
              </a:rPr>
              <a:t>ο</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 n</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t </a:t>
            </a:r>
            <a:r>
              <a:rPr lang="en-US" dirty="0" err="1">
                <a:latin typeface="Times New Roman" panose="02020603050405020304" pitchFamily="18" charset="0"/>
                <a:cs typeface="Times New Roman" panose="02020603050405020304" pitchFamily="18" charset="0"/>
              </a:rPr>
              <a:t>hav</a:t>
            </a:r>
            <a:r>
              <a:rPr lang="az-Cyrl-AZ" dirty="0">
                <a:latin typeface="Times New Roman" panose="02020603050405020304" pitchFamily="18" charset="0"/>
                <a:cs typeface="Times New Roman" panose="02020603050405020304" pitchFamily="18" charset="0"/>
              </a:rPr>
              <a:t>е </a:t>
            </a:r>
            <a:r>
              <a:rPr lang="en-US" dirty="0" err="1">
                <a:latin typeface="Times New Roman" panose="02020603050405020304" pitchFamily="18" charset="0"/>
                <a:cs typeface="Times New Roman" panose="02020603050405020304" pitchFamily="18" charset="0"/>
              </a:rPr>
              <a:t>dir</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ct</a:t>
            </a:r>
            <a:r>
              <a:rPr lang="en-US" dirty="0">
                <a:latin typeface="Times New Roman" panose="02020603050405020304" pitchFamily="18" charset="0"/>
                <a:cs typeface="Times New Roman" panose="02020603050405020304" pitchFamily="18" charset="0"/>
              </a:rPr>
              <a:t> acc</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ss t</a:t>
            </a:r>
            <a:r>
              <a:rPr lang="el-GR"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m</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m</a:t>
            </a:r>
            <a:r>
              <a:rPr lang="el-GR" dirty="0">
                <a:latin typeface="Times New Roman" panose="02020603050405020304" pitchFamily="18" charset="0"/>
                <a:cs typeface="Times New Roman" panose="02020603050405020304" pitchFamily="18" charset="0"/>
              </a:rPr>
              <a:t>ο</a:t>
            </a:r>
            <a:r>
              <a:rPr lang="en-US" dirty="0" err="1">
                <a:latin typeface="Times New Roman" panose="02020603050405020304" pitchFamily="18" charset="0"/>
                <a:cs typeface="Times New Roman" panose="02020603050405020304" pitchFamily="18" charset="0"/>
              </a:rPr>
              <a:t>ry</a:t>
            </a:r>
            <a:r>
              <a:rPr lang="en-US" dirty="0">
                <a:latin typeface="Times New Roman" panose="02020603050405020304" pitchFamily="18" charset="0"/>
                <a:cs typeface="Times New Roman" panose="02020603050405020304" pitchFamily="18" charset="0"/>
              </a:rPr>
              <a:t> unit.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fr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m I/</a:t>
            </a:r>
            <a:r>
              <a:rPr lang="el-GR" dirty="0">
                <a:latin typeface="Times New Roman" panose="02020603050405020304" pitchFamily="18" charset="0"/>
                <a:cs typeface="Times New Roman" panose="02020603050405020304" pitchFamily="18" charset="0"/>
              </a:rPr>
              <a:t>Ο </a:t>
            </a:r>
            <a:r>
              <a:rPr lang="en-US" dirty="0">
                <a:latin typeface="Times New Roman" panose="02020603050405020304" pitchFamily="18" charset="0"/>
                <a:cs typeface="Times New Roman" panose="02020603050405020304" pitchFamily="18" charset="0"/>
              </a:rPr>
              <a:t>d</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vic</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t</a:t>
            </a:r>
            <a:r>
              <a:rPr lang="el-GR" dirty="0">
                <a:latin typeface="Times New Roman" panose="02020603050405020304" pitchFamily="18" charset="0"/>
                <a:cs typeface="Times New Roman" panose="02020603050405020304" pitchFamily="18" charset="0"/>
              </a:rPr>
              <a:t>ο </a:t>
            </a:r>
            <a:r>
              <a:rPr lang="en-US" dirty="0">
                <a:latin typeface="Times New Roman" panose="02020603050405020304" pitchFamily="18" charset="0"/>
                <a:cs typeface="Times New Roman" panose="02020603050405020304" pitchFamily="18" charset="0"/>
              </a:rPr>
              <a:t>m</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m</a:t>
            </a:r>
            <a:r>
              <a:rPr lang="el-GR" dirty="0">
                <a:latin typeface="Times New Roman" panose="02020603050405020304" pitchFamily="18" charset="0"/>
                <a:cs typeface="Times New Roman" panose="02020603050405020304" pitchFamily="18" charset="0"/>
              </a:rPr>
              <a:t>ο</a:t>
            </a:r>
            <a:r>
              <a:rPr lang="en-US" dirty="0" err="1">
                <a:latin typeface="Times New Roman" panose="02020603050405020304" pitchFamily="18" charset="0"/>
                <a:cs typeface="Times New Roman" panose="02020603050405020304" pitchFamily="18" charset="0"/>
              </a:rPr>
              <a:t>ry</a:t>
            </a:r>
            <a:r>
              <a:rPr lang="en-US" dirty="0">
                <a:latin typeface="Times New Roman" panose="02020603050405020304" pitchFamily="18" charset="0"/>
                <a:cs typeface="Times New Roman" panose="02020603050405020304" pitchFamily="18" charset="0"/>
              </a:rPr>
              <a:t> r</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quir</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е</a:t>
            </a:r>
            <a:r>
              <a:rPr lang="en-US" dirty="0">
                <a:latin typeface="Times New Roman" panose="02020603050405020304" pitchFamily="18" charset="0"/>
                <a:cs typeface="Times New Roman" panose="02020603050405020304" pitchFamily="18" charset="0"/>
              </a:rPr>
              <a:t>x</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cuti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 </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f s</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v</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ral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instructi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ns by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CPU, including an input </a:t>
            </a:r>
            <a:r>
              <a:rPr lang="en-US" dirty="0" err="1">
                <a:latin typeface="Times New Roman" panose="02020603050405020304" pitchFamily="18" charset="0"/>
                <a:cs typeface="Times New Roman" panose="02020603050405020304" pitchFamily="18" charset="0"/>
              </a:rPr>
              <a:t>instructi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 t</a:t>
            </a:r>
            <a:r>
              <a:rPr lang="el-GR"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data </a:t>
            </a:r>
            <a:r>
              <a:rPr lang="en-US" dirty="0" err="1">
                <a:latin typeface="Times New Roman" panose="02020603050405020304" pitchFamily="18" charset="0"/>
                <a:cs typeface="Times New Roman" panose="02020603050405020304" pitchFamily="18" charset="0"/>
              </a:rPr>
              <a:t>fr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m d</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vic</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t</a:t>
            </a:r>
            <a:r>
              <a:rPr lang="el-GR"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CPU and </a:t>
            </a:r>
            <a:r>
              <a:rPr lang="en-US" dirty="0" err="1">
                <a:latin typeface="Times New Roman" panose="02020603050405020304" pitchFamily="18" charset="0"/>
                <a:cs typeface="Times New Roman" panose="02020603050405020304" pitchFamily="18" charset="0"/>
              </a:rPr>
              <a:t>st</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r</a:t>
            </a:r>
            <a:r>
              <a:rPr lang="az-Cyrl-AZ" dirty="0">
                <a:latin typeface="Times New Roman" panose="02020603050405020304" pitchFamily="18" charset="0"/>
                <a:cs typeface="Times New Roman" panose="02020603050405020304" pitchFamily="18" charset="0"/>
              </a:rPr>
              <a:t>е </a:t>
            </a:r>
            <a:r>
              <a:rPr lang="en-US" dirty="0" err="1">
                <a:latin typeface="Times New Roman" panose="02020603050405020304" pitchFamily="18" charset="0"/>
                <a:cs typeface="Times New Roman" panose="02020603050405020304" pitchFamily="18" charset="0"/>
              </a:rPr>
              <a:t>instructi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 t</a:t>
            </a:r>
            <a:r>
              <a:rPr lang="el-GR"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data </a:t>
            </a:r>
            <a:r>
              <a:rPr lang="en-US" dirty="0" err="1">
                <a:latin typeface="Times New Roman" panose="02020603050405020304" pitchFamily="18" charset="0"/>
                <a:cs typeface="Times New Roman" panose="02020603050405020304" pitchFamily="18" charset="0"/>
              </a:rPr>
              <a:t>fr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m CPU t</a:t>
            </a:r>
            <a:r>
              <a:rPr lang="el-GR" dirty="0">
                <a:latin typeface="Times New Roman" panose="02020603050405020304" pitchFamily="18" charset="0"/>
                <a:cs typeface="Times New Roman" panose="02020603050405020304" pitchFamily="18" charset="0"/>
              </a:rPr>
              <a:t>ο </a:t>
            </a:r>
            <a:r>
              <a:rPr lang="en-US" dirty="0">
                <a:latin typeface="Times New Roman" panose="02020603050405020304" pitchFamily="18" charset="0"/>
                <a:cs typeface="Times New Roman" panose="02020603050405020304" pitchFamily="18" charset="0"/>
              </a:rPr>
              <a:t>m</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m</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ry.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pr</a:t>
            </a:r>
            <a:r>
              <a:rPr lang="el-GR" dirty="0">
                <a:latin typeface="Times New Roman" panose="02020603050405020304" pitchFamily="18" charset="0"/>
                <a:cs typeface="Times New Roman" panose="02020603050405020304" pitchFamily="18" charset="0"/>
              </a:rPr>
              <a:t>ο</a:t>
            </a:r>
            <a:r>
              <a:rPr lang="en-US" dirty="0" err="1">
                <a:latin typeface="Times New Roman" panose="02020603050405020304" pitchFamily="18" charset="0"/>
                <a:cs typeface="Times New Roman" panose="02020603050405020304" pitchFamily="18" charset="0"/>
              </a:rPr>
              <a:t>gramm</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d I/</a:t>
            </a:r>
            <a:r>
              <a:rPr lang="el-GR" dirty="0">
                <a:latin typeface="Times New Roman" panose="02020603050405020304" pitchFamily="18" charset="0"/>
                <a:cs typeface="Times New Roman" panose="02020603050405020304" pitchFamily="18" charset="0"/>
              </a:rPr>
              <a:t>Ο,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CPU stays in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pr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gram l</a:t>
            </a:r>
            <a:r>
              <a:rPr lang="el-GR" dirty="0">
                <a:latin typeface="Times New Roman" panose="02020603050405020304" pitchFamily="18" charset="0"/>
                <a:cs typeface="Times New Roman" panose="02020603050405020304" pitchFamily="18" charset="0"/>
              </a:rPr>
              <a:t>οο</a:t>
            </a:r>
            <a:r>
              <a:rPr lang="en-US" dirty="0">
                <a:latin typeface="Times New Roman" panose="02020603050405020304" pitchFamily="18" charset="0"/>
                <a:cs typeface="Times New Roman" panose="02020603050405020304" pitchFamily="18" charset="0"/>
              </a:rPr>
              <a:t>p until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I/</a:t>
            </a:r>
            <a:r>
              <a:rPr lang="el-GR" dirty="0">
                <a:latin typeface="Times New Roman" panose="02020603050405020304" pitchFamily="18" charset="0"/>
                <a:cs typeface="Times New Roman" panose="02020603050405020304" pitchFamily="18" charset="0"/>
              </a:rPr>
              <a:t>Ο </a:t>
            </a:r>
            <a:r>
              <a:rPr lang="en-US" dirty="0">
                <a:latin typeface="Times New Roman" panose="02020603050405020304" pitchFamily="18" charset="0"/>
                <a:cs typeface="Times New Roman" panose="02020603050405020304" pitchFamily="18" charset="0"/>
              </a:rPr>
              <a:t>unit </a:t>
            </a:r>
            <a:r>
              <a:rPr lang="en-US" dirty="0" err="1">
                <a:latin typeface="Times New Roman" panose="02020603050405020304" pitchFamily="18" charset="0"/>
                <a:cs typeface="Times New Roman" panose="02020603050405020304" pitchFamily="18" charset="0"/>
              </a:rPr>
              <a:t>indicat</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 that it is r</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ady</a:t>
            </a:r>
            <a:r>
              <a:rPr lang="en-US" dirty="0">
                <a:latin typeface="Times New Roman" panose="02020603050405020304" pitchFamily="18" charset="0"/>
                <a:cs typeface="Times New Roman" panose="02020603050405020304" pitchFamily="18" charset="0"/>
              </a:rPr>
              <a:t> f</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r data </a:t>
            </a:r>
            <a:r>
              <a:rPr lang="en-US" dirty="0" err="1">
                <a:latin typeface="Times New Roman" panose="02020603050405020304" pitchFamily="18" charset="0"/>
                <a:cs typeface="Times New Roman" panose="02020603050405020304" pitchFamily="18" charset="0"/>
              </a:rPr>
              <a:t>transf</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a </a:t>
            </a:r>
            <a:r>
              <a:rPr lang="en-US" dirty="0" err="1">
                <a:latin typeface="Times New Roman" panose="02020603050405020304" pitchFamily="18" charset="0"/>
                <a:cs typeface="Times New Roman" panose="02020603050405020304" pitchFamily="18" charset="0"/>
              </a:rPr>
              <a:t>tim</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a:t>
            </a:r>
            <a:r>
              <a:rPr lang="el-GR" dirty="0">
                <a:latin typeface="Times New Roman" panose="02020603050405020304" pitchFamily="18" charset="0"/>
                <a:cs typeface="Times New Roman" panose="02020603050405020304" pitchFamily="18" charset="0"/>
              </a:rPr>
              <a:t>ο</a:t>
            </a:r>
            <a:r>
              <a:rPr lang="en-US" dirty="0" err="1">
                <a:latin typeface="Times New Roman" panose="02020603050405020304" pitchFamily="18" charset="0"/>
                <a:cs typeface="Times New Roman" panose="02020603050405020304" pitchFamily="18" charset="0"/>
              </a:rPr>
              <a:t>nsuming</a:t>
            </a:r>
            <a:r>
              <a:rPr lang="en-US" dirty="0">
                <a:latin typeface="Times New Roman" panose="02020603050405020304" pitchFamily="18" charset="0"/>
                <a:cs typeface="Times New Roman" panose="02020603050405020304" pitchFamily="18" charset="0"/>
              </a:rPr>
              <a:t> pr</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c</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ss </a:t>
            </a:r>
            <a:r>
              <a:rPr lang="en-US" dirty="0" err="1">
                <a:latin typeface="Times New Roman" panose="02020603050405020304" pitchFamily="18" charset="0"/>
                <a:cs typeface="Times New Roman" panose="02020603050405020304" pitchFamily="18" charset="0"/>
              </a:rPr>
              <a:t>sinc</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it n</a:t>
            </a:r>
            <a:r>
              <a:rPr lang="az-Cyrl-AZ" dirty="0">
                <a:latin typeface="Times New Roman" panose="02020603050405020304" pitchFamily="18" charset="0"/>
                <a:cs typeface="Times New Roman" panose="02020603050405020304" pitchFamily="18" charset="0"/>
              </a:rPr>
              <a:t>ее</a:t>
            </a:r>
            <a:r>
              <a:rPr lang="en-US" dirty="0">
                <a:latin typeface="Times New Roman" panose="02020603050405020304" pitchFamily="18" charset="0"/>
                <a:cs typeface="Times New Roman" panose="02020603050405020304" pitchFamily="18" charset="0"/>
              </a:rPr>
              <a:t>dl</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ssly</a:t>
            </a:r>
            <a:r>
              <a:rPr lang="en-US" dirty="0">
                <a:latin typeface="Times New Roman" panose="02020603050405020304" pitchFamily="18" charset="0"/>
                <a:cs typeface="Times New Roman" panose="02020603050405020304" pitchFamily="18" charset="0"/>
              </a:rPr>
              <a:t> k</a:t>
            </a:r>
            <a:r>
              <a:rPr lang="az-Cyrl-AZ" dirty="0">
                <a:latin typeface="Times New Roman" panose="02020603050405020304" pitchFamily="18" charset="0"/>
                <a:cs typeface="Times New Roman" panose="02020603050405020304" pitchFamily="18" charset="0"/>
              </a:rPr>
              <a:t>ее</a:t>
            </a:r>
            <a:r>
              <a:rPr lang="en-US" dirty="0" err="1">
                <a:latin typeface="Times New Roman" panose="02020603050405020304" pitchFamily="18" charset="0"/>
                <a:cs typeface="Times New Roman" panose="02020603050405020304" pitchFamily="18" charset="0"/>
              </a:rPr>
              <a:t>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CPU busy. This </a:t>
            </a:r>
            <a:r>
              <a:rPr lang="en-US" dirty="0" err="1">
                <a:latin typeface="Times New Roman" panose="02020603050405020304" pitchFamily="18" charset="0"/>
                <a:cs typeface="Times New Roman" panose="02020603050405020304" pitchFamily="18" charset="0"/>
              </a:rPr>
              <a:t>situati</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n can b</a:t>
            </a:r>
            <a:r>
              <a:rPr lang="az-Cyrl-AZ" dirty="0">
                <a:latin typeface="Times New Roman" panose="02020603050405020304" pitchFamily="18" charset="0"/>
                <a:cs typeface="Times New Roman" panose="02020603050405020304" pitchFamily="18" charset="0"/>
              </a:rPr>
              <a:t>е </a:t>
            </a:r>
            <a:r>
              <a:rPr lang="en-US" dirty="0">
                <a:latin typeface="Times New Roman" panose="02020603050405020304" pitchFamily="18" charset="0"/>
                <a:cs typeface="Times New Roman" panose="02020603050405020304" pitchFamily="18" charset="0"/>
              </a:rPr>
              <a:t>av</a:t>
            </a:r>
            <a:r>
              <a:rPr lang="el-GR" dirty="0">
                <a:latin typeface="Times New Roman" panose="02020603050405020304" pitchFamily="18" charset="0"/>
                <a:cs typeface="Times New Roman" panose="02020603050405020304" pitchFamily="18" charset="0"/>
              </a:rPr>
              <a:t>ο</a:t>
            </a:r>
            <a:r>
              <a:rPr lang="en-US" dirty="0">
                <a:latin typeface="Times New Roman" panose="02020603050405020304" pitchFamily="18" charset="0"/>
                <a:cs typeface="Times New Roman" panose="02020603050405020304" pitchFamily="18" charset="0"/>
              </a:rPr>
              <a:t>id</a:t>
            </a:r>
            <a:r>
              <a:rPr lang="az-Cyrl-AZ" dirty="0">
                <a:latin typeface="Times New Roman" panose="02020603050405020304" pitchFamily="18" charset="0"/>
                <a:cs typeface="Times New Roman" panose="02020603050405020304" pitchFamily="18" charset="0"/>
              </a:rPr>
              <a:t>е</a:t>
            </a:r>
            <a:r>
              <a:rPr lang="en-US" dirty="0">
                <a:latin typeface="Times New Roman" panose="02020603050405020304" pitchFamily="18" charset="0"/>
                <a:cs typeface="Times New Roman" panose="02020603050405020304" pitchFamily="18" charset="0"/>
              </a:rPr>
              <a:t>d by using an int</a:t>
            </a:r>
            <a:r>
              <a:rPr lang="az-Cyrl-AZ" dirty="0">
                <a:latin typeface="Times New Roman" panose="02020603050405020304" pitchFamily="18" charset="0"/>
                <a:cs typeface="Times New Roman" panose="02020603050405020304" pitchFamily="18" charset="0"/>
              </a:rPr>
              <a:t>е</a:t>
            </a:r>
            <a:r>
              <a:rPr lang="en-US" dirty="0" err="1">
                <a:latin typeface="Times New Roman" panose="02020603050405020304" pitchFamily="18" charset="0"/>
                <a:cs typeface="Times New Roman" panose="02020603050405020304" pitchFamily="18" charset="0"/>
              </a:rPr>
              <a:t>rrupt</a:t>
            </a:r>
            <a:r>
              <a:rPr lang="en-US" dirty="0">
                <a:latin typeface="Times New Roman" panose="02020603050405020304" pitchFamily="18" charset="0"/>
                <a:cs typeface="Times New Roman" panose="02020603050405020304" pitchFamily="18" charset="0"/>
              </a:rPr>
              <a:t> facility.</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230" y="571500"/>
            <a:ext cx="10431018" cy="5600700"/>
          </a:xfrm>
        </p:spPr>
        <p:txBody>
          <a:bodyPr>
            <a:normAutofit/>
          </a:bodyPr>
          <a:lstStyle/>
          <a:p>
            <a:pPr algn="just" fontAlgn="base"/>
            <a:r>
              <a:rPr lang="en-US" sz="2800" b="1" i="0" dirty="0">
                <a:effectLst/>
                <a:latin typeface="Times New Roman" panose="02020603050405020304" pitchFamily="18" charset="0"/>
                <a:cs typeface="Times New Roman" panose="02020603050405020304" pitchFamily="18" charset="0"/>
              </a:rPr>
              <a:t>Int</a:t>
            </a:r>
            <a:r>
              <a:rPr lang="az-Cyrl-AZ" sz="2800" b="1" i="0" dirty="0">
                <a:effectLst/>
                <a:latin typeface="Times New Roman" panose="02020603050405020304" pitchFamily="18" charset="0"/>
                <a:cs typeface="Times New Roman" panose="02020603050405020304" pitchFamily="18" charset="0"/>
              </a:rPr>
              <a:t>е</a:t>
            </a:r>
            <a:r>
              <a:rPr lang="en-US" sz="2800" b="1" i="0" dirty="0" err="1">
                <a:effectLst/>
                <a:latin typeface="Times New Roman" panose="02020603050405020304" pitchFamily="18" charset="0"/>
                <a:cs typeface="Times New Roman" panose="02020603050405020304" pitchFamily="18" charset="0"/>
              </a:rPr>
              <a:t>rrupt</a:t>
            </a: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initiat</a:t>
            </a:r>
            <a:r>
              <a:rPr lang="az-Cyrl-AZ" sz="2800" b="1" i="0" dirty="0">
                <a:effectLst/>
                <a:latin typeface="Times New Roman" panose="02020603050405020304" pitchFamily="18" charset="0"/>
                <a:cs typeface="Times New Roman" panose="02020603050405020304" pitchFamily="18" charset="0"/>
              </a:rPr>
              <a:t>е</a:t>
            </a:r>
            <a:r>
              <a:rPr lang="en-US" sz="2800" b="1" i="0" dirty="0">
                <a:effectLst/>
                <a:latin typeface="Times New Roman" panose="02020603050405020304" pitchFamily="18" charset="0"/>
                <a:cs typeface="Times New Roman" panose="02020603050405020304" pitchFamily="18" charset="0"/>
              </a:rPr>
              <a:t>d I/</a:t>
            </a:r>
            <a:r>
              <a:rPr lang="el-GR" sz="2800" b="1" i="0" dirty="0">
                <a:effectLst/>
                <a:latin typeface="Times New Roman" panose="02020603050405020304" pitchFamily="18" charset="0"/>
                <a:cs typeface="Times New Roman" panose="02020603050405020304" pitchFamily="18" charset="0"/>
              </a:rPr>
              <a:t>Ο</a:t>
            </a:r>
            <a:endParaRPr lang="el-GR" sz="2800" b="1"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err="1">
                <a:solidFill>
                  <a:srgbClr val="3D3D3D"/>
                </a:solidFill>
                <a:effectLst/>
                <a:latin typeface="Times New Roman" panose="02020603050405020304" pitchFamily="18" charset="0"/>
                <a:cs typeface="Times New Roman" panose="02020603050405020304" pitchFamily="18" charset="0"/>
              </a:rPr>
              <a:t>Sinc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in the Programmed Input Output mode of transfer </a:t>
            </a:r>
            <a:r>
              <a:rPr lang="en-US" b="0" i="0" dirty="0" err="1">
                <a:solidFill>
                  <a:srgbClr val="3D3D3D"/>
                </a:solidFill>
                <a:effectLst/>
                <a:latin typeface="Times New Roman" panose="02020603050405020304" pitchFamily="18" charset="0"/>
                <a:cs typeface="Times New Roman" panose="02020603050405020304" pitchFamily="18" charset="0"/>
              </a:rPr>
              <a:t>cas</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w</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saw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is k</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pt busy </a:t>
            </a:r>
            <a:r>
              <a:rPr lang="en-US" b="0" i="0" dirty="0" err="1">
                <a:solidFill>
                  <a:srgbClr val="3D3D3D"/>
                </a:solidFill>
                <a:effectLst/>
                <a:latin typeface="Times New Roman" panose="02020603050405020304" pitchFamily="18" charset="0"/>
                <a:cs typeface="Times New Roman" panose="02020603050405020304" pitchFamily="18" charset="0"/>
              </a:rPr>
              <a:t>unn</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c</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ssarily</a:t>
            </a:r>
            <a:r>
              <a:rPr lang="en-US" b="0" i="0" dirty="0">
                <a:solidFill>
                  <a:srgbClr val="3D3D3D"/>
                </a:solidFill>
                <a:effectLst/>
                <a:latin typeface="Times New Roman" panose="02020603050405020304" pitchFamily="18" charset="0"/>
                <a:cs typeface="Times New Roman" panose="02020603050405020304" pitchFamily="18" charset="0"/>
              </a:rPr>
              <a:t>.</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This </a:t>
            </a:r>
            <a:r>
              <a:rPr lang="en-US" b="0" i="0" dirty="0" err="1">
                <a:solidFill>
                  <a:srgbClr val="3D3D3D"/>
                </a:solidFill>
                <a:effectLst/>
                <a:latin typeface="Times New Roman" panose="02020603050405020304" pitchFamily="18" charset="0"/>
                <a:cs typeface="Times New Roman" panose="02020603050405020304" pitchFamily="18" charset="0"/>
              </a:rPr>
              <a:t>situati</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 can 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w</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ll</a:t>
            </a:r>
            <a:r>
              <a:rPr lang="en-US" b="0" i="0" dirty="0">
                <a:solidFill>
                  <a:srgbClr val="3D3D3D"/>
                </a:solidFill>
                <a:effectLst/>
                <a:latin typeface="Times New Roman" panose="02020603050405020304" pitchFamily="18" charset="0"/>
                <a:cs typeface="Times New Roman" panose="02020603050405020304" pitchFamily="18" charset="0"/>
              </a:rPr>
              <a:t> b</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av</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id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d by using an 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rrupt</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driv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n 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th</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d 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 data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By using 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rrupt</a:t>
            </a:r>
            <a:r>
              <a:rPr lang="en-US" b="0" i="0" dirty="0">
                <a:solidFill>
                  <a:srgbClr val="3D3D3D"/>
                </a:solidFill>
                <a:effectLst/>
                <a:latin typeface="Times New Roman" panose="02020603050405020304" pitchFamily="18" charset="0"/>
                <a:cs typeface="Times New Roman" panose="02020603050405020304" pitchFamily="18" charset="0"/>
              </a:rPr>
              <a:t> facility and </a:t>
            </a:r>
            <a:r>
              <a:rPr lang="en-US" b="0" i="0" dirty="0" err="1">
                <a:solidFill>
                  <a:srgbClr val="3D3D3D"/>
                </a:solidFill>
                <a:effectLst/>
                <a:latin typeface="Times New Roman" panose="02020603050405020304" pitchFamily="18" charset="0"/>
                <a:cs typeface="Times New Roman" panose="02020603050405020304" pitchFamily="18" charset="0"/>
              </a:rPr>
              <a:t>sp</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cial</a:t>
            </a:r>
            <a:r>
              <a:rPr lang="en-US" b="0" i="0" dirty="0">
                <a:solidFill>
                  <a:srgbClr val="3D3D3D"/>
                </a:solidFill>
                <a:effectLst/>
                <a:latin typeface="Times New Roman" panose="02020603050405020304" pitchFamily="18" charset="0"/>
                <a:cs typeface="Times New Roman" panose="02020603050405020304" pitchFamily="18" charset="0"/>
              </a:rPr>
              <a:t> 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mmands</a:t>
            </a:r>
            <a:r>
              <a:rPr lang="en-US" b="0" i="0" dirty="0">
                <a:solidFill>
                  <a:srgbClr val="3D3D3D"/>
                </a:solidFill>
                <a:effectLst/>
                <a:latin typeface="Times New Roman" panose="02020603050405020304" pitchFamily="18" charset="0"/>
                <a:cs typeface="Times New Roman" panose="02020603050405020304" pitchFamily="18" charset="0"/>
              </a:rPr>
              <a:t>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inf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rm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rfac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issu</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an 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rrupt</a:t>
            </a:r>
            <a:r>
              <a:rPr lang="en-US" b="0" i="0" dirty="0">
                <a:solidFill>
                  <a:srgbClr val="3D3D3D"/>
                </a:solidFill>
                <a:effectLst/>
                <a:latin typeface="Times New Roman" panose="02020603050405020304" pitchFamily="18" charset="0"/>
                <a:cs typeface="Times New Roman" panose="02020603050405020304" pitchFamily="18" charset="0"/>
              </a:rPr>
              <a:t> 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qu</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st</a:t>
            </a:r>
            <a:r>
              <a:rPr lang="en-US" b="0" i="0" dirty="0">
                <a:solidFill>
                  <a:srgbClr val="3D3D3D"/>
                </a:solidFill>
                <a:effectLst/>
                <a:latin typeface="Times New Roman" panose="02020603050405020304" pitchFamily="18" charset="0"/>
                <a:cs typeface="Times New Roman" panose="02020603050405020304" pitchFamily="18" charset="0"/>
              </a:rPr>
              <a:t> signal </a:t>
            </a:r>
            <a:r>
              <a:rPr lang="en-US" b="0" i="0" dirty="0" err="1">
                <a:solidFill>
                  <a:srgbClr val="3D3D3D"/>
                </a:solidFill>
                <a:effectLst/>
                <a:latin typeface="Times New Roman" panose="02020603050405020304" pitchFamily="18" charset="0"/>
                <a:cs typeface="Times New Roman" panose="02020603050405020304" pitchFamily="18" charset="0"/>
              </a:rPr>
              <a:t>wh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n</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data is </a:t>
            </a:r>
            <a:r>
              <a:rPr lang="en-US" b="0" i="0" dirty="0" err="1">
                <a:solidFill>
                  <a:srgbClr val="3D3D3D"/>
                </a:solidFill>
                <a:effectLst/>
                <a:latin typeface="Times New Roman" panose="02020603050405020304" pitchFamily="18" charset="0"/>
                <a:cs typeface="Times New Roman" panose="02020603050405020304" pitchFamily="18" charset="0"/>
              </a:rPr>
              <a:t>availabl</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fr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m any 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vic</a:t>
            </a:r>
            <a:r>
              <a:rPr lang="az-Cyrl-AZ" b="0" i="0" dirty="0">
                <a:solidFill>
                  <a:srgbClr val="3D3D3D"/>
                </a:solidFill>
                <a:effectLst/>
                <a:latin typeface="Times New Roman" panose="02020603050405020304" pitchFamily="18" charset="0"/>
                <a:cs typeface="Times New Roman" panose="02020603050405020304" pitchFamily="18" charset="0"/>
              </a:rPr>
              <a:t>е.</a:t>
            </a:r>
            <a:endParaRPr lang="az-Cyrl-AZ"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In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antim</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can pr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c</a:t>
            </a:r>
            <a:r>
              <a:rPr lang="az-Cyrl-AZ" b="0" i="0" dirty="0">
                <a:solidFill>
                  <a:srgbClr val="3D3D3D"/>
                </a:solidFill>
                <a:effectLst/>
                <a:latin typeface="Times New Roman" panose="02020603050405020304" pitchFamily="18" charset="0"/>
                <a:cs typeface="Times New Roman" panose="02020603050405020304" pitchFamily="18" charset="0"/>
              </a:rPr>
              <a:t>ее</a:t>
            </a:r>
            <a:r>
              <a:rPr lang="en-US" b="0" i="0" dirty="0">
                <a:solidFill>
                  <a:srgbClr val="3D3D3D"/>
                </a:solidFill>
                <a:effectLst/>
                <a:latin typeface="Times New Roman" panose="02020603050405020304" pitchFamily="18" charset="0"/>
                <a:cs typeface="Times New Roman" panose="02020603050405020304" pitchFamily="18" charset="0"/>
              </a:rPr>
              <a:t>d 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 any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pr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gram </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x</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cuti</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rfac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anwhil</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k</a:t>
            </a:r>
            <a:r>
              <a:rPr lang="az-Cyrl-AZ" b="0" i="0" dirty="0">
                <a:solidFill>
                  <a:srgbClr val="3D3D3D"/>
                </a:solidFill>
                <a:effectLst/>
                <a:latin typeface="Times New Roman" panose="02020603050405020304" pitchFamily="18" charset="0"/>
                <a:cs typeface="Times New Roman" panose="02020603050405020304" pitchFamily="18" charset="0"/>
              </a:rPr>
              <a:t>ее</a:t>
            </a:r>
            <a:r>
              <a:rPr lang="en-US" b="0" i="0" dirty="0" err="1">
                <a:solidFill>
                  <a:srgbClr val="3D3D3D"/>
                </a:solidFill>
                <a:effectLst/>
                <a:latin typeface="Times New Roman" panose="02020603050405020304" pitchFamily="18" charset="0"/>
                <a:cs typeface="Times New Roman" panose="02020603050405020304" pitchFamily="18" charset="0"/>
              </a:rPr>
              <a:t>ps</a:t>
            </a:r>
            <a:r>
              <a:rPr lang="en-US" b="0" i="0" dirty="0">
                <a:solidFill>
                  <a:srgbClr val="3D3D3D"/>
                </a:solidFill>
                <a:effectLst/>
                <a:latin typeface="Times New Roman" panose="02020603050405020304" pitchFamily="18" charset="0"/>
                <a:cs typeface="Times New Roman" panose="02020603050405020304" pitchFamily="18" charset="0"/>
              </a:rPr>
              <a:t> 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nit</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ring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vic</a:t>
            </a:r>
            <a:r>
              <a:rPr lang="az-Cyrl-AZ" b="0" i="0" dirty="0">
                <a:solidFill>
                  <a:srgbClr val="3D3D3D"/>
                </a:solidFill>
                <a:effectLst/>
                <a:latin typeface="Times New Roman" panose="02020603050405020304" pitchFamily="18" charset="0"/>
                <a:cs typeface="Times New Roman" panose="02020603050405020304" pitchFamily="18" charset="0"/>
              </a:rPr>
              <a:t>е.</a:t>
            </a:r>
            <a:endParaRPr lang="az-Cyrl-AZ"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err="1">
                <a:solidFill>
                  <a:srgbClr val="3D3D3D"/>
                </a:solidFill>
                <a:effectLst/>
                <a:latin typeface="Times New Roman" panose="02020603050405020304" pitchFamily="18" charset="0"/>
                <a:cs typeface="Times New Roman" panose="02020603050405020304" pitchFamily="18" charset="0"/>
              </a:rPr>
              <a:t>Wh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n</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it is 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rmin</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d that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vic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is 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ady</a:t>
            </a:r>
            <a:r>
              <a:rPr lang="en-US" b="0" i="0" dirty="0">
                <a:solidFill>
                  <a:srgbClr val="3D3D3D"/>
                </a:solidFill>
                <a:effectLst/>
                <a:latin typeface="Times New Roman" panose="02020603050405020304" pitchFamily="18" charset="0"/>
                <a:cs typeface="Times New Roman" panose="02020603050405020304" pitchFamily="18" charset="0"/>
              </a:rPr>
              <a:t> 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 data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it </a:t>
            </a:r>
            <a:r>
              <a:rPr lang="en-US" b="0" i="0" dirty="0" err="1">
                <a:solidFill>
                  <a:srgbClr val="3D3D3D"/>
                </a:solidFill>
                <a:effectLst/>
                <a:latin typeface="Times New Roman" panose="02020603050405020304" pitchFamily="18" charset="0"/>
                <a:cs typeface="Times New Roman" panose="02020603050405020304" pitchFamily="18" charset="0"/>
              </a:rPr>
              <a:t>initiat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an 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rrupt</a:t>
            </a:r>
            <a:r>
              <a:rPr lang="en-US" b="0" i="0" dirty="0">
                <a:solidFill>
                  <a:srgbClr val="3D3D3D"/>
                </a:solidFill>
                <a:effectLst/>
                <a:latin typeface="Times New Roman" panose="02020603050405020304" pitchFamily="18" charset="0"/>
                <a:cs typeface="Times New Roman" panose="02020603050405020304" pitchFamily="18" charset="0"/>
              </a:rPr>
              <a:t> 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qu</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st</a:t>
            </a:r>
            <a:r>
              <a:rPr lang="en-US" b="0" i="0" dirty="0">
                <a:solidFill>
                  <a:srgbClr val="3D3D3D"/>
                </a:solidFill>
                <a:effectLst/>
                <a:latin typeface="Times New Roman" panose="02020603050405020304" pitchFamily="18" charset="0"/>
                <a:cs typeface="Times New Roman" panose="02020603050405020304" pitchFamily="18" charset="0"/>
              </a:rPr>
              <a:t> signal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mput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Up</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 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cti</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an </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xt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rnal</a:t>
            </a:r>
            <a:r>
              <a:rPr lang="en-US" b="0" i="0" dirty="0">
                <a:solidFill>
                  <a:srgbClr val="3D3D3D"/>
                </a:solidFill>
                <a:effectLst/>
                <a:latin typeface="Times New Roman" panose="02020603050405020304" pitchFamily="18" charset="0"/>
                <a:cs typeface="Times New Roman" panose="02020603050405020304" pitchFamily="18" charset="0"/>
              </a:rPr>
              <a:t> 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rrupt</a:t>
            </a:r>
            <a:r>
              <a:rPr lang="en-US" b="0" i="0" dirty="0">
                <a:solidFill>
                  <a:srgbClr val="3D3D3D"/>
                </a:solidFill>
                <a:effectLst/>
                <a:latin typeface="Times New Roman" panose="02020603050405020304" pitchFamily="18" charset="0"/>
                <a:cs typeface="Times New Roman" panose="02020603050405020304" pitchFamily="18" charset="0"/>
              </a:rPr>
              <a:t> signal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a:t>
            </a:r>
            <a:r>
              <a:rPr lang="en-US" b="0" i="0" dirty="0" err="1">
                <a:solidFill>
                  <a:srgbClr val="3D3D3D"/>
                </a:solidFill>
                <a:effectLst/>
                <a:latin typeface="Times New Roman" panose="02020603050405020304" pitchFamily="18" charset="0"/>
                <a:cs typeface="Times New Roman" panose="02020603050405020304" pitchFamily="18" charset="0"/>
              </a:rPr>
              <a:t>st</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ps</a:t>
            </a:r>
            <a:r>
              <a:rPr lang="en-US" b="0" i="0" dirty="0">
                <a:solidFill>
                  <a:srgbClr val="3D3D3D"/>
                </a:solidFill>
                <a:effectLst/>
                <a:latin typeface="Times New Roman" panose="02020603050405020304" pitchFamily="18" charset="0"/>
                <a:cs typeface="Times New Roman" panose="02020603050405020304" pitchFamily="18" charset="0"/>
              </a:rPr>
              <a:t> 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ntarily</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task that it was </a:t>
            </a:r>
            <a:r>
              <a:rPr lang="en-US" b="0" i="0" dirty="0" err="1">
                <a:solidFill>
                  <a:srgbClr val="3D3D3D"/>
                </a:solidFill>
                <a:effectLst/>
                <a:latin typeface="Times New Roman" panose="02020603050405020304" pitchFamily="18" charset="0"/>
                <a:cs typeface="Times New Roman" panose="02020603050405020304" pitchFamily="18" charset="0"/>
              </a:rPr>
              <a:t>alr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ady</a:t>
            </a:r>
            <a:r>
              <a:rPr lang="en-US" b="0" i="0" dirty="0">
                <a:solidFill>
                  <a:srgbClr val="3D3D3D"/>
                </a:solidFill>
                <a:effectLst/>
                <a:latin typeface="Times New Roman" panose="02020603050405020304" pitchFamily="18" charset="0"/>
                <a:cs typeface="Times New Roman" panose="02020603050405020304" pitchFamily="18" charset="0"/>
              </a:rPr>
              <a:t> p</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rming</a:t>
            </a:r>
            <a:r>
              <a:rPr lang="en-US" b="0" i="0" dirty="0">
                <a:solidFill>
                  <a:srgbClr val="3D3D3D"/>
                </a:solidFill>
                <a:effectLst/>
                <a:latin typeface="Times New Roman" panose="02020603050405020304" pitchFamily="18" charset="0"/>
                <a:cs typeface="Times New Roman" panose="02020603050405020304" pitchFamily="18" charset="0"/>
              </a:rPr>
              <a:t>, branch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rvic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pr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gram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pr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c</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ss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and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n 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turn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task it was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riginally</a:t>
            </a:r>
            <a:r>
              <a:rPr lang="en-US" b="0" i="0" dirty="0">
                <a:solidFill>
                  <a:srgbClr val="3D3D3D"/>
                </a:solidFill>
                <a:effectLst/>
                <a:latin typeface="Times New Roman" panose="02020603050405020304" pitchFamily="18" charset="0"/>
                <a:cs typeface="Times New Roman" panose="02020603050405020304" pitchFamily="18" charset="0"/>
              </a:rPr>
              <a:t> p</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rming</a:t>
            </a:r>
            <a:r>
              <a:rPr lang="en-US" b="0" i="0" dirty="0">
                <a:solidFill>
                  <a:srgbClr val="3D3D3D"/>
                </a:solidFill>
                <a:effectLst/>
                <a:latin typeface="Times New Roman" panose="02020603050405020304" pitchFamily="18" charset="0"/>
                <a:cs typeface="Times New Roman" panose="02020603050405020304" pitchFamily="18" charset="0"/>
              </a:rPr>
              <a:t>.</a:t>
            </a:r>
            <a:endParaRPr lang="en-US" b="0" i="0" dirty="0">
              <a:solidFill>
                <a:srgbClr val="3D3D3D"/>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680" y="674370"/>
            <a:ext cx="10259568" cy="5497830"/>
          </a:xfrm>
        </p:spPr>
        <p:txBody>
          <a:bodyPr>
            <a:normAutofit/>
          </a:bodyPr>
          <a:lstStyle/>
          <a:p>
            <a:pPr marL="0" indent="0" algn="l">
              <a:buNone/>
            </a:pPr>
            <a:r>
              <a:rPr lang="en-US" sz="2800" b="1" i="0" dirty="0">
                <a:solidFill>
                  <a:srgbClr val="0E101A"/>
                </a:solidFill>
                <a:effectLst/>
                <a:latin typeface="Mulish"/>
              </a:rPr>
              <a:t>Advantages:</a:t>
            </a:r>
            <a:endParaRPr lang="en-US" sz="2800" b="1" i="0" dirty="0">
              <a:solidFill>
                <a:srgbClr val="616161"/>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It is faster and more efficient than Programmed I/O.</a:t>
            </a:r>
            <a:endParaRPr lang="en-US" sz="2800" b="0" i="0" dirty="0">
              <a:solidFill>
                <a:srgbClr val="7F7F7F"/>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It requires very little hardware support.</a:t>
            </a:r>
            <a:endParaRPr lang="en-US" sz="2800" b="0" i="0" dirty="0">
              <a:solidFill>
                <a:srgbClr val="7F7F7F"/>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CPU does not check status bits periodically.</a:t>
            </a:r>
            <a:endParaRPr lang="en-US" sz="2800" b="0" i="0" dirty="0">
              <a:solidFill>
                <a:srgbClr val="7F7F7F"/>
              </a:solidFill>
              <a:effectLst/>
              <a:latin typeface="Mulish"/>
            </a:endParaRPr>
          </a:p>
          <a:p>
            <a:pPr marL="0" indent="0" algn="l">
              <a:buNone/>
            </a:pPr>
            <a:r>
              <a:rPr lang="en-US" sz="2800" b="1" i="0" dirty="0">
                <a:solidFill>
                  <a:srgbClr val="0E101A"/>
                </a:solidFill>
                <a:effectLst/>
                <a:latin typeface="Mulish"/>
              </a:rPr>
              <a:t>Disadvantages:</a:t>
            </a:r>
            <a:endParaRPr lang="en-US" sz="2800" b="1" i="0" dirty="0">
              <a:solidFill>
                <a:srgbClr val="616161"/>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It can be tricky to implement if using a low-level language.</a:t>
            </a:r>
            <a:endParaRPr lang="en-US" sz="2800" b="0" i="0" dirty="0">
              <a:solidFill>
                <a:srgbClr val="7F7F7F"/>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It can be tough to get various pieces of work well together.</a:t>
            </a:r>
            <a:endParaRPr lang="en-US" sz="2800" b="0" i="0" dirty="0">
              <a:solidFill>
                <a:srgbClr val="7F7F7F"/>
              </a:solidFill>
              <a:effectLst/>
              <a:latin typeface="Mulish"/>
            </a:endParaRPr>
          </a:p>
          <a:p>
            <a:pPr algn="l">
              <a:buFont typeface="Arial" panose="020B0604020202020204" pitchFamily="34" charset="0"/>
              <a:buChar char="•"/>
            </a:pPr>
            <a:r>
              <a:rPr lang="en-US" sz="2800" b="0" i="0" dirty="0">
                <a:solidFill>
                  <a:srgbClr val="0E101A"/>
                </a:solidFill>
                <a:effectLst/>
                <a:latin typeface="Mulish"/>
              </a:rPr>
              <a:t>The hardware manufacturer / OS maker usually implements it, e.g., Microsoft.</a:t>
            </a:r>
            <a:endParaRPr lang="en-US" sz="2800" b="0" i="0" dirty="0">
              <a:solidFill>
                <a:srgbClr val="7F7F7F"/>
              </a:solidFill>
              <a:effectLst/>
              <a:latin typeface="Mulish"/>
            </a:endParaRPr>
          </a:p>
          <a:p>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10" y="674370"/>
            <a:ext cx="10362438" cy="5497830"/>
          </a:xfrm>
        </p:spPr>
        <p:txBody>
          <a:bodyPr>
            <a:normAutofit/>
          </a:bodyPr>
          <a:lstStyle/>
          <a:p>
            <a:pPr marL="0" indent="0" algn="l" fontAlgn="base">
              <a:buNone/>
            </a:pPr>
            <a:r>
              <a:rPr lang="en-US" sz="2400" b="0" i="0" dirty="0">
                <a:solidFill>
                  <a:srgbClr val="FF6600"/>
                </a:solidFill>
                <a:effectLst/>
                <a:latin typeface="Times New Roman" panose="02020603050405020304" pitchFamily="18" charset="0"/>
                <a:cs typeface="Times New Roman" panose="02020603050405020304" pitchFamily="18" charset="0"/>
              </a:rPr>
              <a:t>Drawbacks of Programmed Input Output and Interrupt Driven Input-Output</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3D3D3D"/>
                </a:solidFill>
                <a:effectLst/>
                <a:latin typeface="Times New Roman" panose="02020603050405020304" pitchFamily="18" charset="0"/>
                <a:cs typeface="Times New Roman" panose="02020603050405020304" pitchFamily="18" charset="0"/>
              </a:rPr>
              <a:t>B</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en-US" sz="2400" b="0" i="0" dirty="0">
                <a:solidFill>
                  <a:srgbClr val="3D3D3D"/>
                </a:solidFill>
                <a:effectLst/>
                <a:latin typeface="Times New Roman" panose="02020603050405020304" pitchFamily="18" charset="0"/>
                <a:cs typeface="Times New Roman" panose="02020603050405020304" pitchFamily="18" charset="0"/>
              </a:rPr>
              <a:t>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m</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ds pr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err="1">
                <a:solidFill>
                  <a:srgbClr val="3D3D3D"/>
                </a:solidFill>
                <a:effectLst/>
                <a:latin typeface="Times New Roman" panose="02020603050405020304" pitchFamily="18" charset="0"/>
                <a:cs typeface="Times New Roman" panose="02020603050405020304" pitchFamily="18" charset="0"/>
              </a:rPr>
              <a:t>gramm</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d 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a:solidFill>
                  <a:srgbClr val="3D3D3D"/>
                </a:solidFill>
                <a:effectLst/>
                <a:latin typeface="Times New Roman" panose="02020603050405020304" pitchFamily="18" charset="0"/>
                <a:cs typeface="Times New Roman" panose="02020603050405020304" pitchFamily="18" charset="0"/>
              </a:rPr>
              <a:t>and Int</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rrupt-driv</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n 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a:solidFill>
                  <a:srgbClr val="3D3D3D"/>
                </a:solidFill>
                <a:effectLst/>
                <a:latin typeface="Times New Roman" panose="02020603050405020304" pitchFamily="18" charset="0"/>
                <a:cs typeface="Times New Roman" panose="02020603050405020304" pitchFamily="18" charset="0"/>
              </a:rPr>
              <a:t>r</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quir</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err="1">
                <a:solidFill>
                  <a:srgbClr val="3D3D3D"/>
                </a:solidFill>
                <a:effectLst/>
                <a:latin typeface="Times New Roman" panose="02020603050405020304" pitchFamily="18" charset="0"/>
                <a:cs typeface="Times New Roman" panose="02020603050405020304" pitchFamily="18" charset="0"/>
              </a:rPr>
              <a:t>activ</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int</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rv</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nti</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n </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f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pr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c</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ss</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 t</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transf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data b</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tw</a:t>
            </a:r>
            <a:r>
              <a:rPr lang="az-Cyrl-AZ" sz="2400" b="0" i="0" dirty="0">
                <a:solidFill>
                  <a:srgbClr val="3D3D3D"/>
                </a:solidFill>
                <a:effectLst/>
                <a:latin typeface="Times New Roman" panose="02020603050405020304" pitchFamily="18" charset="0"/>
                <a:cs typeface="Times New Roman" panose="02020603050405020304" pitchFamily="18" charset="0"/>
              </a:rPr>
              <a:t>ее</a:t>
            </a:r>
            <a:r>
              <a:rPr lang="en-US" sz="2400" b="0" i="0" dirty="0">
                <a:solidFill>
                  <a:srgbClr val="3D3D3D"/>
                </a:solidFill>
                <a:effectLst/>
                <a:latin typeface="Times New Roman" panose="02020603050405020304" pitchFamily="18" charset="0"/>
                <a:cs typeface="Times New Roman" panose="02020603050405020304" pitchFamily="18" charset="0"/>
              </a:rPr>
              <a:t>n m</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m</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err="1">
                <a:solidFill>
                  <a:srgbClr val="3D3D3D"/>
                </a:solidFill>
                <a:effectLst/>
                <a:latin typeface="Times New Roman" panose="02020603050405020304" pitchFamily="18" charset="0"/>
                <a:cs typeface="Times New Roman" panose="02020603050405020304" pitchFamily="18" charset="0"/>
              </a:rPr>
              <a:t>ry</a:t>
            </a:r>
            <a:r>
              <a:rPr lang="en-US" sz="2400" b="0" i="0" dirty="0">
                <a:solidFill>
                  <a:srgbClr val="3D3D3D"/>
                </a:solidFill>
                <a:effectLst/>
                <a:latin typeface="Times New Roman" panose="02020603050405020304" pitchFamily="18" charset="0"/>
                <a:cs typeface="Times New Roman" panose="02020603050405020304" pitchFamily="18" charset="0"/>
              </a:rPr>
              <a:t> and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a:solidFill>
                  <a:srgbClr val="3D3D3D"/>
                </a:solidFill>
                <a:effectLst/>
                <a:latin typeface="Times New Roman" panose="02020603050405020304" pitchFamily="18" charset="0"/>
                <a:cs typeface="Times New Roman" panose="02020603050405020304" pitchFamily="18" charset="0"/>
              </a:rPr>
              <a:t>m</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err="1">
                <a:solidFill>
                  <a:srgbClr val="3D3D3D"/>
                </a:solidFill>
                <a:effectLst/>
                <a:latin typeface="Times New Roman" panose="02020603050405020304" pitchFamily="18" charset="0"/>
                <a:cs typeface="Times New Roman" panose="02020603050405020304" pitchFamily="18" charset="0"/>
              </a:rPr>
              <a:t>dul</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and any data </a:t>
            </a:r>
            <a:r>
              <a:rPr lang="en-US" sz="2400" b="0" i="0" dirty="0" err="1">
                <a:solidFill>
                  <a:srgbClr val="3D3D3D"/>
                </a:solidFill>
                <a:effectLst/>
                <a:latin typeface="Times New Roman" panose="02020603050405020304" pitchFamily="18" charset="0"/>
                <a:cs typeface="Times New Roman" panose="02020603050405020304" pitchFamily="18" charset="0"/>
              </a:rPr>
              <a:t>transf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must </a:t>
            </a:r>
            <a:r>
              <a:rPr lang="en-US" sz="2400" b="0" i="0" dirty="0" err="1">
                <a:solidFill>
                  <a:srgbClr val="3D3D3D"/>
                </a:solidFill>
                <a:effectLst/>
                <a:latin typeface="Times New Roman" panose="02020603050405020304" pitchFamily="18" charset="0"/>
                <a:cs typeface="Times New Roman" panose="02020603050405020304" pitchFamily="18" charset="0"/>
              </a:rPr>
              <a:t>transv</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rs</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a path </a:t>
            </a:r>
            <a:r>
              <a:rPr lang="en-US" sz="2400" b="0" i="0" dirty="0" err="1">
                <a:solidFill>
                  <a:srgbClr val="3D3D3D"/>
                </a:solidFill>
                <a:effectLst/>
                <a:latin typeface="Times New Roman" panose="02020603050405020304" pitchFamily="18" charset="0"/>
                <a:cs typeface="Times New Roman" panose="02020603050405020304" pitchFamily="18" charset="0"/>
              </a:rPr>
              <a:t>thr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ugh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pr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c</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ss</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sz="2400" b="0" i="0" dirty="0">
                <a:solidFill>
                  <a:srgbClr val="3D3D3D"/>
                </a:solidFill>
                <a:effectLst/>
                <a:latin typeface="Times New Roman" panose="02020603050405020304" pitchFamily="18" charset="0"/>
                <a:cs typeface="Times New Roman" panose="02020603050405020304" pitchFamily="18" charset="0"/>
              </a:rPr>
              <a:t>Thus b</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en-US" sz="2400" b="0" i="0" dirty="0">
                <a:solidFill>
                  <a:srgbClr val="3D3D3D"/>
                </a:solidFill>
                <a:effectLst/>
                <a:latin typeface="Times New Roman" panose="02020603050405020304" pitchFamily="18" charset="0"/>
                <a:cs typeface="Times New Roman" panose="02020603050405020304" pitchFamily="18" charset="0"/>
              </a:rPr>
              <a:t>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s</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f</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rms </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f 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suff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a:t>
            </a:r>
            <a:r>
              <a:rPr lang="en-US" sz="2400" b="0" i="0" dirty="0" err="1">
                <a:solidFill>
                  <a:srgbClr val="3D3D3D"/>
                </a:solidFill>
                <a:effectLst/>
                <a:latin typeface="Times New Roman" panose="02020603050405020304" pitchFamily="18" charset="0"/>
                <a:cs typeface="Times New Roman" panose="02020603050405020304" pitchFamily="18" charset="0"/>
              </a:rPr>
              <a:t>fr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m </a:t>
            </a:r>
            <a:r>
              <a:rPr lang="en-US" sz="2400" b="0" i="0" dirty="0" err="1">
                <a:solidFill>
                  <a:srgbClr val="3D3D3D"/>
                </a:solidFill>
                <a:effectLst/>
                <a:latin typeface="Times New Roman" panose="02020603050405020304" pitchFamily="18" charset="0"/>
                <a:cs typeface="Times New Roman" panose="02020603050405020304" pitchFamily="18" charset="0"/>
              </a:rPr>
              <a:t>tw</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inh</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nt</a:t>
            </a:r>
            <a:r>
              <a:rPr lang="en-US" sz="2400" b="0" i="0" dirty="0">
                <a:solidFill>
                  <a:srgbClr val="3D3D3D"/>
                </a:solidFill>
                <a:effectLst/>
                <a:latin typeface="Times New Roman" panose="02020603050405020304" pitchFamily="18" charset="0"/>
                <a:cs typeface="Times New Roman" panose="02020603050405020304" pitchFamily="18" charset="0"/>
              </a:rPr>
              <a:t> drawbacks.</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transf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rat</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is limit</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d by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err="1">
                <a:solidFill>
                  <a:srgbClr val="3D3D3D"/>
                </a:solidFill>
                <a:effectLst/>
                <a:latin typeface="Times New Roman" panose="02020603050405020304" pitchFamily="18" charset="0"/>
                <a:cs typeface="Times New Roman" panose="02020603050405020304" pitchFamily="18" charset="0"/>
              </a:rPr>
              <a:t>sp</a:t>
            </a:r>
            <a:r>
              <a:rPr lang="az-Cyrl-AZ" sz="2400" b="0" i="0" dirty="0">
                <a:solidFill>
                  <a:srgbClr val="3D3D3D"/>
                </a:solidFill>
                <a:effectLst/>
                <a:latin typeface="Times New Roman" panose="02020603050405020304" pitchFamily="18" charset="0"/>
                <a:cs typeface="Times New Roman" panose="02020603050405020304" pitchFamily="18" charset="0"/>
              </a:rPr>
              <a:t>ее</a:t>
            </a:r>
            <a:r>
              <a:rPr lang="en-US" sz="2400" b="0" i="0" dirty="0">
                <a:solidFill>
                  <a:srgbClr val="3D3D3D"/>
                </a:solidFill>
                <a:effectLst/>
                <a:latin typeface="Times New Roman" panose="02020603050405020304" pitchFamily="18" charset="0"/>
                <a:cs typeface="Times New Roman" panose="02020603050405020304" pitchFamily="18" charset="0"/>
              </a:rPr>
              <a:t>d with which </a:t>
            </a:r>
            <a:r>
              <a:rPr lang="en-US" sz="2400" b="0" i="0" dirty="0" err="1">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pr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c</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ss</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 can t</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st</a:t>
            </a:r>
            <a:r>
              <a:rPr lang="en-US" sz="2400" b="0" i="0" dirty="0">
                <a:solidFill>
                  <a:srgbClr val="3D3D3D"/>
                </a:solidFill>
                <a:effectLst/>
                <a:latin typeface="Times New Roman" panose="02020603050405020304" pitchFamily="18" charset="0"/>
                <a:cs typeface="Times New Roman" panose="02020603050405020304" pitchFamily="18" charset="0"/>
              </a:rPr>
              <a:t> and s</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rvic</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a d</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err="1">
                <a:solidFill>
                  <a:srgbClr val="3D3D3D"/>
                </a:solidFill>
                <a:effectLst/>
                <a:latin typeface="Times New Roman" panose="02020603050405020304" pitchFamily="18" charset="0"/>
                <a:cs typeface="Times New Roman" panose="02020603050405020304" pitchFamily="18" charset="0"/>
              </a:rPr>
              <a:t>vic</a:t>
            </a:r>
            <a:r>
              <a:rPr lang="az-Cyrl-AZ" sz="2400" b="0" i="0" dirty="0">
                <a:solidFill>
                  <a:srgbClr val="3D3D3D"/>
                </a:solidFill>
                <a:effectLst/>
                <a:latin typeface="Times New Roman" panose="02020603050405020304" pitchFamily="18" charset="0"/>
                <a:cs typeface="Times New Roman" panose="02020603050405020304" pitchFamily="18" charset="0"/>
              </a:rPr>
              <a:t>е.</a:t>
            </a:r>
            <a:endParaRPr lang="az-Cyrl-AZ" sz="2400"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3D3D3D"/>
                </a:solidFill>
                <a:effectLst/>
                <a:latin typeface="Times New Roman" panose="02020603050405020304" pitchFamily="18" charset="0"/>
                <a:cs typeface="Times New Roman" panose="02020603050405020304" pitchFamily="18" charset="0"/>
              </a:rPr>
              <a:t>Th</a:t>
            </a:r>
            <a:r>
              <a:rPr lang="az-Cyrl-AZ" sz="2400" b="0" i="0" dirty="0">
                <a:solidFill>
                  <a:srgbClr val="3D3D3D"/>
                </a:solidFill>
                <a:effectLst/>
                <a:latin typeface="Times New Roman" panose="02020603050405020304" pitchFamily="18" charset="0"/>
                <a:cs typeface="Times New Roman" panose="02020603050405020304" pitchFamily="18" charset="0"/>
              </a:rPr>
              <a:t>е </a:t>
            </a:r>
            <a:r>
              <a:rPr lang="en-US" sz="2400" b="0" i="0" dirty="0">
                <a:solidFill>
                  <a:srgbClr val="3D3D3D"/>
                </a:solidFill>
                <a:effectLst/>
                <a:latin typeface="Times New Roman" panose="02020603050405020304" pitchFamily="18" charset="0"/>
                <a:cs typeface="Times New Roman" panose="02020603050405020304" pitchFamily="18" charset="0"/>
              </a:rPr>
              <a:t>pr</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c</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ss</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 is </a:t>
            </a:r>
            <a:r>
              <a:rPr lang="en-US" sz="2400" b="0" i="0" dirty="0" err="1">
                <a:solidFill>
                  <a:srgbClr val="3D3D3D"/>
                </a:solidFill>
                <a:effectLst/>
                <a:latin typeface="Times New Roman" panose="02020603050405020304" pitchFamily="18" charset="0"/>
                <a:cs typeface="Times New Roman" panose="02020603050405020304" pitchFamily="18" charset="0"/>
              </a:rPr>
              <a:t>ti</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d up in managing an 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transf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a numb</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 </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f </a:t>
            </a:r>
            <a:r>
              <a:rPr lang="en-US" sz="2400" b="0" i="0" dirty="0" err="1">
                <a:solidFill>
                  <a:srgbClr val="3D3D3D"/>
                </a:solidFill>
                <a:effectLst/>
                <a:latin typeface="Times New Roman" panose="02020603050405020304" pitchFamily="18" charset="0"/>
                <a:cs typeface="Times New Roman" panose="02020603050405020304" pitchFamily="18" charset="0"/>
              </a:rPr>
              <a:t>instructi</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ns must b</a:t>
            </a:r>
            <a:r>
              <a:rPr lang="az-Cyrl-AZ" sz="2400" b="0" i="0" dirty="0">
                <a:solidFill>
                  <a:srgbClr val="3D3D3D"/>
                </a:solidFill>
                <a:effectLst/>
                <a:latin typeface="Times New Roman" panose="02020603050405020304" pitchFamily="18" charset="0"/>
                <a:cs typeface="Times New Roman" panose="02020603050405020304" pitchFamily="18" charset="0"/>
              </a:rPr>
              <a:t>е е</a:t>
            </a:r>
            <a:r>
              <a:rPr lang="en-US" sz="2400" b="0" i="0" dirty="0">
                <a:solidFill>
                  <a:srgbClr val="3D3D3D"/>
                </a:solidFill>
                <a:effectLst/>
                <a:latin typeface="Times New Roman" panose="02020603050405020304" pitchFamily="18" charset="0"/>
                <a:cs typeface="Times New Roman" panose="02020603050405020304" pitchFamily="18" charset="0"/>
              </a:rPr>
              <a:t>x</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cut</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d f</a:t>
            </a:r>
            <a:r>
              <a:rPr lang="el-GR" sz="2400" b="0" i="0" dirty="0">
                <a:solidFill>
                  <a:srgbClr val="3D3D3D"/>
                </a:solidFill>
                <a:effectLst/>
                <a:latin typeface="Times New Roman" panose="02020603050405020304" pitchFamily="18" charset="0"/>
                <a:cs typeface="Times New Roman" panose="02020603050405020304" pitchFamily="18" charset="0"/>
              </a:rPr>
              <a:t>ο</a:t>
            </a:r>
            <a:r>
              <a:rPr lang="en-US" sz="2400" b="0" i="0" dirty="0">
                <a:solidFill>
                  <a:srgbClr val="3D3D3D"/>
                </a:solidFill>
                <a:effectLst/>
                <a:latin typeface="Times New Roman" panose="02020603050405020304" pitchFamily="18" charset="0"/>
                <a:cs typeface="Times New Roman" panose="02020603050405020304" pitchFamily="18" charset="0"/>
              </a:rPr>
              <a:t>r </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ach I/</a:t>
            </a:r>
            <a:r>
              <a:rPr lang="el-GR" sz="2400" b="0" i="0" dirty="0">
                <a:solidFill>
                  <a:srgbClr val="3D3D3D"/>
                </a:solidFill>
                <a:effectLst/>
                <a:latin typeface="Times New Roman" panose="02020603050405020304" pitchFamily="18" charset="0"/>
                <a:cs typeface="Times New Roman" panose="02020603050405020304" pitchFamily="18" charset="0"/>
              </a:rPr>
              <a:t>Ο </a:t>
            </a:r>
            <a:r>
              <a:rPr lang="en-US" sz="2400" b="0" i="0" dirty="0" err="1">
                <a:solidFill>
                  <a:srgbClr val="3D3D3D"/>
                </a:solidFill>
                <a:effectLst/>
                <a:latin typeface="Times New Roman" panose="02020603050405020304" pitchFamily="18" charset="0"/>
                <a:cs typeface="Times New Roman" panose="02020603050405020304" pitchFamily="18" charset="0"/>
              </a:rPr>
              <a:t>transf</a:t>
            </a:r>
            <a:r>
              <a:rPr lang="az-Cyrl-AZ" sz="2400" b="0" i="0" dirty="0">
                <a:solidFill>
                  <a:srgbClr val="3D3D3D"/>
                </a:solidFill>
                <a:effectLst/>
                <a:latin typeface="Times New Roman" panose="02020603050405020304" pitchFamily="18" charset="0"/>
                <a:cs typeface="Times New Roman" panose="02020603050405020304" pitchFamily="18" charset="0"/>
              </a:rPr>
              <a:t>е</a:t>
            </a:r>
            <a:r>
              <a:rPr lang="en-US" sz="2400" b="0" i="0" dirty="0">
                <a:solidFill>
                  <a:srgbClr val="3D3D3D"/>
                </a:solidFill>
                <a:effectLst/>
                <a:latin typeface="Times New Roman" panose="02020603050405020304" pitchFamily="18" charset="0"/>
                <a:cs typeface="Times New Roman" panose="02020603050405020304" pitchFamily="18" charset="0"/>
              </a:rPr>
              <a:t>r</a:t>
            </a:r>
            <a:endParaRPr lang="en-US" sz="2400" b="0" i="0" dirty="0">
              <a:solidFill>
                <a:srgbClr val="3D3D3D"/>
              </a:solidFill>
              <a:effectLst/>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70" y="274320"/>
            <a:ext cx="10339578" cy="5897880"/>
          </a:xfrm>
        </p:spPr>
        <p:txBody>
          <a:bodyPr>
            <a:normAutofit/>
          </a:bodyPr>
          <a:lstStyle/>
          <a:p>
            <a:pPr marL="0" indent="0" algn="just" fontAlgn="base">
              <a:buNone/>
            </a:pPr>
            <a:r>
              <a:rPr lang="en-US" sz="2400" b="1" i="0" dirty="0">
                <a:effectLst/>
                <a:latin typeface="Times New Roman" panose="02020603050405020304" pitchFamily="18" charset="0"/>
                <a:cs typeface="Times New Roman" panose="02020603050405020304" pitchFamily="18" charset="0"/>
              </a:rPr>
              <a:t>Dir</a:t>
            </a:r>
            <a:r>
              <a:rPr lang="az-Cyrl-AZ" sz="2400" b="1" i="0" dirty="0">
                <a:effectLst/>
                <a:latin typeface="Times New Roman" panose="02020603050405020304" pitchFamily="18" charset="0"/>
                <a:cs typeface="Times New Roman" panose="02020603050405020304" pitchFamily="18" charset="0"/>
              </a:rPr>
              <a:t>е</a:t>
            </a:r>
            <a:r>
              <a:rPr lang="en-US" sz="2400" b="1" i="0" dirty="0" err="1">
                <a:effectLst/>
                <a:latin typeface="Times New Roman" panose="02020603050405020304" pitchFamily="18" charset="0"/>
                <a:cs typeface="Times New Roman" panose="02020603050405020304" pitchFamily="18" charset="0"/>
              </a:rPr>
              <a:t>ct</a:t>
            </a:r>
            <a:r>
              <a:rPr lang="en-US" sz="2400" b="1" i="0" dirty="0">
                <a:effectLst/>
                <a:latin typeface="Times New Roman" panose="02020603050405020304" pitchFamily="18" charset="0"/>
                <a:cs typeface="Times New Roman" panose="02020603050405020304" pitchFamily="18" charset="0"/>
              </a:rPr>
              <a:t> M</a:t>
            </a:r>
            <a:r>
              <a:rPr lang="az-Cyrl-AZ" sz="2400" b="1" i="0" dirty="0">
                <a:effectLst/>
                <a:latin typeface="Times New Roman" panose="02020603050405020304" pitchFamily="18" charset="0"/>
                <a:cs typeface="Times New Roman" panose="02020603050405020304" pitchFamily="18" charset="0"/>
              </a:rPr>
              <a:t>е</a:t>
            </a:r>
            <a:r>
              <a:rPr lang="en-US" sz="2400" b="1" i="0" dirty="0">
                <a:effectLst/>
                <a:latin typeface="Times New Roman" panose="02020603050405020304" pitchFamily="18" charset="0"/>
                <a:cs typeface="Times New Roman" panose="02020603050405020304" pitchFamily="18" charset="0"/>
              </a:rPr>
              <a:t>m</a:t>
            </a:r>
            <a:r>
              <a:rPr lang="el-GR" sz="2400" b="1" i="0" dirty="0">
                <a:effectLst/>
                <a:latin typeface="Times New Roman" panose="02020603050405020304" pitchFamily="18" charset="0"/>
                <a:cs typeface="Times New Roman" panose="02020603050405020304" pitchFamily="18" charset="0"/>
              </a:rPr>
              <a:t>ο</a:t>
            </a:r>
            <a:r>
              <a:rPr lang="en-US" sz="2400" b="1" i="0" dirty="0" err="1">
                <a:effectLst/>
                <a:latin typeface="Times New Roman" panose="02020603050405020304" pitchFamily="18" charset="0"/>
                <a:cs typeface="Times New Roman" panose="02020603050405020304" pitchFamily="18" charset="0"/>
              </a:rPr>
              <a:t>ry</a:t>
            </a:r>
            <a:r>
              <a:rPr lang="en-US" sz="2400" b="1" i="0" dirty="0">
                <a:effectLst/>
                <a:latin typeface="Times New Roman" panose="02020603050405020304" pitchFamily="18" charset="0"/>
                <a:cs typeface="Times New Roman" panose="02020603050405020304" pitchFamily="18" charset="0"/>
              </a:rPr>
              <a:t> Acc</a:t>
            </a:r>
            <a:r>
              <a:rPr lang="az-Cyrl-AZ" sz="2400" b="1" i="0" dirty="0">
                <a:effectLst/>
                <a:latin typeface="Times New Roman" panose="02020603050405020304" pitchFamily="18" charset="0"/>
                <a:cs typeface="Times New Roman" panose="02020603050405020304" pitchFamily="18" charset="0"/>
              </a:rPr>
              <a:t>е</a:t>
            </a:r>
            <a:r>
              <a:rPr lang="en-US" sz="2400" b="1" i="0" dirty="0">
                <a:effectLst/>
                <a:latin typeface="Times New Roman" panose="02020603050405020304" pitchFamily="18" charset="0"/>
                <a:cs typeface="Times New Roman" panose="02020603050405020304" pitchFamily="18" charset="0"/>
              </a:rPr>
              <a:t>ss</a:t>
            </a:r>
            <a:endParaRPr lang="en-US" sz="2400" b="1"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data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b</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tw</a:t>
            </a:r>
            <a:r>
              <a:rPr lang="az-Cyrl-AZ" b="0" i="0" dirty="0">
                <a:solidFill>
                  <a:srgbClr val="3D3D3D"/>
                </a:solidFill>
                <a:effectLst/>
                <a:latin typeface="Times New Roman" panose="02020603050405020304" pitchFamily="18" charset="0"/>
                <a:cs typeface="Times New Roman" panose="02020603050405020304" pitchFamily="18" charset="0"/>
              </a:rPr>
              <a:t>ее</a:t>
            </a:r>
            <a:r>
              <a:rPr lang="en-US" b="0" i="0" dirty="0">
                <a:solidFill>
                  <a:srgbClr val="3D3D3D"/>
                </a:solidFill>
                <a:effectLst/>
                <a:latin typeface="Times New Roman" panose="02020603050405020304" pitchFamily="18" charset="0"/>
                <a:cs typeface="Times New Roman" panose="02020603050405020304" pitchFamily="18" charset="0"/>
              </a:rPr>
              <a:t>n a fast </a:t>
            </a:r>
            <a:r>
              <a:rPr lang="en-US" b="0" i="0" dirty="0" err="1">
                <a:solidFill>
                  <a:srgbClr val="3D3D3D"/>
                </a:solidFill>
                <a:effectLst/>
                <a:latin typeface="Times New Roman" panose="02020603050405020304" pitchFamily="18" charset="0"/>
                <a:cs typeface="Times New Roman" panose="02020603050405020304" pitchFamily="18" charset="0"/>
              </a:rPr>
              <a:t>st</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rag</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dia</a:t>
            </a:r>
            <a:r>
              <a:rPr lang="en-US" b="0" i="0" dirty="0">
                <a:solidFill>
                  <a:srgbClr val="3D3D3D"/>
                </a:solidFill>
                <a:effectLst/>
                <a:latin typeface="Times New Roman" panose="02020603050405020304" pitchFamily="18" charset="0"/>
                <a:cs typeface="Times New Roman" panose="02020603050405020304" pitchFamily="18" charset="0"/>
              </a:rPr>
              <a:t> such as </a:t>
            </a:r>
            <a:r>
              <a:rPr lang="en-US" b="0" i="0" dirty="0" err="1">
                <a:solidFill>
                  <a:srgbClr val="3D3D3D"/>
                </a:solidFill>
                <a:effectLst/>
                <a:latin typeface="Times New Roman" panose="02020603050405020304" pitchFamily="18" charset="0"/>
                <a:cs typeface="Times New Roman" panose="02020603050405020304" pitchFamily="18" charset="0"/>
              </a:rPr>
              <a:t>magn</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tic disk and 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unit is limit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d by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sp</a:t>
            </a:r>
            <a:r>
              <a:rPr lang="az-Cyrl-AZ" b="0" i="0" dirty="0">
                <a:solidFill>
                  <a:srgbClr val="3D3D3D"/>
                </a:solidFill>
                <a:effectLst/>
                <a:latin typeface="Times New Roman" panose="02020603050405020304" pitchFamily="18" charset="0"/>
                <a:cs typeface="Times New Roman" panose="02020603050405020304" pitchFamily="18" charset="0"/>
              </a:rPr>
              <a:t>ее</a:t>
            </a:r>
            <a:r>
              <a:rPr lang="en-US" b="0" i="0" dirty="0">
                <a:solidFill>
                  <a:srgbClr val="3D3D3D"/>
                </a:solidFill>
                <a:effectLst/>
                <a:latin typeface="Times New Roman" panose="02020603050405020304" pitchFamily="18" charset="0"/>
                <a:cs typeface="Times New Roman" panose="02020603050405020304" pitchFamily="18" charset="0"/>
              </a:rPr>
              <a:t>d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Thus w</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can all</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w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p</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riph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rals</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dir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ctly</a:t>
            </a:r>
            <a:r>
              <a:rPr lang="en-US" b="0" i="0" dirty="0">
                <a:solidFill>
                  <a:srgbClr val="3D3D3D"/>
                </a:solidFill>
                <a:effectLst/>
                <a:latin typeface="Times New Roman" panose="02020603050405020304" pitchFamily="18" charset="0"/>
                <a:cs typeface="Times New Roman" panose="02020603050405020304" pitchFamily="18" charset="0"/>
              </a:rPr>
              <a:t> 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mmunicat</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with </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ach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using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ving</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int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nti</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n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This </a:t>
            </a:r>
            <a:r>
              <a:rPr lang="en-US" b="0" i="0" dirty="0" err="1">
                <a:solidFill>
                  <a:srgbClr val="3D3D3D"/>
                </a:solidFill>
                <a:effectLst/>
                <a:latin typeface="Times New Roman" panose="02020603050405020304" pitchFamily="18" charset="0"/>
                <a:cs typeface="Times New Roman" panose="02020603050405020304" pitchFamily="18" charset="0"/>
              </a:rPr>
              <a:t>typ</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data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chniqu</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is </a:t>
            </a:r>
            <a:r>
              <a:rPr lang="en-US" b="0" i="0" dirty="0" err="1">
                <a:solidFill>
                  <a:srgbClr val="3D3D3D"/>
                </a:solidFill>
                <a:effectLst/>
                <a:latin typeface="Times New Roman" panose="02020603050405020304" pitchFamily="18" charset="0"/>
                <a:cs typeface="Times New Roman" panose="02020603050405020304" pitchFamily="18" charset="0"/>
              </a:rPr>
              <a:t>kn</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wn</a:t>
            </a:r>
            <a:r>
              <a:rPr lang="en-US" b="0" i="0" dirty="0">
                <a:solidFill>
                  <a:srgbClr val="3D3D3D"/>
                </a:solidFill>
                <a:effectLst/>
                <a:latin typeface="Times New Roman" panose="02020603050405020304" pitchFamily="18" charset="0"/>
                <a:cs typeface="Times New Roman" panose="02020603050405020304" pitchFamily="18" charset="0"/>
              </a:rPr>
              <a:t> as DMA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 </a:t>
            </a:r>
            <a:r>
              <a:rPr lang="en-US" b="0" i="0" dirty="0" err="1">
                <a:solidFill>
                  <a:srgbClr val="3D3D3D"/>
                </a:solidFill>
                <a:effectLst/>
                <a:latin typeface="Times New Roman" panose="02020603050405020304" pitchFamily="18" charset="0"/>
                <a:cs typeface="Times New Roman" panose="02020603050405020304" pitchFamily="18" charset="0"/>
              </a:rPr>
              <a:t>dir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ct</a:t>
            </a:r>
            <a:r>
              <a:rPr lang="en-US" b="0" i="0" dirty="0">
                <a:solidFill>
                  <a:srgbClr val="3D3D3D"/>
                </a:solidFill>
                <a:effectLst/>
                <a:latin typeface="Times New Roman" panose="02020603050405020304" pitchFamily="18" charset="0"/>
                <a:cs typeface="Times New Roman" panose="02020603050405020304" pitchFamily="18" charset="0"/>
              </a:rPr>
              <a:t> 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acc</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ss.</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During DMA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is </a:t>
            </a:r>
            <a:r>
              <a:rPr lang="en-US" b="0" i="0" dirty="0" err="1">
                <a:solidFill>
                  <a:srgbClr val="3D3D3D"/>
                </a:solidFill>
                <a:effectLst/>
                <a:latin typeface="Times New Roman" panose="02020603050405020304" pitchFamily="18" charset="0"/>
                <a:cs typeface="Times New Roman" panose="02020603050405020304" pitchFamily="18" charset="0"/>
              </a:rPr>
              <a:t>idl</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and it has n</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l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DMA 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ll</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a:t>
            </a:r>
            <a:r>
              <a:rPr lang="en-US" b="0" i="0" dirty="0" err="1">
                <a:solidFill>
                  <a:srgbClr val="3D3D3D"/>
                </a:solidFill>
                <a:effectLst/>
                <a:latin typeface="Times New Roman" panose="02020603050405020304" pitchFamily="18" charset="0"/>
                <a:cs typeface="Times New Roman" panose="02020603050405020304" pitchFamily="18" charset="0"/>
              </a:rPr>
              <a:t>tak</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v</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err="1">
                <a:solidFill>
                  <a:srgbClr val="3D3D3D"/>
                </a:solidFill>
                <a:effectLst/>
                <a:latin typeface="Times New Roman" panose="02020603050405020304" pitchFamily="18" charset="0"/>
                <a:cs typeface="Times New Roman" panose="02020603050405020304" pitchFamily="18" charset="0"/>
              </a:rPr>
              <a:t>manag</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a:t>
            </a:r>
            <a:r>
              <a:rPr lang="en-US" b="0" i="0" dirty="0" err="1">
                <a:solidFill>
                  <a:srgbClr val="3D3D3D"/>
                </a:solidFill>
                <a:effectLst/>
                <a:latin typeface="Times New Roman" panose="02020603050405020304" pitchFamily="18" charset="0"/>
                <a:cs typeface="Times New Roman" panose="02020603050405020304" pitchFamily="18" charset="0"/>
              </a:rPr>
              <a:t>dir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ctly</a:t>
            </a:r>
            <a:r>
              <a:rPr lang="en-US" b="0" i="0" dirty="0">
                <a:solidFill>
                  <a:srgbClr val="3D3D3D"/>
                </a:solidFill>
                <a:effectLst/>
                <a:latin typeface="Times New Roman" panose="02020603050405020304" pitchFamily="18" charset="0"/>
                <a:cs typeface="Times New Roman" panose="02020603050405020304" pitchFamily="18" charset="0"/>
              </a:rPr>
              <a:t> b</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tw</a:t>
            </a:r>
            <a:r>
              <a:rPr lang="az-Cyrl-AZ" b="0" i="0" dirty="0">
                <a:solidFill>
                  <a:srgbClr val="3D3D3D"/>
                </a:solidFill>
                <a:effectLst/>
                <a:latin typeface="Times New Roman" panose="02020603050405020304" pitchFamily="18" charset="0"/>
                <a:cs typeface="Times New Roman" panose="02020603050405020304" pitchFamily="18" charset="0"/>
              </a:rPr>
              <a:t>ее</a:t>
            </a:r>
            <a:r>
              <a:rPr lang="en-US" b="0" i="0" dirty="0">
                <a:solidFill>
                  <a:srgbClr val="3D3D3D"/>
                </a:solidFill>
                <a:effectLst/>
                <a:latin typeface="Times New Roman" panose="02020603050405020304" pitchFamily="18" charset="0"/>
                <a:cs typeface="Times New Roman" panose="02020603050405020304" pitchFamily="18" charset="0"/>
              </a:rPr>
              <a:t>n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d</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vic</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and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m</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m</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ry</a:t>
            </a:r>
            <a:r>
              <a:rPr lang="en-US" b="0" i="0" dirty="0">
                <a:solidFill>
                  <a:srgbClr val="3D3D3D"/>
                </a:solidFill>
                <a:effectLst/>
                <a:latin typeface="Times New Roman" panose="02020603050405020304" pitchFamily="18" charset="0"/>
                <a:cs typeface="Times New Roman" panose="02020603050405020304" pitchFamily="18" charset="0"/>
              </a:rPr>
              <a:t> unit.</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3D3D3D"/>
                </a:solidFill>
                <a:effectLst/>
                <a:latin typeface="Times New Roman" panose="02020603050405020304" pitchFamily="18" charset="0"/>
                <a:cs typeface="Times New Roman" panose="02020603050405020304" pitchFamily="18" charset="0"/>
              </a:rPr>
              <a:t>Bus R</a:t>
            </a:r>
            <a:r>
              <a:rPr lang="az-Cyrl-AZ" b="1" i="0" dirty="0">
                <a:solidFill>
                  <a:srgbClr val="3D3D3D"/>
                </a:solidFill>
                <a:effectLst/>
                <a:latin typeface="Times New Roman" panose="02020603050405020304" pitchFamily="18" charset="0"/>
                <a:cs typeface="Times New Roman" panose="02020603050405020304" pitchFamily="18" charset="0"/>
              </a:rPr>
              <a:t>е</a:t>
            </a:r>
            <a:r>
              <a:rPr lang="en-US" b="1" i="0" dirty="0" err="1">
                <a:solidFill>
                  <a:srgbClr val="3D3D3D"/>
                </a:solidFill>
                <a:effectLst/>
                <a:latin typeface="Times New Roman" panose="02020603050405020304" pitchFamily="18" charset="0"/>
                <a:cs typeface="Times New Roman" panose="02020603050405020304" pitchFamily="18" charset="0"/>
              </a:rPr>
              <a:t>qu</a:t>
            </a:r>
            <a:r>
              <a:rPr lang="az-Cyrl-AZ" b="1" i="0" dirty="0">
                <a:solidFill>
                  <a:srgbClr val="3D3D3D"/>
                </a:solidFill>
                <a:effectLst/>
                <a:latin typeface="Times New Roman" panose="02020603050405020304" pitchFamily="18" charset="0"/>
                <a:cs typeface="Times New Roman" panose="02020603050405020304" pitchFamily="18" charset="0"/>
              </a:rPr>
              <a:t>е</a:t>
            </a:r>
            <a:r>
              <a:rPr lang="en-US" b="1" i="0" dirty="0" err="1">
                <a:solidFill>
                  <a:srgbClr val="3D3D3D"/>
                </a:solidFill>
                <a:effectLst/>
                <a:latin typeface="Times New Roman" panose="02020603050405020304" pitchFamily="18" charset="0"/>
                <a:cs typeface="Times New Roman" panose="02020603050405020304" pitchFamily="18" charset="0"/>
              </a:rPr>
              <a:t>st</a:t>
            </a:r>
            <a:r>
              <a:rPr lang="en-US" b="1" i="0" dirty="0">
                <a:solidFill>
                  <a:srgbClr val="3D3D3D"/>
                </a:solidFill>
                <a:effectLst/>
                <a:latin typeface="Times New Roman" panose="02020603050405020304" pitchFamily="18" charset="0"/>
                <a:cs typeface="Times New Roman" panose="02020603050405020304" pitchFamily="18" charset="0"/>
              </a:rPr>
              <a:t> :</a:t>
            </a:r>
            <a:r>
              <a:rPr lang="en-US" b="0" i="0" dirty="0">
                <a:solidFill>
                  <a:srgbClr val="3D3D3D"/>
                </a:solidFill>
                <a:effectLst/>
                <a:latin typeface="Times New Roman" panose="02020603050405020304" pitchFamily="18" charset="0"/>
                <a:cs typeface="Times New Roman" panose="02020603050405020304" pitchFamily="18" charset="0"/>
              </a:rPr>
              <a:t> It is 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d by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DMA 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ll</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qu</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st</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linquish</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l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3D3D3D"/>
                </a:solidFill>
                <a:effectLst/>
                <a:latin typeface="Times New Roman" panose="02020603050405020304" pitchFamily="18" charset="0"/>
                <a:cs typeface="Times New Roman" panose="02020603050405020304" pitchFamily="18" charset="0"/>
              </a:rPr>
              <a:t>Bus Grant :</a:t>
            </a:r>
            <a:r>
              <a:rPr lang="en-US" b="0" i="0" dirty="0">
                <a:solidFill>
                  <a:srgbClr val="3D3D3D"/>
                </a:solidFill>
                <a:effectLst/>
                <a:latin typeface="Times New Roman" panose="02020603050405020304" pitchFamily="18" charset="0"/>
                <a:cs typeface="Times New Roman" panose="02020603050405020304" pitchFamily="18" charset="0"/>
              </a:rPr>
              <a:t> It is </a:t>
            </a:r>
            <a:r>
              <a:rPr lang="en-US" b="0" i="0" dirty="0" err="1">
                <a:solidFill>
                  <a:srgbClr val="3D3D3D"/>
                </a:solidFill>
                <a:effectLst/>
                <a:latin typeface="Times New Roman" panose="02020603050405020304" pitchFamily="18" charset="0"/>
                <a:cs typeface="Times New Roman" panose="02020603050405020304" pitchFamily="18" charset="0"/>
              </a:rPr>
              <a:t>activat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d by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CPU t</a:t>
            </a:r>
            <a:r>
              <a:rPr lang="el-GR" b="0" i="0" dirty="0">
                <a:solidFill>
                  <a:srgbClr val="3D3D3D"/>
                </a:solidFill>
                <a:effectLst/>
                <a:latin typeface="Times New Roman" panose="02020603050405020304" pitchFamily="18" charset="0"/>
                <a:cs typeface="Times New Roman" panose="02020603050405020304" pitchFamily="18" charset="0"/>
              </a:rPr>
              <a:t>ο </a:t>
            </a:r>
            <a:r>
              <a:rPr lang="en-US" b="0" i="0" dirty="0">
                <a:solidFill>
                  <a:srgbClr val="3D3D3D"/>
                </a:solidFill>
                <a:effectLst/>
                <a:latin typeface="Times New Roman" panose="02020603050405020304" pitchFamily="18" charset="0"/>
                <a:cs typeface="Times New Roman" panose="02020603050405020304" pitchFamily="18" charset="0"/>
              </a:rPr>
              <a:t>Inf</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rm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е</a:t>
            </a:r>
            <a:r>
              <a:rPr lang="en-US" b="0" i="0" dirty="0" err="1">
                <a:solidFill>
                  <a:srgbClr val="3D3D3D"/>
                </a:solidFill>
                <a:effectLst/>
                <a:latin typeface="Times New Roman" panose="02020603050405020304" pitchFamily="18" charset="0"/>
                <a:cs typeface="Times New Roman" panose="02020603050405020304" pitchFamily="18" charset="0"/>
              </a:rPr>
              <a:t>xt</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rnal</a:t>
            </a:r>
            <a:r>
              <a:rPr lang="en-US" b="0" i="0" dirty="0">
                <a:solidFill>
                  <a:srgbClr val="3D3D3D"/>
                </a:solidFill>
                <a:effectLst/>
                <a:latin typeface="Times New Roman" panose="02020603050405020304" pitchFamily="18" charset="0"/>
                <a:cs typeface="Times New Roman" panose="02020603050405020304" pitchFamily="18" charset="0"/>
              </a:rPr>
              <a:t> DMA 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ll</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r that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a:t>
            </a:r>
            <a:r>
              <a:rPr lang="en-US" b="0" i="0" dirty="0" err="1">
                <a:solidFill>
                  <a:srgbClr val="3D3D3D"/>
                </a:solidFill>
                <a:effectLst/>
                <a:latin typeface="Times New Roman" panose="02020603050405020304" pitchFamily="18" charset="0"/>
                <a:cs typeface="Times New Roman" panose="02020603050405020304" pitchFamily="18" charset="0"/>
              </a:rPr>
              <a:t>ar</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in high imp</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danc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stat</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and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r</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qu</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sting DMA can </a:t>
            </a:r>
            <a:r>
              <a:rPr lang="en-US" b="0" i="0" dirty="0" err="1">
                <a:solidFill>
                  <a:srgbClr val="3D3D3D"/>
                </a:solidFill>
                <a:effectLst/>
                <a:latin typeface="Times New Roman" panose="02020603050405020304" pitchFamily="18" charset="0"/>
                <a:cs typeface="Times New Roman" panose="02020603050405020304" pitchFamily="18" charset="0"/>
              </a:rPr>
              <a:t>tak</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l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a:t>
            </a: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nc</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1" i="0" dirty="0">
                <a:solidFill>
                  <a:srgbClr val="3D3D3D"/>
                </a:solidFill>
                <a:effectLst/>
                <a:latin typeface="Times New Roman" panose="02020603050405020304" pitchFamily="18" charset="0"/>
                <a:cs typeface="Times New Roman" panose="02020603050405020304" pitchFamily="18" charset="0"/>
              </a:rPr>
              <a:t>DMA</a:t>
            </a:r>
            <a:r>
              <a:rPr lang="en-US" b="0" i="0" dirty="0">
                <a:solidFill>
                  <a:srgbClr val="3D3D3D"/>
                </a:solidFill>
                <a:effectLst/>
                <a:latin typeface="Times New Roman" panose="02020603050405020304" pitchFamily="18" charset="0"/>
                <a:cs typeface="Times New Roman" panose="02020603050405020304" pitchFamily="18" charset="0"/>
              </a:rPr>
              <a:t> has </a:t>
            </a:r>
            <a:r>
              <a:rPr lang="en-US" b="0" i="0" dirty="0" err="1">
                <a:solidFill>
                  <a:srgbClr val="3D3D3D"/>
                </a:solidFill>
                <a:effectLst/>
                <a:latin typeface="Times New Roman" panose="02020603050405020304" pitchFamily="18" charset="0"/>
                <a:cs typeface="Times New Roman" panose="02020603050405020304" pitchFamily="18" charset="0"/>
              </a:rPr>
              <a:t>tak</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n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c</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err="1">
                <a:solidFill>
                  <a:srgbClr val="3D3D3D"/>
                </a:solidFill>
                <a:effectLst/>
                <a:latin typeface="Times New Roman" panose="02020603050405020304" pitchFamily="18" charset="0"/>
                <a:cs typeface="Times New Roman" panose="02020603050405020304" pitchFamily="18" charset="0"/>
              </a:rPr>
              <a:t>ntr</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l </a:t>
            </a:r>
            <a:r>
              <a:rPr lang="el-GR" b="0" i="0" dirty="0">
                <a:solidFill>
                  <a:srgbClr val="3D3D3D"/>
                </a:solidFill>
                <a:effectLst/>
                <a:latin typeface="Times New Roman" panose="02020603050405020304" pitchFamily="18" charset="0"/>
                <a:cs typeface="Times New Roman" panose="02020603050405020304" pitchFamily="18" charset="0"/>
              </a:rPr>
              <a:t>ο</a:t>
            </a:r>
            <a:r>
              <a:rPr lang="en-US" b="0" i="0" dirty="0">
                <a:solidFill>
                  <a:srgbClr val="3D3D3D"/>
                </a:solidFill>
                <a:effectLst/>
                <a:latin typeface="Times New Roman" panose="02020603050405020304" pitchFamily="18" charset="0"/>
                <a:cs typeface="Times New Roman" panose="02020603050405020304" pitchFamily="18" charset="0"/>
              </a:rPr>
              <a:t>f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bus</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a:solidFill>
                  <a:srgbClr val="3D3D3D"/>
                </a:solidFill>
                <a:effectLst/>
                <a:latin typeface="Times New Roman" panose="02020603050405020304" pitchFamily="18" charset="0"/>
                <a:cs typeface="Times New Roman" panose="02020603050405020304" pitchFamily="18" charset="0"/>
              </a:rPr>
              <a:t>s it </a:t>
            </a:r>
            <a:r>
              <a:rPr lang="en-US" b="0" i="0" dirty="0" err="1">
                <a:solidFill>
                  <a:srgbClr val="3D3D3D"/>
                </a:solidFill>
                <a:effectLst/>
                <a:latin typeface="Times New Roman" panose="02020603050405020304" pitchFamily="18" charset="0"/>
                <a:cs typeface="Times New Roman" panose="02020603050405020304" pitchFamily="18" charset="0"/>
              </a:rPr>
              <a:t>transf</a:t>
            </a:r>
            <a:r>
              <a:rPr lang="az-Cyrl-AZ" b="0" i="0" dirty="0">
                <a:solidFill>
                  <a:srgbClr val="3D3D3D"/>
                </a:solidFill>
                <a:effectLst/>
                <a:latin typeface="Times New Roman" panose="02020603050405020304" pitchFamily="18" charset="0"/>
                <a:cs typeface="Times New Roman" panose="02020603050405020304" pitchFamily="18" charset="0"/>
              </a:rPr>
              <a:t>е</a:t>
            </a:r>
            <a:r>
              <a:rPr lang="en-US" b="0" i="0" dirty="0" err="1">
                <a:solidFill>
                  <a:srgbClr val="3D3D3D"/>
                </a:solidFill>
                <a:effectLst/>
                <a:latin typeface="Times New Roman" panose="02020603050405020304" pitchFamily="18" charset="0"/>
                <a:cs typeface="Times New Roman" panose="02020603050405020304" pitchFamily="18" charset="0"/>
              </a:rPr>
              <a:t>rs</a:t>
            </a:r>
            <a:r>
              <a:rPr lang="en-US" b="0" i="0" dirty="0">
                <a:solidFill>
                  <a:srgbClr val="3D3D3D"/>
                </a:solidFill>
                <a:effectLst/>
                <a:latin typeface="Times New Roman" panose="02020603050405020304" pitchFamily="18" charset="0"/>
                <a:cs typeface="Times New Roman" panose="02020603050405020304" pitchFamily="18" charset="0"/>
              </a:rPr>
              <a:t> </a:t>
            </a:r>
            <a:r>
              <a:rPr lang="en-US" b="0" i="0" dirty="0" err="1">
                <a:solidFill>
                  <a:srgbClr val="3D3D3D"/>
                </a:solidFill>
                <a:effectLst/>
                <a:latin typeface="Times New Roman" panose="02020603050405020304" pitchFamily="18" charset="0"/>
                <a:cs typeface="Times New Roman" panose="02020603050405020304" pitchFamily="18" charset="0"/>
              </a:rPr>
              <a:t>th</a:t>
            </a:r>
            <a:r>
              <a:rPr lang="az-Cyrl-AZ" b="0" i="0" dirty="0">
                <a:solidFill>
                  <a:srgbClr val="3D3D3D"/>
                </a:solidFill>
                <a:effectLst/>
                <a:latin typeface="Times New Roman" panose="02020603050405020304" pitchFamily="18" charset="0"/>
                <a:cs typeface="Times New Roman" panose="02020603050405020304" pitchFamily="18" charset="0"/>
              </a:rPr>
              <a:t>е </a:t>
            </a:r>
            <a:r>
              <a:rPr lang="en-US" b="0" i="0" dirty="0">
                <a:solidFill>
                  <a:srgbClr val="3D3D3D"/>
                </a:solidFill>
                <a:effectLst/>
                <a:latin typeface="Times New Roman" panose="02020603050405020304" pitchFamily="18" charset="0"/>
                <a:cs typeface="Times New Roman" panose="02020603050405020304" pitchFamily="18" charset="0"/>
              </a:rPr>
              <a:t>data.</a:t>
            </a:r>
            <a:endParaRPr lang="en-US" b="0" i="0" dirty="0">
              <a:solidFill>
                <a:srgbClr val="3D3D3D"/>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468630"/>
            <a:ext cx="10351008" cy="5703570"/>
          </a:xfrm>
        </p:spPr>
        <p:txBody>
          <a:bodyPr>
            <a:normAutofit/>
          </a:bodyPr>
          <a:lstStyle/>
          <a:p>
            <a:r>
              <a:rPr lang="en-US" sz="2400" b="1" dirty="0">
                <a:latin typeface="Times New Roman" panose="02020603050405020304" pitchFamily="18" charset="0"/>
                <a:cs typeface="Times New Roman" panose="02020603050405020304" pitchFamily="18" charset="0"/>
              </a:rPr>
              <a:t>Priority Interrupt</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transfer between the CPU and the peripherals is initiated by the CPU. But the CPU cannot start the transfer unless the peripheral is ready to communicate with the CPU. When a device is ready to communicate with the CPU, it generates an interrupt signal. A number of input-output devices are attached to the computer and each device is able to generate an interrupt request.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main job of the interrupt system is to identify the source of the interrupt. There is also a possibility that several devices will request simultaneously for CPU communication. Then, the interrupt system has to decide which device is to be serviced first.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concept of defining the priority among devices so as to know which one is to be serviced first in case of simultaneous requests is called a priority interrupt system. This could be done with either software or hardware methods.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830" y="1097280"/>
            <a:ext cx="10202418" cy="5074920"/>
          </a:xfrm>
        </p:spPr>
        <p:txBody>
          <a:bodyPr/>
          <a:lstStyle/>
          <a:p>
            <a:pPr algn="l"/>
            <a:r>
              <a:rPr lang="en-US" sz="2400" b="1" i="0" dirty="0">
                <a:solidFill>
                  <a:srgbClr val="212529"/>
                </a:solidFill>
                <a:effectLst/>
                <a:highlight>
                  <a:srgbClr val="FFFF00"/>
                </a:highlight>
                <a:latin typeface="Arial" panose="020B0604020202020204" pitchFamily="34" charset="0"/>
                <a:cs typeface="Arial" panose="020B0604020202020204" pitchFamily="34" charset="0"/>
              </a:rPr>
              <a:t>A priority interrupt </a:t>
            </a:r>
            <a:r>
              <a:rPr lang="en-US" sz="2400" b="0" i="0" dirty="0">
                <a:solidFill>
                  <a:srgbClr val="212529"/>
                </a:solidFill>
                <a:effectLst/>
                <a:highlight>
                  <a:srgbClr val="FFFF00"/>
                </a:highlight>
                <a:latin typeface="Arial" panose="020B0604020202020204" pitchFamily="34" charset="0"/>
                <a:cs typeface="Arial" panose="020B0604020202020204" pitchFamily="34" charset="0"/>
              </a:rPr>
              <a:t>is a system which decides the priority at which various devices, which generates the interrupt signal at the same time, will be serviced by the CPU. The system has authority to decide which conditions are allowed to interrupt the CPU, while some other interrupt is being serviced. Generally, devices with high speed transfer such as </a:t>
            </a:r>
            <a:r>
              <a:rPr lang="en-US" sz="2400" b="0" i="1" dirty="0">
                <a:solidFill>
                  <a:srgbClr val="212529"/>
                </a:solidFill>
                <a:effectLst/>
                <a:highlight>
                  <a:srgbClr val="FFFF00"/>
                </a:highlight>
                <a:latin typeface="Arial" panose="020B0604020202020204" pitchFamily="34" charset="0"/>
                <a:cs typeface="Arial" panose="020B0604020202020204" pitchFamily="34" charset="0"/>
              </a:rPr>
              <a:t>magnetic disks</a:t>
            </a:r>
            <a:r>
              <a:rPr lang="en-US" sz="2400" b="0" i="0" dirty="0">
                <a:solidFill>
                  <a:srgbClr val="212529"/>
                </a:solidFill>
                <a:effectLst/>
                <a:highlight>
                  <a:srgbClr val="FFFF00"/>
                </a:highlight>
                <a:latin typeface="Arial" panose="020B0604020202020204" pitchFamily="34" charset="0"/>
                <a:cs typeface="Arial" panose="020B0604020202020204" pitchFamily="34" charset="0"/>
              </a:rPr>
              <a:t> are given high priority and slow devices such as </a:t>
            </a:r>
            <a:r>
              <a:rPr lang="en-US" sz="2400" b="0" i="1" dirty="0">
                <a:solidFill>
                  <a:srgbClr val="212529"/>
                </a:solidFill>
                <a:effectLst/>
                <a:highlight>
                  <a:srgbClr val="FFFF00"/>
                </a:highlight>
                <a:latin typeface="Arial" panose="020B0604020202020204" pitchFamily="34" charset="0"/>
                <a:cs typeface="Arial" panose="020B0604020202020204" pitchFamily="34" charset="0"/>
              </a:rPr>
              <a:t>keyboards</a:t>
            </a:r>
            <a:r>
              <a:rPr lang="en-US" sz="2400" b="0" i="0" dirty="0">
                <a:solidFill>
                  <a:srgbClr val="212529"/>
                </a:solidFill>
                <a:effectLst/>
                <a:highlight>
                  <a:srgbClr val="FFFF00"/>
                </a:highlight>
                <a:latin typeface="Arial" panose="020B0604020202020204" pitchFamily="34" charset="0"/>
                <a:cs typeface="Arial" panose="020B0604020202020204" pitchFamily="34" charset="0"/>
              </a:rPr>
              <a:t> are given low priority.</a:t>
            </a:r>
            <a:endParaRPr lang="en-US" sz="2400" b="0" i="0" dirty="0">
              <a:solidFill>
                <a:srgbClr val="212529"/>
              </a:solidFill>
              <a:effectLst/>
              <a:highlight>
                <a:srgbClr val="FFFF00"/>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00"/>
                </a:highlight>
                <a:latin typeface="Arial" panose="020B0604020202020204" pitchFamily="34" charset="0"/>
                <a:cs typeface="Arial" panose="020B0604020202020204" pitchFamily="34" charset="0"/>
              </a:rPr>
              <a:t>When two or more devices interrupt the computer simultaneously, the computer services the device with the higher priority first.</a:t>
            </a:r>
            <a:endParaRPr lang="en-US" sz="2400" b="0" i="0" dirty="0">
              <a:solidFill>
                <a:srgbClr val="212529"/>
              </a:solidFill>
              <a:effectLst/>
              <a:highlight>
                <a:srgbClr val="FFFF00"/>
              </a:highlight>
              <a:latin typeface="Arial" panose="020B0604020202020204" pitchFamily="34" charset="0"/>
              <a:cs typeface="Arial" panose="020B0604020202020204" pitchFamily="34" charset="0"/>
            </a:endParaRPr>
          </a:p>
          <a:p>
            <a:endParaRPr lang="en-US" dirty="0">
              <a:highlight>
                <a:srgbClr val="FFFF00"/>
              </a:highligh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10" y="582930"/>
            <a:ext cx="10476738" cy="5589270"/>
          </a:xfrm>
        </p:spPr>
        <p:txBody>
          <a:bodyPr>
            <a:normAutofit/>
          </a:bodyPr>
          <a:lstStyle/>
          <a:p>
            <a:pPr marL="0" indent="0">
              <a:buNone/>
            </a:pPr>
            <a:r>
              <a:rPr lang="en-US" sz="2400" b="1" dirty="0"/>
              <a:t>Peripheral Devices</a:t>
            </a:r>
            <a:endParaRPr lang="en-US" sz="2400" b="1" dirty="0"/>
          </a:p>
          <a:p>
            <a:r>
              <a:rPr lang="en-US" sz="2400" dirty="0"/>
              <a:t>A peripheral device is an internal or external hardware component that connects to a computer to extend its capabilities. Peripheral devices can be purchased after manufacturing to provide input/output (I/O) functions or improve the way the computer carries out specific processing or storage tasks.</a:t>
            </a:r>
            <a:endParaRPr lang="en-US" sz="2400" dirty="0"/>
          </a:p>
          <a:p>
            <a:endParaRPr lang="en-US" sz="2400" dirty="0"/>
          </a:p>
          <a:p>
            <a:r>
              <a:rPr lang="en-US" sz="2400" dirty="0"/>
              <a:t>Peripherals allow users to interact with a computer and use it for practical purposes. Without peripherals, a computer would be a closed system. Users would not be able to input data, and the computer would not be able to communicate with its external environment or other computer devices.</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1017270"/>
            <a:ext cx="10613898" cy="5154930"/>
          </a:xfrm>
        </p:spPr>
        <p:txBody>
          <a:bodyPr>
            <a:normAutofit fontScale="92500" lnSpcReduction="10000"/>
          </a:bodyPr>
          <a:lstStyle/>
          <a:p>
            <a:pPr marL="0" indent="0" algn="l" fontAlgn="base">
              <a:buNone/>
            </a:pPr>
            <a:r>
              <a:rPr lang="en-US"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SOFTWARE METHOD – POLLING</a:t>
            </a:r>
            <a:endParaRPr lang="en-US" sz="2800" b="1"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In this method, all interrupts are serviced by branching to the same service program. This program then checks with each device if it is the one generating the interrupt. The order of checking is determined by the priority that has to be set. </a:t>
            </a:r>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The device having the highest priority is checked first and then devices are checked in descending order of priority. If the device is checked to be generating the interrupt, another service program is called which works specifically for that particular device. </a:t>
            </a:r>
            <a:endPar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endParaRPr>
          </a:p>
          <a:p>
            <a:pPr algn="l" fontAlgn="base"/>
            <a:r>
              <a:rPr lang="en-US" sz="2400" dirty="0">
                <a:latin typeface="Times New Roman" panose="02020603050405020304" pitchFamily="18" charset="0"/>
                <a:cs typeface="Times New Roman" panose="02020603050405020304" pitchFamily="18" charset="0"/>
              </a:rPr>
              <a:t>When the processor detects an interrupt in the polling method, it branches to an interrupt service routine whose job is to pull each  Input/Output module to determine which module caused the interrupt.</a:t>
            </a:r>
            <a:endParaRPr lang="en-US" sz="2400" dirty="0">
              <a:latin typeface="Times New Roman" panose="02020603050405020304" pitchFamily="18" charset="0"/>
              <a:cs typeface="Times New Roman" panose="02020603050405020304" pitchFamily="18" charset="0"/>
            </a:endParaRPr>
          </a:p>
          <a:p>
            <a:pPr algn="l" fontAlgn="base"/>
            <a:r>
              <a:rPr lang="en-US" sz="2400" dirty="0">
                <a:latin typeface="Times New Roman" panose="02020603050405020304" pitchFamily="18" charset="0"/>
                <a:cs typeface="Times New Roman" panose="02020603050405020304" pitchFamily="18" charset="0"/>
              </a:rPr>
              <a:t>Also, it is the order by which they are tested; that is, the order in which they appear in the address line or service routine determines the priority of every interrupt. Like, at the time of testing, devices with the highest priority get tested, then comes the turn of devices with lower priority. This is the easiest method for priority establishment on simultaneous interrupt.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660" y="845820"/>
            <a:ext cx="10419588" cy="5326380"/>
          </a:xfrm>
        </p:spPr>
        <p:txBody>
          <a:bodyPr>
            <a:normAutofit lnSpcReduction="10000"/>
          </a:bodyPr>
          <a:lstStyle/>
          <a:p>
            <a:pPr marL="0" indent="0" algn="l" fontAlgn="base">
              <a:buNone/>
            </a:pPr>
            <a:r>
              <a:rPr lang="en-US" sz="2400" b="1" i="0" dirty="0">
                <a:solidFill>
                  <a:srgbClr val="273239"/>
                </a:solidFill>
                <a:effectLst/>
                <a:highlight>
                  <a:srgbClr val="FFFFFF"/>
                </a:highlight>
                <a:latin typeface="Arial" panose="020B0604020202020204" pitchFamily="34" charset="0"/>
                <a:cs typeface="Arial" panose="020B0604020202020204" pitchFamily="34" charset="0"/>
              </a:rPr>
              <a:t>HARDWARE METHOD – DAISY CHAINING</a:t>
            </a:r>
            <a:endParaRPr lang="en-US" sz="2400" b="1" i="0" dirty="0">
              <a:solidFill>
                <a:srgbClr val="27323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This way of deciding the interrupt priority consists of serial connection of all the devices which generates an interrupt signal. The device with the highest priority is placed at the first position followed by lower priority devices and the device which has lowest priority among all is placed at the last in the chain.</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In daisy chaining system all the devices are connected in a serial form. The interrupt line request is common to all devices. If any device has interrupt signal in low level state then interrupt line goes to low level state and enables the interrupt input in the CPU. </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When there is no interrupt the interrupt line stays in high level state. The CPU respond to the interrupt by enabling the interrupt acknowledge line. </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This signal is received by the device 1 at its PI input. The acknowledge signal passes to next device through PO output only if device 1 is not requesting an interrupt.</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iority Interrup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57284" y="1257380"/>
            <a:ext cx="8306855" cy="4692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85775"/>
            <a:ext cx="10396728" cy="5886450"/>
          </a:xfrm>
        </p:spPr>
        <p:txBody>
          <a:bodyPr>
            <a:normAutofit/>
          </a:bodyPr>
          <a:lstStyle/>
          <a:p>
            <a:pPr marL="0" indent="0">
              <a:buNone/>
            </a:pPr>
            <a:r>
              <a:rPr lang="en-US" sz="2400" b="1" dirty="0"/>
              <a:t>Parallel Priority Interrupt</a:t>
            </a:r>
            <a:endParaRPr lang="en-US" sz="2400" b="1" dirty="0"/>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In this technique, multiple devices can generate interrupts simultaneously, and the processor handles them in parallel.</a:t>
            </a:r>
            <a:endParaRPr lang="en-US" sz="2400" b="0" i="0" dirty="0">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Each device has an assigned priority level, and the interrupt controller ensures the highest-priority interrupt is serviced first.</a:t>
            </a:r>
            <a:endParaRPr lang="en-US" sz="2400" b="0" i="0" dirty="0">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Parallel Priority Interrupt is technique, computer systems use to prioritize and manage interrupt requests from multiple devices. It is a hardware-based method that enables multiple devices to generate interrupts simultaneously and allows the processor to handle them in parallel.</a:t>
            </a:r>
            <a:endParaRPr lang="en-US" sz="2400" b="0" i="0" dirty="0">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In a parallel priority interrupt system, each device is assigned a priority level based on the urgency of the interrupt request. When a device generates an interrupt, it is sent to an interrupt controller, which receives and prioritizes the interrupts based on their priority levels.</a:t>
            </a:r>
            <a:endParaRPr lang="en-US" sz="2400" b="0" i="0" dirty="0">
              <a:effectLst/>
              <a:highlight>
                <a:srgbClr val="FFFFFF"/>
              </a:highlight>
              <a:latin typeface="Arial" panose="020B0604020202020204" pitchFamily="34" charset="0"/>
              <a:cs typeface="Arial" panose="020B0604020202020204" pitchFamily="34" charset="0"/>
            </a:endParaRPr>
          </a:p>
          <a:p>
            <a:pPr marL="0" indent="0" algn="l">
              <a:buNone/>
            </a:pPr>
            <a:endParaRPr lang="en-US" b="0" i="0" dirty="0">
              <a:effectLst/>
              <a:highlight>
                <a:srgbClr val="FFFFFF"/>
              </a:highlight>
              <a:latin typeface="-apple-system"/>
            </a:endParaRPr>
          </a:p>
          <a:p>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970" y="880110"/>
            <a:ext cx="10225278" cy="5292090"/>
          </a:xfrm>
        </p:spPr>
        <p:txBody>
          <a:bodyPr>
            <a:normAutofit/>
          </a:bodyPr>
          <a:lstStyle/>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The interrupt controller sends the highest priority interrupt to the processor, which services the interrupt request. While the processor is servicing the interrupt, the interrupt controller can continue to receive and prioritize new interrupts from other devices.</a:t>
            </a:r>
            <a:endParaRPr lang="en-US" sz="2400" b="0" i="0" dirty="0">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Suppose a higher-priority interrupt is generated while the processor is servicing an interrupt. In that case, the interrupt controller will signal the processor to suspend the current operation and service the higher-priority interrupt.</a:t>
            </a:r>
            <a:endParaRPr lang="en-US" sz="2400" b="0" i="0" dirty="0">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400" b="0" i="0" dirty="0">
                <a:effectLst/>
                <a:highlight>
                  <a:srgbClr val="FFFFFF"/>
                </a:highlight>
                <a:latin typeface="Arial" panose="020B0604020202020204" pitchFamily="34" charset="0"/>
                <a:cs typeface="Arial" panose="020B0604020202020204" pitchFamily="34" charset="0"/>
              </a:rPr>
              <a:t>The parallel priority interrupts method allows for more efficient handling of interrupt requests than other interrupt methods, such as daisy chaining, where the processor handles the interrupts sequentially. It also reduces the overall latency of interrupt processing, enabling faster response times and improving system performance. </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1"/>
          <a:srcRect l="14513" t="17335" r="22800" b="11285"/>
          <a:stretch>
            <a:fillRect/>
          </a:stretch>
        </p:blipFill>
        <p:spPr>
          <a:xfrm>
            <a:off x="812976" y="1074420"/>
            <a:ext cx="10068384" cy="464058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548640"/>
            <a:ext cx="10488168" cy="5623560"/>
          </a:xfrm>
        </p:spPr>
        <p:txBody>
          <a:bodyPr>
            <a:normAutofit lnSpcReduction="10000"/>
          </a:bodyPr>
          <a:lstStyle/>
          <a:p>
            <a:pPr marL="0" indent="0">
              <a:buNone/>
            </a:pPr>
            <a:r>
              <a:rPr lang="en-US" b="1" dirty="0">
                <a:latin typeface="Arial" panose="020B0604020202020204" pitchFamily="34" charset="0"/>
                <a:cs typeface="Arial" panose="020B0604020202020204" pitchFamily="34" charset="0"/>
              </a:rPr>
              <a:t>Input Output Processor</a:t>
            </a:r>
            <a:endParaRPr lang="en-US" b="1" dirty="0">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An input-output processor (IOP) is a processor with direct memory access capability. In this, the computer system is divided into a memory unit and number of processors.</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Each IOP controls and manage the input-output tasks. The IOP is similar to CPU except that it handles only the details of I/O processing. The IOP can fetch and execute its own instructions. These IOP instructions are designed to manage I/O transfers only.</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The memory unit occupies the central position and can communicate with each processor.</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The CPU processes the data required for solving the computational tasks. The IOP provides a path for transfer of data between peripherals and memory. The CPU assigns the task of initiating the I/O program.</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pPr algn="l"/>
            <a:r>
              <a:rPr lang="en-US" sz="2400" b="0" i="0" dirty="0">
                <a:solidFill>
                  <a:srgbClr val="212529"/>
                </a:solidFill>
                <a:effectLst/>
                <a:highlight>
                  <a:srgbClr val="FFFFFF"/>
                </a:highlight>
                <a:latin typeface="Arial" panose="020B0604020202020204" pitchFamily="34" charset="0"/>
                <a:cs typeface="Arial" panose="020B0604020202020204" pitchFamily="34" charset="0"/>
              </a:rPr>
              <a:t>The IOP operates independent from CPU and transfer data between peripherals and memory.</a:t>
            </a:r>
            <a:endParaRPr lang="en-US" sz="2400" b="0" i="0" dirty="0">
              <a:solidFill>
                <a:srgbClr val="212529"/>
              </a:solidFill>
              <a:effectLst/>
              <a:highlight>
                <a:srgbClr val="FFFFFF"/>
              </a:highligh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put/Output Processor"/>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0491" y="1253467"/>
            <a:ext cx="9030799" cy="43510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51823" y="306824"/>
            <a:ext cx="6097904" cy="369332"/>
          </a:xfrm>
          <a:prstGeom prst="rect">
            <a:avLst/>
          </a:prstGeom>
          <a:noFill/>
        </p:spPr>
        <p:txBody>
          <a:bodyPr wrap="square">
            <a:spAutoFit/>
          </a:bodyPr>
          <a:lstStyle/>
          <a:p>
            <a:r>
              <a:rPr lang="en-US" b="0" i="0" dirty="0">
                <a:solidFill>
                  <a:srgbClr val="212529"/>
                </a:solidFill>
                <a:effectLst/>
                <a:highlight>
                  <a:srgbClr val="FFFFFF"/>
                </a:highlight>
                <a:latin typeface="system-ui"/>
              </a:rPr>
              <a:t>Block diagram of a computer along with various I/O Processors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274320"/>
            <a:ext cx="10385298" cy="5897880"/>
          </a:xfrm>
        </p:spPr>
        <p:txBody>
          <a:bodyPr>
            <a:normAutofit/>
          </a:bodyPr>
          <a:lstStyle/>
          <a:p>
            <a:r>
              <a:rPr lang="en-US" b="1" i="0" dirty="0">
                <a:solidFill>
                  <a:srgbClr val="333333"/>
                </a:solidFill>
                <a:effectLst/>
                <a:latin typeface="Montserrat" panose="00000500000000000000" pitchFamily="2" charset="0"/>
              </a:rPr>
              <a:t>Serial Communication</a:t>
            </a:r>
            <a:endParaRPr lang="en-US" b="1"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Serial communication is the process of sequentially transferring the information/bits on the same channel. </a:t>
            </a:r>
            <a:endParaRPr lang="en-US" b="0"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Due to this, the cost of wire will be reduced, but it slows the transmission speed. </a:t>
            </a:r>
            <a:endParaRPr lang="en-US" b="0"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The serial protocol is run on every device that can be our mobile, personal computers, and many more with the help of following some protocols. </a:t>
            </a:r>
            <a:endParaRPr lang="en-US" b="0"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The protocol is a type of reliable and secure form of communication that contains a set of rules addressed with the help of a source host and a destination host. </a:t>
            </a:r>
            <a:endParaRPr lang="en-US" b="0"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In serial communication, binary pulses are used to show the data. Binary contains the two numbers 0 and 1. 0 is used to show the LOW or 0 Volts, and 1 is used to show the HIGH or 5 Volts. </a:t>
            </a:r>
            <a:endParaRPr lang="en-US" b="0" i="0" dirty="0">
              <a:solidFill>
                <a:srgbClr val="333333"/>
              </a:solidFill>
              <a:effectLst/>
              <a:latin typeface="Montserrat" panose="00000500000000000000" pitchFamily="2" charset="0"/>
            </a:endParaRPr>
          </a:p>
          <a:p>
            <a:r>
              <a:rPr lang="en-US" b="0" i="0" dirty="0">
                <a:solidFill>
                  <a:srgbClr val="333333"/>
                </a:solidFill>
                <a:effectLst/>
                <a:latin typeface="Montserrat" panose="00000500000000000000" pitchFamily="2" charset="0"/>
              </a:rPr>
              <a:t>The serial communication can either be asynchronous or synchronous.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422910"/>
            <a:ext cx="10351008" cy="5749290"/>
          </a:xfrm>
        </p:spPr>
        <p:txBody>
          <a:bodyPr/>
          <a:lstStyle/>
          <a:p>
            <a:pPr marL="0" indent="0" algn="l">
              <a:buNone/>
            </a:pPr>
            <a:r>
              <a:rPr lang="en-US" b="1" i="0" dirty="0">
                <a:effectLst/>
                <a:latin typeface="Montserrat" panose="00000500000000000000" pitchFamily="2" charset="0"/>
              </a:rPr>
              <a:t>Synchronous Communication</a:t>
            </a:r>
            <a:endParaRPr lang="en-US" b="1" i="0" dirty="0">
              <a:effectLst/>
              <a:latin typeface="Montserrat" panose="00000500000000000000" pitchFamily="2" charset="0"/>
            </a:endParaRPr>
          </a:p>
          <a:p>
            <a:pPr algn="just"/>
            <a:r>
              <a:rPr lang="en-US" b="0" i="0" dirty="0">
                <a:solidFill>
                  <a:srgbClr val="333333"/>
                </a:solidFill>
                <a:effectLst/>
                <a:latin typeface="Montserrat" panose="00000500000000000000" pitchFamily="2" charset="0"/>
              </a:rPr>
              <a:t>In </a:t>
            </a:r>
            <a:r>
              <a:rPr lang="en-US" b="1" i="0" dirty="0">
                <a:solidFill>
                  <a:srgbClr val="333333"/>
                </a:solidFill>
                <a:effectLst/>
                <a:latin typeface="Montserrat" panose="00000500000000000000" pitchFamily="2" charset="0"/>
              </a:rPr>
              <a:t>synchronous communication,</a:t>
            </a:r>
            <a:r>
              <a:rPr lang="en-US" b="0" i="0" dirty="0">
                <a:solidFill>
                  <a:srgbClr val="333333"/>
                </a:solidFill>
                <a:effectLst/>
                <a:latin typeface="Montserrat" panose="00000500000000000000" pitchFamily="2" charset="0"/>
              </a:rPr>
              <a:t> the frames or data will be constructed with the help of combining the groups of bits. That frames will be continuously sent in time with a master clock. It uses a synchronized clock frequency to operate the data of sender or receiver. In synchronous communication, there is no need to use the gaps, start bits and stop bits. </a:t>
            </a:r>
            <a:endParaRPr lang="en-US" b="0" i="0" dirty="0">
              <a:solidFill>
                <a:srgbClr val="333333"/>
              </a:solidFill>
              <a:effectLst/>
              <a:latin typeface="Montserrat" panose="00000500000000000000" pitchFamily="2" charset="0"/>
            </a:endParaRPr>
          </a:p>
          <a:p>
            <a:pPr algn="just"/>
            <a:r>
              <a:rPr lang="en-US" b="0" i="0" dirty="0">
                <a:solidFill>
                  <a:srgbClr val="333333"/>
                </a:solidFill>
                <a:effectLst/>
                <a:latin typeface="Montserrat" panose="00000500000000000000" pitchFamily="2" charset="0"/>
              </a:rPr>
              <a:t>The time taken by the sender and receiver is synced that's why the frequency of timing error will be less, and the data will move faster. On the basis of the timing being synced correctly between the sender and receiver devices, the data accuracy is totally dependent. The synchronous serial transmission is more expensive as compared to asynchronous serial transmission.</a:t>
            </a:r>
            <a:endParaRPr lang="en-US" b="0" i="0" dirty="0">
              <a:solidFill>
                <a:srgbClr val="333333"/>
              </a:solidFill>
              <a:effectLst/>
              <a:latin typeface="Montserrat" panose="00000500000000000000" pitchFamily="2" charset="0"/>
            </a:endParaRPr>
          </a:p>
          <a:p>
            <a:endParaRPr lang="en-US" dirty="0"/>
          </a:p>
        </p:txBody>
      </p:sp>
      <p:pic>
        <p:nvPicPr>
          <p:cNvPr id="2050" name="Picture 2" descr="Serial Communication in Computer organiz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6940" y="4274820"/>
            <a:ext cx="7063740" cy="23545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rcRect t="5958" b="45319"/>
          <a:stretch>
            <a:fillRect/>
          </a:stretch>
        </p:blipFill>
        <p:spPr>
          <a:xfrm>
            <a:off x="21626" y="337185"/>
            <a:ext cx="6515358" cy="6183630"/>
          </a:xfrm>
          <a:prstGeom prst="rect">
            <a:avLst/>
          </a:prstGeom>
        </p:spPr>
      </p:pic>
      <p:pic>
        <p:nvPicPr>
          <p:cNvPr id="6" name="Content Placeholder 4"/>
          <p:cNvPicPr>
            <a:picLocks noChangeAspect="1"/>
          </p:cNvPicPr>
          <p:nvPr/>
        </p:nvPicPr>
        <p:blipFill>
          <a:blip r:embed="rId1"/>
          <a:srcRect l="1" t="54348" r="-8361"/>
          <a:stretch>
            <a:fillRect/>
          </a:stretch>
        </p:blipFill>
        <p:spPr>
          <a:xfrm>
            <a:off x="6536984" y="251460"/>
            <a:ext cx="5544525" cy="66065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470" y="331470"/>
            <a:ext cx="10796778" cy="5840730"/>
          </a:xfrm>
        </p:spPr>
        <p:txBody>
          <a:bodyPr/>
          <a:lstStyle/>
          <a:p>
            <a:pPr marL="0" indent="0" algn="l">
              <a:buNone/>
            </a:pPr>
            <a:r>
              <a:rPr lang="en-US" b="1" i="0" dirty="0">
                <a:effectLst/>
                <a:latin typeface="Montserrat" panose="00000500000000000000" pitchFamily="2" charset="0"/>
              </a:rPr>
              <a:t>Asynchronous Communication</a:t>
            </a:r>
            <a:endParaRPr lang="en-US" b="1" i="0" dirty="0">
              <a:effectLst/>
              <a:latin typeface="Montserrat" panose="00000500000000000000" pitchFamily="2" charset="0"/>
            </a:endParaRPr>
          </a:p>
          <a:p>
            <a:pPr algn="just"/>
            <a:r>
              <a:rPr lang="en-US" b="0" i="0" dirty="0">
                <a:solidFill>
                  <a:srgbClr val="333333"/>
                </a:solidFill>
                <a:effectLst/>
                <a:latin typeface="Montserrat" panose="00000500000000000000" pitchFamily="2" charset="0"/>
              </a:rPr>
              <a:t>In </a:t>
            </a:r>
            <a:r>
              <a:rPr lang="en-US" b="1" i="0" dirty="0">
                <a:solidFill>
                  <a:srgbClr val="333333"/>
                </a:solidFill>
                <a:effectLst/>
                <a:latin typeface="Montserrat" panose="00000500000000000000" pitchFamily="2" charset="0"/>
              </a:rPr>
              <a:t>asynchronous communication,</a:t>
            </a:r>
            <a:r>
              <a:rPr lang="en-US" b="0" i="0" dirty="0">
                <a:solidFill>
                  <a:srgbClr val="333333"/>
                </a:solidFill>
                <a:effectLst/>
                <a:latin typeface="Montserrat" panose="00000500000000000000" pitchFamily="2" charset="0"/>
              </a:rPr>
              <a:t> the groups of bits will be treated as an independent unit, and these data bits will be sent at any point in time. In order to make synchronization between sender and receiver, the stop bits and start bits are used between the data bytes. These bits are useful to ensure that the data is correctly sent. </a:t>
            </a:r>
            <a:endParaRPr lang="en-US" b="0" i="0" dirty="0">
              <a:solidFill>
                <a:srgbClr val="333333"/>
              </a:solidFill>
              <a:effectLst/>
              <a:latin typeface="Montserrat" panose="00000500000000000000" pitchFamily="2" charset="0"/>
            </a:endParaRPr>
          </a:p>
          <a:p>
            <a:pPr algn="just"/>
            <a:r>
              <a:rPr lang="en-US" b="0" i="0" dirty="0">
                <a:solidFill>
                  <a:srgbClr val="333333"/>
                </a:solidFill>
                <a:effectLst/>
                <a:latin typeface="Montserrat" panose="00000500000000000000" pitchFamily="2" charset="0"/>
              </a:rPr>
              <a:t>The time taken by data bits of sender and receiver is not constant, and the time between transmissions will be provided by the gaps. In asynchronous communication, we don't require synchronization between the sender and receiver devices, which is the main advantage of asynchronous communication. This method is also cost-effective. In this method, there can be a case when data transmission is slow, but it is not compulsory, and it is the main disadvantage of the asynchronous method.</a:t>
            </a:r>
            <a:endParaRPr lang="en-US" b="0" i="0" dirty="0">
              <a:solidFill>
                <a:srgbClr val="333333"/>
              </a:solidFill>
              <a:effectLst/>
              <a:latin typeface="Montserrat" panose="00000500000000000000" pitchFamily="2" charset="0"/>
            </a:endParaRPr>
          </a:p>
          <a:p>
            <a:endParaRPr lang="en-US" dirty="0"/>
          </a:p>
        </p:txBody>
      </p:sp>
      <p:pic>
        <p:nvPicPr>
          <p:cNvPr id="3074" name="Picture 2" descr="Serial Communication in Computer organiz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4600" y="4309110"/>
            <a:ext cx="7151764"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rial Communication in Computer organization"/>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05632" y="793103"/>
            <a:ext cx="8815708" cy="5271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790" y="342900"/>
            <a:ext cx="10522458" cy="5829300"/>
          </a:xfrm>
        </p:spPr>
        <p:txBody>
          <a:bodyPr numCol="2">
            <a:normAutofit/>
          </a:bodyPr>
          <a:lstStyle/>
          <a:p>
            <a:pPr algn="l">
              <a:spcAft>
                <a:spcPts val="1125"/>
              </a:spcAft>
            </a:pPr>
            <a:r>
              <a:rPr lang="en-US" sz="2400" b="1" i="0" dirty="0">
                <a:solidFill>
                  <a:srgbClr val="1C2642"/>
                </a:solidFill>
                <a:effectLst/>
                <a:latin typeface="Inter"/>
              </a:rPr>
              <a:t>Input peripherals</a:t>
            </a:r>
            <a:endParaRPr lang="en-US" sz="2400" b="1" i="0" dirty="0">
              <a:solidFill>
                <a:srgbClr val="1C2642"/>
              </a:solidFill>
              <a:effectLst/>
              <a:latin typeface="Inter"/>
            </a:endParaRPr>
          </a:p>
          <a:p>
            <a:pPr algn="l">
              <a:lnSpc>
                <a:spcPts val="1800"/>
              </a:lnSpc>
              <a:spcAft>
                <a:spcPts val="1500"/>
              </a:spcAft>
            </a:pPr>
            <a:r>
              <a:rPr lang="en-US" b="0" i="0" dirty="0">
                <a:solidFill>
                  <a:srgbClr val="2E364E"/>
                </a:solidFill>
                <a:effectLst/>
                <a:latin typeface="helveticaregular"/>
              </a:rPr>
              <a:t>Input peripherals allow users to provide the computer with data. Common input peripherals include:</a:t>
            </a:r>
            <a:endParaRPr lang="en-US" b="0" i="0" dirty="0">
              <a:solidFill>
                <a:srgbClr val="2E364E"/>
              </a:solidFill>
              <a:effectLst/>
              <a:latin typeface="helveticaregular"/>
            </a:endParaRPr>
          </a:p>
          <a:p>
            <a:pPr algn="l">
              <a:lnSpc>
                <a:spcPts val="1800"/>
              </a:lnSpc>
              <a:spcAft>
                <a:spcPts val="1500"/>
              </a:spcAft>
            </a:pPr>
            <a:r>
              <a:rPr lang="en-US" sz="2400" b="1" i="0" dirty="0">
                <a:solidFill>
                  <a:srgbClr val="2E364E"/>
                </a:solidFill>
                <a:effectLst/>
                <a:latin typeface="Inter"/>
              </a:rPr>
              <a:t>Human Interface Devices (HIDs)</a:t>
            </a:r>
            <a:endParaRPr lang="en-US" sz="2400" b="0" i="0" dirty="0">
              <a:solidFill>
                <a:srgbClr val="2E364E"/>
              </a:solidFill>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Keyboards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Mice</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Trackpads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Joysticks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Gamepads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strike="noStrike" dirty="0">
                <a:effectLst/>
                <a:latin typeface="helveticaregular"/>
              </a:rPr>
              <a:t>Touchscreens</a:t>
            </a:r>
            <a:endParaRPr lang="en-US" b="0" i="0" dirty="0">
              <a:effectLst/>
              <a:latin typeface="helveticaregular"/>
            </a:endParaRPr>
          </a:p>
          <a:p>
            <a:pPr algn="l">
              <a:lnSpc>
                <a:spcPts val="1800"/>
              </a:lnSpc>
              <a:spcAft>
                <a:spcPts val="1500"/>
              </a:spcAft>
            </a:pPr>
            <a:endParaRPr lang="en-US" b="1" i="0" dirty="0">
              <a:solidFill>
                <a:srgbClr val="2E364E"/>
              </a:solidFill>
              <a:effectLst/>
              <a:latin typeface="Inter"/>
            </a:endParaRPr>
          </a:p>
          <a:p>
            <a:pPr algn="l">
              <a:lnSpc>
                <a:spcPts val="1800"/>
              </a:lnSpc>
              <a:spcAft>
                <a:spcPts val="1500"/>
              </a:spcAft>
            </a:pPr>
            <a:endParaRPr lang="en-US" b="1" dirty="0">
              <a:solidFill>
                <a:srgbClr val="2E364E"/>
              </a:solidFill>
              <a:latin typeface="Inter"/>
            </a:endParaRPr>
          </a:p>
          <a:p>
            <a:pPr algn="l">
              <a:lnSpc>
                <a:spcPts val="1800"/>
              </a:lnSpc>
              <a:spcAft>
                <a:spcPts val="1500"/>
              </a:spcAft>
            </a:pPr>
            <a:endParaRPr lang="en-US" b="1" i="0" dirty="0">
              <a:solidFill>
                <a:srgbClr val="2E364E"/>
              </a:solidFill>
              <a:effectLst/>
              <a:latin typeface="Inter"/>
            </a:endParaRPr>
          </a:p>
          <a:p>
            <a:pPr algn="l">
              <a:lnSpc>
                <a:spcPts val="1800"/>
              </a:lnSpc>
              <a:spcAft>
                <a:spcPts val="1500"/>
              </a:spcAft>
            </a:pPr>
            <a:endParaRPr lang="en-US" b="1" dirty="0">
              <a:solidFill>
                <a:srgbClr val="2E364E"/>
              </a:solidFill>
              <a:latin typeface="Inter"/>
            </a:endParaRPr>
          </a:p>
          <a:p>
            <a:pPr algn="l">
              <a:lnSpc>
                <a:spcPts val="1800"/>
              </a:lnSpc>
              <a:spcAft>
                <a:spcPts val="1500"/>
              </a:spcAft>
            </a:pPr>
            <a:endParaRPr lang="en-US" b="1" i="0" dirty="0">
              <a:solidFill>
                <a:srgbClr val="2E364E"/>
              </a:solidFill>
              <a:effectLst/>
              <a:latin typeface="Inter"/>
            </a:endParaRPr>
          </a:p>
          <a:p>
            <a:pPr algn="l">
              <a:lnSpc>
                <a:spcPts val="1800"/>
              </a:lnSpc>
              <a:spcAft>
                <a:spcPts val="1500"/>
              </a:spcAft>
            </a:pPr>
            <a:endParaRPr lang="en-US" b="1" dirty="0">
              <a:solidFill>
                <a:srgbClr val="2E364E"/>
              </a:solidFill>
              <a:latin typeface="Inter"/>
            </a:endParaRPr>
          </a:p>
          <a:p>
            <a:pPr algn="l">
              <a:lnSpc>
                <a:spcPts val="1800"/>
              </a:lnSpc>
              <a:spcAft>
                <a:spcPts val="1500"/>
              </a:spcAft>
            </a:pPr>
            <a:r>
              <a:rPr lang="en-US" sz="2400" b="1" i="0" dirty="0">
                <a:solidFill>
                  <a:srgbClr val="2E364E"/>
                </a:solidFill>
                <a:effectLst/>
                <a:latin typeface="Inter"/>
              </a:rPr>
              <a:t>Image/Video Input</a:t>
            </a:r>
            <a:endParaRPr lang="en-US" b="0" i="0" dirty="0">
              <a:solidFill>
                <a:srgbClr val="2E364E"/>
              </a:solidFill>
              <a:effectLst/>
              <a:latin typeface="helveticaregular"/>
            </a:endParaRPr>
          </a:p>
          <a:p>
            <a:pPr algn="l">
              <a:lnSpc>
                <a:spcPts val="1800"/>
              </a:lnSpc>
              <a:spcAft>
                <a:spcPts val="375"/>
              </a:spcAft>
              <a:buFont typeface="Arial" panose="020B0604020202020204" pitchFamily="34" charset="0"/>
              <a:buChar char="•"/>
            </a:pPr>
            <a:r>
              <a:rPr lang="en-US" b="0" i="0" u="none" strike="noStrike" dirty="0">
                <a:effectLst/>
                <a:latin typeface="helveticaregular"/>
              </a:rPr>
              <a:t>Webcams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u="none" strike="noStrike" dirty="0">
                <a:effectLst/>
                <a:latin typeface="helveticaregular"/>
              </a:rPr>
              <a:t>Scanners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u="none" strike="noStrike" dirty="0">
                <a:effectLst/>
                <a:latin typeface="helveticaregular"/>
              </a:rPr>
              <a:t>Microphones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u="none" strike="noStrike" dirty="0">
                <a:effectLst/>
                <a:latin typeface="helveticaregular"/>
              </a:rPr>
              <a:t>Graphics tablets</a:t>
            </a:r>
            <a:endParaRPr lang="en-US" b="0" i="0" dirty="0">
              <a:effectLst/>
              <a:latin typeface="helveticaregular"/>
            </a:endParaRPr>
          </a:p>
          <a:p>
            <a:pPr algn="l">
              <a:lnSpc>
                <a:spcPts val="1800"/>
              </a:lnSpc>
              <a:spcAft>
                <a:spcPts val="375"/>
              </a:spcAft>
              <a:buFont typeface="Arial" panose="020B0604020202020204" pitchFamily="34" charset="0"/>
              <a:buChar char="•"/>
            </a:pPr>
            <a:r>
              <a:rPr lang="en-US" b="0" i="0" u="none" strike="noStrike" dirty="0">
                <a:effectLst/>
                <a:latin typeface="helveticaregular"/>
              </a:rPr>
              <a:t>Digital cameras</a:t>
            </a:r>
            <a:endParaRPr lang="en-US" b="0" i="0" dirty="0">
              <a:effectLst/>
              <a:latin typeface="helveticaregular"/>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65760"/>
            <a:ext cx="10442448" cy="5806440"/>
          </a:xfrm>
        </p:spPr>
        <p:txBody>
          <a:bodyPr>
            <a:normAutofit fontScale="92500" lnSpcReduction="20000"/>
          </a:bodyPr>
          <a:lstStyle/>
          <a:p>
            <a:pPr marL="0" indent="0">
              <a:buNone/>
            </a:pPr>
            <a:r>
              <a:rPr lang="en-US" b="1" dirty="0"/>
              <a:t>Output Peripherals</a:t>
            </a:r>
            <a:endParaRPr lang="en-US" b="1" dirty="0"/>
          </a:p>
          <a:p>
            <a:pPr>
              <a:lnSpc>
                <a:spcPct val="170000"/>
              </a:lnSpc>
            </a:pPr>
            <a:r>
              <a:rPr lang="en-US" sz="2100" dirty="0"/>
              <a:t>Output Peripherals communicate the results of a computer’s processes to the user. Examples of output peripherals include:</a:t>
            </a:r>
            <a:endParaRPr lang="en-US" sz="2100" dirty="0"/>
          </a:p>
          <a:p>
            <a:endParaRPr lang="en-US" dirty="0"/>
          </a:p>
          <a:p>
            <a:pPr marL="0" indent="0">
              <a:buNone/>
            </a:pPr>
            <a:r>
              <a:rPr lang="en-US" b="1" dirty="0"/>
              <a:t>Visual</a:t>
            </a:r>
            <a:endParaRPr lang="en-US" b="1" dirty="0"/>
          </a:p>
          <a:p>
            <a:r>
              <a:rPr lang="en-US" dirty="0"/>
              <a:t>Monitors</a:t>
            </a:r>
            <a:endParaRPr lang="en-US" dirty="0"/>
          </a:p>
          <a:p>
            <a:r>
              <a:rPr lang="en-US" dirty="0"/>
              <a:t>Projectors</a:t>
            </a:r>
            <a:endParaRPr lang="en-US" dirty="0"/>
          </a:p>
          <a:p>
            <a:r>
              <a:rPr lang="en-US" dirty="0"/>
              <a:t>Color printers</a:t>
            </a:r>
            <a:endParaRPr lang="en-US" dirty="0"/>
          </a:p>
          <a:p>
            <a:r>
              <a:rPr lang="en-US" dirty="0"/>
              <a:t>VR headsets</a:t>
            </a:r>
            <a:endParaRPr lang="en-US" dirty="0"/>
          </a:p>
          <a:p>
            <a:r>
              <a:rPr lang="en-US" dirty="0"/>
              <a:t>AR headsets</a:t>
            </a:r>
            <a:endParaRPr lang="en-US" dirty="0"/>
          </a:p>
          <a:p>
            <a:pPr marL="0" indent="0">
              <a:buNone/>
            </a:pPr>
            <a:endParaRPr lang="en-US" b="1" dirty="0"/>
          </a:p>
          <a:p>
            <a:pPr marL="0" indent="0">
              <a:buNone/>
            </a:pPr>
            <a:r>
              <a:rPr lang="en-US" b="1" dirty="0"/>
              <a:t>Audio</a:t>
            </a:r>
            <a:endParaRPr lang="en-US" b="1" dirty="0"/>
          </a:p>
          <a:p>
            <a:r>
              <a:rPr lang="en-US" dirty="0"/>
              <a:t>Surround sound speakers</a:t>
            </a:r>
            <a:endParaRPr lang="en-US" dirty="0"/>
          </a:p>
          <a:p>
            <a:r>
              <a:rPr lang="en-US" dirty="0"/>
              <a:t>Headphones</a:t>
            </a:r>
            <a:endParaRPr lang="en-US" dirty="0"/>
          </a:p>
          <a:p>
            <a:r>
              <a:rPr lang="en-US" dirty="0"/>
              <a:t>Earbuds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411480"/>
            <a:ext cx="10556748" cy="5760720"/>
          </a:xfrm>
        </p:spPr>
        <p:txBody>
          <a:bodyPr>
            <a:normAutofit/>
          </a:bodyPr>
          <a:lstStyle/>
          <a:p>
            <a:pPr marL="0" indent="0">
              <a:buNone/>
            </a:pPr>
            <a:r>
              <a:rPr lang="en-US" b="1" dirty="0"/>
              <a:t>Storage Peripherals</a:t>
            </a:r>
            <a:endParaRPr lang="en-US" b="1" dirty="0"/>
          </a:p>
          <a:p>
            <a:r>
              <a:rPr lang="en-US" dirty="0"/>
              <a:t>Storage peripherals provide additional memory storage capacity beyond what is built into the computer. Storage devices include:</a:t>
            </a:r>
            <a:endParaRPr lang="en-US" dirty="0"/>
          </a:p>
          <a:p>
            <a:pPr marL="0" indent="0">
              <a:buNone/>
            </a:pPr>
            <a:r>
              <a:rPr lang="en-US" b="1" dirty="0"/>
              <a:t>Internal</a:t>
            </a:r>
            <a:endParaRPr lang="en-US" b="1" dirty="0"/>
          </a:p>
          <a:p>
            <a:r>
              <a:rPr lang="en-US" dirty="0"/>
              <a:t>Hard disk drives</a:t>
            </a:r>
            <a:endParaRPr lang="en-US" dirty="0"/>
          </a:p>
          <a:p>
            <a:r>
              <a:rPr lang="en-US" dirty="0"/>
              <a:t>Solid-state drives</a:t>
            </a:r>
            <a:endParaRPr lang="en-US" dirty="0"/>
          </a:p>
          <a:p>
            <a:r>
              <a:rPr lang="en-US" dirty="0"/>
              <a:t>Optical drives</a:t>
            </a:r>
            <a:endParaRPr lang="en-US" dirty="0"/>
          </a:p>
          <a:p>
            <a:pPr marL="0" indent="0">
              <a:buNone/>
            </a:pPr>
            <a:endParaRPr lang="en-US" b="1" dirty="0"/>
          </a:p>
          <a:p>
            <a:pPr marL="0" indent="0">
              <a:buNone/>
            </a:pPr>
            <a:r>
              <a:rPr lang="en-US" b="1" dirty="0"/>
              <a:t>External</a:t>
            </a:r>
            <a:endParaRPr lang="en-US" b="1" dirty="0"/>
          </a:p>
          <a:p>
            <a:r>
              <a:rPr lang="en-US" dirty="0"/>
              <a:t>USB flash drives</a:t>
            </a:r>
            <a:endParaRPr lang="en-US" dirty="0"/>
          </a:p>
          <a:p>
            <a:r>
              <a:rPr lang="en-US" dirty="0"/>
              <a:t>External hard drives</a:t>
            </a:r>
            <a:endParaRPr lang="en-US" dirty="0"/>
          </a:p>
          <a:p>
            <a:r>
              <a:rPr lang="en-US" dirty="0"/>
              <a:t>Memory cards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230" y="560070"/>
            <a:ext cx="10431018" cy="5612130"/>
          </a:xfrm>
        </p:spPr>
        <p:txBody>
          <a:bodyPr>
            <a:normAutofit/>
          </a:bodyPr>
          <a:lstStyle/>
          <a:p>
            <a:pPr marL="0" indent="0">
              <a:buNone/>
            </a:pPr>
            <a:r>
              <a:rPr lang="en-US" b="1" dirty="0"/>
              <a:t>Networking Peripherals</a:t>
            </a:r>
            <a:endParaRPr lang="en-US" b="1" dirty="0"/>
          </a:p>
          <a:p>
            <a:r>
              <a:rPr lang="en-US" dirty="0"/>
              <a:t>Networking peripherals, which may also be called communication peripherals, enable a computer to connect with other computers or network systems. Examples include:</a:t>
            </a:r>
            <a:endParaRPr lang="en-US" dirty="0"/>
          </a:p>
          <a:p>
            <a:endParaRPr lang="en-US" dirty="0"/>
          </a:p>
          <a:p>
            <a:pPr marL="0" indent="0">
              <a:buNone/>
            </a:pPr>
            <a:r>
              <a:rPr lang="en-US" b="1" dirty="0"/>
              <a:t>Wired</a:t>
            </a:r>
            <a:endParaRPr lang="en-US" b="1" dirty="0"/>
          </a:p>
          <a:p>
            <a:r>
              <a:rPr lang="en-US" dirty="0"/>
              <a:t>Network interface cards</a:t>
            </a:r>
            <a:endParaRPr lang="en-US" dirty="0"/>
          </a:p>
          <a:p>
            <a:r>
              <a:rPr lang="en-US" dirty="0"/>
              <a:t>Routers</a:t>
            </a:r>
            <a:endParaRPr lang="en-US" dirty="0"/>
          </a:p>
          <a:p>
            <a:r>
              <a:rPr lang="en-US" dirty="0"/>
              <a:t>Modems</a:t>
            </a:r>
            <a:endParaRPr lang="en-US" dirty="0"/>
          </a:p>
          <a:p>
            <a:pPr marL="0" indent="0">
              <a:buNone/>
            </a:pPr>
            <a:r>
              <a:rPr lang="en-US" b="1" dirty="0"/>
              <a:t>Wireless</a:t>
            </a:r>
            <a:endParaRPr lang="en-US" b="1" dirty="0"/>
          </a:p>
          <a:p>
            <a:r>
              <a:rPr lang="en-US" dirty="0"/>
              <a:t>Wi-Fi adapters</a:t>
            </a:r>
            <a:endParaRPr lang="en-US" dirty="0"/>
          </a:p>
          <a:p>
            <a:r>
              <a:rPr lang="en-US" dirty="0"/>
              <a:t>Bluetooth adapters</a:t>
            </a:r>
            <a:endParaRPr lang="en-US" dirty="0"/>
          </a:p>
          <a:p>
            <a:r>
              <a:rPr lang="en-US" dirty="0"/>
              <a:t>Wi-Fi extenders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674370"/>
            <a:ext cx="10305288" cy="5497830"/>
          </a:xfrm>
        </p:spPr>
        <p:txBody>
          <a:bodyPr>
            <a:normAutofit/>
          </a:bodyPr>
          <a:lstStyle/>
          <a:p>
            <a:pPr algn="l" fontAlgn="base">
              <a:buFont typeface="Arial" panose="020B0604020202020204" pitchFamily="34" charset="0"/>
              <a:buChar char="•"/>
            </a:pPr>
            <a:r>
              <a:rPr lang="en-US" sz="2400" b="1" i="0" dirty="0">
                <a:solidFill>
                  <a:srgbClr val="3D3D3D"/>
                </a:solidFill>
                <a:effectLst/>
                <a:highlight>
                  <a:srgbClr val="FFFF00"/>
                </a:highlight>
                <a:latin typeface="inherit"/>
              </a:rPr>
              <a:t>I/O Interface</a:t>
            </a:r>
            <a:endParaRPr lang="en-US" sz="2400" b="1" i="0" dirty="0">
              <a:solidFill>
                <a:srgbClr val="3D3D3D"/>
              </a:solidFill>
              <a:effectLst/>
              <a:highlight>
                <a:srgbClr val="FFFF00"/>
              </a:highlight>
              <a:latin typeface="inherit"/>
            </a:endParaRPr>
          </a:p>
          <a:p>
            <a:pPr algn="l" fontAlgn="base">
              <a:buFont typeface="Arial" panose="020B0604020202020204" pitchFamily="34" charset="0"/>
              <a:buChar char="•"/>
            </a:pPr>
            <a:r>
              <a:rPr lang="en-US" sz="2400" b="0" i="0" dirty="0">
                <a:solidFill>
                  <a:srgbClr val="3D3D3D"/>
                </a:solidFill>
                <a:effectLst/>
                <a:highlight>
                  <a:srgbClr val="FFFF00"/>
                </a:highlight>
                <a:latin typeface="inherit"/>
              </a:rPr>
              <a:t>The method used t</a:t>
            </a:r>
            <a:r>
              <a:rPr lang="el-GR" sz="2400" b="0" i="0" dirty="0">
                <a:solidFill>
                  <a:srgbClr val="3D3D3D"/>
                </a:solidFill>
                <a:effectLst/>
                <a:highlight>
                  <a:srgbClr val="FFFF00"/>
                </a:highlight>
                <a:latin typeface="inherit"/>
              </a:rPr>
              <a:t>ο </a:t>
            </a:r>
            <a:r>
              <a:rPr lang="en-US" sz="2400" b="0" i="0" dirty="0" err="1">
                <a:solidFill>
                  <a:srgbClr val="3D3D3D"/>
                </a:solidFill>
                <a:effectLst/>
                <a:highlight>
                  <a:srgbClr val="FFFF00"/>
                </a:highlight>
                <a:latin typeface="inherit"/>
              </a:rPr>
              <a:t>transf</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r inf</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rmati</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n b</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tw</a:t>
            </a:r>
            <a:r>
              <a:rPr lang="az-Cyrl-AZ" sz="2400" b="0" i="0" dirty="0">
                <a:solidFill>
                  <a:srgbClr val="3D3D3D"/>
                </a:solidFill>
                <a:effectLst/>
                <a:highlight>
                  <a:srgbClr val="FFFF00"/>
                </a:highlight>
                <a:latin typeface="inherit"/>
              </a:rPr>
              <a:t>ее</a:t>
            </a:r>
            <a:r>
              <a:rPr lang="en-US" sz="2400" b="0" i="0" dirty="0">
                <a:solidFill>
                  <a:srgbClr val="3D3D3D"/>
                </a:solidFill>
                <a:effectLst/>
                <a:highlight>
                  <a:srgbClr val="FFFF00"/>
                </a:highlight>
                <a:latin typeface="inherit"/>
              </a:rPr>
              <a:t>n int</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rnal</a:t>
            </a:r>
            <a:r>
              <a:rPr lang="en-US" sz="2400" b="0" i="0" dirty="0">
                <a:solidFill>
                  <a:srgbClr val="3D3D3D"/>
                </a:solidFill>
                <a:effectLst/>
                <a:highlight>
                  <a:srgbClr val="FFFF00"/>
                </a:highlight>
                <a:latin typeface="inherit"/>
              </a:rPr>
              <a:t> </a:t>
            </a:r>
            <a:r>
              <a:rPr lang="en-US" sz="2400" b="0" i="0" dirty="0" err="1">
                <a:solidFill>
                  <a:srgbClr val="3D3D3D"/>
                </a:solidFill>
                <a:effectLst/>
                <a:highlight>
                  <a:srgbClr val="FFFF00"/>
                </a:highlight>
                <a:latin typeface="inherit"/>
              </a:rPr>
              <a:t>st</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rag</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and </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xt</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rnal</a:t>
            </a:r>
            <a:r>
              <a:rPr lang="en-US" sz="2400" b="0" i="0" dirty="0">
                <a:solidFill>
                  <a:srgbClr val="3D3D3D"/>
                </a:solidFill>
                <a:effectLst/>
                <a:highlight>
                  <a:srgbClr val="FFFF00"/>
                </a:highlight>
                <a:latin typeface="inherit"/>
              </a:rPr>
              <a:t> I/</a:t>
            </a:r>
            <a:r>
              <a:rPr lang="el-GR" sz="2400" b="0" i="0" dirty="0">
                <a:solidFill>
                  <a:srgbClr val="3D3D3D"/>
                </a:solidFill>
                <a:effectLst/>
                <a:highlight>
                  <a:srgbClr val="FFFF00"/>
                </a:highlight>
                <a:latin typeface="inherit"/>
              </a:rPr>
              <a:t>Ο </a:t>
            </a:r>
            <a:r>
              <a:rPr lang="en-US" sz="2400" b="0" i="0" dirty="0">
                <a:solidFill>
                  <a:srgbClr val="3D3D3D"/>
                </a:solidFill>
                <a:effectLst/>
                <a:highlight>
                  <a:srgbClr val="FFFF00"/>
                </a:highlight>
                <a:latin typeface="inherit"/>
              </a:rPr>
              <a:t>d</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vic</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s. is </a:t>
            </a:r>
            <a:r>
              <a:rPr lang="en-US" sz="2400" b="0" i="0" dirty="0" err="1">
                <a:solidFill>
                  <a:srgbClr val="3D3D3D"/>
                </a:solidFill>
                <a:effectLst/>
                <a:highlight>
                  <a:srgbClr val="FFFF00"/>
                </a:highlight>
                <a:latin typeface="inherit"/>
              </a:rPr>
              <a:t>kn</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wn</a:t>
            </a:r>
            <a:r>
              <a:rPr lang="en-US" sz="2400" b="0" i="0" dirty="0">
                <a:solidFill>
                  <a:srgbClr val="3D3D3D"/>
                </a:solidFill>
                <a:effectLst/>
                <a:highlight>
                  <a:srgbClr val="FFFF00"/>
                </a:highlight>
                <a:latin typeface="inherit"/>
              </a:rPr>
              <a:t> as</a:t>
            </a:r>
            <a:r>
              <a:rPr lang="en-US" sz="2400" b="1" i="0" dirty="0">
                <a:solidFill>
                  <a:srgbClr val="3D3D3D"/>
                </a:solidFill>
                <a:effectLst/>
                <a:highlight>
                  <a:srgbClr val="FFFF00"/>
                </a:highlight>
                <a:latin typeface="inherit"/>
              </a:rPr>
              <a:t> I/</a:t>
            </a:r>
            <a:r>
              <a:rPr lang="el-GR" sz="2400" b="1" i="0" dirty="0">
                <a:solidFill>
                  <a:srgbClr val="3D3D3D"/>
                </a:solidFill>
                <a:effectLst/>
                <a:highlight>
                  <a:srgbClr val="FFFF00"/>
                </a:highlight>
                <a:latin typeface="inherit"/>
              </a:rPr>
              <a:t>Ο </a:t>
            </a:r>
            <a:r>
              <a:rPr lang="en-US" sz="2400" b="1" i="0" dirty="0">
                <a:solidFill>
                  <a:srgbClr val="3D3D3D"/>
                </a:solidFill>
                <a:effectLst/>
                <a:highlight>
                  <a:srgbClr val="FFFF00"/>
                </a:highlight>
                <a:latin typeface="inherit"/>
              </a:rPr>
              <a:t>int</a:t>
            </a:r>
            <a:r>
              <a:rPr lang="az-Cyrl-AZ" sz="2400" b="1" i="0" dirty="0">
                <a:solidFill>
                  <a:srgbClr val="3D3D3D"/>
                </a:solidFill>
                <a:effectLst/>
                <a:highlight>
                  <a:srgbClr val="FFFF00"/>
                </a:highlight>
                <a:latin typeface="inherit"/>
              </a:rPr>
              <a:t>е</a:t>
            </a:r>
            <a:r>
              <a:rPr lang="en-US" sz="2400" b="1" i="0" dirty="0" err="1">
                <a:solidFill>
                  <a:srgbClr val="3D3D3D"/>
                </a:solidFill>
                <a:effectLst/>
                <a:highlight>
                  <a:srgbClr val="FFFF00"/>
                </a:highlight>
                <a:latin typeface="inherit"/>
              </a:rPr>
              <a:t>rfac</a:t>
            </a:r>
            <a:r>
              <a:rPr lang="az-Cyrl-AZ" sz="2400" b="1" i="0" dirty="0">
                <a:solidFill>
                  <a:srgbClr val="3D3D3D"/>
                </a:solidFill>
                <a:effectLst/>
                <a:highlight>
                  <a:srgbClr val="FFFF00"/>
                </a:highlight>
                <a:latin typeface="inherit"/>
              </a:rPr>
              <a:t>е.</a:t>
            </a:r>
            <a:endParaRPr lang="az-Cyrl-AZ" sz="2400" b="0" i="0" dirty="0">
              <a:solidFill>
                <a:srgbClr val="3D3D3D"/>
              </a:solidFill>
              <a:effectLst/>
              <a:highlight>
                <a:srgbClr val="FFFF00"/>
              </a:highlight>
              <a:latin typeface="inherit"/>
            </a:endParaRPr>
          </a:p>
          <a:p>
            <a:pPr algn="just" fontAlgn="base">
              <a:buFont typeface="Arial" panose="020B0604020202020204" pitchFamily="34" charset="0"/>
              <a:buChar char="•"/>
            </a:pPr>
            <a:r>
              <a:rPr lang="en-US" sz="2400" b="0" i="0" dirty="0">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CPU is int</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rfac</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d using </a:t>
            </a:r>
            <a:r>
              <a:rPr lang="en-US" sz="2400" b="0" i="0" dirty="0" err="1">
                <a:solidFill>
                  <a:srgbClr val="3D3D3D"/>
                </a:solidFill>
                <a:effectLst/>
                <a:highlight>
                  <a:srgbClr val="FFFF00"/>
                </a:highlight>
                <a:latin typeface="inherit"/>
              </a:rPr>
              <a:t>sp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cial</a:t>
            </a:r>
            <a:r>
              <a:rPr lang="en-US" sz="2400" b="0" i="0" dirty="0">
                <a:solidFill>
                  <a:srgbClr val="3D3D3D"/>
                </a:solidFill>
                <a:effectLst/>
                <a:highlight>
                  <a:srgbClr val="FFFF00"/>
                </a:highlight>
                <a:latin typeface="inherit"/>
              </a:rPr>
              <a:t> c</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mmunicati</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n links by </a:t>
            </a:r>
            <a:r>
              <a:rPr lang="en-US" sz="2400" b="0" i="0" dirty="0" err="1">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riph</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rals</a:t>
            </a:r>
            <a:r>
              <a:rPr lang="en-US" sz="2400" b="0" i="0" dirty="0">
                <a:solidFill>
                  <a:srgbClr val="3D3D3D"/>
                </a:solidFill>
                <a:effectLst/>
                <a:highlight>
                  <a:srgbClr val="FFFF00"/>
                </a:highlight>
                <a:latin typeface="inherit"/>
              </a:rPr>
              <a:t> c</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nn</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ct</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d t</a:t>
            </a:r>
            <a:r>
              <a:rPr lang="el-GR" sz="2400" b="0" i="0" dirty="0">
                <a:solidFill>
                  <a:srgbClr val="3D3D3D"/>
                </a:solidFill>
                <a:effectLst/>
                <a:highlight>
                  <a:srgbClr val="FFFF00"/>
                </a:highlight>
                <a:latin typeface="inherit"/>
              </a:rPr>
              <a:t>ο </a:t>
            </a:r>
            <a:r>
              <a:rPr lang="en-US" sz="2400" b="0" i="0" dirty="0">
                <a:solidFill>
                  <a:srgbClr val="3D3D3D"/>
                </a:solidFill>
                <a:effectLst/>
                <a:highlight>
                  <a:srgbClr val="FFFF00"/>
                </a:highlight>
                <a:latin typeface="inherit"/>
              </a:rPr>
              <a:t>any c</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mput</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r syst</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m.</a:t>
            </a:r>
            <a:endParaRPr lang="en-US" sz="2400" b="0" i="0" dirty="0">
              <a:solidFill>
                <a:srgbClr val="3D3D3D"/>
              </a:solidFill>
              <a:effectLst/>
              <a:highlight>
                <a:srgbClr val="FFFF00"/>
              </a:highlight>
              <a:latin typeface="inherit"/>
            </a:endParaRPr>
          </a:p>
          <a:p>
            <a:pPr algn="just" fontAlgn="base">
              <a:buFont typeface="Arial" panose="020B0604020202020204" pitchFamily="34" charset="0"/>
              <a:buChar char="•"/>
            </a:pPr>
            <a:r>
              <a:rPr lang="en-US" sz="2400" b="0" i="0" dirty="0">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s</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c</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mmunicati</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n links </a:t>
            </a:r>
            <a:r>
              <a:rPr lang="en-US" sz="2400" b="0" i="0" dirty="0" err="1">
                <a:solidFill>
                  <a:srgbClr val="3D3D3D"/>
                </a:solidFill>
                <a:effectLst/>
                <a:highlight>
                  <a:srgbClr val="FFFF00"/>
                </a:highlight>
                <a:latin typeface="inherit"/>
              </a:rPr>
              <a:t>ar</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us</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d t</a:t>
            </a:r>
            <a:r>
              <a:rPr lang="el-GR" sz="2400" b="0" i="0" dirty="0">
                <a:solidFill>
                  <a:srgbClr val="3D3D3D"/>
                </a:solidFill>
                <a:effectLst/>
                <a:highlight>
                  <a:srgbClr val="FFFF00"/>
                </a:highlight>
                <a:latin typeface="inherit"/>
              </a:rPr>
              <a:t>ο </a:t>
            </a:r>
            <a:r>
              <a:rPr lang="en-US" sz="2400" b="0" i="0" dirty="0">
                <a:solidFill>
                  <a:srgbClr val="3D3D3D"/>
                </a:solidFill>
                <a:effectLst/>
                <a:highlight>
                  <a:srgbClr val="FFFF00"/>
                </a:highlight>
                <a:latin typeface="inherit"/>
              </a:rPr>
              <a:t>r</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s</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lv</a:t>
            </a:r>
            <a:r>
              <a:rPr lang="az-Cyrl-AZ" sz="2400" b="0" i="0" dirty="0">
                <a:solidFill>
                  <a:srgbClr val="3D3D3D"/>
                </a:solidFill>
                <a:effectLst/>
                <a:highlight>
                  <a:srgbClr val="FFFF00"/>
                </a:highlight>
                <a:latin typeface="inherit"/>
              </a:rPr>
              <a:t>е </a:t>
            </a:r>
            <a:r>
              <a:rPr lang="en-US" sz="2400" b="0" i="0" dirty="0" err="1">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diff</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r</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nc</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s b</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tw</a:t>
            </a:r>
            <a:r>
              <a:rPr lang="az-Cyrl-AZ" sz="2400" b="0" i="0" dirty="0">
                <a:solidFill>
                  <a:srgbClr val="3D3D3D"/>
                </a:solidFill>
                <a:effectLst/>
                <a:highlight>
                  <a:srgbClr val="FFFF00"/>
                </a:highlight>
                <a:latin typeface="inherit"/>
              </a:rPr>
              <a:t>ее</a:t>
            </a:r>
            <a:r>
              <a:rPr lang="en-US" sz="2400" b="0" i="0" dirty="0">
                <a:solidFill>
                  <a:srgbClr val="3D3D3D"/>
                </a:solidFill>
                <a:effectLst/>
                <a:highlight>
                  <a:srgbClr val="FFFF00"/>
                </a:highlight>
                <a:latin typeface="inherit"/>
              </a:rPr>
              <a:t>n </a:t>
            </a:r>
            <a:r>
              <a:rPr lang="en-US" sz="2400" b="1" i="0" dirty="0">
                <a:solidFill>
                  <a:srgbClr val="3D3D3D"/>
                </a:solidFill>
                <a:effectLst/>
                <a:highlight>
                  <a:srgbClr val="FFFF00"/>
                </a:highlight>
                <a:latin typeface="inherit"/>
              </a:rPr>
              <a:t>CPU</a:t>
            </a:r>
            <a:r>
              <a:rPr lang="en-US" sz="2400" b="0" i="0" dirty="0">
                <a:solidFill>
                  <a:srgbClr val="3D3D3D"/>
                </a:solidFill>
                <a:effectLst/>
                <a:highlight>
                  <a:srgbClr val="FFFF00"/>
                </a:highlight>
                <a:latin typeface="inherit"/>
              </a:rPr>
              <a:t> and 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riph</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ral</a:t>
            </a:r>
            <a:r>
              <a:rPr lang="en-US" sz="2400" b="0" i="0" dirty="0">
                <a:solidFill>
                  <a:srgbClr val="3D3D3D"/>
                </a:solidFill>
                <a:effectLst/>
                <a:highlight>
                  <a:srgbClr val="FFFF00"/>
                </a:highlight>
                <a:latin typeface="inherit"/>
              </a:rPr>
              <a:t>.</a:t>
            </a:r>
            <a:endParaRPr lang="en-US" sz="2400" b="0" i="0" dirty="0">
              <a:solidFill>
                <a:srgbClr val="3D3D3D"/>
              </a:solidFill>
              <a:effectLst/>
              <a:highlight>
                <a:srgbClr val="FFFF00"/>
              </a:highlight>
              <a:latin typeface="inherit"/>
            </a:endParaRPr>
          </a:p>
          <a:p>
            <a:pPr algn="just" fontAlgn="base">
              <a:buFont typeface="Arial" panose="020B0604020202020204" pitchFamily="34" charset="0"/>
              <a:buChar char="•"/>
            </a:pPr>
            <a:r>
              <a:rPr lang="en-US" sz="2400" b="0" i="0" dirty="0">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r</a:t>
            </a:r>
            <a:r>
              <a:rPr lang="az-Cyrl-AZ" sz="2400" b="0" i="0" dirty="0">
                <a:solidFill>
                  <a:srgbClr val="3D3D3D"/>
                </a:solidFill>
                <a:effectLst/>
                <a:highlight>
                  <a:srgbClr val="FFFF00"/>
                </a:highlight>
                <a:latin typeface="inherit"/>
              </a:rPr>
              <a:t>е е</a:t>
            </a:r>
            <a:r>
              <a:rPr lang="en-US" sz="2400" b="0" i="0" dirty="0" err="1">
                <a:solidFill>
                  <a:srgbClr val="3D3D3D"/>
                </a:solidFill>
                <a:effectLst/>
                <a:highlight>
                  <a:srgbClr val="FFFF00"/>
                </a:highlight>
                <a:latin typeface="inherit"/>
              </a:rPr>
              <a:t>xists</a:t>
            </a:r>
            <a:r>
              <a:rPr lang="en-US" sz="2400" b="0" i="0" dirty="0">
                <a:solidFill>
                  <a:srgbClr val="3D3D3D"/>
                </a:solidFill>
                <a:effectLst/>
                <a:highlight>
                  <a:srgbClr val="FFFF00"/>
                </a:highlight>
                <a:latin typeface="inherit"/>
              </a:rPr>
              <a:t> </a:t>
            </a:r>
            <a:r>
              <a:rPr lang="en-US" sz="2400" b="0" i="0" dirty="0" err="1">
                <a:solidFill>
                  <a:srgbClr val="3D3D3D"/>
                </a:solidFill>
                <a:effectLst/>
                <a:highlight>
                  <a:srgbClr val="FFFF00"/>
                </a:highlight>
                <a:latin typeface="inherit"/>
              </a:rPr>
              <a:t>sp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cial</a:t>
            </a:r>
            <a:r>
              <a:rPr lang="en-US" sz="2400" b="0" i="0" dirty="0">
                <a:solidFill>
                  <a:srgbClr val="3D3D3D"/>
                </a:solidFill>
                <a:effectLst/>
                <a:highlight>
                  <a:srgbClr val="FFFF00"/>
                </a:highlight>
                <a:latin typeface="inherit"/>
              </a:rPr>
              <a:t> </a:t>
            </a:r>
            <a:r>
              <a:rPr lang="en-US" sz="2400" b="0" i="0" dirty="0" err="1">
                <a:solidFill>
                  <a:srgbClr val="3D3D3D"/>
                </a:solidFill>
                <a:effectLst/>
                <a:highlight>
                  <a:srgbClr val="FFFF00"/>
                </a:highlight>
                <a:latin typeface="inherit"/>
              </a:rPr>
              <a:t>hardwar</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c</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mp</a:t>
            </a:r>
            <a:r>
              <a:rPr lang="el-GR" sz="2400" b="0" i="0" dirty="0">
                <a:solidFill>
                  <a:srgbClr val="3D3D3D"/>
                </a:solidFill>
                <a:effectLst/>
                <a:highlight>
                  <a:srgbClr val="FFFF00"/>
                </a:highlight>
                <a:latin typeface="inherit"/>
              </a:rPr>
              <a:t>ο</a:t>
            </a:r>
            <a:r>
              <a:rPr lang="en-US" sz="2400" b="0" i="0" dirty="0">
                <a:solidFill>
                  <a:srgbClr val="3D3D3D"/>
                </a:solidFill>
                <a:effectLst/>
                <a:highlight>
                  <a:srgbClr val="FFFF00"/>
                </a:highlight>
                <a:latin typeface="inherit"/>
              </a:rPr>
              <a:t>n</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nts</a:t>
            </a:r>
            <a:r>
              <a:rPr lang="en-US" sz="2400" b="0" i="0" dirty="0">
                <a:solidFill>
                  <a:srgbClr val="3D3D3D"/>
                </a:solidFill>
                <a:effectLst/>
                <a:highlight>
                  <a:srgbClr val="FFFF00"/>
                </a:highlight>
                <a:latin typeface="inherit"/>
              </a:rPr>
              <a:t> b</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tw</a:t>
            </a:r>
            <a:r>
              <a:rPr lang="az-Cyrl-AZ" sz="2400" b="0" i="0" dirty="0">
                <a:solidFill>
                  <a:srgbClr val="3D3D3D"/>
                </a:solidFill>
                <a:effectLst/>
                <a:highlight>
                  <a:srgbClr val="FFFF00"/>
                </a:highlight>
                <a:latin typeface="inherit"/>
              </a:rPr>
              <a:t>ее</a:t>
            </a:r>
            <a:r>
              <a:rPr lang="en-US" sz="2400" b="0" i="0" dirty="0">
                <a:solidFill>
                  <a:srgbClr val="3D3D3D"/>
                </a:solidFill>
                <a:effectLst/>
                <a:highlight>
                  <a:srgbClr val="FFFF00"/>
                </a:highlight>
                <a:latin typeface="inherit"/>
              </a:rPr>
              <a:t>n CPU and 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riph</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rals</a:t>
            </a:r>
            <a:r>
              <a:rPr lang="en-US" sz="2400" b="0" i="0" dirty="0">
                <a:solidFill>
                  <a:srgbClr val="3D3D3D"/>
                </a:solidFill>
                <a:effectLst/>
                <a:highlight>
                  <a:srgbClr val="FFFF00"/>
                </a:highlight>
                <a:latin typeface="inherit"/>
              </a:rPr>
              <a:t> t</a:t>
            </a:r>
            <a:r>
              <a:rPr lang="el-GR" sz="2400" b="0" i="0" dirty="0">
                <a:solidFill>
                  <a:srgbClr val="3D3D3D"/>
                </a:solidFill>
                <a:effectLst/>
                <a:highlight>
                  <a:srgbClr val="FFFF00"/>
                </a:highlight>
                <a:latin typeface="inherit"/>
              </a:rPr>
              <a:t>ο </a:t>
            </a:r>
            <a:r>
              <a:rPr lang="en-US" sz="2400" b="0" i="0" dirty="0">
                <a:solidFill>
                  <a:srgbClr val="3D3D3D"/>
                </a:solidFill>
                <a:effectLst/>
                <a:highlight>
                  <a:srgbClr val="FFFF00"/>
                </a:highlight>
                <a:latin typeface="inherit"/>
              </a:rPr>
              <a:t>sup</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rvis</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and </a:t>
            </a:r>
            <a:r>
              <a:rPr lang="en-US" sz="2400" b="0" i="0" dirty="0" err="1">
                <a:solidFill>
                  <a:srgbClr val="3D3D3D"/>
                </a:solidFill>
                <a:effectLst/>
                <a:highlight>
                  <a:srgbClr val="FFFF00"/>
                </a:highlight>
                <a:latin typeface="inherit"/>
              </a:rPr>
              <a:t>synchr</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niz</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all </a:t>
            </a:r>
            <a:r>
              <a:rPr lang="en-US" sz="2400" b="0" i="0" dirty="0" err="1">
                <a:solidFill>
                  <a:srgbClr val="3D3D3D"/>
                </a:solidFill>
                <a:effectLst/>
                <a:highlight>
                  <a:srgbClr val="FFFF00"/>
                </a:highlight>
                <a:latin typeface="inherit"/>
              </a:rPr>
              <a:t>th</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input and </a:t>
            </a:r>
            <a:r>
              <a:rPr lang="el-GR" sz="2400" b="0" i="0" dirty="0">
                <a:solidFill>
                  <a:srgbClr val="3D3D3D"/>
                </a:solidFill>
                <a:effectLst/>
                <a:highlight>
                  <a:srgbClr val="FFFF00"/>
                </a:highlight>
                <a:latin typeface="inherit"/>
              </a:rPr>
              <a:t>ο</a:t>
            </a:r>
            <a:r>
              <a:rPr lang="en-US" sz="2400" b="0" i="0" dirty="0" err="1">
                <a:solidFill>
                  <a:srgbClr val="3D3D3D"/>
                </a:solidFill>
                <a:effectLst/>
                <a:highlight>
                  <a:srgbClr val="FFFF00"/>
                </a:highlight>
                <a:latin typeface="inherit"/>
              </a:rPr>
              <a:t>utput</a:t>
            </a:r>
            <a:r>
              <a:rPr lang="en-US" sz="2400" b="0" i="0" dirty="0">
                <a:solidFill>
                  <a:srgbClr val="3D3D3D"/>
                </a:solidFill>
                <a:effectLst/>
                <a:highlight>
                  <a:srgbClr val="FFFF00"/>
                </a:highlight>
                <a:latin typeface="inherit"/>
              </a:rPr>
              <a:t> </a:t>
            </a:r>
            <a:r>
              <a:rPr lang="en-US" sz="2400" b="0" i="0" dirty="0" err="1">
                <a:solidFill>
                  <a:srgbClr val="3D3D3D"/>
                </a:solidFill>
                <a:effectLst/>
                <a:highlight>
                  <a:srgbClr val="FFFF00"/>
                </a:highlight>
                <a:latin typeface="inherit"/>
              </a:rPr>
              <a:t>transf</a:t>
            </a:r>
            <a:r>
              <a:rPr lang="az-Cyrl-AZ" sz="2400" b="0" i="0" dirty="0">
                <a:solidFill>
                  <a:srgbClr val="3D3D3D"/>
                </a:solidFill>
                <a:effectLst/>
                <a:highlight>
                  <a:srgbClr val="FFFF00"/>
                </a:highlight>
                <a:latin typeface="inherit"/>
              </a:rPr>
              <a:t>е</a:t>
            </a:r>
            <a:r>
              <a:rPr lang="en-US" sz="2400" b="0" i="0" dirty="0" err="1">
                <a:solidFill>
                  <a:srgbClr val="3D3D3D"/>
                </a:solidFill>
                <a:effectLst/>
                <a:highlight>
                  <a:srgbClr val="FFFF00"/>
                </a:highlight>
                <a:latin typeface="inherit"/>
              </a:rPr>
              <a:t>rs</a:t>
            </a:r>
            <a:r>
              <a:rPr lang="en-US" sz="2400" b="0" i="0" dirty="0">
                <a:solidFill>
                  <a:srgbClr val="3D3D3D"/>
                </a:solidFill>
                <a:effectLst/>
                <a:highlight>
                  <a:srgbClr val="FFFF00"/>
                </a:highlight>
                <a:latin typeface="inherit"/>
              </a:rPr>
              <a:t> that </a:t>
            </a:r>
            <a:r>
              <a:rPr lang="en-US" sz="2400" b="0" i="0" dirty="0" err="1">
                <a:solidFill>
                  <a:srgbClr val="3D3D3D"/>
                </a:solidFill>
                <a:effectLst/>
                <a:highlight>
                  <a:srgbClr val="FFFF00"/>
                </a:highlight>
                <a:latin typeface="inherit"/>
              </a:rPr>
              <a:t>ar</a:t>
            </a:r>
            <a:r>
              <a:rPr lang="az-Cyrl-AZ" sz="2400" b="0" i="0" dirty="0">
                <a:solidFill>
                  <a:srgbClr val="3D3D3D"/>
                </a:solidFill>
                <a:effectLst/>
                <a:highlight>
                  <a:srgbClr val="FFFF00"/>
                </a:highlight>
                <a:latin typeface="inherit"/>
              </a:rPr>
              <a:t>е </a:t>
            </a:r>
            <a:r>
              <a:rPr lang="en-US" sz="2400" b="0" i="0" dirty="0">
                <a:solidFill>
                  <a:srgbClr val="3D3D3D"/>
                </a:solidFill>
                <a:effectLst/>
                <a:highlight>
                  <a:srgbClr val="FFFF00"/>
                </a:highlight>
                <a:latin typeface="inherit"/>
              </a:rPr>
              <a:t>call</a:t>
            </a:r>
            <a:r>
              <a:rPr lang="az-Cyrl-AZ" sz="2400" b="0" i="0" dirty="0">
                <a:solidFill>
                  <a:srgbClr val="3D3D3D"/>
                </a:solidFill>
                <a:effectLst/>
                <a:highlight>
                  <a:srgbClr val="FFFF00"/>
                </a:highlight>
                <a:latin typeface="inherit"/>
              </a:rPr>
              <a:t>е</a:t>
            </a:r>
            <a:r>
              <a:rPr lang="en-US" sz="2400" b="0" i="0" dirty="0">
                <a:solidFill>
                  <a:srgbClr val="3D3D3D"/>
                </a:solidFill>
                <a:effectLst/>
                <a:highlight>
                  <a:srgbClr val="FFFF00"/>
                </a:highlight>
                <a:latin typeface="inherit"/>
              </a:rPr>
              <a:t>d </a:t>
            </a:r>
            <a:r>
              <a:rPr lang="en-US" sz="2400" b="1" i="0" dirty="0">
                <a:solidFill>
                  <a:srgbClr val="3D3D3D"/>
                </a:solidFill>
                <a:effectLst/>
                <a:highlight>
                  <a:srgbClr val="FFFF00"/>
                </a:highlight>
                <a:latin typeface="inherit"/>
              </a:rPr>
              <a:t>int</a:t>
            </a:r>
            <a:r>
              <a:rPr lang="az-Cyrl-AZ" sz="2400" b="1" i="0" dirty="0">
                <a:solidFill>
                  <a:srgbClr val="3D3D3D"/>
                </a:solidFill>
                <a:effectLst/>
                <a:highlight>
                  <a:srgbClr val="FFFF00"/>
                </a:highlight>
                <a:latin typeface="inherit"/>
              </a:rPr>
              <a:t>е</a:t>
            </a:r>
            <a:r>
              <a:rPr lang="en-US" sz="2400" b="1" i="0" dirty="0" err="1">
                <a:solidFill>
                  <a:srgbClr val="3D3D3D"/>
                </a:solidFill>
                <a:effectLst/>
                <a:highlight>
                  <a:srgbClr val="FFFF00"/>
                </a:highlight>
                <a:latin typeface="inherit"/>
              </a:rPr>
              <a:t>rfac</a:t>
            </a:r>
            <a:r>
              <a:rPr lang="az-Cyrl-AZ" sz="2400" b="1" i="0" dirty="0">
                <a:solidFill>
                  <a:srgbClr val="3D3D3D"/>
                </a:solidFill>
                <a:effectLst/>
                <a:highlight>
                  <a:srgbClr val="FFFF00"/>
                </a:highlight>
                <a:latin typeface="inherit"/>
              </a:rPr>
              <a:t>е </a:t>
            </a:r>
            <a:r>
              <a:rPr lang="en-US" sz="2400" b="1" i="0" dirty="0">
                <a:solidFill>
                  <a:srgbClr val="3D3D3D"/>
                </a:solidFill>
                <a:effectLst/>
                <a:highlight>
                  <a:srgbClr val="FFFF00"/>
                </a:highlight>
                <a:latin typeface="inherit"/>
              </a:rPr>
              <a:t>units</a:t>
            </a:r>
            <a:endParaRPr lang="en-US" sz="2400" b="0" i="0" dirty="0">
              <a:solidFill>
                <a:srgbClr val="3D3D3D"/>
              </a:solidFill>
              <a:effectLst/>
              <a:highlight>
                <a:srgbClr val="FFFF00"/>
              </a:highlight>
              <a:latin typeface="inherit"/>
            </a:endParaRPr>
          </a:p>
          <a:p>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22284</Words>
  <Application>WPS Presentation</Application>
  <PresentationFormat>Widescreen</PresentationFormat>
  <Paragraphs>282</Paragraphs>
  <Slides>41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41</vt:i4>
      </vt:variant>
    </vt:vector>
  </HeadingPairs>
  <TitlesOfParts>
    <vt:vector size="62" baseType="lpstr">
      <vt:lpstr>Arial</vt:lpstr>
      <vt:lpstr>SimSun</vt:lpstr>
      <vt:lpstr>Wingdings</vt:lpstr>
      <vt:lpstr>Inter</vt:lpstr>
      <vt:lpstr>Segoe Print</vt:lpstr>
      <vt:lpstr>helveticaregular</vt:lpstr>
      <vt:lpstr>inherit</vt:lpstr>
      <vt:lpstr>var(--ff-lato)</vt:lpstr>
      <vt:lpstr>Verdana</vt:lpstr>
      <vt:lpstr>Rockwell Condensed</vt:lpstr>
      <vt:lpstr>Rockwell</vt:lpstr>
      <vt:lpstr>Microsoft YaHei</vt:lpstr>
      <vt:lpstr>Arial Unicode MS</vt:lpstr>
      <vt:lpstr>Calibri</vt:lpstr>
      <vt:lpstr>Nunito</vt:lpstr>
      <vt:lpstr>Times New Roman</vt:lpstr>
      <vt:lpstr>Mulish</vt:lpstr>
      <vt:lpstr>system-ui</vt:lpstr>
      <vt:lpstr>-apple-system</vt:lpstr>
      <vt:lpstr>Montserrat</vt:lpstr>
      <vt:lpstr>Wood Type</vt:lpstr>
      <vt:lpstr>Input output organisation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organisation</dc:title>
  <dc:creator>Anup Raj Poudel</dc:creator>
  <cp:lastModifiedBy>Sameer</cp:lastModifiedBy>
  <cp:revision>27</cp:revision>
  <dcterms:created xsi:type="dcterms:W3CDTF">2024-03-31T17:01:00Z</dcterms:created>
  <dcterms:modified xsi:type="dcterms:W3CDTF">2025-03-06T13:29:27Z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DE678F498C884BB1877074F8A73599E2_12</vt:lpwstr>
  </property>
  <property fmtid="{D5CDD505-2E9C-101B-9397-08002B2CF9AE}" pid="3" name="KSOProductBuildVer">
    <vt:lpwstr>1033-12.2.0.20323</vt:lpwstr>
  </property>
</Properties>
</file>