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89" r:id="rId6"/>
    <p:sldId id="257" r:id="rId7"/>
    <p:sldId id="259" r:id="rId8"/>
    <p:sldId id="260" r:id="rId9"/>
    <p:sldId id="261" r:id="rId10"/>
    <p:sldId id="262" r:id="rId11"/>
    <p:sldId id="263" r:id="rId12"/>
    <p:sldId id="264" r:id="rId13"/>
    <p:sldId id="266" r:id="rId14"/>
    <p:sldId id="265" r:id="rId15"/>
    <p:sldId id="267" r:id="rId16"/>
    <p:sldId id="292" r:id="rId17"/>
    <p:sldId id="296" r:id="rId18"/>
    <p:sldId id="297" r:id="rId19"/>
    <p:sldId id="298" r:id="rId20"/>
    <p:sldId id="272" r:id="rId21"/>
    <p:sldId id="299" r:id="rId22"/>
    <p:sldId id="271" r:id="rId23"/>
    <p:sldId id="273" r:id="rId24"/>
    <p:sldId id="274" r:id="rId25"/>
    <p:sldId id="275" r:id="rId26"/>
    <p:sldId id="276" r:id="rId27"/>
    <p:sldId id="300" r:id="rId28"/>
    <p:sldId id="277" r:id="rId29"/>
    <p:sldId id="301" r:id="rId30"/>
    <p:sldId id="278" r:id="rId31"/>
    <p:sldId id="279" r:id="rId32"/>
    <p:sldId id="280" r:id="rId33"/>
    <p:sldId id="281" r:id="rId34"/>
    <p:sldId id="282" r:id="rId35"/>
    <p:sldId id="283" r:id="rId36"/>
    <p:sldId id="286" r:id="rId37"/>
    <p:sldId id="288" r:id="rId38"/>
    <p:sldId id="302" r:id="rId39"/>
    <p:sldId id="303" r:id="rId40"/>
    <p:sldId id="304" r:id="rId41"/>
    <p:sldId id="305"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00" y="-180"/>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F2938-2E8C-4A76-81D4-7B3BEC62282E}"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F5A496E1-B597-4853-BEF4-08E37204D735}">
      <dgm:prSet phldrT="[Text]"/>
      <dgm:spPr/>
      <dgm:t>
        <a:bodyPr/>
        <a:lstStyle/>
        <a:p>
          <a:r>
            <a:rPr lang="en-US" dirty="0"/>
            <a:t>ADDITION</a:t>
          </a:r>
        </a:p>
      </dgm:t>
    </dgm:pt>
    <dgm:pt modelId="{035CB16D-BF66-4171-AFF5-8B4472D1ACBC}" type="parTrans" cxnId="{D7AF6FDC-C753-4A9E-8EE3-635E45FFBF0A}">
      <dgm:prSet/>
      <dgm:spPr/>
      <dgm:t>
        <a:bodyPr/>
        <a:lstStyle/>
        <a:p>
          <a:endParaRPr lang="en-US"/>
        </a:p>
      </dgm:t>
    </dgm:pt>
    <dgm:pt modelId="{0CB7059C-6504-4912-A2F4-F30955789D6A}" type="sibTrans" cxnId="{D7AF6FDC-C753-4A9E-8EE3-635E45FFBF0A}">
      <dgm:prSet/>
      <dgm:spPr/>
      <dgm:t>
        <a:bodyPr/>
        <a:lstStyle/>
        <a:p>
          <a:endParaRPr lang="en-US"/>
        </a:p>
      </dgm:t>
    </dgm:pt>
    <dgm:pt modelId="{D99FC156-7EF0-4152-B76B-E7740761C5FC}">
      <dgm:prSet phldrT="[Text]"/>
      <dgm:spPr/>
      <dgm:t>
        <a:bodyPr/>
        <a:lstStyle/>
        <a:p>
          <a:r>
            <a:rPr lang="en-US" dirty="0"/>
            <a:t>SUBTRACTION</a:t>
          </a:r>
        </a:p>
      </dgm:t>
    </dgm:pt>
    <dgm:pt modelId="{1497A2E8-2D6E-4281-AD2E-EF9603A88EE9}" type="parTrans" cxnId="{D107C1B6-A45A-4B2B-8A83-544B22D2A35B}">
      <dgm:prSet/>
      <dgm:spPr/>
      <dgm:t>
        <a:bodyPr/>
        <a:lstStyle/>
        <a:p>
          <a:endParaRPr lang="en-US"/>
        </a:p>
      </dgm:t>
    </dgm:pt>
    <dgm:pt modelId="{E394750D-78AF-49A7-9194-7CAAF5C07160}" type="sibTrans" cxnId="{D107C1B6-A45A-4B2B-8A83-544B22D2A35B}">
      <dgm:prSet/>
      <dgm:spPr/>
      <dgm:t>
        <a:bodyPr/>
        <a:lstStyle/>
        <a:p>
          <a:endParaRPr lang="en-US"/>
        </a:p>
      </dgm:t>
    </dgm:pt>
    <dgm:pt modelId="{1256E3FC-F159-49DB-891D-C9EE234B2AD7}">
      <dgm:prSet phldrT="[Text]"/>
      <dgm:spPr/>
      <dgm:t>
        <a:bodyPr/>
        <a:lstStyle/>
        <a:p>
          <a:r>
            <a:rPr lang="en-US" dirty="0"/>
            <a:t>INCREMENT</a:t>
          </a:r>
        </a:p>
      </dgm:t>
    </dgm:pt>
    <dgm:pt modelId="{E6B0A4BE-317E-4FE2-A29D-8327EF3BD4DC}" type="parTrans" cxnId="{64593DD1-9525-476C-9D8A-FC6CEEEC9670}">
      <dgm:prSet/>
      <dgm:spPr/>
      <dgm:t>
        <a:bodyPr/>
        <a:lstStyle/>
        <a:p>
          <a:endParaRPr lang="en-US"/>
        </a:p>
      </dgm:t>
    </dgm:pt>
    <dgm:pt modelId="{42EDB278-4298-455E-9A1E-2F9B9EBF7913}" type="sibTrans" cxnId="{64593DD1-9525-476C-9D8A-FC6CEEEC9670}">
      <dgm:prSet/>
      <dgm:spPr/>
      <dgm:t>
        <a:bodyPr/>
        <a:lstStyle/>
        <a:p>
          <a:endParaRPr lang="en-US"/>
        </a:p>
      </dgm:t>
    </dgm:pt>
    <dgm:pt modelId="{20835E0D-50E2-4CFF-ABA4-D860225D5A60}">
      <dgm:prSet phldrT="[Text]"/>
      <dgm:spPr/>
      <dgm:t>
        <a:bodyPr/>
        <a:lstStyle/>
        <a:p>
          <a:r>
            <a:rPr lang="en-US" dirty="0"/>
            <a:t>DECREMENT</a:t>
          </a:r>
        </a:p>
      </dgm:t>
    </dgm:pt>
    <dgm:pt modelId="{9D6AB1E9-D575-4E7A-A712-13BC7E3D422F}" type="parTrans" cxnId="{7A4D44AA-0D07-4C68-B70A-35C48ACB08B2}">
      <dgm:prSet/>
      <dgm:spPr/>
      <dgm:t>
        <a:bodyPr/>
        <a:lstStyle/>
        <a:p>
          <a:endParaRPr lang="en-US"/>
        </a:p>
      </dgm:t>
    </dgm:pt>
    <dgm:pt modelId="{AC01228E-1F3B-4228-9506-3349A916B8F9}" type="sibTrans" cxnId="{7A4D44AA-0D07-4C68-B70A-35C48ACB08B2}">
      <dgm:prSet/>
      <dgm:spPr/>
      <dgm:t>
        <a:bodyPr/>
        <a:lstStyle/>
        <a:p>
          <a:endParaRPr lang="en-US"/>
        </a:p>
      </dgm:t>
    </dgm:pt>
    <dgm:pt modelId="{D49E31D3-F6EE-45D9-86D4-FF2D7F9C0A0E}">
      <dgm:prSet phldrT="[Text]"/>
      <dgm:spPr/>
      <dgm:t>
        <a:bodyPr/>
        <a:lstStyle/>
        <a:p>
          <a:r>
            <a:rPr lang="en-US" dirty="0"/>
            <a:t>SHIFT</a:t>
          </a:r>
        </a:p>
      </dgm:t>
    </dgm:pt>
    <dgm:pt modelId="{FDE3B62E-9F13-46A7-992A-2CBAEC67C169}" type="parTrans" cxnId="{2FB5F1B4-F978-4742-8DC6-E0E4C17F9E96}">
      <dgm:prSet/>
      <dgm:spPr/>
      <dgm:t>
        <a:bodyPr/>
        <a:lstStyle/>
        <a:p>
          <a:endParaRPr lang="en-US"/>
        </a:p>
      </dgm:t>
    </dgm:pt>
    <dgm:pt modelId="{4AAAB198-550F-4780-BEED-235C98EF1946}" type="sibTrans" cxnId="{2FB5F1B4-F978-4742-8DC6-E0E4C17F9E96}">
      <dgm:prSet/>
      <dgm:spPr/>
      <dgm:t>
        <a:bodyPr/>
        <a:lstStyle/>
        <a:p>
          <a:endParaRPr lang="en-US"/>
        </a:p>
      </dgm:t>
    </dgm:pt>
    <dgm:pt modelId="{6E383552-7B3A-4426-BC77-08F8889700EB}" type="pres">
      <dgm:prSet presAssocID="{52AF2938-2E8C-4A76-81D4-7B3BEC62282E}" presName="cycle" presStyleCnt="0">
        <dgm:presLayoutVars>
          <dgm:dir/>
          <dgm:resizeHandles val="exact"/>
        </dgm:presLayoutVars>
      </dgm:prSet>
      <dgm:spPr/>
    </dgm:pt>
    <dgm:pt modelId="{BCA824A6-190D-48A6-81D5-7BD299144438}" type="pres">
      <dgm:prSet presAssocID="{F5A496E1-B597-4853-BEF4-08E37204D735}" presName="node" presStyleLbl="node1" presStyleIdx="0" presStyleCnt="5">
        <dgm:presLayoutVars>
          <dgm:bulletEnabled val="1"/>
        </dgm:presLayoutVars>
      </dgm:prSet>
      <dgm:spPr/>
    </dgm:pt>
    <dgm:pt modelId="{ADFA45CE-359F-42BB-8071-1463B18D3347}" type="pres">
      <dgm:prSet presAssocID="{F5A496E1-B597-4853-BEF4-08E37204D735}" presName="spNode" presStyleCnt="0"/>
      <dgm:spPr/>
    </dgm:pt>
    <dgm:pt modelId="{AABFA4B4-B599-4ECF-90D5-6789C258EFF7}" type="pres">
      <dgm:prSet presAssocID="{0CB7059C-6504-4912-A2F4-F30955789D6A}" presName="sibTrans" presStyleLbl="sibTrans1D1" presStyleIdx="0" presStyleCnt="5"/>
      <dgm:spPr/>
    </dgm:pt>
    <dgm:pt modelId="{C9AEE8E6-0B7C-42B3-8600-362281498CFA}" type="pres">
      <dgm:prSet presAssocID="{D99FC156-7EF0-4152-B76B-E7740761C5FC}" presName="node" presStyleLbl="node1" presStyleIdx="1" presStyleCnt="5">
        <dgm:presLayoutVars>
          <dgm:bulletEnabled val="1"/>
        </dgm:presLayoutVars>
      </dgm:prSet>
      <dgm:spPr/>
    </dgm:pt>
    <dgm:pt modelId="{129542A3-A7A4-49D8-84CE-271B9ECCDCEC}" type="pres">
      <dgm:prSet presAssocID="{D99FC156-7EF0-4152-B76B-E7740761C5FC}" presName="spNode" presStyleCnt="0"/>
      <dgm:spPr/>
    </dgm:pt>
    <dgm:pt modelId="{8AE8FCEB-283B-4F83-8641-7B2AF7627E80}" type="pres">
      <dgm:prSet presAssocID="{E394750D-78AF-49A7-9194-7CAAF5C07160}" presName="sibTrans" presStyleLbl="sibTrans1D1" presStyleIdx="1" presStyleCnt="5"/>
      <dgm:spPr/>
    </dgm:pt>
    <dgm:pt modelId="{6714F637-CED0-448C-809D-1901DD3A58B4}" type="pres">
      <dgm:prSet presAssocID="{1256E3FC-F159-49DB-891D-C9EE234B2AD7}" presName="node" presStyleLbl="node1" presStyleIdx="2" presStyleCnt="5">
        <dgm:presLayoutVars>
          <dgm:bulletEnabled val="1"/>
        </dgm:presLayoutVars>
      </dgm:prSet>
      <dgm:spPr/>
    </dgm:pt>
    <dgm:pt modelId="{944FFCCF-DAD5-4AE1-8596-4CD483F429C8}" type="pres">
      <dgm:prSet presAssocID="{1256E3FC-F159-49DB-891D-C9EE234B2AD7}" presName="spNode" presStyleCnt="0"/>
      <dgm:spPr/>
    </dgm:pt>
    <dgm:pt modelId="{2F6E652E-460A-4AB9-8C15-683BA31BF098}" type="pres">
      <dgm:prSet presAssocID="{42EDB278-4298-455E-9A1E-2F9B9EBF7913}" presName="sibTrans" presStyleLbl="sibTrans1D1" presStyleIdx="2" presStyleCnt="5"/>
      <dgm:spPr/>
    </dgm:pt>
    <dgm:pt modelId="{E829A2A1-EE7A-4ED7-B80D-61CA88778ACB}" type="pres">
      <dgm:prSet presAssocID="{20835E0D-50E2-4CFF-ABA4-D860225D5A60}" presName="node" presStyleLbl="node1" presStyleIdx="3" presStyleCnt="5">
        <dgm:presLayoutVars>
          <dgm:bulletEnabled val="1"/>
        </dgm:presLayoutVars>
      </dgm:prSet>
      <dgm:spPr/>
    </dgm:pt>
    <dgm:pt modelId="{D1975CC8-2FE6-4416-80D3-7590CE987579}" type="pres">
      <dgm:prSet presAssocID="{20835E0D-50E2-4CFF-ABA4-D860225D5A60}" presName="spNode" presStyleCnt="0"/>
      <dgm:spPr/>
    </dgm:pt>
    <dgm:pt modelId="{7865DE8B-FDC9-4275-9E7A-FDEA87948D87}" type="pres">
      <dgm:prSet presAssocID="{AC01228E-1F3B-4228-9506-3349A916B8F9}" presName="sibTrans" presStyleLbl="sibTrans1D1" presStyleIdx="3" presStyleCnt="5"/>
      <dgm:spPr/>
    </dgm:pt>
    <dgm:pt modelId="{B27043FF-592A-45BB-8E8F-3D0E7ECFAA3B}" type="pres">
      <dgm:prSet presAssocID="{D49E31D3-F6EE-45D9-86D4-FF2D7F9C0A0E}" presName="node" presStyleLbl="node1" presStyleIdx="4" presStyleCnt="5">
        <dgm:presLayoutVars>
          <dgm:bulletEnabled val="1"/>
        </dgm:presLayoutVars>
      </dgm:prSet>
      <dgm:spPr/>
    </dgm:pt>
    <dgm:pt modelId="{4B6CBD9B-6A18-4886-917E-C123777E96DB}" type="pres">
      <dgm:prSet presAssocID="{D49E31D3-F6EE-45D9-86D4-FF2D7F9C0A0E}" presName="spNode" presStyleCnt="0"/>
      <dgm:spPr/>
    </dgm:pt>
    <dgm:pt modelId="{2C120F21-6631-4690-80E8-2EBB795EB2CF}" type="pres">
      <dgm:prSet presAssocID="{4AAAB198-550F-4780-BEED-235C98EF1946}" presName="sibTrans" presStyleLbl="sibTrans1D1" presStyleIdx="4" presStyleCnt="5"/>
      <dgm:spPr/>
    </dgm:pt>
  </dgm:ptLst>
  <dgm:cxnLst>
    <dgm:cxn modelId="{8871F01E-47CA-4F22-B1E7-B7EF890311AB}" type="presOf" srcId="{D99FC156-7EF0-4152-B76B-E7740761C5FC}" destId="{C9AEE8E6-0B7C-42B3-8600-362281498CFA}" srcOrd="0" destOrd="0" presId="urn:microsoft.com/office/officeart/2005/8/layout/cycle6"/>
    <dgm:cxn modelId="{1A18CF2D-55D7-4182-AFBB-7BB59C5BC4B6}" type="presOf" srcId="{1256E3FC-F159-49DB-891D-C9EE234B2AD7}" destId="{6714F637-CED0-448C-809D-1901DD3A58B4}" srcOrd="0" destOrd="0" presId="urn:microsoft.com/office/officeart/2005/8/layout/cycle6"/>
    <dgm:cxn modelId="{B7ABCB5F-54BF-431E-AB87-A4C97F1E895A}" type="presOf" srcId="{E394750D-78AF-49A7-9194-7CAAF5C07160}" destId="{8AE8FCEB-283B-4F83-8641-7B2AF7627E80}" srcOrd="0" destOrd="0" presId="urn:microsoft.com/office/officeart/2005/8/layout/cycle6"/>
    <dgm:cxn modelId="{14310E58-EDB2-441B-A9F9-AAC1961C6302}" type="presOf" srcId="{AC01228E-1F3B-4228-9506-3349A916B8F9}" destId="{7865DE8B-FDC9-4275-9E7A-FDEA87948D87}" srcOrd="0" destOrd="0" presId="urn:microsoft.com/office/officeart/2005/8/layout/cycle6"/>
    <dgm:cxn modelId="{B85B4AA4-8508-41EE-8697-6AE2FF7FC911}" type="presOf" srcId="{52AF2938-2E8C-4A76-81D4-7B3BEC62282E}" destId="{6E383552-7B3A-4426-BC77-08F8889700EB}" srcOrd="0" destOrd="0" presId="urn:microsoft.com/office/officeart/2005/8/layout/cycle6"/>
    <dgm:cxn modelId="{7A4D44AA-0D07-4C68-B70A-35C48ACB08B2}" srcId="{52AF2938-2E8C-4A76-81D4-7B3BEC62282E}" destId="{20835E0D-50E2-4CFF-ABA4-D860225D5A60}" srcOrd="3" destOrd="0" parTransId="{9D6AB1E9-D575-4E7A-A712-13BC7E3D422F}" sibTransId="{AC01228E-1F3B-4228-9506-3349A916B8F9}"/>
    <dgm:cxn modelId="{2FB5F1B4-F978-4742-8DC6-E0E4C17F9E96}" srcId="{52AF2938-2E8C-4A76-81D4-7B3BEC62282E}" destId="{D49E31D3-F6EE-45D9-86D4-FF2D7F9C0A0E}" srcOrd="4" destOrd="0" parTransId="{FDE3B62E-9F13-46A7-992A-2CBAEC67C169}" sibTransId="{4AAAB198-550F-4780-BEED-235C98EF1946}"/>
    <dgm:cxn modelId="{D107C1B6-A45A-4B2B-8A83-544B22D2A35B}" srcId="{52AF2938-2E8C-4A76-81D4-7B3BEC62282E}" destId="{D99FC156-7EF0-4152-B76B-E7740761C5FC}" srcOrd="1" destOrd="0" parTransId="{1497A2E8-2D6E-4281-AD2E-EF9603A88EE9}" sibTransId="{E394750D-78AF-49A7-9194-7CAAF5C07160}"/>
    <dgm:cxn modelId="{5A3A30B9-50BF-45DD-88CB-4E4B725F4E2C}" type="presOf" srcId="{4AAAB198-550F-4780-BEED-235C98EF1946}" destId="{2C120F21-6631-4690-80E8-2EBB795EB2CF}" srcOrd="0" destOrd="0" presId="urn:microsoft.com/office/officeart/2005/8/layout/cycle6"/>
    <dgm:cxn modelId="{DC9657BD-05BF-4420-9A8E-4F9735C84F36}" type="presOf" srcId="{42EDB278-4298-455E-9A1E-2F9B9EBF7913}" destId="{2F6E652E-460A-4AB9-8C15-683BA31BF098}" srcOrd="0" destOrd="0" presId="urn:microsoft.com/office/officeart/2005/8/layout/cycle6"/>
    <dgm:cxn modelId="{64593DD1-9525-476C-9D8A-FC6CEEEC9670}" srcId="{52AF2938-2E8C-4A76-81D4-7B3BEC62282E}" destId="{1256E3FC-F159-49DB-891D-C9EE234B2AD7}" srcOrd="2" destOrd="0" parTransId="{E6B0A4BE-317E-4FE2-A29D-8327EF3BD4DC}" sibTransId="{42EDB278-4298-455E-9A1E-2F9B9EBF7913}"/>
    <dgm:cxn modelId="{1EE53BD9-2600-4077-B7A7-8C079A81C523}" type="presOf" srcId="{F5A496E1-B597-4853-BEF4-08E37204D735}" destId="{BCA824A6-190D-48A6-81D5-7BD299144438}" srcOrd="0" destOrd="0" presId="urn:microsoft.com/office/officeart/2005/8/layout/cycle6"/>
    <dgm:cxn modelId="{3BDAD0DB-63BE-4FB3-97AA-6CA1E8F60335}" type="presOf" srcId="{D49E31D3-F6EE-45D9-86D4-FF2D7F9C0A0E}" destId="{B27043FF-592A-45BB-8E8F-3D0E7ECFAA3B}" srcOrd="0" destOrd="0" presId="urn:microsoft.com/office/officeart/2005/8/layout/cycle6"/>
    <dgm:cxn modelId="{D7AF6FDC-C753-4A9E-8EE3-635E45FFBF0A}" srcId="{52AF2938-2E8C-4A76-81D4-7B3BEC62282E}" destId="{F5A496E1-B597-4853-BEF4-08E37204D735}" srcOrd="0" destOrd="0" parTransId="{035CB16D-BF66-4171-AFF5-8B4472D1ACBC}" sibTransId="{0CB7059C-6504-4912-A2F4-F30955789D6A}"/>
    <dgm:cxn modelId="{01D1EDE2-25E9-4059-96DE-2D0008FFF57B}" type="presOf" srcId="{0CB7059C-6504-4912-A2F4-F30955789D6A}" destId="{AABFA4B4-B599-4ECF-90D5-6789C258EFF7}" srcOrd="0" destOrd="0" presId="urn:microsoft.com/office/officeart/2005/8/layout/cycle6"/>
    <dgm:cxn modelId="{F330FAFA-4123-485A-AD5D-31DE282392B1}" type="presOf" srcId="{20835E0D-50E2-4CFF-ABA4-D860225D5A60}" destId="{E829A2A1-EE7A-4ED7-B80D-61CA88778ACB}" srcOrd="0" destOrd="0" presId="urn:microsoft.com/office/officeart/2005/8/layout/cycle6"/>
    <dgm:cxn modelId="{6A9C2802-42C5-45D9-AABA-96524BE243D5}" type="presParOf" srcId="{6E383552-7B3A-4426-BC77-08F8889700EB}" destId="{BCA824A6-190D-48A6-81D5-7BD299144438}" srcOrd="0" destOrd="0" presId="urn:microsoft.com/office/officeart/2005/8/layout/cycle6"/>
    <dgm:cxn modelId="{705124A5-8328-4FF4-978E-0F4BA4057188}" type="presParOf" srcId="{6E383552-7B3A-4426-BC77-08F8889700EB}" destId="{ADFA45CE-359F-42BB-8071-1463B18D3347}" srcOrd="1" destOrd="0" presId="urn:microsoft.com/office/officeart/2005/8/layout/cycle6"/>
    <dgm:cxn modelId="{B53D27E6-36EC-44EF-9697-144668A474AA}" type="presParOf" srcId="{6E383552-7B3A-4426-BC77-08F8889700EB}" destId="{AABFA4B4-B599-4ECF-90D5-6789C258EFF7}" srcOrd="2" destOrd="0" presId="urn:microsoft.com/office/officeart/2005/8/layout/cycle6"/>
    <dgm:cxn modelId="{BB80BA13-CCA0-4F63-A478-540AAE322921}" type="presParOf" srcId="{6E383552-7B3A-4426-BC77-08F8889700EB}" destId="{C9AEE8E6-0B7C-42B3-8600-362281498CFA}" srcOrd="3" destOrd="0" presId="urn:microsoft.com/office/officeart/2005/8/layout/cycle6"/>
    <dgm:cxn modelId="{4783CED0-01B1-40CA-803D-4B647DEAC803}" type="presParOf" srcId="{6E383552-7B3A-4426-BC77-08F8889700EB}" destId="{129542A3-A7A4-49D8-84CE-271B9ECCDCEC}" srcOrd="4" destOrd="0" presId="urn:microsoft.com/office/officeart/2005/8/layout/cycle6"/>
    <dgm:cxn modelId="{1755CBEC-3F42-49E7-A6CB-986D7B6515CF}" type="presParOf" srcId="{6E383552-7B3A-4426-BC77-08F8889700EB}" destId="{8AE8FCEB-283B-4F83-8641-7B2AF7627E80}" srcOrd="5" destOrd="0" presId="urn:microsoft.com/office/officeart/2005/8/layout/cycle6"/>
    <dgm:cxn modelId="{969F1742-EB28-49E9-8C86-F990DF2E02C2}" type="presParOf" srcId="{6E383552-7B3A-4426-BC77-08F8889700EB}" destId="{6714F637-CED0-448C-809D-1901DD3A58B4}" srcOrd="6" destOrd="0" presId="urn:microsoft.com/office/officeart/2005/8/layout/cycle6"/>
    <dgm:cxn modelId="{EC5CB80E-BE58-4D2D-B1CA-1D9437CDC09F}" type="presParOf" srcId="{6E383552-7B3A-4426-BC77-08F8889700EB}" destId="{944FFCCF-DAD5-4AE1-8596-4CD483F429C8}" srcOrd="7" destOrd="0" presId="urn:microsoft.com/office/officeart/2005/8/layout/cycle6"/>
    <dgm:cxn modelId="{CB14D38B-8DD9-4936-A2F1-A72887BAEB52}" type="presParOf" srcId="{6E383552-7B3A-4426-BC77-08F8889700EB}" destId="{2F6E652E-460A-4AB9-8C15-683BA31BF098}" srcOrd="8" destOrd="0" presId="urn:microsoft.com/office/officeart/2005/8/layout/cycle6"/>
    <dgm:cxn modelId="{929BB256-806F-450F-9069-F08FB421CA3C}" type="presParOf" srcId="{6E383552-7B3A-4426-BC77-08F8889700EB}" destId="{E829A2A1-EE7A-4ED7-B80D-61CA88778ACB}" srcOrd="9" destOrd="0" presId="urn:microsoft.com/office/officeart/2005/8/layout/cycle6"/>
    <dgm:cxn modelId="{34595E00-3D20-4545-AF78-93C23D5F1B7E}" type="presParOf" srcId="{6E383552-7B3A-4426-BC77-08F8889700EB}" destId="{D1975CC8-2FE6-4416-80D3-7590CE987579}" srcOrd="10" destOrd="0" presId="urn:microsoft.com/office/officeart/2005/8/layout/cycle6"/>
    <dgm:cxn modelId="{D9FC405C-9059-4D20-A737-78B9503835CE}" type="presParOf" srcId="{6E383552-7B3A-4426-BC77-08F8889700EB}" destId="{7865DE8B-FDC9-4275-9E7A-FDEA87948D87}" srcOrd="11" destOrd="0" presId="urn:microsoft.com/office/officeart/2005/8/layout/cycle6"/>
    <dgm:cxn modelId="{C9C9DCDF-5070-4F5B-9BC8-DD6F839DBA18}" type="presParOf" srcId="{6E383552-7B3A-4426-BC77-08F8889700EB}" destId="{B27043FF-592A-45BB-8E8F-3D0E7ECFAA3B}" srcOrd="12" destOrd="0" presId="urn:microsoft.com/office/officeart/2005/8/layout/cycle6"/>
    <dgm:cxn modelId="{FC93F67C-4774-449C-9546-884C2EB7A356}" type="presParOf" srcId="{6E383552-7B3A-4426-BC77-08F8889700EB}" destId="{4B6CBD9B-6A18-4886-917E-C123777E96DB}" srcOrd="13" destOrd="0" presId="urn:microsoft.com/office/officeart/2005/8/layout/cycle6"/>
    <dgm:cxn modelId="{4A05BD20-2A6A-48F2-8CC5-0A7351DB7315}" type="presParOf" srcId="{6E383552-7B3A-4426-BC77-08F8889700EB}" destId="{2C120F21-6631-4690-80E8-2EBB795EB2C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824A6-190D-48A6-81D5-7BD299144438}">
      <dsp:nvSpPr>
        <dsp:cNvPr id="0" name=""/>
        <dsp:cNvSpPr/>
      </dsp:nvSpPr>
      <dsp:spPr>
        <a:xfrm>
          <a:off x="2564498" y="1978"/>
          <a:ext cx="1285772" cy="83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ADDITION</a:t>
          </a:r>
        </a:p>
      </dsp:txBody>
      <dsp:txXfrm>
        <a:off x="2605296" y="42776"/>
        <a:ext cx="1204176" cy="754156"/>
      </dsp:txXfrm>
    </dsp:sp>
    <dsp:sp modelId="{AABFA4B4-B599-4ECF-90D5-6789C258EFF7}">
      <dsp:nvSpPr>
        <dsp:cNvPr id="0" name=""/>
        <dsp:cNvSpPr/>
      </dsp:nvSpPr>
      <dsp:spPr>
        <a:xfrm>
          <a:off x="1537276" y="419854"/>
          <a:ext cx="3340216" cy="3340216"/>
        </a:xfrm>
        <a:custGeom>
          <a:avLst/>
          <a:gdLst/>
          <a:ahLst/>
          <a:cxnLst/>
          <a:rect l="0" t="0" r="0" b="0"/>
          <a:pathLst>
            <a:path>
              <a:moveTo>
                <a:pt x="2321832" y="132409"/>
              </a:moveTo>
              <a:arcTo wR="1670108" hR="1670108" stAng="17578123" swAng="1962006"/>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AEE8E6-0B7C-42B3-8600-362281498CFA}">
      <dsp:nvSpPr>
        <dsp:cNvPr id="0" name=""/>
        <dsp:cNvSpPr/>
      </dsp:nvSpPr>
      <dsp:spPr>
        <a:xfrm>
          <a:off x="4152865" y="1155994"/>
          <a:ext cx="1285772" cy="83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SUBTRACTION</a:t>
          </a:r>
        </a:p>
      </dsp:txBody>
      <dsp:txXfrm>
        <a:off x="4193663" y="1196792"/>
        <a:ext cx="1204176" cy="754156"/>
      </dsp:txXfrm>
    </dsp:sp>
    <dsp:sp modelId="{8AE8FCEB-283B-4F83-8641-7B2AF7627E80}">
      <dsp:nvSpPr>
        <dsp:cNvPr id="0" name=""/>
        <dsp:cNvSpPr/>
      </dsp:nvSpPr>
      <dsp:spPr>
        <a:xfrm>
          <a:off x="1537276" y="419854"/>
          <a:ext cx="3340216" cy="3340216"/>
        </a:xfrm>
        <a:custGeom>
          <a:avLst/>
          <a:gdLst/>
          <a:ahLst/>
          <a:cxnLst/>
          <a:rect l="0" t="0" r="0" b="0"/>
          <a:pathLst>
            <a:path>
              <a:moveTo>
                <a:pt x="3337920" y="1582570"/>
              </a:moveTo>
              <a:arcTo wR="1670108" hR="1670108" stAng="21419729" swAng="2196663"/>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14F637-CED0-448C-809D-1901DD3A58B4}">
      <dsp:nvSpPr>
        <dsp:cNvPr id="0" name=""/>
        <dsp:cNvSpPr/>
      </dsp:nvSpPr>
      <dsp:spPr>
        <a:xfrm>
          <a:off x="3546163" y="3023232"/>
          <a:ext cx="1285772" cy="83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INCREMENT</a:t>
          </a:r>
        </a:p>
      </dsp:txBody>
      <dsp:txXfrm>
        <a:off x="3586961" y="3064030"/>
        <a:ext cx="1204176" cy="754156"/>
      </dsp:txXfrm>
    </dsp:sp>
    <dsp:sp modelId="{2F6E652E-460A-4AB9-8C15-683BA31BF098}">
      <dsp:nvSpPr>
        <dsp:cNvPr id="0" name=""/>
        <dsp:cNvSpPr/>
      </dsp:nvSpPr>
      <dsp:spPr>
        <a:xfrm>
          <a:off x="1537276" y="419854"/>
          <a:ext cx="3340216" cy="3340216"/>
        </a:xfrm>
        <a:custGeom>
          <a:avLst/>
          <a:gdLst/>
          <a:ahLst/>
          <a:cxnLst/>
          <a:rect l="0" t="0" r="0" b="0"/>
          <a:pathLst>
            <a:path>
              <a:moveTo>
                <a:pt x="2002249" y="3306856"/>
              </a:moveTo>
              <a:arcTo wR="1670108" hR="1670108" stAng="4711733" swAng="1376534"/>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29A2A1-EE7A-4ED7-B80D-61CA88778ACB}">
      <dsp:nvSpPr>
        <dsp:cNvPr id="0" name=""/>
        <dsp:cNvSpPr/>
      </dsp:nvSpPr>
      <dsp:spPr>
        <a:xfrm>
          <a:off x="1582833" y="3023232"/>
          <a:ext cx="1285772" cy="83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DECREMENT</a:t>
          </a:r>
        </a:p>
      </dsp:txBody>
      <dsp:txXfrm>
        <a:off x="1623631" y="3064030"/>
        <a:ext cx="1204176" cy="754156"/>
      </dsp:txXfrm>
    </dsp:sp>
    <dsp:sp modelId="{7865DE8B-FDC9-4275-9E7A-FDEA87948D87}">
      <dsp:nvSpPr>
        <dsp:cNvPr id="0" name=""/>
        <dsp:cNvSpPr/>
      </dsp:nvSpPr>
      <dsp:spPr>
        <a:xfrm>
          <a:off x="1537276" y="419854"/>
          <a:ext cx="3340216" cy="3340216"/>
        </a:xfrm>
        <a:custGeom>
          <a:avLst/>
          <a:gdLst/>
          <a:ahLst/>
          <a:cxnLst/>
          <a:rect l="0" t="0" r="0" b="0"/>
          <a:pathLst>
            <a:path>
              <a:moveTo>
                <a:pt x="279144" y="2594490"/>
              </a:moveTo>
              <a:arcTo wR="1670108" hR="1670108" stAng="8783608" swAng="2196663"/>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7043FF-592A-45BB-8E8F-3D0E7ECFAA3B}">
      <dsp:nvSpPr>
        <dsp:cNvPr id="0" name=""/>
        <dsp:cNvSpPr/>
      </dsp:nvSpPr>
      <dsp:spPr>
        <a:xfrm>
          <a:off x="976131" y="1155994"/>
          <a:ext cx="1285772" cy="8357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SHIFT</a:t>
          </a:r>
        </a:p>
      </dsp:txBody>
      <dsp:txXfrm>
        <a:off x="1016929" y="1196792"/>
        <a:ext cx="1204176" cy="754156"/>
      </dsp:txXfrm>
    </dsp:sp>
    <dsp:sp modelId="{2C120F21-6631-4690-80E8-2EBB795EB2CF}">
      <dsp:nvSpPr>
        <dsp:cNvPr id="0" name=""/>
        <dsp:cNvSpPr/>
      </dsp:nvSpPr>
      <dsp:spPr>
        <a:xfrm>
          <a:off x="1537276" y="419854"/>
          <a:ext cx="3340216" cy="3340216"/>
        </a:xfrm>
        <a:custGeom>
          <a:avLst/>
          <a:gdLst/>
          <a:ahLst/>
          <a:cxnLst/>
          <a:rect l="0" t="0" r="0" b="0"/>
          <a:pathLst>
            <a:path>
              <a:moveTo>
                <a:pt x="290947" y="728208"/>
              </a:moveTo>
              <a:arcTo wR="1670108" hR="1670108" stAng="12859871" swAng="1962006"/>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F5B21-3B1C-418A-879B-A3FFE0F90800}"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57CE62-629F-48C1-8133-3499F9694BE7}" type="slidenum">
              <a:rPr lang="en-US" smtClean="0"/>
              <a:t>‹#›</a:t>
            </a:fld>
            <a:endParaRPr lang="en-US"/>
          </a:p>
        </p:txBody>
      </p:sp>
    </p:spTree>
    <p:extLst>
      <p:ext uri="{BB962C8B-B14F-4D97-AF65-F5344CB8AC3E}">
        <p14:creationId xmlns:p14="http://schemas.microsoft.com/office/powerpoint/2010/main" val="365234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F5B21-3B1C-418A-879B-A3FFE0F90800}"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227927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F5B21-3B1C-418A-879B-A3FFE0F90800}"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813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F5B21-3B1C-418A-879B-A3FFE0F90800}"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225390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CF5B21-3B1C-418A-879B-A3FFE0F90800}" type="datetimeFigureOut">
              <a:rPr lang="en-US" smtClean="0"/>
              <a:t>1/28/2025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57CE62-629F-48C1-8133-3499F9694BE7}" type="slidenum">
              <a:rPr lang="en-US" smtClean="0"/>
              <a:t>‹#›</a:t>
            </a:fld>
            <a:endParaRPr lang="en-US"/>
          </a:p>
        </p:txBody>
      </p:sp>
    </p:spTree>
    <p:extLst>
      <p:ext uri="{BB962C8B-B14F-4D97-AF65-F5344CB8AC3E}">
        <p14:creationId xmlns:p14="http://schemas.microsoft.com/office/powerpoint/2010/main" val="286112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F5B21-3B1C-418A-879B-A3FFE0F90800}"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215388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F5B21-3B1C-418A-879B-A3FFE0F90800}"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54202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CF5B21-3B1C-418A-879B-A3FFE0F90800}"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38441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F5B21-3B1C-418A-879B-A3FFE0F90800}"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286726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F5B21-3B1C-418A-879B-A3FFE0F90800}"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350622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F5B21-3B1C-418A-879B-A3FFE0F90800}" type="datetimeFigureOut">
              <a:rPr lang="en-US" smtClean="0"/>
              <a:t>1/28/2025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57CE62-629F-48C1-8133-3499F9694BE7}" type="slidenum">
              <a:rPr lang="en-US" smtClean="0"/>
              <a:t>‹#›</a:t>
            </a:fld>
            <a:endParaRPr lang="en-US"/>
          </a:p>
        </p:txBody>
      </p:sp>
    </p:spTree>
    <p:extLst>
      <p:ext uri="{BB962C8B-B14F-4D97-AF65-F5344CB8AC3E}">
        <p14:creationId xmlns:p14="http://schemas.microsoft.com/office/powerpoint/2010/main" val="101123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CF5B21-3B1C-418A-879B-A3FFE0F90800}" type="datetimeFigureOut">
              <a:rPr lang="en-US" smtClean="0"/>
              <a:t>1/28/2025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57CE62-629F-48C1-8133-3499F9694BE7}" type="slidenum">
              <a:rPr lang="en-US" smtClean="0"/>
              <a:t>‹#›</a:t>
            </a:fld>
            <a:endParaRPr lang="en-US"/>
          </a:p>
        </p:txBody>
      </p:sp>
    </p:spTree>
    <p:extLst>
      <p:ext uri="{BB962C8B-B14F-4D97-AF65-F5344CB8AC3E}">
        <p14:creationId xmlns:p14="http://schemas.microsoft.com/office/powerpoint/2010/main" val="755428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dingninjas.com/studio/library/shift-micro-opera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199-EB8A-6571-1011-5BDABE4FAF6C}"/>
              </a:ext>
            </a:extLst>
          </p:cNvPr>
          <p:cNvSpPr>
            <a:spLocks noGrp="1"/>
          </p:cNvSpPr>
          <p:nvPr>
            <p:ph type="ctrTitle"/>
          </p:nvPr>
        </p:nvSpPr>
        <p:spPr/>
        <p:txBody>
          <a:bodyPr/>
          <a:lstStyle/>
          <a:p>
            <a:r>
              <a:rPr lang="en-US" dirty="0"/>
              <a:t>MICROOPERATIONS</a:t>
            </a:r>
          </a:p>
        </p:txBody>
      </p:sp>
      <p:sp>
        <p:nvSpPr>
          <p:cNvPr id="3" name="Subtitle 2">
            <a:extLst>
              <a:ext uri="{FF2B5EF4-FFF2-40B4-BE49-F238E27FC236}">
                <a16:creationId xmlns:a16="http://schemas.microsoft.com/office/drawing/2014/main" id="{04B7AB74-286B-21F5-BDB6-8B08796A3424}"/>
              </a:ext>
            </a:extLst>
          </p:cNvPr>
          <p:cNvSpPr>
            <a:spLocks noGrp="1"/>
          </p:cNvSpPr>
          <p:nvPr>
            <p:ph type="subTitle" idx="1"/>
          </p:nvPr>
        </p:nvSpPr>
        <p:spPr/>
        <p:txBody>
          <a:bodyPr/>
          <a:lstStyle/>
          <a:p>
            <a:r>
              <a:rPr lang="en-US" dirty="0"/>
              <a:t>UNIT 3</a:t>
            </a:r>
          </a:p>
        </p:txBody>
      </p:sp>
    </p:spTree>
    <p:extLst>
      <p:ext uri="{BB962C8B-B14F-4D97-AF65-F5344CB8AC3E}">
        <p14:creationId xmlns:p14="http://schemas.microsoft.com/office/powerpoint/2010/main" val="189514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F8342-7955-C9E3-6490-A88B824C7D1B}"/>
              </a:ext>
            </a:extLst>
          </p:cNvPr>
          <p:cNvSpPr>
            <a:spLocks noGrp="1"/>
          </p:cNvSpPr>
          <p:nvPr>
            <p:ph idx="1"/>
          </p:nvPr>
        </p:nvSpPr>
        <p:spPr>
          <a:xfrm>
            <a:off x="777240" y="948690"/>
            <a:ext cx="10351008" cy="5223510"/>
          </a:xfrm>
        </p:spPr>
        <p:txBody>
          <a:bodyPr>
            <a:normAutofit/>
          </a:bodyPr>
          <a:lstStyle/>
          <a:p>
            <a:r>
              <a:rPr lang="en-US" sz="2800" b="0" i="0" dirty="0">
                <a:solidFill>
                  <a:srgbClr val="273239"/>
                </a:solidFill>
                <a:effectLst/>
                <a:latin typeface="Nunito" pitchFamily="2" charset="0"/>
              </a:rPr>
              <a:t>Shift: This micro-operation shifts the bits in a register to the left or right, depending on the direction specified.</a:t>
            </a:r>
          </a:p>
          <a:p>
            <a:endParaRPr lang="en-US" sz="2800" dirty="0"/>
          </a:p>
        </p:txBody>
      </p:sp>
    </p:spTree>
    <p:extLst>
      <p:ext uri="{BB962C8B-B14F-4D97-AF65-F5344CB8AC3E}">
        <p14:creationId xmlns:p14="http://schemas.microsoft.com/office/powerpoint/2010/main" val="217705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465C-D898-FA03-F616-F42CB00C88D1}"/>
              </a:ext>
            </a:extLst>
          </p:cNvPr>
          <p:cNvSpPr>
            <a:spLocks noGrp="1"/>
          </p:cNvSpPr>
          <p:nvPr>
            <p:ph type="title"/>
          </p:nvPr>
        </p:nvSpPr>
        <p:spPr/>
        <p:txBody>
          <a:bodyPr/>
          <a:lstStyle/>
          <a:p>
            <a:r>
              <a:rPr lang="en-US"/>
              <a:t>Logic micro-operations</a:t>
            </a:r>
          </a:p>
        </p:txBody>
      </p:sp>
      <p:sp>
        <p:nvSpPr>
          <p:cNvPr id="3" name="Content Placeholder 2">
            <a:extLst>
              <a:ext uri="{FF2B5EF4-FFF2-40B4-BE49-F238E27FC236}">
                <a16:creationId xmlns:a16="http://schemas.microsoft.com/office/drawing/2014/main" id="{46AC0627-7070-51E1-F115-F72CF16F9675}"/>
              </a:ext>
            </a:extLst>
          </p:cNvPr>
          <p:cNvSpPr>
            <a:spLocks noGrp="1"/>
          </p:cNvSpPr>
          <p:nvPr>
            <p:ph idx="1"/>
          </p:nvPr>
        </p:nvSpPr>
        <p:spPr/>
        <p:txBody>
          <a:bodyPr/>
          <a:lstStyle/>
          <a:p>
            <a:pPr marL="0" indent="0" algn="l">
              <a:buNone/>
            </a:pPr>
            <a:r>
              <a:rPr lang="en-US" sz="2400" b="1" i="0" dirty="0">
                <a:solidFill>
                  <a:srgbClr val="404040"/>
                </a:solidFill>
                <a:effectLst/>
                <a:latin typeface="Roboto" panose="02000000000000000000" pitchFamily="2" charset="0"/>
              </a:rPr>
              <a:t>Logic Microoperation</a:t>
            </a:r>
            <a:r>
              <a:rPr lang="en-US" sz="2400" b="0" i="0" dirty="0">
                <a:solidFill>
                  <a:srgbClr val="404040"/>
                </a:solidFill>
                <a:effectLst/>
                <a:latin typeface="Roboto" panose="02000000000000000000" pitchFamily="2" charset="0"/>
              </a:rPr>
              <a:t> specify binary operation for string of bits stored in registers.</a:t>
            </a:r>
          </a:p>
          <a:p>
            <a:pPr algn="l"/>
            <a:r>
              <a:rPr lang="en-US" sz="2400" b="0" i="0" dirty="0">
                <a:solidFill>
                  <a:srgbClr val="404040"/>
                </a:solidFill>
                <a:effectLst/>
                <a:latin typeface="Roboto" panose="02000000000000000000" pitchFamily="2" charset="0"/>
              </a:rPr>
              <a:t>These operation considered each bits of the registers separately and treat them as variables(binary Variables).</a:t>
            </a:r>
          </a:p>
          <a:p>
            <a:endParaRPr lang="en-US" dirty="0"/>
          </a:p>
        </p:txBody>
      </p:sp>
    </p:spTree>
    <p:extLst>
      <p:ext uri="{BB962C8B-B14F-4D97-AF65-F5344CB8AC3E}">
        <p14:creationId xmlns:p14="http://schemas.microsoft.com/office/powerpoint/2010/main" val="402832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DFDEB-5E39-5E14-2E8E-459DB071499B}"/>
              </a:ext>
            </a:extLst>
          </p:cNvPr>
          <p:cNvSpPr>
            <a:spLocks noGrp="1"/>
          </p:cNvSpPr>
          <p:nvPr>
            <p:ph idx="1"/>
          </p:nvPr>
        </p:nvSpPr>
        <p:spPr>
          <a:xfrm>
            <a:off x="788670" y="594360"/>
            <a:ext cx="10339578" cy="5577840"/>
          </a:xfrm>
        </p:spPr>
        <p:txBody>
          <a:bodyPr>
            <a:normAutofit/>
          </a:bodyPr>
          <a:lstStyle/>
          <a:p>
            <a:pPr marL="0" indent="0" algn="l">
              <a:lnSpc>
                <a:spcPct val="120000"/>
              </a:lnSpc>
              <a:spcAft>
                <a:spcPts val="900"/>
              </a:spcAft>
              <a:buNone/>
            </a:pPr>
            <a:r>
              <a:rPr lang="en-US" b="1" i="0" dirty="0">
                <a:solidFill>
                  <a:srgbClr val="111111"/>
                </a:solidFill>
                <a:effectLst/>
                <a:latin typeface="Roboto" panose="02000000000000000000" pitchFamily="2" charset="0"/>
              </a:rPr>
              <a:t>Logical Shift</a:t>
            </a:r>
          </a:p>
          <a:p>
            <a:pPr algn="l">
              <a:lnSpc>
                <a:spcPct val="120000"/>
              </a:lnSpc>
              <a:spcAft>
                <a:spcPts val="900"/>
              </a:spcAft>
            </a:pPr>
            <a:r>
              <a:rPr lang="en-US" b="0" i="0" dirty="0">
                <a:solidFill>
                  <a:srgbClr val="111111"/>
                </a:solidFill>
                <a:effectLst/>
                <a:latin typeface="Roboto" panose="02000000000000000000" pitchFamily="2" charset="0"/>
              </a:rPr>
              <a:t>A </a:t>
            </a:r>
            <a:r>
              <a:rPr lang="en-US" b="1" i="0" dirty="0">
                <a:solidFill>
                  <a:srgbClr val="111111"/>
                </a:solidFill>
                <a:effectLst/>
                <a:latin typeface="Roboto" panose="02000000000000000000" pitchFamily="2" charset="0"/>
              </a:rPr>
              <a:t>logical shift</a:t>
            </a:r>
            <a:r>
              <a:rPr lang="en-US" b="0" i="0" dirty="0">
                <a:solidFill>
                  <a:srgbClr val="111111"/>
                </a:solidFill>
                <a:effectLst/>
                <a:latin typeface="Roboto" panose="02000000000000000000" pitchFamily="2" charset="0"/>
              </a:rPr>
              <a:t> moves bits to the left or right, filling the vacated bit positions with zeros. This type of shift is typically used for unsigned binary numbers.</a:t>
            </a:r>
          </a:p>
          <a:p>
            <a:pPr algn="l">
              <a:lnSpc>
                <a:spcPct val="120000"/>
              </a:lnSpc>
              <a:spcAft>
                <a:spcPts val="600"/>
              </a:spcAft>
            </a:pPr>
            <a:r>
              <a:rPr lang="en-US" b="1" i="0" dirty="0">
                <a:solidFill>
                  <a:srgbClr val="111111"/>
                </a:solidFill>
                <a:effectLst/>
                <a:latin typeface="Roboto" panose="02000000000000000000" pitchFamily="2" charset="0"/>
              </a:rPr>
              <a:t>Logical Left Shift</a:t>
            </a:r>
          </a:p>
          <a:p>
            <a:pPr algn="l">
              <a:lnSpc>
                <a:spcPct val="120000"/>
              </a:lnSpc>
              <a:spcAft>
                <a:spcPts val="600"/>
              </a:spcAft>
            </a:pPr>
            <a:r>
              <a:rPr lang="en-US" b="0" i="0" dirty="0">
                <a:solidFill>
                  <a:srgbClr val="111111"/>
                </a:solidFill>
                <a:effectLst/>
                <a:latin typeface="Roboto" panose="02000000000000000000" pitchFamily="2" charset="0"/>
              </a:rPr>
              <a:t>In a logical left shift, each bit is moved one position to the left, and the least significant bit (LSB) is filled with zero. The most significant bit (MSB) is discarded. This operation effectively multiplies the number by 2 for each shift position.</a:t>
            </a:r>
          </a:p>
          <a:p>
            <a:pPr algn="l">
              <a:lnSpc>
                <a:spcPct val="120000"/>
              </a:lnSpc>
              <a:spcAft>
                <a:spcPts val="600"/>
              </a:spcAft>
            </a:pPr>
            <a:r>
              <a:rPr lang="en-US" b="0" i="0" dirty="0">
                <a:solidFill>
                  <a:srgbClr val="006D21"/>
                </a:solidFill>
                <a:effectLst/>
                <a:latin typeface="Consolas" panose="020B0609020204030204" pitchFamily="49" charset="0"/>
              </a:rPr>
              <a:t># Example of logical left shift</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5 </a:t>
            </a:r>
            <a:r>
              <a:rPr lang="en-US" b="0" i="0" dirty="0">
                <a:solidFill>
                  <a:srgbClr val="006D21"/>
                </a:solidFill>
                <a:effectLst/>
                <a:latin typeface="Consolas" panose="020B0609020204030204" pitchFamily="49" charset="0"/>
              </a:rPr>
              <a:t># binary: 00000101</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x &lt;&lt; 1 </a:t>
            </a:r>
            <a:r>
              <a:rPr lang="en-US" b="0" i="0" dirty="0">
                <a:solidFill>
                  <a:srgbClr val="006D21"/>
                </a:solidFill>
                <a:effectLst/>
                <a:latin typeface="Consolas" panose="020B0609020204030204" pitchFamily="49" charset="0"/>
              </a:rPr>
              <a:t># binary: 00001010, decimal: 10</a:t>
            </a:r>
            <a:endParaRPr lang="en-US" b="0" i="0" dirty="0">
              <a:solidFill>
                <a:srgbClr val="444444"/>
              </a:solidFill>
              <a:effectLst/>
              <a:latin typeface="Consolas" panose="020B0609020204030204" pitchFamily="49" charset="0"/>
            </a:endParaRPr>
          </a:p>
          <a:p>
            <a:pPr>
              <a:lnSpc>
                <a:spcPct val="120000"/>
              </a:lnSpc>
            </a:pPr>
            <a:endParaRPr lang="en-US" dirty="0"/>
          </a:p>
        </p:txBody>
      </p:sp>
    </p:spTree>
    <p:extLst>
      <p:ext uri="{BB962C8B-B14F-4D97-AF65-F5344CB8AC3E}">
        <p14:creationId xmlns:p14="http://schemas.microsoft.com/office/powerpoint/2010/main" val="423680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BDCB-653A-DAAF-DB4C-84721A85A0B4}"/>
              </a:ext>
            </a:extLst>
          </p:cNvPr>
          <p:cNvSpPr>
            <a:spLocks noGrp="1"/>
          </p:cNvSpPr>
          <p:nvPr>
            <p:ph idx="1"/>
          </p:nvPr>
        </p:nvSpPr>
        <p:spPr>
          <a:xfrm>
            <a:off x="845820" y="834390"/>
            <a:ext cx="10282428" cy="5337810"/>
          </a:xfrm>
        </p:spPr>
        <p:txBody>
          <a:bodyPr/>
          <a:lstStyle/>
          <a:p>
            <a:pPr algn="l">
              <a:lnSpc>
                <a:spcPct val="120000"/>
              </a:lnSpc>
              <a:spcAft>
                <a:spcPts val="600"/>
              </a:spcAft>
            </a:pPr>
            <a:r>
              <a:rPr lang="en-US" b="1" i="0" dirty="0">
                <a:solidFill>
                  <a:srgbClr val="111111"/>
                </a:solidFill>
                <a:effectLst/>
                <a:latin typeface="Roboto" panose="02000000000000000000" pitchFamily="2" charset="0"/>
              </a:rPr>
              <a:t>Logical Right Shift</a:t>
            </a:r>
          </a:p>
          <a:p>
            <a:pPr algn="l">
              <a:lnSpc>
                <a:spcPct val="120000"/>
              </a:lnSpc>
              <a:spcAft>
                <a:spcPts val="600"/>
              </a:spcAft>
            </a:pPr>
            <a:r>
              <a:rPr lang="en-US" b="0" i="0" dirty="0">
                <a:solidFill>
                  <a:srgbClr val="111111"/>
                </a:solidFill>
                <a:effectLst/>
                <a:latin typeface="Roboto" panose="02000000000000000000" pitchFamily="2" charset="0"/>
              </a:rPr>
              <a:t>In a logical right shift, each bit is moved one position to the right, and the MSB is filled with zero. The LSB is discarded. This operation effectively divides the number by 2 for each shift position.</a:t>
            </a:r>
          </a:p>
          <a:p>
            <a:pPr algn="l">
              <a:lnSpc>
                <a:spcPct val="120000"/>
              </a:lnSpc>
              <a:spcAft>
                <a:spcPts val="600"/>
              </a:spcAft>
            </a:pPr>
            <a:r>
              <a:rPr lang="en-US" b="0" i="0" dirty="0">
                <a:solidFill>
                  <a:srgbClr val="006D21"/>
                </a:solidFill>
                <a:effectLst/>
                <a:latin typeface="Consolas" panose="020B0609020204030204" pitchFamily="49" charset="0"/>
              </a:rPr>
              <a:t># Example of logical right shift</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5 </a:t>
            </a:r>
            <a:r>
              <a:rPr lang="en-US" b="0" i="0" dirty="0">
                <a:solidFill>
                  <a:srgbClr val="006D21"/>
                </a:solidFill>
                <a:effectLst/>
                <a:latin typeface="Consolas" panose="020B0609020204030204" pitchFamily="49" charset="0"/>
              </a:rPr>
              <a:t># binary: 00000101</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x &gt;&gt; 1 </a:t>
            </a:r>
            <a:r>
              <a:rPr lang="en-US" b="0" i="0" dirty="0">
                <a:solidFill>
                  <a:srgbClr val="006D21"/>
                </a:solidFill>
                <a:effectLst/>
                <a:latin typeface="Consolas" panose="020B0609020204030204" pitchFamily="49" charset="0"/>
              </a:rPr>
              <a:t># binary: 00000010, decimal: 2</a:t>
            </a:r>
            <a:endParaRPr lang="en-US" b="0" i="0" dirty="0">
              <a:solidFill>
                <a:srgbClr val="44444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9265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E1966-5C86-D112-8CA8-CB78EBCC185A}"/>
              </a:ext>
            </a:extLst>
          </p:cNvPr>
          <p:cNvSpPr>
            <a:spLocks noGrp="1"/>
          </p:cNvSpPr>
          <p:nvPr>
            <p:ph idx="1"/>
          </p:nvPr>
        </p:nvSpPr>
        <p:spPr>
          <a:xfrm>
            <a:off x="868680" y="685800"/>
            <a:ext cx="10259568" cy="5486400"/>
          </a:xfrm>
        </p:spPr>
        <p:txBody>
          <a:bodyPr>
            <a:normAutofit lnSpcReduction="10000"/>
          </a:bodyPr>
          <a:lstStyle/>
          <a:p>
            <a:pPr algn="l">
              <a:lnSpc>
                <a:spcPct val="120000"/>
              </a:lnSpc>
              <a:spcAft>
                <a:spcPts val="900"/>
              </a:spcAft>
            </a:pPr>
            <a:r>
              <a:rPr lang="en-US" b="1" i="0" dirty="0">
                <a:solidFill>
                  <a:srgbClr val="111111"/>
                </a:solidFill>
                <a:effectLst/>
                <a:latin typeface="Roboto" panose="02000000000000000000" pitchFamily="2" charset="0"/>
              </a:rPr>
              <a:t>Arithmetic Shift</a:t>
            </a:r>
          </a:p>
          <a:p>
            <a:pPr algn="l">
              <a:lnSpc>
                <a:spcPct val="120000"/>
              </a:lnSpc>
              <a:spcAft>
                <a:spcPts val="600"/>
              </a:spcAft>
            </a:pPr>
            <a:r>
              <a:rPr lang="en-US" b="0" i="0" dirty="0">
                <a:solidFill>
                  <a:srgbClr val="111111"/>
                </a:solidFill>
                <a:effectLst/>
                <a:latin typeface="Roboto" panose="02000000000000000000" pitchFamily="2" charset="0"/>
              </a:rPr>
              <a:t>An </a:t>
            </a:r>
            <a:r>
              <a:rPr lang="en-US" b="1" i="0" dirty="0">
                <a:solidFill>
                  <a:srgbClr val="111111"/>
                </a:solidFill>
                <a:effectLst/>
                <a:latin typeface="Roboto" panose="02000000000000000000" pitchFamily="2" charset="0"/>
              </a:rPr>
              <a:t>arithmetic shift</a:t>
            </a:r>
            <a:r>
              <a:rPr lang="en-US" b="0" i="0" dirty="0">
                <a:solidFill>
                  <a:srgbClr val="111111"/>
                </a:solidFill>
                <a:effectLst/>
                <a:latin typeface="Roboto" panose="02000000000000000000" pitchFamily="2" charset="0"/>
              </a:rPr>
              <a:t> is used for signed binary numbers and preserves the sign of the number. The MSB, which represents the sign bit, is treated differently in arithmetic shifts.</a:t>
            </a:r>
          </a:p>
          <a:p>
            <a:pPr algn="l">
              <a:lnSpc>
                <a:spcPct val="120000"/>
              </a:lnSpc>
              <a:spcAft>
                <a:spcPts val="600"/>
              </a:spcAft>
            </a:pPr>
            <a:r>
              <a:rPr lang="en-US" b="1" i="0" dirty="0">
                <a:solidFill>
                  <a:srgbClr val="111111"/>
                </a:solidFill>
                <a:effectLst/>
                <a:latin typeface="Roboto" panose="02000000000000000000" pitchFamily="2" charset="0"/>
              </a:rPr>
              <a:t>Arithmetic Left Shift</a:t>
            </a:r>
          </a:p>
          <a:p>
            <a:pPr algn="l">
              <a:lnSpc>
                <a:spcPct val="120000"/>
              </a:lnSpc>
              <a:spcAft>
                <a:spcPts val="600"/>
              </a:spcAft>
            </a:pPr>
            <a:r>
              <a:rPr lang="en-US" b="0" i="0" dirty="0">
                <a:solidFill>
                  <a:srgbClr val="111111"/>
                </a:solidFill>
                <a:effectLst/>
                <a:latin typeface="Roboto" panose="02000000000000000000" pitchFamily="2" charset="0"/>
              </a:rPr>
              <a:t>An arithmetic left shift is similar to a logical left shift. Each bit is moved one position to the left, and the LSB is filled with zero. The MSB is discarded. This operation also multiplies the number by 2 for each shift position.</a:t>
            </a:r>
          </a:p>
          <a:p>
            <a:pPr algn="l">
              <a:lnSpc>
                <a:spcPct val="120000"/>
              </a:lnSpc>
              <a:spcAft>
                <a:spcPts val="600"/>
              </a:spcAft>
            </a:pPr>
            <a:r>
              <a:rPr lang="en-US" b="0" i="0" dirty="0">
                <a:solidFill>
                  <a:srgbClr val="006D21"/>
                </a:solidFill>
                <a:effectLst/>
                <a:latin typeface="Consolas" panose="020B0609020204030204" pitchFamily="49" charset="0"/>
              </a:rPr>
              <a:t># Example of arithmetic left shift</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-5 </a:t>
            </a:r>
            <a:r>
              <a:rPr lang="en-US" b="0" i="0" dirty="0">
                <a:solidFill>
                  <a:srgbClr val="006D21"/>
                </a:solidFill>
                <a:effectLst/>
                <a:latin typeface="Consolas" panose="020B0609020204030204" pitchFamily="49" charset="0"/>
              </a:rPr>
              <a:t># binary: 11111011 (two's complement representation)</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x &lt;&lt; 1 </a:t>
            </a:r>
            <a:r>
              <a:rPr lang="en-US" b="0" i="0" dirty="0">
                <a:solidFill>
                  <a:srgbClr val="006D21"/>
                </a:solidFill>
                <a:effectLst/>
                <a:latin typeface="Consolas" panose="020B0609020204030204" pitchFamily="49" charset="0"/>
              </a:rPr>
              <a:t># binary: 11110110, decimal: -10</a:t>
            </a:r>
            <a:endParaRPr lang="en-US" b="0" i="0" dirty="0">
              <a:solidFill>
                <a:srgbClr val="44444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92933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66FA4-A606-5592-58EF-03A8B87F8BD9}"/>
              </a:ext>
            </a:extLst>
          </p:cNvPr>
          <p:cNvSpPr>
            <a:spLocks noGrp="1"/>
          </p:cNvSpPr>
          <p:nvPr>
            <p:ph idx="1"/>
          </p:nvPr>
        </p:nvSpPr>
        <p:spPr>
          <a:xfrm>
            <a:off x="852678" y="646938"/>
            <a:ext cx="10058400" cy="4050792"/>
          </a:xfrm>
        </p:spPr>
        <p:txBody>
          <a:bodyPr/>
          <a:lstStyle/>
          <a:p>
            <a:pPr algn="l">
              <a:lnSpc>
                <a:spcPct val="120000"/>
              </a:lnSpc>
              <a:spcAft>
                <a:spcPts val="600"/>
              </a:spcAft>
            </a:pPr>
            <a:r>
              <a:rPr lang="en-US" b="1" i="0" dirty="0">
                <a:solidFill>
                  <a:srgbClr val="111111"/>
                </a:solidFill>
                <a:effectLst/>
                <a:latin typeface="Roboto" panose="02000000000000000000" pitchFamily="2" charset="0"/>
              </a:rPr>
              <a:t>Arithmetic Right Shift</a:t>
            </a:r>
          </a:p>
          <a:p>
            <a:pPr algn="l">
              <a:lnSpc>
                <a:spcPct val="120000"/>
              </a:lnSpc>
              <a:spcAft>
                <a:spcPts val="600"/>
              </a:spcAft>
            </a:pPr>
            <a:r>
              <a:rPr lang="en-US" b="0" i="0" dirty="0">
                <a:solidFill>
                  <a:srgbClr val="111111"/>
                </a:solidFill>
                <a:effectLst/>
                <a:latin typeface="Roboto" panose="02000000000000000000" pitchFamily="2" charset="0"/>
              </a:rPr>
              <a:t>In an arithmetic right shift, each bit is moved one position to the right, and the MSB is filled with the value of the previous MSB (the sign bit). This operation effectively divides the number by 2 for each shift position while preserving the sign.</a:t>
            </a:r>
          </a:p>
          <a:p>
            <a:pPr algn="l">
              <a:lnSpc>
                <a:spcPct val="120000"/>
              </a:lnSpc>
              <a:spcAft>
                <a:spcPts val="600"/>
              </a:spcAft>
            </a:pPr>
            <a:r>
              <a:rPr lang="en-US" b="0" i="0" dirty="0">
                <a:solidFill>
                  <a:srgbClr val="006D21"/>
                </a:solidFill>
                <a:effectLst/>
                <a:latin typeface="Consolas" panose="020B0609020204030204" pitchFamily="49" charset="0"/>
              </a:rPr>
              <a:t># Example of arithmetic right shift</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-5 </a:t>
            </a:r>
            <a:r>
              <a:rPr lang="en-US" b="0" i="0" dirty="0">
                <a:solidFill>
                  <a:srgbClr val="006D21"/>
                </a:solidFill>
                <a:effectLst/>
                <a:latin typeface="Consolas" panose="020B0609020204030204" pitchFamily="49" charset="0"/>
              </a:rPr>
              <a:t># binary: 11111011 (two's complement representation)</a:t>
            </a:r>
            <a:endParaRPr lang="en-US" b="0" i="0" dirty="0">
              <a:solidFill>
                <a:srgbClr val="444444"/>
              </a:solidFill>
              <a:effectLst/>
              <a:latin typeface="Consolas" panose="020B0609020204030204" pitchFamily="49" charset="0"/>
            </a:endParaRPr>
          </a:p>
          <a:p>
            <a:pPr algn="l">
              <a:lnSpc>
                <a:spcPct val="120000"/>
              </a:lnSpc>
              <a:spcAft>
                <a:spcPts val="600"/>
              </a:spcAft>
            </a:pPr>
            <a:r>
              <a:rPr lang="en-US" b="0" i="0" dirty="0">
                <a:solidFill>
                  <a:srgbClr val="444444"/>
                </a:solidFill>
                <a:effectLst/>
                <a:latin typeface="Consolas" panose="020B0609020204030204" pitchFamily="49" charset="0"/>
              </a:rPr>
              <a:t>x = x &gt;&gt; 1 </a:t>
            </a:r>
            <a:r>
              <a:rPr lang="en-US" b="0" i="0" dirty="0">
                <a:solidFill>
                  <a:srgbClr val="006D21"/>
                </a:solidFill>
                <a:effectLst/>
                <a:latin typeface="Consolas" panose="020B0609020204030204" pitchFamily="49" charset="0"/>
              </a:rPr>
              <a:t># binary: 11111101, decimal: -3</a:t>
            </a:r>
            <a:endParaRPr lang="en-US" b="1" i="0" dirty="0">
              <a:solidFill>
                <a:srgbClr val="11111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0314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32B84B-1623-AB2B-2EE6-5F31506FDC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659" t="16985" r="1859" b="11678"/>
          <a:stretch/>
        </p:blipFill>
        <p:spPr bwMode="auto">
          <a:xfrm>
            <a:off x="2606040" y="1703070"/>
            <a:ext cx="6057900" cy="384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F55124-BD82-E47A-787F-D8E82717FFB8}"/>
              </a:ext>
            </a:extLst>
          </p:cNvPr>
          <p:cNvSpPr txBox="1"/>
          <p:nvPr/>
        </p:nvSpPr>
        <p:spPr>
          <a:xfrm>
            <a:off x="3166110" y="857250"/>
            <a:ext cx="5737860" cy="461665"/>
          </a:xfrm>
          <a:prstGeom prst="rect">
            <a:avLst/>
          </a:prstGeom>
          <a:noFill/>
        </p:spPr>
        <p:txBody>
          <a:bodyPr wrap="square" rtlCol="0">
            <a:spAutoFit/>
          </a:bodyPr>
          <a:lstStyle/>
          <a:p>
            <a:r>
              <a:rPr lang="en-US" sz="2400" b="1" dirty="0"/>
              <a:t>RTL Example:</a:t>
            </a:r>
          </a:p>
        </p:txBody>
      </p:sp>
    </p:spTree>
    <p:extLst>
      <p:ext uri="{BB962C8B-B14F-4D97-AF65-F5344CB8AC3E}">
        <p14:creationId xmlns:p14="http://schemas.microsoft.com/office/powerpoint/2010/main" val="359413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A1F6-5A4B-E9D0-2BAD-D66527F07274}"/>
              </a:ext>
            </a:extLst>
          </p:cNvPr>
          <p:cNvSpPr>
            <a:spLocks noGrp="1"/>
          </p:cNvSpPr>
          <p:nvPr>
            <p:ph type="title"/>
          </p:nvPr>
        </p:nvSpPr>
        <p:spPr/>
        <p:txBody>
          <a:bodyPr/>
          <a:lstStyle/>
          <a:p>
            <a:r>
              <a:rPr lang="en-US" dirty="0"/>
              <a:t>Arithmetic microoperation</a:t>
            </a:r>
          </a:p>
        </p:txBody>
      </p:sp>
      <p:sp>
        <p:nvSpPr>
          <p:cNvPr id="3" name="Content Placeholder 2">
            <a:extLst>
              <a:ext uri="{FF2B5EF4-FFF2-40B4-BE49-F238E27FC236}">
                <a16:creationId xmlns:a16="http://schemas.microsoft.com/office/drawing/2014/main" id="{DE4074EA-EE5C-2DA8-D956-8583602CF8E4}"/>
              </a:ext>
            </a:extLst>
          </p:cNvPr>
          <p:cNvSpPr>
            <a:spLocks noGrp="1"/>
          </p:cNvSpPr>
          <p:nvPr>
            <p:ph idx="1"/>
          </p:nvPr>
        </p:nvSpPr>
        <p:spPr/>
        <p:txBody>
          <a:bodyPr/>
          <a:lstStyle/>
          <a:p>
            <a:r>
              <a:rPr lang="en-US" dirty="0"/>
              <a:t>Binary Adder</a:t>
            </a:r>
          </a:p>
          <a:p>
            <a:r>
              <a:rPr lang="en-US" dirty="0"/>
              <a:t>Binary Adder Subtracter</a:t>
            </a:r>
          </a:p>
          <a:p>
            <a:r>
              <a:rPr lang="en-US" dirty="0"/>
              <a:t>Binary </a:t>
            </a:r>
            <a:r>
              <a:rPr lang="en-US" dirty="0" err="1"/>
              <a:t>Incrementer</a:t>
            </a:r>
            <a:endParaRPr lang="en-US" dirty="0"/>
          </a:p>
          <a:p>
            <a:r>
              <a:rPr lang="en-US" dirty="0"/>
              <a:t>Arithmetic circuit</a:t>
            </a:r>
          </a:p>
          <a:p>
            <a:endParaRPr lang="en-US" dirty="0"/>
          </a:p>
        </p:txBody>
      </p:sp>
    </p:spTree>
    <p:extLst>
      <p:ext uri="{BB962C8B-B14F-4D97-AF65-F5344CB8AC3E}">
        <p14:creationId xmlns:p14="http://schemas.microsoft.com/office/powerpoint/2010/main" val="3259582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06F55-7BFA-3D36-60DF-C2A1F3451514}"/>
              </a:ext>
            </a:extLst>
          </p:cNvPr>
          <p:cNvSpPr>
            <a:spLocks noGrp="1"/>
          </p:cNvSpPr>
          <p:nvPr>
            <p:ph idx="1"/>
          </p:nvPr>
        </p:nvSpPr>
        <p:spPr>
          <a:xfrm>
            <a:off x="822960" y="891540"/>
            <a:ext cx="10305288" cy="5280660"/>
          </a:xfrm>
        </p:spPr>
        <p:txBody>
          <a:bodyPr>
            <a:normAutofit/>
          </a:bodyPr>
          <a:lstStyle/>
          <a:p>
            <a:pPr algn="just"/>
            <a:r>
              <a:rPr lang="en-US" sz="2800" b="1" i="0" dirty="0">
                <a:solidFill>
                  <a:srgbClr val="333333"/>
                </a:solidFill>
                <a:effectLst/>
                <a:latin typeface="inter-regular"/>
              </a:rPr>
              <a:t>Binary Adder:</a:t>
            </a:r>
          </a:p>
          <a:p>
            <a:pPr algn="just"/>
            <a:r>
              <a:rPr lang="en-US" sz="2800" b="0" i="0" dirty="0">
                <a:solidFill>
                  <a:srgbClr val="333333"/>
                </a:solidFill>
                <a:effectLst/>
                <a:latin typeface="inter-regular"/>
              </a:rPr>
              <a:t>The registers play an important role in performing the micro-operations. The registers hold the digital component and the data which performs the arithmetic operation. The Binary Adder is a logical circuit which is used to perform the addition operation of two binary number of any length.</a:t>
            </a:r>
          </a:p>
          <a:p>
            <a:pPr algn="just"/>
            <a:r>
              <a:rPr lang="en-US" sz="2800" b="0" i="0" dirty="0">
                <a:solidFill>
                  <a:srgbClr val="333333"/>
                </a:solidFill>
                <a:effectLst/>
                <a:latin typeface="inter-regular"/>
              </a:rPr>
              <a:t>The Binary Adder is formed with the help of the Full-Adder circuit. The Full-Adders are connected in series, and the output carry of the first Adder will be treated as the input carry of the next Full-Adder.</a:t>
            </a:r>
          </a:p>
          <a:p>
            <a:endParaRPr lang="en-US" sz="2800" dirty="0"/>
          </a:p>
        </p:txBody>
      </p:sp>
    </p:spTree>
    <p:extLst>
      <p:ext uri="{BB962C8B-B14F-4D97-AF65-F5344CB8AC3E}">
        <p14:creationId xmlns:p14="http://schemas.microsoft.com/office/powerpoint/2010/main" val="289887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F372D-6723-D4A3-4FD7-CE52E4051F2E}"/>
              </a:ext>
            </a:extLst>
          </p:cNvPr>
          <p:cNvSpPr>
            <a:spLocks noGrp="1"/>
          </p:cNvSpPr>
          <p:nvPr>
            <p:ph idx="1"/>
          </p:nvPr>
        </p:nvSpPr>
        <p:spPr>
          <a:xfrm>
            <a:off x="453408" y="402730"/>
            <a:ext cx="10580273" cy="5769470"/>
          </a:xfrm>
        </p:spPr>
        <p:txBody>
          <a:bodyPr/>
          <a:lstStyle/>
          <a:p>
            <a:r>
              <a:rPr lang="en-US" b="1" dirty="0"/>
              <a:t>Half Adder</a:t>
            </a:r>
          </a:p>
          <a:p>
            <a:pPr algn="l"/>
            <a:r>
              <a:rPr lang="en-US" b="0" i="0" u="none" strike="noStrike" dirty="0">
                <a:effectLst/>
                <a:latin typeface="Open Sans" panose="020B0606030504020204" pitchFamily="34" charset="0"/>
              </a:rPr>
              <a:t>It is a combinational logic circuit that performs the addition of two binary bits or digits which, consequently, produces SUM and CARRY binary digits (bits).</a:t>
            </a:r>
            <a:endParaRPr lang="en-US" b="1" dirty="0"/>
          </a:p>
          <a:p>
            <a:r>
              <a:rPr lang="en-US" dirty="0"/>
              <a:t>In Half Adder, the CARRY output generated can be ignored as there is no input to consider this CARRY generated from the preceding Half Adder. </a:t>
            </a:r>
          </a:p>
          <a:p>
            <a:endParaRPr lang="en-US" dirty="0"/>
          </a:p>
          <a:p>
            <a:endParaRPr lang="en-US" dirty="0"/>
          </a:p>
          <a:p>
            <a:endParaRPr lang="en-US" dirty="0"/>
          </a:p>
          <a:p>
            <a:endParaRPr lang="en-US" dirty="0"/>
          </a:p>
          <a:p>
            <a:r>
              <a:rPr lang="en-US" dirty="0"/>
              <a:t>A careful observation of results produced on SUM output against different input combinations, yields that the outputs are similar to the one produced by an Exclusive-OR (XOR) gate. </a:t>
            </a:r>
          </a:p>
          <a:p>
            <a:r>
              <a:rPr lang="en-US" dirty="0"/>
              <a:t>This can be illustrated if inputs of XOR Gate are labeled as “A” &amp; “B” and single output as “S” to represent SUM. The following diagram of XOR Gate along with its Truth Table resembles the Half Adder output when CARRY output is ignored.</a:t>
            </a:r>
          </a:p>
          <a:p>
            <a:endParaRPr lang="en-US" dirty="0"/>
          </a:p>
        </p:txBody>
      </p:sp>
      <p:pic>
        <p:nvPicPr>
          <p:cNvPr id="5" name="Picture 4">
            <a:extLst>
              <a:ext uri="{FF2B5EF4-FFF2-40B4-BE49-F238E27FC236}">
                <a16:creationId xmlns:a16="http://schemas.microsoft.com/office/drawing/2014/main" id="{8DC419ED-AC40-C91F-F94F-42F96ADF13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153" b="8058"/>
          <a:stretch/>
        </p:blipFill>
        <p:spPr bwMode="auto">
          <a:xfrm>
            <a:off x="3257550" y="2308860"/>
            <a:ext cx="4797124" cy="150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E73D2-56E7-B108-5F96-867BD9C11EE0}"/>
              </a:ext>
            </a:extLst>
          </p:cNvPr>
          <p:cNvSpPr>
            <a:spLocks noGrp="1"/>
          </p:cNvSpPr>
          <p:nvPr>
            <p:ph idx="1"/>
          </p:nvPr>
        </p:nvSpPr>
        <p:spPr/>
        <p:txBody>
          <a:bodyPr>
            <a:normAutofit/>
          </a:bodyPr>
          <a:lstStyle/>
          <a:p>
            <a:r>
              <a:rPr lang="en-US" sz="2400" dirty="0">
                <a:solidFill>
                  <a:srgbClr val="FF0000"/>
                </a:solidFill>
                <a:highlight>
                  <a:srgbClr val="FFFF00"/>
                </a:highlight>
                <a:latin typeface="Mulish"/>
              </a:rPr>
              <a:t>Microoperation???</a:t>
            </a:r>
            <a:endParaRPr lang="en-US" sz="2400" b="0" i="0" dirty="0">
              <a:solidFill>
                <a:srgbClr val="FF0000"/>
              </a:solidFill>
              <a:effectLst/>
              <a:highlight>
                <a:srgbClr val="FFFF00"/>
              </a:highlight>
              <a:latin typeface="Mulish"/>
            </a:endParaRPr>
          </a:p>
          <a:p>
            <a:r>
              <a:rPr lang="en-US" sz="2400" b="0" i="0" dirty="0">
                <a:solidFill>
                  <a:srgbClr val="FF0000"/>
                </a:solidFill>
                <a:effectLst/>
                <a:highlight>
                  <a:srgbClr val="FFFF00"/>
                </a:highlight>
                <a:latin typeface="Mulish"/>
              </a:rPr>
              <a:t>Every complex instruction on a computer is a composition of smaller instructions that can’t be subdivided into smaller instructions. The smallest unit of instruction is a micro-operation performed by the CPU</a:t>
            </a:r>
            <a:r>
              <a:rPr lang="en-US" sz="2400" b="0" i="0" dirty="0">
                <a:solidFill>
                  <a:srgbClr val="7F7F7F"/>
                </a:solidFill>
                <a:effectLst/>
                <a:latin typeface="Mulish"/>
              </a:rPr>
              <a:t>.</a:t>
            </a:r>
            <a:endParaRPr lang="en-US" sz="2400" dirty="0"/>
          </a:p>
        </p:txBody>
      </p:sp>
    </p:spTree>
    <p:extLst>
      <p:ext uri="{BB962C8B-B14F-4D97-AF65-F5344CB8AC3E}">
        <p14:creationId xmlns:p14="http://schemas.microsoft.com/office/powerpoint/2010/main" val="364625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BFA7C63-C67B-599B-1751-29F91EBDB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718" y="978604"/>
            <a:ext cx="8142953" cy="441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9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91EC1-C420-1C69-53F5-2F52E86C746C}"/>
              </a:ext>
            </a:extLst>
          </p:cNvPr>
          <p:cNvSpPr>
            <a:spLocks noGrp="1"/>
          </p:cNvSpPr>
          <p:nvPr>
            <p:ph idx="1"/>
          </p:nvPr>
        </p:nvSpPr>
        <p:spPr>
          <a:xfrm>
            <a:off x="548640" y="491490"/>
            <a:ext cx="10579608" cy="5680710"/>
          </a:xfrm>
        </p:spPr>
        <p:txBody>
          <a:bodyPr/>
          <a:lstStyle/>
          <a:p>
            <a:r>
              <a:rPr lang="en-US" dirty="0"/>
              <a:t>It is well-known from the above table that the “S” or “SUM” bit is produced (“1”) when there is an exclusive or different combination otherwise it is set to “0”. </a:t>
            </a:r>
          </a:p>
          <a:p>
            <a:r>
              <a:rPr lang="en-US" dirty="0"/>
              <a:t>This means that the “SUM” output of a Half Adder can be generated using an Exclusive-OR (Gate). Whereas, the CARRY output is produced only when both inputs (A &amp; B) are “HIGH” or “1” otherwise it is set to “LOW” or “0”. </a:t>
            </a:r>
          </a:p>
          <a:p>
            <a:r>
              <a:rPr lang="en-US" dirty="0"/>
              <a:t>This desired function is similar to the function of an AND Gate which is given below in the form of a Truth Table along with its symbol.</a:t>
            </a:r>
          </a:p>
          <a:p>
            <a:endParaRPr lang="en-US" dirty="0"/>
          </a:p>
        </p:txBody>
      </p:sp>
      <p:pic>
        <p:nvPicPr>
          <p:cNvPr id="3074" name="Picture 2">
            <a:extLst>
              <a:ext uri="{FF2B5EF4-FFF2-40B4-BE49-F238E27FC236}">
                <a16:creationId xmlns:a16="http://schemas.microsoft.com/office/drawing/2014/main" id="{1B3ABEDE-55E0-2363-2490-52AF4427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696528"/>
            <a:ext cx="809625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8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648C0-5CBD-2D47-6019-A02CD0432C9C}"/>
              </a:ext>
            </a:extLst>
          </p:cNvPr>
          <p:cNvSpPr>
            <a:spLocks noGrp="1"/>
          </p:cNvSpPr>
          <p:nvPr>
            <p:ph idx="1"/>
          </p:nvPr>
        </p:nvSpPr>
        <p:spPr>
          <a:xfrm>
            <a:off x="765810" y="582930"/>
            <a:ext cx="10362438" cy="5589270"/>
          </a:xfrm>
        </p:spPr>
        <p:txBody>
          <a:bodyPr/>
          <a:lstStyle/>
          <a:p>
            <a:pPr algn="l"/>
            <a:r>
              <a:rPr lang="en-US" b="0" i="0" u="none" strike="noStrike" dirty="0">
                <a:effectLst/>
                <a:latin typeface="Open Sans" panose="020B0606030504020204" pitchFamily="34" charset="0"/>
              </a:rPr>
              <a:t>Hence, a Half Adder can be constructed using XOR and </a:t>
            </a:r>
            <a:r>
              <a:rPr lang="en-US" b="0" i="0" u="none" strike="noStrike" dirty="0" err="1">
                <a:effectLst/>
                <a:latin typeface="Open Sans" panose="020B0606030504020204" pitchFamily="34" charset="0"/>
              </a:rPr>
              <a:t>AND</a:t>
            </a:r>
            <a:r>
              <a:rPr lang="en-US" b="0" i="0" u="none" strike="noStrike" dirty="0">
                <a:effectLst/>
                <a:latin typeface="Open Sans" panose="020B0606030504020204" pitchFamily="34" charset="0"/>
              </a:rPr>
              <a:t> gates</a:t>
            </a:r>
          </a:p>
          <a:p>
            <a:pPr algn="l"/>
            <a:r>
              <a:rPr lang="en-US" b="0" i="0" u="none" strike="noStrike" dirty="0">
                <a:effectLst/>
                <a:latin typeface="Open Sans" panose="020B0606030504020204" pitchFamily="34" charset="0"/>
              </a:rPr>
              <a:t>The logic diagram of Half Adder with its Truth Table is shown below:</a:t>
            </a:r>
          </a:p>
          <a:p>
            <a:endParaRPr lang="en-US" dirty="0"/>
          </a:p>
          <a:p>
            <a:endParaRPr lang="en-US" dirty="0"/>
          </a:p>
        </p:txBody>
      </p:sp>
      <p:pic>
        <p:nvPicPr>
          <p:cNvPr id="4098" name="Picture 2">
            <a:extLst>
              <a:ext uri="{FF2B5EF4-FFF2-40B4-BE49-F238E27FC236}">
                <a16:creationId xmlns:a16="http://schemas.microsoft.com/office/drawing/2014/main" id="{FCAA57AB-0992-F3C1-04FA-B97AA2E10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457325"/>
            <a:ext cx="8096250"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9E14A7-8497-447A-EBED-934E96BBBCD9}"/>
              </a:ext>
            </a:extLst>
          </p:cNvPr>
          <p:cNvSpPr txBox="1"/>
          <p:nvPr/>
        </p:nvSpPr>
        <p:spPr>
          <a:xfrm>
            <a:off x="1063752" y="4829175"/>
            <a:ext cx="9394698" cy="1200329"/>
          </a:xfrm>
          <a:prstGeom prst="rect">
            <a:avLst/>
          </a:prstGeom>
          <a:noFill/>
        </p:spPr>
        <p:txBody>
          <a:bodyPr wrap="square">
            <a:spAutoFit/>
          </a:bodyPr>
          <a:lstStyle/>
          <a:p>
            <a:pPr algn="l"/>
            <a:r>
              <a:rPr lang="en-US" b="0" i="0" u="none" strike="noStrike" dirty="0">
                <a:effectLst/>
                <a:latin typeface="Open Sans" panose="020B0606030504020204" pitchFamily="34" charset="0"/>
              </a:rPr>
              <a:t>The SUM bit is an Exclusive-OR function which is given below:</a:t>
            </a:r>
          </a:p>
          <a:p>
            <a:pPr algn="ctr"/>
            <a:r>
              <a:rPr lang="en-US" b="1" i="0" u="none" strike="noStrike" dirty="0">
                <a:effectLst/>
                <a:latin typeface="Open Sans" panose="020B0606030504020204" pitchFamily="34" charset="0"/>
              </a:rPr>
              <a:t>SUM = A XOR B = A⊕B</a:t>
            </a:r>
            <a:endParaRPr lang="en-US" b="0" i="0" u="none" strike="noStrike" dirty="0">
              <a:effectLst/>
              <a:latin typeface="Open Sans" panose="020B0606030504020204" pitchFamily="34" charset="0"/>
            </a:endParaRPr>
          </a:p>
          <a:p>
            <a:pPr algn="l"/>
            <a:r>
              <a:rPr lang="en-US" b="0" i="0" u="none" strike="noStrike" dirty="0">
                <a:effectLst/>
                <a:latin typeface="Open Sans" panose="020B0606030504020204" pitchFamily="34" charset="0"/>
              </a:rPr>
              <a:t>Whereas, the CARRY bit is an AND function:</a:t>
            </a:r>
          </a:p>
          <a:p>
            <a:pPr algn="ctr"/>
            <a:r>
              <a:rPr lang="en-US" b="1" i="0" u="none" strike="noStrike" dirty="0">
                <a:effectLst/>
                <a:latin typeface="Open Sans" panose="020B0606030504020204" pitchFamily="34" charset="0"/>
              </a:rPr>
              <a:t>CARRY = A AND B = A.B</a:t>
            </a:r>
            <a:endParaRPr lang="en-US" b="0" i="0" u="none" strike="noStrike" dirty="0">
              <a:effectLst/>
              <a:latin typeface="Open Sans" panose="020B0606030504020204" pitchFamily="34" charset="0"/>
            </a:endParaRPr>
          </a:p>
        </p:txBody>
      </p:sp>
    </p:spTree>
    <p:extLst>
      <p:ext uri="{BB962C8B-B14F-4D97-AF65-F5344CB8AC3E}">
        <p14:creationId xmlns:p14="http://schemas.microsoft.com/office/powerpoint/2010/main" val="237396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665-C237-C077-9907-BE85E6E1CC87}"/>
              </a:ext>
            </a:extLst>
          </p:cNvPr>
          <p:cNvSpPr>
            <a:spLocks noGrp="1"/>
          </p:cNvSpPr>
          <p:nvPr>
            <p:ph idx="1"/>
          </p:nvPr>
        </p:nvSpPr>
        <p:spPr>
          <a:xfrm>
            <a:off x="617220" y="765810"/>
            <a:ext cx="10511028" cy="5406390"/>
          </a:xfrm>
        </p:spPr>
        <p:txBody>
          <a:bodyPr>
            <a:normAutofit/>
          </a:bodyPr>
          <a:lstStyle/>
          <a:p>
            <a:r>
              <a:rPr lang="en-US" sz="2400" dirty="0"/>
              <a:t>The Half Adder does not consider the input CARRY bit in its SUM function and, as such, cannot be used to cascade multiple Half Adders to perform SUM of binary numbers having more than one digit as the CARRY bit results from “1+1” cannot be passed to next higher bit addition. This can be regarded as one of the biggest disadvantages of a Half-Adder circuit. </a:t>
            </a:r>
          </a:p>
          <a:p>
            <a:r>
              <a:rPr lang="en-US" sz="2400" dirty="0"/>
              <a:t>In order to overcome this disadvantage or perform the addition of more than one-digit binary numbers, a Full Adder circuit is utilized.</a:t>
            </a:r>
          </a:p>
        </p:txBody>
      </p:sp>
    </p:spTree>
    <p:extLst>
      <p:ext uri="{BB962C8B-B14F-4D97-AF65-F5344CB8AC3E}">
        <p14:creationId xmlns:p14="http://schemas.microsoft.com/office/powerpoint/2010/main" val="1050992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0FB26-692D-1242-CC03-49545622B96D}"/>
              </a:ext>
            </a:extLst>
          </p:cNvPr>
          <p:cNvSpPr>
            <a:spLocks noGrp="1"/>
          </p:cNvSpPr>
          <p:nvPr>
            <p:ph idx="1"/>
          </p:nvPr>
        </p:nvSpPr>
        <p:spPr>
          <a:xfrm>
            <a:off x="1017270" y="502920"/>
            <a:ext cx="10110978" cy="5200650"/>
          </a:xfrm>
        </p:spPr>
        <p:txBody>
          <a:bodyPr/>
          <a:lstStyle/>
          <a:p>
            <a:pPr algn="l"/>
            <a:r>
              <a:rPr lang="en-US" b="1" i="0" u="none" strike="noStrike" cap="all" dirty="0">
                <a:effectLst/>
                <a:latin typeface="Open Sans" panose="020B0606030504020204" pitchFamily="34" charset="0"/>
              </a:rPr>
              <a:t>FULL ADDER</a:t>
            </a:r>
          </a:p>
          <a:p>
            <a:pPr algn="l"/>
            <a:r>
              <a:rPr lang="en-US" b="0" i="0" u="none" strike="noStrike" dirty="0">
                <a:effectLst/>
                <a:latin typeface="Open Sans" panose="020B0606030504020204" pitchFamily="34" charset="0"/>
              </a:rPr>
              <a:t>A Full Adder is another combinational logic circuit that performs an arithmetic operation of additions similar to the one performed by a Half Adder but, with the difference that a Full Adder considers CARRY at its input for performing the addition function. </a:t>
            </a:r>
          </a:p>
          <a:p>
            <a:pPr algn="l"/>
            <a:r>
              <a:rPr lang="en-US" b="0" i="0" u="none" strike="noStrike" dirty="0">
                <a:effectLst/>
                <a:latin typeface="Open Sans" panose="020B0606030504020204" pitchFamily="34" charset="0"/>
              </a:rPr>
              <a:t>So, in addition to “A” &amp; “B”, there is a “C</a:t>
            </a:r>
            <a:r>
              <a:rPr lang="en-US" b="0" i="0" u="none" strike="noStrike" baseline="-25000" dirty="0">
                <a:effectLst/>
                <a:latin typeface="Roboto" panose="02000000000000000000" pitchFamily="2" charset="0"/>
              </a:rPr>
              <a:t>IN</a:t>
            </a:r>
            <a:r>
              <a:rPr lang="en-US" b="0" i="0" u="none" strike="noStrike" dirty="0">
                <a:effectLst/>
                <a:latin typeface="Open Sans" panose="020B0606030504020204" pitchFamily="34" charset="0"/>
              </a:rPr>
              <a:t>” input that takes into account the carry-bit generated from the preceding sum operation. A Full Adder circuit is illustrated by the following diagram.</a:t>
            </a:r>
          </a:p>
          <a:p>
            <a:pPr algn="l"/>
            <a:endParaRPr lang="en-US" b="0" i="0" u="none" strike="noStrike" dirty="0">
              <a:effectLst/>
              <a:latin typeface="Open Sans" panose="020B0606030504020204" pitchFamily="34" charset="0"/>
            </a:endParaRPr>
          </a:p>
          <a:p>
            <a:endParaRPr lang="en-US" dirty="0"/>
          </a:p>
        </p:txBody>
      </p:sp>
      <p:pic>
        <p:nvPicPr>
          <p:cNvPr id="6146" name="Picture 2">
            <a:extLst>
              <a:ext uri="{FF2B5EF4-FFF2-40B4-BE49-F238E27FC236}">
                <a16:creationId xmlns:a16="http://schemas.microsoft.com/office/drawing/2014/main" id="{87C13782-AC12-E4A5-D655-7D302D7C0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3254693"/>
            <a:ext cx="80962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1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BFFC3-6829-6195-DA61-831CC4068F9B}"/>
              </a:ext>
            </a:extLst>
          </p:cNvPr>
          <p:cNvSpPr>
            <a:spLocks noGrp="1"/>
          </p:cNvSpPr>
          <p:nvPr>
            <p:ph idx="1"/>
          </p:nvPr>
        </p:nvSpPr>
        <p:spPr>
          <a:xfrm>
            <a:off x="834390" y="514350"/>
            <a:ext cx="10293858" cy="5657850"/>
          </a:xfrm>
        </p:spPr>
        <p:txBody>
          <a:bodyPr/>
          <a:lstStyle/>
          <a:p>
            <a:r>
              <a:rPr lang="en-US" b="0" i="0" dirty="0">
                <a:effectLst/>
                <a:latin typeface="Open Sans" panose="020B0606030504020204" pitchFamily="34" charset="0"/>
              </a:rPr>
              <a:t>A Full Adder can be constructed using two Half Adder circuits where the second Half Adder sums the Carry input (C</a:t>
            </a:r>
            <a:r>
              <a:rPr lang="en-US" b="0" i="0" baseline="-25000" dirty="0">
                <a:effectLst/>
                <a:latin typeface="Roboto" panose="02000000000000000000" pitchFamily="2" charset="0"/>
              </a:rPr>
              <a:t>IN</a:t>
            </a:r>
            <a:r>
              <a:rPr lang="en-US" b="0" i="0" dirty="0">
                <a:effectLst/>
                <a:latin typeface="Open Sans" panose="020B0606030504020204" pitchFamily="34" charset="0"/>
              </a:rPr>
              <a:t>) and Sum (SUM) generated by the first Half Adder, as shown in the following logical diagram.</a:t>
            </a:r>
          </a:p>
          <a:p>
            <a:endParaRPr lang="en-US" dirty="0"/>
          </a:p>
        </p:txBody>
      </p:sp>
      <p:pic>
        <p:nvPicPr>
          <p:cNvPr id="7170" name="Picture 2">
            <a:extLst>
              <a:ext uri="{FF2B5EF4-FFF2-40B4-BE49-F238E27FC236}">
                <a16:creationId xmlns:a16="http://schemas.microsoft.com/office/drawing/2014/main" id="{A3CA5591-438A-4AEE-3868-C80AB6554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159" y="1786413"/>
            <a:ext cx="10080856" cy="328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94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BA02CB9-06D2-359A-ABF3-08D03D2D10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17487"/>
            <a:ext cx="809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701E72-D318-9C08-9FCC-42FD48B9B967}"/>
              </a:ext>
            </a:extLst>
          </p:cNvPr>
          <p:cNvSpPr txBox="1"/>
          <p:nvPr/>
        </p:nvSpPr>
        <p:spPr>
          <a:xfrm>
            <a:off x="3954780" y="3960812"/>
            <a:ext cx="5132070" cy="369332"/>
          </a:xfrm>
          <a:prstGeom prst="rect">
            <a:avLst/>
          </a:prstGeom>
          <a:noFill/>
        </p:spPr>
        <p:txBody>
          <a:bodyPr wrap="square" rtlCol="0">
            <a:spAutoFit/>
          </a:bodyPr>
          <a:lstStyle/>
          <a:p>
            <a:r>
              <a:rPr lang="en-US" dirty="0"/>
              <a:t>Full Adder Circuit with Truth Table</a:t>
            </a:r>
          </a:p>
        </p:txBody>
      </p:sp>
      <p:sp>
        <p:nvSpPr>
          <p:cNvPr id="8" name="TextBox 7">
            <a:extLst>
              <a:ext uri="{FF2B5EF4-FFF2-40B4-BE49-F238E27FC236}">
                <a16:creationId xmlns:a16="http://schemas.microsoft.com/office/drawing/2014/main" id="{70ACC6A9-7721-DCE8-C9D7-88A22AD0F358}"/>
              </a:ext>
            </a:extLst>
          </p:cNvPr>
          <p:cNvSpPr txBox="1"/>
          <p:nvPr/>
        </p:nvSpPr>
        <p:spPr>
          <a:xfrm>
            <a:off x="1348740" y="4658975"/>
            <a:ext cx="10035540" cy="1631216"/>
          </a:xfrm>
          <a:prstGeom prst="rect">
            <a:avLst/>
          </a:prstGeom>
          <a:noFill/>
        </p:spPr>
        <p:txBody>
          <a:bodyPr wrap="square">
            <a:spAutoFit/>
          </a:bodyPr>
          <a:lstStyle/>
          <a:p>
            <a:r>
              <a:rPr lang="en-US" sz="2000" dirty="0"/>
              <a:t>For SUM bit:</a:t>
            </a:r>
          </a:p>
          <a:p>
            <a:r>
              <a:rPr lang="en-US" sz="2000" dirty="0"/>
              <a:t>SUM=(A XOR B) XOR Cin = (A⊕B)⊕Cin</a:t>
            </a:r>
          </a:p>
          <a:p>
            <a:endParaRPr lang="en-US" sz="2000" dirty="0"/>
          </a:p>
          <a:p>
            <a:r>
              <a:rPr lang="en-US" sz="2000" dirty="0"/>
              <a:t>For CARRY-OUT:</a:t>
            </a:r>
          </a:p>
          <a:p>
            <a:r>
              <a:rPr lang="en-US" sz="2000" dirty="0"/>
              <a:t>CARRY-OUT = A AND B OR Cin(A XOR B)  = A.B + Cin(A⊕B)</a:t>
            </a:r>
          </a:p>
        </p:txBody>
      </p:sp>
    </p:spTree>
    <p:extLst>
      <p:ext uri="{BB962C8B-B14F-4D97-AF65-F5344CB8AC3E}">
        <p14:creationId xmlns:p14="http://schemas.microsoft.com/office/powerpoint/2010/main" val="259203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ary Adder">
            <a:extLst>
              <a:ext uri="{FF2B5EF4-FFF2-40B4-BE49-F238E27FC236}">
                <a16:creationId xmlns:a16="http://schemas.microsoft.com/office/drawing/2014/main" id="{FD2D2C6C-BC87-0146-E6F6-5EB3833804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8172" y="106997"/>
            <a:ext cx="6270643" cy="24758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A377559-98F8-5464-66C8-6827C319A84D}"/>
              </a:ext>
            </a:extLst>
          </p:cNvPr>
          <p:cNvSpPr txBox="1"/>
          <p:nvPr/>
        </p:nvSpPr>
        <p:spPr>
          <a:xfrm>
            <a:off x="582929" y="2582820"/>
            <a:ext cx="11028045" cy="3785652"/>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latin typeface="inter-regular"/>
              </a:rPr>
              <a:t>The 'A' and 'B' are the augend, and addend bits are defined by the subscript numbers. The subscripts start from right to left, and the lower-order bit is defined by subscript '0'.</a:t>
            </a:r>
          </a:p>
          <a:p>
            <a:pPr algn="just">
              <a:buFont typeface="Arial" panose="020B0604020202020204" pitchFamily="34" charset="0"/>
              <a:buChar char="•"/>
            </a:pPr>
            <a:r>
              <a:rPr lang="en-US" sz="2400" b="0" i="0" dirty="0">
                <a:solidFill>
                  <a:srgbClr val="000000"/>
                </a:solidFill>
                <a:effectLst/>
                <a:latin typeface="inter-regular"/>
              </a:rPr>
              <a:t>The C0, C1, C2, and C3 are the carry inputs which are connected together as a chain using Full Adder. The C4 is the carry output produced by the last Full-Adder.</a:t>
            </a:r>
          </a:p>
          <a:p>
            <a:pPr algn="just">
              <a:buFont typeface="Arial" panose="020B0604020202020204" pitchFamily="34" charset="0"/>
              <a:buChar char="•"/>
            </a:pPr>
            <a:r>
              <a:rPr lang="en-US" sz="2400" b="0" i="0" dirty="0">
                <a:solidFill>
                  <a:srgbClr val="000000"/>
                </a:solidFill>
                <a:effectLst/>
                <a:latin typeface="inter-regular"/>
              </a:rPr>
              <a:t>The </a:t>
            </a:r>
            <a:r>
              <a:rPr lang="en-US" sz="2400" b="0" i="0" dirty="0" err="1">
                <a:solidFill>
                  <a:srgbClr val="000000"/>
                </a:solidFill>
                <a:effectLst/>
                <a:latin typeface="inter-regular"/>
              </a:rPr>
              <a:t>C</a:t>
            </a:r>
            <a:r>
              <a:rPr lang="en-US" sz="2400" b="0" i="0" baseline="-25000" dirty="0" err="1">
                <a:solidFill>
                  <a:srgbClr val="000000"/>
                </a:solidFill>
                <a:effectLst/>
                <a:latin typeface="inter-regular"/>
              </a:rPr>
              <a:t>out</a:t>
            </a:r>
            <a:r>
              <a:rPr lang="en-US" sz="2400" b="0" i="0" dirty="0">
                <a:solidFill>
                  <a:srgbClr val="000000"/>
                </a:solidFill>
                <a:effectLst/>
                <a:latin typeface="inter-regular"/>
              </a:rPr>
              <a:t> of the first Adder is connected as the C</a:t>
            </a:r>
            <a:r>
              <a:rPr lang="en-US" sz="2400" b="0" i="0" baseline="-25000" dirty="0">
                <a:solidFill>
                  <a:srgbClr val="000000"/>
                </a:solidFill>
                <a:effectLst/>
                <a:latin typeface="inter-regular"/>
              </a:rPr>
              <a:t>in</a:t>
            </a:r>
            <a:r>
              <a:rPr lang="en-US" sz="2400" b="0" i="0" dirty="0">
                <a:solidFill>
                  <a:srgbClr val="000000"/>
                </a:solidFill>
                <a:effectLst/>
                <a:latin typeface="inter-regular"/>
              </a:rPr>
              <a:t> of the next Full-Adder.</a:t>
            </a:r>
          </a:p>
          <a:p>
            <a:pPr algn="just">
              <a:buFont typeface="Arial" panose="020B0604020202020204" pitchFamily="34" charset="0"/>
              <a:buChar char="•"/>
            </a:pPr>
            <a:r>
              <a:rPr lang="en-US" sz="2400" b="0" i="0" dirty="0">
                <a:solidFill>
                  <a:srgbClr val="000000"/>
                </a:solidFill>
                <a:effectLst/>
                <a:latin typeface="inter-regular"/>
              </a:rPr>
              <a:t>The S0, S1, S2, and S3 are the sum outputs that produce the sum of augend and addend bits.</a:t>
            </a:r>
          </a:p>
          <a:p>
            <a:pPr algn="just">
              <a:buFont typeface="Arial" panose="020B0604020202020204" pitchFamily="34" charset="0"/>
              <a:buChar char="•"/>
            </a:pPr>
            <a:r>
              <a:rPr lang="en-US" sz="2400" b="0" i="0" dirty="0">
                <a:solidFill>
                  <a:srgbClr val="000000"/>
                </a:solidFill>
                <a:effectLst/>
                <a:latin typeface="inter-regular"/>
              </a:rPr>
              <a:t>The inputs for the input variable 'A' and 'B' are fetched from different source registers. For example, the bit for the input variable 'A' comes from register 'R1', and a bit for the input variable 'B' comes from register 'R2'.</a:t>
            </a:r>
          </a:p>
        </p:txBody>
      </p:sp>
      <p:sp>
        <p:nvSpPr>
          <p:cNvPr id="10" name="TextBox 9">
            <a:extLst>
              <a:ext uri="{FF2B5EF4-FFF2-40B4-BE49-F238E27FC236}">
                <a16:creationId xmlns:a16="http://schemas.microsoft.com/office/drawing/2014/main" id="{4F5338C0-E03F-405A-8A81-321BEA7172D1}"/>
              </a:ext>
            </a:extLst>
          </p:cNvPr>
          <p:cNvSpPr txBox="1"/>
          <p:nvPr/>
        </p:nvSpPr>
        <p:spPr>
          <a:xfrm>
            <a:off x="1051560" y="660978"/>
            <a:ext cx="3251201" cy="400110"/>
          </a:xfrm>
          <a:prstGeom prst="rect">
            <a:avLst/>
          </a:prstGeom>
          <a:noFill/>
        </p:spPr>
        <p:txBody>
          <a:bodyPr wrap="square">
            <a:spAutoFit/>
          </a:bodyPr>
          <a:lstStyle/>
          <a:p>
            <a:r>
              <a:rPr lang="en-US" sz="2000" dirty="0"/>
              <a:t>N BIT BINARY ADDER</a:t>
            </a:r>
          </a:p>
        </p:txBody>
      </p:sp>
    </p:spTree>
    <p:extLst>
      <p:ext uri="{BB962C8B-B14F-4D97-AF65-F5344CB8AC3E}">
        <p14:creationId xmlns:p14="http://schemas.microsoft.com/office/powerpoint/2010/main" val="7590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AC4E5C-8551-1D10-0BF4-D103939BB5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9574" y="708660"/>
            <a:ext cx="6822859" cy="496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89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C6D42-BD51-BF12-D17C-06D836EB9A64}"/>
              </a:ext>
            </a:extLst>
          </p:cNvPr>
          <p:cNvSpPr>
            <a:spLocks noGrp="1"/>
          </p:cNvSpPr>
          <p:nvPr>
            <p:ph idx="1"/>
          </p:nvPr>
        </p:nvSpPr>
        <p:spPr>
          <a:xfrm>
            <a:off x="765810" y="594360"/>
            <a:ext cx="10362438" cy="5577840"/>
          </a:xfrm>
        </p:spPr>
        <p:txBody>
          <a:bodyPr>
            <a:normAutofit/>
          </a:bodyPr>
          <a:lstStyle/>
          <a:p>
            <a:r>
              <a:rPr lang="en-US" sz="3200" dirty="0"/>
              <a:t>Binary Adder Subtraction</a:t>
            </a:r>
          </a:p>
          <a:p>
            <a:r>
              <a:rPr lang="en-US" sz="3200" b="0" i="0" dirty="0">
                <a:solidFill>
                  <a:srgbClr val="333333"/>
                </a:solidFill>
                <a:effectLst/>
                <a:latin typeface="inter-regular"/>
              </a:rPr>
              <a:t>The Subtraction micro-operation can be done easily by taking the 2's compliment of addend bits and adding it to the augend bits.</a:t>
            </a:r>
          </a:p>
          <a:p>
            <a:r>
              <a:rPr lang="en-US" sz="3200" b="0" i="0" dirty="0">
                <a:solidFill>
                  <a:srgbClr val="333333"/>
                </a:solidFill>
                <a:effectLst/>
                <a:latin typeface="inter-regular"/>
              </a:rPr>
              <a:t>The Arithmetic micro-operations like addition and subtraction can be combined into one common circuit by including an exclusive-OR gate with each full adder.</a:t>
            </a:r>
            <a:endParaRPr lang="en-US" sz="3200" dirty="0"/>
          </a:p>
        </p:txBody>
      </p:sp>
    </p:spTree>
    <p:extLst>
      <p:ext uri="{BB962C8B-B14F-4D97-AF65-F5344CB8AC3E}">
        <p14:creationId xmlns:p14="http://schemas.microsoft.com/office/powerpoint/2010/main" val="244551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5834-C909-FF75-9AF3-C627CA951876}"/>
              </a:ext>
            </a:extLst>
          </p:cNvPr>
          <p:cNvSpPr>
            <a:spLocks noGrp="1"/>
          </p:cNvSpPr>
          <p:nvPr>
            <p:ph type="title"/>
          </p:nvPr>
        </p:nvSpPr>
        <p:spPr/>
        <p:txBody>
          <a:bodyPr/>
          <a:lstStyle/>
          <a:p>
            <a:r>
              <a:rPr lang="en-US" dirty="0"/>
              <a:t>MICRO-OPERATION</a:t>
            </a:r>
          </a:p>
        </p:txBody>
      </p:sp>
      <p:sp>
        <p:nvSpPr>
          <p:cNvPr id="3" name="Content Placeholder 2">
            <a:extLst>
              <a:ext uri="{FF2B5EF4-FFF2-40B4-BE49-F238E27FC236}">
                <a16:creationId xmlns:a16="http://schemas.microsoft.com/office/drawing/2014/main" id="{DF79CE7E-24DB-F03C-693A-6E34C31A82FE}"/>
              </a:ext>
            </a:extLst>
          </p:cNvPr>
          <p:cNvSpPr>
            <a:spLocks noGrp="1"/>
          </p:cNvSpPr>
          <p:nvPr>
            <p:ph idx="1"/>
          </p:nvPr>
        </p:nvSpPr>
        <p:spPr>
          <a:xfrm>
            <a:off x="1063752" y="1771650"/>
            <a:ext cx="10064496" cy="4400550"/>
          </a:xfrm>
        </p:spPr>
        <p:txBody>
          <a:bodyPr>
            <a:normAutofit lnSpcReduction="10000"/>
          </a:bodyPr>
          <a:lstStyle/>
          <a:p>
            <a:r>
              <a:rPr lang="en-US" sz="2400" b="0" i="0" dirty="0">
                <a:effectLst/>
                <a:latin typeface="Nunito" pitchFamily="2" charset="0"/>
              </a:rPr>
              <a:t>In computer central processing units, </a:t>
            </a:r>
            <a:r>
              <a:rPr lang="en-US" sz="2400" b="1" i="0" dirty="0">
                <a:effectLst/>
                <a:latin typeface="Nunito" pitchFamily="2" charset="0"/>
              </a:rPr>
              <a:t>micro-operations</a:t>
            </a:r>
            <a:r>
              <a:rPr lang="en-US" sz="2400" b="0" i="0" dirty="0">
                <a:effectLst/>
                <a:latin typeface="Nunito" pitchFamily="2" charset="0"/>
              </a:rPr>
              <a:t> (also known as micro-ops) are the functional or atomic, operations of a processor. </a:t>
            </a:r>
          </a:p>
          <a:p>
            <a:r>
              <a:rPr lang="en-US" sz="2400" b="0" i="0" dirty="0">
                <a:effectLst/>
                <a:latin typeface="Nunito" pitchFamily="2" charset="0"/>
              </a:rPr>
              <a:t>They generally perform operations on data stored in one or more registers. They transfer data between registers or between external buses of the CPU, also performs arithmetic and logical operations on registers. </a:t>
            </a:r>
          </a:p>
          <a:p>
            <a:r>
              <a:rPr lang="en-US" sz="2400" b="0" i="0" dirty="0">
                <a:effectLst/>
                <a:latin typeface="Nunito" pitchFamily="2" charset="0"/>
              </a:rPr>
              <a:t>In executing a program, operation of a computer consists of a sequence of instruction cycles, with one machine instruction per cycle. Each instruction cycle is made up of a number of smaller units – </a:t>
            </a:r>
            <a:r>
              <a:rPr lang="en-US" sz="2400" b="0" i="1" dirty="0">
                <a:effectLst/>
                <a:latin typeface="Nunito" pitchFamily="2" charset="0"/>
              </a:rPr>
              <a:t>Fetch, Indirect, Execute and Interrupt cycles. </a:t>
            </a:r>
          </a:p>
          <a:p>
            <a:r>
              <a:rPr lang="en-US" sz="2400" b="0" i="0" dirty="0">
                <a:effectLst/>
                <a:latin typeface="Nunito" pitchFamily="2" charset="0"/>
              </a:rPr>
              <a:t>Each of these cycles involves series of steps, each of which involves the processor registers. These steps are referred as micro-operations. </a:t>
            </a:r>
            <a:endParaRPr lang="en-US" sz="2400" dirty="0"/>
          </a:p>
        </p:txBody>
      </p:sp>
    </p:spTree>
    <p:extLst>
      <p:ext uri="{BB962C8B-B14F-4D97-AF65-F5344CB8AC3E}">
        <p14:creationId xmlns:p14="http://schemas.microsoft.com/office/powerpoint/2010/main" val="186991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inary Adder-Subtractor">
            <a:extLst>
              <a:ext uri="{FF2B5EF4-FFF2-40B4-BE49-F238E27FC236}">
                <a16:creationId xmlns:a16="http://schemas.microsoft.com/office/drawing/2014/main" id="{BC79C42C-0EAB-C340-673F-98356B6382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299" y="0"/>
            <a:ext cx="7703081" cy="40562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25DBD3-DF7F-137E-3433-119687600627}"/>
              </a:ext>
            </a:extLst>
          </p:cNvPr>
          <p:cNvSpPr txBox="1"/>
          <p:nvPr/>
        </p:nvSpPr>
        <p:spPr>
          <a:xfrm>
            <a:off x="1380172" y="4224010"/>
            <a:ext cx="9143047" cy="2308324"/>
          </a:xfrm>
          <a:prstGeom prst="rect">
            <a:avLst/>
          </a:prstGeom>
          <a:noFill/>
        </p:spPr>
        <p:txBody>
          <a:bodyPr wrap="square">
            <a:spAutoFit/>
          </a:bodyPr>
          <a:lstStyle/>
          <a:p>
            <a:pPr algn="just">
              <a:buFont typeface="Arial" panose="020B0604020202020204" pitchFamily="34" charset="0"/>
              <a:buChar char="•"/>
            </a:pPr>
            <a:r>
              <a:rPr lang="en-US" sz="1800" b="0" i="0" dirty="0">
                <a:solidFill>
                  <a:srgbClr val="000000"/>
                </a:solidFill>
                <a:effectLst/>
                <a:latin typeface="inter-regular"/>
              </a:rPr>
              <a:t>When the mode input (M) is at a low logic, i.e. '0', the circuit act as an adder and when the mode input is at a high logic, i.e. '1', the circuit act as a subtractor.</a:t>
            </a:r>
          </a:p>
          <a:p>
            <a:pPr algn="just">
              <a:buFont typeface="Arial" panose="020B0604020202020204" pitchFamily="34" charset="0"/>
              <a:buChar char="•"/>
            </a:pPr>
            <a:r>
              <a:rPr lang="en-US" sz="1800" b="0" i="0" dirty="0">
                <a:solidFill>
                  <a:srgbClr val="000000"/>
                </a:solidFill>
                <a:effectLst/>
                <a:latin typeface="inter-regular"/>
              </a:rPr>
              <a:t>The exclusive-OR gate connected in series receives input M and one of the inputs B.</a:t>
            </a:r>
          </a:p>
          <a:p>
            <a:pPr algn="just">
              <a:buFont typeface="Arial" panose="020B0604020202020204" pitchFamily="34" charset="0"/>
              <a:buChar char="•"/>
            </a:pPr>
            <a:r>
              <a:rPr lang="en-US" sz="1800" b="0" i="0" dirty="0">
                <a:solidFill>
                  <a:srgbClr val="000000"/>
                </a:solidFill>
                <a:effectLst/>
                <a:latin typeface="inter-regular"/>
              </a:rPr>
              <a:t>When M is at a low logic, we have B⊕ 0 = B.</a:t>
            </a:r>
            <a:br>
              <a:rPr lang="en-US" sz="1800" b="0" i="0" dirty="0">
                <a:solidFill>
                  <a:srgbClr val="000000"/>
                </a:solidFill>
                <a:effectLst/>
                <a:latin typeface="inter-regular"/>
              </a:rPr>
            </a:br>
            <a:r>
              <a:rPr lang="en-US" sz="1800" b="0" i="0" dirty="0">
                <a:solidFill>
                  <a:srgbClr val="000000"/>
                </a:solidFill>
                <a:effectLst/>
                <a:latin typeface="inter-regular"/>
              </a:rPr>
              <a:t>The full-adders receive the value of B, the input carry is 0, and the circuit performs A plus B.</a:t>
            </a:r>
          </a:p>
          <a:p>
            <a:pPr algn="just">
              <a:buFont typeface="Arial" panose="020B0604020202020204" pitchFamily="34" charset="0"/>
              <a:buChar char="•"/>
            </a:pPr>
            <a:r>
              <a:rPr lang="en-US" sz="1800" b="0" i="0" dirty="0">
                <a:solidFill>
                  <a:srgbClr val="000000"/>
                </a:solidFill>
                <a:effectLst/>
                <a:latin typeface="inter-regular"/>
              </a:rPr>
              <a:t>When M is at a high logic, we have B⊕ 1 = B' and C0 = 1.</a:t>
            </a:r>
            <a:br>
              <a:rPr lang="en-US" sz="1800" b="0" i="0" dirty="0">
                <a:solidFill>
                  <a:srgbClr val="000000"/>
                </a:solidFill>
                <a:effectLst/>
                <a:latin typeface="inter-regular"/>
              </a:rPr>
            </a:br>
            <a:r>
              <a:rPr lang="en-US" sz="1800" b="0" i="0" dirty="0">
                <a:solidFill>
                  <a:srgbClr val="000000"/>
                </a:solidFill>
                <a:effectLst/>
                <a:latin typeface="inter-regular"/>
              </a:rPr>
              <a:t>The B inputs are complemented, and a 1 is added through the input carry. The circuit performs the operation A plus the 2's complement of B.</a:t>
            </a:r>
          </a:p>
        </p:txBody>
      </p:sp>
    </p:spTree>
    <p:extLst>
      <p:ext uri="{BB962C8B-B14F-4D97-AF65-F5344CB8AC3E}">
        <p14:creationId xmlns:p14="http://schemas.microsoft.com/office/powerpoint/2010/main" val="3019403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14B62-D9D7-CCAC-3DC4-8DBFA119B284}"/>
              </a:ext>
            </a:extLst>
          </p:cNvPr>
          <p:cNvSpPr>
            <a:spLocks noGrp="1"/>
          </p:cNvSpPr>
          <p:nvPr>
            <p:ph idx="1"/>
          </p:nvPr>
        </p:nvSpPr>
        <p:spPr>
          <a:xfrm>
            <a:off x="880110" y="605790"/>
            <a:ext cx="10248138" cy="5566410"/>
          </a:xfrm>
        </p:spPr>
        <p:txBody>
          <a:bodyPr>
            <a:normAutofit/>
          </a:bodyPr>
          <a:lstStyle/>
          <a:p>
            <a:pPr algn="just">
              <a:buFont typeface="Arial" panose="020B0604020202020204" pitchFamily="34" charset="0"/>
              <a:buChar char="•"/>
            </a:pPr>
            <a:r>
              <a:rPr lang="en-US" sz="2800" b="0" i="0" dirty="0">
                <a:solidFill>
                  <a:srgbClr val="000000"/>
                </a:solidFill>
                <a:effectLst/>
                <a:latin typeface="inter-regular"/>
              </a:rPr>
              <a:t>When the mode input (M) is at a low logic, i.e. '0', the circuit act as an adder and when the mode input is at a high logic, i.e. '1', the circuit act as a subtractor.</a:t>
            </a:r>
          </a:p>
          <a:p>
            <a:pPr algn="just">
              <a:buFont typeface="Arial" panose="020B0604020202020204" pitchFamily="34" charset="0"/>
              <a:buChar char="•"/>
            </a:pPr>
            <a:r>
              <a:rPr lang="en-US" sz="2800" b="0" i="0" dirty="0">
                <a:solidFill>
                  <a:srgbClr val="000000"/>
                </a:solidFill>
                <a:effectLst/>
                <a:latin typeface="inter-regular"/>
              </a:rPr>
              <a:t>The exclusive-OR gate connected in series receives input M and one of the inputs B.</a:t>
            </a:r>
          </a:p>
          <a:p>
            <a:pPr algn="just">
              <a:buFont typeface="Arial" panose="020B0604020202020204" pitchFamily="34" charset="0"/>
              <a:buChar char="•"/>
            </a:pPr>
            <a:r>
              <a:rPr lang="en-US" sz="2800" b="0" i="0" dirty="0">
                <a:solidFill>
                  <a:srgbClr val="000000"/>
                </a:solidFill>
                <a:effectLst/>
                <a:latin typeface="inter-regular"/>
              </a:rPr>
              <a:t>When M is at a low logic, we have B⊕ 0 = B.</a:t>
            </a:r>
            <a:br>
              <a:rPr lang="en-US" sz="2800" b="0" i="0" dirty="0">
                <a:solidFill>
                  <a:srgbClr val="000000"/>
                </a:solidFill>
                <a:effectLst/>
                <a:latin typeface="inter-regular"/>
              </a:rPr>
            </a:br>
            <a:r>
              <a:rPr lang="en-US" sz="2800" b="0" i="0" dirty="0">
                <a:solidFill>
                  <a:srgbClr val="000000"/>
                </a:solidFill>
                <a:effectLst/>
                <a:latin typeface="inter-regular"/>
              </a:rPr>
              <a:t>The full-adders receive the value of B, the input carry is 0, and the circuit performs A plus B.</a:t>
            </a:r>
          </a:p>
          <a:p>
            <a:pPr algn="just">
              <a:buFont typeface="Arial" panose="020B0604020202020204" pitchFamily="34" charset="0"/>
              <a:buChar char="•"/>
            </a:pPr>
            <a:r>
              <a:rPr lang="en-US" sz="2800" b="0" i="0" dirty="0">
                <a:solidFill>
                  <a:srgbClr val="000000"/>
                </a:solidFill>
                <a:effectLst/>
                <a:latin typeface="inter-regular"/>
              </a:rPr>
              <a:t>When M is at a high logic, we have B⊕ 1 = B' and C0 = 1.</a:t>
            </a:r>
            <a:br>
              <a:rPr lang="en-US" sz="2800" b="0" i="0" dirty="0">
                <a:solidFill>
                  <a:srgbClr val="000000"/>
                </a:solidFill>
                <a:effectLst/>
                <a:latin typeface="inter-regular"/>
              </a:rPr>
            </a:br>
            <a:r>
              <a:rPr lang="en-US" sz="2800" b="0" i="0" dirty="0">
                <a:solidFill>
                  <a:srgbClr val="000000"/>
                </a:solidFill>
                <a:effectLst/>
                <a:latin typeface="inter-regular"/>
              </a:rPr>
              <a:t>The B inputs are complemented, and a 1 is added through the input carry. The circuit performs the operation A plus the 2's complement of B.</a:t>
            </a:r>
          </a:p>
          <a:p>
            <a:endParaRPr lang="en-US" sz="2800" dirty="0"/>
          </a:p>
        </p:txBody>
      </p:sp>
    </p:spTree>
    <p:extLst>
      <p:ext uri="{BB962C8B-B14F-4D97-AF65-F5344CB8AC3E}">
        <p14:creationId xmlns:p14="http://schemas.microsoft.com/office/powerpoint/2010/main" val="427553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853F-0E41-AAB1-DA18-499899D499AA}"/>
              </a:ext>
            </a:extLst>
          </p:cNvPr>
          <p:cNvSpPr>
            <a:spLocks noGrp="1"/>
          </p:cNvSpPr>
          <p:nvPr>
            <p:ph type="title"/>
          </p:nvPr>
        </p:nvSpPr>
        <p:spPr>
          <a:xfrm>
            <a:off x="1069848" y="484632"/>
            <a:ext cx="4233672" cy="1161288"/>
          </a:xfrm>
        </p:spPr>
        <p:txBody>
          <a:bodyPr>
            <a:normAutofit/>
          </a:bodyPr>
          <a:lstStyle/>
          <a:p>
            <a:r>
              <a:rPr lang="en-US" sz="3600" dirty="0"/>
              <a:t>Binary </a:t>
            </a:r>
            <a:r>
              <a:rPr lang="en-US" sz="3600" dirty="0" err="1"/>
              <a:t>incrementer</a:t>
            </a:r>
            <a:endParaRPr lang="en-US" sz="3600" dirty="0"/>
          </a:p>
        </p:txBody>
      </p:sp>
      <p:sp>
        <p:nvSpPr>
          <p:cNvPr id="3" name="Content Placeholder 2">
            <a:extLst>
              <a:ext uri="{FF2B5EF4-FFF2-40B4-BE49-F238E27FC236}">
                <a16:creationId xmlns:a16="http://schemas.microsoft.com/office/drawing/2014/main" id="{D1067B2A-69BB-F6CA-CD18-CED90C520AE5}"/>
              </a:ext>
            </a:extLst>
          </p:cNvPr>
          <p:cNvSpPr>
            <a:spLocks noGrp="1"/>
          </p:cNvSpPr>
          <p:nvPr>
            <p:ph idx="1"/>
          </p:nvPr>
        </p:nvSpPr>
        <p:spPr>
          <a:xfrm>
            <a:off x="845820" y="1645920"/>
            <a:ext cx="10282428" cy="4526280"/>
          </a:xfrm>
        </p:spPr>
        <p:txBody>
          <a:bodyPr>
            <a:normAutofit/>
          </a:bodyPr>
          <a:lstStyle/>
          <a:p>
            <a:pPr algn="just"/>
            <a:r>
              <a:rPr lang="en-US" sz="2000" b="0" i="0" dirty="0">
                <a:solidFill>
                  <a:srgbClr val="000000"/>
                </a:solidFill>
                <a:effectLst/>
                <a:latin typeface="Verdana" panose="020B0604030504040204" pitchFamily="34" charset="0"/>
              </a:rPr>
              <a:t>The increment micro-operation inserts one to a number in a register. For example, if a 4-bit register has a binary value 0110, it will go to 0111 after it is incremented. The increment micro-operation is performed by a 4-bit combinational circuit </a:t>
            </a:r>
            <a:r>
              <a:rPr lang="en-US" sz="2000" b="0" i="0" dirty="0" err="1">
                <a:solidFill>
                  <a:srgbClr val="000000"/>
                </a:solidFill>
                <a:effectLst/>
                <a:latin typeface="Verdana" panose="020B0604030504040204" pitchFamily="34" charset="0"/>
              </a:rPr>
              <a:t>incrementer</a:t>
            </a:r>
            <a:r>
              <a:rPr lang="en-US" sz="2000" b="0" i="0" dirty="0">
                <a:solidFill>
                  <a:srgbClr val="000000"/>
                </a:solidFill>
                <a:effectLst/>
                <a:latin typeface="Verdana" panose="020B0604030504040204" pitchFamily="34" charset="0"/>
              </a:rPr>
              <a:t>.</a:t>
            </a:r>
          </a:p>
          <a:p>
            <a:pPr algn="just"/>
            <a:r>
              <a:rPr lang="en-US" sz="2000" b="0" i="0" dirty="0">
                <a:solidFill>
                  <a:srgbClr val="000000"/>
                </a:solidFill>
                <a:effectLst/>
                <a:latin typeface="Verdana" panose="020B0604030504040204" pitchFamily="34" charset="0"/>
              </a:rPr>
              <a:t>This micro-operation is simply performed with a binary counter. Each time the count allowed is active, the clock pulse transition increments the content of the register by one. </a:t>
            </a:r>
          </a:p>
          <a:p>
            <a:r>
              <a:rPr lang="en-US" sz="2400" b="0" i="0" dirty="0">
                <a:solidFill>
                  <a:srgbClr val="273239"/>
                </a:solidFill>
                <a:effectLst/>
                <a:latin typeface="Nunito" pitchFamily="2" charset="0"/>
              </a:rPr>
              <a:t>We can simply say that it increases the value stored in the register by 1.</a:t>
            </a:r>
          </a:p>
          <a:p>
            <a:r>
              <a:rPr lang="en-US" sz="2400" b="0" i="0" dirty="0">
                <a:solidFill>
                  <a:srgbClr val="273239"/>
                </a:solidFill>
                <a:effectLst/>
                <a:latin typeface="Nunito" pitchFamily="2" charset="0"/>
              </a:rPr>
              <a:t>For any n-bit binary </a:t>
            </a:r>
            <a:r>
              <a:rPr lang="en-US" sz="2400" b="0" i="0" dirty="0" err="1">
                <a:solidFill>
                  <a:srgbClr val="273239"/>
                </a:solidFill>
                <a:effectLst/>
                <a:latin typeface="Nunito" pitchFamily="2" charset="0"/>
              </a:rPr>
              <a:t>incrementer</a:t>
            </a:r>
            <a:r>
              <a:rPr lang="en-US" sz="2400" b="0" i="0" dirty="0">
                <a:solidFill>
                  <a:srgbClr val="273239"/>
                </a:solidFill>
                <a:effectLst/>
                <a:latin typeface="Nunito" pitchFamily="2" charset="0"/>
              </a:rPr>
              <a:t> ,‘n’ refers to the storage capacity of the register which needs to be incremented by 1. So we require ‘n’ number of half adders . Thus, in case of 4 bit binary </a:t>
            </a:r>
            <a:r>
              <a:rPr lang="en-US" sz="2400" b="0" i="0" dirty="0" err="1">
                <a:solidFill>
                  <a:srgbClr val="273239"/>
                </a:solidFill>
                <a:effectLst/>
                <a:latin typeface="Nunito" pitchFamily="2" charset="0"/>
              </a:rPr>
              <a:t>incrementer</a:t>
            </a:r>
            <a:r>
              <a:rPr lang="en-US" sz="2400" b="0" i="0" dirty="0">
                <a:solidFill>
                  <a:srgbClr val="273239"/>
                </a:solidFill>
                <a:effectLst/>
                <a:latin typeface="Nunito" pitchFamily="2" charset="0"/>
              </a:rPr>
              <a:t> we require 4 half adders.</a:t>
            </a:r>
            <a:endParaRPr lang="en-US" sz="2400" dirty="0"/>
          </a:p>
        </p:txBody>
      </p:sp>
    </p:spTree>
    <p:extLst>
      <p:ext uri="{BB962C8B-B14F-4D97-AF65-F5344CB8AC3E}">
        <p14:creationId xmlns:p14="http://schemas.microsoft.com/office/powerpoint/2010/main" val="298496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8470CA-ED59-A00C-78F7-2111A650C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830316"/>
            <a:ext cx="5705793" cy="3134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B9D689-A931-1F8C-43F6-EF9B66AF7850}"/>
              </a:ext>
            </a:extLst>
          </p:cNvPr>
          <p:cNvSpPr txBox="1"/>
          <p:nvPr/>
        </p:nvSpPr>
        <p:spPr>
          <a:xfrm>
            <a:off x="522923" y="243512"/>
            <a:ext cx="6097904" cy="6370975"/>
          </a:xfrm>
          <a:prstGeom prst="rect">
            <a:avLst/>
          </a:prstGeom>
          <a:noFill/>
        </p:spPr>
        <p:txBody>
          <a:bodyPr wrap="square">
            <a:sp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The half adders are connected one after the other , as it has 2 inputs and 2 outputs , so for the LSB ( least significant bit) half adder or the right most half adder is given 1 as direct input( first input) and A0 which is the first bit of the register (second input) , so we get the two output : sum (S0) and carry (C).</a:t>
            </a:r>
          </a:p>
          <a:p>
            <a:pPr algn="l" fontAlgn="base">
              <a:buFont typeface="Arial" panose="020B0604020202020204" pitchFamily="34" charset="0"/>
              <a:buChar char="•"/>
            </a:pPr>
            <a:r>
              <a:rPr lang="en-US" sz="2400" b="0" i="0" dirty="0">
                <a:solidFill>
                  <a:srgbClr val="273239"/>
                </a:solidFill>
                <a:effectLst/>
                <a:latin typeface="Nunito" pitchFamily="2" charset="0"/>
              </a:rPr>
              <a:t>The carry(C) from previous half adder is propagated to the next half adder, so the carry output of the previous half adder becomes the input of the next higher order half adder.</a:t>
            </a:r>
          </a:p>
          <a:p>
            <a:pPr algn="l" fontAlgn="base">
              <a:buFont typeface="Arial" panose="020B0604020202020204" pitchFamily="34" charset="0"/>
              <a:buChar char="•"/>
            </a:pPr>
            <a:r>
              <a:rPr lang="en-US" sz="2400" b="0" i="0" dirty="0">
                <a:solidFill>
                  <a:srgbClr val="273239"/>
                </a:solidFill>
                <a:effectLst/>
                <a:latin typeface="Nunito" pitchFamily="2" charset="0"/>
              </a:rPr>
              <a:t>So considering the case for 4 half adders the circuit gets in total 4 bits (A0, A1, A2, A3), 1 is added and we get an incremented output.</a:t>
            </a:r>
          </a:p>
        </p:txBody>
      </p:sp>
    </p:spTree>
    <p:extLst>
      <p:ext uri="{BB962C8B-B14F-4D97-AF65-F5344CB8AC3E}">
        <p14:creationId xmlns:p14="http://schemas.microsoft.com/office/powerpoint/2010/main" val="884568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46527A1-8BF1-974F-FB32-B85F947C63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142" y="80011"/>
            <a:ext cx="6696937" cy="3657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0AB8C8-6600-1C56-E52D-FD109AB34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507" y="3117533"/>
            <a:ext cx="46577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72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23387-33C6-B288-5B52-0413B9BC1B69}"/>
              </a:ext>
            </a:extLst>
          </p:cNvPr>
          <p:cNvSpPr>
            <a:spLocks noGrp="1"/>
          </p:cNvSpPr>
          <p:nvPr>
            <p:ph idx="1"/>
          </p:nvPr>
        </p:nvSpPr>
        <p:spPr>
          <a:xfrm>
            <a:off x="754380" y="800100"/>
            <a:ext cx="10373868" cy="5372100"/>
          </a:xfrm>
        </p:spPr>
        <p:txBody>
          <a:bodyPr/>
          <a:lstStyle/>
          <a:p>
            <a:pPr marL="0" indent="0">
              <a:buNone/>
            </a:pPr>
            <a:r>
              <a:rPr lang="en-US" dirty="0"/>
              <a:t>1. Input: 1010 ----&gt; After using 4 bit binary </a:t>
            </a:r>
            <a:r>
              <a:rPr lang="en-US" dirty="0" err="1"/>
              <a:t>incrementer</a:t>
            </a:r>
            <a:r>
              <a:rPr lang="en-US" dirty="0"/>
              <a:t> ----&gt; Output: 1011</a:t>
            </a:r>
          </a:p>
          <a:p>
            <a:pPr marL="0" indent="0">
              <a:buNone/>
            </a:pPr>
            <a:endParaRPr lang="en-US" dirty="0"/>
          </a:p>
          <a:p>
            <a:pPr marL="0" indent="0">
              <a:buNone/>
            </a:pPr>
            <a:endParaRPr lang="en-US" dirty="0"/>
          </a:p>
          <a:p>
            <a:pPr marL="0" indent="0">
              <a:buNone/>
            </a:pPr>
            <a:r>
              <a:rPr lang="en-US" dirty="0"/>
              <a:t>    1 0 1 0       (Comparing from the circuit 1 0 1 0 is A3, A2, A1, A0 respectively)</a:t>
            </a:r>
          </a:p>
          <a:p>
            <a:pPr marL="0" indent="0">
              <a:buNone/>
            </a:pPr>
            <a:r>
              <a:rPr lang="en-US" dirty="0"/>
              <a:t>        + 1       (1 is added as seen in the diagram also, in the first half adder, 1 is taken as input)</a:t>
            </a:r>
          </a:p>
          <a:p>
            <a:pPr marL="0" indent="0">
              <a:buNone/>
            </a:pPr>
            <a:r>
              <a:rPr lang="en-US" dirty="0"/>
              <a:t>   _________</a:t>
            </a:r>
          </a:p>
          <a:p>
            <a:pPr marL="0" indent="0">
              <a:buNone/>
            </a:pPr>
            <a:r>
              <a:rPr lang="en-US" dirty="0"/>
              <a:t>    1 0 1 1       ( 1 0 1 1 , in the diagram are S3, S2, S1, S0 respectively)</a:t>
            </a:r>
          </a:p>
          <a:p>
            <a:pPr marL="0" indent="0">
              <a:buNone/>
            </a:pPr>
            <a:r>
              <a:rPr lang="en-US" dirty="0"/>
              <a:t>   _________</a:t>
            </a:r>
          </a:p>
        </p:txBody>
      </p:sp>
    </p:spTree>
    <p:extLst>
      <p:ext uri="{BB962C8B-B14F-4D97-AF65-F5344CB8AC3E}">
        <p14:creationId xmlns:p14="http://schemas.microsoft.com/office/powerpoint/2010/main" val="3404213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79A41EE-BABB-158F-87A5-B4022D73E607}"/>
              </a:ext>
            </a:extLst>
          </p:cNvPr>
          <p:cNvGraphicFramePr>
            <a:graphicFrameLocks noGrp="1"/>
          </p:cNvGraphicFramePr>
          <p:nvPr>
            <p:ph idx="1"/>
          </p:nvPr>
        </p:nvGraphicFramePr>
        <p:xfrm>
          <a:off x="845820" y="914414"/>
          <a:ext cx="5714260" cy="5707364"/>
        </p:xfrm>
        <a:graphic>
          <a:graphicData uri="http://schemas.openxmlformats.org/drawingml/2006/table">
            <a:tbl>
              <a:tblPr/>
              <a:tblGrid>
                <a:gridCol w="1142852">
                  <a:extLst>
                    <a:ext uri="{9D8B030D-6E8A-4147-A177-3AD203B41FA5}">
                      <a16:colId xmlns:a16="http://schemas.microsoft.com/office/drawing/2014/main" val="1878805780"/>
                    </a:ext>
                  </a:extLst>
                </a:gridCol>
                <a:gridCol w="1142852">
                  <a:extLst>
                    <a:ext uri="{9D8B030D-6E8A-4147-A177-3AD203B41FA5}">
                      <a16:colId xmlns:a16="http://schemas.microsoft.com/office/drawing/2014/main" val="1072892226"/>
                    </a:ext>
                  </a:extLst>
                </a:gridCol>
                <a:gridCol w="1142852">
                  <a:extLst>
                    <a:ext uri="{9D8B030D-6E8A-4147-A177-3AD203B41FA5}">
                      <a16:colId xmlns:a16="http://schemas.microsoft.com/office/drawing/2014/main" val="2785432441"/>
                    </a:ext>
                  </a:extLst>
                </a:gridCol>
                <a:gridCol w="1142852">
                  <a:extLst>
                    <a:ext uri="{9D8B030D-6E8A-4147-A177-3AD203B41FA5}">
                      <a16:colId xmlns:a16="http://schemas.microsoft.com/office/drawing/2014/main" val="3261720897"/>
                    </a:ext>
                  </a:extLst>
                </a:gridCol>
                <a:gridCol w="1142852">
                  <a:extLst>
                    <a:ext uri="{9D8B030D-6E8A-4147-A177-3AD203B41FA5}">
                      <a16:colId xmlns:a16="http://schemas.microsoft.com/office/drawing/2014/main" val="689693084"/>
                    </a:ext>
                  </a:extLst>
                </a:gridCol>
              </a:tblGrid>
              <a:tr h="1014086">
                <a:tc>
                  <a:txBody>
                    <a:bodyPr/>
                    <a:lstStyle/>
                    <a:p>
                      <a:pPr algn="l" fontAlgn="base"/>
                      <a:r>
                        <a:rPr lang="en-US" sz="1800" b="1">
                          <a:effectLst/>
                        </a:rPr>
                        <a:t>S</a:t>
                      </a:r>
                      <a:r>
                        <a:rPr lang="en-US" sz="1800" b="1" baseline="-25000">
                          <a:effectLst/>
                        </a:rPr>
                        <a:t>0</a:t>
                      </a:r>
                      <a:endParaRPr lang="en-US" sz="1800" b="1">
                        <a:effectLst/>
                      </a:endParaRPr>
                    </a:p>
                  </a:txBody>
                  <a:tcPr marL="36022" marR="36022" marT="60037" marB="6003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1">
                          <a:effectLst/>
                        </a:rPr>
                        <a:t>S</a:t>
                      </a:r>
                      <a:r>
                        <a:rPr lang="en-US" sz="1800" b="1" baseline="-25000">
                          <a:effectLst/>
                        </a:rPr>
                        <a:t>1</a:t>
                      </a:r>
                      <a:endParaRPr lang="en-US" sz="1800" b="1">
                        <a:effectLst/>
                      </a:endParaRPr>
                    </a:p>
                  </a:txBody>
                  <a:tcPr marL="60037" marR="60037" marT="60037" marB="6003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1">
                          <a:effectLst/>
                        </a:rPr>
                        <a:t>C</a:t>
                      </a:r>
                      <a:r>
                        <a:rPr lang="en-US" sz="1800" b="1" baseline="-25000">
                          <a:effectLst/>
                        </a:rPr>
                        <a:t>0</a:t>
                      </a:r>
                      <a:endParaRPr lang="en-US" sz="1800" b="1">
                        <a:effectLst/>
                      </a:endParaRPr>
                    </a:p>
                  </a:txBody>
                  <a:tcPr marL="60037" marR="60037" marT="60037" marB="6003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1">
                          <a:effectLst/>
                        </a:rPr>
                        <a:t>MUX Output</a:t>
                      </a:r>
                    </a:p>
                  </a:txBody>
                  <a:tcPr marL="60037" marR="60037" marT="60037" marB="6003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1">
                          <a:effectLst/>
                        </a:rPr>
                        <a:t>Full Adder Output</a:t>
                      </a:r>
                    </a:p>
                  </a:txBody>
                  <a:tcPr marL="60037" marR="60037" marT="60037" marB="6003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9640160"/>
                  </a:ext>
                </a:extLst>
              </a:tr>
              <a:tr h="490767">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 + 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95403971"/>
                  </a:ext>
                </a:extLst>
              </a:tr>
              <a:tr h="746481">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 + B + 1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92681249"/>
                  </a:ext>
                </a:extLst>
              </a:tr>
              <a:tr h="490767">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 + 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1745509"/>
                  </a:ext>
                </a:extLst>
              </a:tr>
              <a:tr h="746481">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pt-BR" sz="1800" b="0">
                          <a:effectLst/>
                        </a:rPr>
                        <a:t>A + B’ + 1 = A – B</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70917126"/>
                  </a:ext>
                </a:extLst>
              </a:tr>
              <a:tr h="490767">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49411688"/>
                  </a:ext>
                </a:extLst>
              </a:tr>
              <a:tr h="490767">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 + 1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67269513"/>
                  </a:ext>
                </a:extLst>
              </a:tr>
              <a:tr h="490767">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0</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A – 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78267710"/>
                  </a:ext>
                </a:extLst>
              </a:tr>
              <a:tr h="746481">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a:effectLst/>
                        </a:rPr>
                        <a:t>1</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0" dirty="0">
                          <a:effectLst/>
                        </a:rPr>
                        <a:t>A – 1 + 1 = A</a:t>
                      </a:r>
                    </a:p>
                  </a:txBody>
                  <a:tcPr marL="60037" marR="60037" marT="84052" marB="8405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29270897"/>
                  </a:ext>
                </a:extLst>
              </a:tr>
            </a:tbl>
          </a:graphicData>
        </a:graphic>
      </p:graphicFrame>
      <p:sp>
        <p:nvSpPr>
          <p:cNvPr id="5" name="Rectangle 1">
            <a:extLst>
              <a:ext uri="{FF2B5EF4-FFF2-40B4-BE49-F238E27FC236}">
                <a16:creationId xmlns:a16="http://schemas.microsoft.com/office/drawing/2014/main" id="{A1AFCBF7-B783-8A77-EF24-48A76FE93E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E65E8BB-F172-0045-2616-1029C4838A7A}"/>
              </a:ext>
            </a:extLst>
          </p:cNvPr>
          <p:cNvSpPr txBox="1"/>
          <p:nvPr/>
        </p:nvSpPr>
        <p:spPr>
          <a:xfrm>
            <a:off x="4400550" y="218454"/>
            <a:ext cx="3783330" cy="523220"/>
          </a:xfrm>
          <a:prstGeom prst="rect">
            <a:avLst/>
          </a:prstGeom>
          <a:noFill/>
        </p:spPr>
        <p:txBody>
          <a:bodyPr wrap="square" rtlCol="0">
            <a:spAutoFit/>
          </a:bodyPr>
          <a:lstStyle/>
          <a:p>
            <a:r>
              <a:rPr lang="en-US" sz="2800" dirty="0"/>
              <a:t>Truth Table:</a:t>
            </a:r>
          </a:p>
        </p:txBody>
      </p:sp>
      <p:sp>
        <p:nvSpPr>
          <p:cNvPr id="8" name="TextBox 7">
            <a:extLst>
              <a:ext uri="{FF2B5EF4-FFF2-40B4-BE49-F238E27FC236}">
                <a16:creationId xmlns:a16="http://schemas.microsoft.com/office/drawing/2014/main" id="{AA4D760D-F1EF-80E5-6503-FD42C6AA2AA6}"/>
              </a:ext>
            </a:extLst>
          </p:cNvPr>
          <p:cNvSpPr txBox="1"/>
          <p:nvPr/>
        </p:nvSpPr>
        <p:spPr>
          <a:xfrm>
            <a:off x="6892290" y="707384"/>
            <a:ext cx="5006340" cy="6001643"/>
          </a:xfrm>
          <a:prstGeom prst="rect">
            <a:avLst/>
          </a:prstGeom>
          <a:noFill/>
        </p:spPr>
        <p:txBody>
          <a:bodyPr wrap="square">
            <a:spAutoFit/>
          </a:bodyPr>
          <a:lstStyle/>
          <a:p>
            <a:pPr algn="l" fontAlgn="base"/>
            <a:r>
              <a:rPr lang="en-US" sz="3200" b="0" i="0" dirty="0">
                <a:solidFill>
                  <a:srgbClr val="0070C0"/>
                </a:solidFill>
                <a:effectLst/>
                <a:latin typeface="Nunito" pitchFamily="2" charset="0"/>
              </a:rPr>
              <a:t>Hence, the different operations for the inputs A and B are –</a:t>
            </a:r>
          </a:p>
          <a:p>
            <a:pPr algn="l" fontAlgn="base">
              <a:buFont typeface="+mj-lt"/>
              <a:buAutoNum type="arabicPeriod"/>
            </a:pPr>
            <a:r>
              <a:rPr lang="en-US" sz="3200" b="0" i="0" dirty="0">
                <a:solidFill>
                  <a:srgbClr val="0070C0"/>
                </a:solidFill>
                <a:effectLst/>
                <a:latin typeface="Nunito" pitchFamily="2" charset="0"/>
              </a:rPr>
              <a:t>A + B (adder)</a:t>
            </a:r>
          </a:p>
          <a:p>
            <a:pPr algn="l" fontAlgn="base">
              <a:buFont typeface="+mj-lt"/>
              <a:buAutoNum type="arabicPeriod"/>
            </a:pPr>
            <a:r>
              <a:rPr lang="en-US" sz="3200" b="0" i="0" dirty="0">
                <a:solidFill>
                  <a:srgbClr val="0070C0"/>
                </a:solidFill>
                <a:effectLst/>
                <a:latin typeface="Nunito" pitchFamily="2" charset="0"/>
              </a:rPr>
              <a:t>A + B + 1 (add with carry)</a:t>
            </a:r>
          </a:p>
          <a:p>
            <a:pPr algn="l" fontAlgn="base">
              <a:buFont typeface="+mj-lt"/>
              <a:buAutoNum type="arabicPeriod"/>
            </a:pPr>
            <a:r>
              <a:rPr lang="en-US" sz="3200" b="0" i="0" dirty="0">
                <a:solidFill>
                  <a:srgbClr val="0070C0"/>
                </a:solidFill>
                <a:effectLst/>
                <a:latin typeface="Nunito" pitchFamily="2" charset="0"/>
              </a:rPr>
              <a:t>A + B’ (subtract with borrow)</a:t>
            </a:r>
          </a:p>
          <a:p>
            <a:pPr algn="l" fontAlgn="base">
              <a:buFont typeface="+mj-lt"/>
              <a:buAutoNum type="arabicPeriod"/>
            </a:pPr>
            <a:r>
              <a:rPr lang="en-US" sz="3200" b="0" i="0" dirty="0">
                <a:solidFill>
                  <a:srgbClr val="0070C0"/>
                </a:solidFill>
                <a:effectLst/>
                <a:latin typeface="Nunito" pitchFamily="2" charset="0"/>
              </a:rPr>
              <a:t>A – B (subtracter)</a:t>
            </a:r>
          </a:p>
          <a:p>
            <a:pPr algn="l" fontAlgn="base">
              <a:buFont typeface="+mj-lt"/>
              <a:buAutoNum type="arabicPeriod"/>
            </a:pPr>
            <a:r>
              <a:rPr lang="en-US" sz="3200" b="0" i="0" dirty="0">
                <a:solidFill>
                  <a:srgbClr val="0070C0"/>
                </a:solidFill>
                <a:effectLst/>
                <a:latin typeface="Nunito" pitchFamily="2" charset="0"/>
              </a:rPr>
              <a:t>A (Transfer A)</a:t>
            </a:r>
          </a:p>
          <a:p>
            <a:pPr algn="l" fontAlgn="base">
              <a:buFont typeface="+mj-lt"/>
              <a:buAutoNum type="arabicPeriod"/>
            </a:pPr>
            <a:r>
              <a:rPr lang="en-US" sz="3200" b="0" i="0" dirty="0">
                <a:solidFill>
                  <a:srgbClr val="0070C0"/>
                </a:solidFill>
                <a:effectLst/>
                <a:latin typeface="Nunito" pitchFamily="2" charset="0"/>
              </a:rPr>
              <a:t>A + 1 (</a:t>
            </a:r>
            <a:r>
              <a:rPr lang="en-US" sz="3200" b="0" i="0" dirty="0" err="1">
                <a:solidFill>
                  <a:srgbClr val="0070C0"/>
                </a:solidFill>
                <a:effectLst/>
                <a:latin typeface="Nunito" pitchFamily="2" charset="0"/>
              </a:rPr>
              <a:t>incrementer</a:t>
            </a:r>
            <a:r>
              <a:rPr lang="en-US" sz="3200" b="0" i="0" dirty="0">
                <a:solidFill>
                  <a:srgbClr val="0070C0"/>
                </a:solidFill>
                <a:effectLst/>
                <a:latin typeface="Nunito" pitchFamily="2" charset="0"/>
              </a:rPr>
              <a:t>)</a:t>
            </a:r>
          </a:p>
          <a:p>
            <a:pPr algn="l" fontAlgn="base">
              <a:buFont typeface="+mj-lt"/>
              <a:buAutoNum type="arabicPeriod"/>
            </a:pPr>
            <a:r>
              <a:rPr lang="en-US" sz="3200" b="0" i="0" dirty="0">
                <a:solidFill>
                  <a:srgbClr val="0070C0"/>
                </a:solidFill>
                <a:effectLst/>
                <a:latin typeface="Nunito" pitchFamily="2" charset="0"/>
              </a:rPr>
              <a:t>A – 1 (</a:t>
            </a:r>
            <a:r>
              <a:rPr lang="en-US" sz="3200" b="0" i="0" dirty="0" err="1">
                <a:solidFill>
                  <a:srgbClr val="0070C0"/>
                </a:solidFill>
                <a:effectLst/>
                <a:latin typeface="Nunito" pitchFamily="2" charset="0"/>
              </a:rPr>
              <a:t>decrementer</a:t>
            </a:r>
            <a:r>
              <a:rPr lang="en-US" sz="3200" b="0" i="0" dirty="0">
                <a:solidFill>
                  <a:srgbClr val="0070C0"/>
                </a:solidFill>
                <a:effectLst/>
                <a:latin typeface="Nunito" pitchFamily="2" charset="0"/>
              </a:rPr>
              <a:t>)</a:t>
            </a:r>
          </a:p>
        </p:txBody>
      </p:sp>
    </p:spTree>
    <p:extLst>
      <p:ext uri="{BB962C8B-B14F-4D97-AF65-F5344CB8AC3E}">
        <p14:creationId xmlns:p14="http://schemas.microsoft.com/office/powerpoint/2010/main" val="3231560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4192-9782-407B-BC8E-A953835B199B}"/>
              </a:ext>
            </a:extLst>
          </p:cNvPr>
          <p:cNvSpPr>
            <a:spLocks noGrp="1"/>
          </p:cNvSpPr>
          <p:nvPr>
            <p:ph type="title"/>
          </p:nvPr>
        </p:nvSpPr>
        <p:spPr>
          <a:xfrm>
            <a:off x="1069848" y="484632"/>
            <a:ext cx="4359402" cy="658368"/>
          </a:xfrm>
        </p:spPr>
        <p:txBody>
          <a:bodyPr>
            <a:normAutofit/>
          </a:bodyPr>
          <a:lstStyle/>
          <a:p>
            <a:r>
              <a:rPr lang="en-US" sz="3600" dirty="0"/>
              <a:t>Logic microoperations</a:t>
            </a:r>
          </a:p>
        </p:txBody>
      </p:sp>
      <p:sp>
        <p:nvSpPr>
          <p:cNvPr id="3" name="Content Placeholder 2">
            <a:extLst>
              <a:ext uri="{FF2B5EF4-FFF2-40B4-BE49-F238E27FC236}">
                <a16:creationId xmlns:a16="http://schemas.microsoft.com/office/drawing/2014/main" id="{93329474-FA29-0440-F8E1-C1759F22B56B}"/>
              </a:ext>
            </a:extLst>
          </p:cNvPr>
          <p:cNvSpPr>
            <a:spLocks noGrp="1"/>
          </p:cNvSpPr>
          <p:nvPr>
            <p:ph idx="1"/>
          </p:nvPr>
        </p:nvSpPr>
        <p:spPr>
          <a:xfrm>
            <a:off x="1069848" y="1428750"/>
            <a:ext cx="10058400" cy="4743450"/>
          </a:xfrm>
        </p:spPr>
        <p:txBody>
          <a:bodyPr>
            <a:normAutofit/>
          </a:bodyPr>
          <a:lstStyle/>
          <a:p>
            <a:r>
              <a:rPr lang="en-US" dirty="0"/>
              <a:t>Logic micro-operations are used on the bits of data stored in registers. These micro-operations treat each bit independently and create binary variables from them.</a:t>
            </a:r>
          </a:p>
          <a:p>
            <a:r>
              <a:rPr lang="en-US" dirty="0"/>
              <a:t>Logic micro-operations are bit-wise operations, i.e., they work on the individual bits of data. They are useful for bit manipulations on binary data and for making logical decisions based on the bit value.</a:t>
            </a:r>
          </a:p>
          <a:p>
            <a:r>
              <a:rPr lang="en-US" dirty="0"/>
              <a:t>Useful for bit manipulations on binary data and for making logical decisions based on the bit value. There are, in principle, 16 different logic functions that can be defined over two binary input variables. However, most systems only implement four of these</a:t>
            </a:r>
          </a:p>
          <a:p>
            <a:r>
              <a:rPr lang="en-US" dirty="0"/>
              <a:t>– AND (^), OR (</a:t>
            </a:r>
            <a:r>
              <a:rPr lang="ar-AE" dirty="0"/>
              <a:t>۷</a:t>
            </a:r>
            <a:r>
              <a:rPr lang="en-US" dirty="0"/>
              <a:t>), XOR (⊕), Complement/NOT</a:t>
            </a:r>
          </a:p>
          <a:p>
            <a:r>
              <a:rPr lang="en-US" dirty="0"/>
              <a:t>The others can be created from combination of these four functions.</a:t>
            </a:r>
          </a:p>
        </p:txBody>
      </p:sp>
    </p:spTree>
    <p:extLst>
      <p:ext uri="{BB962C8B-B14F-4D97-AF65-F5344CB8AC3E}">
        <p14:creationId xmlns:p14="http://schemas.microsoft.com/office/powerpoint/2010/main" val="515900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25F66-D26D-95E2-BBB8-B56049E69B1C}"/>
              </a:ext>
            </a:extLst>
          </p:cNvPr>
          <p:cNvSpPr>
            <a:spLocks noGrp="1"/>
          </p:cNvSpPr>
          <p:nvPr>
            <p:ph idx="1"/>
          </p:nvPr>
        </p:nvSpPr>
        <p:spPr>
          <a:xfrm>
            <a:off x="818146" y="577516"/>
            <a:ext cx="10310101" cy="6051884"/>
          </a:xfrm>
        </p:spPr>
        <p:txBody>
          <a:bodyPr>
            <a:normAutofit lnSpcReduction="10000"/>
          </a:bodyPr>
          <a:lstStyle/>
          <a:p>
            <a:r>
              <a:rPr lang="en-US" dirty="0"/>
              <a:t>Logic microoperations specify binary operations for strings of bits stored in registers.</a:t>
            </a:r>
          </a:p>
          <a:p>
            <a:r>
              <a:rPr lang="en-US" dirty="0"/>
              <a:t>These operations consider each bit of the register separately and treat them as binary variables.</a:t>
            </a:r>
          </a:p>
          <a:p>
            <a:r>
              <a:rPr lang="en-US" dirty="0"/>
              <a:t>For example, the exclusive-OR microoperation with the contents of two registers R 1 and R2 is symbolized by the statement P: R1 ← R1 ⊕ R2</a:t>
            </a:r>
          </a:p>
          <a:p>
            <a:r>
              <a:rPr lang="en-US" dirty="0"/>
              <a:t>It specifies a logic microoperation to be executed on the individual bits of the registers provided that the control variable P = 1. As a numerical example, assume that each register has four bits. Let the content of R1 be 1010 and the content of R2 be 1100.</a:t>
            </a:r>
          </a:p>
          <a:p>
            <a:r>
              <a:rPr lang="en-US" dirty="0"/>
              <a:t>The exclusive-OR microoperation stated above symbolizes the following logic computation:</a:t>
            </a:r>
          </a:p>
          <a:p>
            <a:endParaRPr lang="en-US" dirty="0"/>
          </a:p>
          <a:p>
            <a:endParaRPr lang="en-US" dirty="0"/>
          </a:p>
          <a:p>
            <a:r>
              <a:rPr lang="en-US" dirty="0"/>
              <a:t>The content of R1, after the execution of the microoperation, is equal to the bit-by-bit exclusive-OR operation on pairs of bits in R2 and previous values of R1. The logic microoperations are seldom used in scientific computations, but they are very useful for bit manipulation of binary data and for making logical decisions.</a:t>
            </a:r>
          </a:p>
        </p:txBody>
      </p:sp>
      <p:pic>
        <p:nvPicPr>
          <p:cNvPr id="1032" name="Picture 8" descr="Register Transfer">
            <a:extLst>
              <a:ext uri="{FF2B5EF4-FFF2-40B4-BE49-F238E27FC236}">
                <a16:creationId xmlns:a16="http://schemas.microsoft.com/office/drawing/2014/main" id="{A3B0FC96-449E-293E-9CEA-0CBB8078C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536" y="4053893"/>
            <a:ext cx="318135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82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87530-39C4-5797-3303-ABC07B121D38}"/>
              </a:ext>
            </a:extLst>
          </p:cNvPr>
          <p:cNvSpPr>
            <a:spLocks noGrp="1"/>
          </p:cNvSpPr>
          <p:nvPr>
            <p:ph idx="1"/>
          </p:nvPr>
        </p:nvSpPr>
        <p:spPr>
          <a:xfrm>
            <a:off x="765810" y="434340"/>
            <a:ext cx="10362438" cy="5737860"/>
          </a:xfrm>
        </p:spPr>
        <p:txBody>
          <a:bodyPr>
            <a:normAutofit lnSpcReduction="10000"/>
          </a:bodyPr>
          <a:lstStyle/>
          <a:p>
            <a:pPr marL="0" indent="0" algn="just">
              <a:buNone/>
            </a:pPr>
            <a:r>
              <a:rPr lang="en-US" sz="2400" b="1" i="0" dirty="0">
                <a:solidFill>
                  <a:srgbClr val="333333"/>
                </a:solidFill>
                <a:effectLst/>
                <a:latin typeface="Helvetica Neue"/>
              </a:rPr>
              <a:t>Special symbols</a:t>
            </a:r>
            <a:r>
              <a:rPr lang="en-US" sz="2400" b="0" i="0" dirty="0">
                <a:solidFill>
                  <a:srgbClr val="333333"/>
                </a:solidFill>
                <a:effectLst/>
                <a:latin typeface="Helvetica Neue"/>
              </a:rPr>
              <a:t> are adopted for the logic microoperations OR, AND, and complement, to distinguish them from the corresponding symbols used to express Boolean functions.</a:t>
            </a:r>
          </a:p>
          <a:p>
            <a:pPr marL="0" indent="0" algn="just">
              <a:buNone/>
            </a:pPr>
            <a:br>
              <a:rPr lang="en-US" sz="2400" b="0" i="0" dirty="0">
                <a:solidFill>
                  <a:srgbClr val="333333"/>
                </a:solidFill>
                <a:effectLst/>
                <a:latin typeface="Helvetica Neue"/>
              </a:rPr>
            </a:br>
            <a:r>
              <a:rPr lang="en-US" sz="2400" i="0" dirty="0">
                <a:solidFill>
                  <a:srgbClr val="333333"/>
                </a:solidFill>
                <a:effectLst/>
                <a:latin typeface="Helvetica Neue"/>
              </a:rPr>
              <a:t>The symbol V </a:t>
            </a:r>
            <a:r>
              <a:rPr lang="en-US" sz="2400" b="0" i="0" dirty="0">
                <a:solidFill>
                  <a:srgbClr val="333333"/>
                </a:solidFill>
                <a:effectLst/>
                <a:latin typeface="Helvetica Neue"/>
              </a:rPr>
              <a:t>will be used to denote an OR microoperation and the symbol ∧ to denote an AND microoperation. The complement microoperation is the same as the 1's complement and uses a bar on top of the symbol that denotes the register name.</a:t>
            </a:r>
          </a:p>
          <a:p>
            <a:pPr marL="0" indent="0" algn="just">
              <a:buNone/>
            </a:pPr>
            <a:br>
              <a:rPr lang="en-US" sz="2400" b="0" i="0" dirty="0">
                <a:solidFill>
                  <a:srgbClr val="333333"/>
                </a:solidFill>
                <a:effectLst/>
                <a:latin typeface="Helvetica Neue"/>
              </a:rPr>
            </a:br>
            <a:r>
              <a:rPr lang="en-US" sz="2400" i="0" dirty="0">
                <a:solidFill>
                  <a:srgbClr val="333333"/>
                </a:solidFill>
                <a:effectLst/>
                <a:latin typeface="Helvetica Neue"/>
              </a:rPr>
              <a:t>By using different symbols</a:t>
            </a:r>
            <a:r>
              <a:rPr lang="en-US" sz="2400" b="0" i="0" dirty="0">
                <a:solidFill>
                  <a:srgbClr val="333333"/>
                </a:solidFill>
                <a:effectLst/>
                <a:latin typeface="Helvetica Neue"/>
              </a:rPr>
              <a:t>, it will be possible to differentiate between a logic microoperation and a control (or Boolean) function.</a:t>
            </a:r>
          </a:p>
          <a:p>
            <a:pPr marL="0" indent="0" algn="just">
              <a:buNone/>
            </a:pPr>
            <a:endParaRPr lang="en-US" sz="2400" b="0" i="0" dirty="0">
              <a:solidFill>
                <a:srgbClr val="333333"/>
              </a:solidFill>
              <a:effectLst/>
              <a:latin typeface="Helvetica Neue"/>
            </a:endParaRPr>
          </a:p>
          <a:p>
            <a:pPr marL="0" indent="0" algn="just">
              <a:buNone/>
            </a:pPr>
            <a:r>
              <a:rPr lang="en-US" sz="2400" b="1" i="0" dirty="0">
                <a:solidFill>
                  <a:srgbClr val="333333"/>
                </a:solidFill>
                <a:effectLst/>
                <a:latin typeface="Helvetica Neue"/>
              </a:rPr>
              <a:t>**Logic micro operations </a:t>
            </a:r>
            <a:r>
              <a:rPr lang="en-US" sz="2400" b="0" i="0" dirty="0">
                <a:solidFill>
                  <a:srgbClr val="333333"/>
                </a:solidFill>
                <a:effectLst/>
                <a:latin typeface="Helvetica Neue"/>
              </a:rPr>
              <a:t>are basic operations performed on binary data at the hardware level in a computer processor. These operations are used to manipulate and process digital information within the processor. They are executed by the arithmetic and logic unit (ALU) of the processor and are a fundamental building block of digital circuits.</a:t>
            </a:r>
          </a:p>
        </p:txBody>
      </p:sp>
    </p:spTree>
    <p:extLst>
      <p:ext uri="{BB962C8B-B14F-4D97-AF65-F5344CB8AC3E}">
        <p14:creationId xmlns:p14="http://schemas.microsoft.com/office/powerpoint/2010/main" val="48067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25B52-9812-8059-79D5-FE56C629D109}"/>
              </a:ext>
            </a:extLst>
          </p:cNvPr>
          <p:cNvSpPr>
            <a:spLocks noGrp="1"/>
          </p:cNvSpPr>
          <p:nvPr>
            <p:ph idx="1"/>
          </p:nvPr>
        </p:nvSpPr>
        <p:spPr>
          <a:xfrm>
            <a:off x="788670" y="685800"/>
            <a:ext cx="10339578" cy="5486400"/>
          </a:xfrm>
        </p:spPr>
        <p:txBody>
          <a:bodyPr>
            <a:normAutofit/>
          </a:bodyPr>
          <a:lstStyle/>
          <a:p>
            <a:r>
              <a:rPr lang="en-US" sz="2800" dirty="0"/>
              <a:t>A digital computer system exhibits an interconnection of digital modules such as registers, decoders, arithmetic elements, and Control logic.</a:t>
            </a:r>
          </a:p>
          <a:p>
            <a:r>
              <a:rPr lang="en-US" sz="2800" dirty="0"/>
              <a:t>These digital modules are interconnected with some common data and control paths to form a complete digital system.</a:t>
            </a:r>
          </a:p>
          <a:p>
            <a:r>
              <a:rPr lang="en-US" sz="2800" dirty="0"/>
              <a:t>Moreover, digital modules are best defined by the registers and the operations that are performed on the data stored in them.</a:t>
            </a:r>
          </a:p>
          <a:p>
            <a:r>
              <a:rPr lang="en-US" sz="2800" dirty="0"/>
              <a:t>The operations performed on the data stored in registers are called Micro-operations.</a:t>
            </a:r>
          </a:p>
          <a:p>
            <a:pPr marL="0" indent="0">
              <a:buNone/>
            </a:pPr>
            <a:endParaRPr lang="en-US" sz="2800" dirty="0"/>
          </a:p>
        </p:txBody>
      </p:sp>
    </p:spTree>
    <p:extLst>
      <p:ext uri="{BB962C8B-B14F-4D97-AF65-F5344CB8AC3E}">
        <p14:creationId xmlns:p14="http://schemas.microsoft.com/office/powerpoint/2010/main" val="506102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 micro-operations">
            <a:extLst>
              <a:ext uri="{FF2B5EF4-FFF2-40B4-BE49-F238E27FC236}">
                <a16:creationId xmlns:a16="http://schemas.microsoft.com/office/drawing/2014/main" id="{23E42E0A-DF71-CD19-AE33-BB44803B37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0"/>
            <a:ext cx="6389370" cy="666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707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utput for Micro Operations">
            <a:extLst>
              <a:ext uri="{FF2B5EF4-FFF2-40B4-BE49-F238E27FC236}">
                <a16:creationId xmlns:a16="http://schemas.microsoft.com/office/drawing/2014/main" id="{B68669AC-49C9-EE2C-9F46-99E1DA05EE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281" y="1587036"/>
            <a:ext cx="11283438" cy="336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182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767EF-CB9A-033F-504B-0078492AFA7C}"/>
              </a:ext>
            </a:extLst>
          </p:cNvPr>
          <p:cNvSpPr>
            <a:spLocks noGrp="1"/>
          </p:cNvSpPr>
          <p:nvPr>
            <p:ph idx="1"/>
          </p:nvPr>
        </p:nvSpPr>
        <p:spPr>
          <a:xfrm>
            <a:off x="902970" y="434340"/>
            <a:ext cx="10225278" cy="5737860"/>
          </a:xfrm>
        </p:spPr>
        <p:txBody>
          <a:bodyPr numCol="2">
            <a:normAutofit/>
          </a:bodyPr>
          <a:lstStyle/>
          <a:p>
            <a:pPr marL="0" indent="0" algn="l">
              <a:buNone/>
            </a:pPr>
            <a:r>
              <a:rPr lang="en-US" sz="2800" b="1" i="0" dirty="0">
                <a:solidFill>
                  <a:srgbClr val="000000"/>
                </a:solidFill>
                <a:effectLst/>
                <a:latin typeface="Muli"/>
              </a:rPr>
              <a:t>Applications of logic microoperations</a:t>
            </a:r>
            <a:endParaRPr lang="en-US" sz="2800" b="1" i="0" dirty="0">
              <a:solidFill>
                <a:srgbClr val="616161"/>
              </a:solidFill>
              <a:effectLst/>
              <a:latin typeface="Muli"/>
            </a:endParaRPr>
          </a:p>
          <a:p>
            <a:pPr algn="l"/>
            <a:r>
              <a:rPr lang="en-US" sz="2800" b="0" i="0" dirty="0">
                <a:solidFill>
                  <a:srgbClr val="000000"/>
                </a:solidFill>
                <a:effectLst/>
                <a:latin typeface="Muli"/>
              </a:rPr>
              <a:t>digital circuits, </a:t>
            </a:r>
          </a:p>
          <a:p>
            <a:pPr algn="l"/>
            <a:r>
              <a:rPr lang="en-US" sz="2800" b="0" i="0" dirty="0">
                <a:solidFill>
                  <a:srgbClr val="000000"/>
                </a:solidFill>
                <a:effectLst/>
                <a:latin typeface="Muli"/>
              </a:rPr>
              <a:t>arithmetic logic units,  </a:t>
            </a:r>
          </a:p>
          <a:p>
            <a:pPr algn="l"/>
            <a:r>
              <a:rPr lang="en-US" sz="2800" b="0" i="0" dirty="0">
                <a:solidFill>
                  <a:srgbClr val="000000"/>
                </a:solidFill>
                <a:effectLst/>
                <a:latin typeface="Muli"/>
              </a:rPr>
              <a:t>MUX (multipliers), </a:t>
            </a:r>
          </a:p>
          <a:p>
            <a:pPr algn="l"/>
            <a:r>
              <a:rPr lang="en-US" sz="2800" b="0" i="0" dirty="0">
                <a:solidFill>
                  <a:srgbClr val="000000"/>
                </a:solidFill>
                <a:effectLst/>
                <a:latin typeface="Muli"/>
              </a:rPr>
              <a:t>DEMUX (demultiplexers), </a:t>
            </a:r>
          </a:p>
          <a:p>
            <a:pPr algn="l"/>
            <a:r>
              <a:rPr lang="en-US" sz="2800" b="0" i="0" dirty="0">
                <a:solidFill>
                  <a:srgbClr val="000000"/>
                </a:solidFill>
                <a:effectLst/>
                <a:latin typeface="Muli"/>
              </a:rPr>
              <a:t>data encryption, </a:t>
            </a:r>
          </a:p>
          <a:p>
            <a:pPr algn="l"/>
            <a:r>
              <a:rPr lang="en-US" sz="2800" b="0" i="0" dirty="0">
                <a:solidFill>
                  <a:srgbClr val="000000"/>
                </a:solidFill>
                <a:effectLst/>
                <a:latin typeface="Muli"/>
              </a:rPr>
              <a:t>hashing, </a:t>
            </a:r>
          </a:p>
          <a:p>
            <a:pPr algn="l"/>
            <a:r>
              <a:rPr lang="en-US" sz="2800" b="0" i="0" dirty="0">
                <a:solidFill>
                  <a:srgbClr val="000000"/>
                </a:solidFill>
                <a:effectLst/>
                <a:latin typeface="Muli"/>
              </a:rPr>
              <a:t>memory addressing, </a:t>
            </a:r>
          </a:p>
          <a:p>
            <a:pPr algn="l"/>
            <a:endParaRPr lang="en-US" sz="2800" dirty="0">
              <a:solidFill>
                <a:srgbClr val="000000"/>
              </a:solidFill>
              <a:latin typeface="Muli"/>
            </a:endParaRPr>
          </a:p>
          <a:p>
            <a:pPr algn="l"/>
            <a:endParaRPr lang="en-US" sz="2800" b="0" i="0" dirty="0">
              <a:solidFill>
                <a:srgbClr val="000000"/>
              </a:solidFill>
              <a:effectLst/>
              <a:latin typeface="Muli"/>
            </a:endParaRPr>
          </a:p>
          <a:p>
            <a:pPr algn="l"/>
            <a:endParaRPr lang="en-US" sz="2800" dirty="0">
              <a:solidFill>
                <a:srgbClr val="000000"/>
              </a:solidFill>
              <a:latin typeface="Muli"/>
            </a:endParaRPr>
          </a:p>
          <a:p>
            <a:pPr algn="l"/>
            <a:r>
              <a:rPr lang="en-US" sz="2800" b="0" i="0" dirty="0">
                <a:solidFill>
                  <a:srgbClr val="000000"/>
                </a:solidFill>
                <a:effectLst/>
                <a:latin typeface="Muli"/>
              </a:rPr>
              <a:t>decoding, </a:t>
            </a:r>
          </a:p>
          <a:p>
            <a:pPr algn="l"/>
            <a:r>
              <a:rPr lang="en-US" sz="2800" b="0" i="0" dirty="0">
                <a:solidFill>
                  <a:srgbClr val="000000"/>
                </a:solidFill>
                <a:effectLst/>
                <a:latin typeface="Muli"/>
              </a:rPr>
              <a:t>bit masking, </a:t>
            </a:r>
          </a:p>
          <a:p>
            <a:pPr algn="l"/>
            <a:r>
              <a:rPr lang="en-US" sz="2800" b="0" i="0" dirty="0">
                <a:solidFill>
                  <a:srgbClr val="000000"/>
                </a:solidFill>
                <a:effectLst/>
                <a:latin typeface="Muli"/>
              </a:rPr>
              <a:t>communication systems, </a:t>
            </a:r>
          </a:p>
          <a:p>
            <a:pPr algn="l"/>
            <a:r>
              <a:rPr lang="en-US" sz="2800" b="0" i="0" dirty="0">
                <a:solidFill>
                  <a:srgbClr val="000000"/>
                </a:solidFill>
                <a:effectLst/>
                <a:latin typeface="Muli"/>
              </a:rPr>
              <a:t>digital system design,</a:t>
            </a:r>
          </a:p>
          <a:p>
            <a:pPr algn="l"/>
            <a:r>
              <a:rPr lang="en-US" sz="2800" b="0" i="0" dirty="0">
                <a:solidFill>
                  <a:srgbClr val="000000"/>
                </a:solidFill>
                <a:effectLst/>
                <a:latin typeface="Muli"/>
              </a:rPr>
              <a:t>digital signal processing.</a:t>
            </a:r>
            <a:endParaRPr lang="en-US" sz="2800" b="0" i="0" dirty="0">
              <a:solidFill>
                <a:srgbClr val="7F7F7F"/>
              </a:solidFill>
              <a:effectLst/>
              <a:latin typeface="Muli"/>
            </a:endParaRPr>
          </a:p>
          <a:p>
            <a:endParaRPr lang="en-US" sz="2800" dirty="0"/>
          </a:p>
        </p:txBody>
      </p:sp>
    </p:spTree>
    <p:extLst>
      <p:ext uri="{BB962C8B-B14F-4D97-AF65-F5344CB8AC3E}">
        <p14:creationId xmlns:p14="http://schemas.microsoft.com/office/powerpoint/2010/main" val="3239450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C8B7-AB5A-2861-001B-465E058C519D}"/>
              </a:ext>
            </a:extLst>
          </p:cNvPr>
          <p:cNvSpPr>
            <a:spLocks noGrp="1"/>
          </p:cNvSpPr>
          <p:nvPr>
            <p:ph type="title"/>
          </p:nvPr>
        </p:nvSpPr>
        <p:spPr/>
        <p:txBody>
          <a:bodyPr>
            <a:normAutofit/>
          </a:bodyPr>
          <a:lstStyle/>
          <a:p>
            <a:r>
              <a:rPr lang="en-US" sz="4400" dirty="0"/>
              <a:t>Shift microoperations</a:t>
            </a:r>
          </a:p>
        </p:txBody>
      </p:sp>
      <p:sp>
        <p:nvSpPr>
          <p:cNvPr id="3" name="Content Placeholder 2">
            <a:extLst>
              <a:ext uri="{FF2B5EF4-FFF2-40B4-BE49-F238E27FC236}">
                <a16:creationId xmlns:a16="http://schemas.microsoft.com/office/drawing/2014/main" id="{2C1C5FAD-18A9-7E61-D00D-1139DCAC21CB}"/>
              </a:ext>
            </a:extLst>
          </p:cNvPr>
          <p:cNvSpPr>
            <a:spLocks noGrp="1"/>
          </p:cNvSpPr>
          <p:nvPr>
            <p:ph idx="1"/>
          </p:nvPr>
        </p:nvSpPr>
        <p:spPr/>
        <p:txBody>
          <a:bodyPr>
            <a:normAutofit/>
          </a:bodyPr>
          <a:lstStyle/>
          <a:p>
            <a:r>
              <a:rPr lang="en-US" sz="2800" b="0" i="0" dirty="0">
                <a:solidFill>
                  <a:srgbClr val="1F1F1F"/>
                </a:solidFill>
                <a:effectLst/>
                <a:latin typeface="Google Sans"/>
              </a:rPr>
              <a:t>Shift microoperations are fundamental operations used in digital circuits and computer architectures to manipulate data by serially transferring it within a register or between registers. They essentially involve moving the bits of data one position to the left or right.</a:t>
            </a:r>
          </a:p>
          <a:p>
            <a:r>
              <a:rPr lang="en-US" sz="2800" b="0" i="0" dirty="0">
                <a:solidFill>
                  <a:srgbClr val="374151"/>
                </a:solidFill>
                <a:effectLst/>
                <a:latin typeface="InterVariable"/>
              </a:rPr>
              <a:t>Logical Shift, Circular shift, Arithmetic Shift</a:t>
            </a:r>
            <a:endParaRPr lang="en-US" sz="2800" dirty="0"/>
          </a:p>
        </p:txBody>
      </p:sp>
    </p:spTree>
    <p:extLst>
      <p:ext uri="{BB962C8B-B14F-4D97-AF65-F5344CB8AC3E}">
        <p14:creationId xmlns:p14="http://schemas.microsoft.com/office/powerpoint/2010/main" val="1825289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F1DB8-91EF-45E8-334E-A59C2B698EF2}"/>
              </a:ext>
            </a:extLst>
          </p:cNvPr>
          <p:cNvSpPr>
            <a:spLocks noGrp="1"/>
          </p:cNvSpPr>
          <p:nvPr>
            <p:ph idx="1"/>
          </p:nvPr>
        </p:nvSpPr>
        <p:spPr>
          <a:xfrm>
            <a:off x="891540" y="822960"/>
            <a:ext cx="10236708" cy="5349240"/>
          </a:xfrm>
        </p:spPr>
        <p:txBody>
          <a:bodyPr/>
          <a:lstStyle/>
          <a:p>
            <a:pPr marL="0" indent="0" algn="l" fontAlgn="base">
              <a:buNone/>
            </a:pPr>
            <a:r>
              <a:rPr lang="en-US" sz="2800" b="1" i="0" u="sng" dirty="0">
                <a:solidFill>
                  <a:srgbClr val="273239"/>
                </a:solidFill>
                <a:effectLst/>
                <a:latin typeface="Nunito" pitchFamily="2" charset="0"/>
              </a:rPr>
              <a:t>1. Logical Shift:</a:t>
            </a:r>
          </a:p>
          <a:p>
            <a:pPr algn="l" fontAlgn="base"/>
            <a:r>
              <a:rPr lang="en-US" sz="2800" b="0" i="0" dirty="0">
                <a:solidFill>
                  <a:srgbClr val="1F1F1F"/>
                </a:solidFill>
                <a:effectLst/>
                <a:latin typeface="Google Sans"/>
              </a:rPr>
              <a:t>This type of shift simply moves the data bits without affecting their values. Think of it like sliding the beads on an abacus to the left or right. The empty positions at the end are filled with zeros. </a:t>
            </a:r>
            <a:endParaRPr lang="en-US" sz="2800" b="1" i="0" dirty="0">
              <a:solidFill>
                <a:srgbClr val="273239"/>
              </a:solidFill>
              <a:effectLst/>
              <a:latin typeface="Nunito" pitchFamily="2" charset="0"/>
            </a:endParaRPr>
          </a:p>
          <a:p>
            <a:pPr algn="l" fontAlgn="base"/>
            <a:r>
              <a:rPr lang="en-US" sz="2800" b="0" i="0" dirty="0">
                <a:solidFill>
                  <a:srgbClr val="273239"/>
                </a:solidFill>
                <a:effectLst/>
                <a:latin typeface="Nunito" pitchFamily="2" charset="0"/>
              </a:rPr>
              <a:t>It transfers the 0 zero through the serial input. We use the symbols ‘</a:t>
            </a:r>
            <a:r>
              <a:rPr lang="en-US" sz="2800" b="1" i="0" dirty="0">
                <a:solidFill>
                  <a:srgbClr val="273239"/>
                </a:solidFill>
                <a:effectLst/>
                <a:latin typeface="Nunito" pitchFamily="2" charset="0"/>
              </a:rPr>
              <a:t>&lt;&lt;</a:t>
            </a:r>
            <a:r>
              <a:rPr lang="en-US" sz="2800" b="0" i="0" dirty="0">
                <a:solidFill>
                  <a:srgbClr val="273239"/>
                </a:solidFill>
                <a:effectLst/>
                <a:latin typeface="Nunito" pitchFamily="2" charset="0"/>
              </a:rPr>
              <a:t>‘ for the logical left shift and  ‘</a:t>
            </a:r>
            <a:r>
              <a:rPr lang="en-US" sz="2800" b="1" i="0" dirty="0">
                <a:solidFill>
                  <a:srgbClr val="273239"/>
                </a:solidFill>
                <a:effectLst/>
                <a:latin typeface="Nunito" pitchFamily="2" charset="0"/>
              </a:rPr>
              <a:t>&gt;&gt;</a:t>
            </a:r>
            <a:r>
              <a:rPr lang="en-US" sz="2800" b="0" i="0" dirty="0">
                <a:solidFill>
                  <a:srgbClr val="273239"/>
                </a:solidFill>
                <a:effectLst/>
                <a:latin typeface="Nunito" pitchFamily="2" charset="0"/>
              </a:rPr>
              <a:t>‘ for the logical right shift.</a:t>
            </a:r>
          </a:p>
          <a:p>
            <a:pPr algn="just">
              <a:lnSpc>
                <a:spcPts val="1800"/>
              </a:lnSpc>
            </a:pPr>
            <a:r>
              <a:rPr lang="en-US" sz="2400" b="0" i="0" dirty="0">
                <a:solidFill>
                  <a:srgbClr val="000000"/>
                </a:solidFill>
                <a:effectLst/>
                <a:highlight>
                  <a:srgbClr val="FFFF00"/>
                </a:highlight>
                <a:latin typeface="Verdana" panose="020B0604030504040204" pitchFamily="34" charset="0"/>
              </a:rPr>
              <a:t>The symbol </a:t>
            </a:r>
            <a:r>
              <a:rPr lang="en-US" sz="2400" b="1" i="0" dirty="0">
                <a:solidFill>
                  <a:srgbClr val="000000"/>
                </a:solidFill>
                <a:effectLst/>
                <a:highlight>
                  <a:srgbClr val="FFFF00"/>
                </a:highlight>
                <a:latin typeface="inherit"/>
              </a:rPr>
              <a:t>"</a:t>
            </a:r>
            <a:r>
              <a:rPr lang="en-US" sz="2400" b="1" i="0" dirty="0" err="1">
                <a:solidFill>
                  <a:srgbClr val="000000"/>
                </a:solidFill>
                <a:effectLst/>
                <a:highlight>
                  <a:srgbClr val="FFFF00"/>
                </a:highlight>
                <a:latin typeface="inherit"/>
              </a:rPr>
              <a:t>shl</a:t>
            </a:r>
            <a:r>
              <a:rPr lang="en-US" sz="2400" b="1" i="0" dirty="0">
                <a:solidFill>
                  <a:srgbClr val="000000"/>
                </a:solidFill>
                <a:effectLst/>
                <a:highlight>
                  <a:srgbClr val="FFFF00"/>
                </a:highlight>
                <a:latin typeface="inherit"/>
              </a:rPr>
              <a:t>"</a:t>
            </a:r>
            <a:r>
              <a:rPr lang="en-US" sz="2400" b="0" i="0" dirty="0">
                <a:solidFill>
                  <a:srgbClr val="000000"/>
                </a:solidFill>
                <a:effectLst/>
                <a:highlight>
                  <a:srgbClr val="FFFF00"/>
                </a:highlight>
                <a:latin typeface="Verdana" panose="020B0604030504040204" pitchFamily="34" charset="0"/>
              </a:rPr>
              <a:t> can be used for logical shift left and </a:t>
            </a:r>
            <a:r>
              <a:rPr lang="en-US" sz="2400" b="1" i="0" dirty="0">
                <a:solidFill>
                  <a:srgbClr val="000000"/>
                </a:solidFill>
                <a:effectLst/>
                <a:highlight>
                  <a:srgbClr val="FFFF00"/>
                </a:highlight>
                <a:latin typeface="inherit"/>
              </a:rPr>
              <a:t>"</a:t>
            </a:r>
            <a:r>
              <a:rPr lang="en-US" sz="2400" b="1" i="0" dirty="0" err="1">
                <a:solidFill>
                  <a:srgbClr val="000000"/>
                </a:solidFill>
                <a:effectLst/>
                <a:highlight>
                  <a:srgbClr val="FFFF00"/>
                </a:highlight>
                <a:latin typeface="inherit"/>
              </a:rPr>
              <a:t>shr</a:t>
            </a:r>
            <a:r>
              <a:rPr lang="en-US" sz="2400" b="1" i="0" dirty="0">
                <a:solidFill>
                  <a:srgbClr val="000000"/>
                </a:solidFill>
                <a:effectLst/>
                <a:highlight>
                  <a:srgbClr val="FFFF00"/>
                </a:highlight>
                <a:latin typeface="inherit"/>
              </a:rPr>
              <a:t>"</a:t>
            </a:r>
            <a:r>
              <a:rPr lang="en-US" sz="2400" b="0" i="0" dirty="0">
                <a:solidFill>
                  <a:srgbClr val="000000"/>
                </a:solidFill>
                <a:effectLst/>
                <a:highlight>
                  <a:srgbClr val="FFFF00"/>
                </a:highlight>
                <a:latin typeface="Verdana" panose="020B0604030504040204" pitchFamily="34" charset="0"/>
              </a:rPr>
              <a:t> can be used for logical shift right.</a:t>
            </a:r>
          </a:p>
          <a:p>
            <a:pPr marL="0" indent="0" algn="just">
              <a:lnSpc>
                <a:spcPts val="1800"/>
              </a:lnSpc>
              <a:buNone/>
            </a:pPr>
            <a:r>
              <a:rPr lang="en-US" sz="2400" b="0" i="0" dirty="0">
                <a:solidFill>
                  <a:srgbClr val="000000"/>
                </a:solidFill>
                <a:effectLst/>
                <a:highlight>
                  <a:srgbClr val="FFFF00"/>
                </a:highlight>
                <a:latin typeface="Verdana" panose="020B0604030504040204" pitchFamily="34" charset="0"/>
              </a:rPr>
              <a:t>R1 ←R1 </a:t>
            </a:r>
            <a:r>
              <a:rPr lang="en-US" sz="2400" b="0" i="0" dirty="0" err="1">
                <a:solidFill>
                  <a:srgbClr val="000000"/>
                </a:solidFill>
                <a:effectLst/>
                <a:highlight>
                  <a:srgbClr val="FFFF00"/>
                </a:highlight>
                <a:latin typeface="Verdana" panose="020B0604030504040204" pitchFamily="34" charset="0"/>
              </a:rPr>
              <a:t>shl</a:t>
            </a:r>
            <a:r>
              <a:rPr lang="en-US" sz="2400" b="0" i="0" dirty="0">
                <a:solidFill>
                  <a:srgbClr val="000000"/>
                </a:solidFill>
                <a:effectLst/>
                <a:highlight>
                  <a:srgbClr val="FFFF00"/>
                </a:highlight>
                <a:latin typeface="Verdana" panose="020B0604030504040204" pitchFamily="34" charset="0"/>
              </a:rPr>
              <a:t> R1</a:t>
            </a:r>
          </a:p>
          <a:p>
            <a:pPr marL="0" indent="0" algn="just">
              <a:lnSpc>
                <a:spcPts val="1800"/>
              </a:lnSpc>
              <a:buNone/>
            </a:pPr>
            <a:r>
              <a:rPr lang="en-US" sz="2400" b="0" i="0" dirty="0">
                <a:solidFill>
                  <a:srgbClr val="000000"/>
                </a:solidFill>
                <a:effectLst/>
                <a:highlight>
                  <a:srgbClr val="FFFF00"/>
                </a:highlight>
                <a:latin typeface="Verdana" panose="020B0604030504040204" pitchFamily="34" charset="0"/>
              </a:rPr>
              <a:t>R2 ←R1 </a:t>
            </a:r>
            <a:r>
              <a:rPr lang="en-US" sz="2400" b="0" i="0" dirty="0" err="1">
                <a:solidFill>
                  <a:srgbClr val="000000"/>
                </a:solidFill>
                <a:effectLst/>
                <a:highlight>
                  <a:srgbClr val="FFFF00"/>
                </a:highlight>
                <a:latin typeface="Verdana" panose="020B0604030504040204" pitchFamily="34" charset="0"/>
              </a:rPr>
              <a:t>shr</a:t>
            </a:r>
            <a:r>
              <a:rPr lang="en-US" sz="2400" b="0" i="0" dirty="0">
                <a:solidFill>
                  <a:srgbClr val="000000"/>
                </a:solidFill>
                <a:effectLst/>
                <a:highlight>
                  <a:srgbClr val="FFFF00"/>
                </a:highlight>
                <a:latin typeface="Verdana" panose="020B0604030504040204" pitchFamily="34" charset="0"/>
              </a:rPr>
              <a:t> R2</a:t>
            </a:r>
            <a:endParaRPr lang="en-US" sz="2800" b="0" i="0" dirty="0">
              <a:solidFill>
                <a:srgbClr val="273239"/>
              </a:solidFill>
              <a:effectLst/>
              <a:highlight>
                <a:srgbClr val="FFFF00"/>
              </a:highlight>
              <a:latin typeface="Nunito" pitchFamily="2" charset="0"/>
            </a:endParaRPr>
          </a:p>
          <a:p>
            <a:endParaRPr lang="en-US" dirty="0"/>
          </a:p>
        </p:txBody>
      </p:sp>
    </p:spTree>
    <p:extLst>
      <p:ext uri="{BB962C8B-B14F-4D97-AF65-F5344CB8AC3E}">
        <p14:creationId xmlns:p14="http://schemas.microsoft.com/office/powerpoint/2010/main" val="1333653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E83A-79A0-DF9C-6DBD-8E0ECCD8D586}"/>
              </a:ext>
            </a:extLst>
          </p:cNvPr>
          <p:cNvSpPr>
            <a:spLocks noGrp="1"/>
          </p:cNvSpPr>
          <p:nvPr>
            <p:ph idx="1"/>
          </p:nvPr>
        </p:nvSpPr>
        <p:spPr>
          <a:xfrm>
            <a:off x="731520" y="560070"/>
            <a:ext cx="10396728" cy="5612130"/>
          </a:xfrm>
        </p:spPr>
        <p:txBody>
          <a:bodyPr/>
          <a:lstStyle/>
          <a:p>
            <a:pPr marL="0" indent="0">
              <a:buNone/>
            </a:pPr>
            <a:r>
              <a:rPr lang="en-US" b="1" dirty="0">
                <a:solidFill>
                  <a:srgbClr val="273239"/>
                </a:solidFill>
                <a:effectLst/>
                <a:latin typeface="Nunito" pitchFamily="2" charset="0"/>
              </a:rPr>
              <a:t>Logical Left Shift</a:t>
            </a:r>
          </a:p>
          <a:p>
            <a:r>
              <a:rPr lang="en-US" b="0" dirty="0">
                <a:effectLst/>
                <a:latin typeface="Nunito" pitchFamily="2" charset="0"/>
              </a:rPr>
              <a:t>In this shift, one position moves each bit to the left one by one. The Empty least significant bit (LSB) is filled with zero (</a:t>
            </a:r>
            <a:r>
              <a:rPr lang="en-US" b="0" dirty="0" err="1">
                <a:effectLst/>
                <a:latin typeface="Nunito" pitchFamily="2" charset="0"/>
              </a:rPr>
              <a:t>i.e</a:t>
            </a:r>
            <a:r>
              <a:rPr lang="en-US" b="0" dirty="0">
                <a:effectLst/>
                <a:latin typeface="Nunito" pitchFamily="2" charset="0"/>
              </a:rPr>
              <a:t>, the serial input), and the most significant bit (MSB) is rejected. </a:t>
            </a:r>
          </a:p>
          <a:p>
            <a:r>
              <a:rPr lang="en-US" b="0" dirty="0">
                <a:effectLst/>
                <a:latin typeface="Nunito" pitchFamily="2" charset="0"/>
              </a:rPr>
              <a:t>The left shift operator is denoted by the double left arrow key (&lt;&lt;). The general syntax for the left shift is shift-expression &lt;&lt; k. </a:t>
            </a:r>
          </a:p>
          <a:p>
            <a:endParaRPr lang="en-US" b="0" i="0" dirty="0">
              <a:solidFill>
                <a:srgbClr val="273239"/>
              </a:solidFill>
              <a:effectLst/>
              <a:latin typeface="Nunito" pitchFamily="2" charset="0"/>
            </a:endParaRPr>
          </a:p>
          <a:p>
            <a:endParaRPr lang="en-US" dirty="0"/>
          </a:p>
        </p:txBody>
      </p:sp>
      <p:pic>
        <p:nvPicPr>
          <p:cNvPr id="1026" name="Picture 2" descr="Logical Left Shift">
            <a:extLst>
              <a:ext uri="{FF2B5EF4-FFF2-40B4-BE49-F238E27FC236}">
                <a16:creationId xmlns:a16="http://schemas.microsoft.com/office/drawing/2014/main" id="{4F57D1CD-4FAA-EA87-EB48-2D43F2176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955" y="2838450"/>
            <a:ext cx="64960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835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0C938-9C48-7E79-C254-A34F47118149}"/>
              </a:ext>
            </a:extLst>
          </p:cNvPr>
          <p:cNvSpPr>
            <a:spLocks noGrp="1"/>
          </p:cNvSpPr>
          <p:nvPr>
            <p:ph idx="1"/>
          </p:nvPr>
        </p:nvSpPr>
        <p:spPr>
          <a:xfrm>
            <a:off x="857250" y="708660"/>
            <a:ext cx="10270998" cy="5463540"/>
          </a:xfrm>
        </p:spPr>
        <p:txBody>
          <a:bodyPr/>
          <a:lstStyle/>
          <a:p>
            <a:pPr marL="0" indent="0">
              <a:buNone/>
            </a:pPr>
            <a:r>
              <a:rPr lang="en-US" dirty="0"/>
              <a:t>Logical Right Shift</a:t>
            </a:r>
          </a:p>
          <a:p>
            <a:r>
              <a:rPr lang="en-US" dirty="0"/>
              <a:t>In this shift, each bit moves to the right one by one and the least significant bit(LSB) is rejected and the empty MSB is filled with zero.</a:t>
            </a:r>
          </a:p>
          <a:p>
            <a:r>
              <a:rPr lang="en-US" b="0" i="0" dirty="0">
                <a:solidFill>
                  <a:srgbClr val="273239"/>
                </a:solidFill>
                <a:effectLst/>
                <a:latin typeface="Nunito" pitchFamily="2" charset="0"/>
              </a:rPr>
              <a:t>The right shift operator is denoted by the double right arrow key (&gt;&gt;). The general syntax for the right shift is “shift-expression &gt;&gt; k”. </a:t>
            </a:r>
          </a:p>
          <a:p>
            <a:endParaRPr lang="en-US" dirty="0"/>
          </a:p>
        </p:txBody>
      </p:sp>
      <p:pic>
        <p:nvPicPr>
          <p:cNvPr id="2051" name="Picture 3" descr="Logical Right Shift">
            <a:extLst>
              <a:ext uri="{FF2B5EF4-FFF2-40B4-BE49-F238E27FC236}">
                <a16:creationId xmlns:a16="http://schemas.microsoft.com/office/drawing/2014/main" id="{10257FD6-1385-958C-A445-CA18398C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285" y="2849880"/>
            <a:ext cx="64960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12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5253B-F4EE-B8F1-3A11-5E6E898A5F02}"/>
              </a:ext>
            </a:extLst>
          </p:cNvPr>
          <p:cNvSpPr>
            <a:spLocks noGrp="1"/>
          </p:cNvSpPr>
          <p:nvPr>
            <p:ph idx="1"/>
          </p:nvPr>
        </p:nvSpPr>
        <p:spPr>
          <a:xfrm>
            <a:off x="582930" y="640080"/>
            <a:ext cx="10545318" cy="5532120"/>
          </a:xfrm>
        </p:spPr>
        <p:txBody>
          <a:bodyPr/>
          <a:lstStyle/>
          <a:p>
            <a:pPr marL="0" indent="0" algn="l" fontAlgn="base">
              <a:buNone/>
            </a:pPr>
            <a:r>
              <a:rPr lang="en-US" sz="2400" b="1" i="0" u="sng" dirty="0">
                <a:solidFill>
                  <a:srgbClr val="273239"/>
                </a:solidFill>
                <a:effectLst/>
                <a:latin typeface="Nunito" pitchFamily="2" charset="0"/>
              </a:rPr>
              <a:t>Arithmetic Shift: </a:t>
            </a:r>
            <a:endParaRPr lang="en-US" sz="2400" b="1" i="0" dirty="0">
              <a:solidFill>
                <a:srgbClr val="273239"/>
              </a:solidFill>
              <a:effectLst/>
              <a:latin typeface="Nunito" pitchFamily="2" charset="0"/>
            </a:endParaRPr>
          </a:p>
          <a:p>
            <a:pPr algn="l" fontAlgn="base"/>
            <a:r>
              <a:rPr lang="en-US" sz="2400" b="0" i="0" dirty="0">
                <a:solidFill>
                  <a:srgbClr val="273239"/>
                </a:solidFill>
                <a:effectLst/>
                <a:latin typeface="Nunito" pitchFamily="2" charset="0"/>
              </a:rPr>
              <a:t>The arithmetic shift micro-operation moves the signed binary number either to the left or to the right position.</a:t>
            </a:r>
          </a:p>
          <a:p>
            <a:pPr algn="l" fontAlgn="base"/>
            <a:r>
              <a:rPr lang="en-US" sz="2400" b="0" i="0" dirty="0">
                <a:solidFill>
                  <a:srgbClr val="1F1F1F"/>
                </a:solidFill>
                <a:effectLst/>
                <a:latin typeface="Google Sans"/>
              </a:rPr>
              <a:t>This type of shift is particularly useful for signed binary numbers. When shifting left, the sign bit (the leftmost bit) is kept the same, and the number is effectively multiplied by 2. Conversely, when shifting right, the number is divided by 2, and the sign bit remains unchanged. </a:t>
            </a:r>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a:p>
            <a:pPr algn="l" fontAlgn="base">
              <a:buFont typeface="+mj-lt"/>
              <a:buAutoNum type="arabicPeriod"/>
            </a:pPr>
            <a:r>
              <a:rPr lang="en-US" sz="2400" b="0" i="0" dirty="0">
                <a:solidFill>
                  <a:srgbClr val="273239"/>
                </a:solidFill>
                <a:effectLst/>
                <a:latin typeface="Nunito" pitchFamily="2" charset="0"/>
              </a:rPr>
              <a:t>Arithmetic Left Shift</a:t>
            </a:r>
          </a:p>
          <a:p>
            <a:pPr algn="l" fontAlgn="base">
              <a:buFont typeface="+mj-lt"/>
              <a:buAutoNum type="arabicPeriod"/>
            </a:pPr>
            <a:r>
              <a:rPr lang="en-US" sz="2400" b="0" i="0" dirty="0">
                <a:solidFill>
                  <a:srgbClr val="273239"/>
                </a:solidFill>
                <a:effectLst/>
                <a:latin typeface="Nunito" pitchFamily="2" charset="0"/>
              </a:rPr>
              <a:t>Arithmetic Right Shift</a:t>
            </a:r>
          </a:p>
          <a:p>
            <a:endParaRPr lang="en-US" dirty="0"/>
          </a:p>
        </p:txBody>
      </p:sp>
    </p:spTree>
    <p:extLst>
      <p:ext uri="{BB962C8B-B14F-4D97-AF65-F5344CB8AC3E}">
        <p14:creationId xmlns:p14="http://schemas.microsoft.com/office/powerpoint/2010/main" val="830811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ithmetic Shift and Logical Shift – AHIRLABS">
            <a:extLst>
              <a:ext uri="{FF2B5EF4-FFF2-40B4-BE49-F238E27FC236}">
                <a16:creationId xmlns:a16="http://schemas.microsoft.com/office/drawing/2014/main" id="{40133A11-F832-4CA4-A7AB-D77DFA000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130812"/>
            <a:ext cx="6741160" cy="620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82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8D99D-ABDD-B178-B181-D6515C7FF3BE}"/>
              </a:ext>
            </a:extLst>
          </p:cNvPr>
          <p:cNvSpPr>
            <a:spLocks noGrp="1"/>
          </p:cNvSpPr>
          <p:nvPr>
            <p:ph idx="1"/>
          </p:nvPr>
        </p:nvSpPr>
        <p:spPr>
          <a:xfrm>
            <a:off x="811530" y="457200"/>
            <a:ext cx="10316718" cy="5715000"/>
          </a:xfrm>
        </p:spPr>
        <p:txBody>
          <a:bodyPr/>
          <a:lstStyle/>
          <a:p>
            <a:pPr marL="0" indent="0">
              <a:buNone/>
            </a:pPr>
            <a:r>
              <a:rPr lang="en-US" b="1" dirty="0"/>
              <a:t>Arithmetic Left Shift:</a:t>
            </a:r>
          </a:p>
          <a:p>
            <a:r>
              <a:rPr lang="en-US" dirty="0"/>
              <a:t> In this shift, each bit is moved to the left one by one. The empty least significant bit (LSB) is filled with zero and the most significant bit (MSB) is rejected. Same as the Left Logical Shift.</a:t>
            </a:r>
          </a:p>
          <a:p>
            <a:endParaRPr lang="en-US" dirty="0"/>
          </a:p>
        </p:txBody>
      </p:sp>
      <p:pic>
        <p:nvPicPr>
          <p:cNvPr id="3075" name="Picture 3" descr="Arithmetic Left Shift">
            <a:extLst>
              <a:ext uri="{FF2B5EF4-FFF2-40B4-BE49-F238E27FC236}">
                <a16:creationId xmlns:a16="http://schemas.microsoft.com/office/drawing/2014/main" id="{726C92FD-95EA-0EBF-1FAA-68EDF571D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705" y="2038350"/>
            <a:ext cx="6496050" cy="278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1F671E-2DF6-A349-DE2B-B8D32E015268}"/>
              </a:ext>
            </a:extLst>
          </p:cNvPr>
          <p:cNvSpPr txBox="1"/>
          <p:nvPr/>
        </p:nvSpPr>
        <p:spPr>
          <a:xfrm>
            <a:off x="1185862" y="5047981"/>
            <a:ext cx="9158287" cy="923330"/>
          </a:xfrm>
          <a:prstGeom prst="rect">
            <a:avLst/>
          </a:prstGeom>
          <a:noFill/>
        </p:spPr>
        <p:txBody>
          <a:bodyPr wrap="square">
            <a:spAutoFit/>
          </a:bodyPr>
          <a:lstStyle/>
          <a:p>
            <a:pPr algn="l"/>
            <a:r>
              <a:rPr lang="en-US" b="0" i="0" dirty="0">
                <a:solidFill>
                  <a:srgbClr val="000000"/>
                </a:solidFill>
                <a:effectLst/>
                <a:highlight>
                  <a:srgbClr val="FFFF00"/>
                </a:highlight>
                <a:latin typeface="Mulish"/>
              </a:rPr>
              <a:t>For example, R1 -&gt; </a:t>
            </a:r>
            <a:r>
              <a:rPr lang="en-US" b="0" i="0" dirty="0" err="1">
                <a:solidFill>
                  <a:srgbClr val="000000"/>
                </a:solidFill>
                <a:effectLst/>
                <a:highlight>
                  <a:srgbClr val="FFFF00"/>
                </a:highlight>
                <a:latin typeface="Mulish"/>
              </a:rPr>
              <a:t>ashl</a:t>
            </a:r>
            <a:r>
              <a:rPr lang="en-US" b="0" i="0" dirty="0">
                <a:solidFill>
                  <a:srgbClr val="000000"/>
                </a:solidFill>
                <a:effectLst/>
                <a:highlight>
                  <a:srgbClr val="FFFF00"/>
                </a:highlight>
                <a:latin typeface="Mulish"/>
              </a:rPr>
              <a:t> R1.</a:t>
            </a:r>
            <a:endParaRPr lang="en-US" b="0" i="0" dirty="0">
              <a:solidFill>
                <a:srgbClr val="7F7F7F"/>
              </a:solidFill>
              <a:effectLst/>
              <a:highlight>
                <a:srgbClr val="FFFF00"/>
              </a:highlight>
              <a:latin typeface="Mulish"/>
            </a:endParaRPr>
          </a:p>
          <a:p>
            <a:pPr algn="l"/>
            <a:r>
              <a:rPr lang="en-US" b="0" i="0" dirty="0">
                <a:solidFill>
                  <a:srgbClr val="000000"/>
                </a:solidFill>
                <a:effectLst/>
                <a:highlight>
                  <a:srgbClr val="FFFF00"/>
                </a:highlight>
                <a:latin typeface="Mulish"/>
              </a:rPr>
              <a:t>This command means the 8 bits present in the R1 register will be arithmetic shifted left, and the result will be stored in register R1</a:t>
            </a:r>
            <a:endParaRPr lang="en-US" b="0" i="0" dirty="0">
              <a:solidFill>
                <a:srgbClr val="7F7F7F"/>
              </a:solidFill>
              <a:effectLst/>
              <a:highlight>
                <a:srgbClr val="FFFF00"/>
              </a:highlight>
              <a:latin typeface="Mulish"/>
            </a:endParaRPr>
          </a:p>
        </p:txBody>
      </p:sp>
    </p:spTree>
    <p:extLst>
      <p:ext uri="{BB962C8B-B14F-4D97-AF65-F5344CB8AC3E}">
        <p14:creationId xmlns:p14="http://schemas.microsoft.com/office/powerpoint/2010/main" val="355715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F3166-7499-6071-10C4-AE96F2428B61}"/>
              </a:ext>
            </a:extLst>
          </p:cNvPr>
          <p:cNvSpPr>
            <a:spLocks noGrp="1"/>
          </p:cNvSpPr>
          <p:nvPr>
            <p:ph idx="1"/>
          </p:nvPr>
        </p:nvSpPr>
        <p:spPr>
          <a:xfrm>
            <a:off x="777240" y="514350"/>
            <a:ext cx="10351008" cy="5657850"/>
          </a:xfrm>
        </p:spPr>
        <p:txBody>
          <a:bodyPr>
            <a:normAutofit/>
          </a:bodyPr>
          <a:lstStyle/>
          <a:p>
            <a:r>
              <a:rPr lang="en-US" sz="2400" dirty="0"/>
              <a:t>A computer works on instructions. Our systems consist of machine instructions to perform some operations like add, subtract, multiply, divide etc. To perform these operations, the system stores the data in registers. Now, to operate this data, the CPU has micro-operations. A micro-operation is a simple operation performed on the data stored in one or more registers. They transfer the data between registers. There are four types of micro-operations:-</a:t>
            </a:r>
          </a:p>
          <a:p>
            <a:pPr algn="l">
              <a:buFont typeface="Arial" panose="020B0604020202020204" pitchFamily="34" charset="0"/>
              <a:buChar char="•"/>
            </a:pPr>
            <a:r>
              <a:rPr lang="en-US" sz="2400" b="0" i="0" dirty="0">
                <a:solidFill>
                  <a:srgbClr val="000000"/>
                </a:solidFill>
                <a:effectLst/>
                <a:latin typeface="Muli"/>
              </a:rPr>
              <a:t>Arithmetic micro-operations</a:t>
            </a:r>
            <a:endParaRPr lang="en-US" sz="2400" b="0" i="0" dirty="0">
              <a:solidFill>
                <a:srgbClr val="7F7F7F"/>
              </a:solidFill>
              <a:effectLst/>
              <a:latin typeface="Muli"/>
            </a:endParaRPr>
          </a:p>
          <a:p>
            <a:pPr algn="l">
              <a:buFont typeface="Arial" panose="020B0604020202020204" pitchFamily="34" charset="0"/>
              <a:buChar char="•"/>
            </a:pPr>
            <a:r>
              <a:rPr lang="en-US" sz="2400" b="0" i="0" dirty="0">
                <a:solidFill>
                  <a:srgbClr val="000000"/>
                </a:solidFill>
                <a:effectLst/>
                <a:latin typeface="Muli"/>
              </a:rPr>
              <a:t>Logic micro-operations</a:t>
            </a:r>
            <a:endParaRPr lang="en-US" sz="2400" b="0" i="0" dirty="0">
              <a:solidFill>
                <a:srgbClr val="7F7F7F"/>
              </a:solidFill>
              <a:effectLst/>
              <a:latin typeface="Muli"/>
            </a:endParaRPr>
          </a:p>
          <a:p>
            <a:pPr algn="l">
              <a:buFont typeface="Arial" panose="020B0604020202020204" pitchFamily="34" charset="0"/>
              <a:buChar char="•"/>
            </a:pPr>
            <a:r>
              <a:rPr lang="en-US" sz="2400" b="0" i="0" dirty="0">
                <a:solidFill>
                  <a:srgbClr val="000000"/>
                </a:solidFill>
                <a:effectLst/>
                <a:latin typeface="Muli"/>
              </a:rPr>
              <a:t>Shift micro</a:t>
            </a:r>
            <a:r>
              <a:rPr lang="en-US" sz="2400" b="0" i="0" u="none" strike="noStrike" dirty="0">
                <a:solidFill>
                  <a:srgbClr val="000000"/>
                </a:solidFill>
                <a:effectLst/>
                <a:latin typeface="Muli"/>
                <a:hlinkClick r:id="rId2"/>
              </a:rPr>
              <a:t>-</a:t>
            </a:r>
            <a:r>
              <a:rPr lang="en-US" sz="2400" b="0" i="0" dirty="0">
                <a:solidFill>
                  <a:srgbClr val="000000"/>
                </a:solidFill>
                <a:effectLst/>
                <a:latin typeface="Muli"/>
              </a:rPr>
              <a:t>operations</a:t>
            </a:r>
            <a:endParaRPr lang="en-US" sz="2400" b="0" i="0" dirty="0">
              <a:solidFill>
                <a:srgbClr val="7F7F7F"/>
              </a:solidFill>
              <a:effectLst/>
              <a:latin typeface="Muli"/>
            </a:endParaRPr>
          </a:p>
          <a:p>
            <a:endParaRPr lang="en-US" sz="2400" dirty="0"/>
          </a:p>
        </p:txBody>
      </p:sp>
    </p:spTree>
    <p:extLst>
      <p:ext uri="{BB962C8B-B14F-4D97-AF65-F5344CB8AC3E}">
        <p14:creationId xmlns:p14="http://schemas.microsoft.com/office/powerpoint/2010/main" val="1021979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33B02-E7F8-FE72-2E2F-53687ACFFE09}"/>
              </a:ext>
            </a:extLst>
          </p:cNvPr>
          <p:cNvSpPr>
            <a:spLocks noGrp="1"/>
          </p:cNvSpPr>
          <p:nvPr>
            <p:ph idx="1"/>
          </p:nvPr>
        </p:nvSpPr>
        <p:spPr>
          <a:xfrm>
            <a:off x="788670" y="514350"/>
            <a:ext cx="10339578" cy="5657850"/>
          </a:xfrm>
        </p:spPr>
        <p:txBody>
          <a:bodyPr/>
          <a:lstStyle/>
          <a:p>
            <a:r>
              <a:rPr lang="en-US" b="1" dirty="0"/>
              <a:t>Arithmetic Right Shift:</a:t>
            </a:r>
          </a:p>
          <a:p>
            <a:r>
              <a:rPr lang="en-US" dirty="0"/>
              <a:t>In this shift, each bit is moved to the right one by one and the least significant(LSB) bit is rejected and the empty most significant bit(MSB) is filled with the value of the previous MSB. </a:t>
            </a:r>
          </a:p>
          <a:p>
            <a:endParaRPr lang="en-US" dirty="0"/>
          </a:p>
        </p:txBody>
      </p:sp>
      <p:pic>
        <p:nvPicPr>
          <p:cNvPr id="4099" name="Picture 3" descr="Arithmetic Right Shift">
            <a:extLst>
              <a:ext uri="{FF2B5EF4-FFF2-40B4-BE49-F238E27FC236}">
                <a16:creationId xmlns:a16="http://schemas.microsoft.com/office/drawing/2014/main" id="{280943C9-A4B8-F781-6BF3-390FFE649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400" y="2026920"/>
            <a:ext cx="6686654" cy="3185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DF484E-14F9-27FD-E67E-96C043B6E77C}"/>
              </a:ext>
            </a:extLst>
          </p:cNvPr>
          <p:cNvSpPr txBox="1"/>
          <p:nvPr/>
        </p:nvSpPr>
        <p:spPr>
          <a:xfrm>
            <a:off x="1199294" y="5301555"/>
            <a:ext cx="8904825" cy="923330"/>
          </a:xfrm>
          <a:prstGeom prst="rect">
            <a:avLst/>
          </a:prstGeom>
          <a:noFill/>
        </p:spPr>
        <p:txBody>
          <a:bodyPr wrap="square">
            <a:spAutoFit/>
          </a:bodyPr>
          <a:lstStyle/>
          <a:p>
            <a:pPr algn="l"/>
            <a:r>
              <a:rPr lang="en-US" b="0" i="0" dirty="0">
                <a:solidFill>
                  <a:srgbClr val="000000"/>
                </a:solidFill>
                <a:effectLst/>
                <a:highlight>
                  <a:srgbClr val="FFFF00"/>
                </a:highlight>
                <a:latin typeface="Mulish"/>
              </a:rPr>
              <a:t>For example, R1 -&gt; </a:t>
            </a:r>
            <a:r>
              <a:rPr lang="en-US" b="0" i="0" dirty="0" err="1">
                <a:solidFill>
                  <a:srgbClr val="000000"/>
                </a:solidFill>
                <a:effectLst/>
                <a:highlight>
                  <a:srgbClr val="FFFF00"/>
                </a:highlight>
                <a:latin typeface="Mulish"/>
              </a:rPr>
              <a:t>ashr</a:t>
            </a:r>
            <a:r>
              <a:rPr lang="en-US" b="0" i="0" dirty="0">
                <a:solidFill>
                  <a:srgbClr val="000000"/>
                </a:solidFill>
                <a:effectLst/>
                <a:highlight>
                  <a:srgbClr val="FFFF00"/>
                </a:highlight>
                <a:latin typeface="Mulish"/>
              </a:rPr>
              <a:t> R1.</a:t>
            </a:r>
            <a:endParaRPr lang="en-US" b="0" i="0" dirty="0">
              <a:solidFill>
                <a:srgbClr val="7F7F7F"/>
              </a:solidFill>
              <a:effectLst/>
              <a:highlight>
                <a:srgbClr val="FFFF00"/>
              </a:highlight>
              <a:latin typeface="Mulish"/>
            </a:endParaRPr>
          </a:p>
          <a:p>
            <a:pPr algn="l"/>
            <a:r>
              <a:rPr lang="en-US" b="0" i="0" dirty="0">
                <a:solidFill>
                  <a:srgbClr val="000000"/>
                </a:solidFill>
                <a:effectLst/>
                <a:highlight>
                  <a:srgbClr val="FFFF00"/>
                </a:highlight>
                <a:latin typeface="Mulish"/>
              </a:rPr>
              <a:t>This command means the 8 bits present in the R1 register will be arithmetic shifted right, and the result will be stored in register R1.</a:t>
            </a:r>
            <a:endParaRPr lang="en-US" b="0" i="0" dirty="0">
              <a:solidFill>
                <a:srgbClr val="7F7F7F"/>
              </a:solidFill>
              <a:effectLst/>
              <a:highlight>
                <a:srgbClr val="FFFF00"/>
              </a:highlight>
              <a:latin typeface="Mulish"/>
            </a:endParaRPr>
          </a:p>
        </p:txBody>
      </p:sp>
    </p:spTree>
    <p:extLst>
      <p:ext uri="{BB962C8B-B14F-4D97-AF65-F5344CB8AC3E}">
        <p14:creationId xmlns:p14="http://schemas.microsoft.com/office/powerpoint/2010/main" val="2582844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94708-8CE3-2E28-74F6-9EAF110B160A}"/>
              </a:ext>
            </a:extLst>
          </p:cNvPr>
          <p:cNvSpPr>
            <a:spLocks noGrp="1"/>
          </p:cNvSpPr>
          <p:nvPr>
            <p:ph idx="1"/>
          </p:nvPr>
        </p:nvSpPr>
        <p:spPr>
          <a:xfrm>
            <a:off x="685800" y="582930"/>
            <a:ext cx="10442448" cy="5589270"/>
          </a:xfrm>
        </p:spPr>
        <p:txBody>
          <a:bodyPr/>
          <a:lstStyle/>
          <a:p>
            <a:pPr marL="0" indent="0">
              <a:buNone/>
            </a:pPr>
            <a:r>
              <a:rPr lang="en-US" sz="2400" b="1" i="0" dirty="0">
                <a:solidFill>
                  <a:srgbClr val="1F1F1F"/>
                </a:solidFill>
                <a:effectLst/>
                <a:latin typeface="Google Sans"/>
              </a:rPr>
              <a:t>Circular Shift: </a:t>
            </a:r>
          </a:p>
          <a:p>
            <a:r>
              <a:rPr lang="en-US" sz="2400" b="0" i="0" dirty="0">
                <a:solidFill>
                  <a:srgbClr val="1F1F1F"/>
                </a:solidFill>
                <a:effectLst/>
                <a:latin typeface="Google Sans"/>
              </a:rPr>
              <a:t>In this type of shift, the data bits are "rotated" within the register. The bits that fall off one end re-enter on the other end, creating a circular movement. This type of shift is useful for operations like finding the minimum or maximum value in a set of data.</a:t>
            </a:r>
          </a:p>
          <a:p>
            <a:pPr algn="l" fontAlgn="base"/>
            <a:r>
              <a:rPr lang="en-US" sz="2400" b="0" i="0" dirty="0">
                <a:solidFill>
                  <a:srgbClr val="273239"/>
                </a:solidFill>
                <a:effectLst/>
                <a:latin typeface="Nunito" pitchFamily="2" charset="0"/>
              </a:rPr>
              <a:t>The circular shift circulates the bits in the sequence of the register around both ends without any loss of information. </a:t>
            </a:r>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a:p>
            <a:pPr algn="l" fontAlgn="base">
              <a:buFont typeface="+mj-lt"/>
              <a:buAutoNum type="arabicPeriod"/>
            </a:pPr>
            <a:r>
              <a:rPr lang="en-US" sz="2400" b="0" i="0" dirty="0">
                <a:solidFill>
                  <a:srgbClr val="273239"/>
                </a:solidFill>
                <a:effectLst/>
                <a:latin typeface="Nunito" pitchFamily="2" charset="0"/>
              </a:rPr>
              <a:t>Circular Shift Left</a:t>
            </a:r>
          </a:p>
          <a:p>
            <a:pPr algn="l" fontAlgn="base">
              <a:buFont typeface="+mj-lt"/>
              <a:buAutoNum type="arabicPeriod"/>
            </a:pPr>
            <a:r>
              <a:rPr lang="en-US" sz="2400" b="0" i="0" dirty="0">
                <a:solidFill>
                  <a:srgbClr val="273239"/>
                </a:solidFill>
                <a:effectLst/>
                <a:latin typeface="Nunito" pitchFamily="2" charset="0"/>
              </a:rPr>
              <a:t>Circular Shift Right</a:t>
            </a:r>
          </a:p>
          <a:p>
            <a:endParaRPr lang="en-US" dirty="0"/>
          </a:p>
        </p:txBody>
      </p:sp>
    </p:spTree>
    <p:extLst>
      <p:ext uri="{BB962C8B-B14F-4D97-AF65-F5344CB8AC3E}">
        <p14:creationId xmlns:p14="http://schemas.microsoft.com/office/powerpoint/2010/main" val="3583610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0CD79-A88F-1E78-2CBC-B04C32B24121}"/>
              </a:ext>
            </a:extLst>
          </p:cNvPr>
          <p:cNvSpPr>
            <a:spLocks noGrp="1"/>
          </p:cNvSpPr>
          <p:nvPr>
            <p:ph idx="1"/>
          </p:nvPr>
        </p:nvSpPr>
        <p:spPr>
          <a:xfrm>
            <a:off x="468630" y="582930"/>
            <a:ext cx="10659618" cy="5589270"/>
          </a:xfrm>
        </p:spPr>
        <p:txBody>
          <a:bodyPr/>
          <a:lstStyle/>
          <a:p>
            <a:r>
              <a:rPr lang="en-US" dirty="0"/>
              <a:t>Circular Left Shift:</a:t>
            </a:r>
          </a:p>
          <a:p>
            <a:r>
              <a:rPr lang="en-US" dirty="0"/>
              <a:t>In this micro shift operation each bit in the register is shifted to the left one by one. After shifting, the LSB becomes empty, so the value of the MSB is filled in there.</a:t>
            </a:r>
          </a:p>
          <a:p>
            <a:endParaRPr lang="en-US" dirty="0"/>
          </a:p>
        </p:txBody>
      </p:sp>
      <p:pic>
        <p:nvPicPr>
          <p:cNvPr id="5123" name="Picture 3" descr="Circular Left Shift">
            <a:extLst>
              <a:ext uri="{FF2B5EF4-FFF2-40B4-BE49-F238E27FC236}">
                <a16:creationId xmlns:a16="http://schemas.microsoft.com/office/drawing/2014/main" id="{469C1CF4-D5BA-FEA2-23AF-DB94ABB7C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659" y="2118360"/>
            <a:ext cx="7130911" cy="340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69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3B23E-CE52-555B-7F93-E8BC28A27962}"/>
              </a:ext>
            </a:extLst>
          </p:cNvPr>
          <p:cNvSpPr>
            <a:spLocks noGrp="1"/>
          </p:cNvSpPr>
          <p:nvPr>
            <p:ph idx="1"/>
          </p:nvPr>
        </p:nvSpPr>
        <p:spPr>
          <a:xfrm>
            <a:off x="857250" y="571500"/>
            <a:ext cx="10270998" cy="5600700"/>
          </a:xfrm>
        </p:spPr>
        <p:txBody>
          <a:bodyPr/>
          <a:lstStyle/>
          <a:p>
            <a:r>
              <a:rPr lang="en-US" dirty="0"/>
              <a:t>Circular Right Shift:</a:t>
            </a:r>
          </a:p>
          <a:p>
            <a:r>
              <a:rPr lang="en-US" dirty="0"/>
              <a:t>In this micro shift operation each bit in the register is shifted to the right one by one. After shifting, the MSB becomes empty, so the value of the LSB is filled in there.</a:t>
            </a:r>
          </a:p>
          <a:p>
            <a:endParaRPr lang="en-US" dirty="0"/>
          </a:p>
          <a:p>
            <a:endParaRPr lang="en-US" dirty="0"/>
          </a:p>
        </p:txBody>
      </p:sp>
      <p:pic>
        <p:nvPicPr>
          <p:cNvPr id="6147" name="Picture 3" descr="Circular Right Shift">
            <a:extLst>
              <a:ext uri="{FF2B5EF4-FFF2-40B4-BE49-F238E27FC236}">
                <a16:creationId xmlns:a16="http://schemas.microsoft.com/office/drawing/2014/main" id="{E5730F7C-CE2E-7FC1-5A9B-2C7D6129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632" y="2266950"/>
            <a:ext cx="722673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00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BB594-B95E-46E3-FD38-88A137DD84A1}"/>
              </a:ext>
            </a:extLst>
          </p:cNvPr>
          <p:cNvSpPr>
            <a:spLocks noGrp="1"/>
          </p:cNvSpPr>
          <p:nvPr>
            <p:ph idx="1"/>
          </p:nvPr>
        </p:nvSpPr>
        <p:spPr>
          <a:xfrm>
            <a:off x="800100" y="502920"/>
            <a:ext cx="10328148" cy="5669280"/>
          </a:xfrm>
        </p:spPr>
        <p:txBody>
          <a:bodyPr/>
          <a:lstStyle/>
          <a:p>
            <a:pPr algn="l" rtl="0" fontAlgn="base">
              <a:spcAft>
                <a:spcPts val="750"/>
              </a:spcAft>
            </a:pPr>
            <a:r>
              <a:rPr lang="en-US" b="1" i="0" dirty="0">
                <a:solidFill>
                  <a:srgbClr val="273239"/>
                </a:solidFill>
                <a:effectLst/>
                <a:latin typeface="Nunito" pitchFamily="2" charset="0"/>
              </a:rPr>
              <a:t>Arithmetic Logic Shift Unit (ALSU)</a:t>
            </a:r>
            <a:r>
              <a:rPr lang="en-US" b="0" i="0" dirty="0">
                <a:solidFill>
                  <a:srgbClr val="273239"/>
                </a:solidFill>
                <a:effectLst/>
                <a:latin typeface="Nunito" pitchFamily="2" charset="0"/>
              </a:rPr>
              <a:t> is a member of the </a:t>
            </a:r>
            <a:r>
              <a:rPr lang="en-US" b="1" i="0" u="sng" dirty="0">
                <a:solidFill>
                  <a:srgbClr val="273239"/>
                </a:solidFill>
                <a:effectLst/>
                <a:latin typeface="Nunito" pitchFamily="2" charset="0"/>
              </a:rPr>
              <a:t>Arithmetic Logic Unit (ALU)</a:t>
            </a:r>
            <a:r>
              <a:rPr lang="en-US" b="0" i="0" dirty="0">
                <a:solidFill>
                  <a:srgbClr val="273239"/>
                </a:solidFill>
                <a:effectLst/>
                <a:latin typeface="Nunito" pitchFamily="2" charset="0"/>
              </a:rPr>
              <a:t> in a computer system. It is a digital circuit that performs logical, arithmetic, and shift operations. </a:t>
            </a:r>
          </a:p>
          <a:p>
            <a:pPr algn="l" rtl="0" fontAlgn="base">
              <a:spcAft>
                <a:spcPts val="750"/>
              </a:spcAft>
            </a:pPr>
            <a:r>
              <a:rPr lang="en-US" b="0" i="0" dirty="0">
                <a:solidFill>
                  <a:srgbClr val="273239"/>
                </a:solidFill>
                <a:effectLst/>
                <a:latin typeface="Nunito" pitchFamily="2" charset="0"/>
              </a:rPr>
              <a:t>Rather than having individual registers calculating the micro operations directly, the computer deploys a number of storage registers which is connected to a common operational unit known as an arithmetic logic unit or ALU. </a:t>
            </a:r>
          </a:p>
          <a:p>
            <a:pPr algn="l" rtl="0" fontAlgn="base">
              <a:spcAft>
                <a:spcPts val="750"/>
              </a:spcAft>
            </a:pPr>
            <a:r>
              <a:rPr lang="en-US" b="0" i="0" dirty="0">
                <a:solidFill>
                  <a:srgbClr val="273239"/>
                </a:solidFill>
                <a:effectLst/>
                <a:latin typeface="Nunito" pitchFamily="2" charset="0"/>
              </a:rPr>
              <a:t>To implement the micro operation, the contents of specified registers are allocated in the inputs of the common Arithmetic Logic Unit. The Arithmetic Logic Unit performs an operation that leads as a result and gets transferred to a destination register.</a:t>
            </a:r>
          </a:p>
          <a:p>
            <a:pPr algn="l" rtl="0" fontAlgn="base">
              <a:spcAft>
                <a:spcPts val="750"/>
              </a:spcAft>
            </a:pPr>
            <a:r>
              <a:rPr lang="en-US" b="0" i="0" dirty="0">
                <a:solidFill>
                  <a:srgbClr val="273239"/>
                </a:solidFill>
                <a:effectLst/>
                <a:latin typeface="Nunito" pitchFamily="2" charset="0"/>
              </a:rPr>
              <a:t>Arithmetic Logic Unit may be a combinatory circuit in order that the complete register transfer operation from the supply registers through the ALU and into the destination register is performed throughout one clock pulse amount. </a:t>
            </a:r>
            <a:endParaRPr lang="en-US" dirty="0"/>
          </a:p>
        </p:txBody>
      </p:sp>
    </p:spTree>
    <p:extLst>
      <p:ext uri="{BB962C8B-B14F-4D97-AF65-F5344CB8AC3E}">
        <p14:creationId xmlns:p14="http://schemas.microsoft.com/office/powerpoint/2010/main" val="4043422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0D4F6412-0871-113C-51C5-CAD0578876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2636" y="422910"/>
            <a:ext cx="7133865" cy="53378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3A3995-1D71-96D9-18C2-C30EA44649CF}"/>
              </a:ext>
            </a:extLst>
          </p:cNvPr>
          <p:cNvSpPr txBox="1"/>
          <p:nvPr/>
        </p:nvSpPr>
        <p:spPr>
          <a:xfrm>
            <a:off x="3486150" y="5861804"/>
            <a:ext cx="4560570" cy="369332"/>
          </a:xfrm>
          <a:prstGeom prst="rect">
            <a:avLst/>
          </a:prstGeom>
          <a:noFill/>
        </p:spPr>
        <p:txBody>
          <a:bodyPr wrap="square" rtlCol="0">
            <a:spAutoFit/>
          </a:bodyPr>
          <a:lstStyle/>
          <a:p>
            <a:r>
              <a:rPr lang="en-US" dirty="0"/>
              <a:t>Block Diagram of ALSU</a:t>
            </a:r>
          </a:p>
        </p:txBody>
      </p:sp>
    </p:spTree>
    <p:extLst>
      <p:ext uri="{BB962C8B-B14F-4D97-AF65-F5344CB8AC3E}">
        <p14:creationId xmlns:p14="http://schemas.microsoft.com/office/powerpoint/2010/main" val="3185415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9B3B4-D3D9-27D7-52DC-2A5F5BAD84C0}"/>
              </a:ext>
            </a:extLst>
          </p:cNvPr>
          <p:cNvSpPr>
            <a:spLocks noGrp="1"/>
          </p:cNvSpPr>
          <p:nvPr>
            <p:ph idx="1"/>
          </p:nvPr>
        </p:nvSpPr>
        <p:spPr>
          <a:xfrm>
            <a:off x="537210" y="388620"/>
            <a:ext cx="10591038" cy="5783580"/>
          </a:xfrm>
        </p:spPr>
        <p:txBody>
          <a:bodyPr>
            <a:normAutofit fontScale="92500" lnSpcReduction="20000"/>
          </a:bodyPr>
          <a:lstStyle/>
          <a:p>
            <a:pPr algn="l" rtl="0" fontAlgn="base">
              <a:spcAft>
                <a:spcPts val="750"/>
              </a:spcAft>
            </a:pPr>
            <a:r>
              <a:rPr lang="en-US" b="0" i="0" dirty="0">
                <a:solidFill>
                  <a:srgbClr val="273239"/>
                </a:solidFill>
                <a:effectLst/>
                <a:latin typeface="Nunito" pitchFamily="2" charset="0"/>
              </a:rPr>
              <a:t>We can combine and make one ALU with common selection variables by adding arithmetic, logic, and shift circuits. We can see the, One stage of an arithmetic logic shift unit in the diagram above. Some particular micro operations are selected through the inputs S1 and S0.</a:t>
            </a:r>
          </a:p>
          <a:p>
            <a:pPr algn="l" rtl="0" fontAlgn="base">
              <a:spcAft>
                <a:spcPts val="750"/>
              </a:spcAft>
            </a:pPr>
            <a:r>
              <a:rPr lang="en-US" b="0" i="0" dirty="0">
                <a:solidFill>
                  <a:srgbClr val="273239"/>
                </a:solidFill>
                <a:effectLst/>
                <a:latin typeface="Nunito" pitchFamily="2" charset="0"/>
              </a:rPr>
              <a:t>4 x 1 multiplexer at the output chooses between associate arithmetic output between Ei and a logic output in Hi. The data in the multiplexer are selected through inputs S3 and S2 and the other two data inputs to the multiplexer obtain the inputs Ai – 1 for the </a:t>
            </a:r>
            <a:r>
              <a:rPr lang="en-US" b="1" i="1" dirty="0" err="1">
                <a:solidFill>
                  <a:srgbClr val="273239"/>
                </a:solidFill>
                <a:effectLst/>
                <a:latin typeface="Nunito" pitchFamily="2" charset="0"/>
              </a:rPr>
              <a:t>shr</a:t>
            </a:r>
            <a:r>
              <a:rPr lang="en-US" b="0" i="0" dirty="0">
                <a:solidFill>
                  <a:srgbClr val="273239"/>
                </a:solidFill>
                <a:effectLst/>
                <a:latin typeface="Nunito" pitchFamily="2" charset="0"/>
              </a:rPr>
              <a:t> operation and Ai + 1 for the </a:t>
            </a:r>
            <a:r>
              <a:rPr lang="en-US" b="1" i="1" dirty="0" err="1">
                <a:solidFill>
                  <a:srgbClr val="273239"/>
                </a:solidFill>
                <a:effectLst/>
                <a:latin typeface="Nunito" pitchFamily="2" charset="0"/>
              </a:rPr>
              <a:t>shl</a:t>
            </a:r>
            <a:r>
              <a:rPr lang="en-US" b="0" i="0" dirty="0">
                <a:solidFill>
                  <a:srgbClr val="273239"/>
                </a:solidFill>
                <a:effectLst/>
                <a:latin typeface="Nunito" pitchFamily="2" charset="0"/>
              </a:rPr>
              <a:t> operation.</a:t>
            </a:r>
          </a:p>
          <a:p>
            <a:pPr algn="l" rtl="0" fontAlgn="base">
              <a:spcAft>
                <a:spcPts val="750"/>
              </a:spcAft>
            </a:pPr>
            <a:r>
              <a:rPr lang="en-US" b="1" i="0" dirty="0">
                <a:solidFill>
                  <a:srgbClr val="273239"/>
                </a:solidFill>
                <a:effectLst/>
                <a:latin typeface="Nunito" pitchFamily="2" charset="0"/>
              </a:rPr>
              <a:t>Note:</a:t>
            </a:r>
            <a:r>
              <a:rPr lang="en-US" b="0" i="0" dirty="0">
                <a:solidFill>
                  <a:srgbClr val="273239"/>
                </a:solidFill>
                <a:effectLst/>
                <a:latin typeface="Nunito" pitchFamily="2" charset="0"/>
              </a:rPr>
              <a:t> The output carry Ci + 1 of a specified arithmetic stage must be attached to the input carry Ci of the next stage in the sequence.</a:t>
            </a:r>
          </a:p>
          <a:p>
            <a:pPr algn="l" rtl="0" fontAlgn="base">
              <a:spcAft>
                <a:spcPts val="750"/>
              </a:spcAft>
            </a:pPr>
            <a:r>
              <a:rPr lang="en-US" b="0" i="0" dirty="0">
                <a:solidFill>
                  <a:srgbClr val="273239"/>
                </a:solidFill>
                <a:effectLst/>
                <a:latin typeface="Nunito" pitchFamily="2" charset="0"/>
              </a:rPr>
              <a:t>The circuit whose one stage is given in the below diagram provides 8 arithmetic operations, 4 logic operations, and 2 shift operations, and Each operation is selected by the 5 variables S3, S2, S1, S0, and Cin. </a:t>
            </a:r>
          </a:p>
          <a:p>
            <a:pPr algn="l" rtl="0" fontAlgn="base">
              <a:spcAft>
                <a:spcPts val="750"/>
              </a:spcAft>
            </a:pPr>
            <a:r>
              <a:rPr lang="en-US" b="0" i="0" dirty="0">
                <a:solidFill>
                  <a:srgbClr val="273239"/>
                </a:solidFill>
                <a:effectLst/>
                <a:latin typeface="Nunito" pitchFamily="2" charset="0"/>
              </a:rPr>
              <a:t>The below table shows the 14 operations perform by the Arithmetic Logic Unit:</a:t>
            </a:r>
          </a:p>
          <a:p>
            <a:pPr algn="l" fontAlgn="base">
              <a:spcAft>
                <a:spcPts val="1800"/>
              </a:spcAft>
              <a:buFont typeface="+mj-lt"/>
              <a:buAutoNum type="arabicPeriod"/>
            </a:pPr>
            <a:r>
              <a:rPr lang="en-US" b="0" i="0" dirty="0">
                <a:solidFill>
                  <a:srgbClr val="273239"/>
                </a:solidFill>
                <a:effectLst/>
                <a:latin typeface="Nunito" pitchFamily="2" charset="0"/>
              </a:rPr>
              <a:t>The first 8 are arithmetic operations which are selected by S3 S2 = 00</a:t>
            </a:r>
          </a:p>
          <a:p>
            <a:pPr algn="l" fontAlgn="base">
              <a:spcAft>
                <a:spcPts val="1800"/>
              </a:spcAft>
              <a:buFont typeface="+mj-lt"/>
              <a:buAutoNum type="arabicPeriod" startAt="2"/>
            </a:pPr>
            <a:r>
              <a:rPr lang="en-US" b="0" i="0" dirty="0">
                <a:solidFill>
                  <a:srgbClr val="273239"/>
                </a:solidFill>
                <a:effectLst/>
                <a:latin typeface="Nunito" pitchFamily="2" charset="0"/>
              </a:rPr>
              <a:t>The next 4 are logic operations which are selected by S3 S2 = 01</a:t>
            </a:r>
          </a:p>
          <a:p>
            <a:pPr algn="l" fontAlgn="base">
              <a:spcAft>
                <a:spcPts val="1800"/>
              </a:spcAft>
              <a:buFont typeface="+mj-lt"/>
              <a:buAutoNum type="arabicPeriod" startAt="3"/>
            </a:pPr>
            <a:r>
              <a:rPr lang="en-US" b="0" i="0" dirty="0">
                <a:solidFill>
                  <a:srgbClr val="273239"/>
                </a:solidFill>
                <a:effectLst/>
                <a:latin typeface="Nunito" pitchFamily="2" charset="0"/>
              </a:rPr>
              <a:t>The last two are shift operations which are selected by S3 S2 = 10 &amp; 11</a:t>
            </a:r>
          </a:p>
          <a:p>
            <a:endParaRPr lang="en-US" dirty="0"/>
          </a:p>
        </p:txBody>
      </p:sp>
    </p:spTree>
    <p:extLst>
      <p:ext uri="{BB962C8B-B14F-4D97-AF65-F5344CB8AC3E}">
        <p14:creationId xmlns:p14="http://schemas.microsoft.com/office/powerpoint/2010/main" val="989556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ADED77A5-03EF-DF65-CFD8-EB2B26AAA0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200" y="365760"/>
            <a:ext cx="9896909" cy="561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29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709B9-BEE3-92E7-5D79-588CC12BA9E9}"/>
              </a:ext>
            </a:extLst>
          </p:cNvPr>
          <p:cNvSpPr>
            <a:spLocks noGrp="1"/>
          </p:cNvSpPr>
          <p:nvPr>
            <p:ph idx="1"/>
          </p:nvPr>
        </p:nvSpPr>
        <p:spPr/>
        <p:txBody>
          <a:bodyPr/>
          <a:lstStyle/>
          <a:p>
            <a:r>
              <a:rPr lang="en-US" dirty="0"/>
              <a:t>The End !!!!!</a:t>
            </a:r>
          </a:p>
        </p:txBody>
      </p:sp>
    </p:spTree>
    <p:extLst>
      <p:ext uri="{BB962C8B-B14F-4D97-AF65-F5344CB8AC3E}">
        <p14:creationId xmlns:p14="http://schemas.microsoft.com/office/powerpoint/2010/main" val="78471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7358-CCD4-BC71-E57A-938C0E9E317E}"/>
              </a:ext>
            </a:extLst>
          </p:cNvPr>
          <p:cNvSpPr>
            <a:spLocks noGrp="1"/>
          </p:cNvSpPr>
          <p:nvPr>
            <p:ph type="title"/>
          </p:nvPr>
        </p:nvSpPr>
        <p:spPr/>
        <p:txBody>
          <a:bodyPr/>
          <a:lstStyle/>
          <a:p>
            <a:r>
              <a:rPr lang="en-US" dirty="0"/>
              <a:t>ARITHMETIC MICROOPERATION</a:t>
            </a:r>
          </a:p>
        </p:txBody>
      </p:sp>
      <p:sp>
        <p:nvSpPr>
          <p:cNvPr id="3" name="Content Placeholder 2">
            <a:extLst>
              <a:ext uri="{FF2B5EF4-FFF2-40B4-BE49-F238E27FC236}">
                <a16:creationId xmlns:a16="http://schemas.microsoft.com/office/drawing/2014/main" id="{51485537-76E5-ABAA-FE04-EEFE9FE7C89C}"/>
              </a:ext>
            </a:extLst>
          </p:cNvPr>
          <p:cNvSpPr>
            <a:spLocks noGrp="1"/>
          </p:cNvSpPr>
          <p:nvPr>
            <p:ph idx="1"/>
          </p:nvPr>
        </p:nvSpPr>
        <p:spPr>
          <a:xfrm>
            <a:off x="944118" y="1801368"/>
            <a:ext cx="10058400" cy="4050792"/>
          </a:xfrm>
        </p:spPr>
        <p:txBody>
          <a:bodyPr/>
          <a:lstStyle/>
          <a:p>
            <a:r>
              <a:rPr lang="en-US" b="1" i="0" dirty="0">
                <a:solidFill>
                  <a:srgbClr val="404040"/>
                </a:solidFill>
                <a:effectLst/>
                <a:latin typeface="Roboto" panose="02000000000000000000" pitchFamily="2" charset="0"/>
              </a:rPr>
              <a:t>Arithmetic microoperation </a:t>
            </a:r>
            <a:r>
              <a:rPr lang="en-US" b="0" i="0" dirty="0">
                <a:solidFill>
                  <a:srgbClr val="404040"/>
                </a:solidFill>
                <a:effectLst/>
                <a:latin typeface="Roboto" panose="02000000000000000000" pitchFamily="2" charset="0"/>
              </a:rPr>
              <a:t>is such type of microoperation which performs arithmetic operation on numeric data stored in the registers.</a:t>
            </a:r>
          </a:p>
          <a:p>
            <a:endParaRPr lang="en-US" b="0" i="0" dirty="0">
              <a:solidFill>
                <a:srgbClr val="404040"/>
              </a:solidFill>
              <a:effectLst/>
              <a:latin typeface="Roboto" panose="02000000000000000000" pitchFamily="2" charset="0"/>
            </a:endParaRPr>
          </a:p>
          <a:p>
            <a:endParaRPr lang="en-US" dirty="0"/>
          </a:p>
        </p:txBody>
      </p:sp>
      <p:graphicFrame>
        <p:nvGraphicFramePr>
          <p:cNvPr id="4" name="Diagram 3">
            <a:extLst>
              <a:ext uri="{FF2B5EF4-FFF2-40B4-BE49-F238E27FC236}">
                <a16:creationId xmlns:a16="http://schemas.microsoft.com/office/drawing/2014/main" id="{4CF84163-A46E-B6A5-50DD-2A060A6781ED}"/>
              </a:ext>
            </a:extLst>
          </p:cNvPr>
          <p:cNvGraphicFramePr/>
          <p:nvPr>
            <p:extLst>
              <p:ext uri="{D42A27DB-BD31-4B8C-83A1-F6EECF244321}">
                <p14:modId xmlns:p14="http://schemas.microsoft.com/office/powerpoint/2010/main" val="1278880909"/>
              </p:ext>
            </p:extLst>
          </p:nvPr>
        </p:nvGraphicFramePr>
        <p:xfrm>
          <a:off x="4713478" y="2457026"/>
          <a:ext cx="6414770" cy="3916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B2945609-87E0-A0F9-8F93-9F26CC0CC21C}"/>
              </a:ext>
            </a:extLst>
          </p:cNvPr>
          <p:cNvSpPr/>
          <p:nvPr/>
        </p:nvSpPr>
        <p:spPr>
          <a:xfrm>
            <a:off x="6909308" y="4415197"/>
            <a:ext cx="2023110" cy="8686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TYPES OF MICRO-OPERATIOINS</a:t>
            </a:r>
          </a:p>
        </p:txBody>
      </p:sp>
    </p:spTree>
    <p:extLst>
      <p:ext uri="{BB962C8B-B14F-4D97-AF65-F5344CB8AC3E}">
        <p14:creationId xmlns:p14="http://schemas.microsoft.com/office/powerpoint/2010/main" val="14493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140C-5F4D-CCB0-1BFD-4AF803C304E8}"/>
              </a:ext>
            </a:extLst>
          </p:cNvPr>
          <p:cNvSpPr>
            <a:spLocks noGrp="1"/>
          </p:cNvSpPr>
          <p:nvPr>
            <p:ph idx="1"/>
          </p:nvPr>
        </p:nvSpPr>
        <p:spPr>
          <a:xfrm>
            <a:off x="857250" y="960120"/>
            <a:ext cx="10270998" cy="5212080"/>
          </a:xfrm>
        </p:spPr>
        <p:txBody>
          <a:bodyPr>
            <a:normAutofit/>
          </a:bodyPr>
          <a:lstStyle/>
          <a:p>
            <a:pPr marL="0" indent="0" algn="l">
              <a:lnSpc>
                <a:spcPts val="2625"/>
              </a:lnSpc>
              <a:spcAft>
                <a:spcPts val="750"/>
              </a:spcAft>
              <a:buNone/>
            </a:pPr>
            <a:r>
              <a:rPr lang="en-US" sz="2400" b="1" i="0" u="none" strike="noStrike">
                <a:effectLst/>
                <a:latin typeface="Roboto" panose="02000000000000000000" pitchFamily="2" charset="0"/>
              </a:rPr>
              <a:t>Addition:</a:t>
            </a:r>
            <a:endParaRPr lang="en-US" sz="2400" b="1" i="0" u="none" strike="noStrike" dirty="0">
              <a:effectLst/>
              <a:latin typeface="Roboto" panose="02000000000000000000" pitchFamily="2" charset="0"/>
            </a:endParaRPr>
          </a:p>
          <a:p>
            <a:pPr algn="l"/>
            <a:r>
              <a:rPr lang="en-US" sz="2400" b="0" i="0" dirty="0">
                <a:solidFill>
                  <a:srgbClr val="404040"/>
                </a:solidFill>
                <a:effectLst/>
                <a:latin typeface="Roboto" panose="02000000000000000000" pitchFamily="2" charset="0"/>
              </a:rPr>
              <a:t>In </a:t>
            </a:r>
            <a:r>
              <a:rPr lang="en-US" sz="2400" b="1" i="0" dirty="0">
                <a:solidFill>
                  <a:srgbClr val="404040"/>
                </a:solidFill>
                <a:effectLst/>
                <a:latin typeface="Roboto" panose="02000000000000000000" pitchFamily="2" charset="0"/>
              </a:rPr>
              <a:t>addition micro-operation,</a:t>
            </a:r>
            <a:r>
              <a:rPr lang="en-US" sz="2400" b="0" i="0" dirty="0">
                <a:solidFill>
                  <a:srgbClr val="404040"/>
                </a:solidFill>
                <a:effectLst/>
                <a:latin typeface="Roboto" panose="02000000000000000000" pitchFamily="2" charset="0"/>
              </a:rPr>
              <a:t> the value in register R1 is added to the value in the register R2 and then the sum is transferred into register R3. </a:t>
            </a:r>
          </a:p>
          <a:p>
            <a:endParaRPr lang="en-US" sz="2400" dirty="0"/>
          </a:p>
        </p:txBody>
      </p:sp>
      <p:pic>
        <p:nvPicPr>
          <p:cNvPr id="2050" name="Picture 2" descr="Screenshot 2024 03 08 190001 1">
            <a:extLst>
              <a:ext uri="{FF2B5EF4-FFF2-40B4-BE49-F238E27FC236}">
                <a16:creationId xmlns:a16="http://schemas.microsoft.com/office/drawing/2014/main" id="{CAD84103-67BB-4015-3DA8-99916B314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829" y="2787281"/>
            <a:ext cx="7463409" cy="203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FCB25-9D75-6C7B-2099-5A7E92A03539}"/>
              </a:ext>
            </a:extLst>
          </p:cNvPr>
          <p:cNvSpPr>
            <a:spLocks noGrp="1"/>
          </p:cNvSpPr>
          <p:nvPr>
            <p:ph idx="1"/>
          </p:nvPr>
        </p:nvSpPr>
        <p:spPr>
          <a:xfrm>
            <a:off x="675132" y="502920"/>
            <a:ext cx="10328148" cy="5269230"/>
          </a:xfrm>
        </p:spPr>
        <p:txBody>
          <a:bodyPr>
            <a:normAutofit/>
          </a:bodyPr>
          <a:lstStyle/>
          <a:p>
            <a:pPr algn="l">
              <a:lnSpc>
                <a:spcPts val="2625"/>
              </a:lnSpc>
              <a:spcAft>
                <a:spcPts val="750"/>
              </a:spcAft>
            </a:pPr>
            <a:r>
              <a:rPr lang="en-US" sz="2400" b="1" i="0" u="none" strike="noStrike" dirty="0">
                <a:effectLst/>
                <a:latin typeface="Roboto" panose="02000000000000000000" pitchFamily="2" charset="0"/>
              </a:rPr>
              <a:t>Subtraction:</a:t>
            </a:r>
          </a:p>
          <a:p>
            <a:pPr algn="l"/>
            <a:r>
              <a:rPr lang="en-US" sz="2400" b="0" i="0" dirty="0">
                <a:solidFill>
                  <a:srgbClr val="404040"/>
                </a:solidFill>
                <a:effectLst/>
                <a:latin typeface="Roboto" panose="02000000000000000000" pitchFamily="2" charset="0"/>
              </a:rPr>
              <a:t>In </a:t>
            </a:r>
            <a:r>
              <a:rPr lang="en-US" sz="2400" b="1" i="0" dirty="0">
                <a:solidFill>
                  <a:srgbClr val="404040"/>
                </a:solidFill>
                <a:effectLst/>
                <a:latin typeface="Roboto" panose="02000000000000000000" pitchFamily="2" charset="0"/>
              </a:rPr>
              <a:t>subtraction micro-operation,</a:t>
            </a:r>
            <a:r>
              <a:rPr lang="en-US" sz="2400" b="0" i="0" dirty="0">
                <a:solidFill>
                  <a:srgbClr val="404040"/>
                </a:solidFill>
                <a:effectLst/>
                <a:latin typeface="Roboto" panose="02000000000000000000" pitchFamily="2" charset="0"/>
              </a:rPr>
              <a:t> the contents of register R2 are subtracted from contents of the register R1, and then the result is transferred into R3.</a:t>
            </a:r>
          </a:p>
          <a:p>
            <a:endParaRPr lang="en-US" sz="2400" dirty="0"/>
          </a:p>
        </p:txBody>
      </p:sp>
      <p:pic>
        <p:nvPicPr>
          <p:cNvPr id="3074" name="Picture 2" descr="Screenshot 2024 03 08 190015">
            <a:extLst>
              <a:ext uri="{FF2B5EF4-FFF2-40B4-BE49-F238E27FC236}">
                <a16:creationId xmlns:a16="http://schemas.microsoft.com/office/drawing/2014/main" id="{99637690-B820-8F8F-BAD0-A0E3B14A8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2276810"/>
            <a:ext cx="6396037" cy="17634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C89F13-EFBE-2297-4AEF-442FAA4B9FD5}"/>
              </a:ext>
            </a:extLst>
          </p:cNvPr>
          <p:cNvSpPr txBox="1"/>
          <p:nvPr/>
        </p:nvSpPr>
        <p:spPr>
          <a:xfrm>
            <a:off x="1188720" y="4291914"/>
            <a:ext cx="9178290" cy="646331"/>
          </a:xfrm>
          <a:prstGeom prst="rect">
            <a:avLst/>
          </a:prstGeom>
          <a:noFill/>
        </p:spPr>
        <p:txBody>
          <a:bodyPr wrap="square">
            <a:spAutoFit/>
          </a:bodyPr>
          <a:lstStyle/>
          <a:p>
            <a:r>
              <a:rPr lang="en-US" b="0" i="0" dirty="0">
                <a:solidFill>
                  <a:srgbClr val="404040"/>
                </a:solidFill>
                <a:effectLst/>
                <a:latin typeface="Roboto" panose="02000000000000000000" pitchFamily="2" charset="0"/>
              </a:rPr>
              <a:t>• There is another way of doing the subtraction. In this, </a:t>
            </a:r>
            <a:r>
              <a:rPr lang="en-US" b="1" i="0" dirty="0">
                <a:solidFill>
                  <a:srgbClr val="404040"/>
                </a:solidFill>
                <a:effectLst/>
                <a:latin typeface="Roboto" panose="02000000000000000000" pitchFamily="2" charset="0"/>
              </a:rPr>
              <a:t>2’s complement of R2 is added to R1</a:t>
            </a:r>
            <a:r>
              <a:rPr lang="en-US" b="0" i="0" dirty="0">
                <a:solidFill>
                  <a:srgbClr val="404040"/>
                </a:solidFill>
                <a:effectLst/>
                <a:latin typeface="Roboto" panose="02000000000000000000" pitchFamily="2" charset="0"/>
              </a:rPr>
              <a:t>, which is equivalent to </a:t>
            </a:r>
            <a:r>
              <a:rPr lang="en-US" b="1" i="0" dirty="0">
                <a:solidFill>
                  <a:srgbClr val="404040"/>
                </a:solidFill>
                <a:effectLst/>
                <a:latin typeface="Roboto" panose="02000000000000000000" pitchFamily="2" charset="0"/>
              </a:rPr>
              <a:t>R1 – R2</a:t>
            </a:r>
            <a:r>
              <a:rPr lang="en-US" b="0" i="0" dirty="0">
                <a:solidFill>
                  <a:srgbClr val="404040"/>
                </a:solidFill>
                <a:effectLst/>
                <a:latin typeface="Roboto" panose="02000000000000000000" pitchFamily="2" charset="0"/>
              </a:rPr>
              <a:t>, and then the result is transferred into register R3.</a:t>
            </a:r>
            <a:endParaRPr lang="en-US" dirty="0"/>
          </a:p>
        </p:txBody>
      </p:sp>
      <p:pic>
        <p:nvPicPr>
          <p:cNvPr id="3076" name="Picture 4" descr="Screenshot 2024 03 08 190026">
            <a:extLst>
              <a:ext uri="{FF2B5EF4-FFF2-40B4-BE49-F238E27FC236}">
                <a16:creationId xmlns:a16="http://schemas.microsoft.com/office/drawing/2014/main" id="{4EA3C61D-FF80-AFC9-7EB6-522843E75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115" y="5098420"/>
            <a:ext cx="6396037" cy="153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25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3CD4D-765D-6E02-1C4A-B6BFA289A52E}"/>
              </a:ext>
            </a:extLst>
          </p:cNvPr>
          <p:cNvSpPr>
            <a:spLocks noGrp="1"/>
          </p:cNvSpPr>
          <p:nvPr>
            <p:ph idx="1"/>
          </p:nvPr>
        </p:nvSpPr>
        <p:spPr>
          <a:xfrm>
            <a:off x="720090" y="502920"/>
            <a:ext cx="10408158" cy="5669280"/>
          </a:xfrm>
        </p:spPr>
        <p:txBody>
          <a:bodyPr/>
          <a:lstStyle/>
          <a:p>
            <a:pPr algn="l">
              <a:lnSpc>
                <a:spcPts val="2625"/>
              </a:lnSpc>
              <a:spcAft>
                <a:spcPts val="750"/>
              </a:spcAft>
            </a:pPr>
            <a:r>
              <a:rPr lang="en-US" b="1" i="0" u="none" strike="noStrike" dirty="0">
                <a:effectLst/>
                <a:latin typeface="Roboto" panose="02000000000000000000" pitchFamily="2" charset="0"/>
              </a:rPr>
              <a:t>Increment:</a:t>
            </a:r>
          </a:p>
          <a:p>
            <a:pPr algn="l"/>
            <a:r>
              <a:rPr lang="en-US" b="0" i="0" dirty="0">
                <a:solidFill>
                  <a:srgbClr val="404040"/>
                </a:solidFill>
                <a:effectLst/>
                <a:latin typeface="Roboto" panose="02000000000000000000" pitchFamily="2" charset="0"/>
              </a:rPr>
              <a:t>In </a:t>
            </a:r>
            <a:r>
              <a:rPr lang="en-US" b="1" i="0" dirty="0">
                <a:solidFill>
                  <a:srgbClr val="404040"/>
                </a:solidFill>
                <a:effectLst/>
                <a:latin typeface="Roboto" panose="02000000000000000000" pitchFamily="2" charset="0"/>
              </a:rPr>
              <a:t>Increment micro-operation,</a:t>
            </a:r>
            <a:r>
              <a:rPr lang="en-US" b="0" i="0" dirty="0">
                <a:solidFill>
                  <a:srgbClr val="404040"/>
                </a:solidFill>
                <a:effectLst/>
                <a:latin typeface="Roboto" panose="02000000000000000000" pitchFamily="2" charset="0"/>
              </a:rPr>
              <a:t> the value inside the R1 register is increased by 1.</a:t>
            </a:r>
          </a:p>
          <a:p>
            <a:pPr algn="l">
              <a:lnSpc>
                <a:spcPts val="2625"/>
              </a:lnSpc>
              <a:spcAft>
                <a:spcPts val="750"/>
              </a:spcAft>
            </a:pPr>
            <a:endParaRPr lang="en-US" b="1" i="0" u="none" strike="noStrike" dirty="0">
              <a:effectLst/>
              <a:latin typeface="Roboto" panose="02000000000000000000" pitchFamily="2" charset="0"/>
            </a:endParaRPr>
          </a:p>
          <a:p>
            <a:pPr algn="l">
              <a:lnSpc>
                <a:spcPts val="2625"/>
              </a:lnSpc>
              <a:spcAft>
                <a:spcPts val="750"/>
              </a:spcAft>
            </a:pPr>
            <a:endParaRPr lang="en-US" b="1" dirty="0">
              <a:latin typeface="Roboto" panose="02000000000000000000" pitchFamily="2" charset="0"/>
            </a:endParaRPr>
          </a:p>
          <a:p>
            <a:pPr algn="l">
              <a:lnSpc>
                <a:spcPts val="2625"/>
              </a:lnSpc>
              <a:spcAft>
                <a:spcPts val="750"/>
              </a:spcAft>
            </a:pPr>
            <a:endParaRPr lang="en-US" b="1" i="0" u="none" strike="noStrike" dirty="0">
              <a:effectLst/>
              <a:latin typeface="Roboto" panose="02000000000000000000" pitchFamily="2" charset="0"/>
            </a:endParaRPr>
          </a:p>
          <a:p>
            <a:pPr algn="l">
              <a:lnSpc>
                <a:spcPts val="2625"/>
              </a:lnSpc>
              <a:spcAft>
                <a:spcPts val="750"/>
              </a:spcAft>
            </a:pPr>
            <a:r>
              <a:rPr lang="en-US" b="1" i="0" u="none" strike="noStrike" dirty="0">
                <a:effectLst/>
                <a:latin typeface="Roboto" panose="02000000000000000000" pitchFamily="2" charset="0"/>
              </a:rPr>
              <a:t>Decrement:</a:t>
            </a:r>
          </a:p>
          <a:p>
            <a:pPr algn="l"/>
            <a:r>
              <a:rPr lang="en-US" b="0" i="0" dirty="0">
                <a:solidFill>
                  <a:srgbClr val="404040"/>
                </a:solidFill>
                <a:effectLst/>
                <a:latin typeface="Roboto" panose="02000000000000000000" pitchFamily="2" charset="0"/>
              </a:rPr>
              <a:t>In </a:t>
            </a:r>
            <a:r>
              <a:rPr lang="en-US" b="1" i="0" dirty="0">
                <a:solidFill>
                  <a:srgbClr val="404040"/>
                </a:solidFill>
                <a:effectLst/>
                <a:latin typeface="Roboto" panose="02000000000000000000" pitchFamily="2" charset="0"/>
              </a:rPr>
              <a:t>Decrement micro-operation, </a:t>
            </a:r>
            <a:r>
              <a:rPr lang="en-US" b="0" i="0" dirty="0">
                <a:solidFill>
                  <a:srgbClr val="404040"/>
                </a:solidFill>
                <a:effectLst/>
                <a:latin typeface="Roboto" panose="02000000000000000000" pitchFamily="2" charset="0"/>
              </a:rPr>
              <a:t>the value inside the R1 register is decreased by 1. </a:t>
            </a:r>
          </a:p>
          <a:p>
            <a:pPr algn="l"/>
            <a:endParaRPr lang="en-US" b="0" i="0" dirty="0">
              <a:solidFill>
                <a:srgbClr val="404040"/>
              </a:solidFill>
              <a:effectLst/>
              <a:latin typeface="Roboto" panose="02000000000000000000" pitchFamily="2" charset="0"/>
            </a:endParaRPr>
          </a:p>
          <a:p>
            <a:pPr algn="l"/>
            <a:endParaRPr lang="en-US" b="0" i="0" dirty="0">
              <a:solidFill>
                <a:srgbClr val="404040"/>
              </a:solidFill>
              <a:effectLst/>
              <a:latin typeface="Roboto" panose="02000000000000000000" pitchFamily="2" charset="0"/>
            </a:endParaRPr>
          </a:p>
        </p:txBody>
      </p:sp>
      <p:pic>
        <p:nvPicPr>
          <p:cNvPr id="4098" name="Picture 2" descr="Screenshot 2024 03 08 190039">
            <a:extLst>
              <a:ext uri="{FF2B5EF4-FFF2-40B4-BE49-F238E27FC236}">
                <a16:creationId xmlns:a16="http://schemas.microsoft.com/office/drawing/2014/main" id="{DBF811EC-897E-91F0-7A29-CB65F2DB6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569" y="1680257"/>
            <a:ext cx="6375082" cy="11543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reenshot 2024 03 08 190051">
            <a:extLst>
              <a:ext uri="{FF2B5EF4-FFF2-40B4-BE49-F238E27FC236}">
                <a16:creationId xmlns:a16="http://schemas.microsoft.com/office/drawing/2014/main" id="{14BFD830-44CA-43C4-2507-20974B7DD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260" y="4623163"/>
            <a:ext cx="5421630" cy="154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65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135</TotalTime>
  <Words>4360</Words>
  <Application>Microsoft Office PowerPoint</Application>
  <PresentationFormat>Widescreen</PresentationFormat>
  <Paragraphs>278</Paragraphs>
  <Slides>58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58</vt:i4>
      </vt:variant>
    </vt:vector>
  </HeadingPairs>
  <TitlesOfParts>
    <vt:vector size="75" baseType="lpstr">
      <vt:lpstr>Arial</vt:lpstr>
      <vt:lpstr>Consolas</vt:lpstr>
      <vt:lpstr>Google Sans</vt:lpstr>
      <vt:lpstr>Helvetica Neue</vt:lpstr>
      <vt:lpstr>inherit</vt:lpstr>
      <vt:lpstr>inter-regular</vt:lpstr>
      <vt:lpstr>InterVariable</vt:lpstr>
      <vt:lpstr>Muli</vt:lpstr>
      <vt:lpstr>Mulish</vt:lpstr>
      <vt:lpstr>Nunito</vt:lpstr>
      <vt:lpstr>Open Sans</vt:lpstr>
      <vt:lpstr>Roboto</vt:lpstr>
      <vt:lpstr>Rockwell</vt:lpstr>
      <vt:lpstr>Rockwell Condensed</vt:lpstr>
      <vt:lpstr>Verdana</vt:lpstr>
      <vt:lpstr>Wingdings</vt:lpstr>
      <vt:lpstr>Wood Type</vt:lpstr>
      <vt:lpstr>MICROOPERATIONS</vt:lpstr>
      <vt:lpstr>PowerPoint Presentation</vt:lpstr>
      <vt:lpstr>MICRO-OPERATION</vt:lpstr>
      <vt:lpstr>PowerPoint Presentation</vt:lpstr>
      <vt:lpstr>PowerPoint Presentation</vt:lpstr>
      <vt:lpstr>ARITHMETIC MICROOPERATION</vt:lpstr>
      <vt:lpstr>PowerPoint Presentation</vt:lpstr>
      <vt:lpstr>PowerPoint Presentation</vt:lpstr>
      <vt:lpstr>PowerPoint Presentation</vt:lpstr>
      <vt:lpstr>PowerPoint Presentation</vt:lpstr>
      <vt:lpstr>Logic micro-operations</vt:lpstr>
      <vt:lpstr>PowerPoint Presentation</vt:lpstr>
      <vt:lpstr>PowerPoint Presentation</vt:lpstr>
      <vt:lpstr>PowerPoint Presentation</vt:lpstr>
      <vt:lpstr>PowerPoint Presentation</vt:lpstr>
      <vt:lpstr>PowerPoint Presentation</vt:lpstr>
      <vt:lpstr>Arithmetic microoperation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incrementer</vt:lpstr>
      <vt:lpstr>PowerPoint Presentation</vt:lpstr>
      <vt:lpstr>PowerPoint Presentation</vt:lpstr>
      <vt:lpstr>PowerPoint Presentation</vt:lpstr>
      <vt:lpstr>PowerPoint Presentation</vt:lpstr>
      <vt:lpstr>Logic microoperations</vt:lpstr>
      <vt:lpstr>PowerPoint Presentation</vt:lpstr>
      <vt:lpstr>PowerPoint Presentation</vt:lpstr>
      <vt:lpstr>PowerPoint Presentation</vt:lpstr>
      <vt:lpstr>PowerPoint Presentation</vt:lpstr>
      <vt:lpstr>PowerPoint Presentation</vt:lpstr>
      <vt:lpstr>Shift microoperations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 Raj Poudel</dc:creator>
  <cp:lastModifiedBy>Anup Raj Poudel</cp:lastModifiedBy>
  <cp:revision>8</cp:revision>
  <dcterms:created xsi:type="dcterms:W3CDTF">2025-01-21T16:27:37Z</dcterms:created>
  <dcterms:modified xsi:type="dcterms:W3CDTF">2025-01-28T07:57:28Z</dcterms:modified>
</cp:coreProperties>
</file>