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6"/>
  </p:notesMasterIdLst>
  <p:sldIdLst>
    <p:sldId id="256" r:id="rId2"/>
    <p:sldId id="392" r:id="rId3"/>
    <p:sldId id="441" r:id="rId4"/>
    <p:sldId id="440" r:id="rId5"/>
    <p:sldId id="442" r:id="rId6"/>
    <p:sldId id="257" r:id="rId7"/>
    <p:sldId id="444" r:id="rId8"/>
    <p:sldId id="449" r:id="rId9"/>
    <p:sldId id="260" r:id="rId10"/>
    <p:sldId id="435" r:id="rId11"/>
    <p:sldId id="450" r:id="rId12"/>
    <p:sldId id="436" r:id="rId13"/>
    <p:sldId id="443" r:id="rId14"/>
    <p:sldId id="258" r:id="rId15"/>
    <p:sldId id="452" r:id="rId16"/>
    <p:sldId id="259" r:id="rId17"/>
    <p:sldId id="447" r:id="rId18"/>
    <p:sldId id="448" r:id="rId19"/>
    <p:sldId id="261" r:id="rId20"/>
    <p:sldId id="445" r:id="rId21"/>
    <p:sldId id="446" r:id="rId22"/>
    <p:sldId id="453" r:id="rId23"/>
    <p:sldId id="454" r:id="rId24"/>
    <p:sldId id="455" r:id="rId25"/>
  </p:sldIdLst>
  <p:sldSz cx="9144000" cy="6858000" type="screen4x3"/>
  <p:notesSz cx="6858000" cy="9144000"/>
  <p:embeddedFontLs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SimSun" panose="02010600030101010101" pitchFamily="2" charset="-122"/>
      <p:regular r:id="rId33"/>
    </p:embeddedFont>
    <p:embeddedFont>
      <p:font typeface="SimSun" panose="02010600030101010101" pitchFamily="2" charset="-122"/>
      <p:regular r:id="rId33"/>
    </p:embeddedFont>
    <p:embeddedFont>
      <p:font typeface="Garamond" panose="02020404030301010803" pitchFamily="18" charset="0"/>
      <p:regular r:id="rId34"/>
      <p:bold r:id="rId35"/>
      <p:italic r:id="rId3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p:scale>
          <a:sx n="89" d="100"/>
          <a:sy n="89" d="100"/>
        </p:scale>
        <p:origin x="252" y="-288"/>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04125542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2DF61A5D-4A7B-45F4-AE3F-5EAA260C7042}"/>
              </a:ext>
            </a:extLst>
          </p:cNvPr>
          <p:cNvSpPr txBox="1">
            <a:spLocks noGrp="1"/>
          </p:cNvSpPr>
          <p:nvPr>
            <p:ph type="sldNum" sz="quarter" idx="5"/>
          </p:nvPr>
        </p:nvSpPr>
        <p:spPr>
          <a:ln/>
        </p:spPr>
        <p:txBody>
          <a:bodyPr lIns="0" tIns="0" rIns="0" bIns="0" anchor="b" anchorCtr="0">
            <a:noAutofit/>
          </a:bodyPr>
          <a:lstStyle/>
          <a:p>
            <a:pPr lvl="0"/>
            <a:fld id="{7F99DA2D-0341-4F6A-8635-98DF8C96AEC7}" type="slidenum">
              <a:t>1</a:t>
            </a:fld>
            <a:endParaRPr lang="en-US"/>
          </a:p>
        </p:txBody>
      </p:sp>
      <p:sp>
        <p:nvSpPr>
          <p:cNvPr id="2" name="Slide Image Placeholder 1">
            <a:extLst>
              <a:ext uri="{FF2B5EF4-FFF2-40B4-BE49-F238E27FC236}">
                <a16:creationId xmlns:a16="http://schemas.microsoft.com/office/drawing/2014/main" xmlns="" id="{95164550-46C6-4AF5-BA30-0A58373C5D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xmlns="" id="{C57D2019-0BD9-4A7C-AF1D-52DCC103C8EB}"/>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54764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B807FFC3-07EF-4B8E-9FE6-7989E9203D99}"/>
              </a:ext>
            </a:extLst>
          </p:cNvPr>
          <p:cNvSpPr>
            <a:spLocks noGrp="1" noRot="1" noChangeAspect="1" noChangeArrowheads="1" noTextEdit="1"/>
          </p:cNvSpPr>
          <p:nvPr>
            <p:ph type="sldImg"/>
          </p:nvPr>
        </p:nvSpPr>
        <p:spPr>
          <a:ln cap="flat"/>
        </p:spPr>
      </p:sp>
      <p:sp>
        <p:nvSpPr>
          <p:cNvPr id="105475" name="Rectangle 3">
            <a:extLst>
              <a:ext uri="{FF2B5EF4-FFF2-40B4-BE49-F238E27FC236}">
                <a16:creationId xmlns:a16="http://schemas.microsoft.com/office/drawing/2014/main" xmlns="" id="{F67F9745-AF8C-442A-9482-56CF734475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4106196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xmlns="" id="{516828D7-D0F8-482C-BD44-5B2E01E4932C}"/>
              </a:ext>
            </a:extLst>
          </p:cNvPr>
          <p:cNvSpPr>
            <a:spLocks noGrp="1" noRot="1" noChangeAspect="1" noChangeArrowheads="1" noTextEdit="1"/>
          </p:cNvSpPr>
          <p:nvPr>
            <p:ph type="sldImg"/>
          </p:nvPr>
        </p:nvSpPr>
        <p:spPr>
          <a:ln cap="flat"/>
        </p:spPr>
      </p:sp>
      <p:sp>
        <p:nvSpPr>
          <p:cNvPr id="106499" name="Rectangle 3">
            <a:extLst>
              <a:ext uri="{FF2B5EF4-FFF2-40B4-BE49-F238E27FC236}">
                <a16:creationId xmlns:a16="http://schemas.microsoft.com/office/drawing/2014/main" xmlns="" id="{565C36C8-EB21-4917-9AA1-9A17F56080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1218167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xmlns="" id="{E500A5A3-B5D2-44DA-AB7F-BD60C0FE3B99}"/>
              </a:ext>
            </a:extLst>
          </p:cNvPr>
          <p:cNvSpPr>
            <a:spLocks noGrp="1" noRot="1" noChangeAspect="1" noChangeArrowheads="1" noTextEdit="1"/>
          </p:cNvSpPr>
          <p:nvPr>
            <p:ph type="sldImg"/>
          </p:nvPr>
        </p:nvSpPr>
        <p:spPr>
          <a:ln cap="flat"/>
        </p:spPr>
      </p:sp>
      <p:sp>
        <p:nvSpPr>
          <p:cNvPr id="108547" name="Rectangle 3">
            <a:extLst>
              <a:ext uri="{FF2B5EF4-FFF2-40B4-BE49-F238E27FC236}">
                <a16:creationId xmlns:a16="http://schemas.microsoft.com/office/drawing/2014/main" xmlns="" id="{3FE86992-0DE0-4615-A67E-5ECA1F678F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65171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192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8621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xmlns="" id="{9A06B69A-D28E-4584-B86D-F85AF3531CD0}"/>
              </a:ext>
            </a:extLst>
          </p:cNvPr>
          <p:cNvSpPr>
            <a:spLocks noGrp="1" noRot="1" noChangeAspect="1" noChangeArrowheads="1" noTextEdit="1"/>
          </p:cNvSpPr>
          <p:nvPr>
            <p:ph type="sldImg"/>
          </p:nvPr>
        </p:nvSpPr>
        <p:spPr>
          <a:ln cap="flat"/>
        </p:spPr>
      </p:sp>
      <p:sp>
        <p:nvSpPr>
          <p:cNvPr id="104451" name="Rectangle 3">
            <a:extLst>
              <a:ext uri="{FF2B5EF4-FFF2-40B4-BE49-F238E27FC236}">
                <a16:creationId xmlns:a16="http://schemas.microsoft.com/office/drawing/2014/main" xmlns="" id="{F49F1750-561B-4CA8-8456-1DD3028CCE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391215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9A7C1513-CDCB-4406-BCC6-67C32BEC3430}"/>
              </a:ext>
            </a:extLst>
          </p:cNvPr>
          <p:cNvSpPr>
            <a:spLocks noGrp="1" noRot="1" noChangeAspect="1" noChangeArrowheads="1" noTextEdit="1"/>
          </p:cNvSpPr>
          <p:nvPr>
            <p:ph type="sldImg"/>
          </p:nvPr>
        </p:nvSpPr>
        <p:spPr>
          <a:ln cap="flat"/>
        </p:spPr>
      </p:sp>
      <p:sp>
        <p:nvSpPr>
          <p:cNvPr id="107523" name="Rectangle 3">
            <a:extLst>
              <a:ext uri="{FF2B5EF4-FFF2-40B4-BE49-F238E27FC236}">
                <a16:creationId xmlns:a16="http://schemas.microsoft.com/office/drawing/2014/main" xmlns="" id="{0C6D61BB-F1F2-4611-8F54-E41DB17298B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4278285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xmlns="" id="{82A6F387-DAC5-449C-A712-22FDB5AE18E2}"/>
              </a:ext>
            </a:extLst>
          </p:cNvPr>
          <p:cNvSpPr>
            <a:spLocks noGrp="1" noRot="1" noChangeAspect="1" noChangeArrowheads="1" noTextEdit="1"/>
          </p:cNvSpPr>
          <p:nvPr>
            <p:ph type="sldImg"/>
          </p:nvPr>
        </p:nvSpPr>
        <p:spPr>
          <a:ln cap="flat"/>
        </p:spPr>
      </p:sp>
      <p:sp>
        <p:nvSpPr>
          <p:cNvPr id="107523" name="Rectangle 3">
            <a:extLst>
              <a:ext uri="{FF2B5EF4-FFF2-40B4-BE49-F238E27FC236}">
                <a16:creationId xmlns:a16="http://schemas.microsoft.com/office/drawing/2014/main" xmlns="" id="{B9435DDB-B6FD-4B54-AEF6-B05321CB4D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018161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5800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8343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xmlns="" id="{B807FFC3-07EF-4B8E-9FE6-7989E9203D99}"/>
              </a:ext>
            </a:extLst>
          </p:cNvPr>
          <p:cNvSpPr>
            <a:spLocks noGrp="1" noRot="1" noChangeAspect="1" noChangeArrowheads="1" noTextEdit="1"/>
          </p:cNvSpPr>
          <p:nvPr>
            <p:ph type="sldImg"/>
          </p:nvPr>
        </p:nvSpPr>
        <p:spPr>
          <a:ln cap="flat"/>
        </p:spPr>
      </p:sp>
      <p:sp>
        <p:nvSpPr>
          <p:cNvPr id="105475" name="Rectangle 3">
            <a:extLst>
              <a:ext uri="{FF2B5EF4-FFF2-40B4-BE49-F238E27FC236}">
                <a16:creationId xmlns:a16="http://schemas.microsoft.com/office/drawing/2014/main" xmlns="" id="{F67F9745-AF8C-442A-9482-56CF734475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Arial" panose="020B0604020202020204" pitchFamily="34" charset="0"/>
            </a:endParaRPr>
          </a:p>
        </p:txBody>
      </p:sp>
    </p:spTree>
    <p:extLst>
      <p:ext uri="{BB962C8B-B14F-4D97-AF65-F5344CB8AC3E}">
        <p14:creationId xmlns:p14="http://schemas.microsoft.com/office/powerpoint/2010/main" val="2453227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E4B4E4-760D-40A8-BC0D-12F9793C20D9}"/>
              </a:ext>
            </a:extLst>
          </p:cNvPr>
          <p:cNvSpPr txBox="1">
            <a:spLocks noGrp="1"/>
          </p:cNvSpPr>
          <p:nvPr>
            <p:ph type="title" idx="4294967295"/>
          </p:nvPr>
        </p:nvSpPr>
        <p:spPr>
          <a:xfrm>
            <a:off x="3826412" y="5627077"/>
            <a:ext cx="4982960" cy="992476"/>
          </a:xfrm>
        </p:spPr>
        <p:txBody>
          <a:bodyPr>
            <a:normAutofit/>
          </a:bodyPr>
          <a:lstStyle/>
          <a:p>
            <a:pPr lvl="0" algn="just"/>
            <a:endParaRPr lang="en-US" sz="2800" b="1" dirty="0"/>
          </a:p>
        </p:txBody>
      </p:sp>
      <p:sp>
        <p:nvSpPr>
          <p:cNvPr id="3" name="Subtitle 2">
            <a:extLst>
              <a:ext uri="{FF2B5EF4-FFF2-40B4-BE49-F238E27FC236}">
                <a16:creationId xmlns:a16="http://schemas.microsoft.com/office/drawing/2014/main" xmlns="" id="{FAA667D5-F8E8-4F23-97BA-D1B313279D18}"/>
              </a:ext>
            </a:extLst>
          </p:cNvPr>
          <p:cNvSpPr txBox="1">
            <a:spLocks noGrp="1"/>
          </p:cNvSpPr>
          <p:nvPr>
            <p:ph type="subTitle" idx="4294967295"/>
          </p:nvPr>
        </p:nvSpPr>
        <p:spPr>
          <a:xfrm>
            <a:off x="563301" y="1779684"/>
            <a:ext cx="8228763" cy="1588127"/>
          </a:xfrm>
        </p:spPr>
        <p:txBody>
          <a:bodyPr anchor="ctr">
            <a:spAutoFit/>
          </a:bodyPr>
          <a:lstStyle/>
          <a:p>
            <a:pPr marL="0" lvl="0" indent="0" algn="ctr">
              <a:buNone/>
            </a:pPr>
            <a:r>
              <a:rPr lang="en-US" sz="3600" b="1" dirty="0">
                <a:latin typeface="Times New Roman" panose="02020603050405020304" pitchFamily="18" charset="0"/>
                <a:cs typeface="Times New Roman" panose="02020603050405020304" pitchFamily="18" charset="0"/>
              </a:rPr>
              <a:t>Operating System</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[ 4</a:t>
            </a:r>
            <a:r>
              <a:rPr lang="en-US" sz="3600" b="1" baseline="30000" dirty="0">
                <a:latin typeface="Times New Roman" panose="02020603050405020304" pitchFamily="18" charset="0"/>
                <a:cs typeface="Times New Roman" panose="02020603050405020304" pitchFamily="18" charset="0"/>
              </a:rPr>
              <a:t>th</a:t>
            </a:r>
            <a:r>
              <a:rPr lang="en-US" sz="3600" b="1" dirty="0">
                <a:latin typeface="Times New Roman" panose="02020603050405020304" pitchFamily="18" charset="0"/>
                <a:cs typeface="Times New Roman" panose="02020603050405020304" pitchFamily="18" charset="0"/>
              </a:rPr>
              <a:t>-Semester]</a:t>
            </a:r>
          </a:p>
        </p:txBody>
      </p:sp>
      <p:sp>
        <p:nvSpPr>
          <p:cNvPr id="4" name="Slide Number Placeholder 3">
            <a:extLst>
              <a:ext uri="{FF2B5EF4-FFF2-40B4-BE49-F238E27FC236}">
                <a16:creationId xmlns:a16="http://schemas.microsoft.com/office/drawing/2014/main" xmlns="" id="{AD8CEE4D-203F-48FF-9F5D-41328AF8A4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19"/>
          <p:cNvSpPr txBox="1">
            <a:spLocks noGrp="1"/>
          </p:cNvSpPr>
          <p:nvPr>
            <p:ph type="body" idx="1"/>
          </p:nvPr>
        </p:nvSpPr>
        <p:spPr>
          <a:xfrm>
            <a:off x="534571" y="365761"/>
            <a:ext cx="8209379" cy="599059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tx1"/>
              </a:buClr>
              <a:buSzPts val="1950"/>
              <a:buNone/>
            </a:pPr>
            <a:r>
              <a:rPr lang="en-US" sz="2000" b="1" i="0" u="none" dirty="0">
                <a:latin typeface="Times New Roman" panose="02020603050405020304" pitchFamily="18" charset="0"/>
                <a:ea typeface="Arial"/>
                <a:cs typeface="Times New Roman" panose="02020603050405020304" pitchFamily="18" charset="0"/>
                <a:sym typeface="Arial"/>
              </a:rPr>
              <a:t>New : </a:t>
            </a:r>
            <a:r>
              <a:rPr lang="en-US" sz="2000" b="0" i="0" u="none" dirty="0">
                <a:latin typeface="Times New Roman" panose="02020603050405020304" pitchFamily="18" charset="0"/>
                <a:ea typeface="Arial"/>
                <a:cs typeface="Times New Roman" panose="02020603050405020304" pitchFamily="18" charset="0"/>
                <a:sym typeface="Arial"/>
              </a:rPr>
              <a:t>The process is being created.</a:t>
            </a: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600"/>
              </a:spcBef>
              <a:spcAft>
                <a:spcPts val="0"/>
              </a:spcAft>
              <a:buClr>
                <a:schemeClr val="tx1"/>
              </a:buClr>
              <a:buSzPts val="1950"/>
              <a:buNone/>
            </a:pPr>
            <a:r>
              <a:rPr lang="en-US" sz="2000" b="1" i="0" u="none" dirty="0">
                <a:latin typeface="Times New Roman" panose="02020603050405020304" pitchFamily="18" charset="0"/>
                <a:ea typeface="Arial"/>
                <a:cs typeface="Times New Roman" panose="02020603050405020304" pitchFamily="18" charset="0"/>
                <a:sym typeface="Arial"/>
              </a:rPr>
              <a:t>Running </a:t>
            </a:r>
            <a:r>
              <a:rPr lang="en-US" sz="2000" b="1" dirty="0">
                <a:latin typeface="Times New Roman" panose="02020603050405020304" pitchFamily="18" charset="0"/>
                <a:ea typeface="Arial"/>
                <a:cs typeface="Times New Roman" panose="02020603050405020304" pitchFamily="18" charset="0"/>
                <a:sym typeface="Arial"/>
              </a:rPr>
              <a:t>: </a:t>
            </a:r>
            <a:r>
              <a:rPr lang="en-US" sz="2000" b="0" i="0" u="none" dirty="0">
                <a:latin typeface="Times New Roman" panose="02020603050405020304" pitchFamily="18" charset="0"/>
                <a:ea typeface="Arial"/>
                <a:cs typeface="Times New Roman" panose="02020603050405020304" pitchFamily="18" charset="0"/>
                <a:sym typeface="Arial"/>
              </a:rPr>
              <a:t>Instructions are being executed.</a:t>
            </a: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600"/>
              </a:spcBef>
              <a:spcAft>
                <a:spcPts val="0"/>
              </a:spcAft>
              <a:buClr>
                <a:schemeClr val="tx1"/>
              </a:buClr>
              <a:buSzPts val="1950"/>
              <a:buNone/>
            </a:pPr>
            <a:r>
              <a:rPr lang="en-US" sz="2000" b="1" i="0" u="none" dirty="0">
                <a:latin typeface="Times New Roman" panose="02020603050405020304" pitchFamily="18" charset="0"/>
                <a:ea typeface="Arial"/>
                <a:cs typeface="Times New Roman" panose="02020603050405020304" pitchFamily="18" charset="0"/>
                <a:sym typeface="Arial"/>
              </a:rPr>
              <a:t>Waiting : </a:t>
            </a:r>
            <a:r>
              <a:rPr lang="en-US" sz="2000" b="0" i="0" u="none" dirty="0">
                <a:latin typeface="Times New Roman" panose="02020603050405020304" pitchFamily="18" charset="0"/>
                <a:ea typeface="Arial"/>
                <a:cs typeface="Times New Roman" panose="02020603050405020304" pitchFamily="18" charset="0"/>
                <a:sym typeface="Arial"/>
              </a:rPr>
              <a:t>Waiting for some event to occur</a:t>
            </a:r>
            <a:r>
              <a:rPr lang="en-US" sz="2000" b="0" i="0" dirty="0">
                <a:effectLst/>
                <a:latin typeface="Times New Roman" panose="02020603050405020304" pitchFamily="18" charset="0"/>
                <a:cs typeface="Times New Roman" panose="02020603050405020304" pitchFamily="18" charset="0"/>
              </a:rPr>
              <a:t>(such as an I/O completion or reception of a signal)</a:t>
            </a:r>
            <a:r>
              <a:rPr lang="en-US" sz="2000" b="0" i="0" u="none" dirty="0">
                <a:latin typeface="Times New Roman" panose="02020603050405020304" pitchFamily="18" charset="0"/>
                <a:ea typeface="Arial"/>
                <a:cs typeface="Times New Roman" panose="02020603050405020304" pitchFamily="18" charset="0"/>
                <a:sym typeface="Arial"/>
              </a:rPr>
              <a:t>.</a:t>
            </a: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600"/>
              </a:spcBef>
              <a:spcAft>
                <a:spcPts val="0"/>
              </a:spcAft>
              <a:buClr>
                <a:schemeClr val="tx1"/>
              </a:buClr>
              <a:buSzPts val="1950"/>
              <a:buNone/>
            </a:pPr>
            <a:r>
              <a:rPr lang="en-US" sz="2000" b="1" i="0" u="none" dirty="0">
                <a:latin typeface="Times New Roman" panose="02020603050405020304" pitchFamily="18" charset="0"/>
                <a:ea typeface="Arial"/>
                <a:cs typeface="Times New Roman" panose="02020603050405020304" pitchFamily="18" charset="0"/>
                <a:sym typeface="Arial"/>
              </a:rPr>
              <a:t>Ready : </a:t>
            </a:r>
            <a:r>
              <a:rPr lang="en-US" sz="2000" b="0" i="0" u="none" dirty="0">
                <a:latin typeface="Times New Roman" panose="02020603050405020304" pitchFamily="18" charset="0"/>
                <a:ea typeface="Arial"/>
                <a:cs typeface="Times New Roman" panose="02020603050405020304" pitchFamily="18" charset="0"/>
                <a:sym typeface="Arial"/>
              </a:rPr>
              <a:t>Waiting to be assigned to a processor.</a:t>
            </a:r>
            <a:endParaRPr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600"/>
              </a:spcBef>
              <a:spcAft>
                <a:spcPts val="0"/>
              </a:spcAft>
              <a:buClr>
                <a:schemeClr val="tx1"/>
              </a:buClr>
              <a:buSzPts val="1950"/>
              <a:buNone/>
            </a:pPr>
            <a:r>
              <a:rPr lang="en-US" sz="2000" b="1" i="0" u="none" dirty="0">
                <a:latin typeface="Times New Roman" panose="02020603050405020304" pitchFamily="18" charset="0"/>
                <a:ea typeface="Arial"/>
                <a:cs typeface="Times New Roman" panose="02020603050405020304" pitchFamily="18" charset="0"/>
                <a:sym typeface="Arial"/>
              </a:rPr>
              <a:t>Terminated : </a:t>
            </a:r>
            <a:r>
              <a:rPr lang="en-US" sz="2000" b="0" i="0" u="none" dirty="0">
                <a:latin typeface="Times New Roman" panose="02020603050405020304" pitchFamily="18" charset="0"/>
                <a:ea typeface="Arial"/>
                <a:cs typeface="Times New Roman" panose="02020603050405020304" pitchFamily="18" charset="0"/>
                <a:sym typeface="Arial"/>
              </a:rPr>
              <a:t>Process has finished execution.</a:t>
            </a:r>
          </a:p>
          <a:p>
            <a:pPr marL="0" lvl="0" indent="0" algn="just" rtl="0">
              <a:lnSpc>
                <a:spcPct val="150000"/>
              </a:lnSpc>
              <a:spcBef>
                <a:spcPts val="600"/>
              </a:spcBef>
              <a:spcAft>
                <a:spcPts val="0"/>
              </a:spcAft>
              <a:buClr>
                <a:schemeClr val="tx1"/>
              </a:buClr>
              <a:buSzPts val="1950"/>
              <a:buNone/>
            </a:pPr>
            <a:endParaRPr lang="en-US" sz="2000" dirty="0">
              <a:latin typeface="Times New Roman" panose="02020603050405020304" pitchFamily="18" charset="0"/>
              <a:cs typeface="Times New Roman" panose="02020603050405020304" pitchFamily="18" charset="0"/>
              <a:sym typeface="Arial"/>
            </a:endParaRPr>
          </a:p>
          <a:p>
            <a:pPr lvl="0" algn="just" rtl="0">
              <a:lnSpc>
                <a:spcPct val="150000"/>
              </a:lnSpc>
              <a:spcBef>
                <a:spcPts val="600"/>
              </a:spcBef>
              <a:spcAft>
                <a:spcPts val="0"/>
              </a:spcAft>
              <a:buClr>
                <a:schemeClr val="tx1"/>
              </a:buClr>
              <a:buSzPts val="1950"/>
            </a:pPr>
            <a:r>
              <a:rPr lang="en-US" sz="2000" b="1" i="0" dirty="0">
                <a:solidFill>
                  <a:srgbClr val="222222"/>
                </a:solidFill>
                <a:effectLst/>
                <a:latin typeface="Times New Roman" panose="02020603050405020304" pitchFamily="18" charset="0"/>
                <a:cs typeface="Times New Roman" panose="02020603050405020304" pitchFamily="18" charset="0"/>
              </a:rPr>
              <a:t>Preemptive</a:t>
            </a:r>
            <a:r>
              <a:rPr lang="en-US" sz="2000" b="0" i="0" dirty="0">
                <a:solidFill>
                  <a:srgbClr val="222222"/>
                </a:solidFill>
                <a:effectLst/>
                <a:latin typeface="Times New Roman" panose="02020603050405020304" pitchFamily="18" charset="0"/>
                <a:cs typeface="Times New Roman" panose="02020603050405020304" pitchFamily="18" charset="0"/>
              </a:rPr>
              <a:t> scheduling allows a running </a:t>
            </a:r>
            <a:r>
              <a:rPr lang="en-US" sz="2000" b="1" i="0" dirty="0">
                <a:solidFill>
                  <a:srgbClr val="222222"/>
                </a:solidFill>
                <a:effectLst/>
                <a:latin typeface="Times New Roman" panose="02020603050405020304" pitchFamily="18" charset="0"/>
                <a:cs typeface="Times New Roman" panose="02020603050405020304" pitchFamily="18" charset="0"/>
              </a:rPr>
              <a:t>process</a:t>
            </a:r>
            <a:r>
              <a:rPr lang="en-US" sz="2000" b="0" i="0" dirty="0">
                <a:solidFill>
                  <a:srgbClr val="222222"/>
                </a:solidFill>
                <a:effectLst/>
                <a:latin typeface="Times New Roman" panose="02020603050405020304" pitchFamily="18" charset="0"/>
                <a:cs typeface="Times New Roman" panose="02020603050405020304" pitchFamily="18" charset="0"/>
              </a:rPr>
              <a:t> to be interrupted by a high priority </a:t>
            </a:r>
            <a:r>
              <a:rPr lang="en-US" sz="2000" b="1" i="0" dirty="0">
                <a:solidFill>
                  <a:srgbClr val="222222"/>
                </a:solidFill>
                <a:effectLst/>
                <a:latin typeface="Times New Roman" panose="02020603050405020304" pitchFamily="18" charset="0"/>
                <a:cs typeface="Times New Roman" panose="02020603050405020304" pitchFamily="18" charset="0"/>
              </a:rPr>
              <a:t>process</a:t>
            </a:r>
            <a:r>
              <a:rPr lang="en-US" sz="2000" dirty="0">
                <a:solidFill>
                  <a:srgbClr val="222222"/>
                </a:solidFill>
                <a:latin typeface="Times New Roman" panose="02020603050405020304" pitchFamily="18" charset="0"/>
                <a:cs typeface="Times New Roman" panose="02020603050405020304" pitchFamily="18" charset="0"/>
              </a:rPr>
              <a:t>.</a:t>
            </a:r>
          </a:p>
          <a:p>
            <a:pPr lvl="0" algn="just" rtl="0">
              <a:lnSpc>
                <a:spcPct val="150000"/>
              </a:lnSpc>
              <a:spcBef>
                <a:spcPts val="600"/>
              </a:spcBef>
              <a:spcAft>
                <a:spcPts val="0"/>
              </a:spcAft>
              <a:buClr>
                <a:schemeClr val="tx1"/>
              </a:buClr>
              <a:buSzPts val="1950"/>
            </a:pPr>
            <a:r>
              <a:rPr lang="en-US" sz="2000" b="1" i="0" dirty="0">
                <a:solidFill>
                  <a:srgbClr val="222222"/>
                </a:solidFill>
                <a:effectLst/>
                <a:latin typeface="Times New Roman" panose="02020603050405020304" pitchFamily="18" charset="0"/>
                <a:cs typeface="Times New Roman" panose="02020603050405020304" pitchFamily="18" charset="0"/>
              </a:rPr>
              <a:t>Non</a:t>
            </a:r>
            <a:r>
              <a:rPr lang="en-US" sz="2000" b="0" i="0" dirty="0">
                <a:solidFill>
                  <a:srgbClr val="222222"/>
                </a:solidFill>
                <a:effectLst/>
                <a:latin typeface="Times New Roman" panose="02020603050405020304" pitchFamily="18" charset="0"/>
                <a:cs typeface="Times New Roman" panose="02020603050405020304" pitchFamily="18" charset="0"/>
              </a:rPr>
              <a:t>-</a:t>
            </a:r>
            <a:r>
              <a:rPr lang="en-US" sz="2000" b="1" i="0" dirty="0">
                <a:solidFill>
                  <a:srgbClr val="222222"/>
                </a:solidFill>
                <a:effectLst/>
                <a:latin typeface="Times New Roman" panose="02020603050405020304" pitchFamily="18" charset="0"/>
                <a:cs typeface="Times New Roman" panose="02020603050405020304" pitchFamily="18" charset="0"/>
              </a:rPr>
              <a:t>preemptive</a:t>
            </a:r>
            <a:r>
              <a:rPr lang="en-US" sz="2000" b="0" i="0" dirty="0">
                <a:solidFill>
                  <a:srgbClr val="222222"/>
                </a:solidFill>
                <a:effectLst/>
                <a:latin typeface="Times New Roman" panose="02020603050405020304" pitchFamily="18" charset="0"/>
                <a:cs typeface="Times New Roman" panose="02020603050405020304" pitchFamily="18" charset="0"/>
              </a:rPr>
              <a:t> scheduling, any new </a:t>
            </a:r>
            <a:r>
              <a:rPr lang="en-US" sz="2000" b="1" i="0" dirty="0">
                <a:solidFill>
                  <a:srgbClr val="222222"/>
                </a:solidFill>
                <a:effectLst/>
                <a:latin typeface="Times New Roman" panose="02020603050405020304" pitchFamily="18" charset="0"/>
                <a:cs typeface="Times New Roman" panose="02020603050405020304" pitchFamily="18" charset="0"/>
              </a:rPr>
              <a:t>process</a:t>
            </a:r>
            <a:r>
              <a:rPr lang="en-US" sz="2000" b="0" i="0" dirty="0">
                <a:solidFill>
                  <a:srgbClr val="222222"/>
                </a:solidFill>
                <a:effectLst/>
                <a:latin typeface="Times New Roman" panose="02020603050405020304" pitchFamily="18" charset="0"/>
                <a:cs typeface="Times New Roman" panose="02020603050405020304" pitchFamily="18" charset="0"/>
              </a:rPr>
              <a:t> has to wait until the running </a:t>
            </a:r>
            <a:r>
              <a:rPr lang="en-US" sz="2000" b="1" i="0" dirty="0">
                <a:solidFill>
                  <a:srgbClr val="222222"/>
                </a:solidFill>
                <a:effectLst/>
                <a:latin typeface="Times New Roman" panose="02020603050405020304" pitchFamily="18" charset="0"/>
                <a:cs typeface="Times New Roman" panose="02020603050405020304" pitchFamily="18" charset="0"/>
              </a:rPr>
              <a:t>process</a:t>
            </a:r>
            <a:r>
              <a:rPr lang="en-US" sz="2000" b="0" i="0" dirty="0">
                <a:solidFill>
                  <a:srgbClr val="222222"/>
                </a:solidFill>
                <a:effectLst/>
                <a:latin typeface="Times New Roman" panose="02020603050405020304" pitchFamily="18" charset="0"/>
                <a:cs typeface="Times New Roman" panose="02020603050405020304" pitchFamily="18" charset="0"/>
              </a:rPr>
              <a:t> finishes its CPU cycle.</a:t>
            </a:r>
            <a:endParaRPr lang="en-US" sz="2000" dirty="0">
              <a:latin typeface="Times New Roman" panose="02020603050405020304" pitchFamily="18" charset="0"/>
              <a:cs typeface="Times New Roman" panose="02020603050405020304" pitchFamily="18" charset="0"/>
            </a:endParaRPr>
          </a:p>
          <a:p>
            <a:pPr marL="0" lvl="0" indent="0" algn="just" rtl="0">
              <a:lnSpc>
                <a:spcPct val="150000"/>
              </a:lnSpc>
              <a:spcBef>
                <a:spcPts val="600"/>
              </a:spcBef>
              <a:spcAft>
                <a:spcPts val="0"/>
              </a:spcAft>
              <a:buClr>
                <a:schemeClr val="tx1"/>
              </a:buClr>
              <a:buSzPts val="1950"/>
              <a:buNone/>
            </a:pPr>
            <a:endParaRPr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53B0E178-AE12-4915-96A1-CFF67B6E0B1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22068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3F700010-10B8-4055-BD6E-3AEA8289E38B}"/>
              </a:ext>
            </a:extLst>
          </p:cNvPr>
          <p:cNvSpPr txBox="1"/>
          <p:nvPr/>
        </p:nvSpPr>
        <p:spPr>
          <a:xfrm>
            <a:off x="419832" y="455055"/>
            <a:ext cx="8304335" cy="6090385"/>
          </a:xfrm>
          <a:prstGeom prst="rect">
            <a:avLst/>
          </a:prstGeom>
          <a:noFill/>
        </p:spPr>
        <p:txBody>
          <a:bodyPr wrap="square">
            <a:spAutoFit/>
          </a:bodyPr>
          <a:lstStyle/>
          <a:p>
            <a:pPr algn="just">
              <a:lnSpc>
                <a:spcPct val="150000"/>
              </a:lnSpc>
            </a:pPr>
            <a:r>
              <a:rPr lang="en-US" sz="2400" b="1" i="0" dirty="0">
                <a:solidFill>
                  <a:srgbClr val="000000"/>
                </a:solidFill>
                <a:effectLst/>
                <a:latin typeface="Times New Roman" panose="02020603050405020304" pitchFamily="18" charset="0"/>
              </a:rPr>
              <a:t>Process suspension</a:t>
            </a:r>
          </a:p>
          <a:p>
            <a:pPr marL="285750" indent="-285750" algn="just">
              <a:lnSpc>
                <a:spcPct val="150000"/>
              </a:lnSpc>
              <a:buFont typeface="Arial" panose="020B0604020202020204" pitchFamily="34" charset="0"/>
              <a:buChar char="•"/>
            </a:pPr>
            <a:r>
              <a:rPr lang="en-US" sz="2000" i="0" dirty="0">
                <a:solidFill>
                  <a:srgbClr val="000000"/>
                </a:solidFill>
                <a:effectLst/>
                <a:latin typeface="Times New Roman" panose="02020603050405020304" pitchFamily="18" charset="0"/>
              </a:rPr>
              <a:t>Many OS are built around (Ready, Running, Blocked) states. But there is one more state that may aid in the operation of an OS - suspended state.</a:t>
            </a:r>
          </a:p>
          <a:p>
            <a:pPr marL="285750" indent="-285750" algn="just">
              <a:lnSpc>
                <a:spcPct val="150000"/>
              </a:lnSpc>
              <a:buFont typeface="Arial" panose="020B0604020202020204" pitchFamily="34" charset="0"/>
              <a:buChar char="•"/>
            </a:pPr>
            <a:r>
              <a:rPr lang="en-US" sz="2000" i="0" dirty="0">
                <a:solidFill>
                  <a:srgbClr val="000000"/>
                </a:solidFill>
                <a:effectLst/>
                <a:latin typeface="Times New Roman" panose="02020603050405020304" pitchFamily="18" charset="0"/>
              </a:rPr>
              <a:t>When none of the processes occupying the main memory is in a Ready state, OS swaps one of the blocked processes out onto to the Suspend queue.</a:t>
            </a:r>
          </a:p>
          <a:p>
            <a:pPr algn="just">
              <a:lnSpc>
                <a:spcPct val="150000"/>
              </a:lnSpc>
            </a:pPr>
            <a:endParaRPr lang="en-US" sz="2000" dirty="0">
              <a:solidFill>
                <a:srgbClr val="000000"/>
              </a:solidFill>
              <a:latin typeface="Times New Roman" panose="02020603050405020304" pitchFamily="18" charset="0"/>
            </a:endParaRPr>
          </a:p>
          <a:p>
            <a:pPr algn="just">
              <a:lnSpc>
                <a:spcPct val="150000"/>
              </a:lnSpc>
            </a:pPr>
            <a:r>
              <a:rPr lang="en-US" sz="2000" b="1" i="0" dirty="0">
                <a:effectLst/>
                <a:latin typeface="Times New Roman" panose="02020603050405020304" pitchFamily="18" charset="0"/>
                <a:cs typeface="Times New Roman" panose="02020603050405020304" pitchFamily="18" charset="0"/>
              </a:rPr>
              <a:t>Suspend ready: </a:t>
            </a:r>
            <a:r>
              <a:rPr lang="en-US" sz="2000" b="0" i="0" dirty="0">
                <a:effectLst/>
                <a:latin typeface="Times New Roman" panose="02020603050405020304" pitchFamily="18" charset="0"/>
                <a:cs typeface="Times New Roman" panose="02020603050405020304" pitchFamily="18" charset="0"/>
              </a:rPr>
              <a:t>A process in the ready state, which is moved to secondary memory from the main memory due to lack of the resources (mainly primary memory) is called in the suspend ready state.</a:t>
            </a:r>
          </a:p>
          <a:p>
            <a:pPr algn="just">
              <a:lnSpc>
                <a:spcPct val="150000"/>
              </a:lnSpc>
            </a:pPr>
            <a:r>
              <a:rPr lang="en-US" sz="2000" b="1" i="0" dirty="0">
                <a:effectLst/>
                <a:latin typeface="Times New Roman" panose="02020603050405020304" pitchFamily="18" charset="0"/>
                <a:cs typeface="Times New Roman" panose="02020603050405020304" pitchFamily="18" charset="0"/>
              </a:rPr>
              <a:t>Suspend wait: </a:t>
            </a:r>
            <a:r>
              <a:rPr lang="en-US" sz="2000" b="0" i="0" dirty="0">
                <a:effectLst/>
                <a:latin typeface="Times New Roman" panose="02020603050405020304" pitchFamily="18" charset="0"/>
                <a:cs typeface="Times New Roman" panose="02020603050405020304" pitchFamily="18" charset="0"/>
              </a:rPr>
              <a:t>Instead of removing the process from the ready queue, it's better to remove the blocked process which is waiting for some resources in the main memory.</a:t>
            </a:r>
          </a:p>
          <a:p>
            <a:pPr algn="just">
              <a:lnSpc>
                <a:spcPct val="150000"/>
              </a:lnSpc>
            </a:pPr>
            <a:endParaRPr lang="en-US" i="0" dirty="0">
              <a:solidFill>
                <a:srgbClr val="000000"/>
              </a:solidFill>
              <a:effectLst/>
              <a:latin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A427B81F-86DE-400E-BCEC-D238C2C548A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301386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0"/>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200"/>
              <a:buFont typeface="Garamond"/>
              <a:buNone/>
            </a:pPr>
            <a:r>
              <a:rPr lang="en-US" sz="2800" b="1" i="0" u="none" dirty="0">
                <a:latin typeface="Times New Roman" panose="02020603050405020304" pitchFamily="18" charset="0"/>
                <a:ea typeface="Garamond"/>
                <a:cs typeface="Times New Roman" panose="02020603050405020304" pitchFamily="18" charset="0"/>
                <a:sym typeface="Garamond"/>
              </a:rPr>
              <a:t>Process Control Block(PCB)</a:t>
            </a:r>
            <a:endParaRPr sz="2800" b="1" dirty="0">
              <a:latin typeface="Times New Roman" panose="02020603050405020304" pitchFamily="18" charset="0"/>
              <a:cs typeface="Times New Roman" panose="02020603050405020304" pitchFamily="18" charset="0"/>
            </a:endParaRPr>
          </a:p>
        </p:txBody>
      </p:sp>
      <p:sp>
        <p:nvSpPr>
          <p:cNvPr id="166" name="Google Shape;166;p20"/>
          <p:cNvSpPr txBox="1">
            <a:spLocks noGrp="1"/>
          </p:cNvSpPr>
          <p:nvPr>
            <p:ph type="body" idx="1"/>
          </p:nvPr>
        </p:nvSpPr>
        <p:spPr>
          <a:xfrm>
            <a:off x="461656" y="1155030"/>
            <a:ext cx="4812323" cy="5528603"/>
          </a:xfrm>
          <a:prstGeom prst="rect">
            <a:avLst/>
          </a:prstGeom>
          <a:noFill/>
          <a:ln>
            <a:noFill/>
          </a:ln>
        </p:spPr>
        <p:txBody>
          <a:bodyPr spcFirstLastPara="1" wrap="square" lIns="91425" tIns="45700" rIns="91425" bIns="45700" anchor="t" anchorCtr="0">
            <a:noAutofit/>
          </a:bodyPr>
          <a:lstStyle/>
          <a:p>
            <a:pPr algn="just">
              <a:lnSpc>
                <a:spcPct val="150000"/>
              </a:lnSpc>
            </a:pPr>
            <a:r>
              <a:rPr lang="en-US" sz="2000" b="0" i="0" u="none" strike="noStrike" baseline="0" dirty="0">
                <a:latin typeface="Times New Roman" panose="02020603050405020304" pitchFamily="18" charset="0"/>
                <a:cs typeface="Times New Roman" panose="02020603050405020304" pitchFamily="18" charset="0"/>
              </a:rPr>
              <a:t>Each process is represented in the operating system by a process control block (PCB)-also called a task control block.</a:t>
            </a:r>
            <a:endParaRPr lang="en-US" sz="2000" dirty="0">
              <a:latin typeface="Times New Roman" panose="02020603050405020304" pitchFamily="18" charset="0"/>
              <a:cs typeface="Times New Roman" panose="02020603050405020304" pitchFamily="18" charset="0"/>
            </a:endParaRPr>
          </a:p>
          <a:p>
            <a:pPr marL="1022350" marR="0" lvl="2" indent="-350837" algn="just" rtl="0">
              <a:lnSpc>
                <a:spcPct val="150000"/>
              </a:lnSpc>
              <a:spcBef>
                <a:spcPts val="320"/>
              </a:spcBef>
              <a:spcAft>
                <a:spcPts val="0"/>
              </a:spcAft>
              <a:buClr>
                <a:schemeClr val="tx1"/>
              </a:buClr>
              <a:buSzPts val="1040"/>
            </a:pPr>
            <a:r>
              <a:rPr lang="en-US" b="0" i="0" u="none" strike="noStrike" cap="none" dirty="0">
                <a:latin typeface="Times New Roman" panose="02020603050405020304" pitchFamily="18" charset="0"/>
                <a:ea typeface="Arial"/>
                <a:cs typeface="Times New Roman" panose="02020603050405020304" pitchFamily="18" charset="0"/>
                <a:sym typeface="Arial"/>
              </a:rPr>
              <a:t>Process State - e.g. new, ready, running etc.</a:t>
            </a:r>
            <a:endParaRPr dirty="0">
              <a:latin typeface="Times New Roman" panose="02020603050405020304" pitchFamily="18" charset="0"/>
              <a:cs typeface="Times New Roman" panose="02020603050405020304" pitchFamily="18" charset="0"/>
            </a:endParaRPr>
          </a:p>
          <a:p>
            <a:pPr marL="1022350" marR="0" lvl="2" indent="-350837" algn="just" rtl="0">
              <a:lnSpc>
                <a:spcPct val="150000"/>
              </a:lnSpc>
              <a:spcBef>
                <a:spcPts val="320"/>
              </a:spcBef>
              <a:spcAft>
                <a:spcPts val="0"/>
              </a:spcAft>
              <a:buClr>
                <a:schemeClr val="tx1"/>
              </a:buClr>
              <a:buSzPts val="1040"/>
            </a:pPr>
            <a:r>
              <a:rPr lang="en-US" b="0" i="0" u="none" strike="noStrike" cap="none" dirty="0">
                <a:latin typeface="Times New Roman" panose="02020603050405020304" pitchFamily="18" charset="0"/>
                <a:ea typeface="Arial"/>
                <a:cs typeface="Times New Roman" panose="02020603050405020304" pitchFamily="18" charset="0"/>
                <a:sym typeface="Arial"/>
              </a:rPr>
              <a:t>Process Number – Process ID</a:t>
            </a:r>
            <a:endParaRPr dirty="0">
              <a:latin typeface="Times New Roman" panose="02020603050405020304" pitchFamily="18" charset="0"/>
              <a:cs typeface="Times New Roman" panose="02020603050405020304" pitchFamily="18" charset="0"/>
            </a:endParaRPr>
          </a:p>
          <a:p>
            <a:pPr marL="1022350" marR="0" lvl="2" indent="-350837" algn="just" rtl="0">
              <a:lnSpc>
                <a:spcPct val="150000"/>
              </a:lnSpc>
              <a:spcBef>
                <a:spcPts val="320"/>
              </a:spcBef>
              <a:spcAft>
                <a:spcPts val="0"/>
              </a:spcAft>
              <a:buClr>
                <a:schemeClr val="tx1"/>
              </a:buClr>
              <a:buSzPts val="1040"/>
            </a:pPr>
            <a:r>
              <a:rPr lang="en-US" b="0" i="0" u="none" strike="noStrike" cap="none" dirty="0">
                <a:latin typeface="Times New Roman" panose="02020603050405020304" pitchFamily="18" charset="0"/>
                <a:ea typeface="Arial"/>
                <a:cs typeface="Times New Roman" panose="02020603050405020304" pitchFamily="18" charset="0"/>
                <a:sym typeface="Arial"/>
              </a:rPr>
              <a:t>Program Counter - address of next instruction to be executed</a:t>
            </a:r>
            <a:endParaRPr dirty="0">
              <a:latin typeface="Times New Roman" panose="02020603050405020304" pitchFamily="18" charset="0"/>
              <a:cs typeface="Times New Roman" panose="02020603050405020304" pitchFamily="18" charset="0"/>
            </a:endParaRPr>
          </a:p>
        </p:txBody>
      </p:sp>
      <p:grpSp>
        <p:nvGrpSpPr>
          <p:cNvPr id="167" name="Google Shape;167;p20"/>
          <p:cNvGrpSpPr/>
          <p:nvPr/>
        </p:nvGrpSpPr>
        <p:grpSpPr>
          <a:xfrm>
            <a:off x="5574632" y="1565275"/>
            <a:ext cx="3200400" cy="5292725"/>
            <a:chOff x="4128" y="768"/>
            <a:chExt cx="1471" cy="3225"/>
          </a:xfrm>
        </p:grpSpPr>
        <p:pic>
          <p:nvPicPr>
            <p:cNvPr id="168" name="Google Shape;168;p20"/>
            <p:cNvPicPr preferRelativeResize="0"/>
            <p:nvPr/>
          </p:nvPicPr>
          <p:blipFill rotWithShape="1">
            <a:blip r:embed="rId3">
              <a:alphaModFix/>
            </a:blip>
            <a:srcRect l="27087" t="361" r="27412" b="1084"/>
            <a:stretch/>
          </p:blipFill>
          <p:spPr>
            <a:xfrm>
              <a:off x="4128" y="768"/>
              <a:ext cx="1471" cy="2390"/>
            </a:xfrm>
            <a:prstGeom prst="rect">
              <a:avLst/>
            </a:prstGeom>
            <a:noFill/>
            <a:ln w="38100" cap="flat" cmpd="dbl">
              <a:solidFill>
                <a:srgbClr val="CC6600"/>
              </a:solidFill>
              <a:prstDash val="solid"/>
              <a:round/>
              <a:headEnd type="none" w="sm" len="sm"/>
              <a:tailEnd type="none" w="sm" len="sm"/>
            </a:ln>
          </p:spPr>
        </p:pic>
        <p:sp>
          <p:nvSpPr>
            <p:cNvPr id="169" name="Google Shape;169;p20"/>
            <p:cNvSpPr txBox="1"/>
            <p:nvPr/>
          </p:nvSpPr>
          <p:spPr>
            <a:xfrm>
              <a:off x="4196" y="3245"/>
              <a:ext cx="1241" cy="74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2400"/>
                <a:buFont typeface="Arial"/>
                <a:buNone/>
              </a:pPr>
              <a:r>
                <a:rPr lang="en-US" sz="1400" b="1" i="0" u="none" strike="noStrike" baseline="0" dirty="0">
                  <a:latin typeface="Times New Roman" panose="02020603050405020304" pitchFamily="18" charset="0"/>
                  <a:cs typeface="Times New Roman" panose="02020603050405020304" pitchFamily="18" charset="0"/>
                </a:rPr>
                <a:t>Figure 3.3.  Process control block (PCB).</a:t>
              </a:r>
              <a:endParaRPr sz="1400" b="1" dirty="0">
                <a:latin typeface="Times New Roman" panose="02020603050405020304" pitchFamily="18" charset="0"/>
                <a:cs typeface="Times New Roman" panose="02020603050405020304" pitchFamily="18" charset="0"/>
              </a:endParaRPr>
            </a:p>
          </p:txBody>
        </p:sp>
      </p:grpSp>
      <p:sp>
        <p:nvSpPr>
          <p:cNvPr id="2" name="Slide Number Placeholder 1">
            <a:extLst>
              <a:ext uri="{FF2B5EF4-FFF2-40B4-BE49-F238E27FC236}">
                <a16:creationId xmlns:a16="http://schemas.microsoft.com/office/drawing/2014/main" xmlns="" id="{C0D84EC7-6300-4377-BC55-69511D7AAD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386287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8DD255B4-27DC-490F-94BF-20404D227C23}"/>
              </a:ext>
            </a:extLst>
          </p:cNvPr>
          <p:cNvSpPr txBox="1"/>
          <p:nvPr/>
        </p:nvSpPr>
        <p:spPr>
          <a:xfrm>
            <a:off x="469069" y="317710"/>
            <a:ext cx="8407645" cy="5576976"/>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000" b="0" i="0" u="none" strike="noStrike" cap="none" dirty="0">
                <a:latin typeface="Times New Roman" panose="02020603050405020304" pitchFamily="18" charset="0"/>
                <a:ea typeface="Arial"/>
                <a:cs typeface="Times New Roman" panose="02020603050405020304" pitchFamily="18" charset="0"/>
                <a:sym typeface="Arial"/>
              </a:rPr>
              <a:t>CPU registers - general purpose registers, </a:t>
            </a:r>
            <a:r>
              <a:rPr lang="en-US" sz="2000" b="0" i="0" u="none" strike="noStrike" baseline="0" dirty="0">
                <a:latin typeface="Times New Roman" panose="02020603050405020304" pitchFamily="18" charset="0"/>
                <a:cs typeface="Times New Roman" panose="02020603050405020304" pitchFamily="18" charset="0"/>
              </a:rPr>
              <a:t>index registers, </a:t>
            </a:r>
            <a:r>
              <a:rPr lang="en-US" sz="2000" b="0" i="0" u="none" strike="noStrike" cap="none" dirty="0">
                <a:latin typeface="Times New Roman" panose="02020603050405020304" pitchFamily="18" charset="0"/>
                <a:ea typeface="Arial"/>
                <a:cs typeface="Times New Roman" panose="02020603050405020304" pitchFamily="18" charset="0"/>
                <a:sym typeface="Arial"/>
              </a:rPr>
              <a:t>stack pointer etc. </a:t>
            </a:r>
            <a:endParaRPr lang="en-US" sz="2000" dirty="0">
              <a:latin typeface="Times New Roman" panose="02020603050405020304" pitchFamily="18" charset="0"/>
              <a:cs typeface="Times New Roman" panose="02020603050405020304" pitchFamily="18" charset="0"/>
              <a:sym typeface="Arial"/>
            </a:endParaRPr>
          </a:p>
          <a:p>
            <a:pPr marL="342900" indent="-342900" algn="just">
              <a:lnSpc>
                <a:spcPct val="150000"/>
              </a:lnSpc>
              <a:buFont typeface="Wingdings" panose="05000000000000000000" pitchFamily="2" charset="2"/>
              <a:buChar char="§"/>
            </a:pPr>
            <a:r>
              <a:rPr lang="en-US" sz="2000" b="0" i="0" u="none" strike="noStrike" cap="none" dirty="0">
                <a:latin typeface="Times New Roman" panose="02020603050405020304" pitchFamily="18" charset="0"/>
                <a:ea typeface="Arial"/>
                <a:cs typeface="Times New Roman" panose="02020603050405020304" pitchFamily="18" charset="0"/>
                <a:sym typeface="Arial"/>
              </a:rPr>
              <a:t>CPU scheduling information - </a:t>
            </a:r>
            <a:r>
              <a:rPr lang="en-US" sz="2000" b="0" i="0" u="none" strike="noStrike" baseline="0" dirty="0">
                <a:latin typeface="Times New Roman" panose="02020603050405020304" pitchFamily="18" charset="0"/>
                <a:cs typeface="Times New Roman" panose="02020603050405020304" pitchFamily="18" charset="0"/>
              </a:rPr>
              <a:t>This information includes a process priority, pointers to scheduling queues, and any other scheduling parameters.</a:t>
            </a:r>
            <a:endParaRPr lang="en-US" sz="2000"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b="0" i="0" u="none" strike="noStrike" cap="none" dirty="0">
                <a:latin typeface="Times New Roman" panose="02020603050405020304" pitchFamily="18" charset="0"/>
                <a:ea typeface="Arial"/>
                <a:cs typeface="Times New Roman" panose="02020603050405020304" pitchFamily="18" charset="0"/>
                <a:sym typeface="Arial"/>
              </a:rPr>
              <a:t>Memory Management information - </a:t>
            </a:r>
            <a:r>
              <a:rPr lang="en-US" sz="2000" b="0" i="0" u="none" strike="noStrike" baseline="0" dirty="0">
                <a:latin typeface="Times New Roman" panose="02020603050405020304" pitchFamily="18" charset="0"/>
                <a:cs typeface="Times New Roman" panose="02020603050405020304" pitchFamily="18" charset="0"/>
              </a:rPr>
              <a:t>This information may include such information as the value of the base and limit registers, the page tables, or the segment tables, depending on the memory system used by the operating system.</a:t>
            </a:r>
          </a:p>
          <a:p>
            <a:pPr marL="342900" indent="-342900" algn="just">
              <a:lnSpc>
                <a:spcPct val="150000"/>
              </a:lnSpc>
              <a:buFont typeface="Wingdings" panose="05000000000000000000" pitchFamily="2" charset="2"/>
              <a:buChar char="§"/>
            </a:pPr>
            <a:r>
              <a:rPr lang="en-US" sz="2000" b="0" i="0" u="none" strike="noStrike" cap="none" dirty="0">
                <a:latin typeface="Times New Roman" panose="02020603050405020304" pitchFamily="18" charset="0"/>
                <a:ea typeface="Arial"/>
                <a:cs typeface="Times New Roman" panose="02020603050405020304" pitchFamily="18" charset="0"/>
                <a:sym typeface="Arial"/>
              </a:rPr>
              <a:t>Accounting information - </a:t>
            </a:r>
            <a:r>
              <a:rPr lang="en-US" sz="2000" b="0" i="0" u="none" strike="noStrike" baseline="0" dirty="0">
                <a:latin typeface="Times New Roman" panose="02020603050405020304" pitchFamily="18" charset="0"/>
                <a:cs typeface="Times New Roman" panose="02020603050405020304" pitchFamily="18" charset="0"/>
              </a:rPr>
              <a:t>This </a:t>
            </a:r>
            <a:r>
              <a:rPr lang="en-US" sz="2000" dirty="0">
                <a:latin typeface="Times New Roman" panose="02020603050405020304" pitchFamily="18" charset="0"/>
                <a:cs typeface="Times New Roman" panose="02020603050405020304" pitchFamily="18" charset="0"/>
              </a:rPr>
              <a:t>in</a:t>
            </a:r>
            <a:r>
              <a:rPr lang="en-US" sz="2000" b="0" i="0" u="none" strike="noStrike" baseline="0" dirty="0">
                <a:latin typeface="Times New Roman" panose="02020603050405020304" pitchFamily="18" charset="0"/>
                <a:cs typeface="Times New Roman" panose="02020603050405020304" pitchFamily="18" charset="0"/>
              </a:rPr>
              <a:t>formation includes the amount of CPU and real time used, time limits, account numbers, job or process numbers, and so on.</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b="0" i="0" u="none" strike="noStrike" cap="none" dirty="0">
                <a:latin typeface="Times New Roman" panose="02020603050405020304" pitchFamily="18" charset="0"/>
                <a:ea typeface="Arial"/>
                <a:cs typeface="Times New Roman" panose="02020603050405020304" pitchFamily="18" charset="0"/>
                <a:sym typeface="Arial"/>
              </a:rPr>
              <a:t>I/O Status information - </a:t>
            </a:r>
            <a:r>
              <a:rPr lang="en-US" sz="2000" b="0" i="0" u="none" strike="noStrike" baseline="0" dirty="0">
                <a:latin typeface="Times New Roman" panose="02020603050405020304" pitchFamily="18" charset="0"/>
                <a:cs typeface="Times New Roman" panose="02020603050405020304" pitchFamily="18" charset="0"/>
              </a:rPr>
              <a:t>This information includes the list of I/O devices allocated to the process, a list of open files, and so on.</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2968EBE0-F56D-4AB6-9325-4788BEF9B5C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4048630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385F3FCB-6D82-4CF8-AFD8-CD8D509DD461}"/>
              </a:ext>
            </a:extLst>
          </p:cNvPr>
          <p:cNvSpPr>
            <a:spLocks noChangeArrowheads="1"/>
          </p:cNvSpPr>
          <p:nvPr/>
        </p:nvSpPr>
        <p:spPr bwMode="auto">
          <a:xfrm>
            <a:off x="1068821" y="1154114"/>
            <a:ext cx="6454197"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marL="0" indent="0" algn="l" eaLnBrk="1" hangingPunct="1">
              <a:lnSpc>
                <a:spcPct val="150000"/>
              </a:lnSpc>
              <a:spcBef>
                <a:spcPct val="20000"/>
              </a:spcBef>
            </a:pPr>
            <a:r>
              <a:rPr lang="en-US" altLang="zh-CN" sz="2000" dirty="0">
                <a:cs typeface="Times New Roman" panose="02020603050405020304" pitchFamily="18" charset="0"/>
              </a:rPr>
              <a:t>Events which cause process creation:</a:t>
            </a:r>
          </a:p>
          <a:p>
            <a:pPr marL="342900" indent="-342900" algn="l" eaLnBrk="1" hangingPunct="1">
              <a:lnSpc>
                <a:spcPct val="150000"/>
              </a:lnSpc>
              <a:spcBef>
                <a:spcPct val="20000"/>
              </a:spcBef>
              <a:buClr>
                <a:schemeClr val="tx1"/>
              </a:buClr>
              <a:buFont typeface="Arial" panose="020B0604020202020204" pitchFamily="34" charset="0"/>
              <a:buChar char="•"/>
            </a:pPr>
            <a:r>
              <a:rPr lang="en-US" sz="2000" b="0" i="0" dirty="0">
                <a:effectLst/>
                <a:cs typeface="Times New Roman" panose="02020603050405020304" pitchFamily="18" charset="0"/>
              </a:rPr>
              <a:t>initialization of operating system</a:t>
            </a:r>
            <a:endParaRPr lang="en-US" altLang="zh-CN" sz="2000" dirty="0">
              <a:cs typeface="Times New Roman" panose="02020603050405020304" pitchFamily="18" charset="0"/>
            </a:endParaRPr>
          </a:p>
          <a:p>
            <a:pPr marL="342900" indent="-342900" algn="l" eaLnBrk="1" hangingPunct="1">
              <a:lnSpc>
                <a:spcPct val="150000"/>
              </a:lnSpc>
              <a:spcBef>
                <a:spcPct val="20000"/>
              </a:spcBef>
              <a:buClr>
                <a:schemeClr val="tx1"/>
              </a:buClr>
              <a:buFont typeface="Arial" panose="020B0604020202020204" pitchFamily="34" charset="0"/>
              <a:buChar char="•"/>
            </a:pPr>
            <a:r>
              <a:rPr lang="en-US" altLang="zh-CN" sz="2000" dirty="0">
                <a:cs typeface="Times New Roman" panose="02020603050405020304" pitchFamily="18" charset="0"/>
              </a:rPr>
              <a:t>A user request to create a new process</a:t>
            </a:r>
          </a:p>
          <a:p>
            <a:pPr marL="342900" indent="-342900" algn="l" eaLnBrk="1" hangingPunct="1">
              <a:lnSpc>
                <a:spcPct val="150000"/>
              </a:lnSpc>
              <a:spcBef>
                <a:spcPct val="20000"/>
              </a:spcBef>
              <a:buClr>
                <a:schemeClr val="tx1"/>
              </a:buClr>
              <a:buFont typeface="Arial" panose="020B0604020202020204" pitchFamily="34" charset="0"/>
              <a:buChar char="•"/>
            </a:pPr>
            <a:r>
              <a:rPr lang="en-US" altLang="zh-CN" sz="2000" dirty="0">
                <a:cs typeface="Times New Roman" panose="02020603050405020304" pitchFamily="18" charset="0"/>
              </a:rPr>
              <a:t>Initiation of a batch job</a:t>
            </a:r>
          </a:p>
          <a:p>
            <a:pPr marL="342900" indent="-342900" algn="l" eaLnBrk="1" hangingPunct="1">
              <a:lnSpc>
                <a:spcPct val="150000"/>
              </a:lnSpc>
              <a:spcBef>
                <a:spcPct val="20000"/>
              </a:spcBef>
              <a:buClr>
                <a:schemeClr val="tx1"/>
              </a:buClr>
              <a:buFont typeface="Arial" panose="020B0604020202020204" pitchFamily="34" charset="0"/>
              <a:buChar char="•"/>
            </a:pPr>
            <a:r>
              <a:rPr lang="en-US" altLang="zh-CN" sz="2000" dirty="0">
                <a:cs typeface="Times New Roman" panose="02020603050405020304" pitchFamily="18" charset="0"/>
              </a:rPr>
              <a:t>Parent process create children process</a:t>
            </a:r>
          </a:p>
          <a:p>
            <a:pPr marL="342900" indent="-342900" algn="l" eaLnBrk="1" hangingPunct="1">
              <a:lnSpc>
                <a:spcPct val="150000"/>
              </a:lnSpc>
              <a:spcBef>
                <a:spcPct val="20000"/>
              </a:spcBef>
              <a:buClr>
                <a:schemeClr val="tx1"/>
              </a:buClr>
              <a:buFont typeface="Arial" panose="020B0604020202020204" pitchFamily="34" charset="0"/>
              <a:buChar char="•"/>
            </a:pPr>
            <a:r>
              <a:rPr lang="en-US" altLang="zh-CN" sz="2000" dirty="0">
                <a:cs typeface="Times New Roman" panose="02020603050405020304" pitchFamily="18" charset="0"/>
              </a:rPr>
              <a:t>Address space</a:t>
            </a:r>
          </a:p>
          <a:p>
            <a:pPr marL="342900" indent="-342900" algn="l" eaLnBrk="1" hangingPunct="1">
              <a:lnSpc>
                <a:spcPct val="150000"/>
              </a:lnSpc>
              <a:spcBef>
                <a:spcPct val="20000"/>
              </a:spcBef>
              <a:buClr>
                <a:schemeClr val="tx1"/>
              </a:buClr>
              <a:buFont typeface="Arial" panose="020B0604020202020204" pitchFamily="34" charset="0"/>
              <a:buChar char="•"/>
            </a:pPr>
            <a:r>
              <a:rPr lang="en-US" altLang="zh-CN" sz="2000" dirty="0">
                <a:cs typeface="Times New Roman" panose="02020603050405020304" pitchFamily="18" charset="0"/>
              </a:rPr>
              <a:t>Resource </a:t>
            </a:r>
            <a:r>
              <a:rPr lang="en-US" altLang="zh-CN" sz="2000" dirty="0" smtClean="0">
                <a:cs typeface="Times New Roman" panose="02020603050405020304" pitchFamily="18" charset="0"/>
              </a:rPr>
              <a:t>sharing</a:t>
            </a:r>
            <a:endParaRPr lang="en-US" altLang="zh-CN" sz="2000" dirty="0">
              <a:cs typeface="Times New Roman" panose="02020603050405020304" pitchFamily="18" charset="0"/>
            </a:endParaRPr>
          </a:p>
          <a:p>
            <a:pPr marL="342900" indent="-342900" algn="l" eaLnBrk="1" hangingPunct="1">
              <a:lnSpc>
                <a:spcPct val="150000"/>
              </a:lnSpc>
              <a:spcBef>
                <a:spcPct val="20000"/>
              </a:spcBef>
              <a:buClr>
                <a:schemeClr val="tx1"/>
              </a:buClr>
              <a:buFont typeface="Arial" panose="020B0604020202020204" pitchFamily="34" charset="0"/>
              <a:buChar char="•"/>
            </a:pPr>
            <a:endParaRPr lang="en-US" altLang="zh-CN" sz="2000" dirty="0">
              <a:cs typeface="Times New Roman" panose="02020603050405020304" pitchFamily="18" charset="0"/>
            </a:endParaRPr>
          </a:p>
          <a:p>
            <a:pPr marL="342900" indent="-342900" algn="l" eaLnBrk="1" hangingPunct="1">
              <a:lnSpc>
                <a:spcPct val="150000"/>
              </a:lnSpc>
              <a:spcBef>
                <a:spcPct val="20000"/>
              </a:spcBef>
              <a:buClr>
                <a:schemeClr val="tx1"/>
              </a:buClr>
              <a:buFont typeface="Arial" panose="020B0604020202020204" pitchFamily="34" charset="0"/>
              <a:buChar char="•"/>
            </a:pPr>
            <a:endParaRPr lang="en-US" altLang="zh-CN" sz="2000" dirty="0">
              <a:cs typeface="Times New Roman" panose="02020603050405020304" pitchFamily="18" charset="0"/>
            </a:endParaRPr>
          </a:p>
          <a:p>
            <a:pPr marL="342900" indent="-342900" algn="l" eaLnBrk="1" hangingPunct="1">
              <a:lnSpc>
                <a:spcPct val="150000"/>
              </a:lnSpc>
              <a:spcBef>
                <a:spcPct val="20000"/>
              </a:spcBef>
              <a:buClr>
                <a:schemeClr val="tx1"/>
              </a:buClr>
              <a:buFont typeface="Arial" panose="020B0604020202020204" pitchFamily="34" charset="0"/>
              <a:buChar char="•"/>
            </a:pPr>
            <a:endParaRPr lang="en-US" altLang="zh-CN" sz="2000" dirty="0">
              <a:cs typeface="Times New Roman" panose="02020603050405020304" pitchFamily="18" charset="0"/>
            </a:endParaRPr>
          </a:p>
          <a:p>
            <a:pPr marL="342900" indent="-342900" algn="l" eaLnBrk="1" hangingPunct="1">
              <a:lnSpc>
                <a:spcPct val="150000"/>
              </a:lnSpc>
              <a:spcBef>
                <a:spcPct val="20000"/>
              </a:spcBef>
              <a:buClr>
                <a:schemeClr val="tx1"/>
              </a:buClr>
              <a:buFont typeface="Arial" panose="020B0604020202020204" pitchFamily="34" charset="0"/>
              <a:buChar char="•"/>
            </a:pPr>
            <a:endParaRPr lang="en-US" altLang="zh-CN" sz="2000" dirty="0">
              <a:cs typeface="Times New Roman" panose="02020603050405020304" pitchFamily="18" charset="0"/>
            </a:endParaRPr>
          </a:p>
        </p:txBody>
      </p:sp>
      <p:sp>
        <p:nvSpPr>
          <p:cNvPr id="21507" name="Rectangle 3">
            <a:extLst>
              <a:ext uri="{FF2B5EF4-FFF2-40B4-BE49-F238E27FC236}">
                <a16:creationId xmlns:a16="http://schemas.microsoft.com/office/drawing/2014/main" xmlns="" id="{A3B8F0DC-FFEE-4928-935C-40429C3F016E}"/>
              </a:ext>
            </a:extLst>
          </p:cNvPr>
          <p:cNvSpPr>
            <a:spLocks noChangeArrowheads="1"/>
          </p:cNvSpPr>
          <p:nvPr/>
        </p:nvSpPr>
        <p:spPr bwMode="auto">
          <a:xfrm>
            <a:off x="450561" y="340753"/>
            <a:ext cx="6221506" cy="89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dirty="0">
                <a:cs typeface="Times New Roman" panose="02020603050405020304" pitchFamily="18" charset="0"/>
              </a:rPr>
              <a:t>Process Creation</a:t>
            </a:r>
          </a:p>
        </p:txBody>
      </p:sp>
      <p:sp>
        <p:nvSpPr>
          <p:cNvPr id="2" name="Slide Number Placeholder 1">
            <a:extLst>
              <a:ext uri="{FF2B5EF4-FFF2-40B4-BE49-F238E27FC236}">
                <a16:creationId xmlns:a16="http://schemas.microsoft.com/office/drawing/2014/main" xmlns="" id="{CD7DE9F3-6369-4B8D-BD34-F122CF8BD8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xmlns="" id="{385F3FCB-6D82-4CF8-AFD8-CD8D509DD461}"/>
              </a:ext>
            </a:extLst>
          </p:cNvPr>
          <p:cNvSpPr>
            <a:spLocks noChangeArrowheads="1"/>
          </p:cNvSpPr>
          <p:nvPr/>
        </p:nvSpPr>
        <p:spPr bwMode="auto">
          <a:xfrm>
            <a:off x="1068821" y="1154114"/>
            <a:ext cx="6454197"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marL="0" indent="0" algn="l" eaLnBrk="1" hangingPunct="1">
              <a:lnSpc>
                <a:spcPct val="150000"/>
              </a:lnSpc>
              <a:spcBef>
                <a:spcPct val="20000"/>
              </a:spcBef>
              <a:buClr>
                <a:schemeClr val="tx1"/>
              </a:buClr>
            </a:pPr>
            <a:endParaRPr lang="en-US" altLang="zh-CN" sz="2000" dirty="0">
              <a:cs typeface="Times New Roman" panose="02020603050405020304" pitchFamily="18" charset="0"/>
            </a:endParaRPr>
          </a:p>
          <a:p>
            <a:pPr marL="342900" indent="-342900" algn="l" eaLnBrk="1" hangingPunct="1">
              <a:lnSpc>
                <a:spcPct val="150000"/>
              </a:lnSpc>
              <a:spcBef>
                <a:spcPct val="20000"/>
              </a:spcBef>
              <a:buClr>
                <a:schemeClr val="tx1"/>
              </a:buClr>
              <a:buFont typeface="Arial" panose="020B0604020202020204" pitchFamily="34" charset="0"/>
              <a:buChar char="•"/>
            </a:pPr>
            <a:endParaRPr lang="en-US" altLang="zh-CN" sz="2000" dirty="0">
              <a:cs typeface="Times New Roman" panose="02020603050405020304" pitchFamily="18" charset="0"/>
            </a:endParaRPr>
          </a:p>
        </p:txBody>
      </p:sp>
      <p:sp>
        <p:nvSpPr>
          <p:cNvPr id="21507" name="Rectangle 3">
            <a:extLst>
              <a:ext uri="{FF2B5EF4-FFF2-40B4-BE49-F238E27FC236}">
                <a16:creationId xmlns:a16="http://schemas.microsoft.com/office/drawing/2014/main" xmlns="" id="{A3B8F0DC-FFEE-4928-935C-40429C3F016E}"/>
              </a:ext>
            </a:extLst>
          </p:cNvPr>
          <p:cNvSpPr>
            <a:spLocks noChangeArrowheads="1"/>
          </p:cNvSpPr>
          <p:nvPr/>
        </p:nvSpPr>
        <p:spPr bwMode="auto">
          <a:xfrm>
            <a:off x="450561" y="340753"/>
            <a:ext cx="6221506" cy="896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b="1" dirty="0">
                <a:cs typeface="Times New Roman" panose="02020603050405020304" pitchFamily="18" charset="0"/>
              </a:rPr>
              <a:t>Process Creation</a:t>
            </a:r>
          </a:p>
        </p:txBody>
      </p:sp>
      <p:sp>
        <p:nvSpPr>
          <p:cNvPr id="2" name="Slide Number Placeholder 1">
            <a:extLst>
              <a:ext uri="{FF2B5EF4-FFF2-40B4-BE49-F238E27FC236}">
                <a16:creationId xmlns:a16="http://schemas.microsoft.com/office/drawing/2014/main" xmlns="" id="{CD7DE9F3-6369-4B8D-BD34-F122CF8BD8C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solidFill>
                <a:srgbClr val="000000"/>
              </a:solidFill>
            </a:endParaRPr>
          </a:p>
        </p:txBody>
      </p:sp>
      <p:sp>
        <p:nvSpPr>
          <p:cNvPr id="3" name="AutoShape 2" descr="Understanding process creation in operating system with fork, exec and wait  system calls - Cricket,Coding and Lif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Understanding process creation in operating system with fork, exec and wait  system calls - Cricket,Coding and Lif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Process Creation using f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363" y="1126099"/>
            <a:ext cx="7205917" cy="3282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70102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xmlns="" id="{429A999B-C71D-4D9F-A087-7E65464E815B}"/>
              </a:ext>
            </a:extLst>
          </p:cNvPr>
          <p:cNvSpPr>
            <a:spLocks noChangeArrowheads="1"/>
          </p:cNvSpPr>
          <p:nvPr/>
        </p:nvSpPr>
        <p:spPr bwMode="auto">
          <a:xfrm>
            <a:off x="777876" y="1350963"/>
            <a:ext cx="7831552" cy="5021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ct val="20000"/>
              </a:spcBef>
            </a:pPr>
            <a:r>
              <a:rPr lang="en-US" altLang="zh-CN" sz="2000" dirty="0">
                <a:cs typeface="Times New Roman" panose="02020603050405020304" pitchFamily="18" charset="0"/>
              </a:rPr>
              <a:t>Events which cause process termination:</a:t>
            </a:r>
          </a:p>
          <a:p>
            <a:pPr algn="just" eaLnBrk="1" hangingPunct="1">
              <a:lnSpc>
                <a:spcPct val="150000"/>
              </a:lnSpc>
              <a:spcBef>
                <a:spcPct val="20000"/>
              </a:spcBef>
              <a:buClr>
                <a:schemeClr val="tx1"/>
              </a:buClr>
              <a:buFontTx/>
              <a:buChar char="•"/>
            </a:pPr>
            <a:r>
              <a:rPr lang="en-US" altLang="zh-CN" sz="2000" dirty="0">
                <a:cs typeface="Times New Roman" panose="02020603050405020304" pitchFamily="18" charset="0"/>
              </a:rPr>
              <a:t>Normal exit (voluntary).</a:t>
            </a:r>
          </a:p>
          <a:p>
            <a:pPr algn="just" eaLnBrk="1" hangingPunct="1">
              <a:lnSpc>
                <a:spcPct val="150000"/>
              </a:lnSpc>
              <a:spcBef>
                <a:spcPct val="20000"/>
              </a:spcBef>
              <a:buClr>
                <a:schemeClr val="tx1"/>
              </a:buClr>
              <a:buFontTx/>
              <a:buChar char="•"/>
            </a:pPr>
            <a:r>
              <a:rPr lang="en-US" altLang="zh-CN" sz="2000" dirty="0">
                <a:cs typeface="Times New Roman" panose="02020603050405020304" pitchFamily="18" charset="0"/>
              </a:rPr>
              <a:t>Error exit (voluntary).</a:t>
            </a:r>
          </a:p>
          <a:p>
            <a:pPr algn="just" eaLnBrk="1" hangingPunct="1">
              <a:lnSpc>
                <a:spcPct val="150000"/>
              </a:lnSpc>
              <a:spcBef>
                <a:spcPct val="20000"/>
              </a:spcBef>
              <a:buClr>
                <a:schemeClr val="tx1"/>
              </a:buClr>
              <a:buFontTx/>
              <a:buChar char="•"/>
            </a:pPr>
            <a:r>
              <a:rPr lang="en-US" altLang="zh-CN" sz="2000" dirty="0">
                <a:cs typeface="Times New Roman" panose="02020603050405020304" pitchFamily="18" charset="0"/>
              </a:rPr>
              <a:t>Fatal error (involuntary).</a:t>
            </a:r>
          </a:p>
          <a:p>
            <a:pPr algn="just" eaLnBrk="1" hangingPunct="1">
              <a:lnSpc>
                <a:spcPct val="150000"/>
              </a:lnSpc>
              <a:spcBef>
                <a:spcPct val="20000"/>
              </a:spcBef>
              <a:buClr>
                <a:schemeClr val="tx1"/>
              </a:buClr>
              <a:buFontTx/>
              <a:buChar char="•"/>
            </a:pPr>
            <a:r>
              <a:rPr lang="en-US" altLang="zh-CN" sz="2000" dirty="0">
                <a:cs typeface="Times New Roman" panose="02020603050405020304" pitchFamily="18" charset="0"/>
              </a:rPr>
              <a:t>Killed by another process (involuntary).</a:t>
            </a:r>
          </a:p>
          <a:p>
            <a:pPr algn="just" eaLnBrk="1" hangingPunct="1">
              <a:lnSpc>
                <a:spcPct val="150000"/>
              </a:lnSpc>
              <a:spcBef>
                <a:spcPct val="20000"/>
              </a:spcBef>
              <a:buClr>
                <a:schemeClr val="tx1"/>
              </a:buClr>
              <a:buFontTx/>
              <a:buChar char="•"/>
            </a:pPr>
            <a:r>
              <a:rPr lang="en-US" sz="2000" b="0" i="0" dirty="0">
                <a:effectLst/>
                <a:cs typeface="Times New Roman" panose="02020603050405020304" pitchFamily="18" charset="0"/>
              </a:rPr>
              <a:t>When a process is terminated, the resources that were being utilized by the process are released by the operating system. </a:t>
            </a:r>
          </a:p>
          <a:p>
            <a:pPr algn="just" eaLnBrk="1" hangingPunct="1">
              <a:lnSpc>
                <a:spcPct val="150000"/>
              </a:lnSpc>
              <a:spcBef>
                <a:spcPct val="20000"/>
              </a:spcBef>
              <a:buClr>
                <a:schemeClr val="tx1"/>
              </a:buClr>
              <a:buFontTx/>
              <a:buChar char="•"/>
            </a:pPr>
            <a:r>
              <a:rPr lang="en-US" sz="2000" b="0" i="0" dirty="0">
                <a:effectLst/>
                <a:cs typeface="Times New Roman" panose="02020603050405020304" pitchFamily="18" charset="0"/>
              </a:rPr>
              <a:t>When a child process terminates, it sends the status information back to the parent process before terminating.</a:t>
            </a:r>
            <a:endParaRPr lang="en-US" altLang="zh-CN" sz="2000" dirty="0">
              <a:cs typeface="Times New Roman" panose="02020603050405020304" pitchFamily="18" charset="0"/>
            </a:endParaRPr>
          </a:p>
        </p:txBody>
      </p:sp>
      <p:sp>
        <p:nvSpPr>
          <p:cNvPr id="22531" name="Rectangle 3">
            <a:extLst>
              <a:ext uri="{FF2B5EF4-FFF2-40B4-BE49-F238E27FC236}">
                <a16:creationId xmlns:a16="http://schemas.microsoft.com/office/drawing/2014/main" xmlns="" id="{A9956BAB-4E51-4125-94DC-556BDA78784C}"/>
              </a:ext>
            </a:extLst>
          </p:cNvPr>
          <p:cNvSpPr>
            <a:spLocks noChangeArrowheads="1"/>
          </p:cNvSpPr>
          <p:nvPr/>
        </p:nvSpPr>
        <p:spPr bwMode="auto">
          <a:xfrm>
            <a:off x="337625" y="304800"/>
            <a:ext cx="6696222" cy="1012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cs typeface="Times New Roman" panose="02020603050405020304" pitchFamily="18" charset="0"/>
              </a:rPr>
              <a:t>Process Termination</a:t>
            </a:r>
          </a:p>
        </p:txBody>
      </p:sp>
      <p:sp>
        <p:nvSpPr>
          <p:cNvPr id="2" name="Slide Number Placeholder 1">
            <a:extLst>
              <a:ext uri="{FF2B5EF4-FFF2-40B4-BE49-F238E27FC236}">
                <a16:creationId xmlns:a16="http://schemas.microsoft.com/office/drawing/2014/main" xmlns="" id="{545DE355-B4FF-4956-9018-85716FC439B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547B2F5F-7F85-4B34-9B42-B0B8149BDBB6}"/>
              </a:ext>
            </a:extLst>
          </p:cNvPr>
          <p:cNvSpPr txBox="1"/>
          <p:nvPr/>
        </p:nvSpPr>
        <p:spPr>
          <a:xfrm>
            <a:off x="340659" y="201828"/>
            <a:ext cx="8174691" cy="5767220"/>
          </a:xfrm>
          <a:prstGeom prst="rect">
            <a:avLst/>
          </a:prstGeom>
          <a:noFill/>
        </p:spPr>
        <p:txBody>
          <a:bodyPr wrap="square">
            <a:spAutoFit/>
          </a:bodyPr>
          <a:lstStyle/>
          <a:p>
            <a:pPr algn="just">
              <a:lnSpc>
                <a:spcPct val="150000"/>
              </a:lnSpc>
            </a:pPr>
            <a:r>
              <a:rPr lang="en-US" sz="3200" b="1" i="0" dirty="0">
                <a:effectLst/>
                <a:latin typeface="Times New Roman" panose="02020603050405020304" pitchFamily="18" charset="0"/>
                <a:cs typeface="Times New Roman" panose="02020603050405020304" pitchFamily="18" charset="0"/>
              </a:rPr>
              <a:t>Process Hierarchy</a:t>
            </a:r>
          </a:p>
          <a:p>
            <a:pPr marL="285750"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Modern general purpose operating system used to create and destroy processes. A process may create several new processes during its time of execution. </a:t>
            </a:r>
          </a:p>
          <a:p>
            <a:pPr marL="285750" indent="-285750" algn="just">
              <a:lnSpc>
                <a:spcPct val="150000"/>
              </a:lnSpc>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The creating process is called "Parent Process", while new processes are called "Child Processes".</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000000"/>
                </a:solidFill>
                <a:effectLst/>
                <a:latin typeface="Times New Roman" panose="02020603050405020304" pitchFamily="18" charset="0"/>
                <a:cs typeface="Times New Roman" panose="02020603050405020304" pitchFamily="18" charset="0"/>
              </a:rPr>
              <a:t>There are different possibilities concerning creating new processes:-</a:t>
            </a:r>
          </a:p>
          <a:p>
            <a:pPr algn="just">
              <a:lnSpc>
                <a:spcPct val="150000"/>
              </a:lnSpc>
            </a:pPr>
            <a:r>
              <a:rPr lang="en-US" b="1" i="0" dirty="0">
                <a:effectLst/>
                <a:latin typeface="Times New Roman" panose="02020603050405020304" pitchFamily="18" charset="0"/>
                <a:cs typeface="Times New Roman" panose="02020603050405020304" pitchFamily="18" charset="0"/>
              </a:rPr>
              <a:t>Execution:</a:t>
            </a:r>
            <a:r>
              <a:rPr lang="en-US" b="0" i="0" dirty="0">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The parent process continues to execute concurrently with its children processes or it waits until all of its children processes have terminated (sequentially).</a:t>
            </a:r>
          </a:p>
          <a:p>
            <a:pPr algn="just">
              <a:lnSpc>
                <a:spcPct val="150000"/>
              </a:lnSpc>
            </a:pPr>
            <a:r>
              <a:rPr lang="en-US" b="1" i="0" dirty="0">
                <a:effectLst/>
                <a:latin typeface="Times New Roman" panose="02020603050405020304" pitchFamily="18" charset="0"/>
                <a:cs typeface="Times New Roman" panose="02020603050405020304" pitchFamily="18" charset="0"/>
              </a:rPr>
              <a:t>Sharing:</a:t>
            </a:r>
            <a:r>
              <a:rPr lang="en-US" b="0" i="0" dirty="0">
                <a:effectLst/>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Either the parent and children processes share all resources (like memory or files) or the children processes share only a subset of their parent's resources or the parent and children process share number of resources in common.</a:t>
            </a:r>
          </a:p>
          <a:p>
            <a:pPr algn="just">
              <a:lnSpc>
                <a:spcPct val="150000"/>
              </a:lnSpc>
            </a:pP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B8BDDF61-E385-4035-9A0B-AB67AE9549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solidFill>
                <a:srgbClr val="000000"/>
              </a:solidFill>
            </a:endParaRPr>
          </a:p>
        </p:txBody>
      </p:sp>
    </p:spTree>
    <p:extLst>
      <p:ext uri="{BB962C8B-B14F-4D97-AF65-F5344CB8AC3E}">
        <p14:creationId xmlns:p14="http://schemas.microsoft.com/office/powerpoint/2010/main" val="1992629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F7CF0EA0-758B-4D78-B8CB-36B5288B5BA3}"/>
              </a:ext>
            </a:extLst>
          </p:cNvPr>
          <p:cNvSpPr txBox="1"/>
          <p:nvPr/>
        </p:nvSpPr>
        <p:spPr>
          <a:xfrm>
            <a:off x="225083" y="309488"/>
            <a:ext cx="8679766" cy="2806987"/>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A parent process can terminate equation of one of its children for one of these reasons:</a:t>
            </a:r>
            <a:endParaRPr lang="en-US" sz="2000" b="0" i="0" dirty="0">
              <a:effectLst/>
              <a:latin typeface="Times New Roman" panose="02020603050405020304" pitchFamily="18" charset="0"/>
              <a:cs typeface="Times New Roman" panose="02020603050405020304" pitchFamily="18" charset="0"/>
            </a:endParaRPr>
          </a:p>
          <a:p>
            <a:pPr algn="just">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child process has exceeded its usage of the resources it has been allocated. For this a mechanism must be available to allow the parent process inspect the state of its children process.</a:t>
            </a:r>
          </a:p>
          <a:p>
            <a:pPr algn="just">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ask assigned to child process is no longer required.</a:t>
            </a:r>
          </a:p>
        </p:txBody>
      </p:sp>
      <p:pic>
        <p:nvPicPr>
          <p:cNvPr id="5" name="Picture 4">
            <a:extLst>
              <a:ext uri="{FF2B5EF4-FFF2-40B4-BE49-F238E27FC236}">
                <a16:creationId xmlns:a16="http://schemas.microsoft.com/office/drawing/2014/main" xmlns="" id="{813D8FB0-6905-465A-9A91-38FD37B3E151}"/>
              </a:ext>
            </a:extLst>
          </p:cNvPr>
          <p:cNvPicPr>
            <a:picLocks noChangeAspect="1"/>
          </p:cNvPicPr>
          <p:nvPr/>
        </p:nvPicPr>
        <p:blipFill>
          <a:blip r:embed="rId2"/>
          <a:stretch>
            <a:fillRect/>
          </a:stretch>
        </p:blipFill>
        <p:spPr>
          <a:xfrm>
            <a:off x="3938074" y="3538505"/>
            <a:ext cx="4404067" cy="2880438"/>
          </a:xfrm>
          <a:prstGeom prst="rect">
            <a:avLst/>
          </a:prstGeom>
        </p:spPr>
      </p:pic>
      <p:sp>
        <p:nvSpPr>
          <p:cNvPr id="7" name="TextBox 6">
            <a:extLst>
              <a:ext uri="{FF2B5EF4-FFF2-40B4-BE49-F238E27FC236}">
                <a16:creationId xmlns:a16="http://schemas.microsoft.com/office/drawing/2014/main" xmlns="" id="{683E24C4-F808-4E98-A0AE-3B57BE27FF58}"/>
              </a:ext>
            </a:extLst>
          </p:cNvPr>
          <p:cNvSpPr txBox="1"/>
          <p:nvPr/>
        </p:nvSpPr>
        <p:spPr>
          <a:xfrm>
            <a:off x="590843" y="3429000"/>
            <a:ext cx="3981157" cy="2345322"/>
          </a:xfrm>
          <a:prstGeom prst="rect">
            <a:avLst/>
          </a:prstGeom>
          <a:noFill/>
        </p:spPr>
        <p:txBody>
          <a:bodyPr wrap="square">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In </a:t>
            </a:r>
            <a:r>
              <a:rPr lang="en-US" sz="2000" b="0" i="0" dirty="0" err="1">
                <a:effectLst/>
                <a:latin typeface="Times New Roman" panose="02020603050405020304" pitchFamily="18" charset="0"/>
                <a:cs typeface="Times New Roman" panose="02020603050405020304" pitchFamily="18" charset="0"/>
              </a:rPr>
              <a:t>unix</a:t>
            </a:r>
            <a:r>
              <a:rPr lang="en-US" sz="2000" b="0" i="0" dirty="0">
                <a:effectLst/>
                <a:latin typeface="Times New Roman" panose="02020603050405020304" pitchFamily="18" charset="0"/>
                <a:cs typeface="Times New Roman" panose="02020603050405020304" pitchFamily="18" charset="0"/>
              </a:rPr>
              <a:t> this is done by </a:t>
            </a:r>
            <a:r>
              <a:rPr lang="en-US" sz="2000" b="0" i="0" dirty="0" err="1">
                <a:effectLst/>
                <a:latin typeface="Times New Roman" panose="02020603050405020304" pitchFamily="18" charset="0"/>
                <a:cs typeface="Times New Roman" panose="02020603050405020304" pitchFamily="18" charset="0"/>
              </a:rPr>
              <a:t>the</a:t>
            </a:r>
            <a:r>
              <a:rPr lang="en-US" sz="2000" b="1" i="0" dirty="0" err="1">
                <a:effectLst/>
                <a:latin typeface="Times New Roman" panose="02020603050405020304" pitchFamily="18" charset="0"/>
                <a:cs typeface="Times New Roman" panose="02020603050405020304" pitchFamily="18" charset="0"/>
              </a:rPr>
              <a:t>'Fork</a:t>
            </a:r>
            <a:r>
              <a:rPr lang="en-US" sz="2000" b="1" i="0" dirty="0">
                <a:effectLst/>
                <a:latin typeface="Times New Roman" panose="02020603050405020304" pitchFamily="18" charset="0"/>
                <a:cs typeface="Times New Roman" panose="02020603050405020304" pitchFamily="18" charset="0"/>
              </a:rPr>
              <a:t>'</a:t>
            </a:r>
            <a:r>
              <a:rPr lang="en-US" sz="2000" b="0" i="0" dirty="0">
                <a:effectLst/>
                <a:latin typeface="Times New Roman" panose="02020603050405020304" pitchFamily="18" charset="0"/>
                <a:cs typeface="Times New Roman" panose="02020603050405020304" pitchFamily="18" charset="0"/>
              </a:rPr>
              <a:t> system call, which creates a </a:t>
            </a:r>
            <a:r>
              <a:rPr lang="en-US" sz="2000" b="1" i="0" dirty="0">
                <a:effectLst/>
                <a:latin typeface="Times New Roman" panose="02020603050405020304" pitchFamily="18" charset="0"/>
                <a:cs typeface="Times New Roman" panose="02020603050405020304" pitchFamily="18" charset="0"/>
              </a:rPr>
              <a:t>'child'</a:t>
            </a:r>
            <a:r>
              <a:rPr lang="en-US" sz="2000" b="0" i="0" dirty="0">
                <a:effectLst/>
                <a:latin typeface="Times New Roman" panose="02020603050405020304" pitchFamily="18" charset="0"/>
                <a:cs typeface="Times New Roman" panose="02020603050405020304" pitchFamily="18" charset="0"/>
              </a:rPr>
              <a:t> process and the </a:t>
            </a:r>
            <a:r>
              <a:rPr lang="en-US" sz="2000" b="1" i="0" dirty="0">
                <a:effectLst/>
                <a:latin typeface="Times New Roman" panose="02020603050405020304" pitchFamily="18" charset="0"/>
                <a:cs typeface="Times New Roman" panose="02020603050405020304" pitchFamily="18" charset="0"/>
              </a:rPr>
              <a:t>'exit system call'</a:t>
            </a:r>
            <a:r>
              <a:rPr lang="en-US" sz="2000" b="0" i="0" dirty="0">
                <a:effectLst/>
                <a:latin typeface="Times New Roman" panose="02020603050405020304" pitchFamily="18" charset="0"/>
                <a:cs typeface="Times New Roman" panose="02020603050405020304" pitchFamily="18" charset="0"/>
              </a:rPr>
              <a:t>, which terminates current process.</a:t>
            </a: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9FD36E3A-F50B-474A-8952-3B16F3CF0B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solidFill>
                <a:srgbClr val="000000"/>
              </a:solidFill>
            </a:endParaRPr>
          </a:p>
        </p:txBody>
      </p:sp>
    </p:spTree>
    <p:extLst>
      <p:ext uri="{BB962C8B-B14F-4D97-AF65-F5344CB8AC3E}">
        <p14:creationId xmlns:p14="http://schemas.microsoft.com/office/powerpoint/2010/main" val="67240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xmlns="" id="{CE943D97-752B-493A-B41F-F36E68A6319E}"/>
              </a:ext>
            </a:extLst>
          </p:cNvPr>
          <p:cNvSpPr>
            <a:spLocks noChangeArrowheads="1"/>
          </p:cNvSpPr>
          <p:nvPr/>
        </p:nvSpPr>
        <p:spPr bwMode="auto">
          <a:xfrm>
            <a:off x="253218" y="300038"/>
            <a:ext cx="5876925" cy="726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cs typeface="Times New Roman" panose="02020603050405020304" pitchFamily="18" charset="0"/>
              </a:rPr>
              <a:t>Implementation of Processes </a:t>
            </a:r>
          </a:p>
        </p:txBody>
      </p:sp>
      <p:sp>
        <p:nvSpPr>
          <p:cNvPr id="6" name="TextBox 5">
            <a:extLst>
              <a:ext uri="{FF2B5EF4-FFF2-40B4-BE49-F238E27FC236}">
                <a16:creationId xmlns:a16="http://schemas.microsoft.com/office/drawing/2014/main" xmlns="" id="{6C36F628-53D2-4939-9D36-14D5FC5B8F0B}"/>
              </a:ext>
            </a:extLst>
          </p:cNvPr>
          <p:cNvSpPr txBox="1"/>
          <p:nvPr/>
        </p:nvSpPr>
        <p:spPr>
          <a:xfrm>
            <a:off x="379827" y="1266154"/>
            <a:ext cx="8285871" cy="4653646"/>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Process Model is implemented by </a:t>
            </a:r>
            <a:r>
              <a:rPr lang="en-US" sz="2000" b="1" i="0" dirty="0">
                <a:effectLst/>
                <a:latin typeface="Times New Roman" panose="02020603050405020304" pitchFamily="18" charset="0"/>
                <a:cs typeface="Times New Roman" panose="02020603050405020304" pitchFamily="18" charset="0"/>
              </a:rPr>
              <a:t>Process Table and Process Control Block</a:t>
            </a:r>
            <a:r>
              <a:rPr lang="en-US" sz="2000" b="0" i="0" dirty="0">
                <a:effectLst/>
                <a:latin typeface="Times New Roman" panose="02020603050405020304" pitchFamily="18" charset="0"/>
                <a:cs typeface="Times New Roman" panose="02020603050405020304" pitchFamily="18" charset="0"/>
              </a:rPr>
              <a:t> which keep track all information of process.</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At the time of creation of a new process, operating system allocates a memory for it loads a process code in the allocated memory and setup data space for it .</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state of process is stored as ' new ' in its PCB and when this process move to ready state its state is also changes in PCB.</a:t>
            </a:r>
          </a:p>
          <a:p>
            <a:pPr marL="285750" indent="-28575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a running process needs to wait for an input output devices, its state is changed to 'blocked'. The various queues used for this which is implemented as linked list.</a:t>
            </a:r>
          </a:p>
        </p:txBody>
      </p:sp>
      <p:sp>
        <p:nvSpPr>
          <p:cNvPr id="2" name="Slide Number Placeholder 1">
            <a:extLst>
              <a:ext uri="{FF2B5EF4-FFF2-40B4-BE49-F238E27FC236}">
                <a16:creationId xmlns:a16="http://schemas.microsoft.com/office/drawing/2014/main" xmlns="" id="{EB350803-44AC-4762-B867-B6762DD4BB6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4" name="TextBox 3">
            <a:extLst>
              <a:ext uri="{FF2B5EF4-FFF2-40B4-BE49-F238E27FC236}">
                <a16:creationId xmlns:a16="http://schemas.microsoft.com/office/drawing/2014/main" xmlns="" id="{6E562D17-418D-4663-B88A-EBDED10AEF86}"/>
              </a:ext>
            </a:extLst>
          </p:cNvPr>
          <p:cNvSpPr txBox="1"/>
          <p:nvPr/>
        </p:nvSpPr>
        <p:spPr>
          <a:xfrm>
            <a:off x="0" y="3240817"/>
            <a:ext cx="9144000" cy="584775"/>
          </a:xfrm>
          <a:prstGeom prst="rect">
            <a:avLst/>
          </a:prstGeom>
          <a:noFill/>
        </p:spPr>
        <p:txBody>
          <a:bodyPr wrap="square">
            <a:spAutoFit/>
          </a:bodyPr>
          <a:lstStyle/>
          <a:p>
            <a:pPr algn="ctr"/>
            <a:r>
              <a:rPr lang="en-US" altLang="en-US" sz="3200" b="1" dirty="0">
                <a:latin typeface="Times New Roman" panose="02020603050405020304" pitchFamily="18" charset="0"/>
                <a:cs typeface="Times New Roman" panose="02020603050405020304" pitchFamily="18" charset="0"/>
              </a:rPr>
              <a:t>Chapter 3.1 process concept</a:t>
            </a:r>
            <a:endParaRPr lang="en-US" sz="3200"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4B584C4D-662F-4C15-A2D9-F4EF9AD035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50501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4B4B1ECB-5876-4CFA-8E70-A3EACE6CF711}"/>
              </a:ext>
            </a:extLst>
          </p:cNvPr>
          <p:cNvPicPr>
            <a:picLocks noChangeAspect="1"/>
          </p:cNvPicPr>
          <p:nvPr/>
        </p:nvPicPr>
        <p:blipFill>
          <a:blip r:embed="rId2"/>
          <a:stretch>
            <a:fillRect/>
          </a:stretch>
        </p:blipFill>
        <p:spPr>
          <a:xfrm>
            <a:off x="0" y="676374"/>
            <a:ext cx="8807063" cy="5302396"/>
          </a:xfrm>
          <a:prstGeom prst="rect">
            <a:avLst/>
          </a:prstGeom>
        </p:spPr>
      </p:pic>
      <p:sp>
        <p:nvSpPr>
          <p:cNvPr id="2" name="Slide Number Placeholder 1">
            <a:extLst>
              <a:ext uri="{FF2B5EF4-FFF2-40B4-BE49-F238E27FC236}">
                <a16:creationId xmlns:a16="http://schemas.microsoft.com/office/drawing/2014/main" xmlns="" id="{1F2ED827-7426-4D77-8AE1-BDC0DD525C2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solidFill>
                <a:srgbClr val="000000"/>
              </a:solidFill>
            </a:endParaRPr>
          </a:p>
        </p:txBody>
      </p:sp>
    </p:spTree>
    <p:extLst>
      <p:ext uri="{BB962C8B-B14F-4D97-AF65-F5344CB8AC3E}">
        <p14:creationId xmlns:p14="http://schemas.microsoft.com/office/powerpoint/2010/main" val="2192839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9DF82462-F806-42A6-A743-AE1E2D5039C5}"/>
              </a:ext>
            </a:extLst>
          </p:cNvPr>
          <p:cNvSpPr txBox="1"/>
          <p:nvPr/>
        </p:nvSpPr>
        <p:spPr>
          <a:xfrm>
            <a:off x="267286" y="168813"/>
            <a:ext cx="8426548" cy="3730317"/>
          </a:xfrm>
          <a:prstGeom prst="rect">
            <a:avLst/>
          </a:prstGeom>
          <a:noFill/>
        </p:spPr>
        <p:txBody>
          <a:bodyPr wrap="square">
            <a:spAutoFit/>
          </a:bodyPr>
          <a:lstStyle/>
          <a:p>
            <a:pPr algn="just">
              <a:lnSpc>
                <a:spcPct val="150000"/>
              </a:lnSpc>
            </a:pPr>
            <a:r>
              <a:rPr lang="en-US" sz="2000" i="0" dirty="0">
                <a:effectLst/>
                <a:latin typeface="Times New Roman" panose="02020603050405020304" pitchFamily="18" charset="0"/>
                <a:cs typeface="Times New Roman" panose="02020603050405020304" pitchFamily="18" charset="0"/>
              </a:rPr>
              <a:t>There are many following queues:</a:t>
            </a:r>
          </a:p>
          <a:p>
            <a:pPr algn="just">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Read Queue:</a:t>
            </a:r>
            <a:r>
              <a:rPr lang="en-US" sz="2000" b="0" i="0" dirty="0">
                <a:effectLst/>
                <a:latin typeface="Times New Roman" panose="02020603050405020304" pitchFamily="18" charset="0"/>
                <a:cs typeface="Times New Roman" panose="02020603050405020304" pitchFamily="18" charset="0"/>
              </a:rPr>
              <a:t> This queue is used for storing the processes with state ready .</a:t>
            </a:r>
          </a:p>
          <a:p>
            <a:pPr algn="just">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Blocked Queue:</a:t>
            </a:r>
            <a:r>
              <a:rPr lang="en-US" sz="2000" b="0" i="0" dirty="0">
                <a:effectLst/>
                <a:latin typeface="Times New Roman" panose="02020603050405020304" pitchFamily="18" charset="0"/>
                <a:cs typeface="Times New Roman" panose="02020603050405020304" pitchFamily="18" charset="0"/>
              </a:rPr>
              <a:t> it is used for storing the processes but need to wait for an input output device or resource.</a:t>
            </a:r>
          </a:p>
          <a:p>
            <a:pPr algn="just">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Suspended Queue:</a:t>
            </a:r>
            <a:r>
              <a:rPr lang="en-US" sz="2000" b="0" i="0" dirty="0">
                <a:effectLst/>
                <a:latin typeface="Times New Roman" panose="02020603050405020304" pitchFamily="18" charset="0"/>
                <a:cs typeface="Times New Roman" panose="02020603050405020304" pitchFamily="18" charset="0"/>
              </a:rPr>
              <a:t> It is used for storing the blocked process that have been suspended.</a:t>
            </a:r>
          </a:p>
          <a:p>
            <a:pPr algn="just">
              <a:lnSpc>
                <a:spcPct val="150000"/>
              </a:lnSpc>
            </a:pP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Free process Queue:</a:t>
            </a:r>
            <a:r>
              <a:rPr lang="en-US" sz="2000" b="0" i="0" dirty="0">
                <a:effectLst/>
                <a:latin typeface="Times New Roman" panose="02020603050405020304" pitchFamily="18" charset="0"/>
                <a:cs typeface="Times New Roman" panose="02020603050405020304" pitchFamily="18" charset="0"/>
              </a:rPr>
              <a:t> it is used for the information of empty space in the memory where a new PCB can be created.</a:t>
            </a:r>
          </a:p>
        </p:txBody>
      </p:sp>
      <p:sp>
        <p:nvSpPr>
          <p:cNvPr id="2" name="Slide Number Placeholder 1">
            <a:extLst>
              <a:ext uri="{FF2B5EF4-FFF2-40B4-BE49-F238E27FC236}">
                <a16:creationId xmlns:a16="http://schemas.microsoft.com/office/drawing/2014/main" xmlns="" id="{8AE68391-628F-441A-B6A9-5F24DDEC34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solidFill>
                <a:srgbClr val="000000"/>
              </a:solidFill>
            </a:endParaRPr>
          </a:p>
        </p:txBody>
      </p:sp>
    </p:spTree>
    <p:extLst>
      <p:ext uri="{BB962C8B-B14F-4D97-AF65-F5344CB8AC3E}">
        <p14:creationId xmlns:p14="http://schemas.microsoft.com/office/powerpoint/2010/main" val="880910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solidFill>
                <a:srgbClr val="000000"/>
              </a:solidFill>
            </a:endParaRPr>
          </a:p>
        </p:txBody>
      </p:sp>
      <p:sp>
        <p:nvSpPr>
          <p:cNvPr id="3" name="Rectangle 2"/>
          <p:cNvSpPr/>
          <p:nvPr/>
        </p:nvSpPr>
        <p:spPr>
          <a:xfrm>
            <a:off x="873850" y="187236"/>
            <a:ext cx="5049277" cy="1077218"/>
          </a:xfrm>
          <a:prstGeom prst="rect">
            <a:avLst/>
          </a:prstGeom>
        </p:spPr>
        <p:txBody>
          <a:bodyPr wrap="square">
            <a:spAutoFit/>
          </a:bodyPr>
          <a:lstStyle/>
          <a:p>
            <a:r>
              <a:rPr lang="en-US" sz="3200" b="1" dirty="0">
                <a:latin typeface="Open Sans"/>
              </a:rPr>
              <a:t>Cooperating </a:t>
            </a:r>
            <a:r>
              <a:rPr lang="en-US" sz="3200" b="1" dirty="0" smtClean="0">
                <a:latin typeface="Open Sans"/>
              </a:rPr>
              <a:t>Processes</a:t>
            </a:r>
          </a:p>
          <a:p>
            <a:r>
              <a:rPr lang="en-US" sz="3200" b="1" dirty="0">
                <a:solidFill>
                  <a:srgbClr val="990000"/>
                </a:solidFill>
                <a:latin typeface="Open Sans"/>
              </a:rPr>
              <a:t> </a:t>
            </a:r>
            <a:endParaRPr lang="en-US" sz="3200" b="1" dirty="0"/>
          </a:p>
        </p:txBody>
      </p:sp>
      <p:sp>
        <p:nvSpPr>
          <p:cNvPr id="4" name="Rectangle 3"/>
          <p:cNvSpPr/>
          <p:nvPr/>
        </p:nvSpPr>
        <p:spPr>
          <a:xfrm>
            <a:off x="170596" y="1001552"/>
            <a:ext cx="8973404" cy="1477328"/>
          </a:xfrm>
          <a:prstGeom prst="rect">
            <a:avLst/>
          </a:prstGeom>
        </p:spPr>
        <p:txBody>
          <a:bodyPr wrap="square">
            <a:spAutoFit/>
          </a:bodyPr>
          <a:lstStyle/>
          <a:p>
            <a:pPr algn="just"/>
            <a:r>
              <a:rPr lang="en-US" dirty="0">
                <a:solidFill>
                  <a:srgbClr val="222222"/>
                </a:solidFill>
                <a:latin typeface="Times New Roman" panose="02020603050405020304" pitchFamily="18" charset="0"/>
                <a:cs typeface="Times New Roman" panose="02020603050405020304" pitchFamily="18" charset="0"/>
              </a:rPr>
              <a:t>There are two kinds of processes: cooperating and independent processes. A process is independent if it cannot affect or be affected by other processes. A process is said to be a cooperating process if it can affect or be affected by other processes in the system. A process that shares data with other processes is cooperating and a process that does not share data is independent.</a:t>
            </a:r>
            <a:endParaRPr lang="en-US" dirty="0">
              <a:latin typeface="Times New Roman" panose="02020603050405020304" pitchFamily="18" charset="0"/>
              <a:cs typeface="Times New Roman" panose="02020603050405020304" pitchFamily="18" charset="0"/>
            </a:endParaRPr>
          </a:p>
        </p:txBody>
      </p:sp>
      <p:sp>
        <p:nvSpPr>
          <p:cNvPr id="5" name="Rectangle 4"/>
          <p:cNvSpPr/>
          <p:nvPr/>
        </p:nvSpPr>
        <p:spPr>
          <a:xfrm>
            <a:off x="525438" y="2556858"/>
            <a:ext cx="8618561" cy="400110"/>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Reasons for needing cooperating processes</a:t>
            </a:r>
            <a:endParaRPr lang="en-US" sz="2000" b="1" i="0" dirty="0">
              <a:effectLst/>
              <a:latin typeface="Times New Roman" panose="02020603050405020304" pitchFamily="18" charset="0"/>
              <a:cs typeface="Times New Roman" panose="02020603050405020304" pitchFamily="18" charset="0"/>
            </a:endParaRPr>
          </a:p>
        </p:txBody>
      </p:sp>
      <p:sp>
        <p:nvSpPr>
          <p:cNvPr id="6" name="Rectangle 5"/>
          <p:cNvSpPr/>
          <p:nvPr/>
        </p:nvSpPr>
        <p:spPr>
          <a:xfrm>
            <a:off x="402608" y="2995206"/>
            <a:ext cx="8509380" cy="1200329"/>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000000"/>
                </a:solidFill>
                <a:latin typeface="Arial" panose="020B0604020202020204" pitchFamily="34" charset="0"/>
              </a:rPr>
              <a:t>Modularity</a:t>
            </a:r>
          </a:p>
          <a:p>
            <a:pPr algn="just"/>
            <a:r>
              <a:rPr lang="en-US" dirty="0">
                <a:latin typeface="Times New Roman" panose="02020603050405020304" pitchFamily="18" charset="0"/>
                <a:cs typeface="Times New Roman" panose="02020603050405020304" pitchFamily="18" charset="0"/>
              </a:rPr>
              <a:t>Modularity involves dividing complicated tasks into smaller subtasks. These subtasks can completed by different cooperating processes. This leads to faster and more efficient completion of the required tasks.</a:t>
            </a:r>
            <a:endParaRPr lang="en-US" b="1" dirty="0">
              <a:solidFill>
                <a:srgbClr val="000000"/>
              </a:solidFill>
              <a:latin typeface="Times New Roman" panose="02020603050405020304" pitchFamily="18" charset="0"/>
              <a:cs typeface="Times New Roman" panose="02020603050405020304" pitchFamily="18" charset="0"/>
            </a:endParaRPr>
          </a:p>
        </p:txBody>
      </p:sp>
      <p:sp>
        <p:nvSpPr>
          <p:cNvPr id="7" name="Rectangle 6"/>
          <p:cNvSpPr/>
          <p:nvPr/>
        </p:nvSpPr>
        <p:spPr>
          <a:xfrm>
            <a:off x="517183" y="4289200"/>
            <a:ext cx="8394805" cy="1292662"/>
          </a:xfrm>
          <a:prstGeom prst="rect">
            <a:avLst/>
          </a:prstGeom>
        </p:spPr>
        <p:txBody>
          <a:bodyPr wrap="square">
            <a:spAutoFit/>
          </a:bodyPr>
          <a:lstStyle/>
          <a:p>
            <a:pPr marL="285750" indent="-285750">
              <a:buFont typeface="Arial" panose="020B0604020202020204" pitchFamily="34" charset="0"/>
              <a:buChar char="•"/>
            </a:pPr>
            <a:r>
              <a:rPr lang="en-US" b="1" dirty="0">
                <a:solidFill>
                  <a:srgbClr val="000000"/>
                </a:solidFill>
                <a:latin typeface="Arial" panose="020B0604020202020204" pitchFamily="34" charset="0"/>
              </a:rPr>
              <a:t>Information </a:t>
            </a:r>
            <a:r>
              <a:rPr lang="en-US" b="1" dirty="0" smtClean="0">
                <a:solidFill>
                  <a:srgbClr val="000000"/>
                </a:solidFill>
                <a:latin typeface="Arial" panose="020B0604020202020204" pitchFamily="34" charset="0"/>
              </a:rPr>
              <a:t>Sharing</a:t>
            </a:r>
          </a:p>
          <a:p>
            <a:r>
              <a:rPr lang="en-US" sz="2000" dirty="0">
                <a:latin typeface="Times New Roman" panose="02020603050405020304" pitchFamily="18" charset="0"/>
                <a:cs typeface="Times New Roman" panose="02020603050405020304" pitchFamily="18" charset="0"/>
              </a:rPr>
              <a:t>Sharing of information between multiple processes can be accomplished using cooperating processes. This may include access to the same files. A mechanism is required so that the processes can access the files in parallel to each </a:t>
            </a:r>
            <a:r>
              <a:rPr lang="en-US" sz="2000" dirty="0" smtClean="0">
                <a:latin typeface="Times New Roman" panose="02020603050405020304" pitchFamily="18" charset="0"/>
                <a:cs typeface="Times New Roman" panose="02020603050405020304" pitchFamily="18" charset="0"/>
              </a:rPr>
              <a:t>other.</a:t>
            </a:r>
            <a:endParaRPr lang="en-US" sz="2000" dirty="0">
              <a:latin typeface="Times New Roman" panose="02020603050405020304" pitchFamily="18" charset="0"/>
              <a:cs typeface="Times New Roman" panose="02020603050405020304" pitchFamily="18" charset="0"/>
            </a:endParaRPr>
          </a:p>
        </p:txBody>
      </p:sp>
      <p:sp>
        <p:nvSpPr>
          <p:cNvPr id="8" name="Rectangle 7"/>
          <p:cNvSpPr/>
          <p:nvPr/>
        </p:nvSpPr>
        <p:spPr>
          <a:xfrm>
            <a:off x="674848" y="5581862"/>
            <a:ext cx="8079474" cy="1292662"/>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000000"/>
                </a:solidFill>
                <a:latin typeface="Arial" panose="020B0604020202020204" pitchFamily="34" charset="0"/>
              </a:rPr>
              <a:t>Convenience</a:t>
            </a:r>
          </a:p>
          <a:p>
            <a:r>
              <a:rPr lang="en-US" sz="2000" dirty="0">
                <a:latin typeface="Times New Roman" panose="02020603050405020304" pitchFamily="18" charset="0"/>
                <a:cs typeface="Times New Roman" panose="02020603050405020304" pitchFamily="18" charset="0"/>
              </a:rPr>
              <a:t>There are many tasks that a user needs to do such as compiling, printing, editing etc. It is convenient if these tasks can be managed by cooperating processes</a:t>
            </a:r>
          </a:p>
        </p:txBody>
      </p:sp>
    </p:spTree>
    <p:extLst>
      <p:ext uri="{BB962C8B-B14F-4D97-AF65-F5344CB8AC3E}">
        <p14:creationId xmlns:p14="http://schemas.microsoft.com/office/powerpoint/2010/main" val="1871955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solidFill>
                <a:srgbClr val="000000"/>
              </a:solidFill>
            </a:endParaRPr>
          </a:p>
        </p:txBody>
      </p:sp>
      <p:sp>
        <p:nvSpPr>
          <p:cNvPr id="5" name="Rectangle 4"/>
          <p:cNvSpPr/>
          <p:nvPr/>
        </p:nvSpPr>
        <p:spPr>
          <a:xfrm>
            <a:off x="135761" y="93571"/>
            <a:ext cx="8618561" cy="584775"/>
          </a:xfrm>
          <a:prstGeom prst="rect">
            <a:avLst/>
          </a:prstGeom>
        </p:spPr>
        <p:txBody>
          <a:bodyPr wrap="square">
            <a:spAutoFit/>
          </a:bodyPr>
          <a:lstStyle/>
          <a:p>
            <a:r>
              <a:rPr lang="en-US" sz="3200" b="1" smtClean="0">
                <a:latin typeface="Times New Roman" panose="02020603050405020304" pitchFamily="18" charset="0"/>
                <a:cs typeface="Times New Roman" panose="02020603050405020304" pitchFamily="18" charset="0"/>
              </a:rPr>
              <a:t>Reasons for needing cooperating processes</a:t>
            </a:r>
            <a:endParaRPr lang="en-US" sz="3200" b="1" i="0" dirty="0">
              <a:effectLst/>
              <a:latin typeface="Times New Roman" panose="02020603050405020304" pitchFamily="18" charset="0"/>
              <a:cs typeface="Times New Roman" panose="02020603050405020304" pitchFamily="18" charset="0"/>
            </a:endParaRPr>
          </a:p>
        </p:txBody>
      </p:sp>
      <p:sp>
        <p:nvSpPr>
          <p:cNvPr id="9" name="Rectangle 8"/>
          <p:cNvSpPr/>
          <p:nvPr/>
        </p:nvSpPr>
        <p:spPr>
          <a:xfrm>
            <a:off x="375314" y="789254"/>
            <a:ext cx="8768686" cy="1323439"/>
          </a:xfrm>
          <a:prstGeom prst="rect">
            <a:avLst/>
          </a:prstGeom>
        </p:spPr>
        <p:txBody>
          <a:bodyPr wrap="square">
            <a:spAutoFit/>
          </a:bodyPr>
          <a:lstStyle/>
          <a:p>
            <a:pPr algn="just">
              <a:buFont typeface="Arial" panose="020B0604020202020204" pitchFamily="34" charset="0"/>
              <a:buChar char="•"/>
            </a:pPr>
            <a:r>
              <a:rPr lang="en-US" sz="2000" b="1" dirty="0">
                <a:solidFill>
                  <a:srgbClr val="000000"/>
                </a:solidFill>
                <a:latin typeface="Times New Roman" panose="02020603050405020304" pitchFamily="18" charset="0"/>
                <a:cs typeface="Times New Roman" panose="02020603050405020304" pitchFamily="18" charset="0"/>
              </a:rPr>
              <a:t>Computation </a:t>
            </a:r>
            <a:r>
              <a:rPr lang="en-US" sz="2000" b="1" dirty="0" smtClean="0">
                <a:solidFill>
                  <a:srgbClr val="000000"/>
                </a:solidFill>
                <a:latin typeface="Times New Roman" panose="02020603050405020304" pitchFamily="18" charset="0"/>
                <a:cs typeface="Times New Roman" panose="02020603050405020304" pitchFamily="18" charset="0"/>
              </a:rPr>
              <a:t>Speedup </a:t>
            </a:r>
            <a:r>
              <a:rPr lang="en-US" sz="2000" dirty="0" smtClean="0">
                <a:solidFill>
                  <a:srgbClr val="000000"/>
                </a:solidFill>
                <a:latin typeface="Times New Roman" panose="02020603050405020304" pitchFamily="18" charset="0"/>
                <a:cs typeface="Times New Roman" panose="02020603050405020304" pitchFamily="18" charset="0"/>
              </a:rPr>
              <a:t>Subtasks </a:t>
            </a:r>
            <a:r>
              <a:rPr lang="en-US" sz="2000" dirty="0">
                <a:solidFill>
                  <a:srgbClr val="000000"/>
                </a:solidFill>
                <a:latin typeface="Times New Roman" panose="02020603050405020304" pitchFamily="18" charset="0"/>
                <a:cs typeface="Times New Roman" panose="02020603050405020304" pitchFamily="18" charset="0"/>
              </a:rPr>
              <a:t>of a single task can be performed </a:t>
            </a:r>
            <a:r>
              <a:rPr lang="en-US" sz="2000" dirty="0" err="1" smtClean="0">
                <a:solidFill>
                  <a:srgbClr val="000000"/>
                </a:solidFill>
                <a:latin typeface="Times New Roman" panose="02020603050405020304" pitchFamily="18" charset="0"/>
                <a:cs typeface="Times New Roman" panose="02020603050405020304" pitchFamily="18" charset="0"/>
              </a:rPr>
              <a:t>parallely</a:t>
            </a:r>
            <a:r>
              <a:rPr lang="en-US" sz="2000" dirty="0" smtClean="0">
                <a:solidFill>
                  <a:srgbClr val="000000"/>
                </a:solidFill>
                <a:latin typeface="Times New Roman" panose="02020603050405020304" pitchFamily="18" charset="0"/>
                <a:cs typeface="Times New Roman" panose="02020603050405020304" pitchFamily="18" charset="0"/>
              </a:rPr>
              <a:t> </a:t>
            </a:r>
            <a:r>
              <a:rPr lang="en-US" sz="2000" dirty="0">
                <a:solidFill>
                  <a:srgbClr val="000000"/>
                </a:solidFill>
                <a:latin typeface="Times New Roman" panose="02020603050405020304" pitchFamily="18" charset="0"/>
                <a:cs typeface="Times New Roman" panose="02020603050405020304" pitchFamily="18" charset="0"/>
              </a:rPr>
              <a:t>using cooperating processes. This increases the computation speedup as the task can be executed faster. However, this is only possible if the system has multiple processing elements.</a:t>
            </a:r>
            <a:endParaRPr lang="en-US" sz="2000" b="0" i="0" dirty="0">
              <a:solidFill>
                <a:srgbClr val="000000"/>
              </a:solidFill>
              <a:effectLst/>
              <a:latin typeface="Times New Roman" panose="02020603050405020304" pitchFamily="18" charset="0"/>
              <a:cs typeface="Times New Roman" panose="02020603050405020304" pitchFamily="18" charset="0"/>
            </a:endParaRPr>
          </a:p>
        </p:txBody>
      </p:sp>
      <p:sp>
        <p:nvSpPr>
          <p:cNvPr id="10" name="Rectangle 9"/>
          <p:cNvSpPr/>
          <p:nvPr/>
        </p:nvSpPr>
        <p:spPr>
          <a:xfrm>
            <a:off x="159984" y="2099397"/>
            <a:ext cx="3944455"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Methods of Cooperation</a:t>
            </a:r>
            <a:endParaRPr lang="en-US" sz="2400" b="1" i="0" dirty="0">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135761" y="2592335"/>
            <a:ext cx="8577617" cy="1600438"/>
          </a:xfrm>
          <a:prstGeom prst="rect">
            <a:avLst/>
          </a:prstGeom>
        </p:spPr>
        <p:txBody>
          <a:bodyPr wrap="square">
            <a:spAutoFit/>
          </a:bodyPr>
          <a:lstStyle/>
          <a:p>
            <a:r>
              <a:rPr lang="en-US" b="1" dirty="0">
                <a:solidFill>
                  <a:srgbClr val="000000"/>
                </a:solidFill>
                <a:latin typeface="Arial" panose="020B0604020202020204" pitchFamily="34" charset="0"/>
              </a:rPr>
              <a:t>Cooperation by </a:t>
            </a:r>
            <a:r>
              <a:rPr lang="en-US" b="1" dirty="0" smtClean="0">
                <a:solidFill>
                  <a:srgbClr val="000000"/>
                </a:solidFill>
                <a:latin typeface="Arial" panose="020B0604020202020204" pitchFamily="34" charset="0"/>
              </a:rPr>
              <a:t>Sharing</a:t>
            </a:r>
          </a:p>
          <a:p>
            <a:r>
              <a:rPr lang="en-US" sz="2000" dirty="0">
                <a:latin typeface="Times New Roman" panose="02020603050405020304" pitchFamily="18" charset="0"/>
                <a:cs typeface="Times New Roman" panose="02020603050405020304" pitchFamily="18" charset="0"/>
              </a:rPr>
              <a:t>The cooperating processes can cooperate with each other using shared data such as memory, variables, files, databases </a:t>
            </a:r>
            <a:r>
              <a:rPr lang="en-US" sz="2000" dirty="0" smtClean="0">
                <a:latin typeface="Times New Roman" panose="02020603050405020304" pitchFamily="18" charset="0"/>
                <a:cs typeface="Times New Roman" panose="02020603050405020304" pitchFamily="18" charset="0"/>
              </a:rPr>
              <a:t>etc.</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026" name="Picture 2" descr="Cooperating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90792"/>
            <a:ext cx="7820420" cy="215284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259307" y="5710020"/>
            <a:ext cx="8598090" cy="646331"/>
          </a:xfrm>
          <a:prstGeom prst="rect">
            <a:avLst/>
          </a:prstGeom>
        </p:spPr>
        <p:txBody>
          <a:bodyPr wrap="square">
            <a:spAutoFit/>
          </a:bodyPr>
          <a:lstStyle/>
          <a:p>
            <a:r>
              <a:rPr lang="en-US" dirty="0">
                <a:solidFill>
                  <a:srgbClr val="000000"/>
                </a:solidFill>
                <a:latin typeface="Arial" panose="020B0604020202020204" pitchFamily="34" charset="0"/>
              </a:rPr>
              <a:t>In the above diagram, Process P1 and P2 can cooperate with each other using shared data such as memory, variables, files, databases </a:t>
            </a:r>
            <a:r>
              <a:rPr lang="en-US" dirty="0" smtClean="0">
                <a:solidFill>
                  <a:srgbClr val="000000"/>
                </a:solidFill>
                <a:latin typeface="Arial" panose="020B0604020202020204" pitchFamily="34" charset="0"/>
              </a:rPr>
              <a:t>etc.</a:t>
            </a:r>
            <a:endParaRPr lang="en-US" dirty="0"/>
          </a:p>
        </p:txBody>
      </p:sp>
    </p:spTree>
    <p:extLst>
      <p:ext uri="{BB962C8B-B14F-4D97-AF65-F5344CB8AC3E}">
        <p14:creationId xmlns:p14="http://schemas.microsoft.com/office/powerpoint/2010/main" val="330809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solidFill>
                <a:srgbClr val="000000"/>
              </a:solidFill>
            </a:endParaRPr>
          </a:p>
        </p:txBody>
      </p:sp>
      <p:sp>
        <p:nvSpPr>
          <p:cNvPr id="10" name="Rectangle 9"/>
          <p:cNvSpPr/>
          <p:nvPr/>
        </p:nvSpPr>
        <p:spPr>
          <a:xfrm>
            <a:off x="135761" y="106824"/>
            <a:ext cx="3944455" cy="461665"/>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Methods of Cooperation</a:t>
            </a:r>
            <a:endParaRPr lang="en-US" sz="2400" b="1" i="0" dirty="0">
              <a:effectLst/>
              <a:latin typeface="Times New Roman" panose="02020603050405020304" pitchFamily="18" charset="0"/>
              <a:cs typeface="Times New Roman" panose="02020603050405020304" pitchFamily="18" charset="0"/>
            </a:endParaRPr>
          </a:p>
        </p:txBody>
      </p:sp>
      <p:sp>
        <p:nvSpPr>
          <p:cNvPr id="11" name="Rectangle 10"/>
          <p:cNvSpPr/>
          <p:nvPr/>
        </p:nvSpPr>
        <p:spPr>
          <a:xfrm>
            <a:off x="0" y="671886"/>
            <a:ext cx="8577617" cy="1292662"/>
          </a:xfrm>
          <a:prstGeom prst="rect">
            <a:avLst/>
          </a:prstGeom>
        </p:spPr>
        <p:txBody>
          <a:bodyPr wrap="square">
            <a:spAutoFit/>
          </a:bodyPr>
          <a:lstStyle/>
          <a:p>
            <a:r>
              <a:rPr lang="en-US" b="1" dirty="0"/>
              <a:t>Cooperation by </a:t>
            </a:r>
            <a:r>
              <a:rPr lang="en-US" b="1" dirty="0" smtClean="0"/>
              <a:t>Communication</a:t>
            </a:r>
          </a:p>
          <a:p>
            <a:r>
              <a:rPr lang="en-US" sz="2000" dirty="0">
                <a:latin typeface="Times New Roman" panose="02020603050405020304" pitchFamily="18" charset="0"/>
                <a:cs typeface="Times New Roman" panose="02020603050405020304" pitchFamily="18" charset="0"/>
              </a:rPr>
              <a:t>The cooperating processes can cooperate with each other using messages</a:t>
            </a:r>
            <a:r>
              <a:rPr lang="en-US" sz="2000" dirty="0" smtClean="0"/>
              <a:t>.</a:t>
            </a:r>
          </a:p>
          <a:p>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
        <p:nvSpPr>
          <p:cNvPr id="12" name="Rectangle 11"/>
          <p:cNvSpPr/>
          <p:nvPr/>
        </p:nvSpPr>
        <p:spPr>
          <a:xfrm>
            <a:off x="135761" y="5409770"/>
            <a:ext cx="8598090" cy="707886"/>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In the above diagram, Process P1 and P2 can cooperate with each other using messages to communicate.</a:t>
            </a:r>
          </a:p>
        </p:txBody>
      </p:sp>
      <p:pic>
        <p:nvPicPr>
          <p:cNvPr id="2050" name="Picture 2" descr="Cooperating communication in Proces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67945"/>
            <a:ext cx="5895975"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837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6"/>
          <p:cNvSpPr txBox="1">
            <a:spLocks noGrp="1"/>
          </p:cNvSpPr>
          <p:nvPr>
            <p:ph type="title"/>
          </p:nvPr>
        </p:nvSpPr>
        <p:spPr>
          <a:xfrm>
            <a:off x="457200" y="277812"/>
            <a:ext cx="8229600" cy="1139825"/>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200"/>
              <a:buFont typeface="Garamond"/>
              <a:buNone/>
            </a:pPr>
            <a:r>
              <a:rPr lang="en-US" sz="2800" b="1" i="0" u="none" dirty="0">
                <a:latin typeface="Times New Roman" panose="02020603050405020304" pitchFamily="18" charset="0"/>
                <a:ea typeface="Garamond"/>
                <a:cs typeface="Times New Roman" panose="02020603050405020304" pitchFamily="18" charset="0"/>
                <a:sym typeface="Garamond"/>
              </a:rPr>
              <a:t>Process Concept</a:t>
            </a:r>
            <a:endParaRPr sz="2800" b="1" dirty="0">
              <a:latin typeface="Times New Roman" panose="02020603050405020304" pitchFamily="18" charset="0"/>
              <a:cs typeface="Times New Roman" panose="02020603050405020304" pitchFamily="18" charset="0"/>
            </a:endParaRPr>
          </a:p>
        </p:txBody>
      </p:sp>
      <p:sp>
        <p:nvSpPr>
          <p:cNvPr id="112" name="Google Shape;112;p16"/>
          <p:cNvSpPr txBox="1">
            <a:spLocks noGrp="1"/>
          </p:cNvSpPr>
          <p:nvPr>
            <p:ph type="body" idx="1"/>
          </p:nvPr>
        </p:nvSpPr>
        <p:spPr>
          <a:xfrm>
            <a:off x="457200" y="1600200"/>
            <a:ext cx="8229600" cy="4530725"/>
          </a:xfrm>
          <a:prstGeom prst="rect">
            <a:avLst/>
          </a:prstGeom>
          <a:noFill/>
          <a:ln>
            <a:noFill/>
          </a:ln>
        </p:spPr>
        <p:txBody>
          <a:bodyPr spcFirstLastPara="1" wrap="square" lIns="91425" tIns="45700" rIns="91425" bIns="45700" anchor="t" anchorCtr="0">
            <a:noAutofit/>
          </a:bodyPr>
          <a:lstStyle/>
          <a:p>
            <a:pPr lvl="0" algn="l" rtl="0">
              <a:lnSpc>
                <a:spcPct val="150000"/>
              </a:lnSpc>
              <a:spcBef>
                <a:spcPts val="0"/>
              </a:spcBef>
              <a:spcAft>
                <a:spcPts val="0"/>
              </a:spcAft>
              <a:buSzPts val="1950"/>
            </a:pPr>
            <a:r>
              <a:rPr lang="en-US" sz="2200" b="0" i="0" u="none" dirty="0">
                <a:latin typeface="Times New Roman" panose="02020603050405020304" pitchFamily="18" charset="0"/>
                <a:ea typeface="Arial"/>
                <a:cs typeface="Times New Roman" panose="02020603050405020304" pitchFamily="18" charset="0"/>
                <a:sym typeface="Arial"/>
              </a:rPr>
              <a:t>An operating system executes a variety of programs</a:t>
            </a:r>
            <a:endParaRPr sz="2200" dirty="0">
              <a:latin typeface="Times New Roman" panose="02020603050405020304" pitchFamily="18" charset="0"/>
              <a:cs typeface="Times New Roman" panose="02020603050405020304" pitchFamily="18" charset="0"/>
            </a:endParaRPr>
          </a:p>
          <a:p>
            <a:pPr marL="1022350" lvl="2" indent="-350837" algn="l" rtl="0">
              <a:lnSpc>
                <a:spcPct val="150000"/>
              </a:lnSpc>
              <a:spcBef>
                <a:spcPts val="440"/>
              </a:spcBef>
              <a:spcAft>
                <a:spcPts val="0"/>
              </a:spcAft>
              <a:buSzPts val="1430"/>
            </a:pPr>
            <a:r>
              <a:rPr lang="en-US" sz="2200" b="0" i="0" u="none" dirty="0">
                <a:latin typeface="Times New Roman" panose="02020603050405020304" pitchFamily="18" charset="0"/>
                <a:ea typeface="Arial"/>
                <a:cs typeface="Times New Roman" panose="02020603050405020304" pitchFamily="18" charset="0"/>
                <a:sym typeface="Arial"/>
              </a:rPr>
              <a:t>batch systems - jobs</a:t>
            </a:r>
            <a:endParaRPr sz="2200" dirty="0">
              <a:latin typeface="Times New Roman" panose="02020603050405020304" pitchFamily="18" charset="0"/>
              <a:cs typeface="Times New Roman" panose="02020603050405020304" pitchFamily="18" charset="0"/>
            </a:endParaRPr>
          </a:p>
          <a:p>
            <a:pPr marL="1022350" lvl="2" indent="-350837" algn="l" rtl="0">
              <a:lnSpc>
                <a:spcPct val="150000"/>
              </a:lnSpc>
              <a:spcBef>
                <a:spcPts val="440"/>
              </a:spcBef>
              <a:spcAft>
                <a:spcPts val="0"/>
              </a:spcAft>
              <a:buSzPts val="1430"/>
            </a:pPr>
            <a:r>
              <a:rPr lang="en-US" sz="2200" b="0" i="0" u="none" dirty="0">
                <a:latin typeface="Times New Roman" panose="02020603050405020304" pitchFamily="18" charset="0"/>
                <a:ea typeface="Arial"/>
                <a:cs typeface="Times New Roman" panose="02020603050405020304" pitchFamily="18" charset="0"/>
                <a:sym typeface="Arial"/>
              </a:rPr>
              <a:t>time-shared systems - user programs or tasks</a:t>
            </a:r>
            <a:endParaRPr sz="2200" dirty="0">
              <a:latin typeface="Times New Roman" panose="02020603050405020304" pitchFamily="18" charset="0"/>
              <a:cs typeface="Times New Roman" panose="02020603050405020304" pitchFamily="18" charset="0"/>
            </a:endParaRPr>
          </a:p>
          <a:p>
            <a:pPr marL="1022350" lvl="2" indent="-350837" algn="l" rtl="0">
              <a:lnSpc>
                <a:spcPct val="150000"/>
              </a:lnSpc>
              <a:spcBef>
                <a:spcPts val="440"/>
              </a:spcBef>
              <a:spcAft>
                <a:spcPts val="0"/>
              </a:spcAft>
              <a:buSzPts val="1430"/>
            </a:pPr>
            <a:r>
              <a:rPr lang="en-US" sz="2200" b="0" i="0" u="none" dirty="0">
                <a:latin typeface="Times New Roman" panose="02020603050405020304" pitchFamily="18" charset="0"/>
                <a:ea typeface="Arial"/>
                <a:cs typeface="Times New Roman" panose="02020603050405020304" pitchFamily="18" charset="0"/>
                <a:sym typeface="Arial"/>
              </a:rPr>
              <a:t>Job, task and program used interchangeably</a:t>
            </a:r>
            <a:endParaRPr sz="2200" dirty="0">
              <a:latin typeface="Times New Roman" panose="02020603050405020304" pitchFamily="18" charset="0"/>
              <a:cs typeface="Times New Roman" panose="02020603050405020304" pitchFamily="18" charset="0"/>
            </a:endParaRPr>
          </a:p>
          <a:p>
            <a:pPr lvl="0" algn="l" rtl="0">
              <a:lnSpc>
                <a:spcPct val="150000"/>
              </a:lnSpc>
              <a:spcBef>
                <a:spcPts val="600"/>
              </a:spcBef>
              <a:spcAft>
                <a:spcPts val="0"/>
              </a:spcAft>
              <a:buSzPts val="1950"/>
            </a:pPr>
            <a:r>
              <a:rPr lang="en-US" sz="2200" b="0" i="0" u="none" dirty="0">
                <a:latin typeface="Times New Roman" panose="02020603050405020304" pitchFamily="18" charset="0"/>
                <a:ea typeface="Arial"/>
                <a:cs typeface="Times New Roman" panose="02020603050405020304" pitchFamily="18" charset="0"/>
                <a:sym typeface="Arial"/>
              </a:rPr>
              <a:t>Process - a program in execution</a:t>
            </a:r>
            <a:endParaRPr sz="2200" dirty="0">
              <a:latin typeface="Times New Roman" panose="02020603050405020304" pitchFamily="18" charset="0"/>
              <a:cs typeface="Times New Roman" panose="02020603050405020304" pitchFamily="18" charset="0"/>
            </a:endParaRPr>
          </a:p>
          <a:p>
            <a:pPr marL="1022350" lvl="2" indent="-350837" algn="l" rtl="0">
              <a:lnSpc>
                <a:spcPct val="150000"/>
              </a:lnSpc>
              <a:spcBef>
                <a:spcPts val="440"/>
              </a:spcBef>
              <a:spcAft>
                <a:spcPts val="0"/>
              </a:spcAft>
              <a:buSzPts val="1430"/>
            </a:pPr>
            <a:r>
              <a:rPr lang="en-US" sz="2200" b="0" i="0" u="none" dirty="0">
                <a:latin typeface="Times New Roman" panose="02020603050405020304" pitchFamily="18" charset="0"/>
                <a:ea typeface="Arial"/>
                <a:cs typeface="Times New Roman" panose="02020603050405020304" pitchFamily="18" charset="0"/>
                <a:sym typeface="Arial"/>
              </a:rPr>
              <a:t>process execution proceeds in a sequential fashion</a:t>
            </a:r>
            <a:endParaRPr sz="2200" dirty="0">
              <a:latin typeface="Times New Roman" panose="02020603050405020304" pitchFamily="18" charset="0"/>
              <a:cs typeface="Times New Roman" panose="02020603050405020304" pitchFamily="18" charset="0"/>
            </a:endParaRPr>
          </a:p>
          <a:p>
            <a:pPr lvl="0" algn="l" rtl="0">
              <a:lnSpc>
                <a:spcPct val="150000"/>
              </a:lnSpc>
              <a:spcBef>
                <a:spcPts val="600"/>
              </a:spcBef>
              <a:spcAft>
                <a:spcPts val="0"/>
              </a:spcAft>
              <a:buSzPts val="1950"/>
            </a:pPr>
            <a:r>
              <a:rPr lang="en-US" sz="2200" b="0" i="0" u="none" dirty="0">
                <a:latin typeface="Times New Roman" panose="02020603050405020304" pitchFamily="18" charset="0"/>
                <a:ea typeface="Arial"/>
                <a:cs typeface="Times New Roman" panose="02020603050405020304" pitchFamily="18" charset="0"/>
                <a:sym typeface="Arial"/>
              </a:rPr>
              <a:t>A process contains</a:t>
            </a:r>
            <a:endParaRPr sz="2200" dirty="0">
              <a:latin typeface="Times New Roman" panose="02020603050405020304" pitchFamily="18" charset="0"/>
              <a:cs typeface="Times New Roman" panose="02020603050405020304" pitchFamily="18" charset="0"/>
            </a:endParaRPr>
          </a:p>
          <a:p>
            <a:pPr marL="1022350" lvl="2" indent="-350837" algn="l" rtl="0">
              <a:lnSpc>
                <a:spcPct val="150000"/>
              </a:lnSpc>
              <a:spcBef>
                <a:spcPts val="440"/>
              </a:spcBef>
              <a:spcAft>
                <a:spcPts val="0"/>
              </a:spcAft>
              <a:buSzPts val="1430"/>
            </a:pPr>
            <a:r>
              <a:rPr lang="en-US" sz="2200" b="0" i="0" u="none" dirty="0">
                <a:latin typeface="Times New Roman" panose="02020603050405020304" pitchFamily="18" charset="0"/>
                <a:ea typeface="Arial"/>
                <a:cs typeface="Times New Roman" panose="02020603050405020304" pitchFamily="18" charset="0"/>
                <a:sym typeface="Arial"/>
              </a:rPr>
              <a:t>program counter, stack and data section</a:t>
            </a:r>
            <a:endParaRPr sz="22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75283246-5A1F-4311-9E12-40BC760D6D3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4021108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698A5BF8-0B3B-42FC-BCDA-3E88F1A09B43}"/>
              </a:ext>
            </a:extLst>
          </p:cNvPr>
          <p:cNvSpPr txBox="1"/>
          <p:nvPr/>
        </p:nvSpPr>
        <p:spPr>
          <a:xfrm>
            <a:off x="384664" y="682836"/>
            <a:ext cx="8506118" cy="606965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program is a group of instructions to carry out a specified task.</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A program is a </a:t>
            </a:r>
            <a:r>
              <a:rPr lang="en-US" sz="2000" b="1" i="0" dirty="0">
                <a:effectLst/>
                <a:latin typeface="Times New Roman" panose="02020603050405020304" pitchFamily="18" charset="0"/>
                <a:cs typeface="Times New Roman" panose="02020603050405020304" pitchFamily="18" charset="0"/>
              </a:rPr>
              <a:t>passive entity,</a:t>
            </a:r>
            <a:r>
              <a:rPr lang="en-US" sz="2000" b="0" i="0" dirty="0">
                <a:effectLst/>
                <a:latin typeface="Times New Roman" panose="02020603050405020304" pitchFamily="18" charset="0"/>
                <a:cs typeface="Times New Roman" panose="02020603050405020304" pitchFamily="18" charset="0"/>
              </a:rPr>
              <a:t> for example, a file accommodating a group of instructions to be executed (executable file).</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Program is stored on disk in some file and does not require any other resources.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When a program is executed, it is known as process.</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It is considered as an </a:t>
            </a:r>
            <a:r>
              <a:rPr lang="en-US" sz="2000" b="1" i="0" dirty="0">
                <a:effectLst/>
                <a:latin typeface="Times New Roman" panose="02020603050405020304" pitchFamily="18" charset="0"/>
                <a:cs typeface="Times New Roman" panose="02020603050405020304" pitchFamily="18" charset="0"/>
              </a:rPr>
              <a:t>active entity</a:t>
            </a:r>
            <a:r>
              <a:rPr lang="en-US" sz="2000" b="0" i="0" dirty="0">
                <a:effectLst/>
                <a:latin typeface="Times New Roman" panose="02020603050405020304" pitchFamily="18" charset="0"/>
                <a:cs typeface="Times New Roman" panose="02020603050405020304" pitchFamily="18" charset="0"/>
              </a:rPr>
              <a:t> and realizes the actions specified in a program. </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Process holds resources such as CPU, memory address, disk, I/O etc.</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Multiple processes can be related to the same program. It handles the operating system activities through </a:t>
            </a:r>
            <a:r>
              <a:rPr lang="en-US" sz="2000" b="1" i="0" dirty="0">
                <a:effectLst/>
                <a:latin typeface="Times New Roman" panose="02020603050405020304" pitchFamily="18" charset="0"/>
                <a:cs typeface="Times New Roman" panose="02020603050405020304" pitchFamily="18" charset="0"/>
              </a:rPr>
              <a:t>PCB (Process control Block)</a:t>
            </a:r>
            <a:r>
              <a:rPr lang="en-US" sz="2000" b="0" i="0" dirty="0">
                <a:effectLst/>
                <a:latin typeface="Times New Roman" panose="02020603050405020304" pitchFamily="18" charset="0"/>
                <a:cs typeface="Times New Roman" panose="02020603050405020304" pitchFamily="18" charset="0"/>
              </a:rPr>
              <a:t> which includes program counter, stack, state </a:t>
            </a:r>
            <a:r>
              <a:rPr lang="en-US" sz="2000" b="0" i="0" dirty="0" err="1">
                <a:effectLst/>
                <a:latin typeface="Times New Roman" panose="02020603050405020304" pitchFamily="18" charset="0"/>
                <a:cs typeface="Times New Roman" panose="02020603050405020304" pitchFamily="18" charset="0"/>
              </a:rPr>
              <a:t>etc</a:t>
            </a:r>
            <a:endParaRPr lang="en-US" sz="2000" b="0" i="0" dirty="0">
              <a:effectLst/>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sz="2000" b="0" i="0" u="none" dirty="0">
                <a:latin typeface="Times New Roman" panose="02020603050405020304" pitchFamily="18" charset="0"/>
                <a:ea typeface="Arial"/>
                <a:cs typeface="Times New Roman" panose="02020603050405020304" pitchFamily="18" charset="0"/>
                <a:sym typeface="Arial"/>
              </a:rPr>
              <a:t>A web browser </a:t>
            </a:r>
            <a:r>
              <a:rPr lang="en-US" sz="2000" dirty="0">
                <a:latin typeface="Times New Roman" panose="02020603050405020304" pitchFamily="18" charset="0"/>
                <a:cs typeface="Times New Roman" panose="02020603050405020304" pitchFamily="18" charset="0"/>
              </a:rPr>
              <a:t>launches</a:t>
            </a:r>
            <a:r>
              <a:rPr lang="en-US" sz="2000" b="0" i="0" u="none" dirty="0">
                <a:latin typeface="Times New Roman" panose="02020603050405020304" pitchFamily="18" charset="0"/>
                <a:ea typeface="Arial"/>
                <a:cs typeface="Times New Roman" panose="02020603050405020304" pitchFamily="18" charset="0"/>
                <a:sym typeface="Arial"/>
              </a:rPr>
              <a:t> multiple processes, e.g., one per tab</a:t>
            </a:r>
            <a:endParaRPr lang="en-US"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038B25A1-6324-4011-8F20-3C7D7D97C978}"/>
              </a:ext>
            </a:extLst>
          </p:cNvPr>
          <p:cNvSpPr txBox="1"/>
          <p:nvPr/>
        </p:nvSpPr>
        <p:spPr>
          <a:xfrm>
            <a:off x="585476" y="221170"/>
            <a:ext cx="3729789"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Process vs Program</a:t>
            </a:r>
          </a:p>
        </p:txBody>
      </p:sp>
      <p:sp>
        <p:nvSpPr>
          <p:cNvPr id="2" name="Slide Number Placeholder 1">
            <a:extLst>
              <a:ext uri="{FF2B5EF4-FFF2-40B4-BE49-F238E27FC236}">
                <a16:creationId xmlns:a16="http://schemas.microsoft.com/office/drawing/2014/main" xmlns="" id="{D9C4048F-B7AD-4E9A-8245-B33C2F0EB9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3605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A867BF5E-900A-4535-8E93-40882C313824}"/>
              </a:ext>
            </a:extLst>
          </p:cNvPr>
          <p:cNvPicPr>
            <a:picLocks noChangeAspect="1"/>
          </p:cNvPicPr>
          <p:nvPr/>
        </p:nvPicPr>
        <p:blipFill>
          <a:blip r:embed="rId2"/>
          <a:stretch>
            <a:fillRect/>
          </a:stretch>
        </p:blipFill>
        <p:spPr>
          <a:xfrm>
            <a:off x="4572000" y="389295"/>
            <a:ext cx="3494314" cy="3172078"/>
          </a:xfrm>
          <a:prstGeom prst="rect">
            <a:avLst/>
          </a:prstGeom>
        </p:spPr>
      </p:pic>
      <p:sp>
        <p:nvSpPr>
          <p:cNvPr id="7" name="TextBox 6">
            <a:extLst>
              <a:ext uri="{FF2B5EF4-FFF2-40B4-BE49-F238E27FC236}">
                <a16:creationId xmlns:a16="http://schemas.microsoft.com/office/drawing/2014/main" xmlns="" id="{7C44F632-5053-466B-B346-DAD04EA640EC}"/>
              </a:ext>
            </a:extLst>
          </p:cNvPr>
          <p:cNvSpPr txBox="1"/>
          <p:nvPr/>
        </p:nvSpPr>
        <p:spPr>
          <a:xfrm>
            <a:off x="4572000" y="3943200"/>
            <a:ext cx="4572000" cy="677108"/>
          </a:xfrm>
          <a:prstGeom prst="rect">
            <a:avLst/>
          </a:prstGeom>
          <a:noFill/>
        </p:spPr>
        <p:txBody>
          <a:bodyPr wrap="square">
            <a:spAutoFit/>
          </a:bodyPr>
          <a:lstStyle/>
          <a:p>
            <a:pPr algn="ctr"/>
            <a:endParaRPr lang="en-US" sz="2000" b="0" i="0" u="none" strike="noStrike" baseline="0" dirty="0">
              <a:solidFill>
                <a:srgbClr val="000000"/>
              </a:solidFill>
              <a:latin typeface="Times New Roman" panose="02020603050405020304" pitchFamily="18" charset="0"/>
            </a:endParaRPr>
          </a:p>
          <a:p>
            <a:pPr algn="ctr"/>
            <a:r>
              <a:rPr lang="en-US" sz="1800" b="1" i="0" u="none" strike="noStrike" baseline="0" dirty="0">
                <a:latin typeface="Times New Roman" panose="02020603050405020304" pitchFamily="18" charset="0"/>
              </a:rPr>
              <a:t>Process in Memory </a:t>
            </a:r>
            <a:endParaRPr lang="en-US" dirty="0"/>
          </a:p>
        </p:txBody>
      </p:sp>
      <p:sp>
        <p:nvSpPr>
          <p:cNvPr id="9" name="TextBox 8">
            <a:extLst>
              <a:ext uri="{FF2B5EF4-FFF2-40B4-BE49-F238E27FC236}">
                <a16:creationId xmlns:a16="http://schemas.microsoft.com/office/drawing/2014/main" xmlns="" id="{882C5BD4-EFF9-4389-B98F-25F59CC08F75}"/>
              </a:ext>
            </a:extLst>
          </p:cNvPr>
          <p:cNvSpPr txBox="1"/>
          <p:nvPr/>
        </p:nvSpPr>
        <p:spPr>
          <a:xfrm>
            <a:off x="400051" y="317710"/>
            <a:ext cx="4776860" cy="557697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Text section</a:t>
            </a:r>
            <a:r>
              <a:rPr lang="en-US" sz="2000" b="0" i="0" dirty="0">
                <a:effectLst/>
                <a:latin typeface="Times New Roman" panose="02020603050405020304" pitchFamily="18" charset="0"/>
                <a:cs typeface="Times New Roman" panose="02020603050405020304" pitchFamily="18" charset="0"/>
              </a:rPr>
              <a:t> is made up of the compiled program code, read in from non-volatile storage when the program is launched.</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Data section</a:t>
            </a:r>
            <a:r>
              <a:rPr lang="en-US" sz="2000" b="0" i="0" dirty="0">
                <a:effectLst/>
                <a:latin typeface="Times New Roman" panose="02020603050405020304" pitchFamily="18" charset="0"/>
                <a:cs typeface="Times New Roman" panose="02020603050405020304" pitchFamily="18" charset="0"/>
              </a:rPr>
              <a:t> is made up the global and static variables, allocated and initialized prior to executing the main.</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Heap</a:t>
            </a:r>
            <a:r>
              <a:rPr lang="en-US" sz="2000" b="0" i="0" dirty="0">
                <a:effectLst/>
                <a:latin typeface="Times New Roman" panose="02020603050405020304" pitchFamily="18" charset="0"/>
                <a:cs typeface="Times New Roman" panose="02020603050405020304" pitchFamily="18" charset="0"/>
              </a:rPr>
              <a:t> is used for the dynamic memory allocation, and is managed via calls to new, delete, malloc, free, etc.</a:t>
            </a:r>
          </a:p>
          <a:p>
            <a:pPr marL="342900" indent="-342900" algn="just">
              <a:lnSpc>
                <a:spcPct val="150000"/>
              </a:lnSpc>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The </a:t>
            </a:r>
            <a:r>
              <a:rPr lang="en-US" sz="2000" b="1" i="0" dirty="0">
                <a:effectLst/>
                <a:latin typeface="Times New Roman" panose="02020603050405020304" pitchFamily="18" charset="0"/>
                <a:cs typeface="Times New Roman" panose="02020603050405020304" pitchFamily="18" charset="0"/>
              </a:rPr>
              <a:t>Stack</a:t>
            </a:r>
            <a:r>
              <a:rPr lang="en-US" sz="2000" b="0" i="0" dirty="0">
                <a:effectLst/>
                <a:latin typeface="Times New Roman" panose="02020603050405020304" pitchFamily="18" charset="0"/>
                <a:cs typeface="Times New Roman" panose="02020603050405020304" pitchFamily="18" charset="0"/>
              </a:rPr>
              <a:t> is used for local variables. Space on the stack is reserved for local variables when they are declared.</a:t>
            </a:r>
          </a:p>
        </p:txBody>
      </p:sp>
      <p:sp>
        <p:nvSpPr>
          <p:cNvPr id="2" name="Slide Number Placeholder 1">
            <a:extLst>
              <a:ext uri="{FF2B5EF4-FFF2-40B4-BE49-F238E27FC236}">
                <a16:creationId xmlns:a16="http://schemas.microsoft.com/office/drawing/2014/main" xmlns="" id="{259DCE52-538F-4F36-819B-16269A477A8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843661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xmlns="" id="{8A1BB05C-3DD0-40E3-B650-5E1FB05C5B1F}"/>
              </a:ext>
            </a:extLst>
          </p:cNvPr>
          <p:cNvSpPr>
            <a:spLocks noChangeArrowheads="1"/>
          </p:cNvSpPr>
          <p:nvPr/>
        </p:nvSpPr>
        <p:spPr bwMode="auto">
          <a:xfrm>
            <a:off x="1069144" y="5319712"/>
            <a:ext cx="7455878" cy="757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1600" b="1" dirty="0">
                <a:cs typeface="Times New Roman" panose="02020603050405020304" pitchFamily="18" charset="0"/>
              </a:rPr>
              <a:t>Figure 3-1. (a) Multiprogramming of four programs. (b) Conceptual model of four independent, sequential processes. (c) Only one program is active at once.</a:t>
            </a:r>
          </a:p>
        </p:txBody>
      </p:sp>
      <p:sp>
        <p:nvSpPr>
          <p:cNvPr id="17411" name="Rectangle 3">
            <a:extLst>
              <a:ext uri="{FF2B5EF4-FFF2-40B4-BE49-F238E27FC236}">
                <a16:creationId xmlns:a16="http://schemas.microsoft.com/office/drawing/2014/main" xmlns="" id="{FD875071-2800-4FD5-AB33-76FA9ECF6D93}"/>
              </a:ext>
            </a:extLst>
          </p:cNvPr>
          <p:cNvSpPr>
            <a:spLocks noChangeArrowheads="1"/>
          </p:cNvSpPr>
          <p:nvPr/>
        </p:nvSpPr>
        <p:spPr bwMode="auto">
          <a:xfrm>
            <a:off x="495300" y="174787"/>
            <a:ext cx="5710335" cy="1082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1" dirty="0">
                <a:cs typeface="Times New Roman" panose="02020603050405020304" pitchFamily="18" charset="0"/>
              </a:rPr>
              <a:t>The Process Model</a:t>
            </a:r>
          </a:p>
        </p:txBody>
      </p:sp>
      <p:pic>
        <p:nvPicPr>
          <p:cNvPr id="17413" name="Picture 6" descr="02-01">
            <a:extLst>
              <a:ext uri="{FF2B5EF4-FFF2-40B4-BE49-F238E27FC236}">
                <a16:creationId xmlns:a16="http://schemas.microsoft.com/office/drawing/2014/main" xmlns="" id="{690BF123-79ED-4811-A7C7-12709FFFD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789113"/>
            <a:ext cx="76581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xmlns="" id="{3FAAA1E4-CC07-4BC3-B88A-342436AB2C6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B2D0A54-6642-4F60-8A36-B3EE76614C8F}"/>
              </a:ext>
            </a:extLst>
          </p:cNvPr>
          <p:cNvSpPr txBox="1"/>
          <p:nvPr/>
        </p:nvSpPr>
        <p:spPr>
          <a:xfrm>
            <a:off x="168812" y="323556"/>
            <a:ext cx="8707902" cy="6275051"/>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Conceptually, every process has its own virtual CPU but in reality CPU switches back and forth from process to process.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This Rapid switching back and forth is called </a:t>
            </a:r>
            <a:r>
              <a:rPr lang="en-US" b="1" i="0" dirty="0">
                <a:effectLst/>
                <a:latin typeface="Times New Roman" panose="02020603050405020304" pitchFamily="18" charset="0"/>
                <a:cs typeface="Times New Roman" panose="02020603050405020304" pitchFamily="18" charset="0"/>
              </a:rPr>
              <a:t>"Multi-Programming.</a:t>
            </a:r>
            <a:r>
              <a:rPr lang="en-US" b="0" i="0" dirty="0">
                <a:effectLst/>
                <a:latin typeface="Times New Roman" panose="02020603050405020304" pitchFamily="18" charset="0"/>
                <a:cs typeface="Times New Roman" panose="02020603050405020304" pitchFamily="18" charset="0"/>
              </a:rPr>
              <a:t>“</a:t>
            </a:r>
          </a:p>
          <a:p>
            <a:pPr algn="just">
              <a:lnSpc>
                <a:spcPct val="150000"/>
              </a:lnSpc>
            </a:pPr>
            <a:r>
              <a:rPr lang="en-US" b="1" i="0" dirty="0">
                <a:effectLst/>
                <a:latin typeface="Times New Roman" panose="02020603050405020304" pitchFamily="18" charset="0"/>
                <a:cs typeface="Times New Roman" panose="02020603050405020304" pitchFamily="18" charset="0"/>
              </a:rPr>
              <a:t>Multi-Programming</a:t>
            </a:r>
            <a:endParaRPr lang="en-US"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this there is 4 program in memory. We have single shared processor by all programs.</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There is only one program counter all programs in memory. In this program counter is initialized to execute the part of program A then with the help of process switch it transfer control to program B and execute some part of this. </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After that program counter for program C is active and execute some part of it and so onto program D. Then all the steps continuous may be randomly with the help of process switches until all program is not completed.</a:t>
            </a:r>
          </a:p>
          <a:p>
            <a:pPr algn="just">
              <a:lnSpc>
                <a:spcPct val="150000"/>
              </a:lnSpc>
            </a:pPr>
            <a:r>
              <a:rPr lang="en-US" b="1" i="0" dirty="0">
                <a:effectLst/>
                <a:latin typeface="Times New Roman" panose="02020603050405020304" pitchFamily="18" charset="0"/>
                <a:cs typeface="Times New Roman" panose="02020603050405020304" pitchFamily="18" charset="0"/>
              </a:rPr>
              <a:t>One Program At One Time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At any given instant only one process run and other process after some interval of time.</a:t>
            </a:r>
          </a:p>
          <a:p>
            <a:pPr marL="285750" indent="-285750"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 other point of view all processes progress but only process actually runs at given instant of time.</a:t>
            </a:r>
            <a:endParaRPr lang="en-US"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xmlns="" id="{D35EDE2B-0478-4B40-B061-5DEAACF284A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solidFill>
                <a:srgbClr val="000000"/>
              </a:solidFill>
            </a:endParaRPr>
          </a:p>
        </p:txBody>
      </p:sp>
    </p:spTree>
    <p:extLst>
      <p:ext uri="{BB962C8B-B14F-4D97-AF65-F5344CB8AC3E}">
        <p14:creationId xmlns:p14="http://schemas.microsoft.com/office/powerpoint/2010/main" val="36781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xmlns="" id="{BCDD8833-5FFB-4DE7-9278-C84D262AC48F}"/>
              </a:ext>
            </a:extLst>
          </p:cNvPr>
          <p:cNvSpPr>
            <a:spLocks noChangeArrowheads="1"/>
          </p:cNvSpPr>
          <p:nvPr/>
        </p:nvSpPr>
        <p:spPr bwMode="auto">
          <a:xfrm>
            <a:off x="487289" y="318380"/>
            <a:ext cx="4084711" cy="638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SimSun" panose="02010600030101010101" pitchFamily="2" charset="-122"/>
              </a:defRPr>
            </a:lvl1pPr>
            <a:lvl2pPr marL="742950" indent="-285750" eaLnBrk="0" hangingPunct="0">
              <a:defRPr sz="3200">
                <a:solidFill>
                  <a:schemeClr val="tx1"/>
                </a:solidFill>
                <a:latin typeface="Times New Roman" panose="02020603050405020304" pitchFamily="18" charset="0"/>
                <a:ea typeface="SimSun" panose="02010600030101010101" pitchFamily="2" charset="-122"/>
              </a:defRPr>
            </a:lvl2pPr>
            <a:lvl3pPr marL="1143000" indent="-228600" eaLnBrk="0" hangingPunct="0">
              <a:defRPr sz="3200">
                <a:solidFill>
                  <a:schemeClr val="tx1"/>
                </a:solidFill>
                <a:latin typeface="Times New Roman" panose="02020603050405020304" pitchFamily="18" charset="0"/>
                <a:ea typeface="SimSun" panose="02010600030101010101" pitchFamily="2" charset="-122"/>
              </a:defRPr>
            </a:lvl3pPr>
            <a:lvl4pPr marL="1600200" indent="-228600" eaLnBrk="0" hangingPunct="0">
              <a:defRPr sz="3200">
                <a:solidFill>
                  <a:schemeClr val="tx1"/>
                </a:solidFill>
                <a:latin typeface="Times New Roman" panose="02020603050405020304" pitchFamily="18" charset="0"/>
                <a:ea typeface="SimSun" panose="02010600030101010101" pitchFamily="2" charset="-122"/>
              </a:defRPr>
            </a:lvl4pPr>
            <a:lvl5pPr marL="2057400" indent="-228600" eaLnBrk="0" hangingPunct="0">
              <a:defRPr sz="3200">
                <a:solidFill>
                  <a:schemeClr val="tx1"/>
                </a:solidFill>
                <a:latin typeface="Times New Roman" panose="02020603050405020304" pitchFamily="18" charset="0"/>
                <a:ea typeface="SimSun"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SimSun"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SimSun"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SimSun"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SimSun" panose="02010600030101010101" pitchFamily="2" charset="-122"/>
              </a:defRPr>
            </a:lvl9pPr>
          </a:lstStyle>
          <a:p>
            <a:pPr eaLnBrk="1" hangingPunct="1"/>
            <a:r>
              <a:rPr lang="en-US" altLang="zh-CN" b="1" dirty="0">
                <a:cs typeface="Times New Roman" panose="02020603050405020304" pitchFamily="18" charset="0"/>
              </a:rPr>
              <a:t>Process States</a:t>
            </a:r>
          </a:p>
        </p:txBody>
      </p:sp>
      <p:pic>
        <p:nvPicPr>
          <p:cNvPr id="23557" name="Picture 6" descr="02-02">
            <a:extLst>
              <a:ext uri="{FF2B5EF4-FFF2-40B4-BE49-F238E27FC236}">
                <a16:creationId xmlns:a16="http://schemas.microsoft.com/office/drawing/2014/main" xmlns="" id="{977F6757-E8ED-46AE-8C12-02090DBC5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482" y="1218266"/>
            <a:ext cx="76200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xmlns="" id="{15169917-5CB1-4B37-B7C4-17FFD83BE29D}"/>
              </a:ext>
            </a:extLst>
          </p:cNvPr>
          <p:cNvSpPr txBox="1"/>
          <p:nvPr/>
        </p:nvSpPr>
        <p:spPr>
          <a:xfrm>
            <a:off x="385482" y="3739660"/>
            <a:ext cx="8579224" cy="1883657"/>
          </a:xfrm>
          <a:prstGeom prst="rect">
            <a:avLst/>
          </a:prstGeom>
          <a:noFill/>
        </p:spPr>
        <p:txBody>
          <a:bodyPr wrap="square">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Three-state process model is constituted of </a:t>
            </a:r>
            <a:r>
              <a:rPr lang="en-US" sz="2000" b="1" i="0" dirty="0">
                <a:effectLst/>
                <a:latin typeface="Times New Roman" panose="02020603050405020304" pitchFamily="18" charset="0"/>
                <a:cs typeface="Times New Roman" panose="02020603050405020304" pitchFamily="18" charset="0"/>
              </a:rPr>
              <a:t>READY</a:t>
            </a:r>
            <a:r>
              <a:rPr lang="en-US" sz="2000" b="0" i="0" dirty="0">
                <a:effectLst/>
                <a:latin typeface="Times New Roman" panose="02020603050405020304" pitchFamily="18" charset="0"/>
                <a:cs typeface="Times New Roman" panose="02020603050405020304" pitchFamily="18" charset="0"/>
              </a:rPr>
              <a:t>, </a:t>
            </a:r>
            <a:r>
              <a:rPr lang="en-US" sz="2000" b="1" i="0" dirty="0">
                <a:effectLst/>
                <a:latin typeface="Times New Roman" panose="02020603050405020304" pitchFamily="18" charset="0"/>
                <a:cs typeface="Times New Roman" panose="02020603050405020304" pitchFamily="18" charset="0"/>
              </a:rPr>
              <a:t>RUNNING</a:t>
            </a:r>
            <a:r>
              <a:rPr lang="en-US" sz="2000" b="0" i="0" dirty="0">
                <a:effectLst/>
                <a:latin typeface="Times New Roman" panose="02020603050405020304" pitchFamily="18" charset="0"/>
                <a:cs typeface="Times New Roman" panose="02020603050405020304" pitchFamily="18" charset="0"/>
              </a:rPr>
              <a:t> &amp; </a:t>
            </a:r>
            <a:r>
              <a:rPr lang="en-US" sz="2000" b="1" i="0" dirty="0">
                <a:effectLst/>
                <a:latin typeface="Times New Roman" panose="02020603050405020304" pitchFamily="18" charset="0"/>
                <a:cs typeface="Times New Roman" panose="02020603050405020304" pitchFamily="18" charset="0"/>
              </a:rPr>
              <a:t>WAITING</a:t>
            </a:r>
            <a:r>
              <a:rPr lang="en-US" sz="2000" b="0" i="0" dirty="0">
                <a:effectLst/>
                <a:latin typeface="Times New Roman" panose="02020603050405020304" pitchFamily="18" charset="0"/>
                <a:cs typeface="Times New Roman" panose="02020603050405020304" pitchFamily="18" charset="0"/>
              </a:rPr>
              <a:t>. </a:t>
            </a:r>
          </a:p>
          <a:p>
            <a:pPr algn="just">
              <a:lnSpc>
                <a:spcPct val="150000"/>
              </a:lnSpc>
            </a:pPr>
            <a:r>
              <a:rPr lang="en-US" sz="2000" b="1" dirty="0">
                <a:latin typeface="Times New Roman" panose="02020603050405020304" pitchFamily="18" charset="0"/>
                <a:cs typeface="Times New Roman" panose="02020603050405020304" pitchFamily="18" charset="0"/>
              </a:rPr>
              <a:t>Running:</a:t>
            </a:r>
            <a:r>
              <a:rPr lang="en-US" sz="2000" dirty="0">
                <a:latin typeface="Times New Roman" panose="02020603050405020304" pitchFamily="18" charset="0"/>
                <a:cs typeface="Times New Roman" panose="02020603050405020304" pitchFamily="18" charset="0"/>
              </a:rPr>
              <a:t> the process is currently executed by the CPU</a:t>
            </a:r>
          </a:p>
          <a:p>
            <a:pPr algn="just">
              <a:lnSpc>
                <a:spcPct val="150000"/>
              </a:lnSpc>
            </a:pPr>
            <a:r>
              <a:rPr lang="en-US" sz="2000" b="1" dirty="0">
                <a:latin typeface="Times New Roman" panose="02020603050405020304" pitchFamily="18" charset="0"/>
                <a:cs typeface="Times New Roman" panose="02020603050405020304" pitchFamily="18" charset="0"/>
              </a:rPr>
              <a:t>Blocked: </a:t>
            </a:r>
            <a:r>
              <a:rPr lang="en-US" sz="2000" dirty="0">
                <a:latin typeface="Times New Roman" panose="02020603050405020304" pitchFamily="18" charset="0"/>
                <a:cs typeface="Times New Roman" panose="02020603050405020304" pitchFamily="18" charset="0"/>
              </a:rPr>
              <a:t>the process is waiting for a resource to come available</a:t>
            </a:r>
          </a:p>
          <a:p>
            <a:pPr algn="just">
              <a:lnSpc>
                <a:spcPct val="150000"/>
              </a:lnSpc>
            </a:pPr>
            <a:r>
              <a:rPr lang="en-US" sz="2000" b="1" i="0" dirty="0">
                <a:effectLst/>
                <a:latin typeface="Times New Roman" panose="02020603050405020304" pitchFamily="18" charset="0"/>
                <a:cs typeface="Times New Roman" panose="02020603050405020304" pitchFamily="18" charset="0"/>
              </a:rPr>
              <a:t>Ready: </a:t>
            </a:r>
            <a:r>
              <a:rPr lang="en-US" sz="2000" b="0" i="0" dirty="0">
                <a:effectLst/>
                <a:latin typeface="Times New Roman" panose="02020603050405020304" pitchFamily="18" charset="0"/>
                <a:cs typeface="Times New Roman" panose="02020603050405020304" pitchFamily="18" charset="0"/>
              </a:rPr>
              <a:t>the process is ready to be selected.</a:t>
            </a:r>
          </a:p>
        </p:txBody>
      </p:sp>
      <p:sp>
        <p:nvSpPr>
          <p:cNvPr id="2" name="Slide Number Placeholder 1">
            <a:extLst>
              <a:ext uri="{FF2B5EF4-FFF2-40B4-BE49-F238E27FC236}">
                <a16:creationId xmlns:a16="http://schemas.microsoft.com/office/drawing/2014/main" xmlns="" id="{AC8E360A-5AF9-4FB2-8E69-6644DCF6341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xmlns="" id="{E0C96355-1603-4B82-965D-E245A843F17E}"/>
              </a:ext>
            </a:extLst>
          </p:cNvPr>
          <p:cNvSpPr>
            <a:spLocks noChangeArrowheads="1"/>
          </p:cNvSpPr>
          <p:nvPr/>
        </p:nvSpPr>
        <p:spPr bwMode="auto">
          <a:xfrm>
            <a:off x="1301261" y="5719683"/>
            <a:ext cx="6541477" cy="334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1400" b="1" dirty="0">
                <a:cs typeface="Times New Roman" panose="02020603050405020304" pitchFamily="18" charset="0"/>
              </a:rPr>
              <a:t>Figure 3-2. five-state </a:t>
            </a:r>
            <a:r>
              <a:rPr lang="en-US" sz="1400" b="1" i="0" dirty="0">
                <a:solidFill>
                  <a:srgbClr val="000000"/>
                </a:solidFill>
                <a:effectLst/>
                <a:latin typeface="Times New Roman" panose="02020603050405020304" pitchFamily="18" charset="0"/>
              </a:rPr>
              <a:t> Process State Transition Diagram</a:t>
            </a:r>
            <a:endParaRPr lang="en-US" altLang="zh-CN" sz="1400" b="1" dirty="0">
              <a:cs typeface="Times New Roman" panose="02020603050405020304" pitchFamily="18" charset="0"/>
            </a:endParaRPr>
          </a:p>
        </p:txBody>
      </p:sp>
      <p:sp>
        <p:nvSpPr>
          <p:cNvPr id="23555" name="Rectangle 3">
            <a:extLst>
              <a:ext uri="{FF2B5EF4-FFF2-40B4-BE49-F238E27FC236}">
                <a16:creationId xmlns:a16="http://schemas.microsoft.com/office/drawing/2014/main" xmlns="" id="{847FAAB8-8B94-4EFA-80E0-7A19E73AA211}"/>
              </a:ext>
            </a:extLst>
          </p:cNvPr>
          <p:cNvSpPr>
            <a:spLocks noChangeArrowheads="1"/>
          </p:cNvSpPr>
          <p:nvPr/>
        </p:nvSpPr>
        <p:spPr bwMode="auto">
          <a:xfrm>
            <a:off x="604911" y="266700"/>
            <a:ext cx="6639951"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b="1" i="0" dirty="0">
                <a:solidFill>
                  <a:srgbClr val="222222"/>
                </a:solidFill>
                <a:effectLst/>
                <a:cs typeface="Times New Roman" panose="02020603050405020304" pitchFamily="18" charset="0"/>
              </a:rPr>
              <a:t>Five state process models</a:t>
            </a:r>
            <a:endParaRPr lang="en-US" altLang="zh-CN" b="1" dirty="0">
              <a:cs typeface="Times New Roman" panose="02020603050405020304" pitchFamily="18" charset="0"/>
            </a:endParaRPr>
          </a:p>
        </p:txBody>
      </p:sp>
      <p:pic>
        <p:nvPicPr>
          <p:cNvPr id="2" name="Picture 1">
            <a:extLst>
              <a:ext uri="{FF2B5EF4-FFF2-40B4-BE49-F238E27FC236}">
                <a16:creationId xmlns:a16="http://schemas.microsoft.com/office/drawing/2014/main" xmlns="" id="{FC50022F-3551-497F-8337-E003FC549B0D}"/>
              </a:ext>
            </a:extLst>
          </p:cNvPr>
          <p:cNvPicPr>
            <a:picLocks noChangeAspect="1"/>
          </p:cNvPicPr>
          <p:nvPr/>
        </p:nvPicPr>
        <p:blipFill>
          <a:blip r:embed="rId3"/>
          <a:stretch>
            <a:fillRect/>
          </a:stretch>
        </p:blipFill>
        <p:spPr>
          <a:xfrm>
            <a:off x="273564" y="1871001"/>
            <a:ext cx="8596872" cy="3390315"/>
          </a:xfrm>
          <a:prstGeom prst="rect">
            <a:avLst/>
          </a:prstGeom>
        </p:spPr>
      </p:pic>
      <p:sp>
        <p:nvSpPr>
          <p:cNvPr id="3" name="Slide Number Placeholder 2">
            <a:extLst>
              <a:ext uri="{FF2B5EF4-FFF2-40B4-BE49-F238E27FC236}">
                <a16:creationId xmlns:a16="http://schemas.microsoft.com/office/drawing/2014/main" xmlns="" id="{1519CD06-A8AF-4BF4-BDE8-357D685AC40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1812</TotalTime>
  <Words>1147</Words>
  <Application>Microsoft Office PowerPoint</Application>
  <PresentationFormat>On-screen Show (4:3)</PresentationFormat>
  <Paragraphs>154</Paragraphs>
  <Slides>24</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Open Sans</vt:lpstr>
      <vt:lpstr>Calibri</vt:lpstr>
      <vt:lpstr>Times New Roman</vt:lpstr>
      <vt:lpstr>Calibri Light</vt:lpstr>
      <vt:lpstr>Arial</vt:lpstr>
      <vt:lpstr>Wingdings</vt:lpstr>
      <vt:lpstr>SimSun</vt:lpstr>
      <vt:lpstr>SimSun</vt:lpstr>
      <vt:lpstr>Garamond</vt:lpstr>
      <vt:lpstr>Office Theme</vt:lpstr>
      <vt:lpstr>PowerPoint Presentation</vt:lpstr>
      <vt:lpstr>PowerPoint Presentation</vt:lpstr>
      <vt:lpstr>Process Concept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Process Control Block(PCB)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arjun</cp:lastModifiedBy>
  <cp:revision>728</cp:revision>
  <dcterms:modified xsi:type="dcterms:W3CDTF">2022-01-31T02:59:17Z</dcterms:modified>
</cp:coreProperties>
</file>