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45"/>
  </p:notesMasterIdLst>
  <p:sldIdLst>
    <p:sldId id="256" r:id="rId2"/>
    <p:sldId id="408" r:id="rId3"/>
    <p:sldId id="409" r:id="rId4"/>
    <p:sldId id="257" r:id="rId5"/>
    <p:sldId id="413" r:id="rId6"/>
    <p:sldId id="414" r:id="rId7"/>
    <p:sldId id="261" r:id="rId8"/>
    <p:sldId id="429" r:id="rId9"/>
    <p:sldId id="417" r:id="rId10"/>
    <p:sldId id="433" r:id="rId11"/>
    <p:sldId id="421" r:id="rId12"/>
    <p:sldId id="422" r:id="rId13"/>
    <p:sldId id="424" r:id="rId14"/>
    <p:sldId id="419" r:id="rId15"/>
    <p:sldId id="434" r:id="rId16"/>
    <p:sldId id="456" r:id="rId17"/>
    <p:sldId id="457" r:id="rId18"/>
    <p:sldId id="458" r:id="rId19"/>
    <p:sldId id="358" r:id="rId20"/>
    <p:sldId id="360" r:id="rId21"/>
    <p:sldId id="444" r:id="rId22"/>
    <p:sldId id="445" r:id="rId23"/>
    <p:sldId id="446" r:id="rId24"/>
    <p:sldId id="447" r:id="rId25"/>
    <p:sldId id="448" r:id="rId26"/>
    <p:sldId id="451" r:id="rId27"/>
    <p:sldId id="452" r:id="rId28"/>
    <p:sldId id="453" r:id="rId29"/>
    <p:sldId id="454" r:id="rId30"/>
    <p:sldId id="459" r:id="rId31"/>
    <p:sldId id="460" r:id="rId32"/>
    <p:sldId id="461" r:id="rId33"/>
    <p:sldId id="462" r:id="rId34"/>
    <p:sldId id="463" r:id="rId35"/>
    <p:sldId id="464" r:id="rId36"/>
    <p:sldId id="472" r:id="rId37"/>
    <p:sldId id="465" r:id="rId38"/>
    <p:sldId id="466" r:id="rId39"/>
    <p:sldId id="467" r:id="rId40"/>
    <p:sldId id="468" r:id="rId41"/>
    <p:sldId id="469" r:id="rId42"/>
    <p:sldId id="470" r:id="rId43"/>
    <p:sldId id="471" r:id="rId44"/>
  </p:sldIdLst>
  <p:sldSz cx="9144000" cy="6858000" type="screen4x3"/>
  <p:notesSz cx="6858000" cy="9144000"/>
  <p:embeddedFontLst>
    <p:embeddedFont>
      <p:font typeface="MS PGothic" panose="020B0600070205080204" pitchFamily="34" charset="-128"/>
      <p:regular r:id="rId46"/>
    </p:embeddedFont>
    <p:embeddedFont>
      <p:font typeface="Webdings" panose="05030102010509060703" pitchFamily="18" charset="2"/>
      <p:regular r:id="rId47"/>
    </p:embeddedFont>
    <p:embeddedFont>
      <p:font typeface="Yu Gothic Light" panose="020B0300000000000000" pitchFamily="34" charset="-128"/>
      <p:regular r:id="rId48"/>
    </p:embeddedFont>
    <p:embeddedFont>
      <p:font typeface="Calibri Light" panose="020F0302020204030204" pitchFamily="34" charset="0"/>
      <p:regular r:id="rId49"/>
      <p:italic r:id="rId50"/>
    </p:embeddedFont>
    <p:embeddedFont>
      <p:font typeface="Calibri" panose="020F0502020204030204" pitchFamily="34" charset="0"/>
      <p:regular r:id="rId51"/>
      <p:bold r:id="rId52"/>
      <p:italic r:id="rId53"/>
      <p:boldItalic r:id="rId5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0079" autoAdjust="0"/>
  </p:normalViewPr>
  <p:slideViewPr>
    <p:cSldViewPr snapToGrid="0">
      <p:cViewPr varScale="1">
        <p:scale>
          <a:sx n="66" d="100"/>
          <a:sy n="66" d="100"/>
        </p:scale>
        <p:origin x="834" y="84"/>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25255386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 xmlns:a16="http://schemas.microsoft.com/office/drawing/2014/main" id="{2DF61A5D-4A7B-45F4-AE3F-5EAA260C7042}"/>
              </a:ext>
            </a:extLst>
          </p:cNvPr>
          <p:cNvSpPr txBox="1">
            <a:spLocks noGrp="1"/>
          </p:cNvSpPr>
          <p:nvPr>
            <p:ph type="sldNum" sz="quarter" idx="5"/>
          </p:nvPr>
        </p:nvSpPr>
        <p:spPr>
          <a:ln/>
        </p:spPr>
        <p:txBody>
          <a:bodyPr lIns="0" tIns="0" rIns="0" bIns="0" anchor="b" anchorCtr="0">
            <a:noAutofit/>
          </a:bodyPr>
          <a:lstStyle/>
          <a:p>
            <a:pPr lvl="0"/>
            <a:fld id="{7F99DA2D-0341-4F6A-8635-98DF8C96AEC7}" type="slidenum">
              <a:t>1</a:t>
            </a:fld>
            <a:endParaRPr lang="en-US"/>
          </a:p>
        </p:txBody>
      </p:sp>
      <p:sp>
        <p:nvSpPr>
          <p:cNvPr id="2" name="Slide Image Placeholder 1">
            <a:extLst>
              <a:ext uri="{FF2B5EF4-FFF2-40B4-BE49-F238E27FC236}">
                <a16:creationId xmlns="" xmlns:a16="http://schemas.microsoft.com/office/drawing/2014/main" id="{95164550-46C6-4AF5-BA30-0A58373C5DF8}"/>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 xmlns:a16="http://schemas.microsoft.com/office/drawing/2014/main" id="{C57D2019-0BD9-4A7C-AF1D-52DCC103C8EB}"/>
              </a:ext>
            </a:extLst>
          </p:cNvPr>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1308883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 xmlns:a16="http://schemas.microsoft.com/office/drawing/2014/main" id="{1CC8AED3-BD89-43D2-97B4-D8411A2240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2BD57A-7201-43FD-B315-BD82BCE47749}"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77827" name="Rectangle 2">
            <a:extLst>
              <a:ext uri="{FF2B5EF4-FFF2-40B4-BE49-F238E27FC236}">
                <a16:creationId xmlns="" xmlns:a16="http://schemas.microsoft.com/office/drawing/2014/main" id="{9DAB3C83-31B2-4C46-B4CD-9E5AD47DD73A}"/>
              </a:ext>
            </a:extLst>
          </p:cNvPr>
          <p:cNvSpPr>
            <a:spLocks noGrp="1" noRot="1" noChangeAspect="1" noChangeArrowheads="1" noTextEdit="1"/>
          </p:cNvSpPr>
          <p:nvPr>
            <p:ph type="sldImg"/>
          </p:nvPr>
        </p:nvSpPr>
        <p:spPr>
          <a:ln/>
        </p:spPr>
      </p:sp>
      <p:sp>
        <p:nvSpPr>
          <p:cNvPr id="77828" name="Rectangle 3">
            <a:extLst>
              <a:ext uri="{FF2B5EF4-FFF2-40B4-BE49-F238E27FC236}">
                <a16:creationId xmlns="" xmlns:a16="http://schemas.microsoft.com/office/drawing/2014/main" id="{A0FC1CD3-4F70-40EB-90DE-146CF64636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97459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 xmlns:a16="http://schemas.microsoft.com/office/drawing/2014/main" id="{92EA978D-68A4-455D-A9FB-9DE5249064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BEC21C8-89EF-4F6B-9FAE-0A6DAB6EB98B}" type="slidenum">
              <a:rPr lang="en-US" altLang="en-US">
                <a:latin typeface="Times New Roman" panose="02020603050405020304" pitchFamily="18" charset="0"/>
              </a:rPr>
              <a:pPr/>
              <a:t>20</a:t>
            </a:fld>
            <a:endParaRPr lang="en-US" altLang="en-US">
              <a:latin typeface="Times New Roman" panose="02020603050405020304" pitchFamily="18" charset="0"/>
            </a:endParaRPr>
          </a:p>
        </p:txBody>
      </p:sp>
      <p:sp>
        <p:nvSpPr>
          <p:cNvPr id="79875" name="Rectangle 2">
            <a:extLst>
              <a:ext uri="{FF2B5EF4-FFF2-40B4-BE49-F238E27FC236}">
                <a16:creationId xmlns="" xmlns:a16="http://schemas.microsoft.com/office/drawing/2014/main" id="{12AF1CAA-335A-4753-82E5-715BEF2C169B}"/>
              </a:ext>
            </a:extLst>
          </p:cNvPr>
          <p:cNvSpPr>
            <a:spLocks noGrp="1" noRot="1" noChangeAspect="1" noChangeArrowheads="1" noTextEdit="1"/>
          </p:cNvSpPr>
          <p:nvPr>
            <p:ph type="sldImg"/>
          </p:nvPr>
        </p:nvSpPr>
        <p:spPr>
          <a:ln/>
        </p:spPr>
      </p:sp>
      <p:sp>
        <p:nvSpPr>
          <p:cNvPr id="79876" name="Rectangle 3">
            <a:extLst>
              <a:ext uri="{FF2B5EF4-FFF2-40B4-BE49-F238E27FC236}">
                <a16:creationId xmlns="" xmlns:a16="http://schemas.microsoft.com/office/drawing/2014/main" id="{7D95E2E4-0F7E-4B9B-9284-06375823C2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31940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rgbClr val="000000"/>
              </a:solidFill>
            </a:endParaRPr>
          </a:p>
        </p:txBody>
      </p:sp>
    </p:spTree>
    <p:extLst>
      <p:ext uri="{BB962C8B-B14F-4D97-AF65-F5344CB8AC3E}">
        <p14:creationId xmlns:p14="http://schemas.microsoft.com/office/powerpoint/2010/main" val="126554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42787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65402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1502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5611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1989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86103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7761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rgbClr val="000000"/>
              </a:solidFill>
            </a:endParaRPr>
          </a:p>
        </p:txBody>
      </p:sp>
    </p:spTree>
    <p:extLst>
      <p:ext uri="{BB962C8B-B14F-4D97-AF65-F5344CB8AC3E}">
        <p14:creationId xmlns:p14="http://schemas.microsoft.com/office/powerpoint/2010/main" val="456696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15580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rgbClr val="000000"/>
              </a:solidFill>
            </a:endParaRPr>
          </a:p>
        </p:txBody>
      </p:sp>
    </p:spTree>
    <p:extLst>
      <p:ext uri="{BB962C8B-B14F-4D97-AF65-F5344CB8AC3E}">
        <p14:creationId xmlns:p14="http://schemas.microsoft.com/office/powerpoint/2010/main" val="166941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solidFill>
                <a:srgbClr val="000000"/>
              </a:solidFill>
            </a:endParaRPr>
          </a:p>
        </p:txBody>
      </p:sp>
    </p:spTree>
    <p:extLst>
      <p:ext uri="{BB962C8B-B14F-4D97-AF65-F5344CB8AC3E}">
        <p14:creationId xmlns:p14="http://schemas.microsoft.com/office/powerpoint/2010/main" val="63921885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FAA667D5-F8E8-4F23-97BA-D1B313279D18}"/>
              </a:ext>
            </a:extLst>
          </p:cNvPr>
          <p:cNvSpPr txBox="1">
            <a:spLocks noGrp="1"/>
          </p:cNvSpPr>
          <p:nvPr>
            <p:ph type="subTitle" idx="4294967295"/>
          </p:nvPr>
        </p:nvSpPr>
        <p:spPr>
          <a:xfrm>
            <a:off x="563301" y="1779684"/>
            <a:ext cx="8228763" cy="1588127"/>
          </a:xfrm>
        </p:spPr>
        <p:txBody>
          <a:bodyPr anchor="ctr">
            <a:spAutoFit/>
          </a:bodyPr>
          <a:lstStyle/>
          <a:p>
            <a:pPr marL="0" lvl="0" indent="0" algn="ctr">
              <a:buNone/>
            </a:pPr>
            <a:r>
              <a:rPr lang="en-US" sz="3600" b="1" dirty="0">
                <a:latin typeface="Times New Roman" panose="02020603050405020304" pitchFamily="18" charset="0"/>
                <a:cs typeface="Times New Roman" panose="02020603050405020304" pitchFamily="18" charset="0"/>
              </a:rPr>
              <a:t>Operating System</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[ 4</a:t>
            </a:r>
            <a:r>
              <a:rPr lang="en-US" sz="3600" b="1" baseline="30000" dirty="0">
                <a:latin typeface="Times New Roman" panose="02020603050405020304" pitchFamily="18" charset="0"/>
                <a:cs typeface="Times New Roman" panose="02020603050405020304" pitchFamily="18" charset="0"/>
              </a:rPr>
              <a:t>th</a:t>
            </a:r>
            <a:r>
              <a:rPr lang="en-US" sz="3600" b="1" dirty="0">
                <a:latin typeface="Times New Roman" panose="02020603050405020304" pitchFamily="18" charset="0"/>
                <a:cs typeface="Times New Roman" panose="02020603050405020304" pitchFamily="18" charset="0"/>
              </a:rPr>
              <a:t>-Semester]</a:t>
            </a:r>
          </a:p>
        </p:txBody>
      </p:sp>
      <p:sp>
        <p:nvSpPr>
          <p:cNvPr id="4" name="Slide Number Placeholder 3">
            <a:extLst>
              <a:ext uri="{FF2B5EF4-FFF2-40B4-BE49-F238E27FC236}">
                <a16:creationId xmlns="" xmlns:a16="http://schemas.microsoft.com/office/drawing/2014/main" id="{398E4AF4-D48F-4E91-86D6-5DAE546DC95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a:t>
            </a:fld>
            <a:endParaRPr lang="en-US">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DA205CDE-EAFD-4753-9D98-A9D36D6B416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solidFill>
                <a:srgbClr val="000000"/>
              </a:solidFill>
            </a:endParaRPr>
          </a:p>
        </p:txBody>
      </p:sp>
      <p:sp>
        <p:nvSpPr>
          <p:cNvPr id="6" name="TextBox 5">
            <a:extLst>
              <a:ext uri="{FF2B5EF4-FFF2-40B4-BE49-F238E27FC236}">
                <a16:creationId xmlns="" xmlns:a16="http://schemas.microsoft.com/office/drawing/2014/main" id="{DF10C54B-D8F8-4731-93FD-A5AD02732F36}"/>
              </a:ext>
            </a:extLst>
          </p:cNvPr>
          <p:cNvSpPr txBox="1"/>
          <p:nvPr/>
        </p:nvSpPr>
        <p:spPr>
          <a:xfrm>
            <a:off x="478301" y="520505"/>
            <a:ext cx="8173329" cy="142199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For example, a compilation can always be rerun because all it does is read a source file and produce an object file. If it is killed partway through, the first run has no influence on the second run.</a:t>
            </a:r>
          </a:p>
        </p:txBody>
      </p:sp>
    </p:spTree>
    <p:extLst>
      <p:ext uri="{BB962C8B-B14F-4D97-AF65-F5344CB8AC3E}">
        <p14:creationId xmlns:p14="http://schemas.microsoft.com/office/powerpoint/2010/main" val="3763195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0E2D2CD9-0874-4086-9E80-8F30CC08D8A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solidFill>
                <a:srgbClr val="000000"/>
              </a:solidFill>
            </a:endParaRPr>
          </a:p>
        </p:txBody>
      </p:sp>
      <p:sp>
        <p:nvSpPr>
          <p:cNvPr id="4" name="TextBox 3">
            <a:extLst>
              <a:ext uri="{FF2B5EF4-FFF2-40B4-BE49-F238E27FC236}">
                <a16:creationId xmlns="" xmlns:a16="http://schemas.microsoft.com/office/drawing/2014/main" id="{8C3E1292-7622-40B8-83DC-D60E8A441555}"/>
              </a:ext>
            </a:extLst>
          </p:cNvPr>
          <p:cNvSpPr txBox="1"/>
          <p:nvPr/>
        </p:nvSpPr>
        <p:spPr>
          <a:xfrm>
            <a:off x="633046" y="1055077"/>
            <a:ext cx="8060788" cy="280698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Resource allocation rules prevent deadlock by prevent one of the four conditions required for deadlock from occurring</a:t>
            </a:r>
          </a:p>
          <a:p>
            <a:pPr marL="800100" lvl="1"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Mutual exclusion</a:t>
            </a:r>
          </a:p>
          <a:p>
            <a:pPr marL="800100" lvl="1"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Hold and wait</a:t>
            </a:r>
          </a:p>
          <a:p>
            <a:pPr marL="800100" lvl="1"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No preemption</a:t>
            </a:r>
          </a:p>
          <a:p>
            <a:pPr marL="800100" lvl="1"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Circular Wait</a:t>
            </a:r>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7746AAA8-0CB5-4AEC-A338-44F28DB38C75}"/>
              </a:ext>
            </a:extLst>
          </p:cNvPr>
          <p:cNvSpPr txBox="1"/>
          <p:nvPr/>
        </p:nvSpPr>
        <p:spPr>
          <a:xfrm>
            <a:off x="0" y="284433"/>
            <a:ext cx="9144000" cy="579967"/>
          </a:xfrm>
          <a:prstGeom prst="rect">
            <a:avLst/>
          </a:prstGeom>
          <a:noFill/>
        </p:spPr>
        <p:txBody>
          <a:bodyPr wrap="square">
            <a:spAutoFit/>
          </a:bodyPr>
          <a:lstStyle/>
          <a:p>
            <a:pPr algn="ctr">
              <a:lnSpc>
                <a:spcPct val="150000"/>
              </a:lnSpc>
            </a:pPr>
            <a:r>
              <a:rPr lang="en-US" sz="2400" b="1" i="0" u="none" strike="noStrike" baseline="0" dirty="0">
                <a:latin typeface="Times New Roman" panose="02020603050405020304" pitchFamily="18" charset="0"/>
                <a:cs typeface="Times New Roman" panose="02020603050405020304" pitchFamily="18" charset="0"/>
              </a:rPr>
              <a:t>Deadlock Prevention</a:t>
            </a:r>
          </a:p>
        </p:txBody>
      </p:sp>
    </p:spTree>
    <p:extLst>
      <p:ext uri="{BB962C8B-B14F-4D97-AF65-F5344CB8AC3E}">
        <p14:creationId xmlns:p14="http://schemas.microsoft.com/office/powerpoint/2010/main" val="4031160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CDDA61A4-D3D3-4403-97CD-5E5F821FC9B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solidFill>
                <a:srgbClr val="000000"/>
              </a:solidFill>
            </a:endParaRPr>
          </a:p>
        </p:txBody>
      </p:sp>
      <p:sp>
        <p:nvSpPr>
          <p:cNvPr id="4" name="TextBox 3">
            <a:extLst>
              <a:ext uri="{FF2B5EF4-FFF2-40B4-BE49-F238E27FC236}">
                <a16:creationId xmlns="" xmlns:a16="http://schemas.microsoft.com/office/drawing/2014/main" id="{6F6F7805-DEA7-4F39-A714-79A1AE586A05}"/>
              </a:ext>
            </a:extLst>
          </p:cNvPr>
          <p:cNvSpPr txBox="1"/>
          <p:nvPr/>
        </p:nvSpPr>
        <p:spPr>
          <a:xfrm>
            <a:off x="717452" y="450166"/>
            <a:ext cx="8102991" cy="3268652"/>
          </a:xfrm>
          <a:prstGeom prst="rect">
            <a:avLst/>
          </a:prstGeom>
          <a:noFill/>
        </p:spPr>
        <p:txBody>
          <a:bodyPr wrap="square">
            <a:spAutoFit/>
          </a:bodyPr>
          <a:lstStyle/>
          <a:p>
            <a:pPr algn="just">
              <a:lnSpc>
                <a:spcPct val="150000"/>
              </a:lnSpc>
            </a:pPr>
            <a:r>
              <a:rPr lang="en-US" sz="2000" b="1" i="0" u="none" strike="noStrike" baseline="0" dirty="0">
                <a:latin typeface="Times New Roman" panose="02020603050405020304" pitchFamily="18" charset="0"/>
                <a:cs typeface="Times New Roman" panose="02020603050405020304" pitchFamily="18" charset="0"/>
              </a:rPr>
              <a:t>1. Attacking the Mutual Exclusion Condition</a:t>
            </a:r>
            <a:endParaRPr lang="en-US" sz="2000" b="0" i="0" u="none" strike="noStrike" baseline="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Allow everybody to use the resources immediately they require!</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By spooling printer output, several processes can generate output at the same time. </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In this model, the only process that actually requests the physical printer is the printer daemon. Since the daemon never requests any other resources, we can eliminate deadlock for the printer.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5456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CDDA61A4-D3D3-4403-97CD-5E5F821FC9B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solidFill>
                <a:srgbClr val="000000"/>
              </a:solidFill>
            </a:endParaRPr>
          </a:p>
        </p:txBody>
      </p:sp>
      <p:sp>
        <p:nvSpPr>
          <p:cNvPr id="4" name="TextBox 3">
            <a:extLst>
              <a:ext uri="{FF2B5EF4-FFF2-40B4-BE49-F238E27FC236}">
                <a16:creationId xmlns="" xmlns:a16="http://schemas.microsoft.com/office/drawing/2014/main" id="{E3C6C20A-3E6F-4D89-844B-9B6BA5330A65}"/>
              </a:ext>
            </a:extLst>
          </p:cNvPr>
          <p:cNvSpPr txBox="1"/>
          <p:nvPr/>
        </p:nvSpPr>
        <p:spPr>
          <a:xfrm>
            <a:off x="618978" y="633046"/>
            <a:ext cx="7896372" cy="4191981"/>
          </a:xfrm>
          <a:prstGeom prst="rect">
            <a:avLst/>
          </a:prstGeom>
          <a:noFill/>
        </p:spPr>
        <p:txBody>
          <a:bodyPr wrap="square">
            <a:spAutoFit/>
          </a:bodyPr>
          <a:lstStyle/>
          <a:p>
            <a:pPr algn="just">
              <a:lnSpc>
                <a:spcPct val="150000"/>
              </a:lnSpc>
            </a:pPr>
            <a:r>
              <a:rPr lang="en-US" sz="2000" b="1" i="0" u="none" strike="noStrike" baseline="0" dirty="0">
                <a:latin typeface="Times New Roman" panose="02020603050405020304" pitchFamily="18" charset="0"/>
                <a:cs typeface="Times New Roman" panose="02020603050405020304" pitchFamily="18" charset="0"/>
              </a:rPr>
              <a:t>2. Attacking the Hold and Wait Condition</a:t>
            </a:r>
          </a:p>
          <a:p>
            <a:pPr marL="342900"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Require processes to request resources before starting</a:t>
            </a:r>
          </a:p>
          <a:p>
            <a:pPr marL="800100" lvl="1"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process never has to wait for what it needs</a:t>
            </a:r>
          </a:p>
          <a:p>
            <a:pPr algn="just">
              <a:lnSpc>
                <a:spcPct val="150000"/>
              </a:lnSpc>
            </a:pPr>
            <a:r>
              <a:rPr lang="en-US" altLang="en-US" sz="2000" dirty="0">
                <a:latin typeface="Times New Roman" panose="02020603050405020304" pitchFamily="18" charset="0"/>
                <a:cs typeface="Times New Roman" panose="02020603050405020304" pitchFamily="18" charset="0"/>
              </a:rPr>
              <a:t>Problems</a:t>
            </a:r>
          </a:p>
          <a:p>
            <a:pPr marL="800100" lvl="1"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may not know required resources at start of run</a:t>
            </a:r>
          </a:p>
          <a:p>
            <a:pPr marL="800100" lvl="1"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also ties up resources other processes could be using</a:t>
            </a:r>
          </a:p>
          <a:p>
            <a:pPr algn="just">
              <a:lnSpc>
                <a:spcPct val="150000"/>
              </a:lnSpc>
            </a:pPr>
            <a:r>
              <a:rPr lang="en-US" altLang="en-US" sz="2000" dirty="0">
                <a:latin typeface="Times New Roman" panose="02020603050405020304" pitchFamily="18" charset="0"/>
                <a:cs typeface="Times New Roman" panose="02020603050405020304" pitchFamily="18" charset="0"/>
              </a:rPr>
              <a:t>Variation: </a:t>
            </a:r>
          </a:p>
          <a:p>
            <a:pPr marL="800100" lvl="1"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process must give up all resources</a:t>
            </a:r>
          </a:p>
          <a:p>
            <a:pPr marL="800100" lvl="1" indent="-342900" algn="just">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then request all immediately needed</a:t>
            </a:r>
          </a:p>
        </p:txBody>
      </p:sp>
    </p:spTree>
    <p:extLst>
      <p:ext uri="{BB962C8B-B14F-4D97-AF65-F5344CB8AC3E}">
        <p14:creationId xmlns:p14="http://schemas.microsoft.com/office/powerpoint/2010/main" val="35216295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C3F4DF8-6034-4E4F-BB38-7FFF5D17F1F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solidFill>
                <a:srgbClr val="000000"/>
              </a:solidFill>
            </a:endParaRPr>
          </a:p>
        </p:txBody>
      </p:sp>
      <p:sp>
        <p:nvSpPr>
          <p:cNvPr id="4" name="TextBox 3">
            <a:extLst>
              <a:ext uri="{FF2B5EF4-FFF2-40B4-BE49-F238E27FC236}">
                <a16:creationId xmlns="" xmlns:a16="http://schemas.microsoft.com/office/drawing/2014/main" id="{0C25F979-0E2F-4FE0-A577-F67D31EEC754}"/>
              </a:ext>
            </a:extLst>
          </p:cNvPr>
          <p:cNvSpPr txBox="1"/>
          <p:nvPr/>
        </p:nvSpPr>
        <p:spPr>
          <a:xfrm>
            <a:off x="436098" y="576775"/>
            <a:ext cx="8079252" cy="3730317"/>
          </a:xfrm>
          <a:prstGeom prst="rect">
            <a:avLst/>
          </a:prstGeom>
          <a:noFill/>
        </p:spPr>
        <p:txBody>
          <a:bodyPr wrap="square">
            <a:spAutoFit/>
          </a:bodyPr>
          <a:lstStyle/>
          <a:p>
            <a:pPr algn="just">
              <a:lnSpc>
                <a:spcPct val="150000"/>
              </a:lnSpc>
            </a:pPr>
            <a:r>
              <a:rPr lang="en-US" sz="2000" b="1" i="0" u="none" strike="noStrike" baseline="0" dirty="0">
                <a:latin typeface="Times New Roman" panose="02020603050405020304" pitchFamily="18" charset="0"/>
                <a:cs typeface="Times New Roman" panose="02020603050405020304" pitchFamily="18" charset="0"/>
              </a:rPr>
              <a:t>3. No Preemption</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 If a process that is holding some resources requests another resource that cannot be immediately allocated to it, then </a:t>
            </a:r>
            <a:r>
              <a:rPr lang="en-US" sz="2000" b="0" i="1" u="none" strike="noStrike" baseline="0" dirty="0">
                <a:latin typeface="Times New Roman" panose="02020603050405020304" pitchFamily="18" charset="0"/>
                <a:cs typeface="Times New Roman" panose="02020603050405020304" pitchFamily="18" charset="0"/>
              </a:rPr>
              <a:t>all resources </a:t>
            </a:r>
            <a:r>
              <a:rPr lang="en-US" sz="2000" b="0" i="0" u="none" strike="noStrike" baseline="0" dirty="0">
                <a:latin typeface="Times New Roman" panose="02020603050405020304" pitchFamily="18" charset="0"/>
                <a:cs typeface="Times New Roman" panose="02020603050405020304" pitchFamily="18" charset="0"/>
              </a:rPr>
              <a:t>currently being held </a:t>
            </a:r>
            <a:r>
              <a:rPr lang="en-US" sz="2000" b="0" i="1" u="none" strike="noStrike" baseline="0" dirty="0">
                <a:latin typeface="Times New Roman" panose="02020603050405020304" pitchFamily="18" charset="0"/>
                <a:cs typeface="Times New Roman" panose="02020603050405020304" pitchFamily="18" charset="0"/>
              </a:rPr>
              <a:t>are released</a:t>
            </a:r>
          </a:p>
          <a:p>
            <a:pPr marL="342900" indent="-342900" algn="just">
              <a:lnSpc>
                <a:spcPct val="150000"/>
              </a:lnSpc>
              <a:buFont typeface="Arial" panose="020B0604020202020204" pitchFamily="34" charset="0"/>
              <a:buChar char="•"/>
            </a:pPr>
            <a:r>
              <a:rPr lang="en-US" sz="2000" b="0" i="1" u="none" strike="noStrike" baseline="0" dirty="0">
                <a:latin typeface="Times New Roman" panose="02020603050405020304" pitchFamily="18" charset="0"/>
                <a:cs typeface="Times New Roman" panose="02020603050405020304" pitchFamily="18" charset="0"/>
              </a:rPr>
              <a:t>Not realistic </a:t>
            </a:r>
            <a:r>
              <a:rPr lang="en-US" sz="2000" b="0" i="0" u="none" strike="noStrike" baseline="0" dirty="0">
                <a:latin typeface="Times New Roman" panose="02020603050405020304" pitchFamily="18" charset="0"/>
                <a:cs typeface="Times New Roman" panose="02020603050405020304" pitchFamily="18" charset="0"/>
              </a:rPr>
              <a:t>for many types of resources, such as </a:t>
            </a:r>
            <a:r>
              <a:rPr lang="en-US" sz="2000" b="0" i="1" u="none" strike="noStrike" baseline="0" dirty="0">
                <a:latin typeface="Times New Roman" panose="02020603050405020304" pitchFamily="18" charset="0"/>
                <a:cs typeface="Times New Roman" panose="02020603050405020304" pitchFamily="18" charset="0"/>
              </a:rPr>
              <a:t>printers</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 4. </a:t>
            </a:r>
            <a:r>
              <a:rPr lang="en-US" sz="2000" b="1" i="0" u="none" strike="noStrike" baseline="0" dirty="0">
                <a:latin typeface="Times New Roman" panose="02020603050405020304" pitchFamily="18" charset="0"/>
                <a:cs typeface="Times New Roman" panose="02020603050405020304" pitchFamily="18" charset="0"/>
              </a:rPr>
              <a:t>Circular Wait</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Impose a total ordering of all resource types</a:t>
            </a:r>
          </a:p>
          <a:p>
            <a:pPr marL="342900" indent="-342900" algn="just">
              <a:lnSpc>
                <a:spcPct val="150000"/>
              </a:lnSpc>
              <a:buFont typeface="Arial" panose="020B0604020202020204" pitchFamily="34" charset="0"/>
              <a:buChar char="•"/>
            </a:pPr>
            <a:r>
              <a:rPr lang="en-US" sz="2000" b="0" i="1" u="none" strike="noStrike" baseline="0" dirty="0">
                <a:latin typeface="Times New Roman" panose="02020603050405020304" pitchFamily="18" charset="0"/>
                <a:cs typeface="Times New Roman" panose="02020603050405020304" pitchFamily="18" charset="0"/>
              </a:rPr>
              <a:t>Each process requests resources in an increasing </a:t>
            </a:r>
            <a:r>
              <a:rPr lang="en-US" sz="2000" b="0" i="0" u="none" strike="noStrike" baseline="0" dirty="0">
                <a:latin typeface="Times New Roman" panose="02020603050405020304" pitchFamily="18" charset="0"/>
                <a:cs typeface="Times New Roman" panose="02020603050405020304" pitchFamily="18" charset="0"/>
              </a:rPr>
              <a:t>order of enumeration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00327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E294EE66-A111-49B1-BAD3-0C879BA0155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solidFill>
                <a:srgbClr val="000000"/>
              </a:solidFill>
            </a:endParaRPr>
          </a:p>
        </p:txBody>
      </p:sp>
      <p:sp>
        <p:nvSpPr>
          <p:cNvPr id="4" name="TextBox 3">
            <a:extLst>
              <a:ext uri="{FF2B5EF4-FFF2-40B4-BE49-F238E27FC236}">
                <a16:creationId xmlns="" xmlns:a16="http://schemas.microsoft.com/office/drawing/2014/main" id="{184548A0-C144-4547-9448-FB28C3CCF582}"/>
              </a:ext>
            </a:extLst>
          </p:cNvPr>
          <p:cNvSpPr txBox="1"/>
          <p:nvPr/>
        </p:nvSpPr>
        <p:spPr>
          <a:xfrm>
            <a:off x="2103120" y="525753"/>
            <a:ext cx="4572000" cy="461665"/>
          </a:xfrm>
          <a:prstGeom prst="rect">
            <a:avLst/>
          </a:prstGeom>
          <a:noFill/>
        </p:spPr>
        <p:txBody>
          <a:bodyPr wrap="square">
            <a:spAutoFit/>
          </a:bodyPr>
          <a:lstStyle/>
          <a:p>
            <a:pPr algn="ctr"/>
            <a:r>
              <a:rPr lang="en-US" sz="2400" b="1" i="0" u="none" strike="noStrike" baseline="0" dirty="0">
                <a:latin typeface="Times New Roman" panose="02020603050405020304" pitchFamily="18" charset="0"/>
                <a:cs typeface="Times New Roman" panose="02020603050405020304" pitchFamily="18" charset="0"/>
              </a:rPr>
              <a:t>Deadlock avoidance</a:t>
            </a: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C3BE292C-8D68-4129-ABFA-84B581CD5F10}"/>
              </a:ext>
            </a:extLst>
          </p:cNvPr>
          <p:cNvSpPr txBox="1"/>
          <p:nvPr/>
        </p:nvSpPr>
        <p:spPr>
          <a:xfrm>
            <a:off x="562707" y="987418"/>
            <a:ext cx="8257735" cy="419198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Instead of detecting deadlock, can we simply avoid it?</a:t>
            </a: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 YES, but only if enough information is available in advance.</a:t>
            </a:r>
          </a:p>
          <a:p>
            <a:pPr marL="800100" lvl="1"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 Maximum number of each resource required</a:t>
            </a:r>
          </a:p>
          <a:p>
            <a:pPr algn="just">
              <a:lnSpc>
                <a:spcPct val="150000"/>
              </a:lnSpc>
            </a:pPr>
            <a:r>
              <a:rPr lang="en-US" sz="2000" b="1" i="0" u="none" strike="noStrike" baseline="0" dirty="0">
                <a:latin typeface="Times New Roman" panose="02020603050405020304" pitchFamily="18" charset="0"/>
                <a:cs typeface="Times New Roman" panose="02020603050405020304" pitchFamily="18" charset="0"/>
              </a:rPr>
              <a:t>Resource Trajectories</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main algorithms for deadlock avoidance are based on the concept of safe states.</a:t>
            </a:r>
          </a:p>
          <a:p>
            <a:pPr marL="285750" indent="-28575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Graphical approach does not translate directly into a usable algorithm, it gives a good intuitive feel for the nature of the problem.</a:t>
            </a:r>
          </a:p>
          <a:p>
            <a:pPr algn="just">
              <a:lnSpc>
                <a:spcPct val="150000"/>
              </a:lnSpc>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5502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solidFill>
                <a:srgbClr val="000000"/>
              </a:solidFill>
            </a:endParaRPr>
          </a:p>
        </p:txBody>
      </p:sp>
      <p:sp>
        <p:nvSpPr>
          <p:cNvPr id="3" name="Rectangle 2"/>
          <p:cNvSpPr/>
          <p:nvPr/>
        </p:nvSpPr>
        <p:spPr>
          <a:xfrm>
            <a:off x="909528" y="221734"/>
            <a:ext cx="4170472" cy="369332"/>
          </a:xfrm>
          <a:prstGeom prst="rect">
            <a:avLst/>
          </a:prstGeom>
        </p:spPr>
        <p:txBody>
          <a:bodyPr wrap="square">
            <a:spAutoFit/>
          </a:bodyPr>
          <a:lstStyle/>
          <a:p>
            <a:r>
              <a:rPr lang="en-US" dirty="0">
                <a:solidFill>
                  <a:srgbClr val="212529"/>
                </a:solidFill>
                <a:latin typeface="system-ui"/>
              </a:rPr>
              <a:t>Safe State and Unsafe State</a:t>
            </a:r>
            <a:endParaRPr lang="en-US" b="0" i="0" dirty="0">
              <a:solidFill>
                <a:srgbClr val="212529"/>
              </a:solidFill>
              <a:effectLst/>
              <a:latin typeface="system-ui"/>
            </a:endParaRPr>
          </a:p>
        </p:txBody>
      </p:sp>
      <p:sp>
        <p:nvSpPr>
          <p:cNvPr id="4" name="Rectangle 3"/>
          <p:cNvSpPr/>
          <p:nvPr/>
        </p:nvSpPr>
        <p:spPr>
          <a:xfrm>
            <a:off x="479425" y="1215936"/>
            <a:ext cx="8509000" cy="1877437"/>
          </a:xfrm>
          <a:prstGeom prst="rect">
            <a:avLst/>
          </a:prstGeom>
        </p:spPr>
        <p:txBody>
          <a:bodyPr wrap="square">
            <a:spAutoFit/>
          </a:bodyPr>
          <a:lstStyle/>
          <a:p>
            <a:pPr algn="just"/>
            <a:r>
              <a:rPr lang="en-US" sz="2000" dirty="0">
                <a:solidFill>
                  <a:srgbClr val="212529"/>
                </a:solidFill>
                <a:latin typeface="Times New Roman" panose="02020603050405020304" pitchFamily="18" charset="0"/>
                <a:cs typeface="Times New Roman" panose="02020603050405020304" pitchFamily="18" charset="0"/>
              </a:rPr>
              <a:t>A state is safe if the system can allocate resources to each process( up to its maximum requirement) in some order and still avoid a </a:t>
            </a:r>
            <a:r>
              <a:rPr lang="en-US" sz="2000" dirty="0" smtClean="0">
                <a:solidFill>
                  <a:srgbClr val="212529"/>
                </a:solidFill>
                <a:latin typeface="Times New Roman" panose="02020603050405020304" pitchFamily="18" charset="0"/>
                <a:cs typeface="Times New Roman" panose="02020603050405020304" pitchFamily="18" charset="0"/>
              </a:rPr>
              <a:t>deadlock.</a:t>
            </a:r>
          </a:p>
          <a:p>
            <a:pPr algn="just"/>
            <a:r>
              <a:rPr lang="en-US" sz="2000" dirty="0">
                <a:latin typeface="Times New Roman" panose="02020603050405020304" pitchFamily="18" charset="0"/>
                <a:cs typeface="Times New Roman" panose="02020603050405020304" pitchFamily="18" charset="0"/>
              </a:rPr>
              <a:t>In an Unsafe state, the operating system cannot prevent processes from requesting resources in such a way that any deadlock occurs</a:t>
            </a:r>
            <a:r>
              <a:rPr lang="en-US" sz="2000" dirty="0" smtClean="0">
                <a:latin typeface="Times New Roman" panose="02020603050405020304" pitchFamily="18" charset="0"/>
                <a:cs typeface="Times New Roman" panose="02020603050405020304" pitchFamily="18" charset="0"/>
              </a:rPr>
              <a:t>.</a:t>
            </a:r>
          </a:p>
          <a:p>
            <a:endParaRPr lang="en-US" dirty="0" smtClean="0"/>
          </a:p>
          <a:p>
            <a:endParaRPr lang="en-US" dirty="0"/>
          </a:p>
        </p:txBody>
      </p:sp>
      <p:pic>
        <p:nvPicPr>
          <p:cNvPr id="1026" name="Picture 2" descr="https://s3.ap-south-1.amazonaws.com/s3.studytonight.com/tutorials/uploads/pictures/1607491538-7144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6700" y="2733119"/>
            <a:ext cx="1724025"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7534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solidFill>
                <a:srgbClr val="000000"/>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805069184"/>
              </p:ext>
            </p:extLst>
          </p:nvPr>
        </p:nvGraphicFramePr>
        <p:xfrm>
          <a:off x="398859" y="506254"/>
          <a:ext cx="6746082" cy="1859280"/>
        </p:xfrm>
        <a:graphic>
          <a:graphicData uri="http://schemas.openxmlformats.org/drawingml/2006/table">
            <a:tbl>
              <a:tblPr/>
              <a:tblGrid>
                <a:gridCol w="2248694"/>
                <a:gridCol w="2248694"/>
                <a:gridCol w="2248694"/>
              </a:tblGrid>
              <a:tr h="0">
                <a:tc>
                  <a:txBody>
                    <a:bodyPr/>
                    <a:lstStyle/>
                    <a:p>
                      <a:pPr algn="l"/>
                      <a:r>
                        <a:rPr lang="en-US">
                          <a:effectLst/>
                        </a:rPr>
                        <a:t>Processes</a:t>
                      </a:r>
                    </a:p>
                  </a:txBody>
                  <a:tcPr marL="95250" marR="95250" marT="95250" marB="95250" anchor="ctr">
                    <a:lnL w="9525" cap="flat" cmpd="sng" algn="ctr">
                      <a:solidFill>
                        <a:srgbClr val="78BE63"/>
                      </a:solidFill>
                      <a:prstDash val="solid"/>
                      <a:round/>
                      <a:headEnd type="none" w="med" len="med"/>
                      <a:tailEnd type="none" w="med" len="med"/>
                    </a:lnL>
                    <a:lnR w="9525" cap="flat" cmpd="sng" algn="ctr">
                      <a:solidFill>
                        <a:srgbClr val="38BC63"/>
                      </a:solidFill>
                      <a:prstDash val="solid"/>
                      <a:round/>
                      <a:headEnd type="none" w="med" len="med"/>
                      <a:tailEnd type="none" w="med" len="med"/>
                    </a:lnR>
                    <a:lnT w="9525" cap="flat" cmpd="sng" algn="ctr">
                      <a:solidFill>
                        <a:srgbClr val="78BE63"/>
                      </a:solidFill>
                      <a:prstDash val="solid"/>
                      <a:round/>
                      <a:headEnd type="none" w="med" len="med"/>
                      <a:tailEnd type="none" w="med" len="med"/>
                    </a:lnT>
                    <a:lnB w="9525" cap="flat" cmpd="sng" algn="ctr">
                      <a:solidFill>
                        <a:srgbClr val="A8BB63"/>
                      </a:solidFill>
                      <a:prstDash val="solid"/>
                      <a:round/>
                      <a:headEnd type="none" w="med" len="med"/>
                      <a:tailEnd type="none" w="med" len="med"/>
                    </a:lnB>
                    <a:solidFill>
                      <a:srgbClr val="FFFFFF"/>
                    </a:solidFill>
                  </a:tcPr>
                </a:tc>
                <a:tc>
                  <a:txBody>
                    <a:bodyPr/>
                    <a:lstStyle/>
                    <a:p>
                      <a:pPr algn="l"/>
                      <a:r>
                        <a:rPr lang="en-US">
                          <a:effectLst/>
                        </a:rPr>
                        <a:t>Maximum Needs</a:t>
                      </a:r>
                    </a:p>
                  </a:txBody>
                  <a:tcPr marL="95250" marR="95250" marT="95250" marB="95250" anchor="ctr">
                    <a:lnL w="9525" cap="flat" cmpd="sng" algn="ctr">
                      <a:solidFill>
                        <a:srgbClr val="38BC63"/>
                      </a:solidFill>
                      <a:prstDash val="solid"/>
                      <a:round/>
                      <a:headEnd type="none" w="med" len="med"/>
                      <a:tailEnd type="none" w="med" len="med"/>
                    </a:lnL>
                    <a:lnR w="9525" cap="flat" cmpd="sng" algn="ctr">
                      <a:solidFill>
                        <a:srgbClr val="B0BC63"/>
                      </a:solidFill>
                      <a:prstDash val="solid"/>
                      <a:round/>
                      <a:headEnd type="none" w="med" len="med"/>
                      <a:tailEnd type="none" w="med" len="med"/>
                    </a:lnR>
                    <a:lnT w="9525" cap="flat" cmpd="sng" algn="ctr">
                      <a:solidFill>
                        <a:srgbClr val="38BC63"/>
                      </a:solidFill>
                      <a:prstDash val="solid"/>
                      <a:round/>
                      <a:headEnd type="none" w="med" len="med"/>
                      <a:tailEnd type="none" w="med" len="med"/>
                    </a:lnT>
                    <a:lnB w="9525" cap="flat" cmpd="sng" algn="ctr">
                      <a:solidFill>
                        <a:srgbClr val="B0BC63"/>
                      </a:solidFill>
                      <a:prstDash val="solid"/>
                      <a:round/>
                      <a:headEnd type="none" w="med" len="med"/>
                      <a:tailEnd type="none" w="med" len="med"/>
                    </a:lnB>
                    <a:solidFill>
                      <a:srgbClr val="FFFFFF"/>
                    </a:solidFill>
                  </a:tcPr>
                </a:tc>
                <a:tc>
                  <a:txBody>
                    <a:bodyPr/>
                    <a:lstStyle/>
                    <a:p>
                      <a:pPr algn="l"/>
                      <a:r>
                        <a:rPr lang="en-US">
                          <a:effectLst/>
                        </a:rPr>
                        <a:t>Current Needs</a:t>
                      </a:r>
                    </a:p>
                  </a:txBody>
                  <a:tcPr marL="95250" marR="95250" marT="95250" marB="95250" anchor="ctr">
                    <a:lnL w="9525" cap="flat" cmpd="sng" algn="ctr">
                      <a:solidFill>
                        <a:srgbClr val="B0BC63"/>
                      </a:solidFill>
                      <a:prstDash val="solid"/>
                      <a:round/>
                      <a:headEnd type="none" w="med" len="med"/>
                      <a:tailEnd type="none" w="med" len="med"/>
                    </a:lnL>
                    <a:lnR w="9525" cap="flat" cmpd="sng" algn="ctr">
                      <a:solidFill>
                        <a:srgbClr val="B0BC63"/>
                      </a:solidFill>
                      <a:prstDash val="solid"/>
                      <a:round/>
                      <a:headEnd type="none" w="med" len="med"/>
                      <a:tailEnd type="none" w="med" len="med"/>
                    </a:lnR>
                    <a:lnT w="9525" cap="flat" cmpd="sng" algn="ctr">
                      <a:solidFill>
                        <a:srgbClr val="B0BC63"/>
                      </a:solidFill>
                      <a:prstDash val="solid"/>
                      <a:round/>
                      <a:headEnd type="none" w="med" len="med"/>
                      <a:tailEnd type="none" w="med" len="med"/>
                    </a:lnT>
                    <a:lnB w="9525" cap="flat" cmpd="sng" algn="ctr">
                      <a:solidFill>
                        <a:srgbClr val="98BC63"/>
                      </a:solidFill>
                      <a:prstDash val="solid"/>
                      <a:round/>
                      <a:headEnd type="none" w="med" len="med"/>
                      <a:tailEnd type="none" w="med" len="med"/>
                    </a:lnB>
                    <a:solidFill>
                      <a:srgbClr val="FFFFFF"/>
                    </a:solidFill>
                  </a:tcPr>
                </a:tc>
              </a:tr>
              <a:tr h="0">
                <a:tc>
                  <a:txBody>
                    <a:bodyPr/>
                    <a:lstStyle/>
                    <a:p>
                      <a:pPr algn="l"/>
                      <a:r>
                        <a:rPr lang="en-US">
                          <a:effectLst/>
                        </a:rPr>
                        <a:t>P1</a:t>
                      </a:r>
                    </a:p>
                  </a:txBody>
                  <a:tcPr marL="95250" marR="95250" marT="95250" marB="95250" anchor="ctr">
                    <a:lnL w="9525" cap="flat" cmpd="sng" algn="ctr">
                      <a:solidFill>
                        <a:srgbClr val="A8BB63"/>
                      </a:solidFill>
                      <a:prstDash val="solid"/>
                      <a:round/>
                      <a:headEnd type="none" w="med" len="med"/>
                      <a:tailEnd type="none" w="med" len="med"/>
                    </a:lnL>
                    <a:lnR w="9525" cap="flat" cmpd="sng" algn="ctr">
                      <a:solidFill>
                        <a:srgbClr val="B0BC63"/>
                      </a:solidFill>
                      <a:prstDash val="solid"/>
                      <a:round/>
                      <a:headEnd type="none" w="med" len="med"/>
                      <a:tailEnd type="none" w="med" len="med"/>
                    </a:lnR>
                    <a:lnT w="9525" cap="flat" cmpd="sng" algn="ctr">
                      <a:solidFill>
                        <a:srgbClr val="A8BB63"/>
                      </a:solidFill>
                      <a:prstDash val="solid"/>
                      <a:round/>
                      <a:headEnd type="none" w="med" len="med"/>
                      <a:tailEnd type="none" w="med" len="med"/>
                    </a:lnT>
                    <a:lnB w="9525" cap="flat" cmpd="sng" algn="ctr">
                      <a:solidFill>
                        <a:srgbClr val="A8BB63"/>
                      </a:solidFill>
                      <a:prstDash val="solid"/>
                      <a:round/>
                      <a:headEnd type="none" w="med" len="med"/>
                      <a:tailEnd type="none" w="med" len="med"/>
                    </a:lnB>
                    <a:solidFill>
                      <a:srgbClr val="FFFFFF"/>
                    </a:solidFill>
                  </a:tcPr>
                </a:tc>
                <a:tc>
                  <a:txBody>
                    <a:bodyPr/>
                    <a:lstStyle/>
                    <a:p>
                      <a:pPr algn="ctr"/>
                      <a:r>
                        <a:rPr lang="en-US">
                          <a:effectLst/>
                        </a:rPr>
                        <a:t>10</a:t>
                      </a:r>
                    </a:p>
                  </a:txBody>
                  <a:tcPr marL="95250" marR="95250" marT="95250" marB="95250" anchor="ctr">
                    <a:lnL w="9525" cap="flat" cmpd="sng" algn="ctr">
                      <a:solidFill>
                        <a:srgbClr val="B0BC63"/>
                      </a:solidFill>
                      <a:prstDash val="solid"/>
                      <a:round/>
                      <a:headEnd type="none" w="med" len="med"/>
                      <a:tailEnd type="none" w="med" len="med"/>
                    </a:lnL>
                    <a:lnR w="9525" cap="flat" cmpd="sng" algn="ctr">
                      <a:solidFill>
                        <a:srgbClr val="98BC63"/>
                      </a:solidFill>
                      <a:prstDash val="solid"/>
                      <a:round/>
                      <a:headEnd type="none" w="med" len="med"/>
                      <a:tailEnd type="none" w="med" len="med"/>
                    </a:lnR>
                    <a:lnT w="9525" cap="flat" cmpd="sng" algn="ctr">
                      <a:solidFill>
                        <a:srgbClr val="B0BC63"/>
                      </a:solidFill>
                      <a:prstDash val="solid"/>
                      <a:round/>
                      <a:headEnd type="none" w="med" len="med"/>
                      <a:tailEnd type="none" w="med" len="med"/>
                    </a:lnT>
                    <a:lnB w="9525" cap="flat" cmpd="sng" algn="ctr">
                      <a:solidFill>
                        <a:srgbClr val="50BC63"/>
                      </a:solidFill>
                      <a:prstDash val="solid"/>
                      <a:round/>
                      <a:headEnd type="none" w="med" len="med"/>
                      <a:tailEnd type="none" w="med" len="med"/>
                    </a:lnB>
                    <a:solidFill>
                      <a:srgbClr val="FFFFFF"/>
                    </a:solidFill>
                  </a:tcPr>
                </a:tc>
                <a:tc>
                  <a:txBody>
                    <a:bodyPr/>
                    <a:lstStyle/>
                    <a:p>
                      <a:pPr algn="ctr"/>
                      <a:r>
                        <a:rPr lang="en-US">
                          <a:effectLst/>
                        </a:rPr>
                        <a:t>5</a:t>
                      </a:r>
                    </a:p>
                  </a:txBody>
                  <a:tcPr marL="95250" marR="95250" marT="95250" marB="95250" anchor="ctr">
                    <a:lnL w="9525" cap="flat" cmpd="sng" algn="ctr">
                      <a:solidFill>
                        <a:srgbClr val="98BC63"/>
                      </a:solidFill>
                      <a:prstDash val="solid"/>
                      <a:round/>
                      <a:headEnd type="none" w="med" len="med"/>
                      <a:tailEnd type="none" w="med" len="med"/>
                    </a:lnL>
                    <a:lnR w="9525" cap="flat" cmpd="sng" algn="ctr">
                      <a:solidFill>
                        <a:srgbClr val="98BC63"/>
                      </a:solidFill>
                      <a:prstDash val="solid"/>
                      <a:round/>
                      <a:headEnd type="none" w="med" len="med"/>
                      <a:tailEnd type="none" w="med" len="med"/>
                    </a:lnR>
                    <a:lnT w="9525" cap="flat" cmpd="sng" algn="ctr">
                      <a:solidFill>
                        <a:srgbClr val="98BC63"/>
                      </a:solidFill>
                      <a:prstDash val="solid"/>
                      <a:round/>
                      <a:headEnd type="none" w="med" len="med"/>
                      <a:tailEnd type="none" w="med" len="med"/>
                    </a:lnT>
                    <a:lnB w="9525" cap="flat" cmpd="sng" algn="ctr">
                      <a:solidFill>
                        <a:srgbClr val="B8BD63"/>
                      </a:solidFill>
                      <a:prstDash val="solid"/>
                      <a:round/>
                      <a:headEnd type="none" w="med" len="med"/>
                      <a:tailEnd type="none" w="med" len="med"/>
                    </a:lnB>
                    <a:solidFill>
                      <a:srgbClr val="FFFFFF"/>
                    </a:solidFill>
                  </a:tcPr>
                </a:tc>
              </a:tr>
              <a:tr h="0">
                <a:tc>
                  <a:txBody>
                    <a:bodyPr/>
                    <a:lstStyle/>
                    <a:p>
                      <a:pPr algn="l"/>
                      <a:r>
                        <a:rPr lang="en-US">
                          <a:effectLst/>
                        </a:rPr>
                        <a:t>P2</a:t>
                      </a:r>
                    </a:p>
                  </a:txBody>
                  <a:tcPr marL="95250" marR="95250" marT="95250" marB="95250" anchor="ctr">
                    <a:lnL w="9525" cap="flat" cmpd="sng" algn="ctr">
                      <a:solidFill>
                        <a:srgbClr val="A8BB63"/>
                      </a:solidFill>
                      <a:prstDash val="solid"/>
                      <a:round/>
                      <a:headEnd type="none" w="med" len="med"/>
                      <a:tailEnd type="none" w="med" len="med"/>
                    </a:lnL>
                    <a:lnR w="9525" cap="flat" cmpd="sng" algn="ctr">
                      <a:solidFill>
                        <a:srgbClr val="50BC63"/>
                      </a:solidFill>
                      <a:prstDash val="solid"/>
                      <a:round/>
                      <a:headEnd type="none" w="med" len="med"/>
                      <a:tailEnd type="none" w="med" len="med"/>
                    </a:lnR>
                    <a:lnT w="9525" cap="flat" cmpd="sng" algn="ctr">
                      <a:solidFill>
                        <a:srgbClr val="A8BB63"/>
                      </a:solidFill>
                      <a:prstDash val="solid"/>
                      <a:round/>
                      <a:headEnd type="none" w="med" len="med"/>
                      <a:tailEnd type="none" w="med" len="med"/>
                    </a:lnT>
                    <a:lnB w="9525" cap="flat" cmpd="sng" algn="ctr">
                      <a:solidFill>
                        <a:srgbClr val="18BE63"/>
                      </a:solidFill>
                      <a:prstDash val="solid"/>
                      <a:round/>
                      <a:headEnd type="none" w="med" len="med"/>
                      <a:tailEnd type="none" w="med" len="med"/>
                    </a:lnB>
                    <a:solidFill>
                      <a:srgbClr val="FFFFFF"/>
                    </a:solidFill>
                  </a:tcPr>
                </a:tc>
                <a:tc>
                  <a:txBody>
                    <a:bodyPr/>
                    <a:lstStyle/>
                    <a:p>
                      <a:pPr algn="ctr"/>
                      <a:r>
                        <a:rPr lang="en-US">
                          <a:effectLst/>
                        </a:rPr>
                        <a:t>4</a:t>
                      </a:r>
                    </a:p>
                  </a:txBody>
                  <a:tcPr marL="95250" marR="95250" marT="95250" marB="95250" anchor="ctr">
                    <a:lnL w="9525" cap="flat" cmpd="sng" algn="ctr">
                      <a:solidFill>
                        <a:srgbClr val="50BC63"/>
                      </a:solidFill>
                      <a:prstDash val="solid"/>
                      <a:round/>
                      <a:headEnd type="none" w="med" len="med"/>
                      <a:tailEnd type="none" w="med" len="med"/>
                    </a:lnL>
                    <a:lnR w="9525" cap="flat" cmpd="sng" algn="ctr">
                      <a:solidFill>
                        <a:srgbClr val="B8BD63"/>
                      </a:solidFill>
                      <a:prstDash val="solid"/>
                      <a:round/>
                      <a:headEnd type="none" w="med" len="med"/>
                      <a:tailEnd type="none" w="med" len="med"/>
                    </a:lnR>
                    <a:lnT w="9525" cap="flat" cmpd="sng" algn="ctr">
                      <a:solidFill>
                        <a:srgbClr val="50BC63"/>
                      </a:solidFill>
                      <a:prstDash val="solid"/>
                      <a:round/>
                      <a:headEnd type="none" w="med" len="med"/>
                      <a:tailEnd type="none" w="med" len="med"/>
                    </a:lnT>
                    <a:lnB w="9525" cap="flat" cmpd="sng" algn="ctr">
                      <a:solidFill>
                        <a:srgbClr val="10BD63"/>
                      </a:solidFill>
                      <a:prstDash val="solid"/>
                      <a:round/>
                      <a:headEnd type="none" w="med" len="med"/>
                      <a:tailEnd type="none" w="med" len="med"/>
                    </a:lnB>
                    <a:solidFill>
                      <a:srgbClr val="FFFFFF"/>
                    </a:solidFill>
                  </a:tcPr>
                </a:tc>
                <a:tc>
                  <a:txBody>
                    <a:bodyPr/>
                    <a:lstStyle/>
                    <a:p>
                      <a:pPr algn="ctr"/>
                      <a:r>
                        <a:rPr lang="en-US">
                          <a:effectLst/>
                        </a:rPr>
                        <a:t>2</a:t>
                      </a:r>
                    </a:p>
                  </a:txBody>
                  <a:tcPr marL="95250" marR="95250" marT="95250" marB="95250" anchor="ctr">
                    <a:lnL w="9525" cap="flat" cmpd="sng" algn="ctr">
                      <a:solidFill>
                        <a:srgbClr val="B8BD63"/>
                      </a:solidFill>
                      <a:prstDash val="solid"/>
                      <a:round/>
                      <a:headEnd type="none" w="med" len="med"/>
                      <a:tailEnd type="none" w="med" len="med"/>
                    </a:lnL>
                    <a:lnR w="9525" cap="flat" cmpd="sng" algn="ctr">
                      <a:solidFill>
                        <a:srgbClr val="B8BD63"/>
                      </a:solidFill>
                      <a:prstDash val="solid"/>
                      <a:round/>
                      <a:headEnd type="none" w="med" len="med"/>
                      <a:tailEnd type="none" w="med" len="med"/>
                    </a:lnR>
                    <a:lnT w="9525" cap="flat" cmpd="sng" algn="ctr">
                      <a:solidFill>
                        <a:srgbClr val="B8BD63"/>
                      </a:solidFill>
                      <a:prstDash val="solid"/>
                      <a:round/>
                      <a:headEnd type="none" w="med" len="med"/>
                      <a:tailEnd type="none" w="med" len="med"/>
                    </a:lnT>
                    <a:lnB w="9525" cap="flat" cmpd="sng" algn="ctr">
                      <a:solidFill>
                        <a:srgbClr val="00BE63"/>
                      </a:solidFill>
                      <a:prstDash val="solid"/>
                      <a:round/>
                      <a:headEnd type="none" w="med" len="med"/>
                      <a:tailEnd type="none" w="med" len="med"/>
                    </a:lnB>
                    <a:solidFill>
                      <a:srgbClr val="FFFFFF"/>
                    </a:solidFill>
                  </a:tcPr>
                </a:tc>
              </a:tr>
              <a:tr h="0">
                <a:tc>
                  <a:txBody>
                    <a:bodyPr/>
                    <a:lstStyle/>
                    <a:p>
                      <a:pPr algn="l"/>
                      <a:r>
                        <a:rPr lang="en-US">
                          <a:effectLst/>
                        </a:rPr>
                        <a:t>P3</a:t>
                      </a:r>
                    </a:p>
                  </a:txBody>
                  <a:tcPr marL="95250" marR="95250" marT="95250" marB="95250" anchor="ctr">
                    <a:lnL w="9525" cap="flat" cmpd="sng" algn="ctr">
                      <a:solidFill>
                        <a:srgbClr val="18BE63"/>
                      </a:solidFill>
                      <a:prstDash val="solid"/>
                      <a:round/>
                      <a:headEnd type="none" w="med" len="med"/>
                      <a:tailEnd type="none" w="med" len="med"/>
                    </a:lnL>
                    <a:lnR w="9525" cap="flat" cmpd="sng" algn="ctr">
                      <a:solidFill>
                        <a:srgbClr val="10BD63"/>
                      </a:solidFill>
                      <a:prstDash val="solid"/>
                      <a:round/>
                      <a:headEnd type="none" w="med" len="med"/>
                      <a:tailEnd type="none" w="med" len="med"/>
                    </a:lnR>
                    <a:lnT w="9525" cap="flat" cmpd="sng" algn="ctr">
                      <a:solidFill>
                        <a:srgbClr val="18BE63"/>
                      </a:solidFill>
                      <a:prstDash val="solid"/>
                      <a:round/>
                      <a:headEnd type="none" w="med" len="med"/>
                      <a:tailEnd type="none" w="med" len="med"/>
                    </a:lnT>
                    <a:lnB w="9525" cap="flat" cmpd="sng" algn="ctr">
                      <a:solidFill>
                        <a:srgbClr val="18BE63"/>
                      </a:solidFill>
                      <a:prstDash val="solid"/>
                      <a:round/>
                      <a:headEnd type="none" w="med" len="med"/>
                      <a:tailEnd type="none" w="med" len="med"/>
                    </a:lnB>
                    <a:solidFill>
                      <a:srgbClr val="FFFFFF"/>
                    </a:solidFill>
                  </a:tcPr>
                </a:tc>
                <a:tc>
                  <a:txBody>
                    <a:bodyPr/>
                    <a:lstStyle/>
                    <a:p>
                      <a:pPr algn="ctr"/>
                      <a:r>
                        <a:rPr lang="en-US">
                          <a:effectLst/>
                        </a:rPr>
                        <a:t>9</a:t>
                      </a:r>
                    </a:p>
                  </a:txBody>
                  <a:tcPr marL="95250" marR="95250" marT="95250" marB="95250" anchor="ctr">
                    <a:lnL w="9525" cap="flat" cmpd="sng" algn="ctr">
                      <a:solidFill>
                        <a:srgbClr val="10BD63"/>
                      </a:solidFill>
                      <a:prstDash val="solid"/>
                      <a:round/>
                      <a:headEnd type="none" w="med" len="med"/>
                      <a:tailEnd type="none" w="med" len="med"/>
                    </a:lnL>
                    <a:lnR w="9525" cap="flat" cmpd="sng" algn="ctr">
                      <a:solidFill>
                        <a:srgbClr val="00BE63"/>
                      </a:solidFill>
                      <a:prstDash val="solid"/>
                      <a:round/>
                      <a:headEnd type="none" w="med" len="med"/>
                      <a:tailEnd type="none" w="med" len="med"/>
                    </a:lnR>
                    <a:lnT w="9525" cap="flat" cmpd="sng" algn="ctr">
                      <a:solidFill>
                        <a:srgbClr val="10BD63"/>
                      </a:solidFill>
                      <a:prstDash val="solid"/>
                      <a:round/>
                      <a:headEnd type="none" w="med" len="med"/>
                      <a:tailEnd type="none" w="med" len="med"/>
                    </a:lnT>
                    <a:lnB w="9525" cap="flat" cmpd="sng" algn="ctr">
                      <a:solidFill>
                        <a:srgbClr val="10BD63"/>
                      </a:solidFill>
                      <a:prstDash val="solid"/>
                      <a:round/>
                      <a:headEnd type="none" w="med" len="med"/>
                      <a:tailEnd type="none" w="med" len="med"/>
                    </a:lnB>
                    <a:solidFill>
                      <a:srgbClr val="FFFFFF"/>
                    </a:solidFill>
                  </a:tcPr>
                </a:tc>
                <a:tc>
                  <a:txBody>
                    <a:bodyPr/>
                    <a:lstStyle/>
                    <a:p>
                      <a:pPr algn="ctr"/>
                      <a:r>
                        <a:rPr lang="en-US" dirty="0">
                          <a:effectLst/>
                        </a:rPr>
                        <a:t>2</a:t>
                      </a:r>
                    </a:p>
                  </a:txBody>
                  <a:tcPr marL="95250" marR="95250" marT="95250" marB="95250" anchor="ctr">
                    <a:lnL w="9525" cap="flat" cmpd="sng" algn="ctr">
                      <a:solidFill>
                        <a:srgbClr val="00BE63"/>
                      </a:solidFill>
                      <a:prstDash val="solid"/>
                      <a:round/>
                      <a:headEnd type="none" w="med" len="med"/>
                      <a:tailEnd type="none" w="med" len="med"/>
                    </a:lnL>
                    <a:lnR w="9525" cap="flat" cmpd="sng" algn="ctr">
                      <a:solidFill>
                        <a:srgbClr val="00BE63"/>
                      </a:solidFill>
                      <a:prstDash val="solid"/>
                      <a:round/>
                      <a:headEnd type="none" w="med" len="med"/>
                      <a:tailEnd type="none" w="med" len="med"/>
                    </a:lnR>
                    <a:lnT w="9525" cap="flat" cmpd="sng" algn="ctr">
                      <a:solidFill>
                        <a:srgbClr val="00BE63"/>
                      </a:solidFill>
                      <a:prstDash val="solid"/>
                      <a:round/>
                      <a:headEnd type="none" w="med" len="med"/>
                      <a:tailEnd type="none" w="med" len="med"/>
                    </a:lnT>
                    <a:lnB w="9525" cap="flat" cmpd="sng" algn="ctr">
                      <a:solidFill>
                        <a:srgbClr val="00BE63"/>
                      </a:solidFill>
                      <a:prstDash val="solid"/>
                      <a:round/>
                      <a:headEnd type="none" w="med" len="med"/>
                      <a:tailEnd type="none" w="med" len="med"/>
                    </a:lnB>
                    <a:solidFill>
                      <a:srgbClr val="FFFFFF"/>
                    </a:solidFill>
                  </a:tcPr>
                </a:tc>
              </a:tr>
            </a:tbl>
          </a:graphicData>
        </a:graphic>
      </p:graphicFrame>
      <p:sp>
        <p:nvSpPr>
          <p:cNvPr id="4" name="Rectangle 3"/>
          <p:cNvSpPr/>
          <p:nvPr/>
        </p:nvSpPr>
        <p:spPr>
          <a:xfrm>
            <a:off x="398858" y="2606239"/>
            <a:ext cx="8745141" cy="2215991"/>
          </a:xfrm>
          <a:prstGeom prst="rect">
            <a:avLst/>
          </a:prstGeom>
        </p:spPr>
        <p:txBody>
          <a:bodyPr wrap="square">
            <a:spAutoFit/>
          </a:bodyPr>
          <a:lstStyle/>
          <a:p>
            <a:pPr algn="just"/>
            <a:r>
              <a:rPr lang="en-US" sz="2000" dirty="0">
                <a:solidFill>
                  <a:srgbClr val="212529"/>
                </a:solidFill>
                <a:latin typeface="Times New Roman" panose="02020603050405020304" pitchFamily="18" charset="0"/>
                <a:cs typeface="Times New Roman" panose="02020603050405020304" pitchFamily="18" charset="0"/>
              </a:rPr>
              <a:t>Let us consider a system having 12 magnetic tapes and three processes P1, P2, P3. Process P1 requires 10 magnetic tapes, process P2 may need as many as 4 tapes, process P3 may need up to 9 tapes. Suppose at a time to, process P1 is holding 5 tapes, process P2 is holding 2 tapes and process P3 is holding 2 tapes. (There are 3 free magnetic tapes</a:t>
            </a:r>
            <a:r>
              <a:rPr lang="en-US" sz="2000" dirty="0" smtClean="0">
                <a:solidFill>
                  <a:srgbClr val="212529"/>
                </a:solidFill>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The sequence is &lt;P2,P1,P3&gt; satisfies the safety </a:t>
            </a:r>
            <a:r>
              <a:rPr lang="en-US" sz="2000" dirty="0" smtClean="0">
                <a:latin typeface="Times New Roman" panose="02020603050405020304" pitchFamily="18" charset="0"/>
                <a:cs typeface="Times New Roman" panose="02020603050405020304" pitchFamily="18" charset="0"/>
              </a:rPr>
              <a:t>condition.</a:t>
            </a:r>
            <a:endParaRPr lang="en-US" sz="2000" dirty="0" smtClean="0">
              <a:solidFill>
                <a:srgbClr val="212529"/>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886504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solidFill>
                <a:srgbClr val="000000"/>
              </a:solidFill>
            </a:endParaRPr>
          </a:p>
        </p:txBody>
      </p:sp>
      <p:sp>
        <p:nvSpPr>
          <p:cNvPr id="3" name="Rectangle 2"/>
          <p:cNvSpPr/>
          <p:nvPr/>
        </p:nvSpPr>
        <p:spPr>
          <a:xfrm>
            <a:off x="817606" y="247134"/>
            <a:ext cx="6370593" cy="400110"/>
          </a:xfrm>
          <a:prstGeom prst="rect">
            <a:avLst/>
          </a:prstGeom>
        </p:spPr>
        <p:txBody>
          <a:bodyPr wrap="square">
            <a:spAutoFit/>
          </a:bodyPr>
          <a:lstStyle/>
          <a:p>
            <a:pPr fontAlgn="base"/>
            <a:r>
              <a:rPr lang="en-US" sz="2000" b="1" dirty="0">
                <a:solidFill>
                  <a:srgbClr val="273239"/>
                </a:solidFill>
                <a:latin typeface="Times New Roman" panose="02020603050405020304" pitchFamily="18" charset="0"/>
                <a:cs typeface="Times New Roman" panose="02020603050405020304" pitchFamily="18" charset="0"/>
              </a:rPr>
              <a:t>Banker’s Algorithm in Operating System</a:t>
            </a:r>
            <a:endParaRPr lang="en-US" sz="2000" b="1" i="0" dirty="0">
              <a:solidFill>
                <a:srgbClr val="273239"/>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417556" y="1042938"/>
            <a:ext cx="8726444" cy="1938992"/>
          </a:xfrm>
          <a:prstGeom prst="rect">
            <a:avLst/>
          </a:prstGeom>
        </p:spPr>
        <p:txBody>
          <a:bodyPr wrap="square">
            <a:spAutoFit/>
          </a:bodyPr>
          <a:lstStyle/>
          <a:p>
            <a:pPr algn="just"/>
            <a:r>
              <a:rPr lang="en-US" sz="2400" dirty="0">
                <a:solidFill>
                  <a:srgbClr val="273239"/>
                </a:solidFill>
                <a:latin typeface="Times New Roman" panose="02020603050405020304" pitchFamily="18" charset="0"/>
                <a:cs typeface="Times New Roman" panose="02020603050405020304" pitchFamily="18" charset="0"/>
              </a:rPr>
              <a:t>The banker’s algorithm is a resource allocation and deadlock avoidance algorithm that tests for safety by simulating the allocation for predetermined maximum possible amounts of all resources, then makes an “s-state” check to test for possible activities, before deciding whether allocation should be allowed to continue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89991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 xmlns:a16="http://schemas.microsoft.com/office/drawing/2014/main" id="{62CCE119-5926-4961-8925-F3F5FBD08C62}"/>
              </a:ext>
            </a:extLst>
          </p:cNvPr>
          <p:cNvSpPr>
            <a:spLocks noGrp="1" noChangeArrowheads="1"/>
          </p:cNvSpPr>
          <p:nvPr>
            <p:ph type="title"/>
          </p:nvPr>
        </p:nvSpPr>
        <p:spPr>
          <a:xfrm>
            <a:off x="1474788" y="327025"/>
            <a:ext cx="7586662" cy="431800"/>
          </a:xfrm>
        </p:spPr>
        <p:txBody>
          <a:bodyPr>
            <a:normAutofit/>
          </a:bodyPr>
          <a:lstStyle/>
          <a:p>
            <a:pPr algn="ctr" eaLnBrk="1" hangingPunct="1"/>
            <a:r>
              <a:rPr lang="en-US" altLang="en-US" sz="2400" b="1" dirty="0">
                <a:latin typeface="Times New Roman" panose="02020603050405020304" pitchFamily="18" charset="0"/>
                <a:cs typeface="Times New Roman" panose="02020603050405020304" pitchFamily="18" charset="0"/>
              </a:rPr>
              <a:t>Data Structures for the Banker</a:t>
            </a:r>
            <a:r>
              <a:rPr lang="ja-JP" altLang="en-US" sz="2400" b="1" dirty="0">
                <a:latin typeface="Times New Roman" panose="02020603050405020304" pitchFamily="18" charset="0"/>
                <a:cs typeface="Times New Roman" panose="02020603050405020304" pitchFamily="18" charset="0"/>
              </a:rPr>
              <a:t>’</a:t>
            </a:r>
            <a:r>
              <a:rPr lang="en-US" altLang="ja-JP" sz="2400" b="1" dirty="0">
                <a:latin typeface="Times New Roman" panose="02020603050405020304" pitchFamily="18" charset="0"/>
                <a:cs typeface="Times New Roman" panose="02020603050405020304" pitchFamily="18" charset="0"/>
              </a:rPr>
              <a:t>s Algorithm </a:t>
            </a:r>
            <a:endParaRPr lang="en-US" altLang="en-US" sz="2400" b="1" dirty="0">
              <a:latin typeface="Times New Roman" panose="02020603050405020304" pitchFamily="18" charset="0"/>
              <a:cs typeface="Times New Roman" panose="02020603050405020304" pitchFamily="18" charset="0"/>
            </a:endParaRPr>
          </a:p>
        </p:txBody>
      </p:sp>
      <p:sp>
        <p:nvSpPr>
          <p:cNvPr id="30723" name="Rectangle 3">
            <a:extLst>
              <a:ext uri="{FF2B5EF4-FFF2-40B4-BE49-F238E27FC236}">
                <a16:creationId xmlns="" xmlns:a16="http://schemas.microsoft.com/office/drawing/2014/main" id="{236E40ED-39A2-407D-9434-549DF9496975}"/>
              </a:ext>
            </a:extLst>
          </p:cNvPr>
          <p:cNvSpPr>
            <a:spLocks noGrp="1" noChangeArrowheads="1"/>
          </p:cNvSpPr>
          <p:nvPr>
            <p:ph type="body" idx="1"/>
          </p:nvPr>
        </p:nvSpPr>
        <p:spPr>
          <a:xfrm>
            <a:off x="464234" y="1688123"/>
            <a:ext cx="8098741" cy="4353902"/>
          </a:xfrm>
        </p:spPr>
        <p:txBody>
          <a:bodyPr>
            <a:normAutofit/>
          </a:bodyPr>
          <a:lstStyle/>
          <a:p>
            <a:pPr algn="just"/>
            <a:r>
              <a:rPr lang="en-US" altLang="en-US" sz="2000" b="1" dirty="0">
                <a:latin typeface="Times New Roman" panose="02020603050405020304" pitchFamily="18" charset="0"/>
                <a:cs typeface="Times New Roman" panose="02020603050405020304" pitchFamily="18" charset="0"/>
              </a:rPr>
              <a:t>Available</a:t>
            </a:r>
            <a:r>
              <a:rPr lang="en-US" altLang="en-US" sz="2000" i="1" dirty="0">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Vector of length </a:t>
            </a:r>
            <a:r>
              <a:rPr lang="en-US" altLang="en-US" sz="2000" i="1" dirty="0">
                <a:latin typeface="Times New Roman" panose="02020603050405020304" pitchFamily="18" charset="0"/>
                <a:cs typeface="Times New Roman" panose="02020603050405020304" pitchFamily="18" charset="0"/>
              </a:rPr>
              <a:t>m</a:t>
            </a:r>
            <a:r>
              <a:rPr lang="en-US" altLang="en-US" sz="2000" dirty="0">
                <a:latin typeface="Times New Roman" panose="02020603050405020304" pitchFamily="18" charset="0"/>
                <a:cs typeface="Times New Roman" panose="02020603050405020304" pitchFamily="18" charset="0"/>
              </a:rPr>
              <a:t>. If available [</a:t>
            </a:r>
            <a:r>
              <a:rPr lang="en-US" altLang="en-US" sz="2000" i="1" dirty="0">
                <a:latin typeface="Times New Roman" panose="02020603050405020304" pitchFamily="18" charset="0"/>
                <a:cs typeface="Times New Roman" panose="02020603050405020304" pitchFamily="18" charset="0"/>
              </a:rPr>
              <a:t>j</a:t>
            </a:r>
            <a:r>
              <a:rPr lang="en-US" altLang="en-US" sz="2000" dirty="0">
                <a:latin typeface="Times New Roman" panose="02020603050405020304" pitchFamily="18" charset="0"/>
                <a:cs typeface="Times New Roman" panose="02020603050405020304" pitchFamily="18" charset="0"/>
              </a:rPr>
              <a:t>] = </a:t>
            </a:r>
            <a:r>
              <a:rPr lang="en-US" altLang="en-US" sz="2000" i="1" dirty="0">
                <a:latin typeface="Times New Roman" panose="02020603050405020304" pitchFamily="18"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there are</a:t>
            </a:r>
            <a:r>
              <a:rPr lang="en-US" altLang="en-US" sz="2000" i="1" dirty="0">
                <a:latin typeface="Times New Roman" panose="02020603050405020304" pitchFamily="18" charset="0"/>
                <a:cs typeface="Times New Roman" panose="02020603050405020304" pitchFamily="18" charset="0"/>
              </a:rPr>
              <a:t> k</a:t>
            </a:r>
            <a:r>
              <a:rPr lang="en-US" altLang="en-US" sz="2000" dirty="0">
                <a:latin typeface="Times New Roman" panose="02020603050405020304" pitchFamily="18" charset="0"/>
                <a:cs typeface="Times New Roman" panose="02020603050405020304" pitchFamily="18" charset="0"/>
              </a:rPr>
              <a:t> instances of resource type </a:t>
            </a:r>
            <a:r>
              <a:rPr lang="en-US" altLang="en-US" sz="2000" i="1" dirty="0" err="1">
                <a:latin typeface="Times New Roman" panose="02020603050405020304" pitchFamily="18" charset="0"/>
                <a:cs typeface="Times New Roman" panose="02020603050405020304" pitchFamily="18" charset="0"/>
              </a:rPr>
              <a:t>R</a:t>
            </a:r>
            <a:r>
              <a:rPr lang="en-US" altLang="en-US" sz="2000" i="1" baseline="-25000" dirty="0" err="1">
                <a:latin typeface="Times New Roman" panose="02020603050405020304" pitchFamily="18" charset="0"/>
                <a:cs typeface="Times New Roman" panose="02020603050405020304" pitchFamily="18" charset="0"/>
              </a:rPr>
              <a:t>j</a:t>
            </a:r>
            <a:r>
              <a:rPr lang="en-US" altLang="en-US" sz="2000" baseline="-25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available</a:t>
            </a:r>
          </a:p>
          <a:p>
            <a:pPr algn="just"/>
            <a:endParaRPr lang="en-US" altLang="en-US" sz="2000" dirty="0">
              <a:latin typeface="Times New Roman" panose="02020603050405020304" pitchFamily="18" charset="0"/>
              <a:cs typeface="Times New Roman" panose="02020603050405020304" pitchFamily="18" charset="0"/>
            </a:endParaRPr>
          </a:p>
          <a:p>
            <a:pPr algn="just"/>
            <a:r>
              <a:rPr lang="en-US" altLang="en-US" sz="2000" b="1" dirty="0">
                <a:latin typeface="Times New Roman" panose="02020603050405020304" pitchFamily="18" charset="0"/>
                <a:cs typeface="Times New Roman" panose="02020603050405020304" pitchFamily="18" charset="0"/>
              </a:rPr>
              <a:t>Max</a:t>
            </a:r>
            <a:r>
              <a:rPr lang="en-US" altLang="en-US" sz="2000" i="1" dirty="0">
                <a:latin typeface="Times New Roman" panose="02020603050405020304" pitchFamily="18" charset="0"/>
                <a:cs typeface="Times New Roman" panose="02020603050405020304" pitchFamily="18" charset="0"/>
              </a:rPr>
              <a:t>: n x m</a:t>
            </a:r>
            <a:r>
              <a:rPr lang="en-US" altLang="en-US" sz="2000" dirty="0">
                <a:latin typeface="Times New Roman" panose="02020603050405020304" pitchFamily="18" charset="0"/>
                <a:cs typeface="Times New Roman" panose="02020603050405020304" pitchFamily="18" charset="0"/>
              </a:rPr>
              <a:t> matrix.  If </a:t>
            </a:r>
            <a:r>
              <a:rPr lang="en-US" altLang="en-US" sz="2000" i="1" dirty="0">
                <a:latin typeface="Times New Roman" panose="02020603050405020304" pitchFamily="18" charset="0"/>
                <a:cs typeface="Times New Roman" panose="02020603050405020304" pitchFamily="18" charset="0"/>
              </a:rPr>
              <a:t>Max </a:t>
            </a:r>
            <a:r>
              <a:rPr lang="en-US" altLang="en-US" sz="2000" dirty="0">
                <a:latin typeface="Times New Roman" panose="02020603050405020304" pitchFamily="18" charset="0"/>
                <a:cs typeface="Times New Roman" panose="02020603050405020304" pitchFamily="18" charset="0"/>
              </a:rPr>
              <a:t>[</a:t>
            </a:r>
            <a:r>
              <a:rPr lang="en-US" altLang="en-US" sz="2000" i="1" dirty="0" err="1">
                <a:latin typeface="Times New Roman" panose="02020603050405020304" pitchFamily="18" charset="0"/>
                <a:cs typeface="Times New Roman" panose="02020603050405020304" pitchFamily="18" charset="0"/>
              </a:rPr>
              <a:t>i,j</a:t>
            </a:r>
            <a:r>
              <a:rPr lang="en-US" altLang="en-US" sz="2000" dirty="0">
                <a:latin typeface="Times New Roman" panose="02020603050405020304" pitchFamily="18" charset="0"/>
                <a:cs typeface="Times New Roman" panose="02020603050405020304" pitchFamily="18" charset="0"/>
              </a:rPr>
              <a:t>] = </a:t>
            </a:r>
            <a:r>
              <a:rPr lang="en-US" altLang="en-US" sz="2000" i="1" dirty="0">
                <a:latin typeface="Times New Roman" panose="02020603050405020304" pitchFamily="18"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then process </a:t>
            </a:r>
            <a:r>
              <a:rPr lang="en-US" altLang="en-US" sz="2000" i="1" dirty="0">
                <a:latin typeface="Times New Roman" panose="02020603050405020304" pitchFamily="18" charset="0"/>
                <a:cs typeface="Times New Roman" panose="02020603050405020304" pitchFamily="18" charset="0"/>
              </a:rPr>
              <a:t>P</a:t>
            </a:r>
            <a:r>
              <a:rPr lang="en-US" altLang="en-US" sz="2000" i="1" baseline="-25000" dirty="0">
                <a:latin typeface="Times New Roman" panose="02020603050405020304" pitchFamily="18" charset="0"/>
                <a:cs typeface="Times New Roman" panose="02020603050405020304" pitchFamily="18" charset="0"/>
              </a:rPr>
              <a:t>i</a:t>
            </a:r>
            <a:r>
              <a:rPr lang="en-US" altLang="en-US" sz="2000" i="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may request at most</a:t>
            </a:r>
            <a:r>
              <a:rPr lang="en-US" altLang="en-US" sz="2000" i="1" dirty="0">
                <a:latin typeface="Times New Roman" panose="02020603050405020304" pitchFamily="18" charset="0"/>
                <a:cs typeface="Times New Roman" panose="02020603050405020304" pitchFamily="18" charset="0"/>
              </a:rPr>
              <a:t> k </a:t>
            </a:r>
            <a:r>
              <a:rPr lang="en-US" altLang="en-US" sz="2000" dirty="0">
                <a:latin typeface="Times New Roman" panose="02020603050405020304" pitchFamily="18" charset="0"/>
                <a:cs typeface="Times New Roman" panose="02020603050405020304" pitchFamily="18" charset="0"/>
              </a:rPr>
              <a:t>instances of resource type </a:t>
            </a:r>
            <a:r>
              <a:rPr lang="en-US" altLang="en-US" sz="2000" i="1" dirty="0" err="1">
                <a:latin typeface="Times New Roman" panose="02020603050405020304" pitchFamily="18" charset="0"/>
                <a:cs typeface="Times New Roman" panose="02020603050405020304" pitchFamily="18" charset="0"/>
              </a:rPr>
              <a:t>R</a:t>
            </a:r>
            <a:r>
              <a:rPr lang="en-US" altLang="en-US" sz="2000" i="1" baseline="-25000" dirty="0" err="1">
                <a:latin typeface="Times New Roman" panose="02020603050405020304" pitchFamily="18" charset="0"/>
                <a:cs typeface="Times New Roman" panose="02020603050405020304" pitchFamily="18" charset="0"/>
              </a:rPr>
              <a:t>j</a:t>
            </a:r>
            <a:endParaRPr lang="en-US" altLang="en-US" sz="2000" i="1" baseline="-25000" dirty="0">
              <a:latin typeface="Times New Roman" panose="02020603050405020304" pitchFamily="18" charset="0"/>
              <a:cs typeface="Times New Roman" panose="02020603050405020304" pitchFamily="18" charset="0"/>
            </a:endParaRPr>
          </a:p>
          <a:p>
            <a:pPr algn="just"/>
            <a:endParaRPr lang="en-US" altLang="en-US" sz="2000" i="1" baseline="-25000" dirty="0">
              <a:latin typeface="Times New Roman" panose="02020603050405020304" pitchFamily="18" charset="0"/>
              <a:cs typeface="Times New Roman" panose="02020603050405020304" pitchFamily="18" charset="0"/>
            </a:endParaRPr>
          </a:p>
          <a:p>
            <a:pPr algn="just"/>
            <a:r>
              <a:rPr lang="en-US" altLang="en-US" sz="2000" b="1" dirty="0">
                <a:latin typeface="Times New Roman" panose="02020603050405020304" pitchFamily="18" charset="0"/>
                <a:cs typeface="Times New Roman" panose="02020603050405020304" pitchFamily="18" charset="0"/>
              </a:rPr>
              <a:t>Allocation</a:t>
            </a:r>
            <a:r>
              <a:rPr lang="en-US" altLang="en-US" sz="2000" i="1" dirty="0">
                <a:latin typeface="Times New Roman" panose="02020603050405020304" pitchFamily="18" charset="0"/>
                <a:cs typeface="Times New Roman" panose="02020603050405020304" pitchFamily="18" charset="0"/>
              </a:rPr>
              <a:t>:  n </a:t>
            </a:r>
            <a:r>
              <a:rPr lang="en-US" altLang="en-US" sz="2000" dirty="0">
                <a:latin typeface="Times New Roman" panose="02020603050405020304" pitchFamily="18" charset="0"/>
                <a:cs typeface="Times New Roman" panose="02020603050405020304" pitchFamily="18" charset="0"/>
              </a:rPr>
              <a:t>x</a:t>
            </a:r>
            <a:r>
              <a:rPr lang="en-US" altLang="en-US" sz="2000" i="1" dirty="0">
                <a:latin typeface="Times New Roman" panose="02020603050405020304" pitchFamily="18" charset="0"/>
                <a:cs typeface="Times New Roman" panose="02020603050405020304" pitchFamily="18" charset="0"/>
              </a:rPr>
              <a:t> m</a:t>
            </a:r>
            <a:r>
              <a:rPr lang="en-US" altLang="en-US" sz="2000" dirty="0">
                <a:latin typeface="Times New Roman" panose="02020603050405020304" pitchFamily="18" charset="0"/>
                <a:cs typeface="Times New Roman" panose="02020603050405020304" pitchFamily="18" charset="0"/>
              </a:rPr>
              <a:t> matrix.  If Allocation[</a:t>
            </a:r>
            <a:r>
              <a:rPr lang="en-US" altLang="en-US" sz="2000" i="1" dirty="0" err="1">
                <a:latin typeface="Times New Roman" panose="02020603050405020304" pitchFamily="18" charset="0"/>
                <a:cs typeface="Times New Roman" panose="02020603050405020304" pitchFamily="18" charset="0"/>
              </a:rPr>
              <a:t>i,j</a:t>
            </a:r>
            <a:r>
              <a:rPr lang="en-US" altLang="en-US" sz="2000" dirty="0">
                <a:latin typeface="Times New Roman" panose="02020603050405020304" pitchFamily="18" charset="0"/>
                <a:cs typeface="Times New Roman" panose="02020603050405020304" pitchFamily="18" charset="0"/>
              </a:rPr>
              <a:t>] = </a:t>
            </a:r>
            <a:r>
              <a:rPr lang="en-US" altLang="en-US" sz="2000" i="1" dirty="0">
                <a:latin typeface="Times New Roman" panose="02020603050405020304" pitchFamily="18"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then</a:t>
            </a:r>
            <a:r>
              <a:rPr lang="en-US" altLang="en-US" sz="2000" i="1" dirty="0">
                <a:latin typeface="Times New Roman" panose="02020603050405020304" pitchFamily="18" charset="0"/>
                <a:cs typeface="Times New Roman" panose="02020603050405020304" pitchFamily="18" charset="0"/>
              </a:rPr>
              <a:t> P</a:t>
            </a:r>
            <a:r>
              <a:rPr lang="en-US" altLang="en-US" sz="2000" i="1" baseline="-25000" dirty="0">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 is currently allocated </a:t>
            </a:r>
            <a:r>
              <a:rPr lang="en-US" altLang="en-US" sz="2000" i="1" dirty="0">
                <a:latin typeface="Times New Roman" panose="02020603050405020304" pitchFamily="18"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instances of </a:t>
            </a:r>
            <a:r>
              <a:rPr lang="en-US" altLang="en-US" sz="2000" i="1" dirty="0" err="1">
                <a:latin typeface="Times New Roman" panose="02020603050405020304" pitchFamily="18" charset="0"/>
                <a:cs typeface="Times New Roman" panose="02020603050405020304" pitchFamily="18" charset="0"/>
              </a:rPr>
              <a:t>R</a:t>
            </a:r>
            <a:r>
              <a:rPr lang="en-US" altLang="en-US" sz="2000" i="1" baseline="-25000" dirty="0" err="1">
                <a:latin typeface="Times New Roman" panose="02020603050405020304" pitchFamily="18" charset="0"/>
                <a:cs typeface="Times New Roman" panose="02020603050405020304" pitchFamily="18" charset="0"/>
              </a:rPr>
              <a:t>j</a:t>
            </a:r>
            <a:endParaRPr lang="en-US" altLang="en-US" sz="2000" i="1" baseline="-25000" dirty="0">
              <a:latin typeface="Times New Roman" panose="02020603050405020304" pitchFamily="18" charset="0"/>
              <a:cs typeface="Times New Roman" panose="02020603050405020304" pitchFamily="18" charset="0"/>
            </a:endParaRPr>
          </a:p>
          <a:p>
            <a:pPr algn="just"/>
            <a:endParaRPr lang="en-US" altLang="en-US" sz="2000" i="1" baseline="-25000" dirty="0">
              <a:latin typeface="Times New Roman" panose="02020603050405020304" pitchFamily="18" charset="0"/>
              <a:cs typeface="Times New Roman" panose="02020603050405020304" pitchFamily="18" charset="0"/>
            </a:endParaRPr>
          </a:p>
          <a:p>
            <a:pPr algn="just"/>
            <a:r>
              <a:rPr lang="en-US" altLang="en-US" sz="2000" b="1" dirty="0">
                <a:latin typeface="Times New Roman" panose="02020603050405020304" pitchFamily="18" charset="0"/>
                <a:cs typeface="Times New Roman" panose="02020603050405020304" pitchFamily="18" charset="0"/>
              </a:rPr>
              <a:t>Need</a:t>
            </a:r>
            <a:r>
              <a:rPr lang="en-US" altLang="en-US" sz="2000" i="1" dirty="0">
                <a:latin typeface="Times New Roman" panose="02020603050405020304" pitchFamily="18" charset="0"/>
                <a:cs typeface="Times New Roman" panose="02020603050405020304" pitchFamily="18" charset="0"/>
              </a:rPr>
              <a:t>:  n </a:t>
            </a:r>
            <a:r>
              <a:rPr lang="en-US" altLang="en-US" sz="2000" dirty="0">
                <a:latin typeface="Times New Roman" panose="02020603050405020304" pitchFamily="18" charset="0"/>
                <a:cs typeface="Times New Roman" panose="02020603050405020304" pitchFamily="18" charset="0"/>
              </a:rPr>
              <a:t>x</a:t>
            </a:r>
            <a:r>
              <a:rPr lang="en-US" altLang="en-US" sz="2000" i="1" dirty="0">
                <a:latin typeface="Times New Roman" panose="02020603050405020304" pitchFamily="18" charset="0"/>
                <a:cs typeface="Times New Roman" panose="02020603050405020304" pitchFamily="18" charset="0"/>
              </a:rPr>
              <a:t> m</a:t>
            </a:r>
            <a:r>
              <a:rPr lang="en-US" altLang="en-US" sz="2000" dirty="0">
                <a:latin typeface="Times New Roman" panose="02020603050405020304" pitchFamily="18" charset="0"/>
                <a:cs typeface="Times New Roman" panose="02020603050405020304" pitchFamily="18" charset="0"/>
              </a:rPr>
              <a:t> matrix. If </a:t>
            </a:r>
            <a:r>
              <a:rPr lang="en-US" altLang="en-US" sz="2000" i="1" dirty="0">
                <a:latin typeface="Times New Roman" panose="02020603050405020304" pitchFamily="18" charset="0"/>
                <a:cs typeface="Times New Roman" panose="02020603050405020304" pitchFamily="18" charset="0"/>
              </a:rPr>
              <a:t>Need</a:t>
            </a:r>
            <a:r>
              <a:rPr lang="en-US" altLang="en-US" sz="2000" dirty="0">
                <a:latin typeface="Times New Roman" panose="02020603050405020304" pitchFamily="18" charset="0"/>
                <a:cs typeface="Times New Roman" panose="02020603050405020304" pitchFamily="18" charset="0"/>
              </a:rPr>
              <a:t>[</a:t>
            </a:r>
            <a:r>
              <a:rPr lang="en-US" altLang="en-US" sz="2000" i="1" dirty="0" err="1">
                <a:latin typeface="Times New Roman" panose="02020603050405020304" pitchFamily="18" charset="0"/>
                <a:cs typeface="Times New Roman" panose="02020603050405020304" pitchFamily="18" charset="0"/>
              </a:rPr>
              <a:t>i,j</a:t>
            </a: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 k</a:t>
            </a:r>
            <a:r>
              <a:rPr lang="en-US" altLang="en-US" sz="2000" dirty="0">
                <a:latin typeface="Times New Roman" panose="02020603050405020304" pitchFamily="18" charset="0"/>
                <a:cs typeface="Times New Roman" panose="02020603050405020304" pitchFamily="18" charset="0"/>
              </a:rPr>
              <a:t>, then</a:t>
            </a:r>
            <a:r>
              <a:rPr lang="en-US" altLang="en-US" sz="2000" i="1" dirty="0">
                <a:latin typeface="Times New Roman" panose="02020603050405020304" pitchFamily="18" charset="0"/>
                <a:cs typeface="Times New Roman" panose="02020603050405020304" pitchFamily="18" charset="0"/>
              </a:rPr>
              <a:t> P</a:t>
            </a:r>
            <a:r>
              <a:rPr lang="en-US" altLang="en-US" sz="2000" i="1" baseline="-25000" dirty="0">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 may need </a:t>
            </a:r>
            <a:r>
              <a:rPr lang="en-US" altLang="en-US" sz="2000" i="1" dirty="0">
                <a:latin typeface="Times New Roman" panose="02020603050405020304" pitchFamily="18" charset="0"/>
                <a:cs typeface="Times New Roman" panose="02020603050405020304" pitchFamily="18" charset="0"/>
              </a:rPr>
              <a:t>k</a:t>
            </a:r>
            <a:r>
              <a:rPr lang="en-US" altLang="en-US" sz="2000" dirty="0">
                <a:latin typeface="Times New Roman" panose="02020603050405020304" pitchFamily="18" charset="0"/>
                <a:cs typeface="Times New Roman" panose="02020603050405020304" pitchFamily="18" charset="0"/>
              </a:rPr>
              <a:t> more instances of </a:t>
            </a:r>
            <a:r>
              <a:rPr lang="en-US" altLang="en-US" sz="2000" i="1" dirty="0" err="1">
                <a:latin typeface="Times New Roman" panose="02020603050405020304" pitchFamily="18" charset="0"/>
                <a:cs typeface="Times New Roman" panose="02020603050405020304" pitchFamily="18" charset="0"/>
              </a:rPr>
              <a:t>R</a:t>
            </a:r>
            <a:r>
              <a:rPr lang="en-US" altLang="en-US" sz="2000" i="1" baseline="-25000" dirty="0" err="1">
                <a:latin typeface="Times New Roman" panose="02020603050405020304" pitchFamily="18" charset="0"/>
                <a:cs typeface="Times New Roman" panose="02020603050405020304" pitchFamily="18" charset="0"/>
              </a:rPr>
              <a:t>j</a:t>
            </a:r>
            <a:r>
              <a:rPr lang="en-US" altLang="en-US" sz="2000" baseline="-25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to complete its task</a:t>
            </a:r>
          </a:p>
          <a:p>
            <a:pPr lvl="2" algn="just">
              <a:buFont typeface="Webdings" panose="05030102010509060703" pitchFamily="18" charset="2"/>
              <a:buNone/>
            </a:pP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r>
              <a:rPr lang="en-US" altLang="en-US" i="1" dirty="0">
                <a:latin typeface="Times New Roman" panose="02020603050405020304" pitchFamily="18" charset="0"/>
                <a:cs typeface="Times New Roman" panose="02020603050405020304" pitchFamily="18" charset="0"/>
              </a:rPr>
              <a:t>Need</a:t>
            </a:r>
            <a:r>
              <a:rPr lang="en-US" altLang="en-US" dirty="0">
                <a:latin typeface="Times New Roman" panose="02020603050405020304" pitchFamily="18" charset="0"/>
                <a:cs typeface="Times New Roman" panose="02020603050405020304" pitchFamily="18" charset="0"/>
              </a:rPr>
              <a:t> [</a:t>
            </a:r>
            <a:r>
              <a:rPr lang="en-US" altLang="en-US" i="1" dirty="0" err="1">
                <a:latin typeface="Times New Roman" panose="02020603050405020304" pitchFamily="18" charset="0"/>
                <a:cs typeface="Times New Roman" panose="02020603050405020304" pitchFamily="18" charset="0"/>
              </a:rPr>
              <a:t>i,j</a:t>
            </a:r>
            <a:r>
              <a:rPr lang="en-US" altLang="en-US" i="1"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rPr>
              <a:t>Max</a:t>
            </a:r>
            <a:r>
              <a:rPr lang="en-US" altLang="en-US" dirty="0">
                <a:latin typeface="Times New Roman" panose="02020603050405020304" pitchFamily="18" charset="0"/>
                <a:cs typeface="Times New Roman" panose="02020603050405020304" pitchFamily="18" charset="0"/>
              </a:rPr>
              <a:t>[</a:t>
            </a:r>
            <a:r>
              <a:rPr lang="en-US" altLang="en-US" i="1" dirty="0" err="1">
                <a:latin typeface="Times New Roman" panose="02020603050405020304" pitchFamily="18" charset="0"/>
                <a:cs typeface="Times New Roman" panose="02020603050405020304" pitchFamily="18" charset="0"/>
              </a:rPr>
              <a:t>i,j</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anose="02020603050405020304" pitchFamily="18" charset="0"/>
                <a:cs typeface="Times New Roman" panose="02020603050405020304" pitchFamily="18" charset="0"/>
              </a:rPr>
              <a:t>Allocation</a:t>
            </a:r>
            <a:r>
              <a:rPr lang="en-US" altLang="en-US" dirty="0">
                <a:latin typeface="Times New Roman" panose="02020603050405020304" pitchFamily="18" charset="0"/>
                <a:cs typeface="Times New Roman" panose="02020603050405020304" pitchFamily="18" charset="0"/>
              </a:rPr>
              <a:t> [</a:t>
            </a:r>
            <a:r>
              <a:rPr lang="en-US" altLang="en-US" i="1" dirty="0" err="1">
                <a:latin typeface="Times New Roman" panose="02020603050405020304" pitchFamily="18" charset="0"/>
                <a:cs typeface="Times New Roman" panose="02020603050405020304" pitchFamily="18" charset="0"/>
              </a:rPr>
              <a:t>i,j</a:t>
            </a:r>
            <a:r>
              <a:rPr lang="en-US" altLang="en-US" dirty="0">
                <a:latin typeface="Times New Roman" panose="02020603050405020304" pitchFamily="18" charset="0"/>
                <a:cs typeface="Times New Roman" panose="02020603050405020304" pitchFamily="18" charset="0"/>
              </a:rPr>
              <a:t>]</a:t>
            </a:r>
          </a:p>
        </p:txBody>
      </p:sp>
      <p:sp>
        <p:nvSpPr>
          <p:cNvPr id="30724" name="Text Box 4">
            <a:extLst>
              <a:ext uri="{FF2B5EF4-FFF2-40B4-BE49-F238E27FC236}">
                <a16:creationId xmlns="" xmlns:a16="http://schemas.microsoft.com/office/drawing/2014/main" id="{1E1048F6-3BC4-46D4-8F20-370C4FE5C7A9}"/>
              </a:ext>
            </a:extLst>
          </p:cNvPr>
          <p:cNvSpPr txBox="1">
            <a:spLocks noChangeArrowheads="1"/>
          </p:cNvSpPr>
          <p:nvPr/>
        </p:nvSpPr>
        <p:spPr bwMode="auto">
          <a:xfrm>
            <a:off x="950913" y="1091377"/>
            <a:ext cx="69397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pPr>
            <a:r>
              <a:rPr lang="en-US" altLang="en-US" sz="2000" dirty="0">
                <a:latin typeface="Times New Roman" panose="02020603050405020304" pitchFamily="18" charset="0"/>
                <a:cs typeface="Times New Roman" panose="02020603050405020304" pitchFamily="18" charset="0"/>
              </a:rPr>
              <a:t>Let </a:t>
            </a:r>
            <a:r>
              <a:rPr lang="en-US" altLang="en-US" sz="2000" i="1" dirty="0">
                <a:latin typeface="Times New Roman" panose="02020603050405020304" pitchFamily="18" charset="0"/>
                <a:cs typeface="Times New Roman" panose="02020603050405020304" pitchFamily="18" charset="0"/>
              </a:rPr>
              <a:t>n</a:t>
            </a:r>
            <a:r>
              <a:rPr lang="en-US" altLang="en-US" sz="2000" dirty="0">
                <a:latin typeface="Times New Roman" panose="02020603050405020304" pitchFamily="18" charset="0"/>
                <a:cs typeface="Times New Roman" panose="02020603050405020304" pitchFamily="18" charset="0"/>
              </a:rPr>
              <a:t> = number of processes, and </a:t>
            </a:r>
            <a:r>
              <a:rPr lang="en-US" altLang="en-US" sz="2000" i="1" dirty="0">
                <a:latin typeface="Times New Roman" panose="02020603050405020304" pitchFamily="18" charset="0"/>
                <a:cs typeface="Times New Roman" panose="02020603050405020304" pitchFamily="18" charset="0"/>
              </a:rPr>
              <a:t>m </a:t>
            </a:r>
            <a:r>
              <a:rPr lang="en-US" altLang="en-US" sz="2000" dirty="0">
                <a:latin typeface="Times New Roman" panose="02020603050405020304" pitchFamily="18" charset="0"/>
                <a:cs typeface="Times New Roman" panose="02020603050405020304" pitchFamily="18" charset="0"/>
              </a:rPr>
              <a:t>= number of resources types.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DC7EE85-5F60-41AB-BE21-CDF96E78BD6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solidFill>
                <a:srgbClr val="000000"/>
              </a:solidFill>
            </a:endParaRPr>
          </a:p>
        </p:txBody>
      </p:sp>
      <p:sp>
        <p:nvSpPr>
          <p:cNvPr id="4" name="TextBox 3">
            <a:extLst>
              <a:ext uri="{FF2B5EF4-FFF2-40B4-BE49-F238E27FC236}">
                <a16:creationId xmlns="" xmlns:a16="http://schemas.microsoft.com/office/drawing/2014/main" id="{C9A5335A-45AA-4A1D-8E61-13B376BD6502}"/>
              </a:ext>
            </a:extLst>
          </p:cNvPr>
          <p:cNvSpPr txBox="1"/>
          <p:nvPr/>
        </p:nvSpPr>
        <p:spPr>
          <a:xfrm>
            <a:off x="2286000" y="3240817"/>
            <a:ext cx="457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Deadlocks</a:t>
            </a:r>
          </a:p>
        </p:txBody>
      </p:sp>
    </p:spTree>
    <p:extLst>
      <p:ext uri="{BB962C8B-B14F-4D97-AF65-F5344CB8AC3E}">
        <p14:creationId xmlns:p14="http://schemas.microsoft.com/office/powerpoint/2010/main" val="2877815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 xmlns:a16="http://schemas.microsoft.com/office/drawing/2014/main" id="{2976DC40-B70D-4A73-BC66-A7537545C763}"/>
              </a:ext>
            </a:extLst>
          </p:cNvPr>
          <p:cNvSpPr>
            <a:spLocks noGrp="1" noChangeArrowheads="1"/>
          </p:cNvSpPr>
          <p:nvPr>
            <p:ph type="title"/>
          </p:nvPr>
        </p:nvSpPr>
        <p:spPr>
          <a:xfrm>
            <a:off x="1273175" y="231775"/>
            <a:ext cx="7924800" cy="457200"/>
          </a:xfrm>
        </p:spPr>
        <p:txBody>
          <a:bodyPr>
            <a:normAutofit/>
          </a:bodyPr>
          <a:lstStyle/>
          <a:p>
            <a:pPr eaLnBrk="1" hangingPunct="1"/>
            <a:r>
              <a:rPr lang="en-US" altLang="en-US" sz="2400" b="1" dirty="0">
                <a:latin typeface="Times New Roman" panose="02020603050405020304" pitchFamily="18" charset="0"/>
                <a:cs typeface="Times New Roman" panose="02020603050405020304" pitchFamily="18" charset="0"/>
              </a:rPr>
              <a:t>Resource-Request Algorithm for Process </a:t>
            </a:r>
            <a:r>
              <a:rPr lang="en-US" altLang="en-US" sz="2400" b="1" i="1" dirty="0">
                <a:latin typeface="Times New Roman" panose="02020603050405020304" pitchFamily="18" charset="0"/>
                <a:cs typeface="Times New Roman" panose="02020603050405020304" pitchFamily="18" charset="0"/>
              </a:rPr>
              <a:t>P</a:t>
            </a:r>
            <a:r>
              <a:rPr lang="en-US" altLang="en-US" sz="2400" b="1" i="1" baseline="-25000" dirty="0">
                <a:latin typeface="Times New Roman" panose="02020603050405020304" pitchFamily="18" charset="0"/>
                <a:cs typeface="Times New Roman" panose="02020603050405020304" pitchFamily="18" charset="0"/>
              </a:rPr>
              <a:t>i</a:t>
            </a:r>
            <a:endParaRPr lang="en-US" altLang="en-US" sz="2400" b="1" dirty="0">
              <a:latin typeface="Times New Roman" panose="02020603050405020304" pitchFamily="18" charset="0"/>
              <a:cs typeface="Times New Roman" panose="02020603050405020304" pitchFamily="18" charset="0"/>
            </a:endParaRPr>
          </a:p>
        </p:txBody>
      </p:sp>
      <p:sp>
        <p:nvSpPr>
          <p:cNvPr id="32771" name="Rectangle 3">
            <a:extLst>
              <a:ext uri="{FF2B5EF4-FFF2-40B4-BE49-F238E27FC236}">
                <a16:creationId xmlns="" xmlns:a16="http://schemas.microsoft.com/office/drawing/2014/main" id="{4DDB5344-6AA6-4D3D-ACA1-4A7143B23B60}"/>
              </a:ext>
            </a:extLst>
          </p:cNvPr>
          <p:cNvSpPr>
            <a:spLocks noGrp="1" noChangeArrowheads="1"/>
          </p:cNvSpPr>
          <p:nvPr>
            <p:ph type="body" idx="1"/>
          </p:nvPr>
        </p:nvSpPr>
        <p:spPr>
          <a:xfrm>
            <a:off x="822325" y="1114425"/>
            <a:ext cx="7674561" cy="5511800"/>
          </a:xfrm>
        </p:spPr>
        <p:txBody>
          <a:bodyPr>
            <a:noAutofit/>
          </a:bodyPr>
          <a:lstStyle/>
          <a:p>
            <a:pPr algn="just">
              <a:lnSpc>
                <a:spcPct val="170000"/>
              </a:lnSpc>
              <a:buFont typeface="Monotype Sorts" pitchFamily="-84" charset="2"/>
              <a:buNone/>
            </a:pPr>
            <a:r>
              <a:rPr lang="en-US" altLang="en-US" sz="1600" i="1" dirty="0">
                <a:latin typeface="Times New Roman" panose="02020603050405020304" pitchFamily="18" charset="0"/>
                <a:cs typeface="Times New Roman" panose="02020603050405020304" pitchFamily="18" charset="0"/>
              </a:rPr>
              <a:t>     </a:t>
            </a:r>
            <a:r>
              <a:rPr lang="en-US" altLang="en-US" sz="1600" b="1" i="1" dirty="0" err="1">
                <a:latin typeface="Times New Roman" panose="02020603050405020304" pitchFamily="18" charset="0"/>
                <a:cs typeface="Times New Roman" panose="02020603050405020304" pitchFamily="18" charset="0"/>
              </a:rPr>
              <a:t>Request</a:t>
            </a:r>
            <a:r>
              <a:rPr lang="en-US" altLang="en-US" sz="1600" b="1" i="1" baseline="-25000" dirty="0" err="1">
                <a:latin typeface="Times New Roman" panose="02020603050405020304" pitchFamily="18" charset="0"/>
                <a:cs typeface="Times New Roman" panose="02020603050405020304" pitchFamily="18" charset="0"/>
              </a:rPr>
              <a:t>i</a:t>
            </a:r>
            <a:r>
              <a:rPr lang="en-US" altLang="en-US" sz="1600" dirty="0">
                <a:latin typeface="Times New Roman" panose="02020603050405020304" pitchFamily="18" charset="0"/>
                <a:cs typeface="Times New Roman" panose="02020603050405020304" pitchFamily="18" charset="0"/>
              </a:rPr>
              <a:t> = request vector for process </a:t>
            </a:r>
            <a:r>
              <a:rPr lang="en-US" altLang="en-US" sz="1600" b="1" i="1" dirty="0">
                <a:latin typeface="Times New Roman" panose="02020603050405020304" pitchFamily="18" charset="0"/>
                <a:cs typeface="Times New Roman" panose="02020603050405020304" pitchFamily="18" charset="0"/>
              </a:rPr>
              <a:t>P</a:t>
            </a:r>
            <a:r>
              <a:rPr lang="en-US" altLang="en-US" sz="1600" b="1" i="1" baseline="-25000" dirty="0">
                <a:latin typeface="Times New Roman" panose="02020603050405020304" pitchFamily="18" charset="0"/>
                <a:cs typeface="Times New Roman" panose="02020603050405020304" pitchFamily="18" charset="0"/>
              </a:rPr>
              <a:t>i</a:t>
            </a:r>
            <a:r>
              <a:rPr lang="en-US" altLang="en-US" sz="1600" dirty="0">
                <a:latin typeface="Times New Roman" panose="02020603050405020304" pitchFamily="18" charset="0"/>
                <a:cs typeface="Times New Roman" panose="02020603050405020304" pitchFamily="18" charset="0"/>
              </a:rPr>
              <a:t>.  If </a:t>
            </a:r>
            <a:r>
              <a:rPr lang="en-US" altLang="en-US" sz="1600" b="1" i="1" dirty="0" err="1">
                <a:latin typeface="Times New Roman" panose="02020603050405020304" pitchFamily="18" charset="0"/>
                <a:cs typeface="Times New Roman" panose="02020603050405020304" pitchFamily="18" charset="0"/>
              </a:rPr>
              <a:t>Request</a:t>
            </a:r>
            <a:r>
              <a:rPr lang="en-US" altLang="en-US" sz="1600" b="1" i="1" baseline="-25000" dirty="0" err="1">
                <a:latin typeface="Times New Roman" panose="02020603050405020304" pitchFamily="18" charset="0"/>
                <a:cs typeface="Times New Roman" panose="02020603050405020304" pitchFamily="18" charset="0"/>
              </a:rPr>
              <a:t>i</a:t>
            </a:r>
            <a:r>
              <a:rPr lang="en-US" altLang="en-US" sz="1600" b="1" baseline="-25000"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rPr>
              <a:t>[</a:t>
            </a:r>
            <a:r>
              <a:rPr lang="en-US" altLang="en-US" sz="1600" b="1" i="1" dirty="0">
                <a:latin typeface="Times New Roman" panose="02020603050405020304" pitchFamily="18" charset="0"/>
                <a:cs typeface="Times New Roman" panose="02020603050405020304" pitchFamily="18" charset="0"/>
              </a:rPr>
              <a:t>j</a:t>
            </a:r>
            <a:r>
              <a:rPr lang="en-US" altLang="en-US" sz="1600" b="1" dirty="0">
                <a:latin typeface="Times New Roman" panose="02020603050405020304" pitchFamily="18" charset="0"/>
                <a:cs typeface="Times New Roman" panose="02020603050405020304" pitchFamily="18" charset="0"/>
              </a:rPr>
              <a:t>] = </a:t>
            </a:r>
            <a:r>
              <a:rPr lang="en-US" altLang="en-US" sz="1600" b="1" i="1" dirty="0">
                <a:latin typeface="Times New Roman" panose="02020603050405020304" pitchFamily="18" charset="0"/>
                <a:cs typeface="Times New Roman" panose="02020603050405020304" pitchFamily="18" charset="0"/>
              </a:rPr>
              <a:t>k</a:t>
            </a:r>
            <a:r>
              <a:rPr lang="en-US" altLang="en-US" sz="1600" b="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then process </a:t>
            </a:r>
            <a:r>
              <a:rPr lang="en-US" altLang="en-US" sz="1600" b="1" i="1" dirty="0">
                <a:latin typeface="Times New Roman" panose="02020603050405020304" pitchFamily="18" charset="0"/>
                <a:cs typeface="Times New Roman" panose="02020603050405020304" pitchFamily="18" charset="0"/>
              </a:rPr>
              <a:t>P</a:t>
            </a:r>
            <a:r>
              <a:rPr lang="en-US" altLang="en-US" sz="1600" b="1" i="1" baseline="-25000" dirty="0">
                <a:latin typeface="Times New Roman" panose="02020603050405020304" pitchFamily="18" charset="0"/>
                <a:cs typeface="Times New Roman" panose="02020603050405020304" pitchFamily="18" charset="0"/>
              </a:rPr>
              <a:t>i</a:t>
            </a:r>
            <a:r>
              <a:rPr lang="en-US" altLang="en-US" sz="1600" dirty="0">
                <a:latin typeface="Times New Roman" panose="02020603050405020304" pitchFamily="18" charset="0"/>
                <a:cs typeface="Times New Roman" panose="02020603050405020304" pitchFamily="18" charset="0"/>
              </a:rPr>
              <a:t> wants </a:t>
            </a:r>
            <a:r>
              <a:rPr lang="en-US" altLang="en-US" sz="1600" b="1" i="1" dirty="0">
                <a:latin typeface="Times New Roman" panose="02020603050405020304" pitchFamily="18" charset="0"/>
                <a:cs typeface="Times New Roman" panose="02020603050405020304" pitchFamily="18" charset="0"/>
              </a:rPr>
              <a:t>k</a:t>
            </a:r>
            <a:r>
              <a:rPr lang="en-US" altLang="en-US" sz="1600" dirty="0">
                <a:latin typeface="Times New Roman" panose="02020603050405020304" pitchFamily="18" charset="0"/>
                <a:cs typeface="Times New Roman" panose="02020603050405020304" pitchFamily="18" charset="0"/>
              </a:rPr>
              <a:t> instances of resource type </a:t>
            </a:r>
            <a:r>
              <a:rPr lang="en-US" altLang="en-US" sz="1600" b="1" i="1" dirty="0" err="1">
                <a:latin typeface="Times New Roman" panose="02020603050405020304" pitchFamily="18" charset="0"/>
                <a:cs typeface="Times New Roman" panose="02020603050405020304" pitchFamily="18" charset="0"/>
              </a:rPr>
              <a:t>R</a:t>
            </a:r>
            <a:r>
              <a:rPr lang="en-US" altLang="en-US" sz="1600" b="1" i="1" baseline="-25000" dirty="0" err="1">
                <a:latin typeface="Times New Roman" panose="02020603050405020304" pitchFamily="18" charset="0"/>
                <a:cs typeface="Times New Roman" panose="02020603050405020304" pitchFamily="18" charset="0"/>
              </a:rPr>
              <a:t>j</a:t>
            </a:r>
            <a:endParaRPr lang="en-US" altLang="en-US" sz="1600" b="1" baseline="-25000" dirty="0">
              <a:latin typeface="Times New Roman" panose="02020603050405020304" pitchFamily="18" charset="0"/>
              <a:cs typeface="Times New Roman" panose="02020603050405020304" pitchFamily="18" charset="0"/>
            </a:endParaRPr>
          </a:p>
          <a:p>
            <a:pPr lvl="1" algn="just">
              <a:lnSpc>
                <a:spcPct val="170000"/>
              </a:lnSpc>
              <a:buFont typeface="Monotype Sorts" pitchFamily="-84" charset="2"/>
              <a:buNone/>
            </a:pPr>
            <a:r>
              <a:rPr lang="en-US" altLang="en-US" sz="1600" dirty="0">
                <a:latin typeface="Times New Roman" panose="02020603050405020304" pitchFamily="18" charset="0"/>
                <a:cs typeface="Times New Roman" panose="02020603050405020304" pitchFamily="18" charset="0"/>
              </a:rPr>
              <a:t>1.	If </a:t>
            </a:r>
            <a:r>
              <a:rPr lang="en-US" altLang="en-US" sz="1600" b="1" i="1" dirty="0" err="1">
                <a:latin typeface="Times New Roman" panose="02020603050405020304" pitchFamily="18" charset="0"/>
                <a:cs typeface="Times New Roman" panose="02020603050405020304" pitchFamily="18" charset="0"/>
              </a:rPr>
              <a:t>Request</a:t>
            </a:r>
            <a:r>
              <a:rPr lang="en-US" altLang="en-US" sz="1600" b="1" i="1" baseline="-25000" dirty="0" err="1">
                <a:latin typeface="Times New Roman" panose="02020603050405020304" pitchFamily="18" charset="0"/>
                <a:cs typeface="Times New Roman" panose="02020603050405020304" pitchFamily="18" charset="0"/>
              </a:rPr>
              <a:t>i</a:t>
            </a:r>
            <a:r>
              <a:rPr lang="en-US" altLang="en-US" sz="1600" b="1" i="1"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1600" b="1" i="1" dirty="0" err="1">
                <a:latin typeface="Times New Roman" panose="02020603050405020304" pitchFamily="18" charset="0"/>
                <a:cs typeface="Times New Roman" panose="02020603050405020304" pitchFamily="18" charset="0"/>
                <a:sym typeface="Symbol" panose="05050102010706020507" pitchFamily="18" charset="2"/>
              </a:rPr>
              <a:t>Need</a:t>
            </a:r>
            <a:r>
              <a:rPr lang="en-US" altLang="en-US" sz="1600" b="1" i="1" baseline="-25000"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en-US" sz="1600" b="1" i="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1600" dirty="0">
                <a:latin typeface="Times New Roman" panose="02020603050405020304" pitchFamily="18" charset="0"/>
                <a:cs typeface="Times New Roman" panose="02020603050405020304" pitchFamily="18" charset="0"/>
                <a:sym typeface="Symbol" panose="05050102010706020507" pitchFamily="18" charset="2"/>
              </a:rPr>
              <a:t>go to step 2.  Otherwise, raise error condition, since process has exceeded its maximum claim</a:t>
            </a:r>
          </a:p>
          <a:p>
            <a:pPr lvl="1" algn="just">
              <a:lnSpc>
                <a:spcPct val="170000"/>
              </a:lnSpc>
              <a:buFont typeface="Monotype Sorts" pitchFamily="-84" charset="2"/>
              <a:buNone/>
            </a:pPr>
            <a:r>
              <a:rPr lang="en-US" altLang="en-US" sz="1600" dirty="0">
                <a:latin typeface="Times New Roman" panose="02020603050405020304" pitchFamily="18" charset="0"/>
                <a:cs typeface="Times New Roman" panose="02020603050405020304" pitchFamily="18" charset="0"/>
                <a:sym typeface="Symbol" panose="05050102010706020507" pitchFamily="18" charset="2"/>
              </a:rPr>
              <a:t>2.	If </a:t>
            </a:r>
            <a:r>
              <a:rPr lang="en-US" altLang="en-US" sz="1600" b="1" i="1" dirty="0" err="1">
                <a:latin typeface="Times New Roman" panose="02020603050405020304" pitchFamily="18" charset="0"/>
                <a:cs typeface="Times New Roman" panose="02020603050405020304" pitchFamily="18" charset="0"/>
              </a:rPr>
              <a:t>Request</a:t>
            </a:r>
            <a:r>
              <a:rPr lang="en-US" altLang="en-US" sz="1600" b="1" i="1" baseline="-25000" dirty="0" err="1">
                <a:latin typeface="Times New Roman" panose="02020603050405020304" pitchFamily="18" charset="0"/>
                <a:cs typeface="Times New Roman" panose="02020603050405020304" pitchFamily="18" charset="0"/>
              </a:rPr>
              <a:t>i</a:t>
            </a:r>
            <a:r>
              <a:rPr lang="en-US" altLang="en-US" sz="1600" b="1" dirty="0">
                <a:latin typeface="Times New Roman" panose="02020603050405020304" pitchFamily="18" charset="0"/>
                <a:cs typeface="Times New Roman" panose="02020603050405020304" pitchFamily="18" charset="0"/>
              </a:rPr>
              <a:t> </a:t>
            </a:r>
            <a:r>
              <a:rPr lang="en-US" altLang="en-US" sz="16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1600" b="1" i="1" dirty="0">
                <a:latin typeface="Times New Roman" panose="02020603050405020304" pitchFamily="18" charset="0"/>
                <a:cs typeface="Times New Roman" panose="02020603050405020304" pitchFamily="18" charset="0"/>
                <a:sym typeface="Symbol" panose="05050102010706020507" pitchFamily="18" charset="2"/>
              </a:rPr>
              <a:t>Available</a:t>
            </a:r>
            <a:r>
              <a:rPr lang="en-US" altLang="en-US" sz="1600" dirty="0">
                <a:latin typeface="Times New Roman" panose="02020603050405020304" pitchFamily="18" charset="0"/>
                <a:cs typeface="Times New Roman" panose="02020603050405020304" pitchFamily="18" charset="0"/>
                <a:sym typeface="Symbol" panose="05050102010706020507" pitchFamily="18" charset="2"/>
              </a:rPr>
              <a:t>, go to step 3.  Otherwise </a:t>
            </a:r>
            <a:r>
              <a:rPr lang="en-US" altLang="en-US" sz="1600" b="1"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1600" b="1" i="1" baseline="-25000" dirty="0">
                <a:latin typeface="Times New Roman" panose="02020603050405020304" pitchFamily="18" charset="0"/>
                <a:cs typeface="Times New Roman" panose="02020603050405020304" pitchFamily="18" charset="0"/>
                <a:sym typeface="Symbol" panose="05050102010706020507" pitchFamily="18" charset="2"/>
              </a:rPr>
              <a:t>i</a:t>
            </a:r>
            <a:r>
              <a:rPr lang="en-US" altLang="en-US" sz="1600" dirty="0">
                <a:latin typeface="Times New Roman" panose="02020603050405020304" pitchFamily="18" charset="0"/>
                <a:cs typeface="Times New Roman" panose="02020603050405020304" pitchFamily="18" charset="0"/>
                <a:sym typeface="Symbol" panose="05050102010706020507" pitchFamily="18" charset="2"/>
              </a:rPr>
              <a:t>  must wait, since resources are not available</a:t>
            </a:r>
          </a:p>
          <a:p>
            <a:pPr lvl="1" algn="just">
              <a:lnSpc>
                <a:spcPct val="170000"/>
              </a:lnSpc>
              <a:buFont typeface="Monotype Sorts" pitchFamily="-84" charset="2"/>
              <a:buNone/>
            </a:pPr>
            <a:r>
              <a:rPr lang="en-US" altLang="en-US" sz="1600" dirty="0">
                <a:latin typeface="Times New Roman" panose="02020603050405020304" pitchFamily="18" charset="0"/>
                <a:cs typeface="Times New Roman" panose="02020603050405020304" pitchFamily="18" charset="0"/>
                <a:sym typeface="Symbol" panose="05050102010706020507" pitchFamily="18" charset="2"/>
              </a:rPr>
              <a:t>3.	Pretend to allocate requested resources to </a:t>
            </a:r>
            <a:r>
              <a:rPr lang="en-US" altLang="en-US" sz="1600" b="1"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1600" b="1" i="1" baseline="-25000" dirty="0">
                <a:latin typeface="Times New Roman" panose="02020603050405020304" pitchFamily="18" charset="0"/>
                <a:cs typeface="Times New Roman" panose="02020603050405020304" pitchFamily="18" charset="0"/>
                <a:sym typeface="Symbol" panose="05050102010706020507" pitchFamily="18" charset="2"/>
              </a:rPr>
              <a:t>i</a:t>
            </a:r>
            <a:r>
              <a:rPr lang="en-US" altLang="en-US" sz="1600" dirty="0">
                <a:latin typeface="Times New Roman" panose="02020603050405020304" pitchFamily="18" charset="0"/>
                <a:cs typeface="Times New Roman" panose="02020603050405020304" pitchFamily="18" charset="0"/>
                <a:sym typeface="Symbol" panose="05050102010706020507" pitchFamily="18" charset="2"/>
              </a:rPr>
              <a:t> by modifying the state as follows:</a:t>
            </a:r>
          </a:p>
          <a:p>
            <a:pPr lvl="3" algn="just">
              <a:lnSpc>
                <a:spcPct val="170000"/>
              </a:lnSpc>
              <a:buFontTx/>
              <a:buNone/>
            </a:pPr>
            <a:r>
              <a:rPr lang="en-US" altLang="en-US" sz="16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1600" b="1" i="1" dirty="0">
                <a:latin typeface="Times New Roman" panose="02020603050405020304" pitchFamily="18" charset="0"/>
                <a:cs typeface="Times New Roman" panose="02020603050405020304" pitchFamily="18" charset="0"/>
                <a:sym typeface="Symbol" panose="05050102010706020507" pitchFamily="18" charset="2"/>
              </a:rPr>
              <a:t>Available</a:t>
            </a:r>
            <a:r>
              <a:rPr lang="en-US" altLang="en-US" sz="1600" b="1"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1600" b="1" i="1" dirty="0">
                <a:latin typeface="Times New Roman" panose="02020603050405020304" pitchFamily="18" charset="0"/>
                <a:cs typeface="Times New Roman" panose="02020603050405020304" pitchFamily="18" charset="0"/>
                <a:sym typeface="Symbol" panose="05050102010706020507" pitchFamily="18" charset="2"/>
              </a:rPr>
              <a:t>Available  </a:t>
            </a:r>
            <a:r>
              <a:rPr lang="en-US" altLang="en-US" sz="1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1600" b="1" i="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1600" b="1" i="1" dirty="0" err="1">
                <a:latin typeface="Times New Roman" panose="02020603050405020304" pitchFamily="18" charset="0"/>
                <a:cs typeface="Times New Roman" panose="02020603050405020304" pitchFamily="18" charset="0"/>
                <a:sym typeface="Symbol" panose="05050102010706020507" pitchFamily="18" charset="2"/>
              </a:rPr>
              <a:t>Request</a:t>
            </a:r>
            <a:r>
              <a:rPr lang="en-US" altLang="en-US" sz="1600" b="1" i="1" baseline="-25000"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en-US" sz="1600" b="1" i="1" dirty="0">
                <a:latin typeface="Times New Roman" panose="02020603050405020304" pitchFamily="18" charset="0"/>
                <a:cs typeface="Times New Roman" panose="02020603050405020304" pitchFamily="18" charset="0"/>
                <a:sym typeface="Symbol" panose="05050102010706020507" pitchFamily="18" charset="2"/>
              </a:rPr>
              <a:t>;</a:t>
            </a:r>
          </a:p>
          <a:p>
            <a:pPr lvl="3" algn="just">
              <a:lnSpc>
                <a:spcPct val="170000"/>
              </a:lnSpc>
              <a:buFontTx/>
              <a:buNone/>
            </a:pPr>
            <a:r>
              <a:rPr lang="en-US" altLang="en-US" sz="16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1600" b="1" i="1" dirty="0" err="1">
                <a:latin typeface="Times New Roman" panose="02020603050405020304" pitchFamily="18" charset="0"/>
                <a:cs typeface="Times New Roman" panose="02020603050405020304" pitchFamily="18" charset="0"/>
                <a:sym typeface="Symbol" panose="05050102010706020507" pitchFamily="18" charset="2"/>
              </a:rPr>
              <a:t>Allocation</a:t>
            </a:r>
            <a:r>
              <a:rPr lang="en-US" altLang="en-US" sz="1600" b="1" i="1" baseline="-25000"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en-US" sz="1600" b="1"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16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1600" b="1" i="1" dirty="0" err="1">
                <a:latin typeface="Times New Roman" panose="02020603050405020304" pitchFamily="18" charset="0"/>
                <a:cs typeface="Times New Roman" panose="02020603050405020304" pitchFamily="18" charset="0"/>
                <a:sym typeface="Symbol" panose="05050102010706020507" pitchFamily="18" charset="2"/>
              </a:rPr>
              <a:t>Allocation</a:t>
            </a:r>
            <a:r>
              <a:rPr lang="en-US" altLang="en-US" sz="1600" b="1" i="1" baseline="-25000"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en-US" sz="1600" b="1"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1600" b="1" i="1" dirty="0" err="1">
                <a:latin typeface="Times New Roman" panose="02020603050405020304" pitchFamily="18" charset="0"/>
                <a:cs typeface="Times New Roman" panose="02020603050405020304" pitchFamily="18" charset="0"/>
                <a:sym typeface="Symbol" panose="05050102010706020507" pitchFamily="18" charset="2"/>
              </a:rPr>
              <a:t>Request</a:t>
            </a:r>
            <a:r>
              <a:rPr lang="en-US" altLang="en-US" sz="1600" b="1" i="1" baseline="-25000"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en-US" sz="1600" b="1" dirty="0">
                <a:latin typeface="Times New Roman" panose="02020603050405020304" pitchFamily="18" charset="0"/>
                <a:cs typeface="Times New Roman" panose="02020603050405020304" pitchFamily="18" charset="0"/>
                <a:sym typeface="Symbol" panose="05050102010706020507" pitchFamily="18" charset="2"/>
              </a:rPr>
              <a:t>;</a:t>
            </a:r>
          </a:p>
          <a:p>
            <a:pPr lvl="3" algn="just">
              <a:lnSpc>
                <a:spcPct val="170000"/>
              </a:lnSpc>
              <a:buFontTx/>
              <a:buNone/>
            </a:pPr>
            <a:r>
              <a:rPr lang="en-US" altLang="en-US" sz="16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1600" b="1" i="1" dirty="0" err="1">
                <a:latin typeface="Times New Roman" panose="02020603050405020304" pitchFamily="18" charset="0"/>
                <a:cs typeface="Times New Roman" panose="02020603050405020304" pitchFamily="18" charset="0"/>
                <a:sym typeface="Symbol" panose="05050102010706020507" pitchFamily="18" charset="2"/>
              </a:rPr>
              <a:t>Need</a:t>
            </a:r>
            <a:r>
              <a:rPr lang="en-US" altLang="en-US" sz="1600" b="1" i="1" baseline="-25000"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en-US" sz="1600" b="1" i="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1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1600" b="1" i="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1600" b="1" i="1" dirty="0" err="1">
                <a:latin typeface="Times New Roman" panose="02020603050405020304" pitchFamily="18" charset="0"/>
                <a:cs typeface="Times New Roman" panose="02020603050405020304" pitchFamily="18" charset="0"/>
                <a:sym typeface="Symbol" panose="05050102010706020507" pitchFamily="18" charset="2"/>
              </a:rPr>
              <a:t>Need</a:t>
            </a:r>
            <a:r>
              <a:rPr lang="en-US" altLang="en-US" sz="1600" b="1" i="1" baseline="-25000"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en-US" sz="1600" b="1" dirty="0">
                <a:latin typeface="Times New Roman" panose="02020603050405020304" pitchFamily="18" charset="0"/>
                <a:cs typeface="Times New Roman" panose="02020603050405020304" pitchFamily="18" charset="0"/>
                <a:sym typeface="Symbol" panose="05050102010706020507" pitchFamily="18" charset="2"/>
              </a:rPr>
              <a:t> – </a:t>
            </a:r>
            <a:r>
              <a:rPr lang="en-US" altLang="en-US" sz="1600" b="1" i="1" dirty="0" err="1">
                <a:latin typeface="Times New Roman" panose="02020603050405020304" pitchFamily="18" charset="0"/>
                <a:cs typeface="Times New Roman" panose="02020603050405020304" pitchFamily="18" charset="0"/>
                <a:sym typeface="Symbol" panose="05050102010706020507" pitchFamily="18" charset="2"/>
              </a:rPr>
              <a:t>Request</a:t>
            </a:r>
            <a:r>
              <a:rPr lang="en-US" altLang="en-US" sz="1600" b="1" i="1" baseline="-25000"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en-US" sz="1600" b="1" i="1" dirty="0">
                <a:latin typeface="Times New Roman" panose="02020603050405020304" pitchFamily="18" charset="0"/>
                <a:cs typeface="Times New Roman" panose="02020603050405020304" pitchFamily="18" charset="0"/>
                <a:sym typeface="Symbol" panose="05050102010706020507" pitchFamily="18" charset="2"/>
              </a:rPr>
              <a:t>;</a:t>
            </a:r>
          </a:p>
          <a:p>
            <a:pPr lvl="2" algn="just">
              <a:lnSpc>
                <a:spcPct val="170000"/>
              </a:lnSpc>
              <a:buClr>
                <a:schemeClr val="tx1"/>
              </a:buClr>
              <a:buSzPct val="80000"/>
            </a:pPr>
            <a:r>
              <a:rPr lang="en-US" altLang="en-US" sz="1600" dirty="0">
                <a:latin typeface="Times New Roman" panose="02020603050405020304" pitchFamily="18" charset="0"/>
                <a:cs typeface="Times New Roman" panose="02020603050405020304" pitchFamily="18" charset="0"/>
                <a:sym typeface="Symbol" panose="05050102010706020507" pitchFamily="18" charset="2"/>
              </a:rPr>
              <a:t>If safe  the resources are allocated to </a:t>
            </a:r>
            <a:r>
              <a:rPr lang="en-US" altLang="en-US" sz="1600" b="1"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1600" b="1" i="1" baseline="-25000" dirty="0">
                <a:latin typeface="Times New Roman" panose="02020603050405020304" pitchFamily="18" charset="0"/>
                <a:cs typeface="Times New Roman" panose="02020603050405020304" pitchFamily="18" charset="0"/>
                <a:sym typeface="Symbol" panose="05050102010706020507" pitchFamily="18" charset="2"/>
              </a:rPr>
              <a:t>i</a:t>
            </a:r>
          </a:p>
          <a:p>
            <a:pPr lvl="2" algn="just">
              <a:lnSpc>
                <a:spcPct val="170000"/>
              </a:lnSpc>
              <a:buClr>
                <a:schemeClr val="tx1"/>
              </a:buClr>
              <a:buSzPct val="80000"/>
            </a:pPr>
            <a:r>
              <a:rPr lang="en-US" altLang="en-US" sz="1600" dirty="0">
                <a:latin typeface="Times New Roman" panose="02020603050405020304" pitchFamily="18" charset="0"/>
                <a:cs typeface="Times New Roman" panose="02020603050405020304" pitchFamily="18" charset="0"/>
                <a:sym typeface="Symbol" panose="05050102010706020507" pitchFamily="18" charset="2"/>
              </a:rPr>
              <a:t>If unsafe  </a:t>
            </a:r>
            <a:r>
              <a:rPr lang="en-US" altLang="en-US" sz="1600" b="1" i="1" dirty="0">
                <a:latin typeface="Times New Roman" panose="02020603050405020304" pitchFamily="18" charset="0"/>
                <a:cs typeface="Times New Roman" panose="02020603050405020304" pitchFamily="18" charset="0"/>
                <a:sym typeface="Symbol" panose="05050102010706020507" pitchFamily="18" charset="2"/>
              </a:rPr>
              <a:t>P</a:t>
            </a:r>
            <a:r>
              <a:rPr lang="en-US" altLang="en-US" sz="1600" b="1" i="1" baseline="-25000" dirty="0">
                <a:latin typeface="Times New Roman" panose="02020603050405020304" pitchFamily="18" charset="0"/>
                <a:cs typeface="Times New Roman" panose="02020603050405020304" pitchFamily="18" charset="0"/>
                <a:sym typeface="Symbol" panose="05050102010706020507" pitchFamily="18" charset="2"/>
              </a:rPr>
              <a:t>i</a:t>
            </a:r>
            <a:r>
              <a:rPr lang="en-US" altLang="en-US" sz="1600" dirty="0">
                <a:latin typeface="Times New Roman" panose="02020603050405020304" pitchFamily="18" charset="0"/>
                <a:cs typeface="Times New Roman" panose="02020603050405020304" pitchFamily="18" charset="0"/>
                <a:sym typeface="Symbol" panose="05050102010706020507" pitchFamily="18" charset="2"/>
              </a:rPr>
              <a:t> must wait, and the old resource-allocation state is restored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7EF149FC-91DA-41A6-A936-EC657D3175B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solidFill>
                <a:srgbClr val="000000"/>
              </a:solidFill>
            </a:endParaRPr>
          </a:p>
        </p:txBody>
      </p:sp>
      <p:sp>
        <p:nvSpPr>
          <p:cNvPr id="4" name="TextBox 3">
            <a:extLst>
              <a:ext uri="{FF2B5EF4-FFF2-40B4-BE49-F238E27FC236}">
                <a16:creationId xmlns="" xmlns:a16="http://schemas.microsoft.com/office/drawing/2014/main" id="{77EA4D68-0C0B-4116-AE8D-B136C143D3E8}"/>
              </a:ext>
            </a:extLst>
          </p:cNvPr>
          <p:cNvSpPr txBox="1"/>
          <p:nvPr/>
        </p:nvSpPr>
        <p:spPr>
          <a:xfrm>
            <a:off x="334107" y="281354"/>
            <a:ext cx="8616461" cy="5793894"/>
          </a:xfrm>
          <a:prstGeom prst="rect">
            <a:avLst/>
          </a:prstGeom>
          <a:noFill/>
        </p:spPr>
        <p:txBody>
          <a:bodyPr wrap="square">
            <a:spAutoFit/>
          </a:bodyPr>
          <a:lstStyle/>
          <a:p>
            <a:pPr algn="just">
              <a:lnSpc>
                <a:spcPct val="150000"/>
              </a:lnSpc>
            </a:pPr>
            <a:r>
              <a:rPr lang="en-US" sz="1900" i="0" dirty="0">
                <a:effectLst/>
                <a:latin typeface="Times New Roman" panose="02020603050405020304" pitchFamily="18" charset="0"/>
                <a:cs typeface="Times New Roman" panose="02020603050405020304" pitchFamily="18" charset="0"/>
              </a:rPr>
              <a:t>Example :2 Consider a system that contains five processes P1, P2, P3, P4, P5 and the three resource types A, B and C. Following are the resources types: A has 10, B has 5 and the resource type C has 7 instances.</a:t>
            </a:r>
          </a:p>
          <a:p>
            <a:pPr algn="just">
              <a:lnSpc>
                <a:spcPct val="150000"/>
              </a:lnSpc>
            </a:pPr>
            <a:endParaRPr lang="en-US" sz="1900" dirty="0">
              <a:latin typeface="Times New Roman" panose="02020603050405020304" pitchFamily="18" charset="0"/>
              <a:cs typeface="Times New Roman" panose="02020603050405020304" pitchFamily="18" charset="0"/>
            </a:endParaRPr>
          </a:p>
          <a:p>
            <a:pPr algn="just">
              <a:lnSpc>
                <a:spcPct val="150000"/>
              </a:lnSpc>
            </a:pPr>
            <a:endParaRPr lang="en-US" sz="1900" dirty="0">
              <a:latin typeface="Times New Roman" panose="02020603050405020304" pitchFamily="18" charset="0"/>
              <a:cs typeface="Times New Roman" panose="02020603050405020304" pitchFamily="18" charset="0"/>
            </a:endParaRPr>
          </a:p>
          <a:p>
            <a:pPr algn="just">
              <a:lnSpc>
                <a:spcPct val="150000"/>
              </a:lnSpc>
            </a:pPr>
            <a:endParaRPr lang="en-US" sz="1900" dirty="0">
              <a:latin typeface="Times New Roman" panose="02020603050405020304" pitchFamily="18" charset="0"/>
              <a:cs typeface="Times New Roman" panose="02020603050405020304" pitchFamily="18" charset="0"/>
            </a:endParaRPr>
          </a:p>
          <a:p>
            <a:pPr algn="just">
              <a:lnSpc>
                <a:spcPct val="150000"/>
              </a:lnSpc>
            </a:pPr>
            <a:endParaRPr lang="en-US" sz="1900" dirty="0">
              <a:latin typeface="Times New Roman" panose="02020603050405020304" pitchFamily="18" charset="0"/>
              <a:cs typeface="Times New Roman" panose="02020603050405020304" pitchFamily="18" charset="0"/>
            </a:endParaRPr>
          </a:p>
          <a:p>
            <a:pPr algn="just">
              <a:lnSpc>
                <a:spcPct val="150000"/>
              </a:lnSpc>
            </a:pPr>
            <a:endParaRPr lang="en-US" sz="1900" dirty="0">
              <a:latin typeface="Times New Roman" panose="02020603050405020304" pitchFamily="18" charset="0"/>
              <a:cs typeface="Times New Roman" panose="02020603050405020304" pitchFamily="18" charset="0"/>
            </a:endParaRPr>
          </a:p>
          <a:p>
            <a:pPr algn="just">
              <a:lnSpc>
                <a:spcPct val="150000"/>
              </a:lnSpc>
            </a:pPr>
            <a:endParaRPr lang="en-US" sz="1900" dirty="0">
              <a:latin typeface="Times New Roman" panose="02020603050405020304" pitchFamily="18" charset="0"/>
              <a:cs typeface="Times New Roman" panose="02020603050405020304" pitchFamily="18" charset="0"/>
            </a:endParaRPr>
          </a:p>
          <a:p>
            <a:pPr algn="just">
              <a:lnSpc>
                <a:spcPct val="150000"/>
              </a:lnSpc>
            </a:pPr>
            <a:endParaRPr lang="en-US" sz="1900" dirty="0">
              <a:latin typeface="Times New Roman" panose="02020603050405020304" pitchFamily="18" charset="0"/>
              <a:cs typeface="Times New Roman" panose="02020603050405020304" pitchFamily="18" charset="0"/>
            </a:endParaRPr>
          </a:p>
          <a:p>
            <a:pPr algn="just">
              <a:lnSpc>
                <a:spcPct val="150000"/>
              </a:lnSpc>
            </a:pPr>
            <a:r>
              <a:rPr lang="en-US" sz="1900" i="0" dirty="0">
                <a:effectLst/>
                <a:latin typeface="Times New Roman" panose="02020603050405020304" pitchFamily="18" charset="0"/>
                <a:cs typeface="Times New Roman" panose="02020603050405020304" pitchFamily="18" charset="0"/>
              </a:rPr>
              <a:t>Answer the following questions using the banker's algorithm:</a:t>
            </a:r>
          </a:p>
          <a:p>
            <a:pPr algn="just">
              <a:lnSpc>
                <a:spcPct val="150000"/>
              </a:lnSpc>
              <a:buFont typeface="+mj-lt"/>
              <a:buAutoNum type="arabicPeriod"/>
            </a:pPr>
            <a:r>
              <a:rPr lang="en-US" sz="1900" i="0" dirty="0">
                <a:effectLst/>
                <a:latin typeface="Times New Roman" panose="02020603050405020304" pitchFamily="18" charset="0"/>
                <a:cs typeface="Times New Roman" panose="02020603050405020304" pitchFamily="18" charset="0"/>
              </a:rPr>
              <a:t>What is the reference of the need matrix?</a:t>
            </a:r>
          </a:p>
          <a:p>
            <a:pPr algn="just">
              <a:lnSpc>
                <a:spcPct val="150000"/>
              </a:lnSpc>
              <a:buFont typeface="+mj-lt"/>
              <a:buAutoNum type="arabicPeriod"/>
            </a:pPr>
            <a:r>
              <a:rPr lang="en-US" sz="1900" i="0" dirty="0">
                <a:effectLst/>
                <a:latin typeface="Times New Roman" panose="02020603050405020304" pitchFamily="18" charset="0"/>
                <a:cs typeface="Times New Roman" panose="02020603050405020304" pitchFamily="18" charset="0"/>
              </a:rPr>
              <a:t>Determine if the system is safe or not</a:t>
            </a:r>
            <a:r>
              <a:rPr lang="en-US" sz="1900" i="0" dirty="0" smtClean="0">
                <a:effectLst/>
                <a:latin typeface="Times New Roman" panose="02020603050405020304" pitchFamily="18" charset="0"/>
                <a:cs typeface="Times New Roman" panose="02020603050405020304" pitchFamily="18" charset="0"/>
              </a:rPr>
              <a:t>.</a:t>
            </a:r>
            <a:endParaRPr lang="en-US" sz="1900" i="0" dirty="0">
              <a:effectLst/>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 xmlns:a16="http://schemas.microsoft.com/office/drawing/2014/main" id="{F4F26501-620C-4936-8A20-8A63E06BE3B3}"/>
              </a:ext>
            </a:extLst>
          </p:cNvPr>
          <p:cNvGraphicFramePr>
            <a:graphicFrameLocks noGrp="1"/>
          </p:cNvGraphicFramePr>
          <p:nvPr>
            <p:extLst/>
          </p:nvPr>
        </p:nvGraphicFramePr>
        <p:xfrm>
          <a:off x="628650" y="1736750"/>
          <a:ext cx="7886700" cy="2947792"/>
        </p:xfrm>
        <a:graphic>
          <a:graphicData uri="http://schemas.openxmlformats.org/drawingml/2006/table">
            <a:tbl>
              <a:tblPr/>
              <a:tblGrid>
                <a:gridCol w="1971675">
                  <a:extLst>
                    <a:ext uri="{9D8B030D-6E8A-4147-A177-3AD203B41FA5}">
                      <a16:colId xmlns="" xmlns:a16="http://schemas.microsoft.com/office/drawing/2014/main" val="202480830"/>
                    </a:ext>
                  </a:extLst>
                </a:gridCol>
                <a:gridCol w="1971675">
                  <a:extLst>
                    <a:ext uri="{9D8B030D-6E8A-4147-A177-3AD203B41FA5}">
                      <a16:colId xmlns="" xmlns:a16="http://schemas.microsoft.com/office/drawing/2014/main" val="3625135769"/>
                    </a:ext>
                  </a:extLst>
                </a:gridCol>
                <a:gridCol w="1971675">
                  <a:extLst>
                    <a:ext uri="{9D8B030D-6E8A-4147-A177-3AD203B41FA5}">
                      <a16:colId xmlns="" xmlns:a16="http://schemas.microsoft.com/office/drawing/2014/main" val="1579256451"/>
                    </a:ext>
                  </a:extLst>
                </a:gridCol>
                <a:gridCol w="1971675">
                  <a:extLst>
                    <a:ext uri="{9D8B030D-6E8A-4147-A177-3AD203B41FA5}">
                      <a16:colId xmlns="" xmlns:a16="http://schemas.microsoft.com/office/drawing/2014/main" val="2385753662"/>
                    </a:ext>
                  </a:extLst>
                </a:gridCol>
              </a:tblGrid>
              <a:tr h="329744">
                <a:tc>
                  <a:txBody>
                    <a:bodyPr/>
                    <a:lstStyle/>
                    <a:p>
                      <a:pPr algn="ctr"/>
                      <a:endParaRPr lang="en-US" sz="1400">
                        <a:solidFill>
                          <a:schemeClr val="tx1"/>
                        </a:solidFill>
                        <a:latin typeface="Times New Roman" panose="02020603050405020304" pitchFamily="18" charset="0"/>
                        <a:cs typeface="Times New Roman" panose="02020603050405020304" pitchFamily="18" charset="0"/>
                      </a:endParaRPr>
                    </a:p>
                  </a:txBody>
                  <a:tcPr marL="84125" marR="84125" marT="42062" marB="42062">
                    <a:lnB w="9525" cap="flat" cmpd="sng" algn="ctr">
                      <a:solidFill>
                        <a:srgbClr val="90B096"/>
                      </a:solidFill>
                      <a:prstDash val="solid"/>
                      <a:round/>
                      <a:headEnd type="none" w="med" len="med"/>
                      <a:tailEnd type="none" w="med" len="med"/>
                    </a:lnB>
                  </a:tcPr>
                </a:tc>
                <a:tc>
                  <a:txBody>
                    <a:bodyPr/>
                    <a:lstStyle/>
                    <a:p>
                      <a:pPr algn="ctr"/>
                      <a:endParaRPr lang="en-US" sz="1400">
                        <a:solidFill>
                          <a:schemeClr val="tx1"/>
                        </a:solidFill>
                        <a:latin typeface="Times New Roman" panose="02020603050405020304" pitchFamily="18" charset="0"/>
                        <a:cs typeface="Times New Roman" panose="02020603050405020304" pitchFamily="18" charset="0"/>
                      </a:endParaRPr>
                    </a:p>
                  </a:txBody>
                  <a:tcPr marL="84125" marR="84125" marT="42062" marB="42062">
                    <a:lnB w="9525" cap="flat" cmpd="sng" algn="ctr">
                      <a:solidFill>
                        <a:srgbClr val="90B096"/>
                      </a:solidFill>
                      <a:prstDash val="solid"/>
                      <a:round/>
                      <a:headEnd type="none" w="med" len="med"/>
                      <a:tailEnd type="none" w="med" len="med"/>
                    </a:lnB>
                  </a:tcPr>
                </a:tc>
                <a:tc>
                  <a:txBody>
                    <a:bodyPr/>
                    <a:lstStyle/>
                    <a:p>
                      <a:pPr algn="ctr"/>
                      <a:endParaRPr lang="en-US" sz="1400">
                        <a:solidFill>
                          <a:schemeClr val="tx1"/>
                        </a:solidFill>
                        <a:latin typeface="Times New Roman" panose="02020603050405020304" pitchFamily="18" charset="0"/>
                        <a:cs typeface="Times New Roman" panose="02020603050405020304" pitchFamily="18" charset="0"/>
                      </a:endParaRPr>
                    </a:p>
                  </a:txBody>
                  <a:tcPr marL="84125" marR="84125" marT="42062" marB="42062">
                    <a:lnB w="9525" cap="flat" cmpd="sng" algn="ctr">
                      <a:solidFill>
                        <a:srgbClr val="90B096"/>
                      </a:solidFill>
                      <a:prstDash val="solid"/>
                      <a:round/>
                      <a:headEnd type="none" w="med" len="med"/>
                      <a:tailEnd type="none" w="med" len="med"/>
                    </a:lnB>
                  </a:tcPr>
                </a:tc>
                <a:tc>
                  <a:txBody>
                    <a:bodyPr/>
                    <a:lstStyle/>
                    <a:p>
                      <a:pPr algn="ctr"/>
                      <a:endParaRPr lang="en-US" sz="1400">
                        <a:solidFill>
                          <a:schemeClr val="tx1"/>
                        </a:solidFill>
                        <a:latin typeface="Times New Roman" panose="02020603050405020304" pitchFamily="18" charset="0"/>
                        <a:cs typeface="Times New Roman" panose="02020603050405020304" pitchFamily="18" charset="0"/>
                      </a:endParaRPr>
                    </a:p>
                  </a:txBody>
                  <a:tcPr marL="84125" marR="84125" marT="42062" marB="42062">
                    <a:lnB w="9525" cap="flat" cmpd="sng" algn="ctr">
                      <a:solidFill>
                        <a:srgbClr val="90B096"/>
                      </a:solidFill>
                      <a:prstDash val="solid"/>
                      <a:round/>
                      <a:headEnd type="none" w="med" len="med"/>
                      <a:tailEnd type="none" w="med" len="med"/>
                    </a:lnB>
                  </a:tcPr>
                </a:tc>
                <a:extLst>
                  <a:ext uri="{0D108BD9-81ED-4DB2-BD59-A6C34878D82A}">
                    <a16:rowId xmlns="" xmlns:a16="http://schemas.microsoft.com/office/drawing/2014/main" val="3342638663"/>
                  </a:ext>
                </a:extLst>
              </a:tr>
              <a:tr h="699903">
                <a:tc>
                  <a:txBody>
                    <a:bodyPr/>
                    <a:lstStyle/>
                    <a:p>
                      <a:pPr algn="ctr" fontAlgn="t"/>
                      <a:r>
                        <a:rPr lang="en-US" sz="1400" dirty="0">
                          <a:solidFill>
                            <a:schemeClr val="tx1"/>
                          </a:solidFill>
                          <a:effectLst/>
                          <a:latin typeface="Times New Roman" panose="02020603050405020304" pitchFamily="18" charset="0"/>
                          <a:cs typeface="Times New Roman" panose="02020603050405020304" pitchFamily="18" charset="0"/>
                        </a:rPr>
                        <a:t>Process</a:t>
                      </a:r>
                    </a:p>
                  </a:txBody>
                  <a:tcPr marL="105156" marR="105156" marT="105156" marB="105156">
                    <a:lnL w="9525" cap="flat" cmpd="sng" algn="ctr">
                      <a:solidFill>
                        <a:srgbClr val="90B096"/>
                      </a:solidFill>
                      <a:prstDash val="solid"/>
                      <a:round/>
                      <a:headEnd type="none" w="med" len="med"/>
                      <a:tailEnd type="none" w="med" len="med"/>
                    </a:lnL>
                    <a:lnR w="9525" cap="flat" cmpd="sng" algn="ctr">
                      <a:solidFill>
                        <a:srgbClr val="90B096"/>
                      </a:solidFill>
                      <a:prstDash val="solid"/>
                      <a:round/>
                      <a:headEnd type="none" w="med" len="med"/>
                      <a:tailEnd type="none" w="med" len="med"/>
                    </a:lnR>
                    <a:lnT w="9525" cap="flat" cmpd="sng" algn="ctr">
                      <a:solidFill>
                        <a:srgbClr val="90B09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400">
                          <a:solidFill>
                            <a:schemeClr val="tx1"/>
                          </a:solidFill>
                          <a:effectLst/>
                          <a:latin typeface="Times New Roman" panose="02020603050405020304" pitchFamily="18" charset="0"/>
                          <a:cs typeface="Times New Roman" panose="02020603050405020304" pitchFamily="18" charset="0"/>
                        </a:rPr>
                        <a:t>Allocation</a:t>
                      </a:r>
                      <a:br>
                        <a:rPr lang="en-US" sz="1400">
                          <a:solidFill>
                            <a:schemeClr val="tx1"/>
                          </a:solidFill>
                          <a:effectLst/>
                          <a:latin typeface="Times New Roman" panose="02020603050405020304" pitchFamily="18" charset="0"/>
                          <a:cs typeface="Times New Roman" panose="02020603050405020304" pitchFamily="18" charset="0"/>
                        </a:rPr>
                      </a:br>
                      <a:r>
                        <a:rPr lang="en-US" sz="1400">
                          <a:solidFill>
                            <a:schemeClr val="tx1"/>
                          </a:solidFill>
                          <a:effectLst/>
                          <a:latin typeface="Times New Roman" panose="02020603050405020304" pitchFamily="18" charset="0"/>
                          <a:cs typeface="Times New Roman" panose="02020603050405020304" pitchFamily="18" charset="0"/>
                        </a:rPr>
                        <a:t>A         B         C</a:t>
                      </a:r>
                    </a:p>
                  </a:txBody>
                  <a:tcPr marL="105156" marR="105156" marT="105156" marB="105156">
                    <a:lnL w="9525" cap="flat" cmpd="sng" algn="ctr">
                      <a:solidFill>
                        <a:srgbClr val="90B096"/>
                      </a:solidFill>
                      <a:prstDash val="solid"/>
                      <a:round/>
                      <a:headEnd type="none" w="med" len="med"/>
                      <a:tailEnd type="none" w="med" len="med"/>
                    </a:lnL>
                    <a:lnR w="9525" cap="flat" cmpd="sng" algn="ctr">
                      <a:solidFill>
                        <a:srgbClr val="90B096"/>
                      </a:solidFill>
                      <a:prstDash val="solid"/>
                      <a:round/>
                      <a:headEnd type="none" w="med" len="med"/>
                      <a:tailEnd type="none" w="med" len="med"/>
                    </a:lnR>
                    <a:lnT w="9525" cap="flat" cmpd="sng" algn="ctr">
                      <a:solidFill>
                        <a:srgbClr val="90B09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400">
                          <a:solidFill>
                            <a:schemeClr val="tx1"/>
                          </a:solidFill>
                          <a:effectLst/>
                          <a:latin typeface="Times New Roman" panose="02020603050405020304" pitchFamily="18" charset="0"/>
                          <a:cs typeface="Times New Roman" panose="02020603050405020304" pitchFamily="18" charset="0"/>
                        </a:rPr>
                        <a:t>Max</a:t>
                      </a:r>
                      <a:br>
                        <a:rPr lang="en-US" sz="1400">
                          <a:solidFill>
                            <a:schemeClr val="tx1"/>
                          </a:solidFill>
                          <a:effectLst/>
                          <a:latin typeface="Times New Roman" panose="02020603050405020304" pitchFamily="18" charset="0"/>
                          <a:cs typeface="Times New Roman" panose="02020603050405020304" pitchFamily="18" charset="0"/>
                        </a:rPr>
                      </a:br>
                      <a:r>
                        <a:rPr lang="en-US" sz="1400">
                          <a:solidFill>
                            <a:schemeClr val="tx1"/>
                          </a:solidFill>
                          <a:effectLst/>
                          <a:latin typeface="Times New Roman" panose="02020603050405020304" pitchFamily="18" charset="0"/>
                          <a:cs typeface="Times New Roman" panose="02020603050405020304" pitchFamily="18" charset="0"/>
                        </a:rPr>
                        <a:t>A         B         C</a:t>
                      </a:r>
                    </a:p>
                  </a:txBody>
                  <a:tcPr marL="105156" marR="105156" marT="105156" marB="105156">
                    <a:lnL w="9525" cap="flat" cmpd="sng" algn="ctr">
                      <a:solidFill>
                        <a:srgbClr val="90B096"/>
                      </a:solidFill>
                      <a:prstDash val="solid"/>
                      <a:round/>
                      <a:headEnd type="none" w="med" len="med"/>
                      <a:tailEnd type="none" w="med" len="med"/>
                    </a:lnL>
                    <a:lnR w="9525" cap="flat" cmpd="sng" algn="ctr">
                      <a:solidFill>
                        <a:srgbClr val="90B096"/>
                      </a:solidFill>
                      <a:prstDash val="solid"/>
                      <a:round/>
                      <a:headEnd type="none" w="med" len="med"/>
                      <a:tailEnd type="none" w="med" len="med"/>
                    </a:lnR>
                    <a:lnT w="9525" cap="flat" cmpd="sng" algn="ctr">
                      <a:solidFill>
                        <a:srgbClr val="90B09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400" dirty="0">
                          <a:solidFill>
                            <a:schemeClr val="tx1"/>
                          </a:solidFill>
                          <a:effectLst/>
                          <a:latin typeface="Times New Roman" panose="02020603050405020304" pitchFamily="18" charset="0"/>
                          <a:cs typeface="Times New Roman" panose="02020603050405020304" pitchFamily="18" charset="0"/>
                        </a:rPr>
                        <a:t>Available</a:t>
                      </a:r>
                      <a:br>
                        <a:rPr lang="en-US" sz="1400" dirty="0">
                          <a:solidFill>
                            <a:schemeClr val="tx1"/>
                          </a:solidFill>
                          <a:effectLst/>
                          <a:latin typeface="Times New Roman" panose="02020603050405020304" pitchFamily="18" charset="0"/>
                          <a:cs typeface="Times New Roman" panose="02020603050405020304" pitchFamily="18" charset="0"/>
                        </a:rPr>
                      </a:br>
                      <a:r>
                        <a:rPr lang="en-US" sz="1400" dirty="0">
                          <a:solidFill>
                            <a:schemeClr val="tx1"/>
                          </a:solidFill>
                          <a:effectLst/>
                          <a:latin typeface="Times New Roman" panose="02020603050405020304" pitchFamily="18" charset="0"/>
                          <a:cs typeface="Times New Roman" panose="02020603050405020304" pitchFamily="18" charset="0"/>
                        </a:rPr>
                        <a:t>A         B         C</a:t>
                      </a:r>
                    </a:p>
                  </a:txBody>
                  <a:tcPr marL="105156" marR="105156" marT="105156" marB="105156">
                    <a:lnL w="9525" cap="flat" cmpd="sng" algn="ctr">
                      <a:solidFill>
                        <a:srgbClr val="90B096"/>
                      </a:solidFill>
                      <a:prstDash val="solid"/>
                      <a:round/>
                      <a:headEnd type="none" w="med" len="med"/>
                      <a:tailEnd type="none" w="med" len="med"/>
                    </a:lnL>
                    <a:lnR w="9525" cap="flat" cmpd="sng" algn="ctr">
                      <a:solidFill>
                        <a:srgbClr val="90B096"/>
                      </a:solidFill>
                      <a:prstDash val="solid"/>
                      <a:round/>
                      <a:headEnd type="none" w="med" len="med"/>
                      <a:tailEnd type="none" w="med" len="med"/>
                    </a:lnR>
                    <a:lnT w="9525" cap="flat" cmpd="sng" algn="ctr">
                      <a:solidFill>
                        <a:srgbClr val="90B09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2368916343"/>
                  </a:ext>
                </a:extLst>
              </a:tr>
              <a:tr h="383629">
                <a:tc>
                  <a:txBody>
                    <a:bodyPr/>
                    <a:lstStyle/>
                    <a:p>
                      <a:pPr algn="ctr" fontAlgn="t"/>
                      <a:r>
                        <a:rPr lang="en-US" sz="1400" dirty="0">
                          <a:solidFill>
                            <a:schemeClr val="tx1"/>
                          </a:solidFill>
                          <a:effectLst/>
                          <a:latin typeface="Times New Roman" panose="02020603050405020304" pitchFamily="18" charset="0"/>
                          <a:cs typeface="Times New Roman" panose="02020603050405020304" pitchFamily="18" charset="0"/>
                        </a:rPr>
                        <a:t>P1</a:t>
                      </a:r>
                    </a:p>
                  </a:txBody>
                  <a:tcPr marL="70104" marR="70104" marT="70104" marB="70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400" dirty="0">
                          <a:solidFill>
                            <a:schemeClr val="tx1"/>
                          </a:solidFill>
                          <a:effectLst/>
                          <a:latin typeface="Times New Roman" panose="02020603050405020304" pitchFamily="18" charset="0"/>
                          <a:cs typeface="Times New Roman" panose="02020603050405020304" pitchFamily="18" charset="0"/>
                        </a:rPr>
                        <a:t>0         1          0</a:t>
                      </a:r>
                    </a:p>
                  </a:txBody>
                  <a:tcPr marL="70104" marR="70104" marT="70104" marB="70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400">
                          <a:solidFill>
                            <a:schemeClr val="tx1"/>
                          </a:solidFill>
                          <a:effectLst/>
                          <a:latin typeface="Times New Roman" panose="02020603050405020304" pitchFamily="18" charset="0"/>
                          <a:cs typeface="Times New Roman" panose="02020603050405020304" pitchFamily="18" charset="0"/>
                        </a:rPr>
                        <a:t>7         5         3</a:t>
                      </a:r>
                    </a:p>
                  </a:txBody>
                  <a:tcPr marL="70104" marR="70104" marT="70104" marB="70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400">
                          <a:solidFill>
                            <a:schemeClr val="tx1"/>
                          </a:solidFill>
                          <a:effectLst/>
                          <a:latin typeface="Times New Roman" panose="02020603050405020304" pitchFamily="18" charset="0"/>
                          <a:cs typeface="Times New Roman" panose="02020603050405020304" pitchFamily="18" charset="0"/>
                        </a:rPr>
                        <a:t>3         3         2</a:t>
                      </a:r>
                    </a:p>
                  </a:txBody>
                  <a:tcPr marL="70104" marR="70104" marT="70104" marB="70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841424510"/>
                  </a:ext>
                </a:extLst>
              </a:tr>
              <a:tr h="383629">
                <a:tc>
                  <a:txBody>
                    <a:bodyPr/>
                    <a:lstStyle/>
                    <a:p>
                      <a:pPr algn="ctr" fontAlgn="t"/>
                      <a:r>
                        <a:rPr lang="en-US" sz="1400">
                          <a:solidFill>
                            <a:schemeClr val="tx1"/>
                          </a:solidFill>
                          <a:effectLst/>
                          <a:latin typeface="Times New Roman" panose="02020603050405020304" pitchFamily="18" charset="0"/>
                          <a:cs typeface="Times New Roman" panose="02020603050405020304" pitchFamily="18" charset="0"/>
                        </a:rPr>
                        <a:t>P2</a:t>
                      </a:r>
                    </a:p>
                  </a:txBody>
                  <a:tcPr marL="70104" marR="70104" marT="70104" marB="70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400" dirty="0">
                          <a:solidFill>
                            <a:schemeClr val="tx1"/>
                          </a:solidFill>
                          <a:effectLst/>
                          <a:latin typeface="Times New Roman" panose="02020603050405020304" pitchFamily="18" charset="0"/>
                          <a:cs typeface="Times New Roman" panose="02020603050405020304" pitchFamily="18" charset="0"/>
                        </a:rPr>
                        <a:t>2         0         0</a:t>
                      </a:r>
                    </a:p>
                  </a:txBody>
                  <a:tcPr marL="70104" marR="70104" marT="70104" marB="70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400">
                          <a:solidFill>
                            <a:schemeClr val="tx1"/>
                          </a:solidFill>
                          <a:effectLst/>
                          <a:latin typeface="Times New Roman" panose="02020603050405020304" pitchFamily="18" charset="0"/>
                          <a:cs typeface="Times New Roman" panose="02020603050405020304" pitchFamily="18" charset="0"/>
                        </a:rPr>
                        <a:t>3         2         2</a:t>
                      </a:r>
                    </a:p>
                  </a:txBody>
                  <a:tcPr marL="70104" marR="70104" marT="70104" marB="70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endParaRPr lang="en-US" sz="1400">
                        <a:solidFill>
                          <a:schemeClr val="tx1"/>
                        </a:solidFill>
                        <a:effectLst/>
                        <a:latin typeface="Times New Roman" panose="02020603050405020304" pitchFamily="18" charset="0"/>
                        <a:cs typeface="Times New Roman" panose="02020603050405020304" pitchFamily="18" charset="0"/>
                      </a:endParaRPr>
                    </a:p>
                  </a:txBody>
                  <a:tcPr marL="70104" marR="70104" marT="70104" marB="70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328287072"/>
                  </a:ext>
                </a:extLst>
              </a:tr>
              <a:tr h="383629">
                <a:tc>
                  <a:txBody>
                    <a:bodyPr/>
                    <a:lstStyle/>
                    <a:p>
                      <a:pPr algn="ctr" fontAlgn="t"/>
                      <a:r>
                        <a:rPr lang="en-US" sz="1400">
                          <a:solidFill>
                            <a:schemeClr val="tx1"/>
                          </a:solidFill>
                          <a:effectLst/>
                          <a:latin typeface="Times New Roman" panose="02020603050405020304" pitchFamily="18" charset="0"/>
                          <a:cs typeface="Times New Roman" panose="02020603050405020304" pitchFamily="18" charset="0"/>
                        </a:rPr>
                        <a:t>P3</a:t>
                      </a:r>
                    </a:p>
                  </a:txBody>
                  <a:tcPr marL="70104" marR="70104" marT="70104" marB="70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400" dirty="0">
                          <a:solidFill>
                            <a:schemeClr val="tx1"/>
                          </a:solidFill>
                          <a:effectLst/>
                          <a:latin typeface="Times New Roman" panose="02020603050405020304" pitchFamily="18" charset="0"/>
                          <a:cs typeface="Times New Roman" panose="02020603050405020304" pitchFamily="18" charset="0"/>
                        </a:rPr>
                        <a:t>3         0         2</a:t>
                      </a:r>
                    </a:p>
                  </a:txBody>
                  <a:tcPr marL="70104" marR="70104" marT="70104" marB="70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400">
                          <a:solidFill>
                            <a:schemeClr val="tx1"/>
                          </a:solidFill>
                          <a:effectLst/>
                          <a:latin typeface="Times New Roman" panose="02020603050405020304" pitchFamily="18" charset="0"/>
                          <a:cs typeface="Times New Roman" panose="02020603050405020304" pitchFamily="18" charset="0"/>
                        </a:rPr>
                        <a:t>9         0         2</a:t>
                      </a:r>
                    </a:p>
                  </a:txBody>
                  <a:tcPr marL="70104" marR="70104" marT="70104" marB="70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endParaRPr lang="en-US" sz="1400">
                        <a:solidFill>
                          <a:schemeClr val="tx1"/>
                        </a:solidFill>
                        <a:effectLst/>
                        <a:latin typeface="Times New Roman" panose="02020603050405020304" pitchFamily="18" charset="0"/>
                        <a:cs typeface="Times New Roman" panose="02020603050405020304" pitchFamily="18" charset="0"/>
                      </a:endParaRPr>
                    </a:p>
                  </a:txBody>
                  <a:tcPr marL="70104" marR="70104" marT="70104" marB="70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488967465"/>
                  </a:ext>
                </a:extLst>
              </a:tr>
              <a:tr h="383629">
                <a:tc>
                  <a:txBody>
                    <a:bodyPr/>
                    <a:lstStyle/>
                    <a:p>
                      <a:pPr algn="ctr" fontAlgn="t"/>
                      <a:r>
                        <a:rPr lang="en-US" sz="1400">
                          <a:solidFill>
                            <a:schemeClr val="tx1"/>
                          </a:solidFill>
                          <a:effectLst/>
                          <a:latin typeface="Times New Roman" panose="02020603050405020304" pitchFamily="18" charset="0"/>
                          <a:cs typeface="Times New Roman" panose="02020603050405020304" pitchFamily="18" charset="0"/>
                        </a:rPr>
                        <a:t>P4</a:t>
                      </a:r>
                    </a:p>
                  </a:txBody>
                  <a:tcPr marL="70104" marR="70104" marT="70104" marB="70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400">
                          <a:solidFill>
                            <a:schemeClr val="tx1"/>
                          </a:solidFill>
                          <a:effectLst/>
                          <a:latin typeface="Times New Roman" panose="02020603050405020304" pitchFamily="18" charset="0"/>
                          <a:cs typeface="Times New Roman" panose="02020603050405020304" pitchFamily="18" charset="0"/>
                        </a:rPr>
                        <a:t>2         1         1</a:t>
                      </a:r>
                    </a:p>
                  </a:txBody>
                  <a:tcPr marL="70104" marR="70104" marT="70104" marB="70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400">
                          <a:solidFill>
                            <a:schemeClr val="tx1"/>
                          </a:solidFill>
                          <a:effectLst/>
                          <a:latin typeface="Times New Roman" panose="02020603050405020304" pitchFamily="18" charset="0"/>
                          <a:cs typeface="Times New Roman" panose="02020603050405020304" pitchFamily="18" charset="0"/>
                        </a:rPr>
                        <a:t>2         2         2</a:t>
                      </a:r>
                    </a:p>
                  </a:txBody>
                  <a:tcPr marL="70104" marR="70104" marT="70104" marB="70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endParaRPr lang="en-US" sz="1400">
                        <a:solidFill>
                          <a:schemeClr val="tx1"/>
                        </a:solidFill>
                        <a:effectLst/>
                        <a:latin typeface="Times New Roman" panose="02020603050405020304" pitchFamily="18" charset="0"/>
                        <a:cs typeface="Times New Roman" panose="02020603050405020304" pitchFamily="18" charset="0"/>
                      </a:endParaRPr>
                    </a:p>
                  </a:txBody>
                  <a:tcPr marL="70104" marR="70104" marT="70104" marB="70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3248102638"/>
                  </a:ext>
                </a:extLst>
              </a:tr>
              <a:tr h="383629">
                <a:tc>
                  <a:txBody>
                    <a:bodyPr/>
                    <a:lstStyle/>
                    <a:p>
                      <a:pPr algn="ctr" fontAlgn="t"/>
                      <a:r>
                        <a:rPr lang="en-US" sz="1400">
                          <a:solidFill>
                            <a:schemeClr val="tx1"/>
                          </a:solidFill>
                          <a:effectLst/>
                          <a:latin typeface="Times New Roman" panose="02020603050405020304" pitchFamily="18" charset="0"/>
                          <a:cs typeface="Times New Roman" panose="02020603050405020304" pitchFamily="18" charset="0"/>
                        </a:rPr>
                        <a:t>P5</a:t>
                      </a:r>
                    </a:p>
                  </a:txBody>
                  <a:tcPr marL="70104" marR="70104" marT="70104" marB="70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400">
                          <a:solidFill>
                            <a:schemeClr val="tx1"/>
                          </a:solidFill>
                          <a:effectLst/>
                          <a:latin typeface="Times New Roman" panose="02020603050405020304" pitchFamily="18" charset="0"/>
                          <a:cs typeface="Times New Roman" panose="02020603050405020304" pitchFamily="18" charset="0"/>
                        </a:rPr>
                        <a:t>0         0         2</a:t>
                      </a:r>
                    </a:p>
                  </a:txBody>
                  <a:tcPr marL="70104" marR="70104" marT="70104" marB="70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400">
                          <a:solidFill>
                            <a:schemeClr val="tx1"/>
                          </a:solidFill>
                          <a:effectLst/>
                          <a:latin typeface="Times New Roman" panose="02020603050405020304" pitchFamily="18" charset="0"/>
                          <a:cs typeface="Times New Roman" panose="02020603050405020304" pitchFamily="18" charset="0"/>
                        </a:rPr>
                        <a:t>4         3         3</a:t>
                      </a:r>
                    </a:p>
                  </a:txBody>
                  <a:tcPr marL="70104" marR="70104" marT="70104" marB="70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a:endParaRPr lang="en-US" sz="1400" dirty="0">
                        <a:solidFill>
                          <a:schemeClr val="tx1"/>
                        </a:solidFill>
                        <a:latin typeface="Times New Roman" panose="02020603050405020304" pitchFamily="18" charset="0"/>
                        <a:cs typeface="Times New Roman" panose="02020603050405020304" pitchFamily="18" charset="0"/>
                      </a:endParaRPr>
                    </a:p>
                  </a:txBody>
                  <a:tcPr marL="84125" marR="84125" marT="42062" marB="42062">
                    <a:lnL w="9525" cap="flat" cmpd="sng" algn="ctr">
                      <a:solidFill>
                        <a:srgbClr val="C7CCBE"/>
                      </a:solidFill>
                      <a:prstDash val="solid"/>
                      <a:round/>
                      <a:headEnd type="none" w="med" len="med"/>
                      <a:tailEnd type="none" w="med" len="med"/>
                    </a:lnL>
                    <a:lnT w="9525" cap="flat" cmpd="sng" algn="ctr">
                      <a:solidFill>
                        <a:srgbClr val="C7CCBE"/>
                      </a:solidFill>
                      <a:prstDash val="solid"/>
                      <a:round/>
                      <a:headEnd type="none" w="med" len="med"/>
                      <a:tailEnd type="none" w="med" len="med"/>
                    </a:lnT>
                  </a:tcPr>
                </a:tc>
                <a:extLst>
                  <a:ext uri="{0D108BD9-81ED-4DB2-BD59-A6C34878D82A}">
                    <a16:rowId xmlns="" xmlns:a16="http://schemas.microsoft.com/office/drawing/2014/main" val="3291274206"/>
                  </a:ext>
                </a:extLst>
              </a:tr>
            </a:tbl>
          </a:graphicData>
        </a:graphic>
      </p:graphicFrame>
      <p:sp>
        <p:nvSpPr>
          <p:cNvPr id="6" name="Rectangle 1">
            <a:extLst>
              <a:ext uri="{FF2B5EF4-FFF2-40B4-BE49-F238E27FC236}">
                <a16:creationId xmlns="" xmlns:a16="http://schemas.microsoft.com/office/drawing/2014/main" id="{8FA60AF6-133E-4472-A2FC-F2351A1A0187}"/>
              </a:ext>
            </a:extLst>
          </p:cNvPr>
          <p:cNvSpPr>
            <a:spLocks noChangeArrowheads="1"/>
          </p:cNvSpPr>
          <p:nvPr/>
        </p:nvSpPr>
        <p:spPr bwMode="auto">
          <a:xfrm>
            <a:off x="1002323" y="2073218"/>
            <a:ext cx="75130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89523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7EF149FC-91DA-41A6-A936-EC657D3175B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solidFill>
                <a:srgbClr val="000000"/>
              </a:solidFill>
            </a:endParaRPr>
          </a:p>
        </p:txBody>
      </p:sp>
      <p:sp>
        <p:nvSpPr>
          <p:cNvPr id="4" name="TextBox 3">
            <a:extLst>
              <a:ext uri="{FF2B5EF4-FFF2-40B4-BE49-F238E27FC236}">
                <a16:creationId xmlns="" xmlns:a16="http://schemas.microsoft.com/office/drawing/2014/main" id="{0C0F4CB1-D8B6-4644-BAD0-ACEF9022077D}"/>
              </a:ext>
            </a:extLst>
          </p:cNvPr>
          <p:cNvSpPr txBox="1"/>
          <p:nvPr/>
        </p:nvSpPr>
        <p:spPr>
          <a:xfrm>
            <a:off x="492369" y="492369"/>
            <a:ext cx="8243668" cy="2951064"/>
          </a:xfrm>
          <a:prstGeom prst="rect">
            <a:avLst/>
          </a:prstGeom>
          <a:noFill/>
        </p:spPr>
        <p:txBody>
          <a:bodyPr wrap="square">
            <a:spAutoFit/>
          </a:bodyPr>
          <a:lstStyle/>
          <a:p>
            <a:pPr algn="just">
              <a:lnSpc>
                <a:spcPct val="150000"/>
              </a:lnSpc>
            </a:pPr>
            <a:r>
              <a:rPr lang="en-US" b="1" i="0" dirty="0">
                <a:solidFill>
                  <a:srgbClr val="000000"/>
                </a:solidFill>
                <a:effectLst/>
                <a:latin typeface="Times New Roman" panose="02020603050405020304" pitchFamily="18" charset="0"/>
                <a:cs typeface="Times New Roman" panose="02020603050405020304" pitchFamily="18" charset="0"/>
              </a:rPr>
              <a:t>Ans. 1:</a:t>
            </a:r>
            <a:r>
              <a:rPr lang="en-US" b="0" i="0" dirty="0">
                <a:solidFill>
                  <a:srgbClr val="000000"/>
                </a:solidFill>
                <a:effectLst/>
                <a:latin typeface="Times New Roman" panose="02020603050405020304" pitchFamily="18" charset="0"/>
                <a:cs typeface="Times New Roman" panose="02020603050405020304" pitchFamily="18" charset="0"/>
              </a:rPr>
              <a:t> Context of the need matrix is as follows:</a:t>
            </a:r>
          </a:p>
          <a:p>
            <a:pPr lvl="3"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Need [</a:t>
            </a:r>
            <a:r>
              <a:rPr lang="en-US" b="0" i="0" dirty="0" err="1">
                <a:solidFill>
                  <a:srgbClr val="000000"/>
                </a:solidFill>
                <a:effectLst/>
                <a:latin typeface="Times New Roman" panose="02020603050405020304" pitchFamily="18" charset="0"/>
                <a:cs typeface="Times New Roman" panose="02020603050405020304" pitchFamily="18" charset="0"/>
              </a:rPr>
              <a:t>i</a:t>
            </a:r>
            <a:r>
              <a:rPr lang="en-US" b="0" i="0" dirty="0">
                <a:solidFill>
                  <a:srgbClr val="000000"/>
                </a:solidFill>
                <a:effectLst/>
                <a:latin typeface="Times New Roman" panose="02020603050405020304" pitchFamily="18" charset="0"/>
                <a:cs typeface="Times New Roman" panose="02020603050405020304" pitchFamily="18" charset="0"/>
              </a:rPr>
              <a:t>] = Max [</a:t>
            </a:r>
            <a:r>
              <a:rPr lang="en-US" b="0" i="0" dirty="0" err="1">
                <a:solidFill>
                  <a:srgbClr val="000000"/>
                </a:solidFill>
                <a:effectLst/>
                <a:latin typeface="Times New Roman" panose="02020603050405020304" pitchFamily="18" charset="0"/>
                <a:cs typeface="Times New Roman" panose="02020603050405020304" pitchFamily="18" charset="0"/>
              </a:rPr>
              <a:t>i</a:t>
            </a:r>
            <a:r>
              <a:rPr lang="en-US" b="0" i="0" dirty="0">
                <a:solidFill>
                  <a:srgbClr val="000000"/>
                </a:solidFill>
                <a:effectLst/>
                <a:latin typeface="Times New Roman" panose="02020603050405020304" pitchFamily="18" charset="0"/>
                <a:cs typeface="Times New Roman" panose="02020603050405020304" pitchFamily="18" charset="0"/>
              </a:rPr>
              <a:t>] – Allocation/Has [</a:t>
            </a:r>
            <a:r>
              <a:rPr lang="en-US" b="0" i="0" dirty="0" err="1">
                <a:solidFill>
                  <a:srgbClr val="000000"/>
                </a:solidFill>
                <a:effectLst/>
                <a:latin typeface="Times New Roman" panose="02020603050405020304" pitchFamily="18" charset="0"/>
                <a:cs typeface="Times New Roman" panose="02020603050405020304" pitchFamily="18" charset="0"/>
              </a:rPr>
              <a:t>i</a:t>
            </a:r>
            <a:r>
              <a:rPr lang="en-US" b="0" i="0" dirty="0">
                <a:solidFill>
                  <a:srgbClr val="000000"/>
                </a:solidFill>
                <a:effectLst/>
                <a:latin typeface="Times New Roman" panose="02020603050405020304" pitchFamily="18" charset="0"/>
                <a:cs typeface="Times New Roman" panose="02020603050405020304" pitchFamily="18" charset="0"/>
              </a:rPr>
              <a:t>]</a:t>
            </a:r>
          </a:p>
          <a:p>
            <a:pPr lvl="3"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Need for P1: (7, 5, 3) - (0, 1, 0) = 7, 4, 3</a:t>
            </a:r>
          </a:p>
          <a:p>
            <a:pPr lvl="3"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Need for P2: (3, 2, 2) - (2, 0, 0) = 1, 2, 2</a:t>
            </a:r>
          </a:p>
          <a:p>
            <a:pPr lvl="3"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Need for P3: (9, 0, 2) - (3, 0, 2) = 6, 0, 0</a:t>
            </a:r>
          </a:p>
          <a:p>
            <a:pPr lvl="3"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Need for P4: (2, 2, 2) - (2, 1, 1) = 0, 1, 1</a:t>
            </a:r>
          </a:p>
          <a:p>
            <a:pPr lvl="3"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Need for P5: (4, 3, 3) - (0, 0, 2) = 4, 3, 1</a:t>
            </a:r>
          </a:p>
        </p:txBody>
      </p:sp>
      <p:graphicFrame>
        <p:nvGraphicFramePr>
          <p:cNvPr id="5" name="Table 4">
            <a:extLst>
              <a:ext uri="{FF2B5EF4-FFF2-40B4-BE49-F238E27FC236}">
                <a16:creationId xmlns="" xmlns:a16="http://schemas.microsoft.com/office/drawing/2014/main" id="{DC7B1B84-5773-4E70-BC89-B1EC27FE0249}"/>
              </a:ext>
            </a:extLst>
          </p:cNvPr>
          <p:cNvGraphicFramePr>
            <a:graphicFrameLocks noGrp="1"/>
          </p:cNvGraphicFramePr>
          <p:nvPr>
            <p:extLst/>
          </p:nvPr>
        </p:nvGraphicFramePr>
        <p:xfrm>
          <a:off x="1237957" y="3726443"/>
          <a:ext cx="5939204" cy="2724912"/>
        </p:xfrm>
        <a:graphic>
          <a:graphicData uri="http://schemas.openxmlformats.org/drawingml/2006/table">
            <a:tbl>
              <a:tblPr/>
              <a:tblGrid>
                <a:gridCol w="2969602">
                  <a:extLst>
                    <a:ext uri="{9D8B030D-6E8A-4147-A177-3AD203B41FA5}">
                      <a16:colId xmlns="" xmlns:a16="http://schemas.microsoft.com/office/drawing/2014/main" val="418428562"/>
                    </a:ext>
                  </a:extLst>
                </a:gridCol>
                <a:gridCol w="2969602">
                  <a:extLst>
                    <a:ext uri="{9D8B030D-6E8A-4147-A177-3AD203B41FA5}">
                      <a16:colId xmlns="" xmlns:a16="http://schemas.microsoft.com/office/drawing/2014/main" val="2645981521"/>
                    </a:ext>
                  </a:extLst>
                </a:gridCol>
              </a:tblGrid>
              <a:tr h="613610">
                <a:tc>
                  <a:txBody>
                    <a:bodyPr/>
                    <a:lstStyle/>
                    <a:p>
                      <a:pPr algn="ctr" fontAlgn="t"/>
                      <a:r>
                        <a:rPr lang="en-US" sz="1700" dirty="0">
                          <a:solidFill>
                            <a:srgbClr val="000000"/>
                          </a:solidFill>
                          <a:effectLst/>
                          <a:latin typeface="Times New Roman" panose="02020603050405020304" pitchFamily="18" charset="0"/>
                          <a:cs typeface="Times New Roman" panose="02020603050405020304" pitchFamily="18" charset="0"/>
                        </a:rPr>
                        <a:t>Process</a:t>
                      </a:r>
                    </a:p>
                  </a:txBody>
                  <a:tcPr marL="105156" marR="105156" marT="105156" marB="105156">
                    <a:lnL w="9525" cap="flat" cmpd="sng" algn="ctr">
                      <a:solidFill>
                        <a:srgbClr val="8047EE"/>
                      </a:solidFill>
                      <a:prstDash val="solid"/>
                      <a:round/>
                      <a:headEnd type="none" w="med" len="med"/>
                      <a:tailEnd type="none" w="med" len="med"/>
                    </a:lnL>
                    <a:lnR w="9525" cap="flat" cmpd="sng" algn="ctr">
                      <a:solidFill>
                        <a:srgbClr val="8047EE"/>
                      </a:solidFill>
                      <a:prstDash val="solid"/>
                      <a:round/>
                      <a:headEnd type="none" w="med" len="med"/>
                      <a:tailEnd type="none" w="med" len="med"/>
                    </a:lnR>
                    <a:lnT w="9525" cap="flat" cmpd="sng" algn="ctr">
                      <a:solidFill>
                        <a:srgbClr val="8047E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700">
                          <a:solidFill>
                            <a:srgbClr val="000000"/>
                          </a:solidFill>
                          <a:effectLst/>
                          <a:latin typeface="Times New Roman" panose="02020603050405020304" pitchFamily="18" charset="0"/>
                          <a:cs typeface="Times New Roman" panose="02020603050405020304" pitchFamily="18" charset="0"/>
                        </a:rPr>
                        <a:t>Need</a:t>
                      </a:r>
                      <a:br>
                        <a:rPr lang="en-US" sz="1700">
                          <a:solidFill>
                            <a:srgbClr val="000000"/>
                          </a:solidFill>
                          <a:effectLst/>
                          <a:latin typeface="Times New Roman" panose="02020603050405020304" pitchFamily="18" charset="0"/>
                          <a:cs typeface="Times New Roman" panose="02020603050405020304" pitchFamily="18" charset="0"/>
                        </a:rPr>
                      </a:br>
                      <a:r>
                        <a:rPr lang="en-US" sz="1700">
                          <a:solidFill>
                            <a:srgbClr val="000000"/>
                          </a:solidFill>
                          <a:effectLst/>
                          <a:latin typeface="Times New Roman" panose="02020603050405020304" pitchFamily="18" charset="0"/>
                          <a:cs typeface="Times New Roman" panose="02020603050405020304" pitchFamily="18" charset="0"/>
                        </a:rPr>
                        <a:t>A         B         C</a:t>
                      </a:r>
                    </a:p>
                  </a:txBody>
                  <a:tcPr marL="105156" marR="105156" marT="105156" marB="105156">
                    <a:lnL w="9525" cap="flat" cmpd="sng" algn="ctr">
                      <a:solidFill>
                        <a:srgbClr val="8047EE"/>
                      </a:solidFill>
                      <a:prstDash val="solid"/>
                      <a:round/>
                      <a:headEnd type="none" w="med" len="med"/>
                      <a:tailEnd type="none" w="med" len="med"/>
                    </a:lnL>
                    <a:lnR w="9525" cap="flat" cmpd="sng" algn="ctr">
                      <a:solidFill>
                        <a:srgbClr val="8047EE"/>
                      </a:solidFill>
                      <a:prstDash val="solid"/>
                      <a:round/>
                      <a:headEnd type="none" w="med" len="med"/>
                      <a:tailEnd type="none" w="med" len="med"/>
                    </a:lnR>
                    <a:lnT w="9525" cap="flat" cmpd="sng" algn="ctr">
                      <a:solidFill>
                        <a:srgbClr val="8047E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 xmlns:a16="http://schemas.microsoft.com/office/drawing/2014/main" val="3535545599"/>
                  </a:ext>
                </a:extLst>
              </a:tr>
              <a:tr h="336330">
                <a:tc>
                  <a:txBody>
                    <a:bodyPr/>
                    <a:lstStyle/>
                    <a:p>
                      <a:pPr algn="ctr" fontAlgn="t"/>
                      <a:r>
                        <a:rPr lang="en-US" sz="1700">
                          <a:solidFill>
                            <a:srgbClr val="000000"/>
                          </a:solidFill>
                          <a:effectLst/>
                          <a:latin typeface="Times New Roman" panose="02020603050405020304" pitchFamily="18" charset="0"/>
                          <a:cs typeface="Times New Roman" panose="02020603050405020304" pitchFamily="18" charset="0"/>
                        </a:rPr>
                        <a:t>P1</a:t>
                      </a:r>
                    </a:p>
                  </a:txBody>
                  <a:tcPr marL="70104" marR="70104" marT="70104" marB="70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700">
                          <a:solidFill>
                            <a:srgbClr val="000000"/>
                          </a:solidFill>
                          <a:effectLst/>
                          <a:latin typeface="Times New Roman" panose="02020603050405020304" pitchFamily="18" charset="0"/>
                          <a:cs typeface="Times New Roman" panose="02020603050405020304" pitchFamily="18" charset="0"/>
                        </a:rPr>
                        <a:t>7         4         3</a:t>
                      </a:r>
                    </a:p>
                  </a:txBody>
                  <a:tcPr marL="70104" marR="70104" marT="70104" marB="70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3363043497"/>
                  </a:ext>
                </a:extLst>
              </a:tr>
              <a:tr h="336330">
                <a:tc>
                  <a:txBody>
                    <a:bodyPr/>
                    <a:lstStyle/>
                    <a:p>
                      <a:pPr algn="ctr" fontAlgn="t"/>
                      <a:r>
                        <a:rPr lang="en-US" sz="1700">
                          <a:solidFill>
                            <a:srgbClr val="000000"/>
                          </a:solidFill>
                          <a:effectLst/>
                          <a:latin typeface="Times New Roman" panose="02020603050405020304" pitchFamily="18" charset="0"/>
                          <a:cs typeface="Times New Roman" panose="02020603050405020304" pitchFamily="18" charset="0"/>
                        </a:rPr>
                        <a:t>P2</a:t>
                      </a:r>
                    </a:p>
                  </a:txBody>
                  <a:tcPr marL="70104" marR="70104" marT="70104" marB="70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700">
                          <a:solidFill>
                            <a:srgbClr val="000000"/>
                          </a:solidFill>
                          <a:effectLst/>
                          <a:latin typeface="Times New Roman" panose="02020603050405020304" pitchFamily="18" charset="0"/>
                          <a:cs typeface="Times New Roman" panose="02020603050405020304" pitchFamily="18" charset="0"/>
                        </a:rPr>
                        <a:t>1         2         2</a:t>
                      </a:r>
                    </a:p>
                  </a:txBody>
                  <a:tcPr marL="70104" marR="70104" marT="70104" marB="70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2461373835"/>
                  </a:ext>
                </a:extLst>
              </a:tr>
              <a:tr h="336330">
                <a:tc>
                  <a:txBody>
                    <a:bodyPr/>
                    <a:lstStyle/>
                    <a:p>
                      <a:pPr algn="ctr" fontAlgn="t"/>
                      <a:r>
                        <a:rPr lang="en-US" sz="1700">
                          <a:solidFill>
                            <a:srgbClr val="000000"/>
                          </a:solidFill>
                          <a:effectLst/>
                          <a:latin typeface="Times New Roman" panose="02020603050405020304" pitchFamily="18" charset="0"/>
                          <a:cs typeface="Times New Roman" panose="02020603050405020304" pitchFamily="18" charset="0"/>
                        </a:rPr>
                        <a:t>P3</a:t>
                      </a:r>
                    </a:p>
                  </a:txBody>
                  <a:tcPr marL="70104" marR="70104" marT="70104" marB="70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700">
                          <a:solidFill>
                            <a:srgbClr val="000000"/>
                          </a:solidFill>
                          <a:effectLst/>
                          <a:latin typeface="Times New Roman" panose="02020603050405020304" pitchFamily="18" charset="0"/>
                          <a:cs typeface="Times New Roman" panose="02020603050405020304" pitchFamily="18" charset="0"/>
                        </a:rPr>
                        <a:t>6         0         0</a:t>
                      </a:r>
                    </a:p>
                  </a:txBody>
                  <a:tcPr marL="70104" marR="70104" marT="70104" marB="70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2711414919"/>
                  </a:ext>
                </a:extLst>
              </a:tr>
              <a:tr h="336330">
                <a:tc>
                  <a:txBody>
                    <a:bodyPr/>
                    <a:lstStyle/>
                    <a:p>
                      <a:pPr algn="ctr" fontAlgn="t"/>
                      <a:r>
                        <a:rPr lang="en-US" sz="1700">
                          <a:solidFill>
                            <a:srgbClr val="000000"/>
                          </a:solidFill>
                          <a:effectLst/>
                          <a:latin typeface="Times New Roman" panose="02020603050405020304" pitchFamily="18" charset="0"/>
                          <a:cs typeface="Times New Roman" panose="02020603050405020304" pitchFamily="18" charset="0"/>
                        </a:rPr>
                        <a:t>P4</a:t>
                      </a:r>
                    </a:p>
                  </a:txBody>
                  <a:tcPr marL="70104" marR="70104" marT="70104" marB="70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700">
                          <a:solidFill>
                            <a:srgbClr val="000000"/>
                          </a:solidFill>
                          <a:effectLst/>
                          <a:latin typeface="Times New Roman" panose="02020603050405020304" pitchFamily="18" charset="0"/>
                          <a:cs typeface="Times New Roman" panose="02020603050405020304" pitchFamily="18" charset="0"/>
                        </a:rPr>
                        <a:t>0         1         1</a:t>
                      </a:r>
                    </a:p>
                  </a:txBody>
                  <a:tcPr marL="70104" marR="70104" marT="70104" marB="70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 xmlns:a16="http://schemas.microsoft.com/office/drawing/2014/main" val="1921386666"/>
                  </a:ext>
                </a:extLst>
              </a:tr>
              <a:tr h="336330">
                <a:tc>
                  <a:txBody>
                    <a:bodyPr/>
                    <a:lstStyle/>
                    <a:p>
                      <a:pPr algn="ctr" fontAlgn="t"/>
                      <a:r>
                        <a:rPr lang="en-US" sz="1700">
                          <a:solidFill>
                            <a:srgbClr val="000000"/>
                          </a:solidFill>
                          <a:effectLst/>
                          <a:latin typeface="Times New Roman" panose="02020603050405020304" pitchFamily="18" charset="0"/>
                          <a:cs typeface="Times New Roman" panose="02020603050405020304" pitchFamily="18" charset="0"/>
                        </a:rPr>
                        <a:t>P5</a:t>
                      </a:r>
                    </a:p>
                  </a:txBody>
                  <a:tcPr marL="70104" marR="70104" marT="70104" marB="70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700" dirty="0">
                          <a:solidFill>
                            <a:srgbClr val="000000"/>
                          </a:solidFill>
                          <a:effectLst/>
                          <a:latin typeface="Times New Roman" panose="02020603050405020304" pitchFamily="18" charset="0"/>
                          <a:cs typeface="Times New Roman" panose="02020603050405020304" pitchFamily="18" charset="0"/>
                        </a:rPr>
                        <a:t>4         3         1</a:t>
                      </a:r>
                    </a:p>
                  </a:txBody>
                  <a:tcPr marL="70104" marR="70104" marT="70104" marB="70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 xmlns:a16="http://schemas.microsoft.com/office/drawing/2014/main" val="1706635942"/>
                  </a:ext>
                </a:extLst>
              </a:tr>
            </a:tbl>
          </a:graphicData>
        </a:graphic>
      </p:graphicFrame>
    </p:spTree>
    <p:extLst>
      <p:ext uri="{BB962C8B-B14F-4D97-AF65-F5344CB8AC3E}">
        <p14:creationId xmlns:p14="http://schemas.microsoft.com/office/powerpoint/2010/main" val="22628174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7EF149FC-91DA-41A6-A936-EC657D3175B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23</a:t>
            </a:fld>
            <a:endParaRPr lang="en-US">
              <a:solidFill>
                <a:srgbClr val="000000"/>
              </a:solidFill>
            </a:endParaRPr>
          </a:p>
        </p:txBody>
      </p:sp>
      <p:sp>
        <p:nvSpPr>
          <p:cNvPr id="4" name="TextBox 3">
            <a:extLst>
              <a:ext uri="{FF2B5EF4-FFF2-40B4-BE49-F238E27FC236}">
                <a16:creationId xmlns="" xmlns:a16="http://schemas.microsoft.com/office/drawing/2014/main" id="{84C39D23-B332-4814-8AB3-0A4551CF1D0A}"/>
              </a:ext>
            </a:extLst>
          </p:cNvPr>
          <p:cNvSpPr txBox="1"/>
          <p:nvPr/>
        </p:nvSpPr>
        <p:spPr>
          <a:xfrm>
            <a:off x="347296" y="500272"/>
            <a:ext cx="7886700" cy="6038641"/>
          </a:xfrm>
          <a:prstGeom prst="rect">
            <a:avLst/>
          </a:prstGeom>
          <a:noFill/>
        </p:spPr>
        <p:txBody>
          <a:bodyPr wrap="square">
            <a:spAutoFit/>
          </a:bodyPr>
          <a:lstStyle/>
          <a:p>
            <a:pPr algn="just">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Ans. 2: Apply the Banker's Algorithm: </a:t>
            </a:r>
            <a:r>
              <a:rPr lang="en-US" sz="2000" b="0" i="0" dirty="0">
                <a:solidFill>
                  <a:srgbClr val="000000"/>
                </a:solidFill>
                <a:effectLst/>
                <a:latin typeface="Times New Roman" panose="02020603050405020304" pitchFamily="18" charset="0"/>
                <a:cs typeface="Times New Roman" panose="02020603050405020304" pitchFamily="18" charset="0"/>
              </a:rPr>
              <a:t>Available Resources of A, B and C are 3, 3, and 2. Now we check if each type of resource request is available for each process.</a:t>
            </a:r>
          </a:p>
          <a:p>
            <a:pPr algn="just">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Step 1:</a:t>
            </a:r>
            <a:r>
              <a:rPr lang="en-US" sz="2000" b="0" i="0" dirty="0">
                <a:solidFill>
                  <a:srgbClr val="000000"/>
                </a:solidFill>
                <a:effectLst/>
                <a:latin typeface="Times New Roman" panose="02020603050405020304" pitchFamily="18" charset="0"/>
                <a:cs typeface="Times New Roman" panose="02020603050405020304" pitchFamily="18" charset="0"/>
              </a:rPr>
              <a:t> For Process P1:</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Need &lt;= Available</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7, 4, 3 &lt;= 3, 3, 2 condition is </a:t>
            </a:r>
            <a:r>
              <a:rPr lang="en-US" sz="2000" b="1" i="0" dirty="0">
                <a:solidFill>
                  <a:srgbClr val="000000"/>
                </a:solidFill>
                <a:effectLst/>
                <a:latin typeface="Times New Roman" panose="02020603050405020304" pitchFamily="18" charset="0"/>
                <a:cs typeface="Times New Roman" panose="02020603050405020304" pitchFamily="18" charset="0"/>
              </a:rPr>
              <a:t>false</a:t>
            </a:r>
            <a:r>
              <a:rPr lang="en-US" sz="2000" b="0" i="0" dirty="0">
                <a:solidFill>
                  <a:srgbClr val="000000"/>
                </a:solidFill>
                <a:effectLst/>
                <a:latin typeface="Times New Roman" panose="02020603050405020304" pitchFamily="18" charset="0"/>
                <a:cs typeface="Times New Roman" panose="02020603050405020304" pitchFamily="18" charset="0"/>
              </a:rPr>
              <a:t>.</a:t>
            </a:r>
          </a:p>
          <a:p>
            <a:pPr algn="just">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So, we examine another process, P2.</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Step 2:</a:t>
            </a:r>
            <a:r>
              <a:rPr lang="en-US" sz="2000" b="0" i="0" dirty="0">
                <a:solidFill>
                  <a:srgbClr val="000000"/>
                </a:solidFill>
                <a:effectLst/>
                <a:latin typeface="Times New Roman" panose="02020603050405020304" pitchFamily="18" charset="0"/>
                <a:cs typeface="Times New Roman" panose="02020603050405020304" pitchFamily="18" charset="0"/>
              </a:rPr>
              <a:t> For Process P2:</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Need &lt;= Available</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1, 2, 2 &lt;= 3, 3, 2 condition </a:t>
            </a:r>
            <a:r>
              <a:rPr lang="en-US" sz="2000" b="1" i="0" dirty="0">
                <a:solidFill>
                  <a:srgbClr val="000000"/>
                </a:solidFill>
                <a:effectLst/>
                <a:latin typeface="Times New Roman" panose="02020603050405020304" pitchFamily="18" charset="0"/>
                <a:cs typeface="Times New Roman" panose="02020603050405020304" pitchFamily="18" charset="0"/>
              </a:rPr>
              <a:t>true</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New available = available + Allocation</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(3, 3, 2) + (2, 0, 0) =&gt; 5, 3, 2</a:t>
            </a:r>
          </a:p>
          <a:p>
            <a:pPr algn="just">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Similarly, we examine another process P3.</a:t>
            </a: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42911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7EF149FC-91DA-41A6-A936-EC657D3175B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24</a:t>
            </a:fld>
            <a:endParaRPr lang="en-US">
              <a:solidFill>
                <a:srgbClr val="000000"/>
              </a:solidFill>
            </a:endParaRPr>
          </a:p>
        </p:txBody>
      </p:sp>
      <p:sp>
        <p:nvSpPr>
          <p:cNvPr id="4" name="TextBox 3">
            <a:extLst>
              <a:ext uri="{FF2B5EF4-FFF2-40B4-BE49-F238E27FC236}">
                <a16:creationId xmlns="" xmlns:a16="http://schemas.microsoft.com/office/drawing/2014/main" id="{F62B46C5-A5CD-40E2-B748-12DC6ACB4146}"/>
              </a:ext>
            </a:extLst>
          </p:cNvPr>
          <p:cNvSpPr txBox="1"/>
          <p:nvPr/>
        </p:nvSpPr>
        <p:spPr>
          <a:xfrm>
            <a:off x="337625" y="167450"/>
            <a:ext cx="8177725" cy="6690550"/>
          </a:xfrm>
          <a:prstGeom prst="rect">
            <a:avLst/>
          </a:prstGeom>
          <a:noFill/>
        </p:spPr>
        <p:txBody>
          <a:bodyPr wrap="square">
            <a:spAutoFit/>
          </a:bodyPr>
          <a:lstStyle/>
          <a:p>
            <a:pPr algn="l">
              <a:lnSpc>
                <a:spcPct val="150000"/>
              </a:lnSpc>
            </a:pPr>
            <a:r>
              <a:rPr lang="en-US" b="1" i="0" dirty="0">
                <a:solidFill>
                  <a:srgbClr val="000000"/>
                </a:solidFill>
                <a:effectLst/>
                <a:latin typeface="Times New Roman" panose="02020603050405020304" pitchFamily="18" charset="0"/>
                <a:cs typeface="Times New Roman" panose="02020603050405020304" pitchFamily="18" charset="0"/>
              </a:rPr>
              <a:t>Step 3:</a:t>
            </a:r>
            <a:r>
              <a:rPr lang="en-US" b="0" i="0" dirty="0">
                <a:solidFill>
                  <a:srgbClr val="000000"/>
                </a:solidFill>
                <a:effectLst/>
                <a:latin typeface="Times New Roman" panose="02020603050405020304" pitchFamily="18" charset="0"/>
                <a:cs typeface="Times New Roman" panose="02020603050405020304" pitchFamily="18" charset="0"/>
              </a:rPr>
              <a:t> For Process P3:</a:t>
            </a:r>
          </a:p>
          <a:p>
            <a:pPr algn="l">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P3 Need &lt;= Available</a:t>
            </a:r>
          </a:p>
          <a:p>
            <a:pPr algn="l">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6, 0, 0 &lt; = 5, 3, 2 condition is </a:t>
            </a:r>
            <a:r>
              <a:rPr lang="en-US" b="1" i="0" dirty="0">
                <a:solidFill>
                  <a:srgbClr val="000000"/>
                </a:solidFill>
                <a:effectLst/>
                <a:latin typeface="Times New Roman" panose="02020603050405020304" pitchFamily="18" charset="0"/>
                <a:cs typeface="Times New Roman" panose="02020603050405020304" pitchFamily="18" charset="0"/>
              </a:rPr>
              <a:t>false</a:t>
            </a:r>
            <a:r>
              <a:rPr lang="en-US" b="0" i="0" dirty="0">
                <a:solidFill>
                  <a:srgbClr val="000000"/>
                </a:solidFill>
                <a:effectLst/>
                <a:latin typeface="Times New Roman" panose="02020603050405020304" pitchFamily="18" charset="0"/>
                <a:cs typeface="Times New Roman" panose="02020603050405020304" pitchFamily="18" charset="0"/>
              </a:rPr>
              <a:t>.</a:t>
            </a:r>
          </a:p>
          <a:p>
            <a:pPr algn="l">
              <a:lnSpc>
                <a:spcPct val="150000"/>
              </a:lnSpc>
            </a:pPr>
            <a:r>
              <a:rPr lang="en-US" b="1" i="0" dirty="0">
                <a:solidFill>
                  <a:srgbClr val="000000"/>
                </a:solidFill>
                <a:effectLst/>
                <a:latin typeface="Times New Roman" panose="02020603050405020304" pitchFamily="18" charset="0"/>
                <a:cs typeface="Times New Roman" panose="02020603050405020304" pitchFamily="18" charset="0"/>
              </a:rPr>
              <a:t>Similarly, we examine another process, P4.</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a:lnSpc>
                <a:spcPct val="150000"/>
              </a:lnSpc>
            </a:pPr>
            <a:r>
              <a:rPr lang="en-US" b="1" i="0" dirty="0">
                <a:solidFill>
                  <a:srgbClr val="000000"/>
                </a:solidFill>
                <a:effectLst/>
                <a:latin typeface="Times New Roman" panose="02020603050405020304" pitchFamily="18" charset="0"/>
                <a:cs typeface="Times New Roman" panose="02020603050405020304" pitchFamily="18" charset="0"/>
              </a:rPr>
              <a:t>Step 4:</a:t>
            </a:r>
            <a:r>
              <a:rPr lang="en-US" b="0" i="0" dirty="0">
                <a:solidFill>
                  <a:srgbClr val="000000"/>
                </a:solidFill>
                <a:effectLst/>
                <a:latin typeface="Times New Roman" panose="02020603050405020304" pitchFamily="18" charset="0"/>
                <a:cs typeface="Times New Roman" panose="02020603050405020304" pitchFamily="18" charset="0"/>
              </a:rPr>
              <a:t> For Process P4:</a:t>
            </a:r>
          </a:p>
          <a:p>
            <a:pPr algn="l">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P4 Need &lt;= Available</a:t>
            </a:r>
          </a:p>
          <a:p>
            <a:pPr algn="l">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0, 1, 1 &lt;= 5, 3, 2 condition is </a:t>
            </a:r>
            <a:r>
              <a:rPr lang="en-US" b="1" i="0" dirty="0">
                <a:solidFill>
                  <a:srgbClr val="000000"/>
                </a:solidFill>
                <a:effectLst/>
                <a:latin typeface="Times New Roman" panose="02020603050405020304" pitchFamily="18" charset="0"/>
                <a:cs typeface="Times New Roman" panose="02020603050405020304" pitchFamily="18" charset="0"/>
              </a:rPr>
              <a:t>true</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New Available resource = Available + Allocation</a:t>
            </a:r>
          </a:p>
          <a:p>
            <a:pPr algn="l">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5, 3, 2 + 2, 1, 1 =&gt; 7, 4, 3</a:t>
            </a:r>
          </a:p>
          <a:p>
            <a:pPr algn="l">
              <a:lnSpc>
                <a:spcPct val="150000"/>
              </a:lnSpc>
            </a:pPr>
            <a:r>
              <a:rPr lang="en-US" b="1" i="0" dirty="0">
                <a:solidFill>
                  <a:srgbClr val="000000"/>
                </a:solidFill>
                <a:effectLst/>
                <a:latin typeface="Times New Roman" panose="02020603050405020304" pitchFamily="18" charset="0"/>
                <a:cs typeface="Times New Roman" panose="02020603050405020304" pitchFamily="18" charset="0"/>
              </a:rPr>
              <a:t>Similarly, we examine another process P5.</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a:lnSpc>
                <a:spcPct val="150000"/>
              </a:lnSpc>
            </a:pPr>
            <a:r>
              <a:rPr lang="en-US" b="1" i="0" dirty="0">
                <a:solidFill>
                  <a:srgbClr val="000000"/>
                </a:solidFill>
                <a:effectLst/>
                <a:latin typeface="Times New Roman" panose="02020603050405020304" pitchFamily="18" charset="0"/>
                <a:cs typeface="Times New Roman" panose="02020603050405020304" pitchFamily="18" charset="0"/>
              </a:rPr>
              <a:t>Step 5:</a:t>
            </a:r>
            <a:r>
              <a:rPr lang="en-US" b="0" i="0" dirty="0">
                <a:solidFill>
                  <a:srgbClr val="000000"/>
                </a:solidFill>
                <a:effectLst/>
                <a:latin typeface="Times New Roman" panose="02020603050405020304" pitchFamily="18" charset="0"/>
                <a:cs typeface="Times New Roman" panose="02020603050405020304" pitchFamily="18" charset="0"/>
              </a:rPr>
              <a:t> For Process P5:</a:t>
            </a:r>
          </a:p>
          <a:p>
            <a:pPr algn="l">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P5 Need &lt;= Available</a:t>
            </a:r>
          </a:p>
          <a:p>
            <a:pPr algn="l">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4, 3, 1 &lt;= 7, 4, 3 condition is </a:t>
            </a:r>
            <a:r>
              <a:rPr lang="en-US" b="1" i="0" dirty="0">
                <a:solidFill>
                  <a:srgbClr val="000000"/>
                </a:solidFill>
                <a:effectLst/>
                <a:latin typeface="Times New Roman" panose="02020603050405020304" pitchFamily="18" charset="0"/>
                <a:cs typeface="Times New Roman" panose="02020603050405020304" pitchFamily="18" charset="0"/>
              </a:rPr>
              <a:t>true</a:t>
            </a:r>
            <a:endParaRPr lang="en-US" b="0" i="0" dirty="0">
              <a:solidFill>
                <a:srgbClr val="000000"/>
              </a:solidFill>
              <a:effectLst/>
              <a:latin typeface="Times New Roman" panose="02020603050405020304" pitchFamily="18" charset="0"/>
              <a:cs typeface="Times New Roman" panose="02020603050405020304" pitchFamily="18" charset="0"/>
            </a:endParaRPr>
          </a:p>
          <a:p>
            <a:pPr algn="l">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New available resource = Available + Allocation</a:t>
            </a:r>
          </a:p>
          <a:p>
            <a:pPr algn="l">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7, 4, 3 + 0, 0, 2 =&gt; 7, 4, 5</a:t>
            </a:r>
          </a:p>
          <a:p>
            <a:pPr algn="l">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Now, we again examine each type of resource request for processes P1 and P3.</a:t>
            </a:r>
          </a:p>
        </p:txBody>
      </p:sp>
    </p:spTree>
    <p:extLst>
      <p:ext uri="{BB962C8B-B14F-4D97-AF65-F5344CB8AC3E}">
        <p14:creationId xmlns:p14="http://schemas.microsoft.com/office/powerpoint/2010/main" val="20573991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D8B3A6B2-98CF-4CC8-B3DD-D8C815EFF71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25</a:t>
            </a:fld>
            <a:endParaRPr lang="en-US">
              <a:solidFill>
                <a:srgbClr val="000000"/>
              </a:solidFill>
            </a:endParaRPr>
          </a:p>
        </p:txBody>
      </p:sp>
      <p:sp>
        <p:nvSpPr>
          <p:cNvPr id="4" name="TextBox 3">
            <a:extLst>
              <a:ext uri="{FF2B5EF4-FFF2-40B4-BE49-F238E27FC236}">
                <a16:creationId xmlns="" xmlns:a16="http://schemas.microsoft.com/office/drawing/2014/main" id="{E3945A95-2772-4D27-8380-2D53C5546188}"/>
              </a:ext>
            </a:extLst>
          </p:cNvPr>
          <p:cNvSpPr txBox="1"/>
          <p:nvPr/>
        </p:nvSpPr>
        <p:spPr>
          <a:xfrm>
            <a:off x="464234" y="409679"/>
            <a:ext cx="8051116" cy="6038641"/>
          </a:xfrm>
          <a:prstGeom prst="rect">
            <a:avLst/>
          </a:prstGeom>
          <a:noFill/>
        </p:spPr>
        <p:txBody>
          <a:bodyPr wrap="square">
            <a:spAutoFit/>
          </a:bodyPr>
          <a:lstStyle/>
          <a:p>
            <a:pPr algn="just">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Step 6:</a:t>
            </a:r>
            <a:r>
              <a:rPr lang="en-US" sz="2000" b="0" i="0" dirty="0">
                <a:solidFill>
                  <a:srgbClr val="000000"/>
                </a:solidFill>
                <a:effectLst/>
                <a:latin typeface="Times New Roman" panose="02020603050405020304" pitchFamily="18" charset="0"/>
                <a:cs typeface="Times New Roman" panose="02020603050405020304" pitchFamily="18" charset="0"/>
              </a:rPr>
              <a:t> For Process P1:</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P1 Need &lt;= Available</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7, 4, 3 &lt;= 7, 4, 5 condition is </a:t>
            </a:r>
            <a:r>
              <a:rPr lang="en-US" sz="2000" b="1" i="0" dirty="0">
                <a:solidFill>
                  <a:srgbClr val="000000"/>
                </a:solidFill>
                <a:effectLst/>
                <a:latin typeface="Times New Roman" panose="02020603050405020304" pitchFamily="18" charset="0"/>
                <a:cs typeface="Times New Roman" panose="02020603050405020304" pitchFamily="18" charset="0"/>
              </a:rPr>
              <a:t>true</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New Available Resource = Available + Allocation</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7, 4, 5 + 0, 1, 0 =&gt; 7, 5, 5</a:t>
            </a:r>
          </a:p>
          <a:p>
            <a:pPr algn="just">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So, we examine another process P2.</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Step 7:</a:t>
            </a:r>
            <a:r>
              <a:rPr lang="en-US" sz="2000" b="0" i="0" dirty="0">
                <a:solidFill>
                  <a:srgbClr val="000000"/>
                </a:solidFill>
                <a:effectLst/>
                <a:latin typeface="Times New Roman" panose="02020603050405020304" pitchFamily="18" charset="0"/>
                <a:cs typeface="Times New Roman" panose="02020603050405020304" pitchFamily="18" charset="0"/>
              </a:rPr>
              <a:t> For Process P3:</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P3 Need &lt;= Available</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6, 0, 0 &lt;= 7, 5, 5 condition is true</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New Available Resource = Available + Allocation</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7, 5, 5 + 3, 0, 2 =&gt; 10, 5, 7</a:t>
            </a:r>
          </a:p>
          <a:p>
            <a:pPr algn="just">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Hence, we execute the banker's algorithm to find the safe state and the safe </a:t>
            </a:r>
            <a:r>
              <a:rPr lang="en-US" sz="2000" b="1" i="0">
                <a:solidFill>
                  <a:srgbClr val="000000"/>
                </a:solidFill>
                <a:effectLst/>
                <a:latin typeface="Times New Roman" panose="02020603050405020304" pitchFamily="18" charset="0"/>
                <a:cs typeface="Times New Roman" panose="02020603050405020304" pitchFamily="18" charset="0"/>
              </a:rPr>
              <a:t>sequence </a:t>
            </a:r>
            <a:r>
              <a:rPr lang="en-US" sz="2000" b="1">
                <a:solidFill>
                  <a:srgbClr val="000000"/>
                </a:solidFill>
                <a:latin typeface="Times New Roman" panose="02020603050405020304" pitchFamily="18" charset="0"/>
                <a:cs typeface="Times New Roman" panose="02020603050405020304" pitchFamily="18" charset="0"/>
              </a:rPr>
              <a:t>:</a:t>
            </a:r>
            <a:r>
              <a:rPr lang="en-US" sz="2000" b="1" i="0">
                <a:solidFill>
                  <a:srgbClr val="000000"/>
                </a:solidFill>
                <a:effectLst/>
                <a:latin typeface="Times New Roman" panose="02020603050405020304" pitchFamily="18" charset="0"/>
                <a:cs typeface="Times New Roman" panose="02020603050405020304" pitchFamily="18" charset="0"/>
              </a:rPr>
              <a:t> </a:t>
            </a:r>
            <a:r>
              <a:rPr lang="en-US" sz="2000" b="1" i="0" dirty="0">
                <a:solidFill>
                  <a:srgbClr val="000000"/>
                </a:solidFill>
                <a:effectLst/>
                <a:latin typeface="Times New Roman" panose="02020603050405020304" pitchFamily="18" charset="0"/>
                <a:cs typeface="Times New Roman" panose="02020603050405020304" pitchFamily="18" charset="0"/>
              </a:rPr>
              <a:t>P2, P4, P5, P1 and P3.</a:t>
            </a: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609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26</a:t>
            </a:fld>
            <a:endParaRPr lang="en-US">
              <a:solidFill>
                <a:srgbClr val="000000"/>
              </a:solidFill>
            </a:endParaRPr>
          </a:p>
        </p:txBody>
      </p:sp>
      <p:graphicFrame>
        <p:nvGraphicFramePr>
          <p:cNvPr id="3" name="Table 2"/>
          <p:cNvGraphicFramePr>
            <a:graphicFrameLocks noGrp="1"/>
          </p:cNvGraphicFramePr>
          <p:nvPr>
            <p:extLst/>
          </p:nvPr>
        </p:nvGraphicFramePr>
        <p:xfrm>
          <a:off x="1011382" y="1288476"/>
          <a:ext cx="7342908" cy="3726871"/>
        </p:xfrm>
        <a:graphic>
          <a:graphicData uri="http://schemas.openxmlformats.org/drawingml/2006/table">
            <a:tbl>
              <a:tblPr/>
              <a:tblGrid>
                <a:gridCol w="1835727">
                  <a:extLst>
                    <a:ext uri="{9D8B030D-6E8A-4147-A177-3AD203B41FA5}">
                      <a16:colId xmlns="" xmlns:a16="http://schemas.microsoft.com/office/drawing/2014/main" val="1539092347"/>
                    </a:ext>
                  </a:extLst>
                </a:gridCol>
                <a:gridCol w="1835727">
                  <a:extLst>
                    <a:ext uri="{9D8B030D-6E8A-4147-A177-3AD203B41FA5}">
                      <a16:colId xmlns="" xmlns:a16="http://schemas.microsoft.com/office/drawing/2014/main" val="3054932952"/>
                    </a:ext>
                  </a:extLst>
                </a:gridCol>
                <a:gridCol w="1835727">
                  <a:extLst>
                    <a:ext uri="{9D8B030D-6E8A-4147-A177-3AD203B41FA5}">
                      <a16:colId xmlns="" xmlns:a16="http://schemas.microsoft.com/office/drawing/2014/main" val="86730880"/>
                    </a:ext>
                  </a:extLst>
                </a:gridCol>
                <a:gridCol w="1835727">
                  <a:extLst>
                    <a:ext uri="{9D8B030D-6E8A-4147-A177-3AD203B41FA5}">
                      <a16:colId xmlns="" xmlns:a16="http://schemas.microsoft.com/office/drawing/2014/main" val="1705008025"/>
                    </a:ext>
                  </a:extLst>
                </a:gridCol>
              </a:tblGrid>
              <a:tr h="1242291">
                <a:tc>
                  <a:txBody>
                    <a:bodyPr/>
                    <a:lstStyle/>
                    <a:p>
                      <a:r>
                        <a:rPr lang="en-US" b="1">
                          <a:solidFill>
                            <a:schemeClr val="tx1"/>
                          </a:solidFill>
                          <a:effectLst/>
                          <a:latin typeface="Times New Roman" panose="02020603050405020304" pitchFamily="18" charset="0"/>
                          <a:cs typeface="Times New Roman" panose="02020603050405020304" pitchFamily="18" charset="0"/>
                        </a:rPr>
                        <a:t>Processes</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BEB"/>
                    </a:solidFill>
                  </a:tcPr>
                </a:tc>
                <a:tc>
                  <a:txBody>
                    <a:bodyPr/>
                    <a:lstStyle/>
                    <a:p>
                      <a:r>
                        <a:rPr lang="en-US" b="1" dirty="0">
                          <a:solidFill>
                            <a:schemeClr val="tx1"/>
                          </a:solidFill>
                          <a:effectLst/>
                          <a:latin typeface="Times New Roman" panose="02020603050405020304" pitchFamily="18" charset="0"/>
                          <a:cs typeface="Times New Roman" panose="02020603050405020304" pitchFamily="18" charset="0"/>
                        </a:rPr>
                        <a:t>Allocation</a:t>
                      </a:r>
                      <a:r>
                        <a:rPr lang="en-US" dirty="0">
                          <a:solidFill>
                            <a:schemeClr val="tx1"/>
                          </a:solidFill>
                          <a:effectLst/>
                          <a:latin typeface="Times New Roman" panose="02020603050405020304" pitchFamily="18" charset="0"/>
                          <a:cs typeface="Times New Roman" panose="02020603050405020304" pitchFamily="18" charset="0"/>
                        </a:rPr>
                        <a:t/>
                      </a:r>
                      <a:br>
                        <a:rPr lang="en-US" dirty="0">
                          <a:solidFill>
                            <a:schemeClr val="tx1"/>
                          </a:solidFill>
                          <a:effectLst/>
                          <a:latin typeface="Times New Roman" panose="02020603050405020304" pitchFamily="18" charset="0"/>
                          <a:cs typeface="Times New Roman" panose="02020603050405020304" pitchFamily="18" charset="0"/>
                        </a:rPr>
                      </a:br>
                      <a:r>
                        <a:rPr lang="en-US" b="1" dirty="0">
                          <a:solidFill>
                            <a:schemeClr val="tx1"/>
                          </a:solidFill>
                          <a:effectLst/>
                          <a:latin typeface="Times New Roman" panose="02020603050405020304" pitchFamily="18" charset="0"/>
                          <a:cs typeface="Times New Roman" panose="02020603050405020304" pitchFamily="18" charset="0"/>
                        </a:rPr>
                        <a:t>A   B    C</a:t>
                      </a:r>
                      <a:endParaRPr lang="en-US" dirty="0">
                        <a:solidFill>
                          <a:schemeClr val="tx1"/>
                        </a:solidFill>
                        <a:effectLst/>
                        <a:latin typeface="Times New Roman" panose="02020603050405020304" pitchFamily="18" charset="0"/>
                        <a:cs typeface="Times New Roman" panose="02020603050405020304" pitchFamily="18" charset="0"/>
                      </a:endParaRP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BEB"/>
                    </a:solidFill>
                  </a:tcPr>
                </a:tc>
                <a:tc>
                  <a:txBody>
                    <a:bodyPr/>
                    <a:lstStyle/>
                    <a:p>
                      <a:r>
                        <a:rPr lang="en-US" b="1">
                          <a:solidFill>
                            <a:schemeClr val="tx1"/>
                          </a:solidFill>
                          <a:effectLst/>
                          <a:latin typeface="Times New Roman" panose="02020603050405020304" pitchFamily="18" charset="0"/>
                          <a:cs typeface="Times New Roman" panose="02020603050405020304" pitchFamily="18" charset="0"/>
                        </a:rPr>
                        <a:t>      Max</a:t>
                      </a:r>
                      <a:r>
                        <a:rPr lang="en-US">
                          <a:solidFill>
                            <a:schemeClr val="tx1"/>
                          </a:solidFill>
                          <a:effectLst/>
                          <a:latin typeface="Times New Roman" panose="02020603050405020304" pitchFamily="18" charset="0"/>
                          <a:cs typeface="Times New Roman" panose="02020603050405020304" pitchFamily="18" charset="0"/>
                        </a:rPr>
                        <a:t/>
                      </a:r>
                      <a:br>
                        <a:rPr lang="en-US">
                          <a:solidFill>
                            <a:schemeClr val="tx1"/>
                          </a:solidFill>
                          <a:effectLst/>
                          <a:latin typeface="Times New Roman" panose="02020603050405020304" pitchFamily="18" charset="0"/>
                          <a:cs typeface="Times New Roman" panose="02020603050405020304" pitchFamily="18" charset="0"/>
                        </a:rPr>
                      </a:br>
                      <a:r>
                        <a:rPr lang="en-US" b="1">
                          <a:solidFill>
                            <a:schemeClr val="tx1"/>
                          </a:solidFill>
                          <a:effectLst/>
                          <a:latin typeface="Times New Roman" panose="02020603050405020304" pitchFamily="18" charset="0"/>
                          <a:cs typeface="Times New Roman" panose="02020603050405020304" pitchFamily="18" charset="0"/>
                        </a:rPr>
                        <a:t>A   B   C</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BEB"/>
                    </a:solidFill>
                  </a:tcPr>
                </a:tc>
                <a:tc>
                  <a:txBody>
                    <a:bodyPr/>
                    <a:lstStyle/>
                    <a:p>
                      <a:r>
                        <a:rPr lang="en-US" b="1">
                          <a:solidFill>
                            <a:schemeClr val="tx1"/>
                          </a:solidFill>
                          <a:effectLst/>
                          <a:latin typeface="Times New Roman" panose="02020603050405020304" pitchFamily="18" charset="0"/>
                          <a:cs typeface="Times New Roman" panose="02020603050405020304" pitchFamily="18" charset="0"/>
                        </a:rPr>
                        <a:t>Available</a:t>
                      </a:r>
                      <a:r>
                        <a:rPr lang="en-US">
                          <a:solidFill>
                            <a:schemeClr val="tx1"/>
                          </a:solidFill>
                          <a:effectLst/>
                          <a:latin typeface="Times New Roman" panose="02020603050405020304" pitchFamily="18" charset="0"/>
                          <a:cs typeface="Times New Roman" panose="02020603050405020304" pitchFamily="18" charset="0"/>
                        </a:rPr>
                        <a:t/>
                      </a:r>
                      <a:br>
                        <a:rPr lang="en-US">
                          <a:solidFill>
                            <a:schemeClr val="tx1"/>
                          </a:solidFill>
                          <a:effectLst/>
                          <a:latin typeface="Times New Roman" panose="02020603050405020304" pitchFamily="18" charset="0"/>
                          <a:cs typeface="Times New Roman" panose="02020603050405020304" pitchFamily="18" charset="0"/>
                        </a:rPr>
                      </a:br>
                      <a:r>
                        <a:rPr lang="en-US" b="1">
                          <a:solidFill>
                            <a:schemeClr val="tx1"/>
                          </a:solidFill>
                          <a:effectLst/>
                          <a:latin typeface="Times New Roman" panose="02020603050405020304" pitchFamily="18" charset="0"/>
                          <a:cs typeface="Times New Roman" panose="02020603050405020304" pitchFamily="18" charset="0"/>
                        </a:rPr>
                        <a:t>A   B   C</a:t>
                      </a:r>
                      <a:r>
                        <a:rPr lang="en-US">
                          <a:solidFill>
                            <a:schemeClr val="tx1"/>
                          </a:solidFill>
                          <a:effectLst/>
                          <a:latin typeface="Times New Roman" panose="02020603050405020304" pitchFamily="18" charset="0"/>
                          <a:cs typeface="Times New Roman" panose="02020603050405020304" pitchFamily="18" charset="0"/>
                        </a:rPr>
                        <a:t/>
                      </a:r>
                      <a:br>
                        <a:rPr lang="en-US">
                          <a:solidFill>
                            <a:schemeClr val="tx1"/>
                          </a:solidFill>
                          <a:effectLst/>
                          <a:latin typeface="Times New Roman" panose="02020603050405020304" pitchFamily="18" charset="0"/>
                          <a:cs typeface="Times New Roman" panose="02020603050405020304" pitchFamily="18" charset="0"/>
                        </a:rPr>
                      </a:br>
                      <a:endParaRPr lang="en-US">
                        <a:solidFill>
                          <a:schemeClr val="tx1"/>
                        </a:solidFill>
                        <a:effectLst/>
                        <a:latin typeface="Times New Roman" panose="02020603050405020304" pitchFamily="18" charset="0"/>
                        <a:cs typeface="Times New Roman" panose="02020603050405020304" pitchFamily="18" charset="0"/>
                      </a:endParaRP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BEB"/>
                    </a:solidFill>
                  </a:tcPr>
                </a:tc>
                <a:extLst>
                  <a:ext uri="{0D108BD9-81ED-4DB2-BD59-A6C34878D82A}">
                    <a16:rowId xmlns="" xmlns:a16="http://schemas.microsoft.com/office/drawing/2014/main" val="3338476638"/>
                  </a:ext>
                </a:extLst>
              </a:tr>
              <a:tr h="496916">
                <a:tc>
                  <a:txBody>
                    <a:bodyPr/>
                    <a:lstStyle/>
                    <a:p>
                      <a:r>
                        <a:rPr lang="en-US" b="1">
                          <a:solidFill>
                            <a:schemeClr val="tx1"/>
                          </a:solidFill>
                          <a:effectLst/>
                          <a:latin typeface="Times New Roman" panose="02020603050405020304" pitchFamily="18" charset="0"/>
                          <a:cs typeface="Times New Roman" panose="02020603050405020304" pitchFamily="18" charset="0"/>
                        </a:rPr>
                        <a:t>      P</a:t>
                      </a:r>
                      <a:r>
                        <a:rPr lang="en-US" b="1" baseline="-25000">
                          <a:solidFill>
                            <a:schemeClr val="tx1"/>
                          </a:solidFill>
                          <a:effectLst/>
                          <a:latin typeface="Times New Roman" panose="02020603050405020304" pitchFamily="18" charset="0"/>
                          <a:cs typeface="Times New Roman" panose="02020603050405020304" pitchFamily="18" charset="0"/>
                        </a:rPr>
                        <a:t>0</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r>
                        <a:rPr lang="en-US" b="1">
                          <a:solidFill>
                            <a:schemeClr val="tx1"/>
                          </a:solidFill>
                          <a:effectLst/>
                          <a:latin typeface="Times New Roman" panose="02020603050405020304" pitchFamily="18" charset="0"/>
                          <a:cs typeface="Times New Roman" panose="02020603050405020304" pitchFamily="18" charset="0"/>
                        </a:rPr>
                        <a:t>1     1     2</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r>
                        <a:rPr lang="en-US" b="1">
                          <a:solidFill>
                            <a:schemeClr val="tx1"/>
                          </a:solidFill>
                          <a:effectLst/>
                          <a:latin typeface="Times New Roman" panose="02020603050405020304" pitchFamily="18" charset="0"/>
                          <a:cs typeface="Times New Roman" panose="02020603050405020304" pitchFamily="18" charset="0"/>
                        </a:rPr>
                        <a:t> 4    3    3  </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r>
                        <a:rPr lang="en-US" b="1">
                          <a:solidFill>
                            <a:schemeClr val="tx1"/>
                          </a:solidFill>
                          <a:effectLst/>
                          <a:latin typeface="Times New Roman" panose="02020603050405020304" pitchFamily="18" charset="0"/>
                          <a:cs typeface="Times New Roman" panose="02020603050405020304" pitchFamily="18" charset="0"/>
                        </a:rPr>
                        <a:t>2    1    0</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extLst>
                  <a:ext uri="{0D108BD9-81ED-4DB2-BD59-A6C34878D82A}">
                    <a16:rowId xmlns="" xmlns:a16="http://schemas.microsoft.com/office/drawing/2014/main" val="2649137428"/>
                  </a:ext>
                </a:extLst>
              </a:tr>
              <a:tr h="496916">
                <a:tc>
                  <a:txBody>
                    <a:bodyPr/>
                    <a:lstStyle/>
                    <a:p>
                      <a:r>
                        <a:rPr lang="en-US" b="1" dirty="0">
                          <a:solidFill>
                            <a:schemeClr val="tx1"/>
                          </a:solidFill>
                          <a:effectLst/>
                          <a:latin typeface="Times New Roman" panose="02020603050405020304" pitchFamily="18" charset="0"/>
                          <a:cs typeface="Times New Roman" panose="02020603050405020304" pitchFamily="18" charset="0"/>
                        </a:rPr>
                        <a:t>      P</a:t>
                      </a:r>
                      <a:r>
                        <a:rPr lang="en-US" b="1" baseline="-25000" dirty="0">
                          <a:solidFill>
                            <a:schemeClr val="tx1"/>
                          </a:solidFill>
                          <a:effectLst/>
                          <a:latin typeface="Times New Roman" panose="02020603050405020304" pitchFamily="18" charset="0"/>
                          <a:cs typeface="Times New Roman" panose="02020603050405020304" pitchFamily="18" charset="0"/>
                        </a:rPr>
                        <a:t>1</a:t>
                      </a:r>
                      <a:endParaRPr lang="en-US" dirty="0">
                        <a:solidFill>
                          <a:schemeClr val="tx1"/>
                        </a:solidFill>
                        <a:effectLst/>
                        <a:latin typeface="Times New Roman" panose="02020603050405020304" pitchFamily="18" charset="0"/>
                        <a:cs typeface="Times New Roman" panose="02020603050405020304" pitchFamily="18" charset="0"/>
                      </a:endParaRP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BEB"/>
                    </a:solidFill>
                  </a:tcPr>
                </a:tc>
                <a:tc>
                  <a:txBody>
                    <a:bodyPr/>
                    <a:lstStyle/>
                    <a:p>
                      <a:r>
                        <a:rPr lang="en-US" b="1">
                          <a:solidFill>
                            <a:schemeClr val="tx1"/>
                          </a:solidFill>
                          <a:effectLst/>
                          <a:latin typeface="Times New Roman" panose="02020603050405020304" pitchFamily="18" charset="0"/>
                          <a:cs typeface="Times New Roman" panose="02020603050405020304" pitchFamily="18" charset="0"/>
                        </a:rPr>
                        <a:t>2     1     2</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BEB"/>
                    </a:solidFill>
                  </a:tcPr>
                </a:tc>
                <a:tc>
                  <a:txBody>
                    <a:bodyPr/>
                    <a:lstStyle/>
                    <a:p>
                      <a:r>
                        <a:rPr lang="en-US" b="1">
                          <a:solidFill>
                            <a:schemeClr val="tx1"/>
                          </a:solidFill>
                          <a:effectLst/>
                          <a:latin typeface="Times New Roman" panose="02020603050405020304" pitchFamily="18" charset="0"/>
                          <a:cs typeface="Times New Roman" panose="02020603050405020304" pitchFamily="18" charset="0"/>
                        </a:rPr>
                        <a:t> 3    2    2</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BEB"/>
                    </a:solidFill>
                  </a:tcPr>
                </a:tc>
                <a:tc>
                  <a:txBody>
                    <a:bodyPr/>
                    <a:lstStyle/>
                    <a:p>
                      <a:r>
                        <a:rPr lang="en-US" b="1">
                          <a:solidFill>
                            <a:schemeClr val="tx1"/>
                          </a:solidFill>
                          <a:effectLst/>
                          <a:latin typeface="Times New Roman" panose="02020603050405020304" pitchFamily="18" charset="0"/>
                          <a:cs typeface="Times New Roman" panose="02020603050405020304" pitchFamily="18" charset="0"/>
                        </a:rPr>
                        <a:t> </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BEB"/>
                    </a:solidFill>
                  </a:tcPr>
                </a:tc>
                <a:extLst>
                  <a:ext uri="{0D108BD9-81ED-4DB2-BD59-A6C34878D82A}">
                    <a16:rowId xmlns="" xmlns:a16="http://schemas.microsoft.com/office/drawing/2014/main" val="942418909"/>
                  </a:ext>
                </a:extLst>
              </a:tr>
              <a:tr h="496916">
                <a:tc>
                  <a:txBody>
                    <a:bodyPr/>
                    <a:lstStyle/>
                    <a:p>
                      <a:r>
                        <a:rPr lang="en-US" b="1">
                          <a:solidFill>
                            <a:schemeClr val="tx1"/>
                          </a:solidFill>
                          <a:effectLst/>
                          <a:latin typeface="Times New Roman" panose="02020603050405020304" pitchFamily="18" charset="0"/>
                          <a:cs typeface="Times New Roman" panose="02020603050405020304" pitchFamily="18" charset="0"/>
                        </a:rPr>
                        <a:t>      P</a:t>
                      </a:r>
                      <a:r>
                        <a:rPr lang="en-US" b="1" baseline="-25000">
                          <a:solidFill>
                            <a:schemeClr val="tx1"/>
                          </a:solidFill>
                          <a:effectLst/>
                          <a:latin typeface="Times New Roman" panose="02020603050405020304" pitchFamily="18" charset="0"/>
                          <a:cs typeface="Times New Roman" panose="02020603050405020304" pitchFamily="18" charset="0"/>
                        </a:rPr>
                        <a:t>2</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r>
                        <a:rPr lang="en-US" b="1">
                          <a:solidFill>
                            <a:schemeClr val="tx1"/>
                          </a:solidFill>
                          <a:effectLst/>
                          <a:latin typeface="Times New Roman" panose="02020603050405020304" pitchFamily="18" charset="0"/>
                          <a:cs typeface="Times New Roman" panose="02020603050405020304" pitchFamily="18" charset="0"/>
                        </a:rPr>
                        <a:t>4     0     1</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r>
                        <a:rPr lang="en-US" b="1">
                          <a:solidFill>
                            <a:schemeClr val="tx1"/>
                          </a:solidFill>
                          <a:effectLst/>
                          <a:latin typeface="Times New Roman" panose="02020603050405020304" pitchFamily="18" charset="0"/>
                          <a:cs typeface="Times New Roman" panose="02020603050405020304" pitchFamily="18" charset="0"/>
                        </a:rPr>
                        <a:t> 9    0    2</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r>
                        <a:rPr lang="en-US" b="1">
                          <a:solidFill>
                            <a:schemeClr val="tx1"/>
                          </a:solidFill>
                          <a:effectLst/>
                          <a:latin typeface="Times New Roman" panose="02020603050405020304" pitchFamily="18" charset="0"/>
                          <a:cs typeface="Times New Roman" panose="02020603050405020304" pitchFamily="18" charset="0"/>
                        </a:rPr>
                        <a:t> </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extLst>
                  <a:ext uri="{0D108BD9-81ED-4DB2-BD59-A6C34878D82A}">
                    <a16:rowId xmlns="" xmlns:a16="http://schemas.microsoft.com/office/drawing/2014/main" val="1357642833"/>
                  </a:ext>
                </a:extLst>
              </a:tr>
              <a:tr h="496916">
                <a:tc>
                  <a:txBody>
                    <a:bodyPr/>
                    <a:lstStyle/>
                    <a:p>
                      <a:r>
                        <a:rPr lang="en-US" b="1">
                          <a:solidFill>
                            <a:schemeClr val="tx1"/>
                          </a:solidFill>
                          <a:effectLst/>
                          <a:latin typeface="Times New Roman" panose="02020603050405020304" pitchFamily="18" charset="0"/>
                          <a:cs typeface="Times New Roman" panose="02020603050405020304" pitchFamily="18" charset="0"/>
                        </a:rPr>
                        <a:t>      P</a:t>
                      </a:r>
                      <a:r>
                        <a:rPr lang="en-US" b="1" baseline="-25000">
                          <a:solidFill>
                            <a:schemeClr val="tx1"/>
                          </a:solidFill>
                          <a:effectLst/>
                          <a:latin typeface="Times New Roman" panose="02020603050405020304" pitchFamily="18" charset="0"/>
                          <a:cs typeface="Times New Roman" panose="02020603050405020304" pitchFamily="18" charset="0"/>
                        </a:rPr>
                        <a:t>3</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BEB"/>
                    </a:solidFill>
                  </a:tcPr>
                </a:tc>
                <a:tc>
                  <a:txBody>
                    <a:bodyPr/>
                    <a:lstStyle/>
                    <a:p>
                      <a:r>
                        <a:rPr lang="en-US" b="1">
                          <a:solidFill>
                            <a:schemeClr val="tx1"/>
                          </a:solidFill>
                          <a:effectLst/>
                          <a:latin typeface="Times New Roman" panose="02020603050405020304" pitchFamily="18" charset="0"/>
                          <a:cs typeface="Times New Roman" panose="02020603050405020304" pitchFamily="18" charset="0"/>
                        </a:rPr>
                        <a:t>0     2     0</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BEB"/>
                    </a:solidFill>
                  </a:tcPr>
                </a:tc>
                <a:tc>
                  <a:txBody>
                    <a:bodyPr/>
                    <a:lstStyle/>
                    <a:p>
                      <a:r>
                        <a:rPr lang="en-US" b="1">
                          <a:solidFill>
                            <a:schemeClr val="tx1"/>
                          </a:solidFill>
                          <a:effectLst/>
                          <a:latin typeface="Times New Roman" panose="02020603050405020304" pitchFamily="18" charset="0"/>
                          <a:cs typeface="Times New Roman" panose="02020603050405020304" pitchFamily="18" charset="0"/>
                        </a:rPr>
                        <a:t> 7    5    3</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BEB"/>
                    </a:solidFill>
                  </a:tcPr>
                </a:tc>
                <a:tc>
                  <a:txBody>
                    <a:bodyPr/>
                    <a:lstStyle/>
                    <a:p>
                      <a:r>
                        <a:rPr lang="en-US" b="1">
                          <a:solidFill>
                            <a:schemeClr val="tx1"/>
                          </a:solidFill>
                          <a:effectLst/>
                          <a:latin typeface="Times New Roman" panose="02020603050405020304" pitchFamily="18" charset="0"/>
                          <a:cs typeface="Times New Roman" panose="02020603050405020304" pitchFamily="18" charset="0"/>
                        </a:rPr>
                        <a:t> </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BEB"/>
                    </a:solidFill>
                  </a:tcPr>
                </a:tc>
                <a:extLst>
                  <a:ext uri="{0D108BD9-81ED-4DB2-BD59-A6C34878D82A}">
                    <a16:rowId xmlns="" xmlns:a16="http://schemas.microsoft.com/office/drawing/2014/main" val="4239603654"/>
                  </a:ext>
                </a:extLst>
              </a:tr>
              <a:tr h="496916">
                <a:tc>
                  <a:txBody>
                    <a:bodyPr/>
                    <a:lstStyle/>
                    <a:p>
                      <a:r>
                        <a:rPr lang="en-US" b="1">
                          <a:solidFill>
                            <a:schemeClr val="tx1"/>
                          </a:solidFill>
                          <a:effectLst/>
                          <a:latin typeface="Times New Roman" panose="02020603050405020304" pitchFamily="18" charset="0"/>
                          <a:cs typeface="Times New Roman" panose="02020603050405020304" pitchFamily="18" charset="0"/>
                        </a:rPr>
                        <a:t>      P</a:t>
                      </a:r>
                      <a:r>
                        <a:rPr lang="en-US" b="1" baseline="-25000">
                          <a:solidFill>
                            <a:schemeClr val="tx1"/>
                          </a:solidFill>
                          <a:effectLst/>
                          <a:latin typeface="Times New Roman" panose="02020603050405020304" pitchFamily="18" charset="0"/>
                          <a:cs typeface="Times New Roman" panose="02020603050405020304" pitchFamily="18" charset="0"/>
                        </a:rPr>
                        <a:t>4</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b="1">
                          <a:solidFill>
                            <a:schemeClr val="tx1"/>
                          </a:solidFill>
                          <a:effectLst/>
                          <a:latin typeface="Times New Roman" panose="02020603050405020304" pitchFamily="18" charset="0"/>
                          <a:cs typeface="Times New Roman" panose="02020603050405020304" pitchFamily="18" charset="0"/>
                        </a:rPr>
                        <a:t>1     1     2</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b="1">
                          <a:solidFill>
                            <a:schemeClr val="tx1"/>
                          </a:solidFill>
                          <a:effectLst/>
                          <a:latin typeface="Times New Roman" panose="02020603050405020304" pitchFamily="18" charset="0"/>
                          <a:cs typeface="Times New Roman" panose="02020603050405020304" pitchFamily="18" charset="0"/>
                        </a:rPr>
                        <a:t> 1    1    2</a:t>
                      </a:r>
                      <a:endParaRPr lang="en-US">
                        <a:solidFill>
                          <a:schemeClr val="tx1"/>
                        </a:solidFill>
                        <a:effectLst/>
                        <a:latin typeface="Times New Roman" panose="02020603050405020304" pitchFamily="18" charset="0"/>
                        <a:cs typeface="Times New Roman" panose="02020603050405020304" pitchFamily="18" charset="0"/>
                      </a:endParaRP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r>
                        <a:rPr lang="en-US" b="1" dirty="0">
                          <a:solidFill>
                            <a:schemeClr val="tx1"/>
                          </a:solidFill>
                          <a:effectLst/>
                          <a:latin typeface="Times New Roman" panose="02020603050405020304" pitchFamily="18" charset="0"/>
                          <a:cs typeface="Times New Roman" panose="02020603050405020304" pitchFamily="18" charset="0"/>
                        </a:rPr>
                        <a:t> </a:t>
                      </a:r>
                      <a:endParaRPr lang="en-US" dirty="0">
                        <a:solidFill>
                          <a:schemeClr val="tx1"/>
                        </a:solidFill>
                        <a:effectLst/>
                        <a:latin typeface="Times New Roman" panose="02020603050405020304" pitchFamily="18" charset="0"/>
                        <a:cs typeface="Times New Roman" panose="02020603050405020304" pitchFamily="18" charset="0"/>
                      </a:endParaRPr>
                    </a:p>
                  </a:txBody>
                  <a:tcPr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 xmlns:a16="http://schemas.microsoft.com/office/drawing/2014/main" val="1059110907"/>
                  </a:ext>
                </a:extLst>
              </a:tr>
            </a:tbl>
          </a:graphicData>
        </a:graphic>
      </p:graphicFrame>
      <p:sp>
        <p:nvSpPr>
          <p:cNvPr id="4" name="Rectangle 1"/>
          <p:cNvSpPr>
            <a:spLocks noChangeArrowheads="1"/>
          </p:cNvSpPr>
          <p:nvPr/>
        </p:nvSpPr>
        <p:spPr bwMode="auto">
          <a:xfrm>
            <a:off x="909206" y="418826"/>
            <a:ext cx="3385704"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1" i="0" u="none" strike="noStrike" cap="none" normalizeH="0" baseline="0">
                <a:ln>
                  <a:noFill/>
                </a:ln>
                <a:effectLst/>
                <a:latin typeface="Times New Roman" panose="02020603050405020304" pitchFamily="18" charset="0"/>
                <a:cs typeface="Times New Roman" panose="02020603050405020304" pitchFamily="18" charset="0"/>
              </a:rPr>
              <a:t>Example of Banker’s Algorithm</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1" i="0" u="none" strike="noStrike" cap="none" normalizeH="0" baseline="0">
                <a:ln>
                  <a:noFill/>
                </a:ln>
                <a:effectLst/>
                <a:latin typeface="Times New Roman" panose="02020603050405020304" pitchFamily="18" charset="0"/>
                <a:cs typeface="Times New Roman" panose="02020603050405020304" pitchFamily="18" charset="0"/>
              </a:rPr>
              <a:t>Consider the following snapshot of a system:</a:t>
            </a:r>
            <a:endParaRPr kumimoji="0" lang="en-US" altLang="en-US" sz="1200" b="0" i="0" u="none" strike="noStrike" cap="none" normalizeH="0" baseline="0">
              <a:ln>
                <a:noFill/>
              </a:ln>
              <a:effectLst/>
              <a:latin typeface="Times New Roman" panose="02020603050405020304" pitchFamily="18" charset="0"/>
              <a:cs typeface="Times New Roman" panose="02020603050405020304" pitchFamily="18" charset="0"/>
            </a:endParaRPr>
          </a:p>
        </p:txBody>
      </p:sp>
      <p:sp>
        <p:nvSpPr>
          <p:cNvPr id="5" name="Rectangle 4"/>
          <p:cNvSpPr/>
          <p:nvPr/>
        </p:nvSpPr>
        <p:spPr>
          <a:xfrm>
            <a:off x="803565" y="5330999"/>
            <a:ext cx="8049490" cy="1289071"/>
          </a:xfrm>
          <a:prstGeom prst="rect">
            <a:avLst/>
          </a:prstGeom>
        </p:spPr>
        <p:txBody>
          <a:bodyPr wrap="square">
            <a:spAutoFit/>
          </a:bodyPr>
          <a:lstStyle/>
          <a:p>
            <a:pPr algn="just" fontAlgn="base">
              <a:lnSpc>
                <a:spcPct val="150000"/>
              </a:lnSpc>
              <a:buFont typeface="+mj-lt"/>
              <a:buAutoNum type="arabicPeriod"/>
            </a:pPr>
            <a:r>
              <a:rPr lang="en-US" dirty="0">
                <a:latin typeface="Times New Roman" panose="02020603050405020304" pitchFamily="18" charset="0"/>
                <a:cs typeface="Times New Roman" panose="02020603050405020304" pitchFamily="18" charset="0"/>
              </a:rPr>
              <a:t>calculate the content of the need matrix?</a:t>
            </a:r>
          </a:p>
          <a:p>
            <a:pPr algn="just" fontAlgn="base">
              <a:lnSpc>
                <a:spcPct val="150000"/>
              </a:lnSpc>
              <a:buFont typeface="+mj-lt"/>
              <a:buAutoNum type="arabicPeriod"/>
            </a:pPr>
            <a:r>
              <a:rPr lang="en-US" dirty="0">
                <a:latin typeface="Times New Roman" panose="02020603050405020304" pitchFamily="18" charset="0"/>
                <a:cs typeface="Times New Roman" panose="02020603050405020304" pitchFamily="18" charset="0"/>
              </a:rPr>
              <a:t>Is the system in a safe state?</a:t>
            </a:r>
          </a:p>
          <a:p>
            <a:pPr algn="just" fontAlgn="base">
              <a:lnSpc>
                <a:spcPct val="150000"/>
              </a:lnSpc>
              <a:buFont typeface="+mj-lt"/>
              <a:buAutoNum type="arabicPeriod"/>
            </a:pPr>
            <a:r>
              <a:rPr lang="en-US" dirty="0">
                <a:latin typeface="Times New Roman" panose="02020603050405020304" pitchFamily="18" charset="0"/>
                <a:cs typeface="Times New Roman" panose="02020603050405020304" pitchFamily="18" charset="0"/>
              </a:rPr>
              <a:t>Determine the total amount of resources of each type?</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66176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27</a:t>
            </a:fld>
            <a:endParaRPr lang="en-US">
              <a:solidFill>
                <a:srgbClr val="000000"/>
              </a:solidFill>
            </a:endParaRPr>
          </a:p>
        </p:txBody>
      </p:sp>
      <p:sp>
        <p:nvSpPr>
          <p:cNvPr id="3" name="Rectangle 1"/>
          <p:cNvSpPr>
            <a:spLocks noChangeArrowheads="1"/>
          </p:cNvSpPr>
          <p:nvPr/>
        </p:nvSpPr>
        <p:spPr bwMode="auto">
          <a:xfrm>
            <a:off x="817419" y="482422"/>
            <a:ext cx="8035636" cy="166503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a:ln>
                  <a:noFill/>
                </a:ln>
                <a:effectLst/>
                <a:latin typeface="Times New Roman" panose="02020603050405020304" pitchFamily="18" charset="0"/>
                <a:cs typeface="Times New Roman" panose="02020603050405020304" pitchFamily="18" charset="0"/>
              </a:rPr>
              <a:t>Solution:</a:t>
            </a:r>
            <a:endParaRPr kumimoji="0" lang="en-US" altLang="en-US" b="0" i="0" u="none" strike="noStrike" cap="none" normalizeH="0" baseline="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a:ln>
                  <a:noFill/>
                </a:ln>
                <a:effectLst/>
                <a:latin typeface="Times New Roman" panose="02020603050405020304" pitchFamily="18" charset="0"/>
                <a:cs typeface="Times New Roman" panose="02020603050405020304" pitchFamily="18" charset="0"/>
              </a:rPr>
              <a:t>1. </a:t>
            </a:r>
            <a:r>
              <a:rPr kumimoji="0" lang="en-US" altLang="en-US" b="0" i="0" u="none" strike="noStrike" cap="none" normalizeH="0" baseline="0">
                <a:ln>
                  <a:noFill/>
                </a:ln>
                <a:effectLst/>
                <a:latin typeface="Times New Roman" panose="02020603050405020304" pitchFamily="18" charset="0"/>
                <a:cs typeface="Times New Roman" panose="02020603050405020304" pitchFamily="18" charset="0"/>
              </a:rPr>
              <a:t>Content of the need matrix can be calculated by using the below formula</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a:ln>
                  <a:noFill/>
                </a:ln>
                <a:effectLst/>
                <a:latin typeface="Times New Roman" panose="02020603050405020304" pitchFamily="18" charset="0"/>
                <a:cs typeface="Times New Roman" panose="02020603050405020304" pitchFamily="18" charset="0"/>
              </a:rPr>
              <a:t>Need = Max – Allocation</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a:ln>
                  <a:noFill/>
                </a:ln>
                <a:effectLst/>
                <a:latin typeface="Times New Roman" panose="02020603050405020304" pitchFamily="18" charset="0"/>
                <a:cs typeface="Times New Roman" panose="02020603050405020304" pitchFamily="18" charset="0"/>
              </a:rPr>
              <a:t>                                                                   </a:t>
            </a:r>
          </a:p>
        </p:txBody>
      </p:sp>
      <p:pic>
        <p:nvPicPr>
          <p:cNvPr id="2050" name="Picture 2" descr="https://www.tutorialandexample.com/wp-content/uploads/2020/11/Bankers-Al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719" y="2288598"/>
            <a:ext cx="5395191" cy="2340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3466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28</a:t>
            </a:fld>
            <a:endParaRPr lang="en-US">
              <a:solidFill>
                <a:srgbClr val="000000"/>
              </a:solidFill>
            </a:endParaRPr>
          </a:p>
        </p:txBody>
      </p:sp>
      <p:sp>
        <p:nvSpPr>
          <p:cNvPr id="3" name="Rectangle 2"/>
          <p:cNvSpPr/>
          <p:nvPr/>
        </p:nvSpPr>
        <p:spPr>
          <a:xfrm>
            <a:off x="443346" y="144321"/>
            <a:ext cx="8603672" cy="6840142"/>
          </a:xfrm>
          <a:prstGeom prst="rect">
            <a:avLst/>
          </a:prstGeom>
        </p:spPr>
        <p:txBody>
          <a:bodyPr wrap="square">
            <a:spAutoFit/>
          </a:bodyPr>
          <a:lstStyle/>
          <a:p>
            <a:pPr algn="just" fontAlgn="base">
              <a:lnSpc>
                <a:spcPct val="150000"/>
              </a:lnSpc>
            </a:pPr>
            <a:r>
              <a:rPr lang="en-US" sz="1400" b="1" dirty="0">
                <a:latin typeface="Times New Roman" panose="02020603050405020304" pitchFamily="18" charset="0"/>
                <a:cs typeface="Times New Roman" panose="02020603050405020304" pitchFamily="18" charset="0"/>
              </a:rPr>
              <a:t>2. </a:t>
            </a:r>
            <a:r>
              <a:rPr lang="en-US" sz="1400" dirty="0">
                <a:latin typeface="Times New Roman" panose="02020603050405020304" pitchFamily="18" charset="0"/>
                <a:cs typeface="Times New Roman" panose="02020603050405020304" pitchFamily="18" charset="0"/>
              </a:rPr>
              <a:t>Now, we check for a safe state</a:t>
            </a:r>
          </a:p>
          <a:p>
            <a:pPr algn="just" fontAlgn="base">
              <a:lnSpc>
                <a:spcPct val="150000"/>
              </a:lnSpc>
            </a:pPr>
            <a:r>
              <a:rPr lang="en-US" sz="1400" b="1" dirty="0">
                <a:latin typeface="Times New Roman" panose="02020603050405020304" pitchFamily="18" charset="0"/>
                <a:cs typeface="Times New Roman" panose="02020603050405020304" pitchFamily="18" charset="0"/>
              </a:rPr>
              <a:t>Safe sequence:</a:t>
            </a:r>
            <a:endParaRPr lang="en-US" sz="1400" dirty="0">
              <a:latin typeface="Times New Roman" panose="02020603050405020304" pitchFamily="18" charset="0"/>
              <a:cs typeface="Times New Roman" panose="02020603050405020304" pitchFamily="18" charset="0"/>
            </a:endParaRPr>
          </a:p>
          <a:p>
            <a:pPr algn="just" fontAlgn="base">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 For process P</a:t>
            </a:r>
            <a:r>
              <a:rPr lang="en-US" sz="1400" baseline="-25000" dirty="0">
                <a:latin typeface="Times New Roman" panose="02020603050405020304" pitchFamily="18" charset="0"/>
                <a:cs typeface="Times New Roman" panose="02020603050405020304" pitchFamily="18" charset="0"/>
              </a:rPr>
              <a:t>0</a:t>
            </a:r>
            <a:r>
              <a:rPr lang="en-US" sz="1400" dirty="0">
                <a:latin typeface="Times New Roman" panose="02020603050405020304" pitchFamily="18" charset="0"/>
                <a:cs typeface="Times New Roman" panose="02020603050405020304" pitchFamily="18" charset="0"/>
              </a:rPr>
              <a:t>, Need = (3, 2, 1) and</a:t>
            </a:r>
          </a:p>
          <a:p>
            <a:pPr algn="just" fontAlgn="base">
              <a:lnSpc>
                <a:spcPct val="150000"/>
              </a:lnSpc>
            </a:pPr>
            <a:r>
              <a:rPr lang="en-US" sz="1400" dirty="0">
                <a:latin typeface="Times New Roman" panose="02020603050405020304" pitchFamily="18" charset="0"/>
                <a:cs typeface="Times New Roman" panose="02020603050405020304" pitchFamily="18" charset="0"/>
              </a:rPr>
              <a:t>                           Available = (2, 1, 0)</a:t>
            </a:r>
          </a:p>
          <a:p>
            <a:pPr algn="just" fontAlgn="base">
              <a:lnSpc>
                <a:spcPct val="150000"/>
              </a:lnSpc>
            </a:pPr>
            <a:r>
              <a:rPr lang="en-US" sz="1400" dirty="0">
                <a:latin typeface="Times New Roman" panose="02020603050405020304" pitchFamily="18" charset="0"/>
                <a:cs typeface="Times New Roman" panose="02020603050405020304" pitchFamily="18" charset="0"/>
              </a:rPr>
              <a:t>             Need ≤ Available = False</a:t>
            </a:r>
          </a:p>
          <a:p>
            <a:pPr algn="just" fontAlgn="base">
              <a:lnSpc>
                <a:spcPct val="150000"/>
              </a:lnSpc>
            </a:pPr>
            <a:r>
              <a:rPr lang="en-US" sz="1400" dirty="0">
                <a:latin typeface="Times New Roman" panose="02020603050405020304" pitchFamily="18" charset="0"/>
                <a:cs typeface="Times New Roman" panose="02020603050405020304" pitchFamily="18" charset="0"/>
              </a:rPr>
              <a:t>   So, the system will move for the next process.</a:t>
            </a:r>
          </a:p>
          <a:p>
            <a:pPr algn="just" fontAlgn="base">
              <a:lnSpc>
                <a:spcPct val="150000"/>
              </a:lnSpc>
            </a:pPr>
            <a:r>
              <a:rPr lang="en-US" sz="1400" b="1" dirty="0">
                <a:latin typeface="Times New Roman" panose="02020603050405020304" pitchFamily="18" charset="0"/>
                <a:cs typeface="Times New Roman" panose="02020603050405020304" pitchFamily="18" charset="0"/>
              </a:rPr>
              <a:t>2. </a:t>
            </a:r>
            <a:r>
              <a:rPr lang="en-US" sz="1400" dirty="0">
                <a:latin typeface="Times New Roman" panose="02020603050405020304" pitchFamily="18" charset="0"/>
                <a:cs typeface="Times New Roman" panose="02020603050405020304" pitchFamily="18" charset="0"/>
              </a:rPr>
              <a:t>For Process P</a:t>
            </a:r>
            <a:r>
              <a:rPr lang="en-US" sz="1400" baseline="-25000" dirty="0">
                <a:latin typeface="Times New Roman" panose="02020603050405020304" pitchFamily="18" charset="0"/>
                <a:cs typeface="Times New Roman" panose="02020603050405020304" pitchFamily="18" charset="0"/>
              </a:rPr>
              <a:t>1, </a:t>
            </a:r>
            <a:r>
              <a:rPr lang="en-US" sz="1400" dirty="0">
                <a:latin typeface="Times New Roman" panose="02020603050405020304" pitchFamily="18" charset="0"/>
                <a:cs typeface="Times New Roman" panose="02020603050405020304" pitchFamily="18" charset="0"/>
              </a:rPr>
              <a:t>Need = (1, 1, 0)</a:t>
            </a:r>
          </a:p>
          <a:p>
            <a:pPr algn="just" fontAlgn="base">
              <a:lnSpc>
                <a:spcPct val="150000"/>
              </a:lnSpc>
            </a:pPr>
            <a:r>
              <a:rPr lang="en-US" sz="1400" dirty="0">
                <a:latin typeface="Times New Roman" panose="02020603050405020304" pitchFamily="18" charset="0"/>
                <a:cs typeface="Times New Roman" panose="02020603050405020304" pitchFamily="18" charset="0"/>
              </a:rPr>
              <a:t>                  Available = (2, 1, 0)</a:t>
            </a:r>
          </a:p>
          <a:p>
            <a:pPr algn="just" fontAlgn="base">
              <a:lnSpc>
                <a:spcPct val="150000"/>
              </a:lnSpc>
            </a:pPr>
            <a:r>
              <a:rPr lang="en-US" sz="1400" dirty="0">
                <a:latin typeface="Times New Roman" panose="02020603050405020304" pitchFamily="18" charset="0"/>
                <a:cs typeface="Times New Roman" panose="02020603050405020304" pitchFamily="18" charset="0"/>
              </a:rPr>
              <a:t>    Need ≤ Available = True</a:t>
            </a:r>
          </a:p>
          <a:p>
            <a:pPr algn="just" fontAlgn="base">
              <a:lnSpc>
                <a:spcPct val="150000"/>
              </a:lnSpc>
            </a:pPr>
            <a:r>
              <a:rPr lang="en-US" sz="1400" dirty="0">
                <a:latin typeface="Times New Roman" panose="02020603050405020304" pitchFamily="18" charset="0"/>
                <a:cs typeface="Times New Roman" panose="02020603050405020304" pitchFamily="18" charset="0"/>
              </a:rPr>
              <a:t>              Request of P</a:t>
            </a:r>
            <a:r>
              <a:rPr lang="en-US" sz="1400" baseline="-25000" dirty="0">
                <a:latin typeface="Times New Roman" panose="02020603050405020304" pitchFamily="18" charset="0"/>
                <a:cs typeface="Times New Roman" panose="02020603050405020304" pitchFamily="18" charset="0"/>
              </a:rPr>
              <a:t>1 </a:t>
            </a:r>
            <a:r>
              <a:rPr lang="en-US" sz="1400" dirty="0">
                <a:latin typeface="Times New Roman" panose="02020603050405020304" pitchFamily="18" charset="0"/>
                <a:cs typeface="Times New Roman" panose="02020603050405020304" pitchFamily="18" charset="0"/>
              </a:rPr>
              <a:t>is granted.</a:t>
            </a:r>
          </a:p>
          <a:p>
            <a:pPr algn="just" fontAlgn="base">
              <a:lnSpc>
                <a:spcPct val="150000"/>
              </a:lnSpc>
            </a:pP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    ⸫   </a:t>
            </a:r>
            <a:r>
              <a:rPr lang="en-US" sz="1400" dirty="0">
                <a:latin typeface="Times New Roman" panose="02020603050405020304" pitchFamily="18" charset="0"/>
                <a:cs typeface="Times New Roman" panose="02020603050405020304" pitchFamily="18" charset="0"/>
              </a:rPr>
              <a:t>                       Available = Available +Allocation</a:t>
            </a:r>
          </a:p>
          <a:p>
            <a:pPr algn="just" fontAlgn="base">
              <a:lnSpc>
                <a:spcPct val="150000"/>
              </a:lnSpc>
            </a:pPr>
            <a:r>
              <a:rPr lang="en-US" sz="1400" dirty="0">
                <a:latin typeface="Times New Roman" panose="02020603050405020304" pitchFamily="18" charset="0"/>
                <a:cs typeface="Times New Roman" panose="02020603050405020304" pitchFamily="18" charset="0"/>
              </a:rPr>
              <a:t>                                                              = (2, 1, 0) + (2, 1, 2)</a:t>
            </a:r>
          </a:p>
          <a:p>
            <a:pPr algn="just" fontAlgn="base">
              <a:lnSpc>
                <a:spcPct val="150000"/>
              </a:lnSpc>
            </a:pPr>
            <a:r>
              <a:rPr lang="en-US" sz="1400" dirty="0">
                <a:latin typeface="Times New Roman" panose="02020603050405020304" pitchFamily="18" charset="0"/>
                <a:cs typeface="Times New Roman" panose="02020603050405020304" pitchFamily="18" charset="0"/>
              </a:rPr>
              <a:t>                                                             = (4, 2, 2) (New Available)</a:t>
            </a:r>
          </a:p>
          <a:p>
            <a:pPr algn="just" fontAlgn="base">
              <a:lnSpc>
                <a:spcPct val="150000"/>
              </a:lnSpc>
            </a:pPr>
            <a:r>
              <a:rPr lang="en-US" sz="1400" b="1" dirty="0">
                <a:latin typeface="Times New Roman" panose="02020603050405020304" pitchFamily="18" charset="0"/>
                <a:cs typeface="Times New Roman" panose="02020603050405020304" pitchFamily="18" charset="0"/>
              </a:rPr>
              <a:t>3. </a:t>
            </a:r>
            <a:r>
              <a:rPr lang="en-US" sz="1400" dirty="0">
                <a:latin typeface="Times New Roman" panose="02020603050405020304" pitchFamily="18" charset="0"/>
                <a:cs typeface="Times New Roman" panose="02020603050405020304" pitchFamily="18" charset="0"/>
              </a:rPr>
              <a:t>For Process P</a:t>
            </a:r>
            <a:r>
              <a:rPr lang="en-US" sz="1400" baseline="-25000" dirty="0">
                <a:latin typeface="Times New Roman" panose="02020603050405020304" pitchFamily="18" charset="0"/>
                <a:cs typeface="Times New Roman" panose="02020603050405020304" pitchFamily="18" charset="0"/>
              </a:rPr>
              <a:t>2</a:t>
            </a:r>
            <a:r>
              <a:rPr lang="en-US" sz="1400" dirty="0">
                <a:latin typeface="Times New Roman" panose="02020603050405020304" pitchFamily="18" charset="0"/>
                <a:cs typeface="Times New Roman" panose="02020603050405020304" pitchFamily="18" charset="0"/>
              </a:rPr>
              <a:t>, Need = (5, 0, 1)</a:t>
            </a:r>
          </a:p>
          <a:p>
            <a:pPr algn="just" fontAlgn="base">
              <a:lnSpc>
                <a:spcPct val="150000"/>
              </a:lnSpc>
            </a:pPr>
            <a:r>
              <a:rPr lang="en-US" sz="1400" dirty="0">
                <a:latin typeface="Times New Roman" panose="02020603050405020304" pitchFamily="18" charset="0"/>
                <a:cs typeface="Times New Roman" panose="02020603050405020304" pitchFamily="18" charset="0"/>
              </a:rPr>
              <a:t>                   Available = (4, 2, 2)</a:t>
            </a:r>
          </a:p>
          <a:p>
            <a:pPr algn="just" fontAlgn="base">
              <a:lnSpc>
                <a:spcPct val="150000"/>
              </a:lnSpc>
            </a:pPr>
            <a:r>
              <a:rPr lang="en-US" sz="1400" dirty="0">
                <a:latin typeface="Times New Roman" panose="02020603050405020304" pitchFamily="18" charset="0"/>
                <a:cs typeface="Times New Roman" panose="02020603050405020304" pitchFamily="18" charset="0"/>
              </a:rPr>
              <a:t>     Need ≤ Available = False</a:t>
            </a:r>
          </a:p>
          <a:p>
            <a:pPr algn="just" fontAlgn="base">
              <a:lnSpc>
                <a:spcPct val="150000"/>
              </a:lnSpc>
            </a:pPr>
            <a:r>
              <a:rPr lang="en-US" sz="1400" dirty="0">
                <a:latin typeface="Times New Roman" panose="02020603050405020304" pitchFamily="18" charset="0"/>
                <a:cs typeface="Times New Roman" panose="02020603050405020304" pitchFamily="18" charset="0"/>
              </a:rPr>
              <a:t>So, the system will move to the next process.</a:t>
            </a:r>
          </a:p>
          <a:p>
            <a:pPr algn="just" fontAlgn="base">
              <a:lnSpc>
                <a:spcPct val="150000"/>
              </a:lnSpc>
            </a:pPr>
            <a:r>
              <a:rPr lang="en-US" sz="1400" b="1" dirty="0">
                <a:latin typeface="Times New Roman" panose="02020603050405020304" pitchFamily="18" charset="0"/>
                <a:cs typeface="Times New Roman" panose="02020603050405020304" pitchFamily="18" charset="0"/>
              </a:rPr>
              <a:t>4. </a:t>
            </a:r>
            <a:r>
              <a:rPr lang="en-US" sz="1400" dirty="0">
                <a:latin typeface="Times New Roman" panose="02020603050405020304" pitchFamily="18" charset="0"/>
                <a:cs typeface="Times New Roman" panose="02020603050405020304" pitchFamily="18" charset="0"/>
              </a:rPr>
              <a:t>For Process P</a:t>
            </a:r>
            <a:r>
              <a:rPr lang="en-US" sz="1400" baseline="-25000" dirty="0">
                <a:latin typeface="Times New Roman" panose="02020603050405020304" pitchFamily="18" charset="0"/>
                <a:cs typeface="Times New Roman" panose="02020603050405020304" pitchFamily="18" charset="0"/>
              </a:rPr>
              <a:t>3, </a:t>
            </a:r>
            <a:r>
              <a:rPr lang="en-US" sz="1400" dirty="0">
                <a:latin typeface="Times New Roman" panose="02020603050405020304" pitchFamily="18" charset="0"/>
                <a:cs typeface="Times New Roman" panose="02020603050405020304" pitchFamily="18" charset="0"/>
              </a:rPr>
              <a:t>Need = (7, 3, 3)</a:t>
            </a:r>
          </a:p>
          <a:p>
            <a:pPr algn="just" fontAlgn="base">
              <a:lnSpc>
                <a:spcPct val="150000"/>
              </a:lnSpc>
            </a:pPr>
            <a:r>
              <a:rPr lang="en-US" sz="1400" dirty="0">
                <a:latin typeface="Times New Roman" panose="02020603050405020304" pitchFamily="18" charset="0"/>
                <a:cs typeface="Times New Roman" panose="02020603050405020304" pitchFamily="18" charset="0"/>
              </a:rPr>
              <a:t>                  Available = (4, 2, 2)</a:t>
            </a:r>
          </a:p>
          <a:p>
            <a:pPr algn="just" fontAlgn="base">
              <a:lnSpc>
                <a:spcPct val="150000"/>
              </a:lnSpc>
            </a:pPr>
            <a:r>
              <a:rPr lang="en-US" sz="1400" dirty="0">
                <a:latin typeface="Times New Roman" panose="02020603050405020304" pitchFamily="18" charset="0"/>
                <a:cs typeface="Times New Roman" panose="02020603050405020304" pitchFamily="18" charset="0"/>
              </a:rPr>
              <a:t>          Need ≤ Available = False</a:t>
            </a:r>
          </a:p>
          <a:p>
            <a:pPr algn="just" fontAlgn="base">
              <a:lnSpc>
                <a:spcPct val="150000"/>
              </a:lnSpc>
            </a:pPr>
            <a:r>
              <a:rPr lang="en-US" sz="1400" dirty="0">
                <a:latin typeface="Times New Roman" panose="02020603050405020304" pitchFamily="18" charset="0"/>
                <a:cs typeface="Times New Roman" panose="02020603050405020304" pitchFamily="18" charset="0"/>
              </a:rPr>
              <a:t>So, the system will move to the next process.</a:t>
            </a:r>
          </a:p>
        </p:txBody>
      </p:sp>
    </p:spTree>
    <p:extLst>
      <p:ext uri="{BB962C8B-B14F-4D97-AF65-F5344CB8AC3E}">
        <p14:creationId xmlns:p14="http://schemas.microsoft.com/office/powerpoint/2010/main" val="12819145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29</a:t>
            </a:fld>
            <a:endParaRPr lang="en-US">
              <a:solidFill>
                <a:srgbClr val="000000"/>
              </a:solidFill>
            </a:endParaRPr>
          </a:p>
        </p:txBody>
      </p:sp>
      <p:sp>
        <p:nvSpPr>
          <p:cNvPr id="3" name="Rectangle 2"/>
          <p:cNvSpPr/>
          <p:nvPr/>
        </p:nvSpPr>
        <p:spPr>
          <a:xfrm>
            <a:off x="775855" y="309332"/>
            <a:ext cx="7994072" cy="6409832"/>
          </a:xfrm>
          <a:prstGeom prst="rect">
            <a:avLst/>
          </a:prstGeom>
        </p:spPr>
        <p:txBody>
          <a:bodyPr wrap="square">
            <a:spAutoFit/>
          </a:bodyPr>
          <a:lstStyle/>
          <a:p>
            <a:pPr algn="just" fontAlgn="base">
              <a:lnSpc>
                <a:spcPct val="150000"/>
              </a:lnSpc>
            </a:pPr>
            <a:r>
              <a:rPr lang="en-US" sz="1100" b="1" dirty="0">
                <a:latin typeface="Times New Roman" panose="02020603050405020304" pitchFamily="18" charset="0"/>
                <a:cs typeface="Times New Roman" panose="02020603050405020304" pitchFamily="18" charset="0"/>
              </a:rPr>
              <a:t>5.</a:t>
            </a:r>
            <a:r>
              <a:rPr lang="en-US" sz="1100" dirty="0">
                <a:latin typeface="Times New Roman" panose="02020603050405020304" pitchFamily="18" charset="0"/>
                <a:cs typeface="Times New Roman" panose="02020603050405020304" pitchFamily="18" charset="0"/>
              </a:rPr>
              <a:t> For Process P</a:t>
            </a:r>
            <a:r>
              <a:rPr lang="en-US" sz="1100" baseline="-25000" dirty="0">
                <a:latin typeface="Times New Roman" panose="02020603050405020304" pitchFamily="18" charset="0"/>
                <a:cs typeface="Times New Roman" panose="02020603050405020304" pitchFamily="18" charset="0"/>
              </a:rPr>
              <a:t>4</a:t>
            </a:r>
            <a:r>
              <a:rPr lang="en-US" sz="1100" dirty="0">
                <a:latin typeface="Times New Roman" panose="02020603050405020304" pitchFamily="18" charset="0"/>
                <a:cs typeface="Times New Roman" panose="02020603050405020304" pitchFamily="18" charset="0"/>
              </a:rPr>
              <a:t>, Need = (0, 0, 0)</a:t>
            </a:r>
          </a:p>
          <a:p>
            <a:pPr algn="just" fontAlgn="base">
              <a:lnSpc>
                <a:spcPct val="150000"/>
              </a:lnSpc>
            </a:pPr>
            <a:r>
              <a:rPr lang="en-US" sz="1100" dirty="0">
                <a:latin typeface="Times New Roman" panose="02020603050405020304" pitchFamily="18" charset="0"/>
                <a:cs typeface="Times New Roman" panose="02020603050405020304" pitchFamily="18" charset="0"/>
              </a:rPr>
              <a:t>                   Available = (4, 2, 2)</a:t>
            </a:r>
          </a:p>
          <a:p>
            <a:pPr algn="just" fontAlgn="base">
              <a:lnSpc>
                <a:spcPct val="150000"/>
              </a:lnSpc>
            </a:pPr>
            <a:r>
              <a:rPr lang="en-US" sz="1100" dirty="0">
                <a:latin typeface="Times New Roman" panose="02020603050405020304" pitchFamily="18" charset="0"/>
                <a:cs typeface="Times New Roman" panose="02020603050405020304" pitchFamily="18" charset="0"/>
              </a:rPr>
              <a:t>              Need ≤ Available = True</a:t>
            </a:r>
          </a:p>
          <a:p>
            <a:pPr algn="just" fontAlgn="base">
              <a:lnSpc>
                <a:spcPct val="150000"/>
              </a:lnSpc>
            </a:pPr>
            <a:r>
              <a:rPr lang="en-US" sz="1100" dirty="0">
                <a:latin typeface="Times New Roman" panose="02020603050405020304" pitchFamily="18" charset="0"/>
                <a:cs typeface="Times New Roman" panose="02020603050405020304" pitchFamily="18" charset="0"/>
              </a:rPr>
              <a:t>                Request of P</a:t>
            </a:r>
            <a:r>
              <a:rPr lang="en-US" sz="1100" baseline="-25000" dirty="0">
                <a:latin typeface="Times New Roman" panose="02020603050405020304" pitchFamily="18" charset="0"/>
                <a:cs typeface="Times New Roman" panose="02020603050405020304" pitchFamily="18" charset="0"/>
              </a:rPr>
              <a:t>4 </a:t>
            </a:r>
            <a:r>
              <a:rPr lang="en-US" sz="1100" dirty="0">
                <a:latin typeface="Times New Roman" panose="02020603050405020304" pitchFamily="18" charset="0"/>
                <a:cs typeface="Times New Roman" panose="02020603050405020304" pitchFamily="18" charset="0"/>
              </a:rPr>
              <a:t>is granted.</a:t>
            </a:r>
          </a:p>
          <a:p>
            <a:pPr algn="just" fontAlgn="base">
              <a:lnSpc>
                <a:spcPct val="150000"/>
              </a:lnSpc>
            </a:pPr>
            <a:r>
              <a:rPr lang="en-US" sz="1100" dirty="0">
                <a:latin typeface="Times New Roman" panose="02020603050405020304" pitchFamily="18" charset="0"/>
                <a:cs typeface="Times New Roman" panose="02020603050405020304" pitchFamily="18" charset="0"/>
              </a:rPr>
              <a:t>                ⸫                          Available = Available + Allocation</a:t>
            </a:r>
          </a:p>
          <a:p>
            <a:pPr algn="just" fontAlgn="base">
              <a:lnSpc>
                <a:spcPct val="150000"/>
              </a:lnSpc>
            </a:pPr>
            <a:r>
              <a:rPr lang="en-US" sz="1100" dirty="0">
                <a:latin typeface="Times New Roman" panose="02020603050405020304" pitchFamily="18" charset="0"/>
                <a:cs typeface="Times New Roman" panose="02020603050405020304" pitchFamily="18" charset="0"/>
              </a:rPr>
              <a:t>                                        = (4, 2, 2) + (1, 1, 2)</a:t>
            </a:r>
          </a:p>
          <a:p>
            <a:pPr algn="just" fontAlgn="base">
              <a:lnSpc>
                <a:spcPct val="150000"/>
              </a:lnSpc>
            </a:pPr>
            <a:r>
              <a:rPr lang="en-US" sz="1100" dirty="0">
                <a:latin typeface="Times New Roman" panose="02020603050405020304" pitchFamily="18" charset="0"/>
                <a:cs typeface="Times New Roman" panose="02020603050405020304" pitchFamily="18" charset="0"/>
              </a:rPr>
              <a:t>                                        = (5, 3, 4) now, (New Available)</a:t>
            </a:r>
          </a:p>
          <a:p>
            <a:pPr algn="just" fontAlgn="base">
              <a:lnSpc>
                <a:spcPct val="150000"/>
              </a:lnSpc>
            </a:pPr>
            <a:r>
              <a:rPr lang="en-US" sz="1100" b="1" dirty="0">
                <a:latin typeface="Times New Roman" panose="02020603050405020304" pitchFamily="18" charset="0"/>
                <a:cs typeface="Times New Roman" panose="02020603050405020304" pitchFamily="18" charset="0"/>
              </a:rPr>
              <a:t>6. </a:t>
            </a:r>
            <a:r>
              <a:rPr lang="en-US" sz="1100" dirty="0">
                <a:latin typeface="Times New Roman" panose="02020603050405020304" pitchFamily="18" charset="0"/>
                <a:cs typeface="Times New Roman" panose="02020603050405020304" pitchFamily="18" charset="0"/>
              </a:rPr>
              <a:t>Now again check for Process P</a:t>
            </a:r>
            <a:r>
              <a:rPr lang="en-US" sz="1100" baseline="-25000" dirty="0">
                <a:latin typeface="Times New Roman" panose="02020603050405020304" pitchFamily="18" charset="0"/>
                <a:cs typeface="Times New Roman" panose="02020603050405020304" pitchFamily="18" charset="0"/>
              </a:rPr>
              <a:t>2, </a:t>
            </a:r>
            <a:r>
              <a:rPr lang="en-US" sz="1100" dirty="0">
                <a:latin typeface="Times New Roman" panose="02020603050405020304" pitchFamily="18" charset="0"/>
                <a:cs typeface="Times New Roman" panose="02020603050405020304" pitchFamily="18" charset="0"/>
              </a:rPr>
              <a:t>Need = (5, 0, 1)</a:t>
            </a:r>
          </a:p>
          <a:p>
            <a:pPr algn="just" fontAlgn="base">
              <a:lnSpc>
                <a:spcPct val="150000"/>
              </a:lnSpc>
            </a:pPr>
            <a:r>
              <a:rPr lang="en-US" sz="1100" dirty="0">
                <a:latin typeface="Times New Roman" panose="02020603050405020304" pitchFamily="18" charset="0"/>
                <a:cs typeface="Times New Roman" panose="02020603050405020304" pitchFamily="18" charset="0"/>
              </a:rPr>
              <a:t>                                               Available = (5, 3, 4)</a:t>
            </a:r>
          </a:p>
          <a:p>
            <a:pPr algn="just" fontAlgn="base">
              <a:lnSpc>
                <a:spcPct val="150000"/>
              </a:lnSpc>
            </a:pPr>
            <a:r>
              <a:rPr lang="en-US" sz="1100" dirty="0">
                <a:latin typeface="Times New Roman" panose="02020603050405020304" pitchFamily="18" charset="0"/>
                <a:cs typeface="Times New Roman" panose="02020603050405020304" pitchFamily="18" charset="0"/>
              </a:rPr>
              <a:t>                                          Need ≤ Available = True</a:t>
            </a:r>
          </a:p>
          <a:p>
            <a:pPr algn="just" fontAlgn="base">
              <a:lnSpc>
                <a:spcPct val="150000"/>
              </a:lnSpc>
            </a:pPr>
            <a:r>
              <a:rPr lang="en-US" sz="1100" dirty="0">
                <a:latin typeface="Times New Roman" panose="02020603050405020304" pitchFamily="18" charset="0"/>
                <a:cs typeface="Times New Roman" panose="02020603050405020304" pitchFamily="18" charset="0"/>
              </a:rPr>
              <a:t>                Request of P</a:t>
            </a:r>
            <a:r>
              <a:rPr lang="en-US" sz="1100" baseline="-25000" dirty="0">
                <a:latin typeface="Times New Roman" panose="02020603050405020304" pitchFamily="18" charset="0"/>
                <a:cs typeface="Times New Roman" panose="02020603050405020304" pitchFamily="18" charset="0"/>
              </a:rPr>
              <a:t>2 </a:t>
            </a:r>
            <a:r>
              <a:rPr lang="en-US" sz="1100" dirty="0">
                <a:latin typeface="Times New Roman" panose="02020603050405020304" pitchFamily="18" charset="0"/>
                <a:cs typeface="Times New Roman" panose="02020603050405020304" pitchFamily="18" charset="0"/>
              </a:rPr>
              <a:t>is granted.</a:t>
            </a:r>
          </a:p>
          <a:p>
            <a:pPr algn="just" fontAlgn="base">
              <a:lnSpc>
                <a:spcPct val="150000"/>
              </a:lnSpc>
            </a:pPr>
            <a:r>
              <a:rPr lang="en-US" sz="1100" dirty="0">
                <a:latin typeface="Times New Roman" panose="02020603050405020304" pitchFamily="18" charset="0"/>
                <a:cs typeface="Times New Roman" panose="02020603050405020304" pitchFamily="18" charset="0"/>
              </a:rPr>
              <a:t>              </a:t>
            </a:r>
            <a:r>
              <a:rPr lang="en-US" sz="1100" b="1" dirty="0">
                <a:latin typeface="Times New Roman" panose="02020603050405020304" pitchFamily="18" charset="0"/>
                <a:cs typeface="Times New Roman" panose="02020603050405020304" pitchFamily="18" charset="0"/>
              </a:rPr>
              <a:t>  ⸫       </a:t>
            </a:r>
            <a:r>
              <a:rPr lang="en-US" sz="1100" dirty="0">
                <a:latin typeface="Times New Roman" panose="02020603050405020304" pitchFamily="18" charset="0"/>
                <a:cs typeface="Times New Roman" panose="02020603050405020304" pitchFamily="18" charset="0"/>
              </a:rPr>
              <a:t>                   Available = Available + Allocation</a:t>
            </a:r>
          </a:p>
          <a:p>
            <a:pPr algn="just" fontAlgn="base">
              <a:lnSpc>
                <a:spcPct val="150000"/>
              </a:lnSpc>
            </a:pPr>
            <a:r>
              <a:rPr lang="en-US" sz="1100" dirty="0">
                <a:latin typeface="Times New Roman" panose="02020603050405020304" pitchFamily="18" charset="0"/>
                <a:cs typeface="Times New Roman" panose="02020603050405020304" pitchFamily="18" charset="0"/>
              </a:rPr>
              <a:t>                                                             = (5, 3, 4) + (4, 0, 1)</a:t>
            </a:r>
          </a:p>
          <a:p>
            <a:pPr algn="just" fontAlgn="base">
              <a:lnSpc>
                <a:spcPct val="150000"/>
              </a:lnSpc>
            </a:pPr>
            <a:r>
              <a:rPr lang="en-US" sz="1100" dirty="0">
                <a:latin typeface="Times New Roman" panose="02020603050405020304" pitchFamily="18" charset="0"/>
                <a:cs typeface="Times New Roman" panose="02020603050405020304" pitchFamily="18" charset="0"/>
              </a:rPr>
              <a:t>                                                             = (9, 3, 5) now, (New Available)</a:t>
            </a:r>
          </a:p>
          <a:p>
            <a:pPr algn="just" fontAlgn="base">
              <a:lnSpc>
                <a:spcPct val="150000"/>
              </a:lnSpc>
            </a:pPr>
            <a:r>
              <a:rPr lang="en-US" sz="1100" b="1" dirty="0">
                <a:latin typeface="Times New Roman" panose="02020603050405020304" pitchFamily="18" charset="0"/>
                <a:cs typeface="Times New Roman" panose="02020603050405020304" pitchFamily="18" charset="0"/>
              </a:rPr>
              <a:t>7. </a:t>
            </a:r>
            <a:r>
              <a:rPr lang="en-US" sz="1100" dirty="0">
                <a:latin typeface="Times New Roman" panose="02020603050405020304" pitchFamily="18" charset="0"/>
                <a:cs typeface="Times New Roman" panose="02020603050405020304" pitchFamily="18" charset="0"/>
              </a:rPr>
              <a:t>Now again check for Process P</a:t>
            </a:r>
            <a:r>
              <a:rPr lang="en-US" sz="1100" baseline="-25000" dirty="0">
                <a:latin typeface="Times New Roman" panose="02020603050405020304" pitchFamily="18" charset="0"/>
                <a:cs typeface="Times New Roman" panose="02020603050405020304" pitchFamily="18" charset="0"/>
              </a:rPr>
              <a:t>3</a:t>
            </a:r>
            <a:r>
              <a:rPr lang="en-US" sz="1100" dirty="0">
                <a:latin typeface="Times New Roman" panose="02020603050405020304" pitchFamily="18" charset="0"/>
                <a:cs typeface="Times New Roman" panose="02020603050405020304" pitchFamily="18" charset="0"/>
              </a:rPr>
              <a:t>, Need = (7, 3, 3)</a:t>
            </a:r>
          </a:p>
          <a:p>
            <a:pPr algn="just" fontAlgn="base">
              <a:lnSpc>
                <a:spcPct val="150000"/>
              </a:lnSpc>
            </a:pPr>
            <a:r>
              <a:rPr lang="en-US" sz="1100" dirty="0">
                <a:latin typeface="Times New Roman" panose="02020603050405020304" pitchFamily="18" charset="0"/>
                <a:cs typeface="Times New Roman" panose="02020603050405020304" pitchFamily="18" charset="0"/>
              </a:rPr>
              <a:t>                                              Available = (9, 3, 5)</a:t>
            </a:r>
          </a:p>
          <a:p>
            <a:pPr algn="just" fontAlgn="base">
              <a:lnSpc>
                <a:spcPct val="150000"/>
              </a:lnSpc>
            </a:pPr>
            <a:r>
              <a:rPr lang="en-US" sz="1100" dirty="0">
                <a:latin typeface="Times New Roman" panose="02020603050405020304" pitchFamily="18" charset="0"/>
                <a:cs typeface="Times New Roman" panose="02020603050405020304" pitchFamily="18" charset="0"/>
              </a:rPr>
              <a:t>                                          Need ≤ Available = True</a:t>
            </a:r>
          </a:p>
          <a:p>
            <a:pPr algn="just" fontAlgn="base">
              <a:lnSpc>
                <a:spcPct val="150000"/>
              </a:lnSpc>
            </a:pPr>
            <a:r>
              <a:rPr lang="en-US" sz="1100" dirty="0">
                <a:latin typeface="Times New Roman" panose="02020603050405020304" pitchFamily="18" charset="0"/>
                <a:cs typeface="Times New Roman" panose="02020603050405020304" pitchFamily="18" charset="0"/>
              </a:rPr>
              <a:t>                Request of P</a:t>
            </a:r>
            <a:r>
              <a:rPr lang="en-US" sz="1100" baseline="-25000" dirty="0">
                <a:latin typeface="Times New Roman" panose="02020603050405020304" pitchFamily="18" charset="0"/>
                <a:cs typeface="Times New Roman" panose="02020603050405020304" pitchFamily="18" charset="0"/>
              </a:rPr>
              <a:t>3 </a:t>
            </a:r>
            <a:r>
              <a:rPr lang="en-US" sz="1100" dirty="0">
                <a:latin typeface="Times New Roman" panose="02020603050405020304" pitchFamily="18" charset="0"/>
                <a:cs typeface="Times New Roman" panose="02020603050405020304" pitchFamily="18" charset="0"/>
              </a:rPr>
              <a:t>is granted.</a:t>
            </a:r>
          </a:p>
          <a:p>
            <a:pPr algn="just" fontAlgn="base">
              <a:lnSpc>
                <a:spcPct val="150000"/>
              </a:lnSpc>
            </a:pPr>
            <a:r>
              <a:rPr lang="en-US" sz="1100" dirty="0">
                <a:latin typeface="Times New Roman" panose="02020603050405020304" pitchFamily="18" charset="0"/>
                <a:cs typeface="Times New Roman" panose="02020603050405020304" pitchFamily="18" charset="0"/>
              </a:rPr>
              <a:t>                ⸫                          Available = Available +Allocation</a:t>
            </a:r>
          </a:p>
          <a:p>
            <a:pPr algn="just" fontAlgn="base">
              <a:lnSpc>
                <a:spcPct val="150000"/>
              </a:lnSpc>
            </a:pPr>
            <a:r>
              <a:rPr lang="en-US" sz="1100" dirty="0">
                <a:latin typeface="Times New Roman" panose="02020603050405020304" pitchFamily="18" charset="0"/>
                <a:cs typeface="Times New Roman" panose="02020603050405020304" pitchFamily="18" charset="0"/>
              </a:rPr>
              <a:t>                                                             = (9, 3, 5) + (0, 2, 0) = (9, 5, 5)</a:t>
            </a:r>
          </a:p>
          <a:p>
            <a:pPr algn="just" fontAlgn="base">
              <a:lnSpc>
                <a:spcPct val="150000"/>
              </a:lnSpc>
            </a:pPr>
            <a:r>
              <a:rPr lang="en-US" sz="1100" b="1" dirty="0">
                <a:latin typeface="Times New Roman" panose="02020603050405020304" pitchFamily="18" charset="0"/>
                <a:cs typeface="Times New Roman" panose="02020603050405020304" pitchFamily="18" charset="0"/>
              </a:rPr>
              <a:t>8.</a:t>
            </a:r>
            <a:r>
              <a:rPr lang="en-US" sz="1100" dirty="0">
                <a:latin typeface="Times New Roman" panose="02020603050405020304" pitchFamily="18" charset="0"/>
                <a:cs typeface="Times New Roman" panose="02020603050405020304" pitchFamily="18" charset="0"/>
              </a:rPr>
              <a:t> Now again check for Process P</a:t>
            </a:r>
            <a:r>
              <a:rPr lang="en-US" sz="1100" baseline="-25000" dirty="0">
                <a:latin typeface="Times New Roman" panose="02020603050405020304" pitchFamily="18" charset="0"/>
                <a:cs typeface="Times New Roman" panose="02020603050405020304" pitchFamily="18" charset="0"/>
              </a:rPr>
              <a:t>0</a:t>
            </a:r>
            <a:r>
              <a:rPr lang="en-US" sz="1100" dirty="0">
                <a:latin typeface="Times New Roman" panose="02020603050405020304" pitchFamily="18" charset="0"/>
                <a:cs typeface="Times New Roman" panose="02020603050405020304" pitchFamily="18" charset="0"/>
              </a:rPr>
              <a:t>, = Need (3, 2, 1)</a:t>
            </a:r>
          </a:p>
          <a:p>
            <a:pPr algn="just" fontAlgn="base">
              <a:lnSpc>
                <a:spcPct val="150000"/>
              </a:lnSpc>
            </a:pPr>
            <a:r>
              <a:rPr lang="en-US" sz="1100" dirty="0">
                <a:latin typeface="Times New Roman" panose="02020603050405020304" pitchFamily="18" charset="0"/>
                <a:cs typeface="Times New Roman" panose="02020603050405020304" pitchFamily="18" charset="0"/>
              </a:rPr>
              <a:t>                                                      = Available (9, 5, 5)</a:t>
            </a:r>
          </a:p>
          <a:p>
            <a:pPr algn="just" fontAlgn="base">
              <a:lnSpc>
                <a:spcPct val="150000"/>
              </a:lnSpc>
            </a:pPr>
            <a:r>
              <a:rPr lang="en-US" sz="1100" b="1"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        Need ≤ Available = True</a:t>
            </a:r>
          </a:p>
          <a:p>
            <a:pPr algn="just" fontAlgn="base">
              <a:lnSpc>
                <a:spcPct val="150000"/>
              </a:lnSpc>
            </a:pPr>
            <a:r>
              <a:rPr lang="en-US" sz="1100" dirty="0">
                <a:latin typeface="Times New Roman" panose="02020603050405020304" pitchFamily="18" charset="0"/>
                <a:cs typeface="Times New Roman" panose="02020603050405020304" pitchFamily="18" charset="0"/>
              </a:rPr>
              <a:t>So, the request will be granted to P</a:t>
            </a:r>
            <a:r>
              <a:rPr lang="en-US" sz="1100" baseline="-25000" dirty="0">
                <a:latin typeface="Times New Roman" panose="02020603050405020304" pitchFamily="18" charset="0"/>
                <a:cs typeface="Times New Roman" panose="02020603050405020304" pitchFamily="18" charset="0"/>
              </a:rPr>
              <a:t>0</a:t>
            </a:r>
            <a:r>
              <a:rPr lang="en-US" sz="1100" dirty="0">
                <a:latin typeface="Times New Roman" panose="02020603050405020304" pitchFamily="18" charset="0"/>
                <a:cs typeface="Times New Roman" panose="02020603050405020304" pitchFamily="18" charset="0"/>
              </a:rPr>
              <a:t>.</a:t>
            </a:r>
          </a:p>
          <a:p>
            <a:pPr algn="just" fontAlgn="base">
              <a:lnSpc>
                <a:spcPct val="150000"/>
              </a:lnSpc>
            </a:pPr>
            <a:r>
              <a:rPr lang="en-US" sz="1100" dirty="0">
                <a:latin typeface="Times New Roman" panose="02020603050405020304" pitchFamily="18" charset="0"/>
                <a:cs typeface="Times New Roman" panose="02020603050405020304" pitchFamily="18" charset="0"/>
              </a:rPr>
              <a:t>Safe sequence: &lt; P</a:t>
            </a:r>
            <a:r>
              <a:rPr lang="en-US" sz="1100" baseline="-25000" dirty="0">
                <a:latin typeface="Times New Roman" panose="02020603050405020304" pitchFamily="18" charset="0"/>
                <a:cs typeface="Times New Roman" panose="02020603050405020304" pitchFamily="18" charset="0"/>
              </a:rPr>
              <a:t>1,</a:t>
            </a:r>
            <a:r>
              <a:rPr lang="en-US" sz="1100" dirty="0">
                <a:latin typeface="Times New Roman" panose="02020603050405020304" pitchFamily="18" charset="0"/>
                <a:cs typeface="Times New Roman" panose="02020603050405020304" pitchFamily="18" charset="0"/>
              </a:rPr>
              <a:t> P</a:t>
            </a:r>
            <a:r>
              <a:rPr lang="en-US" sz="1100" baseline="-25000" dirty="0">
                <a:latin typeface="Times New Roman" panose="02020603050405020304" pitchFamily="18" charset="0"/>
                <a:cs typeface="Times New Roman" panose="02020603050405020304" pitchFamily="18" charset="0"/>
              </a:rPr>
              <a:t>4,</a:t>
            </a:r>
            <a:r>
              <a:rPr lang="en-US" sz="1100" dirty="0">
                <a:latin typeface="Times New Roman" panose="02020603050405020304" pitchFamily="18" charset="0"/>
                <a:cs typeface="Times New Roman" panose="02020603050405020304" pitchFamily="18" charset="0"/>
              </a:rPr>
              <a:t> P</a:t>
            </a:r>
            <a:r>
              <a:rPr lang="en-US" sz="1100" baseline="-25000" dirty="0">
                <a:latin typeface="Times New Roman" panose="02020603050405020304" pitchFamily="18" charset="0"/>
                <a:cs typeface="Times New Roman" panose="02020603050405020304" pitchFamily="18" charset="0"/>
              </a:rPr>
              <a:t>2,</a:t>
            </a:r>
            <a:r>
              <a:rPr lang="en-US" sz="1100" dirty="0">
                <a:latin typeface="Times New Roman" panose="02020603050405020304" pitchFamily="18" charset="0"/>
                <a:cs typeface="Times New Roman" panose="02020603050405020304" pitchFamily="18" charset="0"/>
              </a:rPr>
              <a:t> P</a:t>
            </a:r>
            <a:r>
              <a:rPr lang="en-US" sz="1100" baseline="-25000" dirty="0">
                <a:latin typeface="Times New Roman" panose="02020603050405020304" pitchFamily="18" charset="0"/>
                <a:cs typeface="Times New Roman" panose="02020603050405020304" pitchFamily="18" charset="0"/>
              </a:rPr>
              <a:t>3,</a:t>
            </a:r>
            <a:r>
              <a:rPr lang="en-US" sz="1100" dirty="0">
                <a:latin typeface="Times New Roman" panose="02020603050405020304" pitchFamily="18" charset="0"/>
                <a:cs typeface="Times New Roman" panose="02020603050405020304" pitchFamily="18" charset="0"/>
              </a:rPr>
              <a:t> P</a:t>
            </a:r>
            <a:r>
              <a:rPr lang="en-US" sz="1100" baseline="-25000" dirty="0">
                <a:latin typeface="Times New Roman" panose="02020603050405020304" pitchFamily="18" charset="0"/>
                <a:cs typeface="Times New Roman" panose="02020603050405020304" pitchFamily="18" charset="0"/>
              </a:rPr>
              <a:t>0&gt;</a:t>
            </a: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61994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25401F48-284E-4F05-99AC-3F016D5A80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solidFill>
                <a:srgbClr val="000000"/>
              </a:solidFill>
            </a:endParaRPr>
          </a:p>
        </p:txBody>
      </p:sp>
      <p:sp>
        <p:nvSpPr>
          <p:cNvPr id="4" name="TextBox 3">
            <a:extLst>
              <a:ext uri="{FF2B5EF4-FFF2-40B4-BE49-F238E27FC236}">
                <a16:creationId xmlns="" xmlns:a16="http://schemas.microsoft.com/office/drawing/2014/main" id="{049B9918-0ADD-448F-BA3C-4D5235DB4AF8}"/>
              </a:ext>
            </a:extLst>
          </p:cNvPr>
          <p:cNvSpPr txBox="1"/>
          <p:nvPr/>
        </p:nvSpPr>
        <p:spPr>
          <a:xfrm>
            <a:off x="703385" y="1389185"/>
            <a:ext cx="7343335" cy="3268652"/>
          </a:xfrm>
          <a:prstGeom prst="rect">
            <a:avLst/>
          </a:prstGeom>
          <a:noFill/>
        </p:spPr>
        <p:txBody>
          <a:bodyPr wrap="square">
            <a:spAutoFit/>
          </a:bodyPr>
          <a:lstStyle/>
          <a:p>
            <a:pPr marL="342900" marR="0" indent="-342900" algn="just">
              <a:lnSpc>
                <a:spcPct val="150000"/>
              </a:lnSpc>
              <a:spcBef>
                <a:spcPts val="0"/>
              </a:spcBef>
              <a:spcAft>
                <a:spcPts val="0"/>
              </a:spcAft>
              <a:buFont typeface="Arial" panose="020B0604020202020204" pitchFamily="34" charset="0"/>
              <a:buChar char="•"/>
            </a:pPr>
            <a:r>
              <a:rPr lang="en-US" sz="2000" dirty="0">
                <a:solidFill>
                  <a:srgbClr val="000000"/>
                </a:solidFill>
                <a:effectLst/>
                <a:latin typeface="Times New Roman" panose="02020603050405020304" pitchFamily="18" charset="0"/>
                <a:ea typeface="Calibri" panose="020F0502020204030204" pitchFamily="34" charset="0"/>
              </a:rPr>
              <a:t>Introduction, Deadlock Characterization, Preemptable and Non-preemptable Resources, Resource – Allocation Graph, Conditions for Deadlock .</a:t>
            </a:r>
          </a:p>
          <a:p>
            <a:pPr marL="342900" marR="0" indent="-342900" algn="just">
              <a:lnSpc>
                <a:spcPct val="150000"/>
              </a:lnSpc>
              <a:spcBef>
                <a:spcPts val="0"/>
              </a:spcBef>
              <a:spcAft>
                <a:spcPts val="0"/>
              </a:spcAft>
              <a:buFont typeface="Arial" panose="020B0604020202020204" pitchFamily="34" charset="0"/>
              <a:buChar char="•"/>
            </a:pPr>
            <a:r>
              <a:rPr lang="en-US" sz="2000" dirty="0">
                <a:solidFill>
                  <a:srgbClr val="000000"/>
                </a:solidFill>
                <a:effectLst/>
                <a:latin typeface="Times New Roman" panose="02020603050405020304" pitchFamily="18" charset="0"/>
                <a:ea typeface="Calibri" panose="020F0502020204030204" pitchFamily="34" charset="0"/>
              </a:rPr>
              <a:t>Handling Deadlocks: Ostrich Algorithm, Deadlock prevention, Deadlock Avoidance, Deadlock Detection (For Single and Multiple Resource Instances), Recovery From Deadlock (Through Preemption and Rollback) </a:t>
            </a:r>
          </a:p>
        </p:txBody>
      </p:sp>
      <p:sp>
        <p:nvSpPr>
          <p:cNvPr id="5" name="TextBox 4">
            <a:extLst>
              <a:ext uri="{FF2B5EF4-FFF2-40B4-BE49-F238E27FC236}">
                <a16:creationId xmlns="" xmlns:a16="http://schemas.microsoft.com/office/drawing/2014/main" id="{0830352A-3ED4-4A73-99B8-172341585E4C}"/>
              </a:ext>
            </a:extLst>
          </p:cNvPr>
          <p:cNvSpPr txBox="1"/>
          <p:nvPr/>
        </p:nvSpPr>
        <p:spPr>
          <a:xfrm>
            <a:off x="967154" y="720969"/>
            <a:ext cx="513470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Contents</a:t>
            </a:r>
          </a:p>
        </p:txBody>
      </p:sp>
    </p:spTree>
    <p:extLst>
      <p:ext uri="{BB962C8B-B14F-4D97-AF65-F5344CB8AC3E}">
        <p14:creationId xmlns:p14="http://schemas.microsoft.com/office/powerpoint/2010/main" val="11469412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Deadlock detection </a:t>
            </a:r>
            <a:endParaRPr lang="en-US" dirty="0"/>
          </a:p>
        </p:txBody>
      </p:sp>
      <p:sp>
        <p:nvSpPr>
          <p:cNvPr id="5" name="Content Placeholder 4"/>
          <p:cNvSpPr>
            <a:spLocks noGrp="1"/>
          </p:cNvSpPr>
          <p:nvPr>
            <p:ph idx="1"/>
          </p:nvPr>
        </p:nvSpPr>
        <p:spPr/>
        <p:txBody>
          <a:bodyPr/>
          <a:lstStyle/>
          <a:p>
            <a:endParaRPr lang="en-US"/>
          </a:p>
        </p:txBody>
      </p:sp>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30</a:t>
            </a:fld>
            <a:endParaRPr lang="en-US">
              <a:solidFill>
                <a:srgbClr val="000000"/>
              </a:solidFill>
            </a:endParaRPr>
          </a:p>
        </p:txBody>
      </p:sp>
    </p:spTree>
    <p:extLst>
      <p:ext uri="{BB962C8B-B14F-4D97-AF65-F5344CB8AC3E}">
        <p14:creationId xmlns:p14="http://schemas.microsoft.com/office/powerpoint/2010/main" val="20537716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81074"/>
          </a:xfrm>
        </p:spPr>
        <p:txBody>
          <a:bodyPr>
            <a:normAutofit fontScale="90000"/>
          </a:bodyPr>
          <a:lstStyle/>
          <a:p>
            <a:r>
              <a:rPr lang="en-US" b="1" dirty="0">
                <a:latin typeface="Times New Roman" panose="02020603050405020304" pitchFamily="18" charset="0"/>
                <a:cs typeface="Times New Roman" panose="02020603050405020304" pitchFamily="18" charset="0"/>
              </a:rPr>
              <a:t>Resource Allocation Graph (RAG)</a:t>
            </a:r>
            <a:r>
              <a:rPr lang="en-US" b="1" dirty="0"/>
              <a:t> </a:t>
            </a:r>
            <a:br>
              <a:rPr lang="en-US" b="1" dirty="0"/>
            </a:br>
            <a:endParaRPr lang="en-US" dirty="0"/>
          </a:p>
        </p:txBody>
      </p:sp>
      <p:sp>
        <p:nvSpPr>
          <p:cNvPr id="3" name="Content Placeholder 2"/>
          <p:cNvSpPr>
            <a:spLocks noGrp="1"/>
          </p:cNvSpPr>
          <p:nvPr>
            <p:ph idx="1"/>
          </p:nvPr>
        </p:nvSpPr>
        <p:spPr>
          <a:xfrm>
            <a:off x="152400" y="1089024"/>
            <a:ext cx="8991600" cy="5632451"/>
          </a:xfrm>
        </p:spPr>
        <p:txBody>
          <a:bodyPr>
            <a:normAutofit lnSpcReduction="10000"/>
          </a:bodyPr>
          <a:lstStyle/>
          <a:p>
            <a:pPr marL="0" indent="0" algn="just">
              <a:buNone/>
            </a:pPr>
            <a:r>
              <a:rPr lang="en-US" sz="2400" dirty="0">
                <a:latin typeface="Times New Roman" panose="02020603050405020304" pitchFamily="18" charset="0"/>
                <a:cs typeface="Times New Roman" panose="02020603050405020304" pitchFamily="18" charset="0"/>
              </a:rPr>
              <a:t>resource allocation graph is explained to us what is the state of the system in terms of </a:t>
            </a:r>
            <a:r>
              <a:rPr lang="en-US" sz="2400" b="1" dirty="0">
                <a:latin typeface="Times New Roman" panose="02020603050405020304" pitchFamily="18" charset="0"/>
                <a:cs typeface="Times New Roman" panose="02020603050405020304" pitchFamily="18" charset="0"/>
              </a:rPr>
              <a:t>processes and resources</a:t>
            </a:r>
            <a:r>
              <a:rPr lang="en-US" sz="2400" dirty="0">
                <a:latin typeface="Times New Roman" panose="02020603050405020304" pitchFamily="18" charset="0"/>
                <a:cs typeface="Times New Roman" panose="02020603050405020304" pitchFamily="18" charset="0"/>
              </a:rPr>
              <a:t>. Like how many resources are available, how many are allocated and what is the request of each process. Everything can be represented in terms of the diagram. One of the advantages of having a diagram is, sometimes it is possible to see a deadlock directly by using RAG, but then you might not be able to know that by looking at the </a:t>
            </a:r>
            <a:r>
              <a:rPr lang="en-US" sz="2400" dirty="0" smtClean="0">
                <a:latin typeface="Times New Roman" panose="02020603050405020304" pitchFamily="18" charset="0"/>
                <a:cs typeface="Times New Roman" panose="02020603050405020304" pitchFamily="18" charset="0"/>
              </a:rPr>
              <a:t>table.</a:t>
            </a:r>
          </a:p>
          <a:p>
            <a:pPr algn="just" fontAlgn="base"/>
            <a:r>
              <a:rPr lang="en-US" sz="2400" b="1" dirty="0">
                <a:latin typeface="Times New Roman" panose="02020603050405020304" pitchFamily="18" charset="0"/>
                <a:cs typeface="Times New Roman" panose="02020603050405020304" pitchFamily="18" charset="0"/>
              </a:rPr>
              <a:t>1. Process vertex –</a:t>
            </a:r>
            <a:r>
              <a:rPr lang="en-US" sz="2400" dirty="0">
                <a:latin typeface="Times New Roman" panose="02020603050405020304" pitchFamily="18" charset="0"/>
                <a:cs typeface="Times New Roman" panose="02020603050405020304" pitchFamily="18" charset="0"/>
              </a:rPr>
              <a:t> Every process will be represented as a process vertex</a:t>
            </a:r>
            <a:r>
              <a:rPr lang="en-US" sz="2400" dirty="0" smtClean="0">
                <a:latin typeface="Times New Roman" panose="02020603050405020304" pitchFamily="18" charset="0"/>
                <a:cs typeface="Times New Roman" panose="02020603050405020304" pitchFamily="18" charset="0"/>
              </a:rPr>
              <a:t>. Generally</a:t>
            </a:r>
            <a:r>
              <a:rPr lang="en-US" sz="2400" dirty="0">
                <a:latin typeface="Times New Roman" panose="02020603050405020304" pitchFamily="18" charset="0"/>
                <a:cs typeface="Times New Roman" panose="02020603050405020304" pitchFamily="18" charset="0"/>
              </a:rPr>
              <a:t>, the process will be represented with a circle.</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2. Resource vertex –</a:t>
            </a:r>
            <a:r>
              <a:rPr lang="en-US" sz="2400" dirty="0">
                <a:latin typeface="Times New Roman" panose="02020603050405020304" pitchFamily="18" charset="0"/>
                <a:cs typeface="Times New Roman" panose="02020603050405020304" pitchFamily="18" charset="0"/>
              </a:rPr>
              <a:t> Every resource will be represented as a resource vertex. It is also two type –</a:t>
            </a:r>
          </a:p>
          <a:p>
            <a:pPr algn="just" fontAlgn="base"/>
            <a:r>
              <a:rPr lang="en-US" sz="2400" b="1" dirty="0">
                <a:latin typeface="Times New Roman" panose="02020603050405020304" pitchFamily="18" charset="0"/>
                <a:cs typeface="Times New Roman" panose="02020603050405020304" pitchFamily="18" charset="0"/>
              </a:rPr>
              <a:t>Single instance type resource –</a:t>
            </a:r>
            <a:r>
              <a:rPr lang="en-US" sz="2400" dirty="0">
                <a:latin typeface="Times New Roman" panose="02020603050405020304" pitchFamily="18" charset="0"/>
                <a:cs typeface="Times New Roman" panose="02020603050405020304" pitchFamily="18" charset="0"/>
              </a:rPr>
              <a:t> It represents as a box, inside the box, there will be one dot</a:t>
            </a:r>
            <a:r>
              <a:rPr lang="en-US" sz="2400" dirty="0" smtClean="0">
                <a:latin typeface="Times New Roman" panose="02020603050405020304" pitchFamily="18" charset="0"/>
                <a:cs typeface="Times New Roman" panose="02020603050405020304" pitchFamily="18" charset="0"/>
              </a:rPr>
              <a:t>. So </a:t>
            </a:r>
            <a:r>
              <a:rPr lang="en-US" sz="2400" dirty="0">
                <a:latin typeface="Times New Roman" panose="02020603050405020304" pitchFamily="18" charset="0"/>
                <a:cs typeface="Times New Roman" panose="02020603050405020304" pitchFamily="18" charset="0"/>
              </a:rPr>
              <a:t>the number of dots indicate how many instances are present of each resource type.</a:t>
            </a:r>
          </a:p>
          <a:p>
            <a:pPr algn="just" fontAlgn="base"/>
            <a:r>
              <a:rPr lang="en-US" sz="2400" b="1" dirty="0">
                <a:latin typeface="Times New Roman" panose="02020603050405020304" pitchFamily="18" charset="0"/>
                <a:cs typeface="Times New Roman" panose="02020603050405020304" pitchFamily="18" charset="0"/>
              </a:rPr>
              <a:t>Multi-resource instance type resource –</a:t>
            </a:r>
            <a:r>
              <a:rPr lang="en-US" sz="2400" dirty="0">
                <a:latin typeface="Times New Roman" panose="02020603050405020304" pitchFamily="18" charset="0"/>
                <a:cs typeface="Times New Roman" panose="02020603050405020304" pitchFamily="18" charset="0"/>
              </a:rPr>
              <a:t> It also represents as a box, inside the box, there will be many dots present.</a:t>
            </a: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31</a:t>
            </a:fld>
            <a:endParaRPr lang="en-US" dirty="0"/>
          </a:p>
        </p:txBody>
      </p:sp>
    </p:spTree>
    <p:extLst>
      <p:ext uri="{BB962C8B-B14F-4D97-AF65-F5344CB8AC3E}">
        <p14:creationId xmlns:p14="http://schemas.microsoft.com/office/powerpoint/2010/main" val="16676458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81074"/>
          </a:xfrm>
        </p:spPr>
        <p:txBody>
          <a:bodyPr>
            <a:normAutofit fontScale="90000"/>
          </a:bodyPr>
          <a:lstStyle/>
          <a:p>
            <a:r>
              <a:rPr lang="en-US" b="1" dirty="0">
                <a:latin typeface="Times New Roman" panose="02020603050405020304" pitchFamily="18" charset="0"/>
                <a:cs typeface="Times New Roman" panose="02020603050405020304" pitchFamily="18" charset="0"/>
              </a:rPr>
              <a:t>Resource Allocation Graph (RAG)</a:t>
            </a:r>
            <a:r>
              <a:rPr lang="en-US" b="1" dirty="0"/>
              <a:t> </a:t>
            </a:r>
            <a:br>
              <a:rPr lang="en-US" b="1" dirty="0"/>
            </a:b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32</a:t>
            </a:fld>
            <a:endParaRPr lang="en-US" dirty="0"/>
          </a:p>
        </p:txBody>
      </p:sp>
      <p:pic>
        <p:nvPicPr>
          <p:cNvPr id="1026" name="Picture 2" descr="https://media.geeksforgeeks.org/wp-content/uploads/Prjjj1-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0400" y="1481138"/>
            <a:ext cx="8991600" cy="505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0451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8427"/>
            <a:ext cx="7886700" cy="981074"/>
          </a:xfrm>
        </p:spPr>
        <p:txBody>
          <a:bodyPr>
            <a:normAutofit fontScale="90000"/>
          </a:bodyPr>
          <a:lstStyle/>
          <a:p>
            <a:r>
              <a:rPr lang="en-US" dirty="0"/>
              <a:t> </a:t>
            </a:r>
            <a:r>
              <a:rPr lang="en-US" dirty="0" smtClean="0"/>
              <a:t>Edges </a:t>
            </a:r>
            <a:r>
              <a:rPr lang="en-US" dirty="0"/>
              <a:t>of RAG.</a:t>
            </a:r>
            <a:r>
              <a:rPr lang="en-US" b="1" dirty="0"/>
              <a:t/>
            </a:r>
            <a:br>
              <a:rPr lang="en-US" b="1" dirty="0"/>
            </a:b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33</a:t>
            </a:fld>
            <a:endParaRPr lang="en-US" dirty="0"/>
          </a:p>
        </p:txBody>
      </p:sp>
      <p:sp>
        <p:nvSpPr>
          <p:cNvPr id="3" name="Content Placeholder 2"/>
          <p:cNvSpPr>
            <a:spLocks noGrp="1"/>
          </p:cNvSpPr>
          <p:nvPr>
            <p:ph idx="1"/>
          </p:nvPr>
        </p:nvSpPr>
        <p:spPr>
          <a:xfrm>
            <a:off x="298450" y="936624"/>
            <a:ext cx="8845550" cy="5784851"/>
          </a:xfrm>
        </p:spPr>
        <p:txBody>
          <a:bodyPr>
            <a:normAutofit/>
          </a:bodyPr>
          <a:lstStyle/>
          <a:p>
            <a:pPr marL="457200" indent="-457200">
              <a:buAutoNum type="arabicPeriod"/>
            </a:pPr>
            <a:r>
              <a:rPr lang="en-US" sz="2400" b="1" dirty="0" smtClean="0">
                <a:latin typeface="Times New Roman" panose="02020603050405020304" pitchFamily="18" charset="0"/>
                <a:cs typeface="Times New Roman" panose="02020603050405020304" pitchFamily="18" charset="0"/>
              </a:rPr>
              <a:t>Assign </a:t>
            </a:r>
            <a:r>
              <a:rPr lang="en-US" sz="2400" b="1" dirty="0">
                <a:latin typeface="Times New Roman" panose="02020603050405020304" pitchFamily="18" charset="0"/>
                <a:cs typeface="Times New Roman" panose="02020603050405020304" pitchFamily="18" charset="0"/>
              </a:rPr>
              <a:t>Edge –</a:t>
            </a:r>
            <a:r>
              <a:rPr lang="en-US" sz="2400" dirty="0">
                <a:latin typeface="Times New Roman" panose="02020603050405020304" pitchFamily="18" charset="0"/>
                <a:cs typeface="Times New Roman" panose="02020603050405020304" pitchFamily="18" charset="0"/>
              </a:rPr>
              <a:t> If you already assign a resource to a process then it is called Assign edge.</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2. Request Edge –</a:t>
            </a:r>
            <a:r>
              <a:rPr lang="en-US" sz="2400" dirty="0">
                <a:latin typeface="Times New Roman" panose="02020603050405020304" pitchFamily="18" charset="0"/>
                <a:cs typeface="Times New Roman" panose="02020603050405020304" pitchFamily="18" charset="0"/>
              </a:rPr>
              <a:t> It means in future the process might want some resource </a:t>
            </a: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complete the execution, that is called request edge</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2050" name="Picture 2" descr="https://media.geeksforgeeks.org/wp-content/uploads/Slide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450" y="3184525"/>
            <a:ext cx="7772400" cy="2752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3709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1 (Single instances RAG)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pic>
        <p:nvPicPr>
          <p:cNvPr id="3074" name="Picture 2" descr="https://media.geeksforgeeks.org/wp-content/uploads/Slide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5544" y="1597025"/>
            <a:ext cx="7735712"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6199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 y="0"/>
            <a:ext cx="7886700" cy="1325563"/>
          </a:xfrm>
        </p:spPr>
        <p:txBody>
          <a:bodyPr>
            <a:normAutofit/>
          </a:bodyPr>
          <a:lstStyle/>
          <a:p>
            <a:r>
              <a:rPr lang="en-US" sz="3200" b="1" dirty="0">
                <a:latin typeface="Times New Roman" panose="02020603050405020304" pitchFamily="18" charset="0"/>
                <a:cs typeface="Times New Roman" panose="02020603050405020304" pitchFamily="18" charset="0"/>
              </a:rPr>
              <a:t>Example 1 (Single instances RAG) </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
        <p:nvSpPr>
          <p:cNvPr id="3" name="Content Placeholder 2"/>
          <p:cNvSpPr>
            <a:spLocks noGrp="1"/>
          </p:cNvSpPr>
          <p:nvPr>
            <p:ph idx="1"/>
          </p:nvPr>
        </p:nvSpPr>
        <p:spPr>
          <a:xfrm>
            <a:off x="184150" y="1238250"/>
            <a:ext cx="8845550" cy="5483225"/>
          </a:xfrm>
        </p:spPr>
        <p:txBody>
          <a:bodyPr/>
          <a:lstStyle/>
          <a:p>
            <a:pPr algn="just" fontAlgn="base"/>
            <a:r>
              <a:rPr lang="en-US" sz="2400" dirty="0">
                <a:latin typeface="Times New Roman" panose="02020603050405020304" pitchFamily="18" charset="0"/>
                <a:cs typeface="Times New Roman" panose="02020603050405020304" pitchFamily="18" charset="0"/>
              </a:rPr>
              <a:t>If there is a cycle in the Resource Allocation Graph and each resource in the cycle provides only one instance, then the processes will be in deadlock. For example, if process P1 holds resource R1, process P2 holds resource R2 and process P1 is waiting for R2 and process P2 is waiting for R1, then process P1 and process P2 will be in deadlock</a:t>
            </a:r>
            <a:r>
              <a:rPr lang="en-US" sz="2400" dirty="0" smtClean="0">
                <a:latin typeface="Times New Roman" panose="02020603050405020304" pitchFamily="18" charset="0"/>
                <a:cs typeface="Times New Roman" panose="02020603050405020304" pitchFamily="18" charset="0"/>
              </a:rPr>
              <a:t>.</a:t>
            </a:r>
          </a:p>
          <a:p>
            <a:pPr marL="0" indent="0" algn="just" fontAlgn="base">
              <a:buNone/>
            </a:pPr>
            <a:endParaRPr lang="en-US" sz="2400" dirty="0">
              <a:latin typeface="Times New Roman" panose="02020603050405020304" pitchFamily="18" charset="0"/>
              <a:cs typeface="Times New Roman" panose="02020603050405020304" pitchFamily="18" charset="0"/>
            </a:endParaRPr>
          </a:p>
          <a:p>
            <a:pPr marL="0" indent="0">
              <a:buNone/>
            </a:pPr>
            <a:r>
              <a:rPr lang="en-US" dirty="0"/>
              <a:t/>
            </a:r>
            <a:br>
              <a:rPr lang="en-US" dirty="0"/>
            </a:b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150" y="3454400"/>
            <a:ext cx="6997700" cy="2686050"/>
          </a:xfrm>
          <a:prstGeom prst="rect">
            <a:avLst/>
          </a:prstGeom>
        </p:spPr>
      </p:pic>
    </p:spTree>
    <p:extLst>
      <p:ext uri="{BB962C8B-B14F-4D97-AF65-F5344CB8AC3E}">
        <p14:creationId xmlns:p14="http://schemas.microsoft.com/office/powerpoint/2010/main" val="13563404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 instances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pic>
        <p:nvPicPr>
          <p:cNvPr id="1026" name="Picture 2" descr="https://media.geeksforgeeks.org/wp-content/uploads/Slide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4144" y="1825625"/>
            <a:ext cx="773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85604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8580"/>
            <a:ext cx="7886700" cy="765174"/>
          </a:xfrm>
        </p:spPr>
        <p:txBody>
          <a:bodyPr>
            <a:normAutofit/>
          </a:bodyPr>
          <a:lstStyle/>
          <a:p>
            <a:r>
              <a:rPr lang="en-US" sz="3600" b="1" dirty="0">
                <a:latin typeface="Times New Roman" panose="02020603050405020304" pitchFamily="18" charset="0"/>
                <a:cs typeface="Times New Roman" panose="02020603050405020304" pitchFamily="18" charset="0"/>
              </a:rPr>
              <a:t>Example 2 (Multi-instances RAG)</a:t>
            </a:r>
            <a:r>
              <a:rPr lang="en-US" b="1" dirty="0"/>
              <a:t> </a:t>
            </a:r>
            <a:endParaRPr lang="en-US" dirty="0"/>
          </a:p>
        </p:txBody>
      </p:sp>
      <p:sp>
        <p:nvSpPr>
          <p:cNvPr id="3" name="Content Placeholder 2"/>
          <p:cNvSpPr>
            <a:spLocks noGrp="1"/>
          </p:cNvSpPr>
          <p:nvPr>
            <p:ph idx="1"/>
          </p:nvPr>
        </p:nvSpPr>
        <p:spPr>
          <a:xfrm>
            <a:off x="308064" y="5986507"/>
            <a:ext cx="5326211" cy="3054307"/>
          </a:xfrm>
        </p:spPr>
        <p:txBody>
          <a:bodyPr/>
          <a:lstStyle/>
          <a:p>
            <a:pPr marL="0" indent="0">
              <a:buNone/>
            </a:pPr>
            <a:endParaRPr lang="en-US" dirty="0" smtClean="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pic>
        <p:nvPicPr>
          <p:cNvPr id="5126" name="Picture 6" descr="https://media.geeksforgeeks.org/wp-content/uploads/sli-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829" y="713415"/>
            <a:ext cx="6362521" cy="29463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20939" y="3110447"/>
            <a:ext cx="8702121" cy="4339650"/>
          </a:xfrm>
          <a:prstGeom prst="rect">
            <a:avLst/>
          </a:prstGeom>
        </p:spPr>
        <p:txBody>
          <a:bodyPr wrap="square">
            <a:spAutoFit/>
          </a:bodyPr>
          <a:lstStyle/>
          <a:p>
            <a:pPr algn="just"/>
            <a:r>
              <a:rPr lang="en-US" sz="2000" dirty="0">
                <a:solidFill>
                  <a:srgbClr val="273239"/>
                </a:solidFill>
                <a:latin typeface="Times New Roman" panose="02020603050405020304" pitchFamily="18" charset="0"/>
                <a:cs typeface="Times New Roman" panose="02020603050405020304" pitchFamily="18" charset="0"/>
              </a:rPr>
              <a:t>The total number of processes are three; P1, P2 &amp; P3 and the total number of resources are two; R1 &amp; R2</a:t>
            </a:r>
            <a:r>
              <a:rPr lang="en-US" sz="2000" dirty="0" smtClean="0">
                <a:solidFill>
                  <a:srgbClr val="273239"/>
                </a:solidFill>
                <a:latin typeface="Times New Roman" panose="02020603050405020304" pitchFamily="18" charset="0"/>
                <a:cs typeface="Times New Roman" panose="02020603050405020304" pitchFamily="18" charset="0"/>
              </a:rPr>
              <a:t>.</a:t>
            </a:r>
          </a:p>
          <a:p>
            <a:pPr algn="just" fontAlgn="base"/>
            <a:r>
              <a:rPr lang="en-US" sz="2000" b="1" dirty="0" err="1">
                <a:latin typeface="Times New Roman" panose="02020603050405020304" pitchFamily="18" charset="0"/>
                <a:cs typeface="Times New Roman" panose="02020603050405020304" pitchFamily="18" charset="0"/>
              </a:rPr>
              <a:t>llocation</a:t>
            </a:r>
            <a:r>
              <a:rPr lang="en-US" sz="2000" b="1" dirty="0">
                <a:latin typeface="Times New Roman" panose="02020603050405020304" pitchFamily="18" charset="0"/>
                <a:cs typeface="Times New Roman" panose="02020603050405020304" pitchFamily="18" charset="0"/>
              </a:rPr>
              <a:t> matrix –</a:t>
            </a:r>
            <a:endParaRPr lang="en-US" sz="2000" dirty="0">
              <a:latin typeface="Times New Roman" panose="02020603050405020304" pitchFamily="18" charset="0"/>
              <a:cs typeface="Times New Roman" panose="02020603050405020304" pitchFamily="18" charset="0"/>
            </a:endParaRPr>
          </a:p>
          <a:p>
            <a:pPr algn="just" fontAlgn="base"/>
            <a:r>
              <a:rPr lang="en-US" sz="2000" dirty="0">
                <a:latin typeface="Times New Roman" panose="02020603050405020304" pitchFamily="18" charset="0"/>
                <a:cs typeface="Times New Roman" panose="02020603050405020304" pitchFamily="18" charset="0"/>
              </a:rPr>
              <a:t>For constructing the allocation matrix, just go to the resources and see to which process it is allocated.</a:t>
            </a:r>
          </a:p>
          <a:p>
            <a:pPr algn="just" fontAlgn="base"/>
            <a:r>
              <a:rPr lang="en-US" sz="2000" dirty="0">
                <a:latin typeface="Times New Roman" panose="02020603050405020304" pitchFamily="18" charset="0"/>
                <a:cs typeface="Times New Roman" panose="02020603050405020304" pitchFamily="18" charset="0"/>
              </a:rPr>
              <a:t>R1 is allocated to P1, therefore write 1 in allocation matrix and similarly, R2 is allocated to P2 as well as P3 and for the remaining element just write 0</a:t>
            </a:r>
            <a:r>
              <a:rPr lang="en-US" sz="2000" dirty="0" smtClean="0">
                <a:latin typeface="Times New Roman" panose="02020603050405020304" pitchFamily="18" charset="0"/>
                <a:cs typeface="Times New Roman" panose="02020603050405020304" pitchFamily="18" charset="0"/>
              </a:rPr>
              <a:t>.</a:t>
            </a:r>
          </a:p>
          <a:p>
            <a:pPr algn="just" fontAlgn="base"/>
            <a:r>
              <a:rPr lang="en-US" sz="2000" b="1" dirty="0" smtClean="0">
                <a:latin typeface="Times New Roman" panose="02020603050405020304" pitchFamily="18" charset="0"/>
                <a:cs typeface="Times New Roman" panose="02020603050405020304" pitchFamily="18" charset="0"/>
              </a:rPr>
              <a:t>Request </a:t>
            </a:r>
            <a:r>
              <a:rPr lang="en-US" sz="2000" b="1" dirty="0">
                <a:latin typeface="Times New Roman" panose="02020603050405020304" pitchFamily="18" charset="0"/>
                <a:cs typeface="Times New Roman" panose="02020603050405020304" pitchFamily="18" charset="0"/>
              </a:rPr>
              <a:t>matrix –</a:t>
            </a:r>
            <a:endParaRPr lang="en-US" sz="2000" dirty="0">
              <a:latin typeface="Times New Roman" panose="02020603050405020304" pitchFamily="18" charset="0"/>
              <a:cs typeface="Times New Roman" panose="02020603050405020304" pitchFamily="18" charset="0"/>
            </a:endParaRPr>
          </a:p>
          <a:p>
            <a:pPr algn="just" fontAlgn="base"/>
            <a:r>
              <a:rPr lang="en-US" sz="2000" dirty="0">
                <a:latin typeface="Times New Roman" panose="02020603050405020304" pitchFamily="18" charset="0"/>
                <a:cs typeface="Times New Roman" panose="02020603050405020304" pitchFamily="18" charset="0"/>
              </a:rPr>
              <a:t>In order to find out the request matrix, you have to go to the process and see the outgoing edges.</a:t>
            </a:r>
          </a:p>
          <a:p>
            <a:pPr algn="just" fontAlgn="base"/>
            <a:r>
              <a:rPr lang="en-US" sz="2000" dirty="0">
                <a:latin typeface="Times New Roman" panose="02020603050405020304" pitchFamily="18" charset="0"/>
                <a:cs typeface="Times New Roman" panose="02020603050405020304" pitchFamily="18" charset="0"/>
              </a:rPr>
              <a:t>P1 is requesting resource R2, so write 1 in the matrix and similarly, P2 requesting R1 and for the remaining element write 0.So now available resource is = (0, 0).</a:t>
            </a:r>
          </a:p>
          <a:p>
            <a:endParaRPr lang="en-US" dirty="0" smtClean="0">
              <a:solidFill>
                <a:srgbClr val="273239"/>
              </a:solidFill>
              <a:latin typeface="urw-din"/>
            </a:endParaRPr>
          </a:p>
          <a:p>
            <a:endParaRPr lang="en-US" dirty="0"/>
          </a:p>
        </p:txBody>
      </p:sp>
    </p:spTree>
    <p:extLst>
      <p:ext uri="{BB962C8B-B14F-4D97-AF65-F5344CB8AC3E}">
        <p14:creationId xmlns:p14="http://schemas.microsoft.com/office/powerpoint/2010/main" val="1764700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896" y="0"/>
            <a:ext cx="7886700" cy="1325563"/>
          </a:xfrm>
        </p:spPr>
        <p:txBody>
          <a:bodyPr/>
          <a:lstStyle/>
          <a:p>
            <a:r>
              <a:rPr lang="en-US" b="1" dirty="0"/>
              <a:t>Checking deadlock (safe or not)</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pic>
        <p:nvPicPr>
          <p:cNvPr id="6146" name="Picture 2" descr="hgh-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847619"/>
            <a:ext cx="8724900" cy="27050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12228" y="3552669"/>
            <a:ext cx="8731771" cy="1015663"/>
          </a:xfrm>
          <a:prstGeom prst="rect">
            <a:avLst/>
          </a:prstGeom>
        </p:spPr>
        <p:txBody>
          <a:bodyPr wrap="square">
            <a:spAutoFit/>
          </a:bodyPr>
          <a:lstStyle/>
          <a:p>
            <a:r>
              <a:rPr lang="en-US" sz="2000" dirty="0">
                <a:solidFill>
                  <a:srgbClr val="273239"/>
                </a:solidFill>
                <a:latin typeface="Times New Roman" panose="02020603050405020304" pitchFamily="18" charset="0"/>
                <a:cs typeface="Times New Roman" panose="02020603050405020304" pitchFamily="18" charset="0"/>
              </a:rPr>
              <a:t>So, there is no deadlock in this RAG</a:t>
            </a:r>
            <a:r>
              <a:rPr lang="en-US" sz="2000" dirty="0" smtClean="0">
                <a:solidFill>
                  <a:srgbClr val="273239"/>
                </a:solidFill>
                <a:latin typeface="Times New Roman" panose="02020603050405020304" pitchFamily="18" charset="0"/>
                <a:cs typeface="Times New Roman" panose="02020603050405020304" pitchFamily="18" charset="0"/>
              </a:rPr>
              <a:t>. Even </a:t>
            </a:r>
            <a:r>
              <a:rPr lang="en-US" sz="2000" dirty="0">
                <a:solidFill>
                  <a:srgbClr val="273239"/>
                </a:solidFill>
                <a:latin typeface="Times New Roman" panose="02020603050405020304" pitchFamily="18" charset="0"/>
                <a:cs typeface="Times New Roman" panose="02020603050405020304" pitchFamily="18" charset="0"/>
              </a:rPr>
              <a:t>though there is a cycle, still there is no deadlock</a:t>
            </a:r>
            <a:r>
              <a:rPr lang="en-US" sz="2000" dirty="0" smtClean="0">
                <a:solidFill>
                  <a:srgbClr val="273239"/>
                </a:solidFill>
                <a:latin typeface="Times New Roman" panose="02020603050405020304" pitchFamily="18" charset="0"/>
                <a:cs typeface="Times New Roman" panose="02020603050405020304" pitchFamily="18" charset="0"/>
              </a:rPr>
              <a:t>. Therefore </a:t>
            </a:r>
            <a:r>
              <a:rPr lang="en-US" sz="2000" dirty="0">
                <a:solidFill>
                  <a:srgbClr val="273239"/>
                </a:solidFill>
                <a:latin typeface="Times New Roman" panose="02020603050405020304" pitchFamily="18" charset="0"/>
                <a:cs typeface="Times New Roman" panose="02020603050405020304" pitchFamily="18" charset="0"/>
              </a:rPr>
              <a:t>in multi-instance resource cycle is not sufficient condition for deadlock.</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89048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749" y="0"/>
            <a:ext cx="7886700" cy="1325563"/>
          </a:xfrm>
        </p:spPr>
        <p:txBody>
          <a:bodyPr>
            <a:normAutofit/>
          </a:bodyPr>
          <a:lstStyle/>
          <a:p>
            <a:r>
              <a:rPr lang="en-US" sz="3200" dirty="0" smtClean="0">
                <a:latin typeface="Times New Roman" panose="02020603050405020304" pitchFamily="18" charset="0"/>
                <a:cs typeface="Times New Roman" panose="02020603050405020304" pitchFamily="18" charset="0"/>
              </a:rPr>
              <a:t>Multi instances with deadlock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pic>
        <p:nvPicPr>
          <p:cNvPr id="7170" name="Picture 2" descr="https://media.geeksforgeeks.org/wp-content/uploads/Slide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543987"/>
            <a:ext cx="6977868" cy="3567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9668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 xmlns:a16="http://schemas.microsoft.com/office/drawing/2014/main" id="{AE2935D2-460E-4ADB-ACEB-22249A2DF8B6}"/>
              </a:ext>
            </a:extLst>
          </p:cNvPr>
          <p:cNvSpPr>
            <a:spLocks noGrp="1"/>
          </p:cNvSpPr>
          <p:nvPr>
            <p:ph type="sldNum" sz="quarter" idx="12"/>
          </p:nvPr>
        </p:nvSpPr>
        <p:spPr/>
        <p:txBody>
          <a:bodyPr/>
          <a:lstStyle/>
          <a:p>
            <a:fld id="{49A58BEF-68FF-424E-B5C4-C3FAD2A37E1E}" type="slidenum">
              <a:rPr lang="en-US" altLang="en-US"/>
              <a:pPr/>
              <a:t>4</a:t>
            </a:fld>
            <a:endParaRPr lang="en-US" altLang="en-US"/>
          </a:p>
        </p:txBody>
      </p:sp>
      <p:sp>
        <p:nvSpPr>
          <p:cNvPr id="5122" name="Rectangle 2">
            <a:extLst>
              <a:ext uri="{FF2B5EF4-FFF2-40B4-BE49-F238E27FC236}">
                <a16:creationId xmlns="" xmlns:a16="http://schemas.microsoft.com/office/drawing/2014/main" id="{0DD4D19F-5F6F-4A45-9D88-3F321120404A}"/>
              </a:ext>
            </a:extLst>
          </p:cNvPr>
          <p:cNvSpPr>
            <a:spLocks noGrp="1" noChangeArrowheads="1"/>
          </p:cNvSpPr>
          <p:nvPr>
            <p:ph type="title"/>
          </p:nvPr>
        </p:nvSpPr>
        <p:spPr>
          <a:xfrm>
            <a:off x="574577" y="116062"/>
            <a:ext cx="8105188" cy="629526"/>
          </a:xfrm>
        </p:spPr>
        <p:txBody>
          <a:bodyPr>
            <a:normAutofit/>
          </a:bodyPr>
          <a:lstStyle/>
          <a:p>
            <a:r>
              <a:rPr lang="en-US" altLang="en-US" sz="2400" b="1" dirty="0">
                <a:latin typeface="Times New Roman" panose="02020603050405020304" pitchFamily="18" charset="0"/>
                <a:cs typeface="Times New Roman" panose="02020603050405020304" pitchFamily="18" charset="0"/>
              </a:rPr>
              <a:t>Resources</a:t>
            </a:r>
          </a:p>
        </p:txBody>
      </p:sp>
      <p:sp>
        <p:nvSpPr>
          <p:cNvPr id="5123" name="Rectangle 3">
            <a:extLst>
              <a:ext uri="{FF2B5EF4-FFF2-40B4-BE49-F238E27FC236}">
                <a16:creationId xmlns="" xmlns:a16="http://schemas.microsoft.com/office/drawing/2014/main" id="{F34C063B-DC91-4EF3-8E8F-D20C7BA1EBD4}"/>
              </a:ext>
            </a:extLst>
          </p:cNvPr>
          <p:cNvSpPr>
            <a:spLocks noGrp="1" noChangeArrowheads="1"/>
          </p:cNvSpPr>
          <p:nvPr>
            <p:ph type="body" idx="1"/>
          </p:nvPr>
        </p:nvSpPr>
        <p:spPr>
          <a:xfrm>
            <a:off x="464234" y="745588"/>
            <a:ext cx="8105188" cy="5975888"/>
          </a:xfrm>
        </p:spPr>
        <p:txBody>
          <a:bodyPr>
            <a:noAutofit/>
          </a:bodyPr>
          <a:lstStyle/>
          <a:p>
            <a:pPr algn="just">
              <a:lnSpc>
                <a:spcPct val="150000"/>
              </a:lnSpc>
            </a:pPr>
            <a:r>
              <a:rPr lang="en-US" altLang="en-US" sz="2000" dirty="0">
                <a:latin typeface="Times New Roman" panose="02020603050405020304" pitchFamily="18" charset="0"/>
                <a:cs typeface="Times New Roman" panose="02020603050405020304" pitchFamily="18" charset="0"/>
              </a:rPr>
              <a:t>Examples of computer resources</a:t>
            </a:r>
          </a:p>
          <a:p>
            <a:pPr lvl="1" algn="just">
              <a:lnSpc>
                <a:spcPct val="150000"/>
              </a:lnSpc>
            </a:pPr>
            <a:r>
              <a:rPr lang="en-US" altLang="en-US" sz="2000" dirty="0">
                <a:latin typeface="Times New Roman" panose="02020603050405020304" pitchFamily="18" charset="0"/>
                <a:cs typeface="Times New Roman" panose="02020603050405020304" pitchFamily="18" charset="0"/>
              </a:rPr>
              <a:t>printers</a:t>
            </a:r>
          </a:p>
          <a:p>
            <a:pPr lvl="1" algn="just">
              <a:lnSpc>
                <a:spcPct val="150000"/>
              </a:lnSpc>
            </a:pPr>
            <a:r>
              <a:rPr lang="en-US" altLang="en-US" sz="2000" dirty="0">
                <a:latin typeface="Times New Roman" panose="02020603050405020304" pitchFamily="18" charset="0"/>
                <a:cs typeface="Times New Roman" panose="02020603050405020304" pitchFamily="18" charset="0"/>
              </a:rPr>
              <a:t>tape drives</a:t>
            </a:r>
          </a:p>
          <a:p>
            <a:pPr lvl="1" algn="just">
              <a:lnSpc>
                <a:spcPct val="150000"/>
              </a:lnSpc>
            </a:pPr>
            <a:r>
              <a:rPr lang="en-US" altLang="en-US" sz="2000" dirty="0">
                <a:latin typeface="Times New Roman" panose="02020603050405020304" pitchFamily="18" charset="0"/>
                <a:cs typeface="Times New Roman" panose="02020603050405020304" pitchFamily="18" charset="0"/>
              </a:rPr>
              <a:t>Tables</a:t>
            </a:r>
          </a:p>
          <a:p>
            <a:pPr>
              <a:lnSpc>
                <a:spcPct val="150000"/>
              </a:lnSpc>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Resource can be:</a:t>
            </a:r>
          </a:p>
          <a:p>
            <a:pPr lvl="1">
              <a:lnSpc>
                <a:spcPct val="150000"/>
              </a:lnSpc>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Hardware device;</a:t>
            </a:r>
          </a:p>
          <a:p>
            <a:pPr lvl="1">
              <a:lnSpc>
                <a:spcPct val="150000"/>
              </a:lnSpc>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Piece of information;</a:t>
            </a:r>
            <a:endParaRPr lang="en-US" altLang="en-US" sz="2000" dirty="0">
              <a:latin typeface="Times New Roman" panose="02020603050405020304" pitchFamily="18" charset="0"/>
              <a:cs typeface="Times New Roman" panose="02020603050405020304" pitchFamily="18" charset="0"/>
            </a:endParaRPr>
          </a:p>
          <a:p>
            <a:pPr algn="just">
              <a:lnSpc>
                <a:spcPct val="150000"/>
              </a:lnSpc>
            </a:pPr>
            <a:r>
              <a:rPr lang="en-US" altLang="en-US" sz="2000" dirty="0">
                <a:latin typeface="Times New Roman" panose="02020603050405020304" pitchFamily="18" charset="0"/>
                <a:cs typeface="Times New Roman" panose="02020603050405020304" pitchFamily="18" charset="0"/>
              </a:rPr>
              <a:t>Processes need access to resources in reasonable order</a:t>
            </a:r>
          </a:p>
          <a:p>
            <a:pPr algn="just">
              <a:lnSpc>
                <a:spcPct val="150000"/>
              </a:lnSpc>
            </a:pPr>
            <a:r>
              <a:rPr lang="en-US" altLang="en-US" sz="2000" dirty="0">
                <a:latin typeface="Times New Roman" panose="02020603050405020304" pitchFamily="18" charset="0"/>
                <a:cs typeface="Times New Roman" panose="02020603050405020304" pitchFamily="18" charset="0"/>
              </a:rPr>
              <a:t>Suppose a process holds resource A and requests resource B</a:t>
            </a:r>
          </a:p>
          <a:p>
            <a:pPr lvl="1" algn="just">
              <a:lnSpc>
                <a:spcPct val="150000"/>
              </a:lnSpc>
            </a:pPr>
            <a:r>
              <a:rPr lang="en-US" altLang="en-US" sz="2000" dirty="0">
                <a:latin typeface="Times New Roman" panose="02020603050405020304" pitchFamily="18" charset="0"/>
                <a:cs typeface="Times New Roman" panose="02020603050405020304" pitchFamily="18" charset="0"/>
              </a:rPr>
              <a:t>at same time another process holds B and requests A</a:t>
            </a:r>
          </a:p>
          <a:p>
            <a:pPr lvl="1" algn="just">
              <a:lnSpc>
                <a:spcPct val="150000"/>
              </a:lnSpc>
            </a:pPr>
            <a:r>
              <a:rPr lang="en-US" altLang="en-US" sz="2000" dirty="0">
                <a:latin typeface="Times New Roman" panose="02020603050405020304" pitchFamily="18" charset="0"/>
                <a:cs typeface="Times New Roman" panose="02020603050405020304" pitchFamily="18" charset="0"/>
              </a:rPr>
              <a:t>both are blocked and remain so</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749" y="0"/>
            <a:ext cx="7886700" cy="1325563"/>
          </a:xfrm>
        </p:spPr>
        <p:txBody>
          <a:bodyPr>
            <a:normAutofit/>
          </a:bodyPr>
          <a:lstStyle/>
          <a:p>
            <a:r>
              <a:rPr lang="en-US" sz="3200" dirty="0" smtClean="0">
                <a:latin typeface="Times New Roman" panose="02020603050405020304" pitchFamily="18" charset="0"/>
                <a:cs typeface="Times New Roman" panose="02020603050405020304" pitchFamily="18" charset="0"/>
              </a:rPr>
              <a:t>Multi instances with deadlock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sp>
        <p:nvSpPr>
          <p:cNvPr id="3" name="Content Placeholder 2"/>
          <p:cNvSpPr>
            <a:spLocks noGrp="1"/>
          </p:cNvSpPr>
          <p:nvPr>
            <p:ph idx="1"/>
          </p:nvPr>
        </p:nvSpPr>
        <p:spPr>
          <a:xfrm>
            <a:off x="478749" y="965799"/>
            <a:ext cx="8168193" cy="1755140"/>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Above example is the same as the previous example except that, the process P3 requesting for resource R1</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8194" name="Picture 2" descr="https://media.geeksforgeeks.org/wp-content/uploads/v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91" y="1760160"/>
            <a:ext cx="6913276" cy="29617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88341" y="4083812"/>
            <a:ext cx="7758601" cy="2246769"/>
          </a:xfrm>
          <a:prstGeom prst="rect">
            <a:avLst/>
          </a:prstGeom>
        </p:spPr>
        <p:txBody>
          <a:bodyPr wrap="square">
            <a:spAutoFit/>
          </a:bodyPr>
          <a:lstStyle/>
          <a:p>
            <a:pPr algn="just" fontAlgn="base"/>
            <a:r>
              <a:rPr lang="en-US" sz="2000" dirty="0" err="1" smtClean="0">
                <a:solidFill>
                  <a:srgbClr val="273239"/>
                </a:solidFill>
                <a:latin typeface="Times New Roman" panose="02020603050405020304" pitchFamily="18" charset="0"/>
                <a:cs typeface="Times New Roman" panose="02020603050405020304" pitchFamily="18" charset="0"/>
              </a:rPr>
              <a:t>So,the</a:t>
            </a:r>
            <a:r>
              <a:rPr lang="en-US" sz="2000" dirty="0" smtClean="0">
                <a:solidFill>
                  <a:srgbClr val="273239"/>
                </a:solidFill>
                <a:latin typeface="Times New Roman" panose="02020603050405020304" pitchFamily="18" charset="0"/>
                <a:cs typeface="Times New Roman" panose="02020603050405020304" pitchFamily="18" charset="0"/>
              </a:rPr>
              <a:t> </a:t>
            </a:r>
            <a:r>
              <a:rPr lang="en-US" sz="2000" dirty="0">
                <a:solidFill>
                  <a:srgbClr val="273239"/>
                </a:solidFill>
                <a:latin typeface="Times New Roman" panose="02020603050405020304" pitchFamily="18" charset="0"/>
                <a:cs typeface="Times New Roman" panose="02020603050405020304" pitchFamily="18" charset="0"/>
              </a:rPr>
              <a:t>Available resource is = (0, 0), but requirement are (0, 1), (1, 0) and (1, 0).So you can’t fulfill any one requirement</a:t>
            </a:r>
            <a:r>
              <a:rPr lang="en-US" sz="2000" dirty="0" smtClean="0">
                <a:solidFill>
                  <a:srgbClr val="273239"/>
                </a:solidFill>
                <a:latin typeface="Times New Roman" panose="02020603050405020304" pitchFamily="18" charset="0"/>
                <a:cs typeface="Times New Roman" panose="02020603050405020304" pitchFamily="18" charset="0"/>
              </a:rPr>
              <a:t>. Therefore</a:t>
            </a:r>
            <a:r>
              <a:rPr lang="en-US" sz="2000" dirty="0">
                <a:solidFill>
                  <a:srgbClr val="273239"/>
                </a:solidFill>
                <a:latin typeface="Times New Roman" panose="02020603050405020304" pitchFamily="18" charset="0"/>
                <a:cs typeface="Times New Roman" panose="02020603050405020304" pitchFamily="18" charset="0"/>
              </a:rPr>
              <a:t>, it is in deadlock.</a:t>
            </a:r>
          </a:p>
          <a:p>
            <a:pPr algn="just" fontAlgn="base"/>
            <a:r>
              <a:rPr lang="en-US" sz="2000" dirty="0">
                <a:solidFill>
                  <a:srgbClr val="273239"/>
                </a:solidFill>
                <a:latin typeface="Times New Roman" panose="02020603050405020304" pitchFamily="18" charset="0"/>
                <a:cs typeface="Times New Roman" panose="02020603050405020304" pitchFamily="18" charset="0"/>
              </a:rPr>
              <a:t>Therefore, every cycle in a multi-instance resource type graph is not a deadlock, if there has to be a deadlock, there has to be a cycle</a:t>
            </a:r>
            <a:r>
              <a:rPr lang="en-US" sz="2000" dirty="0" smtClean="0">
                <a:solidFill>
                  <a:srgbClr val="273239"/>
                </a:solidFill>
                <a:latin typeface="Times New Roman" panose="02020603050405020304" pitchFamily="18" charset="0"/>
                <a:cs typeface="Times New Roman" panose="02020603050405020304" pitchFamily="18" charset="0"/>
              </a:rPr>
              <a:t>. So</a:t>
            </a:r>
            <a:r>
              <a:rPr lang="en-US" sz="2000" dirty="0">
                <a:solidFill>
                  <a:srgbClr val="273239"/>
                </a:solidFill>
                <a:latin typeface="Times New Roman" panose="02020603050405020304" pitchFamily="18" charset="0"/>
                <a:cs typeface="Times New Roman" panose="02020603050405020304" pitchFamily="18" charset="0"/>
              </a:rPr>
              <a:t>, in case of RAG with multi-instance resource type, the cycle is a necessary condition for deadlock, but not sufficient.</a:t>
            </a:r>
            <a:endParaRPr lang="en-US" sz="20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98333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1"/>
            <a:ext cx="7905750" cy="901700"/>
          </a:xfrm>
        </p:spPr>
        <p:txBody>
          <a:bodyPr>
            <a:normAutofit fontScale="90000"/>
          </a:bodyPr>
          <a:lstStyle/>
          <a:p>
            <a:r>
              <a:rPr lang="en-US" dirty="0"/>
              <a:t>Deadlock </a:t>
            </a:r>
            <a:r>
              <a:rPr lang="en-US" dirty="0" smtClean="0"/>
              <a:t>Recovery</a:t>
            </a:r>
            <a:r>
              <a:rPr lang="en-US" dirty="0"/>
              <a:t/>
            </a:r>
            <a:br>
              <a:rPr lang="en-US" dirty="0"/>
            </a:br>
            <a:endParaRPr lang="en-US" dirty="0"/>
          </a:p>
        </p:txBody>
      </p:sp>
      <p:sp>
        <p:nvSpPr>
          <p:cNvPr id="3" name="Content Placeholder 2"/>
          <p:cNvSpPr>
            <a:spLocks noGrp="1"/>
          </p:cNvSpPr>
          <p:nvPr>
            <p:ph idx="1"/>
          </p:nvPr>
        </p:nvSpPr>
        <p:spPr>
          <a:xfrm>
            <a:off x="158750" y="565150"/>
            <a:ext cx="8870950" cy="5937249"/>
          </a:xfrm>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this approach, The OS doesn't apply any mechanism to avoid or prevent the deadlocks. Therefore the system considers that the deadlock will definitely occur. In order to get rid of deadlocks, The OS periodically checks the system for any deadlock. In case, it finds any of the deadlock then the OS will recover the system using some recovery techniques</a:t>
            </a:r>
            <a:r>
              <a:rPr lang="en-US" sz="2400" dirty="0" smtClean="0">
                <a:latin typeface="Times New Roman" panose="02020603050405020304" pitchFamily="18" charset="0"/>
                <a:cs typeface="Times New Roman" panose="02020603050405020304" pitchFamily="18" charset="0"/>
              </a:rPr>
              <a:t>.</a:t>
            </a: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41</a:t>
            </a:fld>
            <a:endParaRPr lang="en-US"/>
          </a:p>
        </p:txBody>
      </p:sp>
      <p:pic>
        <p:nvPicPr>
          <p:cNvPr id="1026" name="Picture 2" descr="OS Deadlock Detection and Recovery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3116263"/>
            <a:ext cx="5972175"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7510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1"/>
            <a:ext cx="7905750" cy="901700"/>
          </a:xfrm>
        </p:spPr>
        <p:txBody>
          <a:bodyPr>
            <a:normAutofit fontScale="90000"/>
          </a:bodyPr>
          <a:lstStyle/>
          <a:p>
            <a:r>
              <a:rPr lang="en-US" dirty="0"/>
              <a:t>Deadlock </a:t>
            </a:r>
            <a:r>
              <a:rPr lang="en-US" dirty="0" smtClean="0"/>
              <a:t>Recovery</a:t>
            </a:r>
            <a:r>
              <a:rPr lang="en-US" dirty="0"/>
              <a:t/>
            </a:r>
            <a:br>
              <a:rPr lang="en-US" dirty="0"/>
            </a:br>
            <a:endParaRPr lang="en-US" dirty="0"/>
          </a:p>
        </p:txBody>
      </p:sp>
      <p:sp>
        <p:nvSpPr>
          <p:cNvPr id="3" name="Content Placeholder 2"/>
          <p:cNvSpPr>
            <a:spLocks noGrp="1"/>
          </p:cNvSpPr>
          <p:nvPr>
            <p:ph idx="1"/>
          </p:nvPr>
        </p:nvSpPr>
        <p:spPr>
          <a:xfrm>
            <a:off x="158750" y="565150"/>
            <a:ext cx="8870950" cy="5937249"/>
          </a:xfrm>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For  resource</a:t>
            </a:r>
          </a:p>
          <a:p>
            <a:pPr marL="0" indent="0" algn="just">
              <a:buNone/>
            </a:pPr>
            <a:r>
              <a:rPr lang="en-US" sz="2400" dirty="0" smtClean="0">
                <a:latin typeface="Times New Roman" panose="02020603050405020304" pitchFamily="18" charset="0"/>
                <a:cs typeface="Times New Roman" panose="02020603050405020304" pitchFamily="18" charset="0"/>
              </a:rPr>
              <a:t>Preempt </a:t>
            </a:r>
            <a:r>
              <a:rPr lang="en-US" sz="2400" dirty="0">
                <a:latin typeface="Times New Roman" panose="02020603050405020304" pitchFamily="18" charset="0"/>
                <a:cs typeface="Times New Roman" panose="02020603050405020304" pitchFamily="18" charset="0"/>
              </a:rPr>
              <a:t>the </a:t>
            </a:r>
            <a:r>
              <a:rPr lang="en-US" sz="2400" dirty="0" smtClean="0">
                <a:latin typeface="Times New Roman" panose="02020603050405020304" pitchFamily="18" charset="0"/>
                <a:cs typeface="Times New Roman" panose="02020603050405020304" pitchFamily="18" charset="0"/>
              </a:rPr>
              <a:t>resource</a:t>
            </a:r>
          </a:p>
          <a:p>
            <a:pPr algn="just"/>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can snatch one of the resources from the owner of the resource (process) and give it to the other process with the expectation that it will complete the execution and will release this resource sooner. Well, choosing a resource which will be snatched is going to be a bit difficult</a:t>
            </a:r>
            <a:r>
              <a:rPr lang="en-US" sz="2400" dirty="0" smtClean="0">
                <a:latin typeface="Times New Roman" panose="02020603050405020304" pitchFamily="18" charset="0"/>
                <a:cs typeface="Times New Roman" panose="02020603050405020304" pitchFamily="18" charset="0"/>
              </a:rPr>
              <a:t>.</a:t>
            </a:r>
          </a:p>
          <a:p>
            <a:pPr marL="0" indent="0" algn="just">
              <a:buNone/>
            </a:pPr>
            <a:r>
              <a:rPr lang="en-US" sz="2400" dirty="0">
                <a:latin typeface="Times New Roman" panose="02020603050405020304" pitchFamily="18" charset="0"/>
                <a:cs typeface="Times New Roman" panose="02020603050405020304" pitchFamily="18" charset="0"/>
              </a:rPr>
              <a:t>Rollback to a safe </a:t>
            </a:r>
            <a:r>
              <a:rPr lang="en-US" sz="2400" dirty="0" smtClean="0">
                <a:latin typeface="Times New Roman" panose="02020603050405020304" pitchFamily="18" charset="0"/>
                <a:cs typeface="Times New Roman" panose="02020603050405020304" pitchFamily="18" charset="0"/>
              </a:rPr>
              <a:t>state</a:t>
            </a:r>
          </a:p>
          <a:p>
            <a:pPr marL="0" indent="0" algn="just">
              <a:buNone/>
            </a:pPr>
            <a:r>
              <a:rPr lang="en-US" sz="2400" dirty="0">
                <a:latin typeface="Times New Roman" panose="02020603050405020304" pitchFamily="18" charset="0"/>
                <a:cs typeface="Times New Roman" panose="02020603050405020304" pitchFamily="18" charset="0"/>
              </a:rPr>
              <a:t>System passes through various states to get into the deadlock state. The operating system </a:t>
            </a:r>
            <a:r>
              <a:rPr lang="en-US" sz="2400" dirty="0" smtClean="0">
                <a:latin typeface="Times New Roman" panose="02020603050405020304" pitchFamily="18" charset="0"/>
                <a:cs typeface="Times New Roman" panose="02020603050405020304" pitchFamily="18" charset="0"/>
              </a:rPr>
              <a:t>can rollback </a:t>
            </a:r>
            <a:r>
              <a:rPr lang="en-US" sz="2400" dirty="0">
                <a:latin typeface="Times New Roman" panose="02020603050405020304" pitchFamily="18" charset="0"/>
                <a:cs typeface="Times New Roman" panose="02020603050405020304" pitchFamily="18" charset="0"/>
              </a:rPr>
              <a:t>the system to the previous safe state. For this purpose, OS needs to implement check pointing at every state</a:t>
            </a:r>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The moment, we get into deadlock, we will rollback all the allocations to get into the previous safe state.</a:t>
            </a:r>
          </a:p>
          <a:p>
            <a:pPr marL="0" indent="0">
              <a:buNone/>
            </a:pPr>
            <a:endParaRPr lang="en-US" sz="2400" dirty="0"/>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42</a:t>
            </a:fld>
            <a:endParaRPr lang="en-US"/>
          </a:p>
        </p:txBody>
      </p:sp>
    </p:spTree>
    <p:extLst>
      <p:ext uri="{BB962C8B-B14F-4D97-AF65-F5344CB8AC3E}">
        <p14:creationId xmlns:p14="http://schemas.microsoft.com/office/powerpoint/2010/main" val="33381403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14301"/>
            <a:ext cx="7905750" cy="901700"/>
          </a:xfrm>
        </p:spPr>
        <p:txBody>
          <a:bodyPr>
            <a:normAutofit fontScale="90000"/>
          </a:bodyPr>
          <a:lstStyle/>
          <a:p>
            <a:r>
              <a:rPr lang="en-US" dirty="0"/>
              <a:t>Deadlock </a:t>
            </a:r>
            <a:r>
              <a:rPr lang="en-US" dirty="0" smtClean="0"/>
              <a:t>Recovery</a:t>
            </a:r>
            <a:r>
              <a:rPr lang="en-US" dirty="0"/>
              <a:t/>
            </a:r>
            <a:br>
              <a:rPr lang="en-US" dirty="0"/>
            </a:br>
            <a:endParaRPr lang="en-US" dirty="0"/>
          </a:p>
        </p:txBody>
      </p:sp>
      <p:sp>
        <p:nvSpPr>
          <p:cNvPr id="3" name="Content Placeholder 2"/>
          <p:cNvSpPr>
            <a:spLocks noGrp="1"/>
          </p:cNvSpPr>
          <p:nvPr>
            <p:ph idx="1"/>
          </p:nvPr>
        </p:nvSpPr>
        <p:spPr>
          <a:xfrm>
            <a:off x="158750" y="565150"/>
            <a:ext cx="8870950" cy="5937249"/>
          </a:xfrm>
        </p:spPr>
        <p:txBody>
          <a:bodyPr>
            <a:normAutofit/>
          </a:bodyPr>
          <a:lstStyle/>
          <a:p>
            <a:pPr marL="0" indent="0" algn="just">
              <a:buNone/>
            </a:pPr>
            <a:r>
              <a:rPr lang="en-US" sz="2400" dirty="0" smtClean="0">
                <a:latin typeface="Times New Roman" panose="02020603050405020304" pitchFamily="18" charset="0"/>
                <a:cs typeface="Times New Roman" panose="02020603050405020304" pitchFamily="18" charset="0"/>
              </a:rPr>
              <a:t>For  process</a:t>
            </a:r>
          </a:p>
          <a:p>
            <a:pPr marL="0" indent="0" algn="just">
              <a:buNone/>
            </a:pPr>
            <a:r>
              <a:rPr lang="en-US" sz="2400" dirty="0">
                <a:latin typeface="Times New Roman" panose="02020603050405020304" pitchFamily="18" charset="0"/>
                <a:cs typeface="Times New Roman" panose="02020603050405020304" pitchFamily="18" charset="0"/>
              </a:rPr>
              <a:t>Kill a </a:t>
            </a:r>
            <a:r>
              <a:rPr lang="en-US" sz="2400" dirty="0" smtClean="0">
                <a:latin typeface="Times New Roman" panose="02020603050405020304" pitchFamily="18" charset="0"/>
                <a:cs typeface="Times New Roman" panose="02020603050405020304" pitchFamily="18" charset="0"/>
              </a:rPr>
              <a:t>process</a:t>
            </a:r>
          </a:p>
          <a:p>
            <a:pPr marL="0" indent="0" algn="just">
              <a:buNone/>
            </a:pPr>
            <a:r>
              <a:rPr lang="en-US" sz="2400" dirty="0">
                <a:latin typeface="Times New Roman" panose="02020603050405020304" pitchFamily="18" charset="0"/>
                <a:cs typeface="Times New Roman" panose="02020603050405020304" pitchFamily="18" charset="0"/>
              </a:rPr>
              <a:t>Killing a process can solve our problem but the bigger concern is to decide which process to kill. Generally, Operating system kills a process which has done least amount of work until </a:t>
            </a:r>
            <a:r>
              <a:rPr lang="en-US" sz="2400" dirty="0" smtClean="0">
                <a:latin typeface="Times New Roman" panose="02020603050405020304" pitchFamily="18" charset="0"/>
                <a:cs typeface="Times New Roman" panose="02020603050405020304" pitchFamily="18" charset="0"/>
              </a:rPr>
              <a:t>now.</a:t>
            </a:r>
          </a:p>
          <a:p>
            <a:pPr marL="0" indent="0" algn="just">
              <a:buNone/>
            </a:pPr>
            <a:r>
              <a:rPr lang="en-US" sz="2400" dirty="0">
                <a:latin typeface="Times New Roman" panose="02020603050405020304" pitchFamily="18" charset="0"/>
                <a:cs typeface="Times New Roman" panose="02020603050405020304" pitchFamily="18" charset="0"/>
              </a:rPr>
              <a:t>Kill all </a:t>
            </a:r>
            <a:r>
              <a:rPr lang="en-US" sz="2400" dirty="0" smtClean="0">
                <a:latin typeface="Times New Roman" panose="02020603050405020304" pitchFamily="18" charset="0"/>
                <a:cs typeface="Times New Roman" panose="02020603050405020304" pitchFamily="18" charset="0"/>
              </a:rPr>
              <a:t>process</a:t>
            </a:r>
          </a:p>
          <a:p>
            <a:pPr marL="0" indent="0" algn="just">
              <a:buNone/>
            </a:pPr>
            <a:r>
              <a:rPr lang="en-US" sz="2400" dirty="0">
                <a:latin typeface="Times New Roman" panose="02020603050405020304" pitchFamily="18" charset="0"/>
                <a:cs typeface="Times New Roman" panose="02020603050405020304" pitchFamily="18" charset="0"/>
              </a:rPr>
              <a:t>This is not a suggestible approach but can be implemented if the problem becomes very serious. Killing all process will lead to inefficiency in the system because all the processes will execute again from starting.</a:t>
            </a:r>
          </a:p>
          <a:p>
            <a:pPr marL="0" indent="0">
              <a:buNone/>
            </a:pPr>
            <a:endParaRPr lang="en-US" sz="2400" dirty="0"/>
          </a:p>
          <a:p>
            <a:pPr marL="0" indent="0" algn="just">
              <a:buNone/>
            </a:pPr>
            <a:endParaRPr lang="en-US" sz="2400" dirty="0"/>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43</a:t>
            </a:fld>
            <a:endParaRPr lang="en-US"/>
          </a:p>
        </p:txBody>
      </p:sp>
    </p:spTree>
    <p:extLst>
      <p:ext uri="{BB962C8B-B14F-4D97-AF65-F5344CB8AC3E}">
        <p14:creationId xmlns:p14="http://schemas.microsoft.com/office/powerpoint/2010/main" val="2164272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C3F4DF8-6034-4E4F-BB38-7FFF5D17F1F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solidFill>
                <a:srgbClr val="000000"/>
              </a:solidFill>
            </a:endParaRPr>
          </a:p>
        </p:txBody>
      </p:sp>
      <p:sp>
        <p:nvSpPr>
          <p:cNvPr id="4" name="TextBox 3">
            <a:extLst>
              <a:ext uri="{FF2B5EF4-FFF2-40B4-BE49-F238E27FC236}">
                <a16:creationId xmlns="" xmlns:a16="http://schemas.microsoft.com/office/drawing/2014/main" id="{9E8AC6A1-1A9D-4D1F-834D-C40390A16A0D}"/>
              </a:ext>
            </a:extLst>
          </p:cNvPr>
          <p:cNvSpPr txBox="1"/>
          <p:nvPr/>
        </p:nvSpPr>
        <p:spPr>
          <a:xfrm>
            <a:off x="628649" y="500273"/>
            <a:ext cx="8121455" cy="2400657"/>
          </a:xfrm>
          <a:prstGeom prst="rect">
            <a:avLst/>
          </a:prstGeom>
          <a:noFill/>
        </p:spPr>
        <p:txBody>
          <a:bodyPr wrap="square">
            <a:spAutoFit/>
          </a:bodyPr>
          <a:lstStyle/>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Abstract sequence of events required to use a resource:</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Request the resource.</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Use the resource.</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Release the resource.</a:t>
            </a:r>
          </a:p>
        </p:txBody>
      </p:sp>
    </p:spTree>
    <p:extLst>
      <p:ext uri="{BB962C8B-B14F-4D97-AF65-F5344CB8AC3E}">
        <p14:creationId xmlns:p14="http://schemas.microsoft.com/office/powerpoint/2010/main" val="3278758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C3F4DF8-6034-4E4F-BB38-7FFF5D17F1F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solidFill>
                <a:srgbClr val="000000"/>
              </a:solidFill>
            </a:endParaRPr>
          </a:p>
        </p:txBody>
      </p:sp>
      <p:sp>
        <p:nvSpPr>
          <p:cNvPr id="3" name="Rectangle 2"/>
          <p:cNvSpPr/>
          <p:nvPr/>
        </p:nvSpPr>
        <p:spPr>
          <a:xfrm>
            <a:off x="1034716" y="38791"/>
            <a:ext cx="6196263" cy="646331"/>
          </a:xfrm>
          <a:prstGeom prst="rect">
            <a:avLst/>
          </a:prstGeom>
        </p:spPr>
        <p:txBody>
          <a:bodyPr wrap="square">
            <a:spAutoFit/>
          </a:bodyPr>
          <a:lstStyle/>
          <a:p>
            <a:r>
              <a:rPr lang="en-US" sz="3600" b="1" i="1" dirty="0">
                <a:solidFill>
                  <a:srgbClr val="273239"/>
                </a:solidFill>
                <a:latin typeface="Times New Roman" panose="02020603050405020304" pitchFamily="18" charset="0"/>
                <a:cs typeface="Times New Roman" panose="02020603050405020304" pitchFamily="18" charset="0"/>
              </a:rPr>
              <a:t>Deadlock</a:t>
            </a:r>
            <a:r>
              <a:rPr lang="en-US" b="1" i="1" dirty="0">
                <a:solidFill>
                  <a:srgbClr val="273239"/>
                </a:solidFill>
                <a:latin typeface="urw-din"/>
              </a:rPr>
              <a:t> </a:t>
            </a:r>
            <a:endParaRPr lang="en-US" dirty="0"/>
          </a:p>
        </p:txBody>
      </p:sp>
      <p:sp>
        <p:nvSpPr>
          <p:cNvPr id="5" name="Rectangle 4"/>
          <p:cNvSpPr/>
          <p:nvPr/>
        </p:nvSpPr>
        <p:spPr>
          <a:xfrm>
            <a:off x="148138" y="771890"/>
            <a:ext cx="9143999" cy="4524315"/>
          </a:xfrm>
          <a:prstGeom prst="rect">
            <a:avLst/>
          </a:prstGeom>
        </p:spPr>
        <p:txBody>
          <a:bodyPr wrap="square">
            <a:spAutoFit/>
          </a:bodyPr>
          <a:lstStyle/>
          <a:p>
            <a:r>
              <a:rPr lang="en-US" sz="2400" b="1" i="1" dirty="0">
                <a:solidFill>
                  <a:srgbClr val="273239"/>
                </a:solidFill>
                <a:latin typeface="Times New Roman" panose="02020603050405020304" pitchFamily="18" charset="0"/>
                <a:cs typeface="Times New Roman" panose="02020603050405020304" pitchFamily="18" charset="0"/>
              </a:rPr>
              <a:t>Deadlock </a:t>
            </a:r>
            <a:r>
              <a:rPr lang="en-US" sz="2400" dirty="0">
                <a:solidFill>
                  <a:srgbClr val="273239"/>
                </a:solidFill>
                <a:latin typeface="Times New Roman" panose="02020603050405020304" pitchFamily="18" charset="0"/>
                <a:cs typeface="Times New Roman" panose="02020603050405020304" pitchFamily="18" charset="0"/>
              </a:rPr>
              <a:t>is a situation where a set of processes are blocked because each process is holding a resource and waiting for another resource acquired by some other process</a:t>
            </a:r>
            <a:r>
              <a:rPr lang="en-US" sz="2400" dirty="0" smtClean="0">
                <a:solidFill>
                  <a:srgbClr val="273239"/>
                </a:solidFill>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Consider an example when two trains are coming toward each other on the same track and there is only one track, none of the trains can move once they are in front of each other. A similar situation occurs in operating systems when there are two or more processes that hold some resources and wait for resources held by other(s</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endParaRPr lang="en-US" sz="2400" dirty="0" smtClean="0">
              <a:solidFill>
                <a:srgbClr val="273239"/>
              </a:solidFill>
              <a:latin typeface="Times New Roman" panose="02020603050405020304" pitchFamily="18" charset="0"/>
              <a:cs typeface="Times New Roman" panose="02020603050405020304" pitchFamily="18" charset="0"/>
            </a:endParaRPr>
          </a:p>
          <a:p>
            <a:endParaRPr lang="en-US" sz="2400" dirty="0">
              <a:solidFill>
                <a:srgbClr val="273239"/>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1026" name="Picture 2" descr="deadl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256" y="3886200"/>
            <a:ext cx="5845844" cy="2835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760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 xmlns:a16="http://schemas.microsoft.com/office/drawing/2014/main" id="{284DCCEF-8553-4A0F-A8A4-2BDAA24B9B8E}"/>
              </a:ext>
            </a:extLst>
          </p:cNvPr>
          <p:cNvSpPr>
            <a:spLocks noGrp="1"/>
          </p:cNvSpPr>
          <p:nvPr>
            <p:ph type="sldNum" sz="quarter" idx="12"/>
          </p:nvPr>
        </p:nvSpPr>
        <p:spPr/>
        <p:txBody>
          <a:bodyPr/>
          <a:lstStyle/>
          <a:p>
            <a:fld id="{2042FCF7-3A15-4FEE-9E8A-FBAB3AF26852}" type="slidenum">
              <a:rPr lang="en-US" altLang="en-US"/>
              <a:pPr/>
              <a:t>7</a:t>
            </a:fld>
            <a:endParaRPr lang="en-US" altLang="en-US"/>
          </a:p>
        </p:txBody>
      </p:sp>
      <p:sp>
        <p:nvSpPr>
          <p:cNvPr id="10242" name="Rectangle 2">
            <a:extLst>
              <a:ext uri="{FF2B5EF4-FFF2-40B4-BE49-F238E27FC236}">
                <a16:creationId xmlns="" xmlns:a16="http://schemas.microsoft.com/office/drawing/2014/main" id="{D28DB912-BD33-4A93-909A-D6BC44BF6D8F}"/>
              </a:ext>
            </a:extLst>
          </p:cNvPr>
          <p:cNvSpPr>
            <a:spLocks noGrp="1" noChangeArrowheads="1"/>
          </p:cNvSpPr>
          <p:nvPr>
            <p:ph type="title"/>
          </p:nvPr>
        </p:nvSpPr>
        <p:spPr>
          <a:xfrm>
            <a:off x="628650" y="365126"/>
            <a:ext cx="7615018" cy="605545"/>
          </a:xfrm>
        </p:spPr>
        <p:txBody>
          <a:bodyPr>
            <a:normAutofit/>
          </a:bodyPr>
          <a:lstStyle/>
          <a:p>
            <a:r>
              <a:rPr lang="en-US" altLang="en-US" sz="2800" b="1" dirty="0">
                <a:latin typeface="Times New Roman" panose="02020603050405020304" pitchFamily="18" charset="0"/>
                <a:cs typeface="Times New Roman" panose="02020603050405020304" pitchFamily="18" charset="0"/>
              </a:rPr>
              <a:t>Four Conditions for Deadlock</a:t>
            </a:r>
          </a:p>
        </p:txBody>
      </p:sp>
      <p:sp>
        <p:nvSpPr>
          <p:cNvPr id="10243" name="Rectangle 3">
            <a:extLst>
              <a:ext uri="{FF2B5EF4-FFF2-40B4-BE49-F238E27FC236}">
                <a16:creationId xmlns="" xmlns:a16="http://schemas.microsoft.com/office/drawing/2014/main" id="{55C33361-D65C-4E05-B094-B20DCE95A56F}"/>
              </a:ext>
            </a:extLst>
          </p:cNvPr>
          <p:cNvSpPr>
            <a:spLocks noGrp="1" noChangeArrowheads="1"/>
          </p:cNvSpPr>
          <p:nvPr>
            <p:ph type="body" idx="1"/>
          </p:nvPr>
        </p:nvSpPr>
        <p:spPr>
          <a:xfrm>
            <a:off x="628650" y="1195754"/>
            <a:ext cx="7886700" cy="5160597"/>
          </a:xfrm>
        </p:spPr>
        <p:txBody>
          <a:bodyPr>
            <a:normAutofit/>
          </a:bodyPr>
          <a:lstStyle/>
          <a:p>
            <a:pPr marL="0" indent="0" algn="just">
              <a:lnSpc>
                <a:spcPct val="150000"/>
              </a:lnSpc>
              <a:buNone/>
            </a:pPr>
            <a:r>
              <a:rPr lang="en-US" sz="2000" b="1" i="0" u="none" strike="noStrike" baseline="0" dirty="0">
                <a:latin typeface="Times New Roman" panose="02020603050405020304" pitchFamily="18" charset="0"/>
                <a:cs typeface="Times New Roman" panose="02020603050405020304" pitchFamily="18" charset="0"/>
              </a:rPr>
              <a:t>1. Mutual exclusion condition. </a:t>
            </a:r>
            <a:r>
              <a:rPr lang="en-US" sz="2000" b="0" i="0" u="none" strike="noStrike" baseline="0" dirty="0">
                <a:latin typeface="Times New Roman" panose="02020603050405020304" pitchFamily="18" charset="0"/>
                <a:cs typeface="Times New Roman" panose="02020603050405020304" pitchFamily="18" charset="0"/>
              </a:rPr>
              <a:t>Each resource is either currently assigned to exactly one process or is available.</a:t>
            </a:r>
          </a:p>
          <a:p>
            <a:pPr marL="0" indent="0" algn="just">
              <a:lnSpc>
                <a:spcPct val="150000"/>
              </a:lnSpc>
              <a:buNone/>
            </a:pPr>
            <a:r>
              <a:rPr lang="en-US" sz="2000" b="1" i="0" u="none" strike="noStrike" baseline="0" dirty="0">
                <a:latin typeface="Times New Roman" panose="02020603050405020304" pitchFamily="18" charset="0"/>
                <a:cs typeface="Times New Roman" panose="02020603050405020304" pitchFamily="18" charset="0"/>
              </a:rPr>
              <a:t>2. Hold-and-wait condition. </a:t>
            </a:r>
            <a:r>
              <a:rPr lang="en-US" sz="2000" b="0" i="0" u="none" strike="noStrike" baseline="0" dirty="0">
                <a:latin typeface="Times New Roman" panose="02020603050405020304" pitchFamily="18" charset="0"/>
                <a:cs typeface="Times New Roman" panose="02020603050405020304" pitchFamily="18" charset="0"/>
              </a:rPr>
              <a:t>Processes currently holding resources that were granted earlier can request new resources.</a:t>
            </a:r>
          </a:p>
          <a:p>
            <a:pPr marL="0" indent="0" algn="just">
              <a:lnSpc>
                <a:spcPct val="150000"/>
              </a:lnSpc>
              <a:buNone/>
            </a:pPr>
            <a:r>
              <a:rPr lang="en-US" sz="2000" b="1" i="0" u="none" strike="noStrike" baseline="0" dirty="0">
                <a:latin typeface="Times New Roman" panose="02020603050405020304" pitchFamily="18" charset="0"/>
                <a:cs typeface="Times New Roman" panose="02020603050405020304" pitchFamily="18" charset="0"/>
              </a:rPr>
              <a:t>3. No-preemption condition. </a:t>
            </a:r>
            <a:r>
              <a:rPr lang="en-US" sz="2000" b="0" i="0" u="none" strike="noStrike" baseline="0" dirty="0">
                <a:latin typeface="Times New Roman" panose="02020603050405020304" pitchFamily="18" charset="0"/>
                <a:cs typeface="Times New Roman" panose="02020603050405020304" pitchFamily="18" charset="0"/>
              </a:rPr>
              <a:t>Resources previously granted cannot be forcibly taken away from a process. They must be explicitly released by the process holding them.</a:t>
            </a:r>
          </a:p>
          <a:p>
            <a:pPr marL="0" indent="0" algn="just">
              <a:lnSpc>
                <a:spcPct val="150000"/>
              </a:lnSpc>
              <a:buNone/>
            </a:pPr>
            <a:r>
              <a:rPr lang="en-US" sz="2000" b="1" i="0" u="none" strike="noStrike" baseline="0" dirty="0">
                <a:latin typeface="Times New Roman" panose="02020603050405020304" pitchFamily="18" charset="0"/>
                <a:cs typeface="Times New Roman" panose="02020603050405020304" pitchFamily="18" charset="0"/>
              </a:rPr>
              <a:t>4. Circular wait condition. </a:t>
            </a:r>
            <a:r>
              <a:rPr lang="en-US" sz="2000" b="0" i="0" u="none" strike="noStrike" baseline="0" dirty="0">
                <a:latin typeface="Times New Roman" panose="02020603050405020304" pitchFamily="18" charset="0"/>
                <a:cs typeface="Times New Roman" panose="02020603050405020304" pitchFamily="18" charset="0"/>
              </a:rPr>
              <a:t>There must be a circular list of two or more processes, each of which is waiting for a resource held by the next member of the chain.</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8B17F3D8-4199-4139-965D-3CCC492258A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6" name="TextBox 5">
            <a:extLst>
              <a:ext uri="{FF2B5EF4-FFF2-40B4-BE49-F238E27FC236}">
                <a16:creationId xmlns="" xmlns:a16="http://schemas.microsoft.com/office/drawing/2014/main" id="{2199915D-3236-4841-AECC-D8017ACA2011}"/>
              </a:ext>
            </a:extLst>
          </p:cNvPr>
          <p:cNvSpPr txBox="1"/>
          <p:nvPr/>
        </p:nvSpPr>
        <p:spPr>
          <a:xfrm>
            <a:off x="384224" y="221170"/>
            <a:ext cx="8131126" cy="6592639"/>
          </a:xfrm>
          <a:prstGeom prst="rect">
            <a:avLst/>
          </a:prstGeom>
          <a:noFill/>
        </p:spPr>
        <p:txBody>
          <a:bodyPr wrap="square">
            <a:spAutoFit/>
          </a:bodyPr>
          <a:lstStyle/>
          <a:p>
            <a:pPr algn="just">
              <a:lnSpc>
                <a:spcPct val="150000"/>
              </a:lnSpc>
            </a:pPr>
            <a:r>
              <a:rPr lang="en-US" sz="2000" b="1" i="0" u="none" strike="noStrike" baseline="0" dirty="0">
                <a:latin typeface="Times New Roman" panose="02020603050405020304" pitchFamily="18" charset="0"/>
                <a:cs typeface="Times New Roman" panose="02020603050405020304" pitchFamily="18" charset="0"/>
              </a:rPr>
              <a:t>Methods for Handling Deadlocks</a:t>
            </a:r>
          </a:p>
          <a:p>
            <a:pPr algn="just">
              <a:lnSpc>
                <a:spcPct val="150000"/>
              </a:lnSpc>
            </a:pPr>
            <a:r>
              <a:rPr lang="en-US" sz="2000" b="1" i="0" u="none" strike="noStrike" baseline="0" dirty="0">
                <a:latin typeface="Times New Roman" panose="02020603050405020304" pitchFamily="18" charset="0"/>
                <a:cs typeface="Times New Roman" panose="02020603050405020304" pitchFamily="18" charset="0"/>
              </a:rPr>
              <a:t>Deadlock Prevention</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Ensure that </a:t>
            </a:r>
            <a:r>
              <a:rPr lang="en-US" sz="2000" b="0" i="1" u="none" strike="noStrike" baseline="0" dirty="0">
                <a:latin typeface="Times New Roman" panose="02020603050405020304" pitchFamily="18" charset="0"/>
                <a:cs typeface="Times New Roman" panose="02020603050405020304" pitchFamily="18" charset="0"/>
              </a:rPr>
              <a:t>at least one </a:t>
            </a:r>
            <a:r>
              <a:rPr lang="en-US" sz="2000" b="0" i="0" u="none" strike="noStrike" baseline="0" dirty="0">
                <a:latin typeface="Times New Roman" panose="02020603050405020304" pitchFamily="18" charset="0"/>
                <a:cs typeface="Times New Roman" panose="02020603050405020304" pitchFamily="18" charset="0"/>
              </a:rPr>
              <a:t>of four necessary conditions cannot hold</a:t>
            </a:r>
          </a:p>
          <a:p>
            <a:pPr algn="just">
              <a:lnSpc>
                <a:spcPct val="150000"/>
              </a:lnSpc>
            </a:pPr>
            <a:r>
              <a:rPr lang="en-US" sz="2000" b="1" i="0" u="none" strike="noStrike" baseline="0" dirty="0">
                <a:latin typeface="Times New Roman" panose="02020603050405020304" pitchFamily="18" charset="0"/>
                <a:cs typeface="Times New Roman" panose="02020603050405020304" pitchFamily="18" charset="0"/>
              </a:rPr>
              <a:t>Deadlock Avoidance</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Do not allow a resource request → Potential to lead to a deadlock</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Requires advance info of all requests</a:t>
            </a:r>
          </a:p>
          <a:p>
            <a:pPr algn="just">
              <a:lnSpc>
                <a:spcPct val="150000"/>
              </a:lnSpc>
            </a:pPr>
            <a:r>
              <a:rPr lang="en-US" sz="2000" b="1" i="0" u="none" strike="noStrike" baseline="0" dirty="0">
                <a:latin typeface="Times New Roman" panose="02020603050405020304" pitchFamily="18" charset="0"/>
                <a:cs typeface="Times New Roman" panose="02020603050405020304" pitchFamily="18" charset="0"/>
              </a:rPr>
              <a:t>Deadlock Detection</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Always allow resource requests</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Periodically check for deadlocks</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If a deadlock exists → Recover from it</a:t>
            </a:r>
          </a:p>
          <a:p>
            <a:pPr algn="just">
              <a:lnSpc>
                <a:spcPct val="150000"/>
              </a:lnSpc>
            </a:pPr>
            <a:r>
              <a:rPr lang="en-US" sz="2000" b="1" i="0" u="none" strike="noStrike" baseline="0" dirty="0">
                <a:latin typeface="Times New Roman" panose="02020603050405020304" pitchFamily="18" charset="0"/>
                <a:cs typeface="Times New Roman" panose="02020603050405020304" pitchFamily="18" charset="0"/>
              </a:rPr>
              <a:t>Ignore</a:t>
            </a:r>
            <a:endParaRPr lang="en-US" sz="2000" b="1"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Makes sense if the likelihood is very low, say once per year</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Cheaper than </a:t>
            </a:r>
            <a:r>
              <a:rPr lang="en-US" sz="2000" b="0" i="1" u="none" strike="noStrike" baseline="0" dirty="0">
                <a:latin typeface="Times New Roman" panose="02020603050405020304" pitchFamily="18" charset="0"/>
                <a:cs typeface="Times New Roman" panose="02020603050405020304" pitchFamily="18" charset="0"/>
              </a:rPr>
              <a:t>prevention</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avoidance </a:t>
            </a:r>
            <a:r>
              <a:rPr lang="en-US" sz="2000" b="0" i="0" u="none" strike="noStrike" baseline="0" dirty="0">
                <a:latin typeface="Times New Roman" panose="02020603050405020304" pitchFamily="18" charset="0"/>
                <a:cs typeface="Times New Roman" panose="02020603050405020304" pitchFamily="18" charset="0"/>
              </a:rPr>
              <a:t>or </a:t>
            </a:r>
            <a:r>
              <a:rPr lang="en-US" sz="2000" b="0" i="1" u="none" strike="noStrike" baseline="0" dirty="0">
                <a:latin typeface="Times New Roman" panose="02020603050405020304" pitchFamily="18" charset="0"/>
                <a:cs typeface="Times New Roman" panose="02020603050405020304" pitchFamily="18" charset="0"/>
              </a:rPr>
              <a:t>detection</a:t>
            </a:r>
          </a:p>
          <a:p>
            <a:pPr marL="342900" indent="-342900" algn="just">
              <a:lnSpc>
                <a:spcPct val="150000"/>
              </a:lnSpc>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Used by most common OS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09436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9C3F4DF8-6034-4E4F-BB38-7FFF5D17F1F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solidFill>
                <a:srgbClr val="000000"/>
              </a:solidFill>
            </a:endParaRPr>
          </a:p>
        </p:txBody>
      </p:sp>
      <p:sp>
        <p:nvSpPr>
          <p:cNvPr id="4" name="TextBox 3">
            <a:extLst>
              <a:ext uri="{FF2B5EF4-FFF2-40B4-BE49-F238E27FC236}">
                <a16:creationId xmlns="" xmlns:a16="http://schemas.microsoft.com/office/drawing/2014/main" id="{CC9FB281-09AC-41FE-A95E-759F3BD2445B}"/>
              </a:ext>
            </a:extLst>
          </p:cNvPr>
          <p:cNvSpPr txBox="1"/>
          <p:nvPr/>
        </p:nvSpPr>
        <p:spPr>
          <a:xfrm>
            <a:off x="1041009" y="576776"/>
            <a:ext cx="7474341" cy="461665"/>
          </a:xfrm>
          <a:prstGeom prst="rect">
            <a:avLst/>
          </a:prstGeom>
          <a:noFill/>
        </p:spPr>
        <p:txBody>
          <a:bodyPr wrap="square">
            <a:spAutoFit/>
          </a:bodyPr>
          <a:lstStyle/>
          <a:p>
            <a:r>
              <a:rPr lang="en-US" sz="2400" b="1" i="0" u="none" strike="noStrike" baseline="0" dirty="0">
                <a:latin typeface="Times New Roman" panose="02020603050405020304" pitchFamily="18" charset="0"/>
                <a:cs typeface="Times New Roman" panose="02020603050405020304" pitchFamily="18" charset="0"/>
              </a:rPr>
              <a:t>Deadlock Ignorance(The ostrich algorithm)</a:t>
            </a: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EA984A94-3F3A-474D-9CE4-6811BB5821FD}"/>
              </a:ext>
            </a:extLst>
          </p:cNvPr>
          <p:cNvSpPr txBox="1"/>
          <p:nvPr/>
        </p:nvSpPr>
        <p:spPr>
          <a:xfrm>
            <a:off x="689317" y="1252025"/>
            <a:ext cx="8032651" cy="3785652"/>
          </a:xfrm>
          <a:prstGeom prst="rect">
            <a:avLst/>
          </a:prstGeom>
          <a:noFill/>
        </p:spPr>
        <p:txBody>
          <a:bodyPr wrap="square">
            <a:spAutoFit/>
          </a:bodyPr>
          <a:lstStyle/>
          <a:p>
            <a:pPr algn="just">
              <a:lnSpc>
                <a:spcPct val="150000"/>
              </a:lnSpc>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Ostrich algorithm:</a:t>
            </a:r>
          </a:p>
          <a:p>
            <a:pPr marL="342900" indent="-342900" algn="just">
              <a:lnSpc>
                <a:spcPct val="150000"/>
              </a:lnSpc>
              <a:buClr>
                <a:schemeClr val="tx1"/>
              </a:buClr>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Stick your head in the sand and pretend there is no problem;</a:t>
            </a:r>
          </a:p>
          <a:p>
            <a:pPr marL="342900" indent="-342900" algn="just">
              <a:lnSpc>
                <a:spcPct val="150000"/>
              </a:lnSpc>
              <a:buClr>
                <a:schemeClr val="tx1"/>
              </a:buClr>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People react to this strategy in different ways:</a:t>
            </a:r>
          </a:p>
          <a:p>
            <a:pPr marL="342900" indent="-342900" algn="just">
              <a:lnSpc>
                <a:spcPct val="150000"/>
              </a:lnSpc>
              <a:buClr>
                <a:schemeClr val="tx1"/>
              </a:buClr>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Unix and windows system</a:t>
            </a: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just">
              <a:lnSpc>
                <a:spcPct val="150000"/>
              </a:lnSpc>
              <a:buClr>
                <a:schemeClr val="tx1"/>
              </a:buClr>
              <a:buFont typeface="Arial" panose="020B0604020202020204" pitchFamily="34" charset="0"/>
              <a:buChar char="•"/>
            </a:pPr>
            <a:r>
              <a:rPr lang="en-US" sz="2000" dirty="0" smtClean="0">
                <a:solidFill>
                  <a:srgbClr val="000000"/>
                </a:solidFill>
                <a:latin typeface="Times New Roman" panose="02020603050405020304" pitchFamily="18" charset="0"/>
                <a:cs typeface="Times New Roman" panose="02020603050405020304" pitchFamily="18" charset="0"/>
              </a:rPr>
              <a:t>Cost of detection is high </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Clr>
                <a:schemeClr val="tx1"/>
              </a:buClr>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How often is the problem expected?</a:t>
            </a:r>
          </a:p>
          <a:p>
            <a:pPr marL="342900" indent="-342900" algn="just">
              <a:lnSpc>
                <a:spcPct val="150000"/>
              </a:lnSpc>
              <a:buClr>
                <a:schemeClr val="tx1"/>
              </a:buClr>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How often the system crashes for other reasons?</a:t>
            </a:r>
          </a:p>
          <a:p>
            <a:pPr marL="342900" indent="-342900" algn="just">
              <a:lnSpc>
                <a:spcPct val="150000"/>
              </a:lnSpc>
              <a:buClr>
                <a:schemeClr val="tx1"/>
              </a:buClr>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How serious a deadlock is?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89221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5966</TotalTime>
  <Words>1989</Words>
  <Application>Microsoft Office PowerPoint</Application>
  <PresentationFormat>On-screen Show (4:3)</PresentationFormat>
  <Paragraphs>391</Paragraphs>
  <Slides>43</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Times New Roman</vt:lpstr>
      <vt:lpstr>Arial</vt:lpstr>
      <vt:lpstr>Monotype Sorts</vt:lpstr>
      <vt:lpstr>system-ui</vt:lpstr>
      <vt:lpstr>Symbol</vt:lpstr>
      <vt:lpstr>MS PGothic</vt:lpstr>
      <vt:lpstr>Webdings</vt:lpstr>
      <vt:lpstr>Yu Gothic Light</vt:lpstr>
      <vt:lpstr>Calibri Light</vt:lpstr>
      <vt:lpstr>urw-din</vt:lpstr>
      <vt:lpstr>Calibri</vt:lpstr>
      <vt:lpstr>Office Theme</vt:lpstr>
      <vt:lpstr>PowerPoint Presentation</vt:lpstr>
      <vt:lpstr>PowerPoint Presentation</vt:lpstr>
      <vt:lpstr>PowerPoint Presentation</vt:lpstr>
      <vt:lpstr>Resources</vt:lpstr>
      <vt:lpstr>PowerPoint Presentation</vt:lpstr>
      <vt:lpstr>PowerPoint Presentation</vt:lpstr>
      <vt:lpstr>Four Conditions for Deadlock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Structures for the Banker’s Algorithm </vt:lpstr>
      <vt:lpstr>Resource-Request Algorithm for Process 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Deadlock detection </vt:lpstr>
      <vt:lpstr>Resource Allocation Graph (RAG)  </vt:lpstr>
      <vt:lpstr>Resource Allocation Graph (RAG)  </vt:lpstr>
      <vt:lpstr> Edges of RAG. </vt:lpstr>
      <vt:lpstr>Example 1 (Single instances RAG) </vt:lpstr>
      <vt:lpstr>Example 1 (Single instances RAG) </vt:lpstr>
      <vt:lpstr>Multi instances </vt:lpstr>
      <vt:lpstr>Example 2 (Multi-instances RAG) </vt:lpstr>
      <vt:lpstr>Checking deadlock (safe or not)</vt:lpstr>
      <vt:lpstr>Multi instances with deadlock</vt:lpstr>
      <vt:lpstr>Multi instances with deadlock</vt:lpstr>
      <vt:lpstr>Deadlock Recovery </vt:lpstr>
      <vt:lpstr>Deadlock Recovery </vt:lpstr>
      <vt:lpstr>Deadlock Recovery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Nabaraj</dc:creator>
  <cp:lastModifiedBy>arjun</cp:lastModifiedBy>
  <cp:revision>2306</cp:revision>
  <dcterms:modified xsi:type="dcterms:W3CDTF">2022-03-08T02:32:43Z</dcterms:modified>
</cp:coreProperties>
</file>