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40"/>
  </p:notesMasterIdLst>
  <p:sldIdLst>
    <p:sldId id="256" r:id="rId2"/>
    <p:sldId id="392" r:id="rId3"/>
    <p:sldId id="265" r:id="rId4"/>
    <p:sldId id="358" r:id="rId5"/>
    <p:sldId id="266" r:id="rId6"/>
    <p:sldId id="359" r:id="rId7"/>
    <p:sldId id="268" r:id="rId8"/>
    <p:sldId id="267" r:id="rId9"/>
    <p:sldId id="385" r:id="rId10"/>
    <p:sldId id="382" r:id="rId11"/>
    <p:sldId id="383" r:id="rId12"/>
    <p:sldId id="384" r:id="rId13"/>
    <p:sldId id="366" r:id="rId14"/>
    <p:sldId id="367" r:id="rId15"/>
    <p:sldId id="368" r:id="rId16"/>
    <p:sldId id="381" r:id="rId17"/>
    <p:sldId id="386" r:id="rId18"/>
    <p:sldId id="387" r:id="rId19"/>
    <p:sldId id="388" r:id="rId20"/>
    <p:sldId id="344" r:id="rId21"/>
    <p:sldId id="315" r:id="rId22"/>
    <p:sldId id="345" r:id="rId23"/>
    <p:sldId id="347" r:id="rId24"/>
    <p:sldId id="389" r:id="rId25"/>
    <p:sldId id="369" r:id="rId26"/>
    <p:sldId id="370" r:id="rId27"/>
    <p:sldId id="371" r:id="rId28"/>
    <p:sldId id="372" r:id="rId29"/>
    <p:sldId id="374" r:id="rId30"/>
    <p:sldId id="375" r:id="rId31"/>
    <p:sldId id="376" r:id="rId32"/>
    <p:sldId id="377" r:id="rId33"/>
    <p:sldId id="378" r:id="rId34"/>
    <p:sldId id="380" r:id="rId35"/>
    <p:sldId id="393" r:id="rId36"/>
    <p:sldId id="394" r:id="rId37"/>
    <p:sldId id="395" r:id="rId38"/>
    <p:sldId id="390" r:id="rId39"/>
  </p:sldIdLst>
  <p:sldSz cx="9144000" cy="6858000" type="screen4x3"/>
  <p:notesSz cx="6858000" cy="9144000"/>
  <p:embeddedFontLst>
    <p:embeddedFont>
      <p:font typeface="等线" panose="02010600030101010101" pitchFamily="2" charset="-122"/>
      <p:regular r:id="rId41"/>
    </p:embeddedFont>
    <p:embeddedFont>
      <p:font typeface="等线 Light" panose="02010600030101010101" pitchFamily="2" charset="-122"/>
      <p:regular r:id="rId42"/>
    </p:embeddedFont>
    <p:embeddedFont>
      <p:font typeface="宋体" panose="02010600030101010101" pitchFamily="2" charset="-122"/>
      <p:regular r:id="rId43"/>
    </p:embeddedFont>
    <p:embeddedFont>
      <p:font typeface="Agency FB" panose="020B0503020202020204" pitchFamily="34" charset="0"/>
      <p:regular r:id="rId44"/>
      <p:bold r:id="rId45"/>
    </p:embeddedFont>
    <p:embeddedFont>
      <p:font typeface="Arial Black" panose="020B0A04020102020204" pitchFamily="34" charset="0"/>
      <p:bold r:id="rId46"/>
    </p:embeddedFont>
    <p:embeddedFont>
      <p:font typeface="Calibri" panose="020F0502020204030204" pitchFamily="34" charset="0"/>
      <p:regular r:id="rId47"/>
      <p:bold r:id="rId48"/>
      <p:italic r:id="rId49"/>
      <p:boldItalic r:id="rId50"/>
    </p:embeddedFont>
    <p:embeddedFont>
      <p:font typeface="Calibri Light" panose="020F0302020204030204" pitchFamily="34" charset="0"/>
      <p:regular r:id="rId51"/>
      <p:italic r:id="rId52"/>
    </p:embeddedFont>
    <p:embeddedFont>
      <p:font typeface="Tahoma" panose="020B0604030504040204" pitchFamily="34" charset="0"/>
      <p:regular r:id="rId53"/>
      <p:bold r:id="rId5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9" autoAdjust="0"/>
    <p:restoredTop sz="94660"/>
  </p:normalViewPr>
  <p:slideViewPr>
    <p:cSldViewPr snapToGrid="0">
      <p:cViewPr varScale="1">
        <p:scale>
          <a:sx n="68" d="100"/>
          <a:sy n="68" d="100"/>
        </p:scale>
        <p:origin x="1476" y="7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2.fntdata"/><Relationship Id="rId47" Type="http://schemas.openxmlformats.org/officeDocument/2006/relationships/font" Target="fonts/font7.fntdata"/><Relationship Id="rId50" Type="http://schemas.openxmlformats.org/officeDocument/2006/relationships/font" Target="fonts/font10.fntdata"/><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font" Target="fonts/font5.fntdata"/><Relationship Id="rId53" Type="http://schemas.openxmlformats.org/officeDocument/2006/relationships/font" Target="fonts/font13.fntdata"/><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3.fntdata"/><Relationship Id="rId48" Type="http://schemas.openxmlformats.org/officeDocument/2006/relationships/font" Target="fonts/font8.fntdata"/><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font" Target="fonts/font11.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6.fntdata"/><Relationship Id="rId20" Type="http://schemas.openxmlformats.org/officeDocument/2006/relationships/slide" Target="slides/slide19.xml"/><Relationship Id="rId41" Type="http://schemas.openxmlformats.org/officeDocument/2006/relationships/font" Target="fonts/font1.fntdata"/><Relationship Id="rId54"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9.fntdata"/><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4.fntdata"/><Relationship Id="rId52"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1pPr>
            <a:lvl2pPr marR="0" lvl="1"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2pPr>
            <a:lvl3pPr marR="0" lvl="2"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3pPr>
            <a:lvl4pPr marR="0" lvl="3"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4pPr>
            <a:lvl5pPr marR="0" lvl="4"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5pPr>
            <a:lvl6pPr marR="0" lvl="5"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6pPr>
            <a:lvl7pPr marR="0" lvl="6"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7pPr>
            <a:lvl8pPr marR="0" lvl="7"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8pPr>
            <a:lvl9pPr marR="0" lvl="8" algn="l" rtl="0">
              <a:lnSpc>
                <a:spcPct val="100000"/>
              </a:lnSpc>
              <a:spcBef>
                <a:spcPts val="0"/>
              </a:spcBef>
              <a:spcAft>
                <a:spcPts val="0"/>
              </a:spcAft>
              <a:buSzPts val="1400"/>
              <a:buNone/>
              <a:defRPr sz="2400" b="0" i="0" u="none" strike="noStrike" cap="none">
                <a:solidFill>
                  <a:srgbClr val="000000"/>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extLst>
      <p:ext uri="{BB962C8B-B14F-4D97-AF65-F5344CB8AC3E}">
        <p14:creationId xmlns:p14="http://schemas.microsoft.com/office/powerpoint/2010/main" val="270080417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F61A5D-4A7B-45F4-AE3F-5EAA260C7042}"/>
              </a:ext>
            </a:extLst>
          </p:cNvPr>
          <p:cNvSpPr txBox="1">
            <a:spLocks noGrp="1"/>
          </p:cNvSpPr>
          <p:nvPr>
            <p:ph type="sldNum" sz="quarter" idx="5"/>
          </p:nvPr>
        </p:nvSpPr>
        <p:spPr>
          <a:ln/>
        </p:spPr>
        <p:txBody>
          <a:bodyPr lIns="0" tIns="0" rIns="0" bIns="0" anchor="b" anchorCtr="0">
            <a:noAutofit/>
          </a:bodyPr>
          <a:lstStyle/>
          <a:p>
            <a:pPr lvl="0"/>
            <a:fld id="{7F99DA2D-0341-4F6A-8635-98DF8C96AEC7}" type="slidenum">
              <a:t>1</a:t>
            </a:fld>
            <a:endParaRPr lang="en-US"/>
          </a:p>
        </p:txBody>
      </p:sp>
      <p:sp>
        <p:nvSpPr>
          <p:cNvPr id="2" name="Slide Image Placeholder 1">
            <a:extLst>
              <a:ext uri="{FF2B5EF4-FFF2-40B4-BE49-F238E27FC236}">
                <a16:creationId xmlns:a16="http://schemas.microsoft.com/office/drawing/2014/main" id="{95164550-46C6-4AF5-BA30-0A58373C5DF8}"/>
              </a:ext>
            </a:extLst>
          </p:cNvPr>
          <p:cNvSpPr>
            <a:spLocks noGrp="1" noRot="1" noChangeAspect="1" noResize="1"/>
          </p:cNvSpPr>
          <p:nvPr>
            <p:ph type="sldImg"/>
          </p:nvPr>
        </p:nvSpPr>
        <p:spPr>
          <a:xfrm>
            <a:off x="1106488" y="812800"/>
            <a:ext cx="5345112" cy="4008438"/>
          </a:xfrm>
          <a:solidFill>
            <a:srgbClr val="729FCF"/>
          </a:solidFill>
          <a:ln w="25400">
            <a:solidFill>
              <a:srgbClr val="3465A4"/>
            </a:solidFill>
            <a:prstDash val="solid"/>
          </a:ln>
        </p:spPr>
      </p:sp>
      <p:sp>
        <p:nvSpPr>
          <p:cNvPr id="3" name="Notes Placeholder 2">
            <a:extLst>
              <a:ext uri="{FF2B5EF4-FFF2-40B4-BE49-F238E27FC236}">
                <a16:creationId xmlns:a16="http://schemas.microsoft.com/office/drawing/2014/main" id="{C57D2019-0BD9-4A7C-AF1D-52DCC103C8EB}"/>
              </a:ext>
            </a:extLst>
          </p:cNvPr>
          <p:cNvSpPr txBox="1">
            <a:spLocks noGrp="1"/>
          </p:cNvSpPr>
          <p:nvPr>
            <p:ph type="body" sz="quarter" idx="1"/>
          </p:nvPr>
        </p:nvSpPr>
        <p:spPr/>
        <p:txBody>
          <a:bodyPr>
            <a:spAutoFit/>
          </a:bodyPr>
          <a:lstStyle/>
          <a:p>
            <a:endParaRPr lang="en-US"/>
          </a:p>
        </p:txBody>
      </p:sp>
    </p:spTree>
    <p:extLst>
      <p:ext uri="{BB962C8B-B14F-4D97-AF65-F5344CB8AC3E}">
        <p14:creationId xmlns:p14="http://schemas.microsoft.com/office/powerpoint/2010/main" val="20756264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91956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56167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21584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38558CD4-A763-4DDC-B87A-67555D71507F}"/>
              </a:ext>
            </a:extLst>
          </p:cNvPr>
          <p:cNvSpPr>
            <a:spLocks noGrp="1" noRot="1" noChangeAspect="1" noChangeArrowheads="1" noTextEdit="1"/>
          </p:cNvSpPr>
          <p:nvPr>
            <p:ph type="sldImg"/>
          </p:nvPr>
        </p:nvSpPr>
        <p:spPr>
          <a:ln cap="flat"/>
        </p:spPr>
      </p:sp>
      <p:sp>
        <p:nvSpPr>
          <p:cNvPr id="84995" name="Rectangle 3">
            <a:extLst>
              <a:ext uri="{FF2B5EF4-FFF2-40B4-BE49-F238E27FC236}">
                <a16:creationId xmlns:a16="http://schemas.microsoft.com/office/drawing/2014/main" id="{A5CAC550-2A2D-4BFC-802E-75861F78162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a typeface="宋体" panose="02010600030101010101" pitchFamily="2" charset="-122"/>
            </a:endParaRPr>
          </a:p>
        </p:txBody>
      </p:sp>
    </p:spTree>
    <p:extLst>
      <p:ext uri="{BB962C8B-B14F-4D97-AF65-F5344CB8AC3E}">
        <p14:creationId xmlns:p14="http://schemas.microsoft.com/office/powerpoint/2010/main" val="29424752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9100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39795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44503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723040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009340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3478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671921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432959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4868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89411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29549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41154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728486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1302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2362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4" name="Google Shape;184;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240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0" name="Google Shape;200;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83151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639231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6" name="Google Shape;176;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8954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2655412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42787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065402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915022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56114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1519898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861039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77615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456696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0155806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16694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solidFill>
                <a:srgbClr val="000000"/>
              </a:solidFill>
            </a:endParaRPr>
          </a:p>
        </p:txBody>
      </p:sp>
    </p:spTree>
    <p:extLst>
      <p:ext uri="{BB962C8B-B14F-4D97-AF65-F5344CB8AC3E}">
        <p14:creationId xmlns:p14="http://schemas.microsoft.com/office/powerpoint/2010/main" val="639218851"/>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4B4E4-760D-40A8-BC0D-12F9793C20D9}"/>
              </a:ext>
            </a:extLst>
          </p:cNvPr>
          <p:cNvSpPr txBox="1">
            <a:spLocks noGrp="1"/>
          </p:cNvSpPr>
          <p:nvPr>
            <p:ph type="title" idx="4294967295"/>
          </p:nvPr>
        </p:nvSpPr>
        <p:spPr>
          <a:xfrm>
            <a:off x="3826412" y="5627077"/>
            <a:ext cx="4982960" cy="992476"/>
          </a:xfrm>
        </p:spPr>
        <p:txBody>
          <a:bodyPr>
            <a:normAutofit/>
          </a:bodyPr>
          <a:lstStyle/>
          <a:p>
            <a:pPr lvl="0" algn="just"/>
            <a:endParaRPr lang="en-US" sz="2800" b="1" dirty="0"/>
          </a:p>
        </p:txBody>
      </p:sp>
      <p:sp>
        <p:nvSpPr>
          <p:cNvPr id="3" name="Subtitle 2">
            <a:extLst>
              <a:ext uri="{FF2B5EF4-FFF2-40B4-BE49-F238E27FC236}">
                <a16:creationId xmlns:a16="http://schemas.microsoft.com/office/drawing/2014/main" id="{FAA667D5-F8E8-4F23-97BA-D1B313279D18}"/>
              </a:ext>
            </a:extLst>
          </p:cNvPr>
          <p:cNvSpPr txBox="1">
            <a:spLocks noGrp="1"/>
          </p:cNvSpPr>
          <p:nvPr>
            <p:ph type="subTitle" idx="4294967295"/>
          </p:nvPr>
        </p:nvSpPr>
        <p:spPr>
          <a:xfrm>
            <a:off x="563301" y="1779684"/>
            <a:ext cx="8228763" cy="1588127"/>
          </a:xfrm>
        </p:spPr>
        <p:txBody>
          <a:bodyPr anchor="ctr">
            <a:spAutoFit/>
          </a:bodyPr>
          <a:lstStyle/>
          <a:p>
            <a:pPr marL="0" lvl="0" indent="0" algn="ctr">
              <a:buNone/>
            </a:pPr>
            <a:r>
              <a:rPr lang="en-US" sz="3600" b="1" dirty="0"/>
              <a:t>Operating System</a:t>
            </a:r>
            <a:br>
              <a:rPr lang="en-US" sz="3600" b="1" dirty="0"/>
            </a:br>
            <a:br>
              <a:rPr lang="en-US" sz="3600" b="1" dirty="0"/>
            </a:br>
            <a:r>
              <a:rPr lang="en-US" sz="3600" b="1" dirty="0"/>
              <a:t>[ 4</a:t>
            </a:r>
            <a:r>
              <a:rPr lang="en-US" sz="3600" b="1" baseline="30000" dirty="0"/>
              <a:t>th</a:t>
            </a:r>
            <a:r>
              <a:rPr lang="en-US" sz="3600" b="1" dirty="0"/>
              <a:t>-Semester]</a:t>
            </a:r>
          </a:p>
        </p:txBody>
      </p:sp>
      <p:sp>
        <p:nvSpPr>
          <p:cNvPr id="4" name="Slide Number Placeholder 3">
            <a:extLst>
              <a:ext uri="{FF2B5EF4-FFF2-40B4-BE49-F238E27FC236}">
                <a16:creationId xmlns:a16="http://schemas.microsoft.com/office/drawing/2014/main" id="{7A182D2F-2140-4941-A487-3C03AE89920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a:t>
            </a:fld>
            <a:endParaRPr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1BBCD7-DC0E-4FA2-B45A-77B298075B0D}"/>
              </a:ext>
            </a:extLst>
          </p:cNvPr>
          <p:cNvSpPr txBox="1"/>
          <p:nvPr/>
        </p:nvSpPr>
        <p:spPr>
          <a:xfrm>
            <a:off x="191949" y="28669"/>
            <a:ext cx="8558156" cy="6510244"/>
          </a:xfrm>
          <a:prstGeom prst="rect">
            <a:avLst/>
          </a:prstGeom>
          <a:noFill/>
        </p:spPr>
        <p:txBody>
          <a:bodyPr wrap="square">
            <a:spAutoFit/>
          </a:bodyPr>
          <a:lstStyle/>
          <a:p>
            <a:pPr algn="ctr">
              <a:lnSpc>
                <a:spcPct val="150000"/>
              </a:lnSpc>
              <a:spcBef>
                <a:spcPct val="20000"/>
              </a:spcBef>
              <a:buClr>
                <a:schemeClr val="accent2"/>
              </a:buClr>
            </a:pPr>
            <a:r>
              <a:rPr lang="en-US" altLang="zh-CN" sz="2400" b="1" dirty="0">
                <a:latin typeface="Times New Roman" panose="02020603050405020304" pitchFamily="18" charset="0"/>
                <a:cs typeface="Times New Roman" panose="02020603050405020304" pitchFamily="18" charset="0"/>
              </a:rPr>
              <a:t>The Operating System as a Resource Manager</a:t>
            </a:r>
          </a:p>
          <a:p>
            <a:pPr marL="342900" indent="-342900" algn="just" eaLnBrk="1" hangingPunct="1">
              <a:lnSpc>
                <a:spcPct val="150000"/>
              </a:lnSpc>
              <a:spcBef>
                <a:spcPct val="20000"/>
              </a:spcBef>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Allow multiple programs to run at the same time</a:t>
            </a:r>
          </a:p>
          <a:p>
            <a:pPr marL="342900" indent="-342900" algn="just" eaLnBrk="1" hangingPunct="1">
              <a:lnSpc>
                <a:spcPct val="150000"/>
              </a:lnSpc>
              <a:spcBef>
                <a:spcPct val="20000"/>
              </a:spcBef>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Manage and protect memory, I/O devices, and other resources</a:t>
            </a:r>
          </a:p>
          <a:p>
            <a:pPr marL="342900" indent="-342900" algn="just" eaLnBrk="1" hangingPunct="1">
              <a:lnSpc>
                <a:spcPct val="150000"/>
              </a:lnSpc>
              <a:spcBef>
                <a:spcPct val="20000"/>
              </a:spcBef>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Includes multiplexing (sharing) resources in two different ways: </a:t>
            </a:r>
          </a:p>
          <a:p>
            <a:pPr lvl="1" algn="just" eaLnBrk="1" hangingPunct="1">
              <a:lnSpc>
                <a:spcPct val="150000"/>
              </a:lnSpc>
              <a:spcBef>
                <a:spcPct val="20000"/>
              </a:spcBef>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 In time</a:t>
            </a:r>
          </a:p>
          <a:p>
            <a:pPr lvl="1" algn="just" eaLnBrk="1" hangingPunct="1">
              <a:lnSpc>
                <a:spcPct val="150000"/>
              </a:lnSpc>
              <a:spcBef>
                <a:spcPct val="20000"/>
              </a:spcBef>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 In space</a:t>
            </a:r>
          </a:p>
          <a:p>
            <a:pPr marL="285750" indent="-28575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Modern OS runs multiple programs of multiple users at the same time</a:t>
            </a:r>
          </a:p>
          <a:p>
            <a:pPr marL="742950" lvl="1" indent="-285750" algn="just" eaLnBrk="1" hangingPunct="1">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Imagine what would happen if several programs want to print at the same time?</a:t>
            </a:r>
          </a:p>
          <a:p>
            <a:pPr marL="742950" lvl="1" indent="-285750" algn="just" eaLnBrk="1" hangingPunct="1">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How to account the resource usage of each process?</a:t>
            </a:r>
          </a:p>
          <a:p>
            <a:pPr marL="742950" lvl="1" indent="-285750" algn="just" eaLnBrk="1" hangingPunct="1">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Resources can be multiplexed:</a:t>
            </a:r>
          </a:p>
          <a:p>
            <a:pPr marL="1200150" lvl="2" indent="-285750" algn="just">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How to ensure fairness and efficiency? </a:t>
            </a:r>
          </a:p>
        </p:txBody>
      </p:sp>
      <p:sp>
        <p:nvSpPr>
          <p:cNvPr id="3" name="Slide Number Placeholder 2">
            <a:extLst>
              <a:ext uri="{FF2B5EF4-FFF2-40B4-BE49-F238E27FC236}">
                <a16:creationId xmlns:a16="http://schemas.microsoft.com/office/drawing/2014/main" id="{0BB9B007-52B5-4705-9958-15784798F1E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extLst>
      <p:ext uri="{BB962C8B-B14F-4D97-AF65-F5344CB8AC3E}">
        <p14:creationId xmlns:p14="http://schemas.microsoft.com/office/powerpoint/2010/main" val="21902207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FC73687-CA3C-4616-94D6-290ED51BC89D}"/>
              </a:ext>
            </a:extLst>
          </p:cNvPr>
          <p:cNvSpPr txBox="1"/>
          <p:nvPr/>
        </p:nvSpPr>
        <p:spPr>
          <a:xfrm>
            <a:off x="1181100" y="482084"/>
            <a:ext cx="5981700" cy="369332"/>
          </a:xfrm>
          <a:prstGeom prst="rect">
            <a:avLst/>
          </a:prstGeom>
          <a:noFill/>
        </p:spPr>
        <p:txBody>
          <a:bodyPr wrap="square">
            <a:spAutoFit/>
          </a:bodyPr>
          <a:lstStyle/>
          <a:p>
            <a:pPr algn="ctr" eaLnBrk="1" hangingPunct="1"/>
            <a:r>
              <a:rPr lang="en-US" altLang="zh-CN" sz="1800" b="1" dirty="0">
                <a:latin typeface="Times New Roman" panose="02020603050405020304" pitchFamily="18" charset="0"/>
                <a:cs typeface="Times New Roman" panose="02020603050405020304" pitchFamily="18" charset="0"/>
              </a:rPr>
              <a:t>The Operating System as an Extended Machine</a:t>
            </a:r>
          </a:p>
        </p:txBody>
      </p:sp>
      <p:pic>
        <p:nvPicPr>
          <p:cNvPr id="8" name="Picture 1029" descr="01-02">
            <a:extLst>
              <a:ext uri="{FF2B5EF4-FFF2-40B4-BE49-F238E27FC236}">
                <a16:creationId xmlns:a16="http://schemas.microsoft.com/office/drawing/2014/main" id="{86B9510F-959E-418B-861E-68B078D687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90713" y="1609725"/>
            <a:ext cx="5981700" cy="357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68DAB6FA-0278-43A9-83B4-E6D985BFC5F6}"/>
              </a:ext>
            </a:extLst>
          </p:cNvPr>
          <p:cNvSpPr txBox="1"/>
          <p:nvPr/>
        </p:nvSpPr>
        <p:spPr>
          <a:xfrm>
            <a:off x="1185863" y="5892582"/>
            <a:ext cx="6686550" cy="307777"/>
          </a:xfrm>
          <a:prstGeom prst="rect">
            <a:avLst/>
          </a:prstGeom>
          <a:noFill/>
        </p:spPr>
        <p:txBody>
          <a:bodyPr wrap="square">
            <a:spAutoFit/>
          </a:bodyPr>
          <a:lstStyle/>
          <a:p>
            <a:pPr algn="ctr"/>
            <a:r>
              <a:rPr lang="en-US" altLang="zh-CN" sz="1400" b="1" dirty="0">
                <a:latin typeface="Times New Roman" panose="02020603050405020304" pitchFamily="18" charset="0"/>
                <a:cs typeface="Times New Roman" panose="02020603050405020304" pitchFamily="18" charset="0"/>
              </a:rPr>
              <a:t>Figure : Operating systems turn ugly hardware into beautiful abstractions</a:t>
            </a:r>
            <a:endParaRPr lang="en-US" sz="1400" b="1"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F2ABE7F-A7C7-4C3A-A1D8-7C80AE2572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0203871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C376AF-E4CC-4208-870C-9F401E5FD4FD}"/>
              </a:ext>
            </a:extLst>
          </p:cNvPr>
          <p:cNvSpPr txBox="1"/>
          <p:nvPr/>
        </p:nvSpPr>
        <p:spPr>
          <a:xfrm>
            <a:off x="514350" y="381000"/>
            <a:ext cx="6343650" cy="4653646"/>
          </a:xfrm>
          <a:prstGeom prst="rect">
            <a:avLst/>
          </a:prstGeom>
          <a:noFill/>
        </p:spPr>
        <p:txBody>
          <a:bodyPr wrap="square">
            <a:spAutoFit/>
          </a:bodyPr>
          <a:lstStyle/>
          <a:p>
            <a:pPr marL="342900" indent="-342900" eaLnBrk="1" hangingPunct="1">
              <a:lnSpc>
                <a:spcPct val="150000"/>
              </a:lnSpc>
              <a:buFont typeface="Wingdings" panose="05000000000000000000" pitchFamily="2" charset="2"/>
              <a:buChar char="§"/>
              <a:defRPr/>
            </a:pPr>
            <a:r>
              <a:rPr lang="en-US" altLang="zh-CN" sz="2000" dirty="0">
                <a:latin typeface="Times New Roman" panose="02020603050405020304" pitchFamily="18" charset="0"/>
                <a:cs typeface="Times New Roman" panose="02020603050405020304" pitchFamily="18" charset="0"/>
              </a:rPr>
              <a:t>Abstraction:</a:t>
            </a:r>
          </a:p>
          <a:p>
            <a:pPr marL="800100" lvl="1" indent="-342900" eaLnBrk="1" hangingPunct="1">
              <a:lnSpc>
                <a:spcPct val="150000"/>
              </a:lnSpc>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rPr>
              <a:t>CPU—process</a:t>
            </a:r>
          </a:p>
          <a:p>
            <a:pPr marL="800100" lvl="1" indent="-342900" eaLnBrk="1" hangingPunct="1">
              <a:lnSpc>
                <a:spcPct val="150000"/>
              </a:lnSpc>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rPr>
              <a:t>Storage –- files</a:t>
            </a:r>
          </a:p>
          <a:p>
            <a:pPr marL="800100" lvl="1" indent="-342900" eaLnBrk="1" hangingPunct="1">
              <a:lnSpc>
                <a:spcPct val="150000"/>
              </a:lnSpc>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rPr>
              <a:t>Memory– address space</a:t>
            </a:r>
          </a:p>
          <a:p>
            <a:pPr lvl="1" eaLnBrk="1" hangingPunct="1">
              <a:lnSpc>
                <a:spcPct val="150000"/>
              </a:lnSpc>
              <a:defRPr/>
            </a:pPr>
            <a:endParaRPr lang="en-US" altLang="zh-CN" sz="2000" dirty="0">
              <a:latin typeface="Times New Roman" panose="02020603050405020304" pitchFamily="18" charset="0"/>
              <a:cs typeface="Times New Roman" panose="02020603050405020304" pitchFamily="18" charset="0"/>
            </a:endParaRPr>
          </a:p>
          <a:p>
            <a:pPr marL="342900" indent="-342900" eaLnBrk="1" hangingPunct="1">
              <a:lnSpc>
                <a:spcPct val="150000"/>
              </a:lnSpc>
              <a:buFont typeface="Wingdings" panose="05000000000000000000" pitchFamily="2" charset="2"/>
              <a:buChar char="§"/>
              <a:defRPr/>
            </a:pPr>
            <a:r>
              <a:rPr lang="en-US" altLang="zh-CN" sz="2000" dirty="0">
                <a:latin typeface="Times New Roman" panose="02020603050405020304" pitchFamily="18" charset="0"/>
                <a:cs typeface="Times New Roman" panose="02020603050405020304" pitchFamily="18" charset="0"/>
              </a:rPr>
              <a:t>4 types of people:</a:t>
            </a:r>
          </a:p>
          <a:p>
            <a:pPr marL="800100" lvl="1" indent="-342900" eaLnBrk="1" hangingPunct="1">
              <a:lnSpc>
                <a:spcPct val="150000"/>
              </a:lnSpc>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rPr>
              <a:t>Industrial engineer: design hardware</a:t>
            </a:r>
          </a:p>
          <a:p>
            <a:pPr marL="800100" lvl="1" indent="-342900" eaLnBrk="1" hangingPunct="1">
              <a:lnSpc>
                <a:spcPct val="150000"/>
              </a:lnSpc>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rPr>
              <a:t>Kernel designer</a:t>
            </a:r>
          </a:p>
          <a:p>
            <a:pPr marL="800100" lvl="1" indent="-342900" eaLnBrk="1" hangingPunct="1">
              <a:lnSpc>
                <a:spcPct val="150000"/>
              </a:lnSpc>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rPr>
              <a:t>Application programmer: OS’s user</a:t>
            </a:r>
          </a:p>
          <a:p>
            <a:pPr marL="800100" lvl="1" indent="-342900" eaLnBrk="1" hangingPunct="1">
              <a:lnSpc>
                <a:spcPct val="150000"/>
              </a:lnSpc>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rPr>
              <a:t>End users</a:t>
            </a:r>
          </a:p>
        </p:txBody>
      </p:sp>
      <p:sp>
        <p:nvSpPr>
          <p:cNvPr id="3" name="Slide Number Placeholder 2">
            <a:extLst>
              <a:ext uri="{FF2B5EF4-FFF2-40B4-BE49-F238E27FC236}">
                <a16:creationId xmlns:a16="http://schemas.microsoft.com/office/drawing/2014/main" id="{965C814F-A34B-483F-B61C-18D28FDF03B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Tree>
    <p:extLst>
      <p:ext uri="{BB962C8B-B14F-4D97-AF65-F5344CB8AC3E}">
        <p14:creationId xmlns:p14="http://schemas.microsoft.com/office/powerpoint/2010/main" val="96039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4"/>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strike="noStrike" cap="none">
                <a:solidFill>
                  <a:schemeClr val="lt2"/>
                </a:solidFill>
                <a:latin typeface="Arial"/>
                <a:ea typeface="Arial"/>
                <a:cs typeface="Arial"/>
                <a:sym typeface="Arial"/>
              </a:rPr>
              <a:t>13</a:t>
            </a:fld>
            <a:endParaRPr/>
          </a:p>
        </p:txBody>
      </p:sp>
      <p:sp>
        <p:nvSpPr>
          <p:cNvPr id="8" name="TextBox 7">
            <a:extLst>
              <a:ext uri="{FF2B5EF4-FFF2-40B4-BE49-F238E27FC236}">
                <a16:creationId xmlns:a16="http://schemas.microsoft.com/office/drawing/2014/main" id="{14399BE9-BB2F-4476-BB1B-DFAA59E88688}"/>
              </a:ext>
            </a:extLst>
          </p:cNvPr>
          <p:cNvSpPr txBox="1"/>
          <p:nvPr/>
        </p:nvSpPr>
        <p:spPr>
          <a:xfrm>
            <a:off x="609600" y="420542"/>
            <a:ext cx="8534400" cy="523220"/>
          </a:xfrm>
          <a:prstGeom prst="rect">
            <a:avLst/>
          </a:prstGeom>
          <a:noFill/>
        </p:spPr>
        <p:txBody>
          <a:bodyPr wrap="square">
            <a:spAutoFit/>
          </a:bodyPr>
          <a:lstStyle/>
          <a:p>
            <a:pPr algn="ctr"/>
            <a:r>
              <a:rPr lang="en-US" sz="2800" b="1" i="0" dirty="0">
                <a:effectLst/>
                <a:latin typeface="Arial Black" panose="020B0A04020102020204" pitchFamily="34" charset="0"/>
                <a:cs typeface="Times New Roman" panose="02020603050405020304" pitchFamily="18" charset="0"/>
              </a:rPr>
              <a:t>Two Views of Operating System</a:t>
            </a:r>
          </a:p>
        </p:txBody>
      </p:sp>
      <p:sp>
        <p:nvSpPr>
          <p:cNvPr id="10" name="TextBox 9">
            <a:extLst>
              <a:ext uri="{FF2B5EF4-FFF2-40B4-BE49-F238E27FC236}">
                <a16:creationId xmlns:a16="http://schemas.microsoft.com/office/drawing/2014/main" id="{446A62B3-9D55-4D87-AE0F-88882959FDB6}"/>
              </a:ext>
            </a:extLst>
          </p:cNvPr>
          <p:cNvSpPr txBox="1"/>
          <p:nvPr/>
        </p:nvSpPr>
        <p:spPr>
          <a:xfrm>
            <a:off x="507999" y="815926"/>
            <a:ext cx="8128001" cy="6038641"/>
          </a:xfrm>
          <a:prstGeom prst="rect">
            <a:avLst/>
          </a:prstGeom>
          <a:noFill/>
        </p:spPr>
        <p:txBody>
          <a:bodyPr wrap="square">
            <a:spAutoFit/>
          </a:bodyPr>
          <a:lstStyle/>
          <a:p>
            <a:pPr algn="just">
              <a:lnSpc>
                <a:spcPct val="150000"/>
              </a:lnSpc>
            </a:pPr>
            <a:r>
              <a:rPr lang="en-US" sz="2000" b="1" i="0" dirty="0">
                <a:solidFill>
                  <a:srgbClr val="111111"/>
                </a:solidFill>
                <a:effectLst/>
                <a:latin typeface="Times New Roman" panose="02020603050405020304" pitchFamily="18" charset="0"/>
                <a:cs typeface="Times New Roman" panose="02020603050405020304" pitchFamily="18" charset="0"/>
              </a:rPr>
              <a:t>User View</a:t>
            </a:r>
          </a:p>
          <a:p>
            <a:pPr marL="342900" indent="-342900" algn="just">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The goal of the Operating System is to maximize the work and minimize the effort of the user.</a:t>
            </a:r>
          </a:p>
          <a:p>
            <a:pPr marL="342900" indent="-342900" algn="just">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Most of the systems are designed to be operated by single user, however in some systems multiple users can share resources, memory. In these cases Operating System is designed to handle available resources among multiple users and CPU efficiently.</a:t>
            </a:r>
          </a:p>
          <a:p>
            <a:pPr marL="342900" indent="-342900" algn="just">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Operating System must be designed by taking both usability and efficient resource utilization into view.</a:t>
            </a:r>
          </a:p>
          <a:p>
            <a:pPr marL="342900" indent="-342900" algn="just">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In embedded systems(Automated systems) user view is not present.</a:t>
            </a:r>
          </a:p>
          <a:p>
            <a:pPr marL="342900" indent="-342900" algn="just">
              <a:lnSpc>
                <a:spcPct val="150000"/>
              </a:lnSpc>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There are some devices that contain very less or no user view because there is no interaction with the users. Examples are embedded computers in home devices, automobiles etc.</a:t>
            </a:r>
            <a:endParaRPr lang="en-US" sz="2000" b="1" i="0" dirty="0">
              <a:solidFill>
                <a:srgbClr val="111111"/>
              </a:solidFill>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8535BE34-3202-4B42-A437-6DF37FC9068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2053629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8" name="TextBox 7">
            <a:extLst>
              <a:ext uri="{FF2B5EF4-FFF2-40B4-BE49-F238E27FC236}">
                <a16:creationId xmlns:a16="http://schemas.microsoft.com/office/drawing/2014/main" id="{14399BE9-BB2F-4476-BB1B-DFAA59E88688}"/>
              </a:ext>
            </a:extLst>
          </p:cNvPr>
          <p:cNvSpPr txBox="1"/>
          <p:nvPr/>
        </p:nvSpPr>
        <p:spPr>
          <a:xfrm>
            <a:off x="609600" y="420542"/>
            <a:ext cx="8534400" cy="523220"/>
          </a:xfrm>
          <a:prstGeom prst="rect">
            <a:avLst/>
          </a:prstGeom>
          <a:noFill/>
        </p:spPr>
        <p:txBody>
          <a:bodyPr wrap="square">
            <a:spAutoFit/>
          </a:bodyPr>
          <a:lstStyle/>
          <a:p>
            <a:pPr algn="ctr"/>
            <a:r>
              <a:rPr lang="en-US" sz="2800" b="1" i="0" dirty="0">
                <a:effectLst/>
                <a:latin typeface="Arial Black" panose="020B0A04020102020204" pitchFamily="34" charset="0"/>
                <a:cs typeface="Times New Roman" panose="02020603050405020304" pitchFamily="18" charset="0"/>
              </a:rPr>
              <a:t>Two Views of Operating System</a:t>
            </a:r>
          </a:p>
        </p:txBody>
      </p:sp>
      <p:sp>
        <p:nvSpPr>
          <p:cNvPr id="10" name="TextBox 9">
            <a:extLst>
              <a:ext uri="{FF2B5EF4-FFF2-40B4-BE49-F238E27FC236}">
                <a16:creationId xmlns:a16="http://schemas.microsoft.com/office/drawing/2014/main" id="{446A62B3-9D55-4D87-AE0F-88882959FDB6}"/>
              </a:ext>
            </a:extLst>
          </p:cNvPr>
          <p:cNvSpPr txBox="1"/>
          <p:nvPr/>
        </p:nvSpPr>
        <p:spPr>
          <a:xfrm>
            <a:off x="450947" y="1068858"/>
            <a:ext cx="8242105" cy="5109860"/>
          </a:xfrm>
          <a:prstGeom prst="rect">
            <a:avLst/>
          </a:prstGeom>
          <a:noFill/>
        </p:spPr>
        <p:txBody>
          <a:bodyPr wrap="square">
            <a:spAutoFit/>
          </a:bodyPr>
          <a:lstStyle/>
          <a:p>
            <a:pPr algn="just">
              <a:lnSpc>
                <a:spcPct val="150000"/>
              </a:lnSpc>
            </a:pPr>
            <a:r>
              <a:rPr lang="en-US" sz="2200" b="1" i="0" dirty="0">
                <a:solidFill>
                  <a:srgbClr val="111111"/>
                </a:solidFill>
                <a:effectLst/>
                <a:latin typeface="Times New Roman" panose="02020603050405020304" pitchFamily="18" charset="0"/>
                <a:cs typeface="Times New Roman" panose="02020603050405020304" pitchFamily="18" charset="0"/>
              </a:rPr>
              <a:t>System  View</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From the system point of view Operating System is a program involved with the hardware.</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Operating System is allocator, which allocate memory, resources among various processes. It controls the sharing of resources among programs.</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prevents improper usage, error and handle deadlock conditions.</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is a program that runs all the time in the system in the form of Kernel.</a:t>
            </a:r>
          </a:p>
          <a:p>
            <a:pPr marL="342900" indent="-342900" algn="just">
              <a:lnSpc>
                <a:spcPct val="150000"/>
              </a:lnSpc>
              <a:buFont typeface="Arial" panose="020B0604020202020204" pitchFamily="34" charset="0"/>
              <a:buChar char="•"/>
            </a:pPr>
            <a:r>
              <a:rPr lang="en-US" sz="2200" b="0" i="0" dirty="0">
                <a:solidFill>
                  <a:srgbClr val="000000"/>
                </a:solidFill>
                <a:effectLst/>
                <a:latin typeface="Times New Roman" panose="02020603050405020304" pitchFamily="18" charset="0"/>
                <a:cs typeface="Times New Roman" panose="02020603050405020304" pitchFamily="18" charset="0"/>
              </a:rPr>
              <a:t>It controls application programs that are not part of Kernel.</a:t>
            </a:r>
            <a:endParaRPr lang="en-US" sz="2200" b="1" i="0" dirty="0">
              <a:solidFill>
                <a:srgbClr val="111111"/>
              </a:solidFill>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44A9926-9B8B-4D7A-9143-7B92F0D32D8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32093875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8" name="TextBox 7">
            <a:extLst>
              <a:ext uri="{FF2B5EF4-FFF2-40B4-BE49-F238E27FC236}">
                <a16:creationId xmlns:a16="http://schemas.microsoft.com/office/drawing/2014/main" id="{6584A214-A55C-49A3-8055-CA39E1FA60AA}"/>
              </a:ext>
            </a:extLst>
          </p:cNvPr>
          <p:cNvSpPr txBox="1"/>
          <p:nvPr/>
        </p:nvSpPr>
        <p:spPr>
          <a:xfrm>
            <a:off x="590843" y="732707"/>
            <a:ext cx="8045157" cy="603864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b="1" i="0" dirty="0">
                <a:effectLst/>
                <a:latin typeface="Times New Roman" panose="02020603050405020304" pitchFamily="18" charset="0"/>
                <a:cs typeface="Times New Roman" panose="02020603050405020304" pitchFamily="18" charset="0"/>
              </a:rPr>
              <a:t>Process management</a:t>
            </a:r>
            <a:r>
              <a:rPr lang="en-US" sz="2000" b="0" i="0" dirty="0">
                <a:effectLst/>
                <a:latin typeface="Times New Roman" panose="02020603050405020304" pitchFamily="18" charset="0"/>
                <a:cs typeface="Times New Roman" panose="02020603050405020304" pitchFamily="18" charset="0"/>
              </a:rPr>
              <a:t>:- Process management helps OS to create and delete processes. It also provides mechanisms for synchronization and communication among processes.</a:t>
            </a:r>
          </a:p>
          <a:p>
            <a:pPr marL="285750" indent="-285750" algn="just">
              <a:lnSpc>
                <a:spcPct val="150000"/>
              </a:lnSpc>
              <a:buFont typeface="Wingdings" panose="05000000000000000000" pitchFamily="2" charset="2"/>
              <a:buChar char="§"/>
            </a:pPr>
            <a:r>
              <a:rPr lang="en-US" sz="2000" b="1" i="0" dirty="0">
                <a:effectLst/>
                <a:latin typeface="Times New Roman" panose="02020603050405020304" pitchFamily="18" charset="0"/>
                <a:cs typeface="Times New Roman" panose="02020603050405020304" pitchFamily="18" charset="0"/>
              </a:rPr>
              <a:t>Memory management</a:t>
            </a:r>
            <a:r>
              <a:rPr lang="en-US" sz="2000" b="0" i="0" dirty="0">
                <a:effectLst/>
                <a:latin typeface="Times New Roman" panose="02020603050405020304" pitchFamily="18" charset="0"/>
                <a:cs typeface="Times New Roman" panose="02020603050405020304" pitchFamily="18" charset="0"/>
              </a:rPr>
              <a:t> Memory management module performs the task of allocation and de-allocation of memory space to programs in need of this resources.</a:t>
            </a: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cs typeface="Times New Roman" panose="02020603050405020304" pitchFamily="18" charset="0"/>
              </a:rPr>
              <a:t>Device management</a:t>
            </a:r>
            <a:r>
              <a:rPr lang="en-US" sz="2000" b="0" i="0" dirty="0">
                <a:effectLst/>
                <a:latin typeface="Times New Roman" panose="02020603050405020304" pitchFamily="18" charset="0"/>
                <a:cs typeface="Times New Roman" panose="02020603050405020304" pitchFamily="18" charset="0"/>
              </a:rPr>
              <a:t> Device management keeps tracks of all devices. This module also responsible for this task is known as the I/O controller</a:t>
            </a: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cs typeface="Times New Roman" panose="02020603050405020304" pitchFamily="18" charset="0"/>
              </a:rPr>
              <a:t>I/O System Management:</a:t>
            </a:r>
            <a:r>
              <a:rPr lang="en-US" sz="2000" b="0" i="0" dirty="0">
                <a:effectLst/>
                <a:latin typeface="Times New Roman" panose="02020603050405020304" pitchFamily="18" charset="0"/>
                <a:cs typeface="Times New Roman" panose="02020603050405020304" pitchFamily="18" charset="0"/>
              </a:rPr>
              <a:t> One of the main objects of any OS is to hide the peculiarities of that hardware devices from the user.</a:t>
            </a:r>
          </a:p>
          <a:p>
            <a:pPr marL="342900" indent="-342900" algn="just">
              <a:lnSpc>
                <a:spcPct val="150000"/>
              </a:lnSpc>
              <a:buFont typeface="Wingdings" panose="05000000000000000000" pitchFamily="2" charset="2"/>
              <a:buChar char="§"/>
            </a:pPr>
            <a:r>
              <a:rPr lang="en-US" sz="2000" b="1" i="0" dirty="0">
                <a:effectLst/>
                <a:latin typeface="Times New Roman" panose="02020603050405020304" pitchFamily="18" charset="0"/>
                <a:cs typeface="Times New Roman" panose="02020603050405020304" pitchFamily="18" charset="0"/>
              </a:rPr>
              <a:t>Graphics User Interface (GUI)</a:t>
            </a:r>
            <a:r>
              <a:rPr lang="en-US" sz="2000" b="0" i="0" dirty="0">
                <a:effectLst/>
                <a:latin typeface="Times New Roman" panose="02020603050405020304" pitchFamily="18" charset="0"/>
                <a:cs typeface="Times New Roman" panose="02020603050405020304" pitchFamily="18" charset="0"/>
              </a:rPr>
              <a:t> management: Provides and manages the user interface that interacts with graphics and visual content on a computing device.</a:t>
            </a:r>
            <a:endParaRPr lang="en-US" sz="2000" b="1" i="0" dirty="0">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90F0752-208E-49DB-9F4C-7CFB73DB6818}"/>
              </a:ext>
            </a:extLst>
          </p:cNvPr>
          <p:cNvSpPr txBox="1"/>
          <p:nvPr/>
        </p:nvSpPr>
        <p:spPr>
          <a:xfrm>
            <a:off x="879230" y="209487"/>
            <a:ext cx="7756770" cy="523220"/>
          </a:xfrm>
          <a:prstGeom prst="rect">
            <a:avLst/>
          </a:prstGeom>
          <a:noFill/>
        </p:spPr>
        <p:txBody>
          <a:bodyPr wrap="square">
            <a:spAutoFit/>
          </a:bodyPr>
          <a:lstStyle/>
          <a:p>
            <a:pPr algn="ctr"/>
            <a:r>
              <a:rPr lang="en-US" sz="2800" b="1" i="0" dirty="0">
                <a:effectLst/>
                <a:latin typeface="Arial Black" panose="020B0A04020102020204" pitchFamily="34" charset="0"/>
                <a:cs typeface="Times New Roman" panose="02020603050405020304" pitchFamily="18" charset="0"/>
              </a:rPr>
              <a:t>Operating System functions</a:t>
            </a:r>
          </a:p>
        </p:txBody>
      </p:sp>
      <p:sp>
        <p:nvSpPr>
          <p:cNvPr id="3" name="Slide Number Placeholder 2">
            <a:extLst>
              <a:ext uri="{FF2B5EF4-FFF2-40B4-BE49-F238E27FC236}">
                <a16:creationId xmlns:a16="http://schemas.microsoft.com/office/drawing/2014/main" id="{5F7C6EE6-E0D7-48A0-A7D5-38A0A19E0B5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1935122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10" name="TextBox 9">
            <a:extLst>
              <a:ext uri="{FF2B5EF4-FFF2-40B4-BE49-F238E27FC236}">
                <a16:creationId xmlns:a16="http://schemas.microsoft.com/office/drawing/2014/main" id="{390F0752-208E-49DB-9F4C-7CFB73DB6818}"/>
              </a:ext>
            </a:extLst>
          </p:cNvPr>
          <p:cNvSpPr txBox="1"/>
          <p:nvPr/>
        </p:nvSpPr>
        <p:spPr>
          <a:xfrm>
            <a:off x="508000" y="171450"/>
            <a:ext cx="7756770" cy="369332"/>
          </a:xfrm>
          <a:prstGeom prst="rect">
            <a:avLst/>
          </a:prstGeom>
          <a:noFill/>
        </p:spPr>
        <p:txBody>
          <a:bodyPr wrap="square">
            <a:spAutoFit/>
          </a:bodyPr>
          <a:lstStyle/>
          <a:p>
            <a:pPr algn="ctr"/>
            <a:r>
              <a:rPr lang="en-US" b="1" i="0" dirty="0">
                <a:effectLst/>
                <a:latin typeface="Times New Roman" panose="02020603050405020304" pitchFamily="18" charset="0"/>
                <a:cs typeface="Times New Roman" panose="02020603050405020304" pitchFamily="18" charset="0"/>
              </a:rPr>
              <a:t>Continue..</a:t>
            </a:r>
          </a:p>
        </p:txBody>
      </p:sp>
      <p:sp>
        <p:nvSpPr>
          <p:cNvPr id="6" name="TextBox 5">
            <a:extLst>
              <a:ext uri="{FF2B5EF4-FFF2-40B4-BE49-F238E27FC236}">
                <a16:creationId xmlns:a16="http://schemas.microsoft.com/office/drawing/2014/main" id="{C380E809-9580-4130-A706-D68A3CFDA400}"/>
              </a:ext>
            </a:extLst>
          </p:cNvPr>
          <p:cNvSpPr txBox="1"/>
          <p:nvPr/>
        </p:nvSpPr>
        <p:spPr>
          <a:xfrm>
            <a:off x="330868" y="366238"/>
            <a:ext cx="8482263" cy="6125523"/>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200" b="1" i="0" dirty="0">
                <a:effectLst/>
                <a:latin typeface="Times New Roman" panose="02020603050405020304" pitchFamily="18" charset="0"/>
                <a:cs typeface="Times New Roman" panose="02020603050405020304" pitchFamily="18" charset="0"/>
              </a:rPr>
              <a:t>Secondary-Storage management</a:t>
            </a:r>
            <a:r>
              <a:rPr lang="en-US" sz="2200" b="0" i="0" dirty="0">
                <a:effectLst/>
                <a:latin typeface="Times New Roman" panose="02020603050405020304" pitchFamily="18" charset="0"/>
                <a:cs typeface="Times New Roman" panose="02020603050405020304" pitchFamily="18" charset="0"/>
              </a:rPr>
              <a:t> which includes primary storage, secondary storage, and cache storage.</a:t>
            </a:r>
          </a:p>
          <a:p>
            <a:pPr marL="342900" indent="-342900" algn="just">
              <a:lnSpc>
                <a:spcPct val="150000"/>
              </a:lnSpc>
              <a:buFont typeface="Wingdings" panose="05000000000000000000" pitchFamily="2" charset="2"/>
              <a:buChar char="§"/>
            </a:pPr>
            <a:r>
              <a:rPr lang="en-US" sz="2200" b="1" i="0" dirty="0">
                <a:effectLst/>
                <a:latin typeface="Times New Roman" panose="02020603050405020304" pitchFamily="18" charset="0"/>
                <a:cs typeface="Times New Roman" panose="02020603050405020304" pitchFamily="18" charset="0"/>
              </a:rPr>
              <a:t>Application</a:t>
            </a:r>
            <a:r>
              <a:rPr lang="en-US" sz="2200" b="0" i="0" dirty="0">
                <a:effectLst/>
                <a:latin typeface="Times New Roman" panose="02020603050405020304" pitchFamily="18" charset="0"/>
                <a:cs typeface="Times New Roman" panose="02020603050405020304" pitchFamily="18" charset="0"/>
              </a:rPr>
              <a:t> which allows standard communication between software and your computer.</a:t>
            </a:r>
          </a:p>
          <a:p>
            <a:pPr marL="342900" indent="-342900" algn="just">
              <a:lnSpc>
                <a:spcPct val="150000"/>
              </a:lnSpc>
              <a:buFont typeface="Wingdings" panose="05000000000000000000" pitchFamily="2" charset="2"/>
              <a:buChar char="§"/>
            </a:pPr>
            <a:r>
              <a:rPr lang="en-US" sz="2200" b="1" i="0" dirty="0">
                <a:effectLst/>
                <a:latin typeface="Times New Roman" panose="02020603050405020304" pitchFamily="18" charset="0"/>
                <a:cs typeface="Times New Roman" panose="02020603050405020304" pitchFamily="18" charset="0"/>
              </a:rPr>
              <a:t>User interface</a:t>
            </a:r>
            <a:r>
              <a:rPr lang="en-US" sz="2200" b="0" i="0" dirty="0">
                <a:effectLst/>
                <a:latin typeface="Times New Roman" panose="02020603050405020304" pitchFamily="18" charset="0"/>
                <a:cs typeface="Times New Roman" panose="02020603050405020304" pitchFamily="18" charset="0"/>
              </a:rPr>
              <a:t> which allows you to communicate with your computer.</a:t>
            </a:r>
          </a:p>
          <a:p>
            <a:pPr marL="342900" indent="-342900" algn="just">
              <a:lnSpc>
                <a:spcPct val="150000"/>
              </a:lnSpc>
              <a:buFont typeface="Wingdings" panose="05000000000000000000" pitchFamily="2" charset="2"/>
              <a:buChar char="§"/>
            </a:pPr>
            <a:r>
              <a:rPr lang="en-US" sz="2200" b="1" i="0" dirty="0">
                <a:effectLst/>
                <a:latin typeface="Times New Roman" panose="02020603050405020304" pitchFamily="18" charset="0"/>
                <a:cs typeface="Times New Roman" panose="02020603050405020304" pitchFamily="18" charset="0"/>
              </a:rPr>
              <a:t>Job accounting</a:t>
            </a:r>
            <a:r>
              <a:rPr lang="en-US" sz="2200" b="0" i="0" dirty="0">
                <a:effectLst/>
                <a:latin typeface="Times New Roman" panose="02020603050405020304" pitchFamily="18" charset="0"/>
                <a:cs typeface="Times New Roman" panose="02020603050405020304" pitchFamily="18" charset="0"/>
              </a:rPr>
              <a:t>: Keeping track of time &amp; resource used by various job and users.</a:t>
            </a:r>
          </a:p>
          <a:p>
            <a:pPr marL="342900" indent="-342900" algn="just">
              <a:lnSpc>
                <a:spcPct val="150000"/>
              </a:lnSpc>
              <a:buFont typeface="Wingdings" panose="05000000000000000000" pitchFamily="2" charset="2"/>
              <a:buChar char="§"/>
            </a:pPr>
            <a:r>
              <a:rPr lang="en-US" sz="2200" b="1" i="0" dirty="0">
                <a:effectLst/>
                <a:latin typeface="Times New Roman" panose="02020603050405020304" pitchFamily="18" charset="0"/>
                <a:cs typeface="Times New Roman" panose="02020603050405020304" pitchFamily="18" charset="0"/>
              </a:rPr>
              <a:t>Networking:</a:t>
            </a:r>
            <a:r>
              <a:rPr lang="en-US" sz="2200" b="0" i="0" dirty="0">
                <a:effectLst/>
                <a:latin typeface="Times New Roman" panose="02020603050405020304" pitchFamily="18" charset="0"/>
                <a:cs typeface="Times New Roman" panose="02020603050405020304" pitchFamily="18" charset="0"/>
              </a:rPr>
              <a:t> The processors communicate with one another through the network.</a:t>
            </a:r>
          </a:p>
          <a:p>
            <a:pPr marL="342900" indent="-342900" algn="just">
              <a:lnSpc>
                <a:spcPct val="150000"/>
              </a:lnSpc>
              <a:buFont typeface="Wingdings" panose="05000000000000000000" pitchFamily="2" charset="2"/>
              <a:buChar char="§"/>
            </a:pPr>
            <a:r>
              <a:rPr lang="en-US" sz="2200" b="1" i="0" dirty="0">
                <a:effectLst/>
                <a:latin typeface="Times New Roman" panose="02020603050405020304" pitchFamily="18" charset="0"/>
                <a:cs typeface="Times New Roman" panose="02020603050405020304" pitchFamily="18" charset="0"/>
              </a:rPr>
              <a:t>Security </a:t>
            </a:r>
            <a:r>
              <a:rPr lang="en-US" sz="2200" b="0" i="0" dirty="0">
                <a:effectLst/>
                <a:latin typeface="Times New Roman" panose="02020603050405020304" pitchFamily="18" charset="0"/>
                <a:cs typeface="Times New Roman" panose="02020603050405020304" pitchFamily="18" charset="0"/>
              </a:rPr>
              <a:t>module protects the data and information of a computer system against malware threat and authorized access.</a:t>
            </a:r>
          </a:p>
          <a:p>
            <a:pPr marL="342900" indent="-34290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Error</a:t>
            </a:r>
            <a:endParaRPr lang="en-US" sz="2200" b="1" i="0" dirty="0">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FC6F97E7-4C35-4BE0-9543-FF5E1A7F115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2658021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F76FBA88-E2CD-46C9-AAC7-C034CCBB31AB}"/>
              </a:ext>
            </a:extLst>
          </p:cNvPr>
          <p:cNvSpPr txBox="1"/>
          <p:nvPr/>
        </p:nvSpPr>
        <p:spPr>
          <a:xfrm>
            <a:off x="0" y="469232"/>
            <a:ext cx="9144000" cy="523220"/>
          </a:xfrm>
          <a:prstGeom prst="rect">
            <a:avLst/>
          </a:prstGeom>
          <a:noFill/>
        </p:spPr>
        <p:txBody>
          <a:bodyPr wrap="square">
            <a:spAutoFit/>
          </a:bodyPr>
          <a:lstStyle/>
          <a:p>
            <a:pPr algn="ctr" eaLnBrk="1" hangingPunct="1"/>
            <a:r>
              <a:rPr lang="en-US" altLang="zh-CN" sz="2800" dirty="0">
                <a:latin typeface="Arial Black" panose="020B0A04020102020204" pitchFamily="34" charset="0"/>
              </a:rPr>
              <a:t>History of Operating Systems</a:t>
            </a:r>
          </a:p>
        </p:txBody>
      </p:sp>
      <p:sp>
        <p:nvSpPr>
          <p:cNvPr id="8" name="TextBox 7">
            <a:extLst>
              <a:ext uri="{FF2B5EF4-FFF2-40B4-BE49-F238E27FC236}">
                <a16:creationId xmlns:a16="http://schemas.microsoft.com/office/drawing/2014/main" id="{0F12AA1D-CD42-491E-9F5A-007504C13F7A}"/>
              </a:ext>
            </a:extLst>
          </p:cNvPr>
          <p:cNvSpPr txBox="1"/>
          <p:nvPr/>
        </p:nvSpPr>
        <p:spPr>
          <a:xfrm>
            <a:off x="685800" y="1359568"/>
            <a:ext cx="7829550" cy="3417089"/>
          </a:xfrm>
          <a:prstGeom prst="rect">
            <a:avLst/>
          </a:prstGeom>
          <a:noFill/>
        </p:spPr>
        <p:txBody>
          <a:bodyPr wrap="square">
            <a:spAutoFit/>
          </a:bodyPr>
          <a:lstStyle/>
          <a:p>
            <a:pPr eaLnBrk="1" hangingPunct="1">
              <a:lnSpc>
                <a:spcPct val="150000"/>
              </a:lnSpc>
              <a:spcBef>
                <a:spcPct val="20000"/>
              </a:spcBef>
            </a:pPr>
            <a:r>
              <a:rPr lang="en-US" altLang="zh-CN" sz="2200" dirty="0">
                <a:latin typeface="Times New Roman" panose="02020603050405020304" pitchFamily="18" charset="0"/>
                <a:cs typeface="Times New Roman" panose="02020603050405020304" pitchFamily="18" charset="0"/>
              </a:rPr>
              <a:t>Generations:</a:t>
            </a:r>
          </a:p>
          <a:p>
            <a:pPr eaLnBrk="1" hangingPunct="1">
              <a:lnSpc>
                <a:spcPct val="150000"/>
              </a:lnSpc>
              <a:spcBef>
                <a:spcPct val="20000"/>
              </a:spcBef>
              <a:buFontTx/>
              <a:buChar char="•"/>
            </a:pPr>
            <a:r>
              <a:rPr lang="en-US" altLang="zh-CN" sz="2200" dirty="0">
                <a:latin typeface="Times New Roman" panose="02020603050405020304" pitchFamily="18" charset="0"/>
                <a:cs typeface="Times New Roman" panose="02020603050405020304" pitchFamily="18" charset="0"/>
              </a:rPr>
              <a:t> (1945–55) Vacuum Tubes</a:t>
            </a:r>
          </a:p>
          <a:p>
            <a:pPr eaLnBrk="1" hangingPunct="1">
              <a:lnSpc>
                <a:spcPct val="150000"/>
              </a:lnSpc>
              <a:spcBef>
                <a:spcPct val="20000"/>
              </a:spcBef>
              <a:buFontTx/>
              <a:buChar char="•"/>
            </a:pPr>
            <a:r>
              <a:rPr lang="en-US" altLang="zh-CN" sz="2200" dirty="0">
                <a:latin typeface="Times New Roman" panose="02020603050405020304" pitchFamily="18" charset="0"/>
                <a:cs typeface="Times New Roman" panose="02020603050405020304" pitchFamily="18" charset="0"/>
              </a:rPr>
              <a:t> (1955–65) Transistors and Batch Systems</a:t>
            </a:r>
          </a:p>
          <a:p>
            <a:pPr eaLnBrk="1" hangingPunct="1">
              <a:lnSpc>
                <a:spcPct val="150000"/>
              </a:lnSpc>
              <a:spcBef>
                <a:spcPct val="20000"/>
              </a:spcBef>
              <a:buFontTx/>
              <a:buChar char="•"/>
            </a:pPr>
            <a:r>
              <a:rPr lang="en-US" altLang="zh-CN" sz="2200" dirty="0">
                <a:latin typeface="Times New Roman" panose="02020603050405020304" pitchFamily="18" charset="0"/>
                <a:cs typeface="Times New Roman" panose="02020603050405020304" pitchFamily="18" charset="0"/>
              </a:rPr>
              <a:t> (1965–1980) ICs and Multiprogramming</a:t>
            </a:r>
          </a:p>
          <a:p>
            <a:pPr eaLnBrk="1" hangingPunct="1">
              <a:lnSpc>
                <a:spcPct val="150000"/>
              </a:lnSpc>
              <a:spcBef>
                <a:spcPct val="20000"/>
              </a:spcBef>
              <a:buFontTx/>
              <a:buChar char="•"/>
            </a:pPr>
            <a:r>
              <a:rPr lang="en-US" altLang="zh-CN" sz="2200" dirty="0">
                <a:latin typeface="Times New Roman" panose="02020603050405020304" pitchFamily="18" charset="0"/>
                <a:cs typeface="Times New Roman" panose="02020603050405020304" pitchFamily="18" charset="0"/>
              </a:rPr>
              <a:t> (1980–Present) Personal Computers</a:t>
            </a:r>
          </a:p>
          <a:p>
            <a:pPr eaLnBrk="1" hangingPunct="1">
              <a:lnSpc>
                <a:spcPct val="150000"/>
              </a:lnSpc>
              <a:spcBef>
                <a:spcPct val="20000"/>
              </a:spcBef>
              <a:buFontTx/>
              <a:buChar char="•"/>
            </a:pPr>
            <a:r>
              <a:rPr lang="en-US" altLang="zh-CN" sz="2200" dirty="0">
                <a:latin typeface="Times New Roman" panose="02020603050405020304" pitchFamily="18" charset="0"/>
                <a:cs typeface="Times New Roman" panose="02020603050405020304" pitchFamily="18" charset="0"/>
              </a:rPr>
              <a:t> (1990-present) Mobile Computers</a:t>
            </a:r>
          </a:p>
        </p:txBody>
      </p:sp>
      <p:sp>
        <p:nvSpPr>
          <p:cNvPr id="3" name="Slide Number Placeholder 2">
            <a:extLst>
              <a:ext uri="{FF2B5EF4-FFF2-40B4-BE49-F238E27FC236}">
                <a16:creationId xmlns:a16="http://schemas.microsoft.com/office/drawing/2014/main" id="{80B521E1-37BA-495E-959D-0B1EA975D4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spTree>
    <p:extLst>
      <p:ext uri="{BB962C8B-B14F-4D97-AF65-F5344CB8AC3E}">
        <p14:creationId xmlns:p14="http://schemas.microsoft.com/office/powerpoint/2010/main" val="329269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8483ED6-14D0-4B84-AE23-542FDD9746AE}"/>
              </a:ext>
            </a:extLst>
          </p:cNvPr>
          <p:cNvSpPr txBox="1"/>
          <p:nvPr/>
        </p:nvSpPr>
        <p:spPr>
          <a:xfrm>
            <a:off x="613611" y="974558"/>
            <a:ext cx="8121315" cy="3078535"/>
          </a:xfrm>
          <a:prstGeom prst="rect">
            <a:avLst/>
          </a:prstGeom>
          <a:noFill/>
        </p:spPr>
        <p:txBody>
          <a:bodyPr wrap="square">
            <a:spAutoFit/>
          </a:bodyPr>
          <a:lstStyle/>
          <a:p>
            <a:pPr marL="342900" indent="-34290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Large and slow</a:t>
            </a:r>
          </a:p>
          <a:p>
            <a:pPr marL="342900" indent="-34290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Engineers design, build, operate and maintain the computer</a:t>
            </a:r>
          </a:p>
          <a:p>
            <a:pPr marL="342900" indent="-34290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All programming is done with machine language, or by wiring circuits using cables</a:t>
            </a:r>
          </a:p>
          <a:p>
            <a:pPr marL="342900" indent="-34290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insert plugboards into the computer and operate</a:t>
            </a:r>
          </a:p>
          <a:p>
            <a:pPr marL="342900" indent="-34290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The work is mainly numerical calculations</a:t>
            </a:r>
          </a:p>
        </p:txBody>
      </p:sp>
      <p:sp>
        <p:nvSpPr>
          <p:cNvPr id="8" name="TextBox 7">
            <a:extLst>
              <a:ext uri="{FF2B5EF4-FFF2-40B4-BE49-F238E27FC236}">
                <a16:creationId xmlns:a16="http://schemas.microsoft.com/office/drawing/2014/main" id="{D4558AFB-B705-485B-B251-8C28781F9172}"/>
              </a:ext>
            </a:extLst>
          </p:cNvPr>
          <p:cNvSpPr txBox="1"/>
          <p:nvPr/>
        </p:nvSpPr>
        <p:spPr>
          <a:xfrm>
            <a:off x="1335505" y="489103"/>
            <a:ext cx="4572000" cy="400110"/>
          </a:xfrm>
          <a:prstGeom prst="rect">
            <a:avLst/>
          </a:prstGeom>
          <a:noFill/>
        </p:spPr>
        <p:txBody>
          <a:bodyPr wrap="square">
            <a:spAutoFit/>
          </a:bodyPr>
          <a:lstStyle/>
          <a:p>
            <a:r>
              <a:rPr lang="en-US" altLang="zh-CN" sz="2000" b="1" dirty="0"/>
              <a:t>1</a:t>
            </a:r>
            <a:r>
              <a:rPr lang="en-US" altLang="zh-CN" sz="2000" b="1" baseline="30000" dirty="0"/>
              <a:t>st</a:t>
            </a:r>
            <a:r>
              <a:rPr lang="en-US" altLang="zh-CN" sz="2000" b="1" dirty="0"/>
              <a:t>: vacuum tubes</a:t>
            </a:r>
            <a:endParaRPr lang="en-US" sz="2000" b="1" dirty="0"/>
          </a:p>
        </p:txBody>
      </p:sp>
      <p:sp>
        <p:nvSpPr>
          <p:cNvPr id="3" name="Slide Number Placeholder 2">
            <a:extLst>
              <a:ext uri="{FF2B5EF4-FFF2-40B4-BE49-F238E27FC236}">
                <a16:creationId xmlns:a16="http://schemas.microsoft.com/office/drawing/2014/main" id="{3141BE91-2589-47A2-8309-8AECDADA54C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b="1" smtClean="0"/>
              <a:t>18</a:t>
            </a:fld>
            <a:endParaRPr lang="en-US" b="1" dirty="0"/>
          </a:p>
        </p:txBody>
      </p:sp>
    </p:spTree>
    <p:extLst>
      <p:ext uri="{BB962C8B-B14F-4D97-AF65-F5344CB8AC3E}">
        <p14:creationId xmlns:p14="http://schemas.microsoft.com/office/powerpoint/2010/main" val="2945599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F6B49F3-1136-4214-B1F9-8C9BBACA8ECF}"/>
              </a:ext>
            </a:extLst>
          </p:cNvPr>
          <p:cNvSpPr txBox="1"/>
          <p:nvPr/>
        </p:nvSpPr>
        <p:spPr>
          <a:xfrm>
            <a:off x="360946" y="1259194"/>
            <a:ext cx="8154403" cy="5109860"/>
          </a:xfrm>
          <a:prstGeom prst="rect">
            <a:avLst/>
          </a:prstGeom>
          <a:noFill/>
        </p:spPr>
        <p:txBody>
          <a:bodyPr wrap="square">
            <a:spAutoFit/>
          </a:bodyPr>
          <a:lstStyle/>
          <a:p>
            <a:pPr marL="457200" indent="-45720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Also called mainframes</a:t>
            </a:r>
          </a:p>
          <a:p>
            <a:pPr marL="457200" indent="-457200"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Computers are managed by professional operators</a:t>
            </a:r>
          </a:p>
          <a:p>
            <a:pPr marL="457200" indent="-457200" algn="just" eaLnBrk="1" hangingPunct="1">
              <a:lnSpc>
                <a:spcPct val="150000"/>
              </a:lnSpc>
              <a:buFont typeface="Wingdings" panose="05000000000000000000" pitchFamily="2" charset="2"/>
              <a:buChar char="§"/>
            </a:pPr>
            <a:r>
              <a:rPr lang="en-US" sz="2200" b="0" i="0" u="none" strike="noStrike" baseline="0" dirty="0">
                <a:latin typeface="Times New Roman" panose="02020603050405020304" pitchFamily="18" charset="0"/>
                <a:cs typeface="Times New Roman" panose="02020603050405020304" pitchFamily="18" charset="0"/>
              </a:rPr>
              <a:t>To run a </a:t>
            </a:r>
            <a:r>
              <a:rPr lang="en-US" sz="2200" b="1" i="0" u="none" strike="noStrike" baseline="0" dirty="0">
                <a:latin typeface="Times New Roman" panose="02020603050405020304" pitchFamily="18" charset="0"/>
                <a:cs typeface="Times New Roman" panose="02020603050405020304" pitchFamily="18" charset="0"/>
              </a:rPr>
              <a:t>job </a:t>
            </a:r>
            <a:r>
              <a:rPr lang="en-US" sz="2200" b="0" i="0" u="none" strike="noStrike" baseline="0" dirty="0">
                <a:latin typeface="Times New Roman" panose="02020603050405020304" pitchFamily="18" charset="0"/>
                <a:cs typeface="Times New Roman" panose="02020603050405020304" pitchFamily="18" charset="0"/>
              </a:rPr>
              <a:t>(i.e., a program or set of programs), a programmer would first write the program on paper (in FORTRAN or assembler),then punch it on cards.</a:t>
            </a:r>
          </a:p>
          <a:p>
            <a:pPr marL="457200" indent="-457200" algn="just">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Collect a batch of jobs in the input room, then read them into a magnetic tape; the same for output</a:t>
            </a:r>
          </a:p>
          <a:p>
            <a:pPr marL="457200" indent="-457200" algn="just">
              <a:lnSpc>
                <a:spcPct val="150000"/>
              </a:lnSpc>
              <a:buFont typeface="Wingdings" panose="05000000000000000000" pitchFamily="2" charset="2"/>
              <a:buChar char="§"/>
            </a:pPr>
            <a:r>
              <a:rPr lang="en-US" sz="2200" dirty="0">
                <a:solidFill>
                  <a:srgbClr val="000000"/>
                </a:solidFill>
                <a:latin typeface="Times New Roman" panose="02020603050405020304" pitchFamily="18" charset="0"/>
                <a:cs typeface="Times New Roman" panose="02020603050405020304" pitchFamily="18" charset="0"/>
              </a:rPr>
              <a:t>A</a:t>
            </a:r>
            <a:r>
              <a:rPr lang="en-US" sz="2200" b="0" i="0" dirty="0">
                <a:solidFill>
                  <a:srgbClr val="000000"/>
                </a:solidFill>
                <a:effectLst/>
                <a:latin typeface="Times New Roman" panose="02020603050405020304" pitchFamily="18" charset="0"/>
                <a:cs typeface="Times New Roman" panose="02020603050405020304" pitchFamily="18" charset="0"/>
              </a:rPr>
              <a:t>ssembly language and high-level programming languages like FORTRAN, COBOL were used.</a:t>
            </a:r>
            <a:endParaRPr lang="en-US" altLang="zh-CN" sz="2200" dirty="0">
              <a:latin typeface="Times New Roman" panose="02020603050405020304" pitchFamily="18" charset="0"/>
              <a:cs typeface="Times New Roman" panose="02020603050405020304" pitchFamily="18" charset="0"/>
            </a:endParaRPr>
          </a:p>
          <a:p>
            <a:pPr marL="457200" indent="-457200" algn="just" eaLnBrk="1" hangingPunct="1">
              <a:lnSpc>
                <a:spcPct val="150000"/>
              </a:lnSpc>
              <a:buFont typeface="Wingdings" panose="05000000000000000000" pitchFamily="2" charset="2"/>
              <a:buChar char="§"/>
            </a:pPr>
            <a:endParaRPr lang="en-US" sz="2200" b="0" i="0" u="none" strike="noStrike" baseline="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A6BF6D2-FFB7-423E-9818-77306F669445}"/>
              </a:ext>
            </a:extLst>
          </p:cNvPr>
          <p:cNvSpPr txBox="1"/>
          <p:nvPr/>
        </p:nvSpPr>
        <p:spPr>
          <a:xfrm>
            <a:off x="673768" y="609488"/>
            <a:ext cx="4572000" cy="400110"/>
          </a:xfrm>
          <a:prstGeom prst="rect">
            <a:avLst/>
          </a:prstGeom>
          <a:noFill/>
        </p:spPr>
        <p:txBody>
          <a:bodyPr wrap="square">
            <a:spAutoFit/>
          </a:bodyPr>
          <a:lstStyle/>
          <a:p>
            <a:r>
              <a:rPr lang="en-US" altLang="zh-CN" sz="2000" b="1" dirty="0"/>
              <a:t>2</a:t>
            </a:r>
            <a:r>
              <a:rPr lang="en-US" altLang="zh-CN" sz="2000" b="1" baseline="30000" dirty="0"/>
              <a:t>nd</a:t>
            </a:r>
            <a:r>
              <a:rPr lang="en-US" altLang="zh-CN" sz="2000" b="1" dirty="0"/>
              <a:t>: transistors and batch systems</a:t>
            </a:r>
            <a:endParaRPr lang="en-US" sz="2000" b="1" dirty="0"/>
          </a:p>
        </p:txBody>
      </p:sp>
      <p:sp>
        <p:nvSpPr>
          <p:cNvPr id="3" name="Slide Number Placeholder 2">
            <a:extLst>
              <a:ext uri="{FF2B5EF4-FFF2-40B4-BE49-F238E27FC236}">
                <a16:creationId xmlns:a16="http://schemas.microsoft.com/office/drawing/2014/main" id="{F017592A-7094-4610-8252-8A6736DA44F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Tree>
    <p:extLst>
      <p:ext uri="{BB962C8B-B14F-4D97-AF65-F5344CB8AC3E}">
        <p14:creationId xmlns:p14="http://schemas.microsoft.com/office/powerpoint/2010/main" val="38084145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2"/>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a:solidFill>
                  <a:schemeClr val="lt2"/>
                </a:solidFill>
                <a:latin typeface="Arial"/>
                <a:ea typeface="Arial"/>
                <a:cs typeface="Arial"/>
                <a:sym typeface="Arial"/>
              </a:rPr>
              <a:t>2</a:t>
            </a:fld>
            <a:endParaRPr/>
          </a:p>
        </p:txBody>
      </p:sp>
      <p:sp>
        <p:nvSpPr>
          <p:cNvPr id="4" name="TextBox 3">
            <a:extLst>
              <a:ext uri="{FF2B5EF4-FFF2-40B4-BE49-F238E27FC236}">
                <a16:creationId xmlns:a16="http://schemas.microsoft.com/office/drawing/2014/main" id="{6E562D17-418D-4663-B88A-EBDED10AEF86}"/>
              </a:ext>
            </a:extLst>
          </p:cNvPr>
          <p:cNvSpPr txBox="1"/>
          <p:nvPr/>
        </p:nvSpPr>
        <p:spPr>
          <a:xfrm>
            <a:off x="2286000" y="3240817"/>
            <a:ext cx="4572000" cy="584775"/>
          </a:xfrm>
          <a:prstGeom prst="rect">
            <a:avLst/>
          </a:prstGeom>
          <a:noFill/>
        </p:spPr>
        <p:txBody>
          <a:bodyPr wrap="square">
            <a:spAutoFit/>
          </a:bodyPr>
          <a:lstStyle/>
          <a:p>
            <a:r>
              <a:rPr lang="en-US" altLang="en-US" sz="3200" b="1" dirty="0"/>
              <a:t>Chapter 1. Introduction</a:t>
            </a:r>
            <a:endParaRPr lang="en-US" sz="3200" b="1" dirty="0"/>
          </a:p>
        </p:txBody>
      </p:sp>
      <p:sp>
        <p:nvSpPr>
          <p:cNvPr id="3" name="Slide Number Placeholder 2">
            <a:extLst>
              <a:ext uri="{FF2B5EF4-FFF2-40B4-BE49-F238E27FC236}">
                <a16:creationId xmlns:a16="http://schemas.microsoft.com/office/drawing/2014/main" id="{A436422C-4009-439F-AF26-DABD5F6F5E7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a:t>
            </a:fld>
            <a:endParaRPr lang="en-US"/>
          </a:p>
        </p:txBody>
      </p:sp>
    </p:spTree>
    <p:extLst>
      <p:ext uri="{BB962C8B-B14F-4D97-AF65-F5344CB8AC3E}">
        <p14:creationId xmlns:p14="http://schemas.microsoft.com/office/powerpoint/2010/main" val="15050198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1">
            <a:extLst>
              <a:ext uri="{FF2B5EF4-FFF2-40B4-BE49-F238E27FC236}">
                <a16:creationId xmlns:a16="http://schemas.microsoft.com/office/drawing/2014/main" id="{525A0593-97FA-42FD-AC05-BFA5B7B22CD5}"/>
              </a:ext>
            </a:extLst>
          </p:cNvPr>
          <p:cNvSpPr>
            <a:spLocks noGrp="1"/>
          </p:cNvSpPr>
          <p:nvPr>
            <p:ph type="title"/>
          </p:nvPr>
        </p:nvSpPr>
        <p:spPr>
          <a:xfrm>
            <a:off x="628650" y="365127"/>
            <a:ext cx="5555582" cy="777874"/>
          </a:xfrm>
        </p:spPr>
        <p:txBody>
          <a:bodyPr>
            <a:normAutofit/>
          </a:bodyPr>
          <a:lstStyle/>
          <a:p>
            <a:pPr eaLnBrk="1" hangingPunct="1"/>
            <a:r>
              <a:rPr lang="en-US" altLang="zh-CN" sz="2000" b="1" dirty="0">
                <a:cs typeface="Times New Roman" panose="02020603050405020304" pitchFamily="18" charset="0"/>
              </a:rPr>
              <a:t>3</a:t>
            </a:r>
            <a:r>
              <a:rPr lang="en-US" altLang="zh-CN" sz="2000" b="1" baseline="30000" dirty="0">
                <a:cs typeface="Times New Roman" panose="02020603050405020304" pitchFamily="18" charset="0"/>
              </a:rPr>
              <a:t>rd</a:t>
            </a:r>
            <a:r>
              <a:rPr lang="en-US" altLang="zh-CN" sz="2000" b="1" dirty="0">
                <a:cs typeface="Times New Roman" panose="02020603050405020304" pitchFamily="18" charset="0"/>
              </a:rPr>
              <a:t>: IC and Multiprogramming</a:t>
            </a:r>
            <a:endParaRPr lang="zh-CN" altLang="en-US" sz="2000" b="1" dirty="0">
              <a:cs typeface="Times New Roman" panose="02020603050405020304" pitchFamily="18" charset="0"/>
            </a:endParaRPr>
          </a:p>
        </p:txBody>
      </p:sp>
      <p:sp>
        <p:nvSpPr>
          <p:cNvPr id="26627" name="内容占位符 2">
            <a:extLst>
              <a:ext uri="{FF2B5EF4-FFF2-40B4-BE49-F238E27FC236}">
                <a16:creationId xmlns:a16="http://schemas.microsoft.com/office/drawing/2014/main" id="{BE4D32E8-C5B1-47FF-BA31-CEF3B4329293}"/>
              </a:ext>
            </a:extLst>
          </p:cNvPr>
          <p:cNvSpPr>
            <a:spLocks noGrp="1"/>
          </p:cNvSpPr>
          <p:nvPr>
            <p:ph idx="1"/>
          </p:nvPr>
        </p:nvSpPr>
        <p:spPr>
          <a:xfrm>
            <a:off x="441119" y="1143001"/>
            <a:ext cx="8261761" cy="5489575"/>
          </a:xfrm>
        </p:spPr>
        <p:txBody>
          <a:bodyPr>
            <a:noAutofit/>
          </a:bodyPr>
          <a:lstStyle/>
          <a:p>
            <a:pPr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OS/360:</a:t>
            </a:r>
          </a:p>
          <a:p>
            <a:pPr lvl="1"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Aims to adapts 1401/7904, covers all trades of life</a:t>
            </a:r>
          </a:p>
          <a:p>
            <a:pPr lvl="1" algn="just" eaLnBrk="1" hangingPunct="1">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However, OS/360 introduces several key techniques</a:t>
            </a:r>
          </a:p>
          <a:p>
            <a:pPr lvl="2" algn="just" eaLnBrk="1" hangingPunct="1">
              <a:lnSpc>
                <a:spcPct val="150000"/>
              </a:lnSpc>
            </a:pPr>
            <a:r>
              <a:rPr lang="en-US" altLang="zh-CN" sz="2200" dirty="0">
                <a:latin typeface="Times New Roman" panose="02020603050405020304" pitchFamily="18" charset="0"/>
                <a:cs typeface="Times New Roman" panose="02020603050405020304" pitchFamily="18" charset="0"/>
              </a:rPr>
              <a:t>Multi-programming: solve the problem of CPU idling</a:t>
            </a:r>
          </a:p>
          <a:p>
            <a:pPr lvl="2" algn="just" eaLnBrk="1" hangingPunct="1">
              <a:lnSpc>
                <a:spcPct val="150000"/>
              </a:lnSpc>
            </a:pPr>
            <a:r>
              <a:rPr lang="en-US" altLang="zh-CN" sz="2200" dirty="0">
                <a:latin typeface="Times New Roman" panose="02020603050405020304" pitchFamily="18" charset="0"/>
                <a:cs typeface="Times New Roman" panose="02020603050405020304" pitchFamily="18" charset="0"/>
              </a:rPr>
              <a:t>Spooling: simultaneous peripheral operation on line</a:t>
            </a:r>
          </a:p>
          <a:p>
            <a:pPr lvl="3" algn="just" eaLnBrk="1" hangingPunct="1">
              <a:lnSpc>
                <a:spcPct val="150000"/>
              </a:lnSpc>
            </a:pPr>
            <a:r>
              <a:rPr lang="en-US" altLang="zh-CN" sz="2200" dirty="0">
                <a:latin typeface="Times New Roman" panose="02020603050405020304" pitchFamily="18" charset="0"/>
                <a:cs typeface="Times New Roman" panose="02020603050405020304" pitchFamily="18" charset="0"/>
              </a:rPr>
              <a:t>Whenever a job finishes, OS load a new job from disk to the empty-partition</a:t>
            </a:r>
          </a:p>
          <a:p>
            <a:pPr lvl="1" algn="just" eaLnBrk="1" hangingPunct="1">
              <a:lnSpc>
                <a:spcPct val="150000"/>
              </a:lnSpc>
              <a:buFont typeface="Wingdings" panose="05000000000000000000" pitchFamily="2" charset="2"/>
              <a:buChar char="§"/>
            </a:pPr>
            <a:r>
              <a:rPr lang="en-US" sz="2200" b="0" i="0" dirty="0">
                <a:solidFill>
                  <a:srgbClr val="000000"/>
                </a:solidFill>
                <a:effectLst/>
                <a:latin typeface="Times New Roman" panose="02020603050405020304" pitchFamily="18" charset="0"/>
                <a:cs typeface="Times New Roman" panose="02020603050405020304" pitchFamily="18" charset="0"/>
              </a:rPr>
              <a:t>High-level languages (FORTRAN-II TO IV, COBOL, PASCAL PL/1, BASIC, ALGOL-68 etc.)</a:t>
            </a:r>
            <a:endParaRPr lang="en-US" altLang="zh-CN"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3F4373E3-6D3B-447A-8042-C911DA26F92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59366D9-C42E-439B-AD98-1227E8E8773C}"/>
              </a:ext>
            </a:extLst>
          </p:cNvPr>
          <p:cNvSpPr>
            <a:spLocks noChangeArrowheads="1"/>
          </p:cNvSpPr>
          <p:nvPr/>
        </p:nvSpPr>
        <p:spPr bwMode="auto">
          <a:xfrm>
            <a:off x="0" y="5715000"/>
            <a:ext cx="9144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609600" indent="-6096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spcBef>
                <a:spcPct val="20000"/>
              </a:spcBef>
            </a:pPr>
            <a:r>
              <a:rPr lang="en-US" altLang="zh-CN" sz="2400" dirty="0"/>
              <a:t>Figure . A multiprogramming system </a:t>
            </a:r>
            <a:br>
              <a:rPr lang="en-US" altLang="zh-CN" sz="2400" dirty="0"/>
            </a:br>
            <a:r>
              <a:rPr lang="en-US" altLang="zh-CN" sz="2400" dirty="0"/>
              <a:t>with three jobs in memory.</a:t>
            </a:r>
          </a:p>
        </p:txBody>
      </p:sp>
      <p:sp>
        <p:nvSpPr>
          <p:cNvPr id="27651" name="Rectangle 3">
            <a:extLst>
              <a:ext uri="{FF2B5EF4-FFF2-40B4-BE49-F238E27FC236}">
                <a16:creationId xmlns:a16="http://schemas.microsoft.com/office/drawing/2014/main" id="{33EBA2E1-9296-4805-A9D3-77F8F26814B1}"/>
              </a:ext>
            </a:extLst>
          </p:cNvPr>
          <p:cNvSpPr>
            <a:spLocks noChangeArrowheads="1"/>
          </p:cNvSpPr>
          <p:nvPr/>
        </p:nvSpPr>
        <p:spPr bwMode="auto">
          <a:xfrm>
            <a:off x="762000" y="266700"/>
            <a:ext cx="6781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400" b="1" dirty="0">
                <a:latin typeface="+mj-lt"/>
              </a:rPr>
              <a:t>3</a:t>
            </a:r>
            <a:r>
              <a:rPr lang="en-US" altLang="zh-CN" sz="2400" b="1" baseline="30000" dirty="0">
                <a:latin typeface="+mj-lt"/>
              </a:rPr>
              <a:t>rd</a:t>
            </a:r>
            <a:r>
              <a:rPr lang="en-US" altLang="zh-CN" sz="2400" b="1" dirty="0">
                <a:latin typeface="+mj-lt"/>
              </a:rPr>
              <a:t>: ICs and Multiprogramming</a:t>
            </a:r>
          </a:p>
        </p:txBody>
      </p:sp>
      <p:pic>
        <p:nvPicPr>
          <p:cNvPr id="27653" name="Picture 5" descr="01-05">
            <a:extLst>
              <a:ext uri="{FF2B5EF4-FFF2-40B4-BE49-F238E27FC236}">
                <a16:creationId xmlns:a16="http://schemas.microsoft.com/office/drawing/2014/main" id="{8FBC8CD0-E83E-4D32-BFD5-723C548A53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5613" y="2266950"/>
            <a:ext cx="3152775" cy="2324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6A754270-9218-4A76-ADCE-B30B3D82A17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21</a:t>
            </a:fld>
            <a:endParaRPr lang="en-US">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3F11FEAE-58F5-4791-A97B-0F0387977FA2}"/>
              </a:ext>
            </a:extLst>
          </p:cNvPr>
          <p:cNvSpPr>
            <a:spLocks noGrp="1"/>
          </p:cNvSpPr>
          <p:nvPr>
            <p:ph type="title"/>
          </p:nvPr>
        </p:nvSpPr>
        <p:spPr/>
        <p:txBody>
          <a:bodyPr>
            <a:normAutofit/>
          </a:bodyPr>
          <a:lstStyle/>
          <a:p>
            <a:pPr eaLnBrk="1" hangingPunct="1"/>
            <a:r>
              <a:rPr lang="en-US" altLang="zh-CN" sz="2400" b="1" dirty="0"/>
              <a:t>3</a:t>
            </a:r>
            <a:r>
              <a:rPr lang="en-US" altLang="zh-CN" sz="2400" b="1" baseline="30000" dirty="0"/>
              <a:t>rd</a:t>
            </a:r>
            <a:r>
              <a:rPr lang="en-US" altLang="zh-CN" sz="2400" b="1" dirty="0"/>
              <a:t>: </a:t>
            </a:r>
            <a:r>
              <a:rPr lang="en-US" altLang="zh-CN" sz="2400" b="1" dirty="0" err="1"/>
              <a:t>Ics</a:t>
            </a:r>
            <a:r>
              <a:rPr lang="en-US" altLang="zh-CN" sz="2400" b="1" dirty="0"/>
              <a:t> and Multiprogramming</a:t>
            </a:r>
            <a:endParaRPr lang="zh-CN" altLang="en-US" sz="2400" b="1" dirty="0"/>
          </a:p>
        </p:txBody>
      </p:sp>
      <p:sp>
        <p:nvSpPr>
          <p:cNvPr id="28675" name="内容占位符 2">
            <a:extLst>
              <a:ext uri="{FF2B5EF4-FFF2-40B4-BE49-F238E27FC236}">
                <a16:creationId xmlns:a16="http://schemas.microsoft.com/office/drawing/2014/main" id="{CF27E505-AC8B-4B20-BE8D-F9F16F5C7D5E}"/>
              </a:ext>
            </a:extLst>
          </p:cNvPr>
          <p:cNvSpPr>
            <a:spLocks noGrp="1"/>
          </p:cNvSpPr>
          <p:nvPr>
            <p:ph idx="1"/>
          </p:nvPr>
        </p:nvSpPr>
        <p:spPr>
          <a:xfrm>
            <a:off x="628650" y="1253330"/>
            <a:ext cx="8051116" cy="4373747"/>
          </a:xfrm>
        </p:spPr>
        <p:txBody>
          <a:bodyPr>
            <a:noAutofit/>
          </a:bodyPr>
          <a:lstStyle/>
          <a:p>
            <a:pPr eaLnBrk="1" hangingPunct="1">
              <a:lnSpc>
                <a:spcPct val="150000"/>
              </a:lnSpc>
            </a:pPr>
            <a:r>
              <a:rPr lang="en-US" altLang="zh-CN" sz="2200" dirty="0">
                <a:latin typeface="Times New Roman" panose="02020603050405020304" pitchFamily="18" charset="0"/>
                <a:cs typeface="Times New Roman" panose="02020603050405020304" pitchFamily="18" charset="0"/>
              </a:rPr>
              <a:t>Problems:</a:t>
            </a:r>
          </a:p>
          <a:p>
            <a:pPr lvl="1" eaLnBrk="1" hangingPunct="1">
              <a:lnSpc>
                <a:spcPct val="150000"/>
              </a:lnSpc>
            </a:pPr>
            <a:r>
              <a:rPr lang="en-US" altLang="zh-CN" sz="2200" dirty="0">
                <a:latin typeface="Times New Roman" panose="02020603050405020304" pitchFamily="18" charset="0"/>
                <a:cs typeface="Times New Roman" panose="02020603050405020304" pitchFamily="18" charset="0"/>
              </a:rPr>
              <a:t>3</a:t>
            </a:r>
            <a:r>
              <a:rPr lang="en-US" altLang="zh-CN" sz="2200" baseline="30000" dirty="0">
                <a:latin typeface="Times New Roman" panose="02020603050405020304" pitchFamily="18" charset="0"/>
                <a:cs typeface="Times New Roman" panose="02020603050405020304" pitchFamily="18" charset="0"/>
              </a:rPr>
              <a:t>rd</a:t>
            </a:r>
            <a:r>
              <a:rPr lang="en-US" altLang="zh-CN" sz="2200" dirty="0">
                <a:latin typeface="Times New Roman" panose="02020603050405020304" pitchFamily="18" charset="0"/>
                <a:cs typeface="Times New Roman" panose="02020603050405020304" pitchFamily="18" charset="0"/>
              </a:rPr>
              <a:t> generation OS was well suited for big scientific calculations and massive data processing</a:t>
            </a:r>
          </a:p>
          <a:p>
            <a:pPr lvl="1" eaLnBrk="1" hangingPunct="1">
              <a:lnSpc>
                <a:spcPct val="150000"/>
              </a:lnSpc>
            </a:pPr>
            <a:r>
              <a:rPr lang="en-US" altLang="zh-CN" sz="2200" dirty="0">
                <a:latin typeface="Times New Roman" panose="02020603050405020304" pitchFamily="18" charset="0"/>
                <a:cs typeface="Times New Roman" panose="02020603050405020304" pitchFamily="18" charset="0"/>
              </a:rPr>
              <a:t>But many programmers complain a lot… for not be able to debug quickly…. Why?</a:t>
            </a:r>
          </a:p>
          <a:p>
            <a:pPr lvl="1" eaLnBrk="1" hangingPunct="1">
              <a:lnSpc>
                <a:spcPct val="150000"/>
              </a:lnSpc>
            </a:pPr>
            <a:r>
              <a:rPr lang="en-US" altLang="zh-CN" sz="2200" dirty="0">
                <a:latin typeface="Times New Roman" panose="02020603050405020304" pitchFamily="18" charset="0"/>
                <a:cs typeface="Times New Roman" panose="02020603050405020304" pitchFamily="18" charset="0"/>
              </a:rPr>
              <a:t>And the solution to this problem would be….?</a:t>
            </a:r>
          </a:p>
          <a:p>
            <a:pPr lvl="1" eaLnBrk="1" hangingPunct="1">
              <a:lnSpc>
                <a:spcPct val="150000"/>
              </a:lnSpc>
            </a:pPr>
            <a:r>
              <a:rPr lang="en-US" altLang="zh-CN" sz="2200" dirty="0">
                <a:latin typeface="Times New Roman" panose="02020603050405020304" pitchFamily="18" charset="0"/>
                <a:cs typeface="Times New Roman" panose="02020603050405020304" pitchFamily="18" charset="0"/>
              </a:rPr>
              <a:t>Timesharing</a:t>
            </a:r>
          </a:p>
        </p:txBody>
      </p:sp>
      <p:sp>
        <p:nvSpPr>
          <p:cNvPr id="3" name="Slide Number Placeholder 2">
            <a:extLst>
              <a:ext uri="{FF2B5EF4-FFF2-40B4-BE49-F238E27FC236}">
                <a16:creationId xmlns:a16="http://schemas.microsoft.com/office/drawing/2014/main" id="{6FEDF82B-F127-4292-87D5-8B959D6C84B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a:extLst>
              <a:ext uri="{FF2B5EF4-FFF2-40B4-BE49-F238E27FC236}">
                <a16:creationId xmlns:a16="http://schemas.microsoft.com/office/drawing/2014/main" id="{BCC20D77-1597-48FB-ACCF-6ED076289517}"/>
              </a:ext>
            </a:extLst>
          </p:cNvPr>
          <p:cNvSpPr>
            <a:spLocks noGrp="1"/>
          </p:cNvSpPr>
          <p:nvPr>
            <p:ph type="title"/>
          </p:nvPr>
        </p:nvSpPr>
        <p:spPr>
          <a:xfrm>
            <a:off x="628650" y="365126"/>
            <a:ext cx="5375108" cy="874127"/>
          </a:xfrm>
        </p:spPr>
        <p:txBody>
          <a:bodyPr>
            <a:normAutofit/>
          </a:bodyPr>
          <a:lstStyle/>
          <a:p>
            <a:pPr eaLnBrk="1" hangingPunct="1"/>
            <a:r>
              <a:rPr lang="en-US" altLang="zh-CN" sz="2400" b="1" dirty="0"/>
              <a:t>4</a:t>
            </a:r>
            <a:r>
              <a:rPr lang="en-US" altLang="zh-CN" sz="2400" b="1" baseline="30000" dirty="0"/>
              <a:t>th</a:t>
            </a:r>
            <a:r>
              <a:rPr lang="en-US" altLang="zh-CN" sz="2400" b="1" dirty="0"/>
              <a:t>: personal computers</a:t>
            </a:r>
            <a:endParaRPr lang="zh-CN" altLang="en-US" sz="2400" b="1" dirty="0"/>
          </a:p>
        </p:txBody>
      </p:sp>
      <p:sp>
        <p:nvSpPr>
          <p:cNvPr id="3" name="内容占位符 2">
            <a:extLst>
              <a:ext uri="{FF2B5EF4-FFF2-40B4-BE49-F238E27FC236}">
                <a16:creationId xmlns:a16="http://schemas.microsoft.com/office/drawing/2014/main" id="{E6B5E433-F79D-423E-BB63-C494B0050E85}"/>
              </a:ext>
            </a:extLst>
          </p:cNvPr>
          <p:cNvSpPr>
            <a:spLocks noGrp="1"/>
          </p:cNvSpPr>
          <p:nvPr>
            <p:ph idx="1"/>
          </p:nvPr>
        </p:nvSpPr>
        <p:spPr>
          <a:xfrm>
            <a:off x="628650" y="1239253"/>
            <a:ext cx="7886700" cy="4937710"/>
          </a:xfrm>
        </p:spPr>
        <p:txBody>
          <a:bodyPr>
            <a:noAutofit/>
          </a:bodyPr>
          <a:lstStyle/>
          <a:p>
            <a:pPr algn="just" eaLnBrk="1" hangingPunct="1">
              <a:lnSpc>
                <a:spcPct val="150000"/>
              </a:lnSpc>
              <a:buFont typeface="Wingdings" panose="05000000000000000000" pitchFamily="2" charset="2"/>
              <a:buChar char="§"/>
              <a:defRPr/>
            </a:pPr>
            <a:r>
              <a:rPr lang="en-US" sz="2000" b="0" i="0" dirty="0">
                <a:solidFill>
                  <a:srgbClr val="000000"/>
                </a:solidFill>
                <a:effectLst/>
                <a:latin typeface="Times New Roman" panose="02020603050405020304" pitchFamily="18" charset="0"/>
                <a:cs typeface="Times New Roman" panose="02020603050405020304" pitchFamily="18" charset="0"/>
              </a:rPr>
              <a:t> Computers of fourth generation used Very Large Scale Integrated (VLSI) circuits</a:t>
            </a:r>
          </a:p>
          <a:p>
            <a:pPr algn="just" eaLnBrk="1" hangingPunct="1">
              <a:lnSpc>
                <a:spcPct val="150000"/>
              </a:lnSpc>
              <a:buFont typeface="Wingdings" panose="05000000000000000000" pitchFamily="2" charset="2"/>
              <a:buChar char="§"/>
              <a:defRPr/>
            </a:pPr>
            <a:r>
              <a:rPr lang="en-US" altLang="zh-CN" sz="2000" dirty="0">
                <a:latin typeface="Times New Roman" panose="02020603050405020304" pitchFamily="18" charset="0"/>
                <a:cs typeface="Times New Roman" panose="02020603050405020304" pitchFamily="18" charset="0"/>
              </a:rPr>
              <a:t>CP/M(</a:t>
            </a:r>
            <a:r>
              <a:rPr lang="en-US" sz="2000" b="1" i="0" u="none" strike="noStrike" baseline="0" dirty="0">
                <a:latin typeface="Times New Roman" panose="02020603050405020304" pitchFamily="18" charset="0"/>
                <a:cs typeface="Times New Roman" panose="02020603050405020304" pitchFamily="18" charset="0"/>
              </a:rPr>
              <a:t>Control Program for Microcomputers</a:t>
            </a:r>
            <a:r>
              <a:rPr lang="en-US" sz="2000" b="0" i="0" u="none" strike="noStrike" baseline="0" dirty="0">
                <a:latin typeface="Times New Roman" panose="02020603050405020304" pitchFamily="18" charset="0"/>
                <a:cs typeface="Times New Roman" panose="02020603050405020304" pitchFamily="18" charset="0"/>
              </a:rPr>
              <a:t>)</a:t>
            </a:r>
            <a:endParaRPr lang="en-US" altLang="zh-CN" sz="2000" dirty="0">
              <a:latin typeface="Times New Roman" panose="02020603050405020304" pitchFamily="18" charset="0"/>
              <a:cs typeface="Times New Roman" panose="02020603050405020304" pitchFamily="18" charset="0"/>
            </a:endParaRPr>
          </a:p>
          <a:p>
            <a:pPr lvl="1" algn="just" eaLnBrk="1" hangingPunct="1">
              <a:lnSpc>
                <a:spcPct val="150000"/>
              </a:lnSpc>
              <a:defRPr/>
            </a:pPr>
            <a:r>
              <a:rPr lang="en-US" altLang="zh-CN" sz="2000" dirty="0">
                <a:latin typeface="Times New Roman" panose="02020603050405020304" pitchFamily="18" charset="0"/>
                <a:cs typeface="Times New Roman" panose="02020603050405020304" pitchFamily="18" charset="0"/>
              </a:rPr>
              <a:t>First disk-based OS</a:t>
            </a:r>
          </a:p>
          <a:p>
            <a:pPr algn="just" eaLnBrk="1" hangingPunct="1">
              <a:lnSpc>
                <a:spcPct val="150000"/>
              </a:lnSpc>
              <a:buFont typeface="Wingdings" panose="05000000000000000000" pitchFamily="2" charset="2"/>
              <a:buChar char="§"/>
              <a:defRPr/>
            </a:pPr>
            <a:r>
              <a:rPr lang="en-US" altLang="zh-CN" sz="2000" dirty="0">
                <a:latin typeface="Times New Roman" panose="02020603050405020304" pitchFamily="18" charset="0"/>
                <a:cs typeface="Times New Roman" panose="02020603050405020304" pitchFamily="18" charset="0"/>
              </a:rPr>
              <a:t>1980, IBM PC, Basic Interpreter, DOS, MS-DOS</a:t>
            </a:r>
          </a:p>
          <a:p>
            <a:pPr algn="just" eaLnBrk="1" hangingPunct="1">
              <a:lnSpc>
                <a:spcPct val="150000"/>
              </a:lnSpc>
              <a:buFont typeface="Wingdings" panose="05000000000000000000" pitchFamily="2" charset="2"/>
              <a:buChar char="§"/>
              <a:defRPr/>
            </a:pPr>
            <a:r>
              <a:rPr lang="en-US" altLang="zh-CN" sz="2000" dirty="0">
                <a:latin typeface="Times New Roman" panose="02020603050405020304" pitchFamily="18" charset="0"/>
                <a:cs typeface="Times New Roman" panose="02020603050405020304" pitchFamily="18" charset="0"/>
              </a:rPr>
              <a:t>GUI--Lisa—Apple: user friendly (UNIX)</a:t>
            </a:r>
          </a:p>
          <a:p>
            <a:pPr algn="just" eaLnBrk="1" hangingPunct="1">
              <a:lnSpc>
                <a:spcPct val="150000"/>
              </a:lnSpc>
              <a:buFont typeface="Wingdings" panose="05000000000000000000" pitchFamily="2" charset="2"/>
              <a:buChar char="§"/>
              <a:defRPr/>
            </a:pPr>
            <a:r>
              <a:rPr lang="en-US" altLang="zh-CN" sz="2000" dirty="0">
                <a:latin typeface="Times New Roman" panose="02020603050405020304" pitchFamily="18" charset="0"/>
                <a:cs typeface="Times New Roman" panose="02020603050405020304" pitchFamily="18" charset="0"/>
              </a:rPr>
              <a:t>MS-DOS with GUI– Win95/98/me</a:t>
            </a:r>
            <a:r>
              <a:rPr lang="en-US" sz="2000" b="0" i="0" u="none" strike="noStrike" baseline="0" dirty="0">
                <a:latin typeface="Times New Roman" panose="02020603050405020304" pitchFamily="18" charset="0"/>
                <a:cs typeface="Times New Roman" panose="02020603050405020304" pitchFamily="18" charset="0"/>
              </a:rPr>
              <a:t>(</a:t>
            </a:r>
            <a:r>
              <a:rPr lang="en-US" sz="2000" b="1" i="0" u="none" strike="noStrike" baseline="0" dirty="0">
                <a:latin typeface="Times New Roman" panose="02020603050405020304" pitchFamily="18" charset="0"/>
                <a:cs typeface="Times New Roman" panose="02020603050405020304" pitchFamily="18" charset="0"/>
              </a:rPr>
              <a:t>Millennium Edition</a:t>
            </a:r>
            <a:r>
              <a:rPr lang="en-US" sz="2000" b="0" i="0" u="none" strike="noStrike" baseline="0" dirty="0">
                <a:latin typeface="Times New Roman" panose="02020603050405020304" pitchFamily="18" charset="0"/>
                <a:cs typeface="Times New Roman" panose="02020603050405020304" pitchFamily="18" charset="0"/>
              </a:rPr>
              <a:t>)</a:t>
            </a:r>
            <a:r>
              <a:rPr lang="en-US" altLang="zh-CN" sz="2000" dirty="0">
                <a:latin typeface="Times New Roman" panose="02020603050405020304" pitchFamily="18" charset="0"/>
                <a:cs typeface="Times New Roman" panose="02020603050405020304" pitchFamily="18" charset="0"/>
              </a:rPr>
              <a:t>—</a:t>
            </a:r>
            <a:r>
              <a:rPr lang="en-US" altLang="zh-CN" sz="2000" dirty="0" err="1">
                <a:latin typeface="Times New Roman" panose="02020603050405020304" pitchFamily="18" charset="0"/>
                <a:cs typeface="Times New Roman" panose="02020603050405020304" pitchFamily="18" charset="0"/>
              </a:rPr>
              <a:t>winNT</a:t>
            </a:r>
            <a:endParaRPr lang="en-US" altLang="zh-CN" sz="2000" dirty="0">
              <a:latin typeface="Times New Roman" panose="02020603050405020304" pitchFamily="18" charset="0"/>
              <a:cs typeface="Times New Roman" panose="02020603050405020304" pitchFamily="18" charset="0"/>
            </a:endParaRPr>
          </a:p>
          <a:p>
            <a:pPr algn="just" eaLnBrk="1" hangingPunct="1">
              <a:lnSpc>
                <a:spcPct val="150000"/>
              </a:lnSpc>
              <a:buFont typeface="Wingdings" panose="05000000000000000000" pitchFamily="2" charset="2"/>
              <a:buChar char="§"/>
              <a:defRPr/>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ime sharing, real time networks, distributed operating system were used.</a:t>
            </a:r>
            <a:endParaRPr lang="en-US" altLang="zh-C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84557BD-8756-432E-AECE-C51A9AA2E1A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4167969-7FEE-46A4-989D-9A9998959BE6}"/>
              </a:ext>
            </a:extLst>
          </p:cNvPr>
          <p:cNvSpPr txBox="1"/>
          <p:nvPr/>
        </p:nvSpPr>
        <p:spPr>
          <a:xfrm>
            <a:off x="514350" y="329684"/>
            <a:ext cx="4572000" cy="461665"/>
          </a:xfrm>
          <a:prstGeom prst="rect">
            <a:avLst/>
          </a:prstGeom>
          <a:noFill/>
        </p:spPr>
        <p:txBody>
          <a:bodyPr wrap="square">
            <a:spAutoFit/>
          </a:bodyPr>
          <a:lstStyle/>
          <a:p>
            <a:r>
              <a:rPr lang="en-US" altLang="zh-CN" sz="2400" b="1" baseline="30000" dirty="0"/>
              <a:t>5th</a:t>
            </a:r>
            <a:r>
              <a:rPr lang="en-US" altLang="zh-CN" sz="2400" b="1" dirty="0"/>
              <a:t>: Mobile Computers</a:t>
            </a:r>
            <a:endParaRPr lang="en-US" sz="2400" dirty="0"/>
          </a:p>
        </p:txBody>
      </p:sp>
      <p:sp>
        <p:nvSpPr>
          <p:cNvPr id="8" name="TextBox 7">
            <a:extLst>
              <a:ext uri="{FF2B5EF4-FFF2-40B4-BE49-F238E27FC236}">
                <a16:creationId xmlns:a16="http://schemas.microsoft.com/office/drawing/2014/main" id="{6E6AD6B0-FB52-4630-9767-496300EA8E97}"/>
              </a:ext>
            </a:extLst>
          </p:cNvPr>
          <p:cNvSpPr txBox="1"/>
          <p:nvPr/>
        </p:nvSpPr>
        <p:spPr>
          <a:xfrm>
            <a:off x="628650" y="699017"/>
            <a:ext cx="8001000" cy="6125523"/>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200" b="0" i="0" dirty="0">
                <a:solidFill>
                  <a:srgbClr val="000000"/>
                </a:solidFill>
                <a:effectLst/>
                <a:latin typeface="Times New Roman" panose="02020603050405020304" pitchFamily="18" charset="0"/>
                <a:cs typeface="Times New Roman" panose="02020603050405020304" pitchFamily="18" charset="0"/>
              </a:rPr>
              <a:t>VLSI technology became ULSI (Ultra Large Scale Integration) technology, resulting in the production of microprocessor chips having ten million electronic components.</a:t>
            </a:r>
          </a:p>
          <a:p>
            <a:pPr marL="285750" indent="-285750" algn="just">
              <a:lnSpc>
                <a:spcPct val="150000"/>
              </a:lnSpc>
              <a:buFont typeface="Wingdings" panose="05000000000000000000" pitchFamily="2" charset="2"/>
              <a:buChar char="§"/>
            </a:pPr>
            <a:r>
              <a:rPr lang="en-US" sz="2200" u="none" strike="noStrike" baseline="0" dirty="0">
                <a:solidFill>
                  <a:srgbClr val="000000"/>
                </a:solidFill>
                <a:latin typeface="Times New Roman" panose="02020603050405020304" pitchFamily="18" charset="0"/>
                <a:cs typeface="Times New Roman" panose="02020603050405020304" pitchFamily="18" charset="0"/>
              </a:rPr>
              <a:t>T</a:t>
            </a:r>
            <a:r>
              <a:rPr lang="en-US" sz="2200" b="0" i="0" u="none" strike="noStrike" baseline="0" dirty="0">
                <a:latin typeface="Times New Roman" panose="02020603050405020304" pitchFamily="18" charset="0"/>
                <a:cs typeface="Times New Roman" panose="02020603050405020304" pitchFamily="18" charset="0"/>
              </a:rPr>
              <a:t>he first real smartphone did not appear until the mid-1990s when Nokia released the N9000: a phone and a </a:t>
            </a:r>
            <a:r>
              <a:rPr lang="en-US" sz="2200" b="1" i="0" u="none" strike="noStrike" baseline="0" dirty="0">
                <a:latin typeface="Times New Roman" panose="02020603050405020304" pitchFamily="18" charset="0"/>
                <a:cs typeface="Times New Roman" panose="02020603050405020304" pitchFamily="18" charset="0"/>
              </a:rPr>
              <a:t>PDA </a:t>
            </a:r>
            <a:r>
              <a:rPr lang="en-US" sz="2200" b="0" i="0" u="none" strike="noStrike" baseline="0" dirty="0">
                <a:latin typeface="Times New Roman" panose="02020603050405020304" pitchFamily="18" charset="0"/>
                <a:cs typeface="Times New Roman" panose="02020603050405020304" pitchFamily="18" charset="0"/>
              </a:rPr>
              <a:t>(Personal Digital Assistant).</a:t>
            </a:r>
          </a:p>
          <a:p>
            <a:pPr marL="285750" indent="-285750" algn="just">
              <a:lnSpc>
                <a:spcPct val="150000"/>
              </a:lnSpc>
              <a:buFont typeface="Wingdings" panose="05000000000000000000" pitchFamily="2" charset="2"/>
              <a:buChar char="§"/>
            </a:pPr>
            <a:r>
              <a:rPr lang="en-US" sz="2200" b="1" i="0" u="none" strike="noStrike" baseline="0" dirty="0">
                <a:latin typeface="Times New Roman" panose="02020603050405020304" pitchFamily="18" charset="0"/>
                <a:cs typeface="Times New Roman" panose="02020603050405020304" pitchFamily="18" charset="0"/>
              </a:rPr>
              <a:t>Symbian </a:t>
            </a:r>
            <a:r>
              <a:rPr lang="en-US" sz="2200" b="0" i="0" u="none" strike="noStrike" baseline="0" dirty="0">
                <a:latin typeface="Times New Roman" panose="02020603050405020304" pitchFamily="18" charset="0"/>
                <a:cs typeface="Times New Roman" panose="02020603050405020304" pitchFamily="18" charset="0"/>
              </a:rPr>
              <a:t>OS popular brands like Samsung, Sony Ericsson, Motorola, and especially Nokia.</a:t>
            </a:r>
          </a:p>
          <a:p>
            <a:pPr marL="285750" indent="-285750" algn="just">
              <a:lnSpc>
                <a:spcPct val="150000"/>
              </a:lnSpc>
              <a:buFont typeface="Wingdings" panose="05000000000000000000" pitchFamily="2" charset="2"/>
              <a:buChar char="§"/>
            </a:pPr>
            <a:r>
              <a:rPr lang="en-US" sz="2200" dirty="0">
                <a:latin typeface="Times New Roman" panose="02020603050405020304" pitchFamily="18" charset="0"/>
                <a:cs typeface="Times New Roman" panose="02020603050405020304" pitchFamily="18" charset="0"/>
              </a:rPr>
              <a:t>O</a:t>
            </a:r>
            <a:r>
              <a:rPr lang="en-US" sz="2200" b="0" i="0" u="none" strike="noStrike" baseline="0" dirty="0">
                <a:latin typeface="Times New Roman" panose="02020603050405020304" pitchFamily="18" charset="0"/>
                <a:cs typeface="Times New Roman" panose="02020603050405020304" pitchFamily="18" charset="0"/>
              </a:rPr>
              <a:t>ther operating systems like </a:t>
            </a:r>
            <a:r>
              <a:rPr lang="en-US" sz="2200" b="1" i="0" u="none" strike="noStrike" baseline="0" dirty="0">
                <a:latin typeface="Times New Roman" panose="02020603050405020304" pitchFamily="18" charset="0"/>
                <a:cs typeface="Times New Roman" panose="02020603050405020304" pitchFamily="18" charset="0"/>
              </a:rPr>
              <a:t>RIM’s </a:t>
            </a:r>
            <a:r>
              <a:rPr lang="en-US" sz="2200" b="0" i="0" u="none" strike="noStrike" baseline="0" dirty="0">
                <a:latin typeface="Times New Roman" panose="02020603050405020304" pitchFamily="18" charset="0"/>
                <a:cs typeface="Times New Roman" panose="02020603050405020304" pitchFamily="18" charset="0"/>
              </a:rPr>
              <a:t>Blackberry OS (introduced for smartphones in 2002) and Apple’s iOS (released for the first </a:t>
            </a:r>
            <a:r>
              <a:rPr lang="en-US" sz="2200" b="1" i="0" u="none" strike="noStrike" baseline="0" dirty="0">
                <a:latin typeface="Times New Roman" panose="02020603050405020304" pitchFamily="18" charset="0"/>
                <a:cs typeface="Times New Roman" panose="02020603050405020304" pitchFamily="18" charset="0"/>
              </a:rPr>
              <a:t>iPhone </a:t>
            </a:r>
            <a:r>
              <a:rPr lang="en-US" sz="2200" b="0" i="0" u="none" strike="noStrike" baseline="0" dirty="0">
                <a:latin typeface="Times New Roman" panose="02020603050405020304" pitchFamily="18" charset="0"/>
                <a:cs typeface="Times New Roman" panose="02020603050405020304" pitchFamily="18" charset="0"/>
              </a:rPr>
              <a:t>in 2007)</a:t>
            </a:r>
          </a:p>
          <a:p>
            <a:pPr marL="285750" indent="-285750" algn="just">
              <a:lnSpc>
                <a:spcPct val="150000"/>
              </a:lnSpc>
              <a:buFont typeface="Wingdings" panose="05000000000000000000" pitchFamily="2" charset="2"/>
              <a:buChar char="§"/>
            </a:pPr>
            <a:r>
              <a:rPr lang="en-US" sz="2200" b="0" i="0" u="none" strike="noStrike" baseline="0" dirty="0">
                <a:latin typeface="Times New Roman" panose="02020603050405020304" pitchFamily="18" charset="0"/>
                <a:cs typeface="Times New Roman" panose="02020603050405020304" pitchFamily="18" charset="0"/>
              </a:rPr>
              <a:t>Linux-based operating system released by Google in 2008</a:t>
            </a:r>
            <a:endParaRPr lang="en-US"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F47DE02-88A2-42ED-8B93-2CC3C34D9653}"/>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Tree>
    <p:extLst>
      <p:ext uri="{BB962C8B-B14F-4D97-AF65-F5344CB8AC3E}">
        <p14:creationId xmlns:p14="http://schemas.microsoft.com/office/powerpoint/2010/main" val="39944892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8" name="TextBox 7">
            <a:extLst>
              <a:ext uri="{FF2B5EF4-FFF2-40B4-BE49-F238E27FC236}">
                <a16:creationId xmlns:a16="http://schemas.microsoft.com/office/drawing/2014/main" id="{369EF260-7362-4444-84B8-E22CB9CA9A09}"/>
              </a:ext>
            </a:extLst>
          </p:cNvPr>
          <p:cNvSpPr txBox="1"/>
          <p:nvPr/>
        </p:nvSpPr>
        <p:spPr>
          <a:xfrm>
            <a:off x="206325" y="407135"/>
            <a:ext cx="8260862" cy="523220"/>
          </a:xfrm>
          <a:prstGeom prst="rect">
            <a:avLst/>
          </a:prstGeom>
          <a:noFill/>
        </p:spPr>
        <p:txBody>
          <a:bodyPr wrap="square">
            <a:spAutoFit/>
          </a:bodyPr>
          <a:lstStyle/>
          <a:p>
            <a:pPr algn="ctr"/>
            <a:r>
              <a:rPr lang="en-US" sz="2800" b="1" i="0" dirty="0">
                <a:effectLst/>
                <a:latin typeface="Arial Black" panose="020B0A04020102020204" pitchFamily="34" charset="0"/>
                <a:cs typeface="Arial" panose="020B0604020202020204" pitchFamily="34" charset="0"/>
              </a:rPr>
              <a:t>Evolution of the Operating System</a:t>
            </a:r>
          </a:p>
        </p:txBody>
      </p:sp>
      <p:sp>
        <p:nvSpPr>
          <p:cNvPr id="10" name="TextBox 9">
            <a:extLst>
              <a:ext uri="{FF2B5EF4-FFF2-40B4-BE49-F238E27FC236}">
                <a16:creationId xmlns:a16="http://schemas.microsoft.com/office/drawing/2014/main" id="{4EBD0A50-72D0-44A5-B992-A1470AC8C4CE}"/>
              </a:ext>
            </a:extLst>
          </p:cNvPr>
          <p:cNvSpPr txBox="1"/>
          <p:nvPr/>
        </p:nvSpPr>
        <p:spPr>
          <a:xfrm>
            <a:off x="441569" y="930355"/>
            <a:ext cx="8260861" cy="5756191"/>
          </a:xfrm>
          <a:prstGeom prst="rect">
            <a:avLst/>
          </a:prstGeom>
          <a:noFill/>
        </p:spPr>
        <p:txBody>
          <a:bodyPr wrap="square">
            <a:spAutoFit/>
          </a:bodyPr>
          <a:lstStyle/>
          <a:p>
            <a:pPr algn="just">
              <a:lnSpc>
                <a:spcPct val="150000"/>
              </a:lnSpc>
            </a:pPr>
            <a:r>
              <a:rPr lang="en-US" sz="2800" b="1" dirty="0">
                <a:effectLst/>
                <a:latin typeface="Times New Roman" panose="02020603050405020304" pitchFamily="18" charset="0"/>
                <a:cs typeface="Times New Roman" panose="02020603050405020304" pitchFamily="18" charset="0"/>
              </a:rPr>
              <a:t>Serial Processing:</a:t>
            </a:r>
            <a:endParaRPr lang="en-US" sz="2800" b="1"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b="0" dirty="0">
                <a:effectLst/>
                <a:latin typeface="Times New Roman" panose="02020603050405020304" pitchFamily="18" charset="0"/>
                <a:cs typeface="Times New Roman" panose="02020603050405020304" pitchFamily="18" charset="0"/>
              </a:rPr>
              <a:t>It develops by 1940 to 1950’s </a:t>
            </a:r>
            <a:r>
              <a:rPr lang="en-US" sz="2200" b="0" u="none" strike="noStrike" baseline="0" dirty="0">
                <a:latin typeface="Times New Roman" panose="02020603050405020304" pitchFamily="18" charset="0"/>
                <a:cs typeface="Times New Roman" panose="02020603050405020304" pitchFamily="18" charset="0"/>
              </a:rPr>
              <a:t>the programmer interacted directly with the computer hardware; there was no OS.</a:t>
            </a:r>
          </a:p>
          <a:p>
            <a:pPr marL="342900" indent="-342900" algn="just">
              <a:lnSpc>
                <a:spcPct val="150000"/>
              </a:lnSpc>
              <a:buFont typeface="Wingdings" panose="05000000000000000000" pitchFamily="2" charset="2"/>
              <a:buChar char="§"/>
            </a:pPr>
            <a:r>
              <a:rPr lang="en-US" sz="2200" b="0" dirty="0">
                <a:effectLst/>
                <a:latin typeface="Times New Roman" panose="02020603050405020304" pitchFamily="18" charset="0"/>
                <a:cs typeface="Times New Roman" panose="02020603050405020304" pitchFamily="18" charset="0"/>
              </a:rPr>
              <a:t>The problems here are the scheduling and setup time.</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b="1" dirty="0">
                <a:solidFill>
                  <a:srgbClr val="000000"/>
                </a:solidFill>
                <a:effectLst/>
                <a:latin typeface="Times New Roman" panose="02020603050405020304" pitchFamily="18" charset="0"/>
                <a:cs typeface="Times New Roman" panose="02020603050405020304" pitchFamily="18" charset="0"/>
              </a:rPr>
              <a:t>Scheduling: </a:t>
            </a:r>
            <a:r>
              <a:rPr lang="en-US" sz="2200" b="0" u="none" strike="noStrike" baseline="0" dirty="0">
                <a:latin typeface="Times New Roman" panose="02020603050405020304" pitchFamily="18" charset="0"/>
                <a:cs typeface="Times New Roman" panose="02020603050405020304" pitchFamily="18" charset="0"/>
              </a:rPr>
              <a:t>A user might sign up for an hour and finish in 45 minutes; this would result in wasted computer processing time On the other hand, the user might run into problems, not finish in the allotted time, and be forced to stop before resolving the problem.</a:t>
            </a:r>
            <a:endParaRPr lang="en-US" sz="2200" b="1"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b="0" dirty="0">
                <a:effectLst/>
                <a:latin typeface="Times New Roman" panose="02020603050405020304" pitchFamily="18" charset="0"/>
                <a:cs typeface="Times New Roman" panose="02020603050405020304" pitchFamily="18" charset="0"/>
              </a:rPr>
              <a:t>Setup time:</a:t>
            </a:r>
            <a:r>
              <a:rPr lang="en-US" sz="2200" b="0" dirty="0">
                <a:solidFill>
                  <a:srgbClr val="000000"/>
                </a:solidFill>
                <a:effectLst/>
                <a:latin typeface="Times New Roman" panose="02020603050405020304" pitchFamily="18" charset="0"/>
                <a:cs typeface="Times New Roman" panose="02020603050405020304" pitchFamily="18" charset="0"/>
              </a:rPr>
              <a:t> A single program called a </a:t>
            </a:r>
            <a:r>
              <a:rPr lang="en-US" sz="2200" b="1" dirty="0">
                <a:solidFill>
                  <a:srgbClr val="000000"/>
                </a:solidFill>
                <a:effectLst/>
                <a:latin typeface="Times New Roman" panose="02020603050405020304" pitchFamily="18" charset="0"/>
                <a:cs typeface="Times New Roman" panose="02020603050405020304" pitchFamily="18" charset="0"/>
              </a:rPr>
              <a:t>job</a:t>
            </a:r>
            <a:r>
              <a:rPr lang="en-US" sz="2200" b="0" dirty="0">
                <a:solidFill>
                  <a:srgbClr val="000000"/>
                </a:solidFill>
                <a:effectLst/>
                <a:latin typeface="Times New Roman" panose="02020603050405020304" pitchFamily="18" charset="0"/>
                <a:cs typeface="Times New Roman" panose="02020603050405020304" pitchFamily="18" charset="0"/>
              </a:rPr>
              <a:t> had to be installed before used with its compiler and code, saving the object program and linking and so on to run the program.</a:t>
            </a:r>
            <a:endParaRPr lang="en-US" sz="2200" b="0" u="none" strike="noStrike" baseline="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CA43848-9CE7-4A7D-B2D6-BB117658550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extLst>
      <p:ext uri="{BB962C8B-B14F-4D97-AF65-F5344CB8AC3E}">
        <p14:creationId xmlns:p14="http://schemas.microsoft.com/office/powerpoint/2010/main" val="2002886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10" name="TextBox 9">
            <a:extLst>
              <a:ext uri="{FF2B5EF4-FFF2-40B4-BE49-F238E27FC236}">
                <a16:creationId xmlns:a16="http://schemas.microsoft.com/office/drawing/2014/main" id="{4EBD0A50-72D0-44A5-B992-A1470AC8C4CE}"/>
              </a:ext>
            </a:extLst>
          </p:cNvPr>
          <p:cNvSpPr txBox="1"/>
          <p:nvPr/>
        </p:nvSpPr>
        <p:spPr>
          <a:xfrm>
            <a:off x="288387" y="317346"/>
            <a:ext cx="8567225" cy="6223307"/>
          </a:xfrm>
          <a:prstGeom prst="rect">
            <a:avLst/>
          </a:prstGeom>
          <a:noFill/>
        </p:spPr>
        <p:txBody>
          <a:bodyPr wrap="square">
            <a:spAutoFit/>
          </a:bodyPr>
          <a:lstStyle/>
          <a:p>
            <a:pPr algn="just">
              <a:lnSpc>
                <a:spcPct val="150000"/>
              </a:lnSpc>
            </a:pPr>
            <a:r>
              <a:rPr lang="en-US" sz="2800" b="1" i="0" u="none" strike="noStrike" baseline="0" dirty="0">
                <a:latin typeface="Times New Roman" panose="02020603050405020304" pitchFamily="18" charset="0"/>
                <a:cs typeface="Times New Roman" panose="02020603050405020304" pitchFamily="18" charset="0"/>
              </a:rPr>
              <a:t>Simple Batch Systems:</a:t>
            </a:r>
            <a:endParaRPr lang="en-US" sz="28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To improve utilization, the concept of a batch OS was developed. It appears that the first batch OS was developed in the mid-1950s.</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The central idea behind the simple batch-processing scheme is the use of a piece of software known as the </a:t>
            </a:r>
            <a:r>
              <a:rPr lang="en-US" sz="2000" b="1" i="0" u="none" strike="noStrike" baseline="0" dirty="0">
                <a:latin typeface="Times New Roman" panose="02020603050405020304" pitchFamily="18" charset="0"/>
                <a:cs typeface="Times New Roman" panose="02020603050405020304" pitchFamily="18" charset="0"/>
              </a:rPr>
              <a:t>monitor </a:t>
            </a:r>
            <a:r>
              <a:rPr lang="en-US" sz="2000" b="0" i="0" u="none" strike="noStrike" baseline="0" dirty="0">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The monitor is always in the main memory and available for execution.</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In this type of system, there is </a:t>
            </a:r>
            <a:r>
              <a:rPr lang="en-US" sz="2000" b="1" i="0" dirty="0">
                <a:effectLst/>
                <a:latin typeface="Times New Roman" panose="02020603050405020304" pitchFamily="18" charset="0"/>
                <a:cs typeface="Times New Roman" panose="02020603050405020304" pitchFamily="18" charset="0"/>
              </a:rPr>
              <a:t>no direct interaction between user and the computer</a:t>
            </a:r>
            <a:r>
              <a:rPr lang="en-US" sz="2000" b="0" i="0" dirty="0">
                <a:effectLst/>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just">
              <a:lnSpc>
                <a:spcPct val="150000"/>
              </a:lnSpc>
              <a:buFont typeface="Wingdings" panose="05000000000000000000" pitchFamily="2" charset="2"/>
              <a:buChar char="§"/>
            </a:pPr>
            <a:r>
              <a:rPr lang="en-US" sz="2000" b="0" i="0" u="none" strike="noStrike" baseline="0" dirty="0">
                <a:latin typeface="Times New Roman" panose="02020603050405020304" pitchFamily="18" charset="0"/>
                <a:cs typeface="Times New Roman" panose="02020603050405020304" pitchFamily="18" charset="0"/>
              </a:rPr>
              <a:t>Instead, the user submits the job on cards or tape to a computer operator, who batches the jobs together sequentially and places the entire batch on an input device.</a:t>
            </a:r>
          </a:p>
          <a:p>
            <a:pPr marL="342900" indent="-342900" algn="l">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 Then a special program, the monitor, manages the execution of each program in the batch.</a:t>
            </a:r>
          </a:p>
        </p:txBody>
      </p:sp>
      <p:sp>
        <p:nvSpPr>
          <p:cNvPr id="3" name="Slide Number Placeholder 2">
            <a:extLst>
              <a:ext uri="{FF2B5EF4-FFF2-40B4-BE49-F238E27FC236}">
                <a16:creationId xmlns:a16="http://schemas.microsoft.com/office/drawing/2014/main" id="{8F4CE4CC-42B3-48F2-95BA-0295CC4CD8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24627556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 name="Picture 1">
            <a:extLst>
              <a:ext uri="{FF2B5EF4-FFF2-40B4-BE49-F238E27FC236}">
                <a16:creationId xmlns:a16="http://schemas.microsoft.com/office/drawing/2014/main" id="{C68D6A1C-363D-4335-92F5-0F7173E9D17D}"/>
              </a:ext>
            </a:extLst>
          </p:cNvPr>
          <p:cNvPicPr>
            <a:picLocks noChangeAspect="1"/>
          </p:cNvPicPr>
          <p:nvPr/>
        </p:nvPicPr>
        <p:blipFill>
          <a:blip r:embed="rId3"/>
          <a:stretch>
            <a:fillRect/>
          </a:stretch>
        </p:blipFill>
        <p:spPr>
          <a:xfrm>
            <a:off x="4656398" y="926856"/>
            <a:ext cx="3027102" cy="3221355"/>
          </a:xfrm>
          <a:prstGeom prst="rect">
            <a:avLst/>
          </a:prstGeom>
        </p:spPr>
      </p:pic>
      <p:sp>
        <p:nvSpPr>
          <p:cNvPr id="7" name="TextBox 6">
            <a:extLst>
              <a:ext uri="{FF2B5EF4-FFF2-40B4-BE49-F238E27FC236}">
                <a16:creationId xmlns:a16="http://schemas.microsoft.com/office/drawing/2014/main" id="{C6FA0924-776F-4B6B-9917-3D7082DC5FD4}"/>
              </a:ext>
            </a:extLst>
          </p:cNvPr>
          <p:cNvSpPr txBox="1"/>
          <p:nvPr/>
        </p:nvSpPr>
        <p:spPr>
          <a:xfrm>
            <a:off x="652593" y="4613162"/>
            <a:ext cx="8260862" cy="2154436"/>
          </a:xfrm>
          <a:prstGeom prst="rect">
            <a:avLst/>
          </a:prstGeom>
          <a:noFill/>
        </p:spPr>
        <p:txBody>
          <a:bodyPr wrap="square">
            <a:spAutoFit/>
          </a:bodyPr>
          <a:lstStyle/>
          <a:p>
            <a:pPr algn="just"/>
            <a:r>
              <a:rPr lang="en-US" sz="2400" b="1" i="0" u="none" strike="noStrike" baseline="0" dirty="0" err="1">
                <a:latin typeface="Times New Roman" panose="02020603050405020304" pitchFamily="18" charset="0"/>
                <a:cs typeface="Times New Roman" panose="02020603050405020304" pitchFamily="18" charset="0"/>
              </a:rPr>
              <a:t>Multiprogrammed</a:t>
            </a:r>
            <a:r>
              <a:rPr lang="en-US" sz="2400" b="1" i="0" u="none" strike="noStrike" baseline="0" dirty="0">
                <a:latin typeface="Times New Roman" panose="02020603050405020304" pitchFamily="18" charset="0"/>
                <a:cs typeface="Times New Roman" panose="02020603050405020304" pitchFamily="18" charset="0"/>
              </a:rPr>
              <a:t> Batch Systems:</a:t>
            </a:r>
          </a:p>
          <a:p>
            <a:pPr algn="just"/>
            <a:endParaRPr lang="en-US" sz="2200" b="1" i="0" u="none" strike="noStrike" baseline="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200" b="0" i="0" dirty="0">
                <a:solidFill>
                  <a:srgbClr val="000000"/>
                </a:solidFill>
                <a:effectLst/>
                <a:latin typeface="Times New Roman" panose="02020603050405020304" pitchFamily="18" charset="0"/>
                <a:cs typeface="Times New Roman" panose="02020603050405020304" pitchFamily="18" charset="0"/>
              </a:rPr>
              <a:t>The I/O devices are much slower than the processor, leaving the processor idle most of the time waiting for the I/O devices to finish their operations.</a:t>
            </a:r>
            <a:endParaRPr lang="en-US" sz="2200" b="1" i="0" u="none" strike="noStrike" baseline="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1E8FA7C9-47EC-40A4-99F0-456D4275F0DF}"/>
              </a:ext>
            </a:extLst>
          </p:cNvPr>
          <p:cNvSpPr txBox="1"/>
          <p:nvPr/>
        </p:nvSpPr>
        <p:spPr>
          <a:xfrm>
            <a:off x="4572000" y="4148211"/>
            <a:ext cx="4572000" cy="276999"/>
          </a:xfrm>
          <a:prstGeom prst="rect">
            <a:avLst/>
          </a:prstGeom>
          <a:noFill/>
        </p:spPr>
        <p:txBody>
          <a:bodyPr wrap="square">
            <a:spAutoFit/>
          </a:bodyPr>
          <a:lstStyle/>
          <a:p>
            <a:pPr algn="ctr"/>
            <a:r>
              <a:rPr lang="en-US" sz="1200" b="1" dirty="0">
                <a:latin typeface="Times New Roman" panose="02020603050405020304" pitchFamily="18" charset="0"/>
                <a:cs typeface="Times New Roman" panose="02020603050405020304" pitchFamily="18" charset="0"/>
              </a:rPr>
              <a:t>Figure :Memory Layout for a Resident Monitor</a:t>
            </a:r>
          </a:p>
        </p:txBody>
      </p:sp>
      <p:sp>
        <p:nvSpPr>
          <p:cNvPr id="10" name="TextBox 9">
            <a:extLst>
              <a:ext uri="{FF2B5EF4-FFF2-40B4-BE49-F238E27FC236}">
                <a16:creationId xmlns:a16="http://schemas.microsoft.com/office/drawing/2014/main" id="{5F12BFF0-9951-4FDA-8CCC-3967472F7591}"/>
              </a:ext>
            </a:extLst>
          </p:cNvPr>
          <p:cNvSpPr txBox="1"/>
          <p:nvPr/>
        </p:nvSpPr>
        <p:spPr>
          <a:xfrm>
            <a:off x="1227221" y="1391807"/>
            <a:ext cx="3669632" cy="2345322"/>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Resident Monitor is software always in memory</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Monitor reads in job and gives control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Job returns control to monitor</a:t>
            </a:r>
          </a:p>
        </p:txBody>
      </p:sp>
      <p:sp>
        <p:nvSpPr>
          <p:cNvPr id="4" name="Slide Number Placeholder 3">
            <a:extLst>
              <a:ext uri="{FF2B5EF4-FFF2-40B4-BE49-F238E27FC236}">
                <a16:creationId xmlns:a16="http://schemas.microsoft.com/office/drawing/2014/main" id="{25EFCE99-E086-4F07-926F-D15223960CD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Tree>
    <p:extLst>
      <p:ext uri="{BB962C8B-B14F-4D97-AF65-F5344CB8AC3E}">
        <p14:creationId xmlns:p14="http://schemas.microsoft.com/office/powerpoint/2010/main" val="21678451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5" name="TextBox 4">
            <a:extLst>
              <a:ext uri="{FF2B5EF4-FFF2-40B4-BE49-F238E27FC236}">
                <a16:creationId xmlns:a16="http://schemas.microsoft.com/office/drawing/2014/main" id="{24C15690-0F4D-42CF-BDCA-735994B7193D}"/>
              </a:ext>
            </a:extLst>
          </p:cNvPr>
          <p:cNvSpPr txBox="1"/>
          <p:nvPr/>
        </p:nvSpPr>
        <p:spPr>
          <a:xfrm>
            <a:off x="279009" y="694672"/>
            <a:ext cx="8585982" cy="603864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It is used to have several jobs to execute which should be held in main memory. If several jobs are ready to run at the same time, then the system chooses which one to run through the process of </a:t>
            </a:r>
            <a:r>
              <a:rPr lang="en-US" sz="2000" b="1" i="0" dirty="0">
                <a:effectLst/>
                <a:latin typeface="Times New Roman" panose="02020603050405020304" pitchFamily="18" charset="0"/>
                <a:cs typeface="Times New Roman" panose="02020603050405020304" pitchFamily="18" charset="0"/>
              </a:rPr>
              <a:t>CPU Scheduling</a:t>
            </a:r>
            <a:r>
              <a:rPr lang="en-US" sz="2000" b="0" i="0" dirty="0">
                <a:effectLst/>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In Multiprogramming system, CPU will never be idle and keeps on processing.</a:t>
            </a:r>
          </a:p>
          <a:p>
            <a:pPr marL="285750" indent="-285750"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In </a:t>
            </a:r>
            <a:r>
              <a:rPr lang="en-US" sz="2000" b="1" i="0" dirty="0" err="1">
                <a:effectLst/>
                <a:latin typeface="Times New Roman" panose="02020603050405020304" pitchFamily="18" charset="0"/>
                <a:cs typeface="Times New Roman" panose="02020603050405020304" pitchFamily="18" charset="0"/>
              </a:rPr>
              <a:t>Uniprogramming</a:t>
            </a:r>
            <a:r>
              <a:rPr lang="en-US" sz="2000" b="0" i="0" dirty="0">
                <a:effectLst/>
                <a:latin typeface="Times New Roman" panose="02020603050405020304" pitchFamily="18" charset="0"/>
                <a:cs typeface="Times New Roman" panose="02020603050405020304" pitchFamily="18" charset="0"/>
              </a:rPr>
              <a:t> only one program sits in the main memory so it has a small size. But in the case of </a:t>
            </a:r>
            <a:r>
              <a:rPr lang="en-US" sz="2000" b="1" i="0" dirty="0">
                <a:effectLst/>
                <a:latin typeface="Times New Roman" panose="02020603050405020304" pitchFamily="18" charset="0"/>
                <a:cs typeface="Times New Roman" panose="02020603050405020304" pitchFamily="18" charset="0"/>
              </a:rPr>
              <a:t>multiprogramming </a:t>
            </a:r>
            <a:r>
              <a:rPr lang="en-US" sz="2000" b="0" i="0" dirty="0">
                <a:effectLst/>
                <a:latin typeface="Times New Roman" panose="02020603050405020304" pitchFamily="18" charset="0"/>
                <a:cs typeface="Times New Roman" panose="02020603050405020304" pitchFamily="18" charset="0"/>
              </a:rPr>
              <a:t>main memory needs more space. </a:t>
            </a:r>
          </a:p>
          <a:p>
            <a:pPr marL="285750" indent="-285750" algn="just">
              <a:lnSpc>
                <a:spcPct val="150000"/>
              </a:lnSpc>
              <a:buFont typeface="Wingdings" panose="05000000000000000000" pitchFamily="2" charset="2"/>
              <a:buChar char="§"/>
            </a:pPr>
            <a:r>
              <a:rPr lang="en-US" sz="2000" b="0" i="0" dirty="0" err="1">
                <a:effectLst/>
                <a:latin typeface="Times New Roman" panose="02020603050405020304" pitchFamily="18" charset="0"/>
                <a:cs typeface="Times New Roman" panose="02020603050405020304" pitchFamily="18" charset="0"/>
              </a:rPr>
              <a:t>Uniprogramming</a:t>
            </a:r>
            <a:r>
              <a:rPr lang="en-US" sz="2000" b="0" i="0" dirty="0">
                <a:effectLst/>
                <a:latin typeface="Times New Roman" panose="02020603050405020304" pitchFamily="18" charset="0"/>
                <a:cs typeface="Times New Roman" panose="02020603050405020304" pitchFamily="18" charset="0"/>
              </a:rPr>
              <a:t> system runs smoothly as only one task is run at a time. The slow processor can also work well in </a:t>
            </a:r>
            <a:r>
              <a:rPr lang="en-US" sz="2000" b="0" i="0" dirty="0" err="1">
                <a:effectLst/>
                <a:latin typeface="Times New Roman" panose="02020603050405020304" pitchFamily="18" charset="0"/>
                <a:cs typeface="Times New Roman" panose="02020603050405020304" pitchFamily="18" charset="0"/>
              </a:rPr>
              <a:t>Uniprogramming</a:t>
            </a:r>
            <a:r>
              <a:rPr lang="en-US" sz="2000" b="0" i="0" dirty="0">
                <a:effectLst/>
                <a:latin typeface="Times New Roman" panose="02020603050405020304" pitchFamily="18" charset="0"/>
                <a:cs typeface="Times New Roman" panose="02020603050405020304" pitchFamily="18" charset="0"/>
              </a:rPr>
              <a:t> but in multiprogramming processor needs to be fast. In multiprogramming large space of RAM is needed. </a:t>
            </a:r>
          </a:p>
          <a:p>
            <a:pPr marL="285750" indent="-285750" algn="just">
              <a:lnSpc>
                <a:spcPct val="150000"/>
              </a:lnSpc>
              <a:buFont typeface="Wingdings" panose="05000000000000000000" pitchFamily="2" charset="2"/>
              <a:buChar char="§"/>
            </a:pPr>
            <a:r>
              <a:rPr lang="en-US" sz="2000" b="0" i="0" dirty="0">
                <a:effectLst/>
                <a:latin typeface="Times New Roman" panose="02020603050405020304" pitchFamily="18" charset="0"/>
                <a:cs typeface="Times New Roman" panose="02020603050405020304" pitchFamily="18" charset="0"/>
              </a:rPr>
              <a:t>Fixed-size partition is used in </a:t>
            </a:r>
            <a:r>
              <a:rPr lang="en-US" sz="2000" b="0" i="0" dirty="0" err="1">
                <a:effectLst/>
                <a:latin typeface="Times New Roman" panose="02020603050405020304" pitchFamily="18" charset="0"/>
                <a:cs typeface="Times New Roman" panose="02020603050405020304" pitchFamily="18" charset="0"/>
              </a:rPr>
              <a:t>Uniprogramming</a:t>
            </a:r>
            <a:r>
              <a:rPr lang="en-US" sz="2000" b="0" i="0" dirty="0">
                <a:effectLst/>
                <a:latin typeface="Times New Roman" panose="02020603050405020304" pitchFamily="18" charset="0"/>
                <a:cs typeface="Times New Roman" panose="02020603050405020304" pitchFamily="18" charset="0"/>
              </a:rPr>
              <a:t>. Both fixed and variable size partitions can be used in multiprogramming systems.</a:t>
            </a:r>
            <a:endParaRPr lang="en-US" sz="20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B36465C-7924-41B3-972F-DF35D931283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extLst>
      <p:ext uri="{BB962C8B-B14F-4D97-AF65-F5344CB8AC3E}">
        <p14:creationId xmlns:p14="http://schemas.microsoft.com/office/powerpoint/2010/main" val="2608325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5" name="TextBox 4">
            <a:extLst>
              <a:ext uri="{FF2B5EF4-FFF2-40B4-BE49-F238E27FC236}">
                <a16:creationId xmlns:a16="http://schemas.microsoft.com/office/drawing/2014/main" id="{5D96F4FD-BA17-42CD-8681-21913ABAFCD4}"/>
              </a:ext>
            </a:extLst>
          </p:cNvPr>
          <p:cNvSpPr txBox="1"/>
          <p:nvPr/>
        </p:nvSpPr>
        <p:spPr>
          <a:xfrm>
            <a:off x="569740" y="732477"/>
            <a:ext cx="8260862" cy="5617692"/>
          </a:xfrm>
          <a:prstGeom prst="rect">
            <a:avLst/>
          </a:prstGeom>
          <a:noFill/>
        </p:spPr>
        <p:txBody>
          <a:bodyPr wrap="square">
            <a:spAutoFit/>
          </a:bodyPr>
          <a:lstStyle/>
          <a:p>
            <a:pPr marL="342900" indent="-342900" algn="just">
              <a:lnSpc>
                <a:spcPct val="150000"/>
              </a:lnSpc>
              <a:buFont typeface="Wingdings" panose="05000000000000000000" pitchFamily="2" charset="2"/>
              <a:buChar char="§"/>
            </a:pPr>
            <a:r>
              <a:rPr lang="en-US" sz="2200" b="1" i="0" dirty="0">
                <a:solidFill>
                  <a:srgbClr val="1F1F1F"/>
                </a:solidFill>
                <a:effectLst/>
                <a:latin typeface="Times New Roman" panose="02020603050405020304" pitchFamily="18" charset="0"/>
                <a:cs typeface="Times New Roman" panose="02020603050405020304" pitchFamily="18" charset="0"/>
              </a:rPr>
              <a:t>Example of </a:t>
            </a:r>
            <a:r>
              <a:rPr lang="en-US" sz="2200" b="1" dirty="0" err="1">
                <a:solidFill>
                  <a:srgbClr val="1F1F1F"/>
                </a:solidFill>
                <a:latin typeface="Times New Roman" panose="02020603050405020304" pitchFamily="18" charset="0"/>
                <a:cs typeface="Times New Roman" panose="02020603050405020304" pitchFamily="18" charset="0"/>
              </a:rPr>
              <a:t>U</a:t>
            </a:r>
            <a:r>
              <a:rPr lang="en-US" sz="2200" b="1" i="0" dirty="0" err="1">
                <a:solidFill>
                  <a:srgbClr val="1F1F1F"/>
                </a:solidFill>
                <a:effectLst/>
                <a:latin typeface="Times New Roman" panose="02020603050405020304" pitchFamily="18" charset="0"/>
                <a:cs typeface="Times New Roman" panose="02020603050405020304" pitchFamily="18" charset="0"/>
              </a:rPr>
              <a:t>niprogramming</a:t>
            </a:r>
            <a:endParaRPr lang="en-US" sz="2200" b="0" i="0" dirty="0">
              <a:solidFill>
                <a:srgbClr val="1F1F1F"/>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 Batch processing in old computers and </a:t>
            </a:r>
          </a:p>
          <a:p>
            <a:pPr algn="just">
              <a:lnSpc>
                <a:spcPct val="150000"/>
              </a:lnSpc>
            </a:pPr>
            <a:r>
              <a:rPr lang="en-US" sz="2200" b="0" i="0" dirty="0">
                <a:solidFill>
                  <a:srgbClr val="1F1F1F"/>
                </a:solidFill>
                <a:effectLst/>
                <a:latin typeface="Times New Roman" panose="02020603050405020304" pitchFamily="18" charset="0"/>
                <a:cs typeface="Times New Roman" panose="02020603050405020304" pitchFamily="18" charset="0"/>
              </a:rPr>
              <a:t>mobiles</a:t>
            </a:r>
          </a:p>
          <a:p>
            <a:pPr algn="just">
              <a:lnSpc>
                <a:spcPct val="150000"/>
              </a:lnSpc>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 The old operating system of computers</a:t>
            </a:r>
          </a:p>
          <a:p>
            <a:pPr algn="just">
              <a:lnSpc>
                <a:spcPct val="150000"/>
              </a:lnSpc>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 Old mobile operating system</a:t>
            </a:r>
          </a:p>
          <a:p>
            <a:pPr marL="342900" indent="-342900" algn="just">
              <a:lnSpc>
                <a:spcPct val="150000"/>
              </a:lnSpc>
              <a:buFont typeface="Wingdings" panose="05000000000000000000" pitchFamily="2" charset="2"/>
              <a:buChar char="§"/>
            </a:pPr>
            <a:r>
              <a:rPr lang="en-US" sz="2200" b="1" i="0" dirty="0">
                <a:solidFill>
                  <a:srgbClr val="1F1F1F"/>
                </a:solidFill>
                <a:effectLst/>
                <a:latin typeface="Times New Roman" panose="02020603050405020304" pitchFamily="18" charset="0"/>
                <a:cs typeface="Times New Roman" panose="02020603050405020304" pitchFamily="18" charset="0"/>
              </a:rPr>
              <a:t>Example of Multiprogramming</a:t>
            </a:r>
            <a:endParaRPr lang="en-US" sz="2200" b="0" i="0" dirty="0">
              <a:solidFill>
                <a:srgbClr val="1F1F1F"/>
              </a:solidFill>
              <a:effectLst/>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r>
              <a:rPr lang="en-US" sz="2200" b="0" i="0" dirty="0">
                <a:solidFill>
                  <a:srgbClr val="1F1F1F"/>
                </a:solidFill>
                <a:effectLst/>
                <a:latin typeface="Times New Roman" panose="02020603050405020304" pitchFamily="18" charset="0"/>
                <a:cs typeface="Times New Roman" panose="02020603050405020304" pitchFamily="18" charset="0"/>
              </a:rPr>
              <a:t>  Modern operating systems like Windows </a:t>
            </a:r>
          </a:p>
          <a:p>
            <a:pPr algn="just">
              <a:lnSpc>
                <a:spcPct val="150000"/>
              </a:lnSpc>
            </a:pPr>
            <a:r>
              <a:rPr lang="en-US" sz="2200" b="0" i="0" dirty="0">
                <a:solidFill>
                  <a:srgbClr val="1F1F1F"/>
                </a:solidFill>
                <a:effectLst/>
                <a:latin typeface="Times New Roman" panose="02020603050405020304" pitchFamily="18" charset="0"/>
                <a:cs typeface="Times New Roman" panose="02020603050405020304" pitchFamily="18" charset="0"/>
              </a:rPr>
              <a:t>XP and Windows 7,8,10</a:t>
            </a:r>
          </a:p>
          <a:p>
            <a:pPr algn="just">
              <a:lnSpc>
                <a:spcPct val="150000"/>
              </a:lnSpc>
            </a:pPr>
            <a:endParaRPr lang="en-US" sz="2200" dirty="0">
              <a:solidFill>
                <a:srgbClr val="1F1F1F"/>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b="0" i="0" dirty="0">
                <a:solidFill>
                  <a:srgbClr val="1F1F1F"/>
                </a:solidFill>
                <a:effectLst/>
                <a:latin typeface="Times New Roman" panose="02020603050405020304" pitchFamily="18" charset="0"/>
                <a:cs typeface="Times New Roman" panose="02020603050405020304" pitchFamily="18" charset="0"/>
              </a:rPr>
              <a:t>The main memory consisting 5 jobs at a time ,the CPU execute one by one.</a:t>
            </a:r>
          </a:p>
        </p:txBody>
      </p:sp>
      <p:pic>
        <p:nvPicPr>
          <p:cNvPr id="3" name="Picture 2">
            <a:extLst>
              <a:ext uri="{FF2B5EF4-FFF2-40B4-BE49-F238E27FC236}">
                <a16:creationId xmlns:a16="http://schemas.microsoft.com/office/drawing/2014/main" id="{D505F4CF-FEE9-4C14-B754-3377D3A70A3D}"/>
              </a:ext>
            </a:extLst>
          </p:cNvPr>
          <p:cNvPicPr>
            <a:picLocks noChangeAspect="1"/>
          </p:cNvPicPr>
          <p:nvPr/>
        </p:nvPicPr>
        <p:blipFill>
          <a:blip r:embed="rId3"/>
          <a:stretch>
            <a:fillRect/>
          </a:stretch>
        </p:blipFill>
        <p:spPr>
          <a:xfrm>
            <a:off x="5666909" y="507831"/>
            <a:ext cx="3163693" cy="3660273"/>
          </a:xfrm>
          <a:prstGeom prst="rect">
            <a:avLst/>
          </a:prstGeom>
        </p:spPr>
      </p:pic>
      <p:sp>
        <p:nvSpPr>
          <p:cNvPr id="4" name="Slide Number Placeholder 3">
            <a:extLst>
              <a:ext uri="{FF2B5EF4-FFF2-40B4-BE49-F238E27FC236}">
                <a16:creationId xmlns:a16="http://schemas.microsoft.com/office/drawing/2014/main" id="{3CDB80EE-72EA-4A3B-B16D-CE741E2D63C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extLst>
      <p:ext uri="{BB962C8B-B14F-4D97-AF65-F5344CB8AC3E}">
        <p14:creationId xmlns:p14="http://schemas.microsoft.com/office/powerpoint/2010/main" val="21799834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4"/>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strike="noStrike" cap="none">
                <a:solidFill>
                  <a:schemeClr val="lt2"/>
                </a:solidFill>
                <a:latin typeface="Arial"/>
                <a:ea typeface="Arial"/>
                <a:cs typeface="Arial"/>
                <a:sym typeface="Arial"/>
              </a:rPr>
              <a:t>3</a:t>
            </a:fld>
            <a:endParaRPr/>
          </a:p>
        </p:txBody>
      </p:sp>
      <p:sp>
        <p:nvSpPr>
          <p:cNvPr id="180" name="Google Shape;180;p24"/>
          <p:cNvSpPr txBox="1">
            <a:spLocks noGrp="1"/>
          </p:cNvSpPr>
          <p:nvPr>
            <p:ph type="title"/>
          </p:nvPr>
        </p:nvSpPr>
        <p:spPr>
          <a:xfrm>
            <a:off x="628650" y="681037"/>
            <a:ext cx="5040630" cy="100965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Arial Black"/>
              <a:buNone/>
            </a:pPr>
            <a:r>
              <a:rPr lang="en-US" altLang="en-US" b="1" dirty="0"/>
              <a:t>Topics Covered</a:t>
            </a:r>
            <a:endParaRPr b="1" dirty="0"/>
          </a:p>
        </p:txBody>
      </p:sp>
      <p:sp>
        <p:nvSpPr>
          <p:cNvPr id="181" name="Google Shape;181;p24"/>
          <p:cNvSpPr txBox="1">
            <a:spLocks noGrp="1"/>
          </p:cNvSpPr>
          <p:nvPr>
            <p:ph idx="1"/>
          </p:nvPr>
        </p:nvSpPr>
        <p:spPr>
          <a:prstGeom prst="rect">
            <a:avLst/>
          </a:prstGeom>
          <a:noFill/>
          <a:ln>
            <a:noFill/>
          </a:ln>
        </p:spPr>
        <p:txBody>
          <a:bodyPr spcFirstLastPara="1" wrap="square" lIns="91425" tIns="45700" rIns="91425" bIns="45700" anchor="t" anchorCtr="0">
            <a:noAutofit/>
          </a:bodyPr>
          <a:lstStyle/>
          <a:p>
            <a:pPr marL="514350" indent="-342900">
              <a:lnSpc>
                <a:spcPct val="150000"/>
              </a:lnSpc>
              <a:spcBef>
                <a:spcPts val="0"/>
              </a:spcBef>
              <a:buSzPts val="2800"/>
              <a:buFont typeface="Wingdings" panose="05000000000000000000" pitchFamily="2" charset="2"/>
              <a:buChar char="§"/>
            </a:pPr>
            <a:r>
              <a:rPr lang="en-US" altLang="zh-CN" sz="2400" dirty="0">
                <a:latin typeface="Times New Roman" panose="02020603050405020304" pitchFamily="18" charset="0"/>
                <a:cs typeface="Times New Roman" panose="02020603050405020304" pitchFamily="18" charset="0"/>
              </a:rPr>
              <a:t> What is an operating system</a:t>
            </a:r>
          </a:p>
          <a:p>
            <a:pPr marL="514350" indent="-342900">
              <a:lnSpc>
                <a:spcPct val="150000"/>
              </a:lnSpc>
              <a:spcBef>
                <a:spcPts val="0"/>
              </a:spcBef>
              <a:buSzPts val="2800"/>
              <a:buFont typeface="Wingdings" panose="05000000000000000000" pitchFamily="2"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views of operating system</a:t>
            </a:r>
          </a:p>
          <a:p>
            <a:pPr marL="514350" indent="-342900">
              <a:lnSpc>
                <a:spcPct val="150000"/>
              </a:lnSpc>
              <a:spcBef>
                <a:spcPts val="0"/>
              </a:spcBef>
              <a:buSzPts val="2800"/>
              <a:buFont typeface="Wingdings" panose="05000000000000000000" pitchFamily="2" charset="2"/>
              <a:buChar char="§"/>
            </a:pPr>
            <a:r>
              <a:rPr lang="en-US" altLang="zh-CN" sz="2400" dirty="0">
                <a:latin typeface="Times New Roman" panose="02020603050405020304" pitchFamily="18" charset="0"/>
                <a:cs typeface="Times New Roman" panose="02020603050405020304" pitchFamily="18" charset="0"/>
              </a:rPr>
              <a:t> The history of Operating System </a:t>
            </a:r>
          </a:p>
          <a:p>
            <a:pPr marL="514350" indent="-342900">
              <a:lnSpc>
                <a:spcPct val="150000"/>
              </a:lnSpc>
              <a:spcBef>
                <a:spcPts val="0"/>
              </a:spcBef>
              <a:buSzPts val="2800"/>
              <a:buFont typeface="Wingdings" panose="05000000000000000000" pitchFamily="2" charset="2"/>
              <a:buChar char="§"/>
            </a:pPr>
            <a:r>
              <a:rPr lang="en-US" altLang="zh-CN" sz="2400" dirty="0">
                <a:latin typeface="Times New Roman" panose="02020603050405020304" pitchFamily="18" charset="0"/>
                <a:cs typeface="Times New Roman" panose="02020603050405020304" pitchFamily="18" charset="0"/>
              </a:rPr>
              <a:t>  Evolution of Operating System </a:t>
            </a:r>
          </a:p>
        </p:txBody>
      </p:sp>
      <p:sp>
        <p:nvSpPr>
          <p:cNvPr id="3" name="Slide Number Placeholder 2">
            <a:extLst>
              <a:ext uri="{FF2B5EF4-FFF2-40B4-BE49-F238E27FC236}">
                <a16:creationId xmlns:a16="http://schemas.microsoft.com/office/drawing/2014/main" id="{F5F3B05D-5687-4831-8F1C-1C82509A009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 name="TextBox 1">
            <a:extLst>
              <a:ext uri="{FF2B5EF4-FFF2-40B4-BE49-F238E27FC236}">
                <a16:creationId xmlns:a16="http://schemas.microsoft.com/office/drawing/2014/main" id="{7899ACE2-7829-46F1-86F6-64185120E959}"/>
              </a:ext>
            </a:extLst>
          </p:cNvPr>
          <p:cNvSpPr txBox="1"/>
          <p:nvPr/>
        </p:nvSpPr>
        <p:spPr>
          <a:xfrm>
            <a:off x="375138" y="730302"/>
            <a:ext cx="8025063" cy="5956246"/>
          </a:xfrm>
          <a:prstGeom prst="rect">
            <a:avLst/>
          </a:prstGeom>
          <a:noFill/>
        </p:spPr>
        <p:txBody>
          <a:bodyPr wrap="square" rtlCol="0">
            <a:spAutoFit/>
          </a:bodyPr>
          <a:lstStyle/>
          <a:p>
            <a:pPr algn="just"/>
            <a:r>
              <a:rPr lang="en-US" sz="2200" b="1" dirty="0">
                <a:solidFill>
                  <a:srgbClr val="000000"/>
                </a:solidFill>
                <a:effectLst/>
                <a:latin typeface="Times New Roman" panose="02020603050405020304" pitchFamily="18" charset="0"/>
                <a:cs typeface="Times New Roman" panose="02020603050405020304" pitchFamily="18" charset="0"/>
              </a:rPr>
              <a:t>Time-Sharing  Systems </a:t>
            </a:r>
            <a:r>
              <a:rPr lang="en-US" sz="2200" b="0" dirty="0">
                <a:solidFill>
                  <a:srgbClr val="000000"/>
                </a:solidFill>
                <a:effectLst/>
                <a:latin typeface="Times New Roman" panose="02020603050405020304" pitchFamily="18" charset="0"/>
                <a:cs typeface="Times New Roman" panose="02020603050405020304" pitchFamily="18" charset="0"/>
              </a:rPr>
              <a:t>:</a:t>
            </a:r>
          </a:p>
          <a:p>
            <a:pPr marL="342900" indent="-342900" algn="just">
              <a:lnSpc>
                <a:spcPct val="150000"/>
              </a:lnSpc>
              <a:buFont typeface="Wingdings" panose="05000000000000000000" pitchFamily="2" charset="2"/>
              <a:buChar char="§"/>
            </a:pPr>
            <a:r>
              <a:rPr lang="en-US" sz="2200" b="0" dirty="0">
                <a:solidFill>
                  <a:srgbClr val="000000"/>
                </a:solidFill>
                <a:effectLst/>
                <a:latin typeface="Times New Roman" panose="02020603050405020304" pitchFamily="18" charset="0"/>
                <a:cs typeface="Times New Roman" panose="02020603050405020304" pitchFamily="18" charset="0"/>
              </a:rPr>
              <a:t>As multiprogramming allows processor to handle multiple batch jobs at time, it can allow the processor to handle multiple interactive jobs at time, through time sharing.</a:t>
            </a:r>
          </a:p>
          <a:p>
            <a:pPr marL="342900" indent="-342900" algn="just">
              <a:lnSpc>
                <a:spcPct val="150000"/>
              </a:lnSpc>
              <a:buFont typeface="Wingdings" panose="05000000000000000000" pitchFamily="2" charset="2"/>
              <a:buChar char="§"/>
            </a:pPr>
            <a:r>
              <a:rPr lang="en-US" sz="2200" b="1" dirty="0">
                <a:solidFill>
                  <a:srgbClr val="000000"/>
                </a:solidFill>
                <a:effectLst/>
                <a:latin typeface="Times New Roman" panose="02020603050405020304" pitchFamily="18" charset="0"/>
                <a:cs typeface="Times New Roman" panose="02020603050405020304" pitchFamily="18" charset="0"/>
              </a:rPr>
              <a:t>Time Slicing</a:t>
            </a:r>
            <a:r>
              <a:rPr lang="en-US" sz="2200" b="1" dirty="0">
                <a:solidFill>
                  <a:srgbClr val="000000"/>
                </a:solidFill>
                <a:latin typeface="Times New Roman" panose="02020603050405020304" pitchFamily="18" charset="0"/>
                <a:cs typeface="Times New Roman" panose="02020603050405020304" pitchFamily="18" charset="0"/>
              </a:rPr>
              <a:t>/</a:t>
            </a:r>
            <a:r>
              <a:rPr lang="en-US" sz="2200" b="1" dirty="0">
                <a:solidFill>
                  <a:srgbClr val="000000"/>
                </a:solidFill>
                <a:effectLst/>
                <a:latin typeface="Times New Roman" panose="02020603050405020304" pitchFamily="18" charset="0"/>
                <a:cs typeface="Times New Roman" panose="02020603050405020304" pitchFamily="18" charset="0"/>
              </a:rPr>
              <a:t>quantum: </a:t>
            </a:r>
            <a:r>
              <a:rPr lang="en-US" sz="2200" b="0" dirty="0">
                <a:solidFill>
                  <a:srgbClr val="000000"/>
                </a:solidFill>
                <a:effectLst/>
                <a:latin typeface="Times New Roman" panose="02020603050405020304" pitchFamily="18" charset="0"/>
                <a:cs typeface="Times New Roman" panose="02020603050405020304" pitchFamily="18" charset="0"/>
              </a:rPr>
              <a:t>there is a system clock that generates interrupts at a constant rate, allowing the OS regain control and assign the processor to another process.</a:t>
            </a:r>
          </a:p>
          <a:p>
            <a:pPr marL="342900" indent="-342900" algn="just">
              <a:lnSpc>
                <a:spcPct val="150000"/>
              </a:lnSpc>
              <a:buFont typeface="Wingdings" panose="05000000000000000000" pitchFamily="2" charset="2"/>
              <a:buChar char="§"/>
            </a:pPr>
            <a:r>
              <a:rPr lang="en-US" sz="2200" b="0" dirty="0">
                <a:solidFill>
                  <a:srgbClr val="000000"/>
                </a:solidFill>
                <a:effectLst/>
                <a:latin typeface="Times New Roman" panose="02020603050405020304" pitchFamily="18" charset="0"/>
                <a:cs typeface="Times New Roman" panose="02020603050405020304" pitchFamily="18" charset="0"/>
              </a:rPr>
              <a:t>The time sharing system provides the direct access to a large number of users where CPU time is divided among all the users on scheduled basis</a:t>
            </a:r>
          </a:p>
          <a:p>
            <a:pPr marL="342900" indent="-342900" algn="just">
              <a:lnSpc>
                <a:spcPct val="150000"/>
              </a:lnSpc>
              <a:buFont typeface="Wingdings" panose="05000000000000000000" pitchFamily="2" charset="2"/>
              <a:buChar char="§"/>
            </a:pPr>
            <a:r>
              <a:rPr lang="en-US" sz="2200" b="0" i="0" dirty="0">
                <a:solidFill>
                  <a:srgbClr val="000000"/>
                </a:solidFill>
                <a:effectLst/>
                <a:latin typeface="Times New Roman" panose="02020603050405020304" pitchFamily="18" charset="0"/>
                <a:cs typeface="Times New Roman" panose="02020603050405020304" pitchFamily="18" charset="0"/>
              </a:rPr>
              <a:t>Time Sharing' is no longer commonly used, it has been replaced by 'Multitasking System’ also known as multitasking.</a:t>
            </a:r>
            <a:endParaRPr lang="en-US" sz="22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8CD3BD2-0D00-46C3-83F6-6378F8FC1F0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Tree>
    <p:extLst>
      <p:ext uri="{BB962C8B-B14F-4D97-AF65-F5344CB8AC3E}">
        <p14:creationId xmlns:p14="http://schemas.microsoft.com/office/powerpoint/2010/main" val="21276986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3" name="Picture 2">
            <a:extLst>
              <a:ext uri="{FF2B5EF4-FFF2-40B4-BE49-F238E27FC236}">
                <a16:creationId xmlns:a16="http://schemas.microsoft.com/office/drawing/2014/main" id="{446C1642-98AF-4954-BFD4-51EF236C89AE}"/>
              </a:ext>
            </a:extLst>
          </p:cNvPr>
          <p:cNvPicPr>
            <a:picLocks noChangeAspect="1"/>
          </p:cNvPicPr>
          <p:nvPr/>
        </p:nvPicPr>
        <p:blipFill>
          <a:blip r:embed="rId3"/>
          <a:stretch>
            <a:fillRect/>
          </a:stretch>
        </p:blipFill>
        <p:spPr>
          <a:xfrm>
            <a:off x="1319823" y="1041756"/>
            <a:ext cx="5874251" cy="2835495"/>
          </a:xfrm>
          <a:prstGeom prst="rect">
            <a:avLst/>
          </a:prstGeom>
        </p:spPr>
      </p:pic>
      <p:sp>
        <p:nvSpPr>
          <p:cNvPr id="9" name="TextBox 8">
            <a:extLst>
              <a:ext uri="{FF2B5EF4-FFF2-40B4-BE49-F238E27FC236}">
                <a16:creationId xmlns:a16="http://schemas.microsoft.com/office/drawing/2014/main" id="{878E06EE-F9D7-4AAC-A51E-8EE637D079E5}"/>
              </a:ext>
            </a:extLst>
          </p:cNvPr>
          <p:cNvSpPr txBox="1"/>
          <p:nvPr/>
        </p:nvSpPr>
        <p:spPr>
          <a:xfrm>
            <a:off x="474989" y="4224335"/>
            <a:ext cx="8061159" cy="2462213"/>
          </a:xfrm>
          <a:prstGeom prst="rect">
            <a:avLst/>
          </a:prstGeom>
          <a:noFill/>
        </p:spPr>
        <p:txBody>
          <a:bodyPr wrap="square">
            <a:spAutoFit/>
          </a:bodyPr>
          <a:lstStyle/>
          <a:p>
            <a:pPr marL="285750" indent="-285750" algn="just">
              <a:buFont typeface="Wingdings" panose="05000000000000000000" pitchFamily="2" charset="2"/>
              <a:buChar char="§"/>
            </a:pPr>
            <a:r>
              <a:rPr lang="en-US" sz="2200" b="0" i="0" dirty="0">
                <a:solidFill>
                  <a:srgbClr val="000000"/>
                </a:solidFill>
                <a:effectLst/>
                <a:latin typeface="Times New Roman" panose="02020603050405020304" pitchFamily="18" charset="0"/>
                <a:cs typeface="Times New Roman" panose="02020603050405020304" pitchFamily="18" charset="0"/>
              </a:rPr>
              <a:t>In above figure the user 5 is active but user 1, user 2, user 3, and user 4 are in waiting state whereas user 6 is in ready status.</a:t>
            </a:r>
            <a:br>
              <a:rPr lang="en-US" sz="2200" b="0" i="0" dirty="0">
                <a:solidFill>
                  <a:srgbClr val="000000"/>
                </a:solidFill>
                <a:effectLst/>
                <a:latin typeface="Times New Roman" panose="02020603050405020304" pitchFamily="18" charset="0"/>
                <a:cs typeface="Times New Roman" panose="02020603050405020304" pitchFamily="18" charset="0"/>
              </a:rPr>
            </a:br>
            <a:endParaRPr lang="en-US" sz="2200" dirty="0">
              <a:solidFill>
                <a:srgbClr val="000000"/>
              </a:solidFill>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en-US" sz="2200" b="0" i="0" dirty="0">
                <a:solidFill>
                  <a:srgbClr val="000000"/>
                </a:solidFill>
                <a:effectLst/>
                <a:latin typeface="Times New Roman" panose="02020603050405020304" pitchFamily="18" charset="0"/>
                <a:cs typeface="Times New Roman" panose="02020603050405020304" pitchFamily="18" charset="0"/>
              </a:rPr>
              <a:t>As soon as the time slice of user 5 is completed, the control moves on to the next ready user i.e. user 6. In this state user 2, user 3, user 4, and user 5 are in waiting state and user 1 is in ready state. The process continues in the same way and so on.</a:t>
            </a:r>
          </a:p>
        </p:txBody>
      </p:sp>
      <p:sp>
        <p:nvSpPr>
          <p:cNvPr id="4" name="Slide Number Placeholder 3">
            <a:extLst>
              <a:ext uri="{FF2B5EF4-FFF2-40B4-BE49-F238E27FC236}">
                <a16:creationId xmlns:a16="http://schemas.microsoft.com/office/drawing/2014/main" id="{D674AE91-43BB-4226-B487-1630730DFBB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Tree>
    <p:extLst>
      <p:ext uri="{BB962C8B-B14F-4D97-AF65-F5344CB8AC3E}">
        <p14:creationId xmlns:p14="http://schemas.microsoft.com/office/powerpoint/2010/main" val="140399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2"/>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a:solidFill>
                  <a:schemeClr val="lt2"/>
                </a:solidFill>
                <a:latin typeface="Arial"/>
                <a:ea typeface="Arial"/>
                <a:cs typeface="Arial"/>
                <a:sym typeface="Arial"/>
              </a:rPr>
              <a:t>32</a:t>
            </a:fld>
            <a:endParaRPr/>
          </a:p>
        </p:txBody>
      </p:sp>
      <p:sp>
        <p:nvSpPr>
          <p:cNvPr id="5" name="TextBox 4">
            <a:extLst>
              <a:ext uri="{FF2B5EF4-FFF2-40B4-BE49-F238E27FC236}">
                <a16:creationId xmlns:a16="http://schemas.microsoft.com/office/drawing/2014/main" id="{AA439D87-6F66-46B7-81C6-32F1DC4CA065}"/>
              </a:ext>
            </a:extLst>
          </p:cNvPr>
          <p:cNvSpPr txBox="1"/>
          <p:nvPr/>
        </p:nvSpPr>
        <p:spPr>
          <a:xfrm>
            <a:off x="166437" y="171450"/>
            <a:ext cx="8469564" cy="5617692"/>
          </a:xfrm>
          <a:prstGeom prst="rect">
            <a:avLst/>
          </a:prstGeom>
          <a:noFill/>
        </p:spPr>
        <p:txBody>
          <a:bodyPr wrap="square">
            <a:spAutoFit/>
          </a:bodyPr>
          <a:lstStyle/>
          <a:p>
            <a:pPr algn="just">
              <a:lnSpc>
                <a:spcPct val="150000"/>
              </a:lnSpc>
            </a:pPr>
            <a:r>
              <a:rPr lang="en-US" sz="2200" b="0" i="0" dirty="0">
                <a:effectLst/>
                <a:latin typeface="Times New Roman" panose="02020603050405020304" pitchFamily="18" charset="0"/>
                <a:cs typeface="Times New Roman" panose="02020603050405020304" pitchFamily="18" charset="0"/>
              </a:rPr>
              <a:t>Other  types of Operating systems</a:t>
            </a:r>
            <a:endParaRPr lang="en-US" sz="2200" b="1" i="0" dirty="0">
              <a:effectLst/>
              <a:latin typeface="Times New Roman" panose="02020603050405020304" pitchFamily="18" charset="0"/>
              <a:cs typeface="Times New Roman" panose="02020603050405020304" pitchFamily="18" charset="0"/>
            </a:endParaRPr>
          </a:p>
          <a:p>
            <a:pPr algn="just">
              <a:lnSpc>
                <a:spcPct val="150000"/>
              </a:lnSpc>
            </a:pPr>
            <a:r>
              <a:rPr lang="en-US" sz="2200" b="1" i="0" dirty="0">
                <a:effectLst/>
                <a:latin typeface="Times New Roman" panose="02020603050405020304" pitchFamily="18" charset="0"/>
                <a:cs typeface="Times New Roman" panose="02020603050405020304" pitchFamily="18" charset="0"/>
              </a:rPr>
              <a:t>Real-time operating system (RTOS):</a:t>
            </a:r>
          </a:p>
          <a:p>
            <a:pPr marL="285750" indent="-285750" algn="just">
              <a:lnSpc>
                <a:spcPct val="150000"/>
              </a:lnSpc>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It is defined as an operating system known to give maximum time for each of the critical operations that it performs, like OS calls and interrupt handling.</a:t>
            </a:r>
          </a:p>
          <a:p>
            <a:pPr marL="285750" indent="-285750" algn="just">
              <a:lnSpc>
                <a:spcPct val="150000"/>
              </a:lnSpc>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Real-time systems are used when there are rigid time requirements on the operation of a processor or the flow of data and real-time systems can be used as a control device in a dedicated application.</a:t>
            </a:r>
          </a:p>
          <a:p>
            <a:pPr marL="285750" indent="-285750" algn="just">
              <a:lnSpc>
                <a:spcPct val="150000"/>
              </a:lnSpc>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The Real-Time Operating system which guarantees the maximum time for critical operations and complete them on time are referred to as </a:t>
            </a:r>
            <a:r>
              <a:rPr lang="en-US" sz="2200" b="1" i="0" dirty="0">
                <a:effectLst/>
                <a:latin typeface="Times New Roman" panose="02020603050405020304" pitchFamily="18" charset="0"/>
                <a:cs typeface="Times New Roman" panose="02020603050405020304" pitchFamily="18" charset="0"/>
              </a:rPr>
              <a:t>Hard Real-Time Operating Systems.</a:t>
            </a:r>
          </a:p>
        </p:txBody>
      </p:sp>
      <p:sp>
        <p:nvSpPr>
          <p:cNvPr id="3" name="Slide Number Placeholder 2">
            <a:extLst>
              <a:ext uri="{FF2B5EF4-FFF2-40B4-BE49-F238E27FC236}">
                <a16:creationId xmlns:a16="http://schemas.microsoft.com/office/drawing/2014/main" id="{4CB9E382-1B5C-4707-95C5-F4E8CDED1CE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32</a:t>
            </a:fld>
            <a:endParaRPr lang="en-US"/>
          </a:p>
        </p:txBody>
      </p:sp>
    </p:spTree>
    <p:extLst>
      <p:ext uri="{BB962C8B-B14F-4D97-AF65-F5344CB8AC3E}">
        <p14:creationId xmlns:p14="http://schemas.microsoft.com/office/powerpoint/2010/main" val="4099482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2"/>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a:solidFill>
                  <a:schemeClr val="lt2"/>
                </a:solidFill>
                <a:latin typeface="Arial"/>
                <a:ea typeface="Arial"/>
                <a:cs typeface="Arial"/>
                <a:sym typeface="Arial"/>
              </a:rPr>
              <a:t>33</a:t>
            </a:fld>
            <a:endParaRPr/>
          </a:p>
        </p:txBody>
      </p:sp>
      <p:sp>
        <p:nvSpPr>
          <p:cNvPr id="6" name="TextBox 5">
            <a:extLst>
              <a:ext uri="{FF2B5EF4-FFF2-40B4-BE49-F238E27FC236}">
                <a16:creationId xmlns:a16="http://schemas.microsoft.com/office/drawing/2014/main" id="{8EFE815B-7A27-47F7-9E8A-D417E7245217}"/>
              </a:ext>
            </a:extLst>
          </p:cNvPr>
          <p:cNvSpPr txBox="1"/>
          <p:nvPr/>
        </p:nvSpPr>
        <p:spPr>
          <a:xfrm>
            <a:off x="723900" y="457200"/>
            <a:ext cx="8096250" cy="4602029"/>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200" b="0" i="0" dirty="0" err="1">
                <a:effectLst/>
                <a:latin typeface="Times New Roman" panose="02020603050405020304" pitchFamily="18" charset="0"/>
                <a:cs typeface="Times New Roman" panose="02020603050405020304" pitchFamily="18" charset="0"/>
              </a:rPr>
              <a:t>Eg.</a:t>
            </a:r>
            <a:r>
              <a:rPr lang="en-US" sz="2200" b="0" i="0" dirty="0">
                <a:effectLst/>
                <a:latin typeface="Times New Roman" panose="02020603050405020304" pitchFamily="18" charset="0"/>
                <a:cs typeface="Times New Roman" panose="02020603050405020304" pitchFamily="18" charset="0"/>
              </a:rPr>
              <a:t> Air traffic control systems, missile, and nuclear reactor control systems etc.</a:t>
            </a:r>
          </a:p>
          <a:p>
            <a:pPr marL="285750" indent="-285750" algn="just">
              <a:lnSpc>
                <a:spcPct val="150000"/>
              </a:lnSpc>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A soft real time system is a system in which one or more failures to meet the deadline is not considered as complete system failure but that performance is considered to be degraded. These systems are referred to as </a:t>
            </a:r>
            <a:r>
              <a:rPr lang="en-US" sz="2200" b="1" i="0" dirty="0">
                <a:effectLst/>
                <a:latin typeface="Times New Roman" panose="02020603050405020304" pitchFamily="18" charset="0"/>
                <a:cs typeface="Times New Roman" panose="02020603050405020304" pitchFamily="18" charset="0"/>
              </a:rPr>
              <a:t>Soft Real-Time Operating Systems</a:t>
            </a:r>
            <a:r>
              <a:rPr lang="en-US" sz="2200" b="0" i="0" dirty="0">
                <a:effectLst/>
                <a:latin typeface="Times New Roman" panose="02020603050405020304" pitchFamily="18" charset="0"/>
                <a:cs typeface="Times New Roman" panose="02020603050405020304" pitchFamily="18" charset="0"/>
              </a:rPr>
              <a:t>.</a:t>
            </a:r>
          </a:p>
          <a:p>
            <a:pPr marL="285750" indent="-285750" algn="just">
              <a:lnSpc>
                <a:spcPct val="150000"/>
              </a:lnSpc>
              <a:buFont typeface="Wingdings" panose="05000000000000000000" pitchFamily="2" charset="2"/>
              <a:buChar char="§"/>
            </a:pPr>
            <a:r>
              <a:rPr lang="en-US" sz="2200" b="0" i="0" dirty="0" err="1">
                <a:effectLst/>
                <a:latin typeface="Times New Roman" panose="02020603050405020304" pitchFamily="18" charset="0"/>
                <a:cs typeface="Times New Roman" panose="02020603050405020304" pitchFamily="18" charset="0"/>
              </a:rPr>
              <a:t>Eg.</a:t>
            </a:r>
            <a:r>
              <a:rPr lang="en-US" sz="2200" b="0" i="0" dirty="0">
                <a:effectLst/>
                <a:latin typeface="Times New Roman" panose="02020603050405020304" pitchFamily="18" charset="0"/>
                <a:cs typeface="Times New Roman" panose="02020603050405020304" pitchFamily="18" charset="0"/>
              </a:rPr>
              <a:t> Multimedia streaming, advanced scientific projects, and virtual reality etc.</a:t>
            </a:r>
          </a:p>
          <a:p>
            <a:pPr algn="just">
              <a:lnSpc>
                <a:spcPct val="150000"/>
              </a:lnSpc>
            </a:pPr>
            <a:endParaRPr lang="en-US"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E711306-A9E4-4D1D-A1F4-D271E984BDB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33</a:t>
            </a:fld>
            <a:endParaRPr lang="en-US"/>
          </a:p>
        </p:txBody>
      </p:sp>
    </p:spTree>
    <p:extLst>
      <p:ext uri="{BB962C8B-B14F-4D97-AF65-F5344CB8AC3E}">
        <p14:creationId xmlns:p14="http://schemas.microsoft.com/office/powerpoint/2010/main" val="71468506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2"/>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a:solidFill>
                  <a:schemeClr val="lt2"/>
                </a:solidFill>
                <a:latin typeface="Arial"/>
                <a:ea typeface="Arial"/>
                <a:cs typeface="Arial"/>
                <a:sym typeface="Arial"/>
              </a:rPr>
              <a:t>34</a:t>
            </a:fld>
            <a:endParaRPr/>
          </a:p>
        </p:txBody>
      </p:sp>
      <p:sp>
        <p:nvSpPr>
          <p:cNvPr id="4" name="TextBox 3">
            <a:extLst>
              <a:ext uri="{FF2B5EF4-FFF2-40B4-BE49-F238E27FC236}">
                <a16:creationId xmlns:a16="http://schemas.microsoft.com/office/drawing/2014/main" id="{4BF2784E-F587-484D-8204-56885F9AB28E}"/>
              </a:ext>
            </a:extLst>
          </p:cNvPr>
          <p:cNvSpPr txBox="1"/>
          <p:nvPr/>
        </p:nvSpPr>
        <p:spPr>
          <a:xfrm>
            <a:off x="550984" y="342872"/>
            <a:ext cx="8085016" cy="6217856"/>
          </a:xfrm>
          <a:prstGeom prst="rect">
            <a:avLst/>
          </a:prstGeom>
          <a:noFill/>
        </p:spPr>
        <p:txBody>
          <a:bodyPr wrap="square">
            <a:spAutoFit/>
          </a:bodyPr>
          <a:lstStyle/>
          <a:p>
            <a:pPr algn="just">
              <a:lnSpc>
                <a:spcPct val="150000"/>
              </a:lnSpc>
            </a:pPr>
            <a:r>
              <a:rPr lang="en-US" sz="2200" b="1" i="0" dirty="0">
                <a:effectLst/>
                <a:latin typeface="Times New Roman" panose="02020603050405020304" pitchFamily="18" charset="0"/>
                <a:cs typeface="Times New Roman" panose="02020603050405020304" pitchFamily="18" charset="0"/>
              </a:rPr>
              <a:t>Network operating System(NOS):</a:t>
            </a:r>
          </a:p>
          <a:p>
            <a:pPr marL="342900" indent="-342900" algn="just">
              <a:lnSpc>
                <a:spcPct val="150000"/>
              </a:lnSpc>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A network operating system is a specialized operating system for a network device such as a router, switch or firewall.</a:t>
            </a:r>
          </a:p>
          <a:p>
            <a:pPr marL="342900" indent="-342900" algn="just">
              <a:lnSpc>
                <a:spcPct val="150000"/>
              </a:lnSpc>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NOS allows the protection of data, information, and their hardware components from unauthorized users.</a:t>
            </a:r>
            <a:endParaRPr lang="en-US" sz="22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
            </a:pPr>
            <a:r>
              <a:rPr lang="en-US" sz="2200" b="0" i="0" dirty="0">
                <a:effectLst/>
                <a:latin typeface="Times New Roman" panose="02020603050405020304" pitchFamily="18" charset="0"/>
                <a:cs typeface="Times New Roman" panose="02020603050405020304" pitchFamily="18" charset="0"/>
              </a:rPr>
              <a:t>It provides the remote access to server/client machines.</a:t>
            </a:r>
          </a:p>
          <a:p>
            <a:pPr marL="342900" indent="-342900" algn="just">
              <a:lnSpc>
                <a:spcPct val="150000"/>
              </a:lnSpc>
              <a:buFont typeface="Wingdings" panose="05000000000000000000" pitchFamily="2" charset="2"/>
              <a:buChar char="§"/>
            </a:pPr>
            <a:r>
              <a:rPr lang="en-US" sz="2200" b="0" i="0" dirty="0" err="1">
                <a:effectLst/>
                <a:latin typeface="Times New Roman" panose="02020603050405020304" pitchFamily="18" charset="0"/>
                <a:cs typeface="Times New Roman" panose="02020603050405020304" pitchFamily="18" charset="0"/>
              </a:rPr>
              <a:t>Eg.</a:t>
            </a:r>
            <a:r>
              <a:rPr lang="en-US" sz="2200" b="0" i="0" dirty="0">
                <a:effectLst/>
                <a:latin typeface="Times New Roman" panose="02020603050405020304" pitchFamily="18" charset="0"/>
                <a:cs typeface="Times New Roman" panose="02020603050405020304" pitchFamily="18" charset="0"/>
              </a:rPr>
              <a:t> Microsoft Windows Server 2003, Microsoft Windows Server 2008, UNIX, Linux, Mac OS X, Novell NetWare, and (Berkeley Software Distribution)BSD.</a:t>
            </a:r>
          </a:p>
          <a:p>
            <a:pPr algn="just">
              <a:lnSpc>
                <a:spcPct val="150000"/>
              </a:lnSpc>
            </a:pPr>
            <a:endParaRPr lang="en-US" sz="2200" b="0" i="0" dirty="0">
              <a:effectLst/>
              <a:latin typeface="Times New Roman" panose="02020603050405020304" pitchFamily="18" charset="0"/>
              <a:cs typeface="Times New Roman" panose="02020603050405020304" pitchFamily="18" charset="0"/>
            </a:endParaRPr>
          </a:p>
          <a:p>
            <a:pPr algn="just">
              <a:lnSpc>
                <a:spcPct val="150000"/>
              </a:lnSpc>
            </a:pPr>
            <a:endParaRPr lang="en-US" sz="2200" dirty="0">
              <a:latin typeface="Times New Roman" panose="02020603050405020304" pitchFamily="18" charset="0"/>
              <a:cs typeface="Times New Roman" panose="02020603050405020304" pitchFamily="18" charset="0"/>
            </a:endParaRPr>
          </a:p>
          <a:p>
            <a:pPr algn="just">
              <a:lnSpc>
                <a:spcPct val="150000"/>
              </a:lnSpc>
            </a:pPr>
            <a:endParaRPr lang="en-US" sz="2200" b="0" i="0" dirty="0">
              <a:effectLst/>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98FCAEF6-8028-4A87-B469-63CB0BB20B9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34</a:t>
            </a:fld>
            <a:endParaRPr lang="en-US"/>
          </a:p>
        </p:txBody>
      </p:sp>
    </p:spTree>
    <p:extLst>
      <p:ext uri="{BB962C8B-B14F-4D97-AF65-F5344CB8AC3E}">
        <p14:creationId xmlns:p14="http://schemas.microsoft.com/office/powerpoint/2010/main" val="941354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FEB83-1559-4859-BE32-30E8D2B49B59}"/>
              </a:ext>
            </a:extLst>
          </p:cNvPr>
          <p:cNvSpPr>
            <a:spLocks noGrp="1"/>
          </p:cNvSpPr>
          <p:nvPr>
            <p:ph type="title"/>
          </p:nvPr>
        </p:nvSpPr>
        <p:spPr>
          <a:xfrm>
            <a:off x="628650" y="365127"/>
            <a:ext cx="7886700" cy="1083846"/>
          </a:xfrm>
        </p:spPr>
        <p:txBody>
          <a:bodyPr>
            <a:normAutofit fontScale="90000"/>
          </a:bodyPr>
          <a:lstStyle/>
          <a:p>
            <a:r>
              <a:rPr lang="en-US" b="1" dirty="0"/>
              <a:t>Open Source Operating System</a:t>
            </a:r>
            <a:br>
              <a:rPr lang="en-US" b="1" dirty="0"/>
            </a:br>
            <a:endParaRPr lang="en-US" dirty="0"/>
          </a:p>
        </p:txBody>
      </p:sp>
      <p:sp>
        <p:nvSpPr>
          <p:cNvPr id="3" name="Content Placeholder 2">
            <a:extLst>
              <a:ext uri="{FF2B5EF4-FFF2-40B4-BE49-F238E27FC236}">
                <a16:creationId xmlns:a16="http://schemas.microsoft.com/office/drawing/2014/main" id="{91DEDE2F-00AA-4489-A7A1-E75CC4D84150}"/>
              </a:ext>
            </a:extLst>
          </p:cNvPr>
          <p:cNvSpPr>
            <a:spLocks noGrp="1"/>
          </p:cNvSpPr>
          <p:nvPr>
            <p:ph idx="1"/>
          </p:nvPr>
        </p:nvSpPr>
        <p:spPr>
          <a:xfrm>
            <a:off x="0" y="998806"/>
            <a:ext cx="9144000" cy="5178157"/>
          </a:xfrm>
        </p:spPr>
        <p:txBody>
          <a:bodyPr>
            <a:normAutofit/>
          </a:bodyPr>
          <a:lstStyle/>
          <a:p>
            <a:pPr algn="just"/>
            <a:r>
              <a:rPr lang="en-US" sz="2400" dirty="0">
                <a:latin typeface="Times New Roman" panose="02020603050405020304" pitchFamily="18" charset="0"/>
                <a:cs typeface="Times New Roman" panose="02020603050405020304" pitchFamily="18" charset="0"/>
              </a:rPr>
              <a:t>An Open Source Operating System is an operating system whose copyright holders or owners enable the third parties or the user to use, see, and edit the operating system's source code. We can create an operating system according to our requirements by altering the source code of an open-source operating system.</a:t>
            </a:r>
          </a:p>
          <a:p>
            <a:pPr marL="0" indent="0" algn="just">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84E554F-7CA9-43A1-8929-90F9D2CE6F4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pic>
        <p:nvPicPr>
          <p:cNvPr id="5" name="Picture 4">
            <a:extLst>
              <a:ext uri="{FF2B5EF4-FFF2-40B4-BE49-F238E27FC236}">
                <a16:creationId xmlns:a16="http://schemas.microsoft.com/office/drawing/2014/main" id="{44DA8224-4D60-4AC0-B37E-26F9B062166F}"/>
              </a:ext>
            </a:extLst>
          </p:cNvPr>
          <p:cNvPicPr>
            <a:picLocks noChangeAspect="1"/>
          </p:cNvPicPr>
          <p:nvPr/>
        </p:nvPicPr>
        <p:blipFill>
          <a:blip r:embed="rId2"/>
          <a:stretch>
            <a:fillRect/>
          </a:stretch>
        </p:blipFill>
        <p:spPr>
          <a:xfrm>
            <a:off x="160903" y="2679334"/>
            <a:ext cx="8983097" cy="3378565"/>
          </a:xfrm>
          <a:prstGeom prst="rect">
            <a:avLst/>
          </a:prstGeom>
        </p:spPr>
      </p:pic>
    </p:spTree>
    <p:extLst>
      <p:ext uri="{BB962C8B-B14F-4D97-AF65-F5344CB8AC3E}">
        <p14:creationId xmlns:p14="http://schemas.microsoft.com/office/powerpoint/2010/main" val="262442077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83164C-21B0-41A1-A4DB-8FE4207E4BA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pic>
        <p:nvPicPr>
          <p:cNvPr id="5" name="Picture 4">
            <a:extLst>
              <a:ext uri="{FF2B5EF4-FFF2-40B4-BE49-F238E27FC236}">
                <a16:creationId xmlns:a16="http://schemas.microsoft.com/office/drawing/2014/main" id="{91987889-F248-466F-8931-D9B236F4FE83}"/>
              </a:ext>
            </a:extLst>
          </p:cNvPr>
          <p:cNvPicPr>
            <a:picLocks noChangeAspect="1"/>
          </p:cNvPicPr>
          <p:nvPr/>
        </p:nvPicPr>
        <p:blipFill>
          <a:blip r:embed="rId2"/>
          <a:stretch>
            <a:fillRect/>
          </a:stretch>
        </p:blipFill>
        <p:spPr>
          <a:xfrm>
            <a:off x="1" y="339476"/>
            <a:ext cx="9144000" cy="3562847"/>
          </a:xfrm>
          <a:prstGeom prst="rect">
            <a:avLst/>
          </a:prstGeom>
        </p:spPr>
      </p:pic>
    </p:spTree>
    <p:extLst>
      <p:ext uri="{BB962C8B-B14F-4D97-AF65-F5344CB8AC3E}">
        <p14:creationId xmlns:p14="http://schemas.microsoft.com/office/powerpoint/2010/main" val="26772862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1B83E6-DB9A-459B-AEE0-51175B5300B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37</a:t>
            </a:fld>
            <a:endParaRPr lang="en-US">
              <a:solidFill>
                <a:srgbClr val="000000"/>
              </a:solidFill>
            </a:endParaRPr>
          </a:p>
        </p:txBody>
      </p:sp>
      <p:pic>
        <p:nvPicPr>
          <p:cNvPr id="3" name="Picture 2">
            <a:extLst>
              <a:ext uri="{FF2B5EF4-FFF2-40B4-BE49-F238E27FC236}">
                <a16:creationId xmlns:a16="http://schemas.microsoft.com/office/drawing/2014/main" id="{901BB2A7-B1C0-42A4-87E1-67AE942BCB9F}"/>
              </a:ext>
            </a:extLst>
          </p:cNvPr>
          <p:cNvPicPr>
            <a:picLocks noChangeAspect="1"/>
          </p:cNvPicPr>
          <p:nvPr/>
        </p:nvPicPr>
        <p:blipFill>
          <a:blip r:embed="rId2"/>
          <a:stretch>
            <a:fillRect/>
          </a:stretch>
        </p:blipFill>
        <p:spPr>
          <a:xfrm>
            <a:off x="799573" y="444500"/>
            <a:ext cx="8065027" cy="5727700"/>
          </a:xfrm>
          <a:prstGeom prst="rect">
            <a:avLst/>
          </a:prstGeom>
        </p:spPr>
      </p:pic>
    </p:spTree>
    <p:extLst>
      <p:ext uri="{BB962C8B-B14F-4D97-AF65-F5344CB8AC3E}">
        <p14:creationId xmlns:p14="http://schemas.microsoft.com/office/powerpoint/2010/main" val="1801360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6" name="Google Shape;256;p32"/>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a:solidFill>
                  <a:schemeClr val="lt2"/>
                </a:solidFill>
                <a:latin typeface="Arial"/>
                <a:ea typeface="Arial"/>
                <a:cs typeface="Arial"/>
                <a:sym typeface="Arial"/>
              </a:rPr>
              <a:t>38</a:t>
            </a:fld>
            <a:endParaRPr/>
          </a:p>
        </p:txBody>
      </p:sp>
      <p:sp>
        <p:nvSpPr>
          <p:cNvPr id="2" name="TextBox 1">
            <a:extLst>
              <a:ext uri="{FF2B5EF4-FFF2-40B4-BE49-F238E27FC236}">
                <a16:creationId xmlns:a16="http://schemas.microsoft.com/office/drawing/2014/main" id="{09B19E78-4426-4BBF-A4AB-D4AFEB0CE32D}"/>
              </a:ext>
            </a:extLst>
          </p:cNvPr>
          <p:cNvSpPr txBox="1"/>
          <p:nvPr/>
        </p:nvSpPr>
        <p:spPr>
          <a:xfrm>
            <a:off x="3657600" y="2841674"/>
            <a:ext cx="4262511" cy="707886"/>
          </a:xfrm>
          <a:prstGeom prst="rect">
            <a:avLst/>
          </a:prstGeom>
          <a:noFill/>
        </p:spPr>
        <p:txBody>
          <a:bodyPr wrap="square" rtlCol="0">
            <a:spAutoFit/>
          </a:bodyPr>
          <a:lstStyle/>
          <a:p>
            <a:r>
              <a:rPr lang="en-US" sz="4000" b="1" i="1" dirty="0">
                <a:solidFill>
                  <a:schemeClr val="accent5"/>
                </a:solidFill>
                <a:latin typeface="Agency FB" panose="020B0503020202020204" pitchFamily="34" charset="0"/>
              </a:rPr>
              <a:t>Thank You</a:t>
            </a:r>
          </a:p>
        </p:txBody>
      </p:sp>
      <p:sp>
        <p:nvSpPr>
          <p:cNvPr id="4" name="Slide Number Placeholder 3">
            <a:extLst>
              <a:ext uri="{FF2B5EF4-FFF2-40B4-BE49-F238E27FC236}">
                <a16:creationId xmlns:a16="http://schemas.microsoft.com/office/drawing/2014/main" id="{2A27C6FF-1656-491E-8579-B10337DBD23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1169942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9" name="Google Shape;179;p24"/>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strike="noStrike" cap="none">
                <a:solidFill>
                  <a:schemeClr val="lt2"/>
                </a:solidFill>
                <a:latin typeface="Arial"/>
                <a:ea typeface="Arial"/>
                <a:cs typeface="Arial"/>
                <a:sym typeface="Arial"/>
              </a:rPr>
              <a:t>4</a:t>
            </a:fld>
            <a:endParaRPr/>
          </a:p>
        </p:txBody>
      </p:sp>
      <p:sp>
        <p:nvSpPr>
          <p:cNvPr id="180" name="Google Shape;180;p24"/>
          <p:cNvSpPr txBox="1">
            <a:spLocks noGrp="1"/>
          </p:cNvSpPr>
          <p:nvPr>
            <p:ph type="title"/>
          </p:nvPr>
        </p:nvSpPr>
        <p:spPr>
          <a:xfrm>
            <a:off x="628650" y="365127"/>
            <a:ext cx="7221122" cy="661816"/>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Arial Black"/>
              <a:buNone/>
            </a:pPr>
            <a:r>
              <a:rPr lang="en-US" sz="2800" b="0" i="0" u="none" dirty="0">
                <a:latin typeface="Arial Black"/>
                <a:ea typeface="Arial Black"/>
                <a:cs typeface="Arial Black"/>
                <a:sym typeface="Arial Black"/>
              </a:rPr>
              <a:t>Introduction</a:t>
            </a:r>
            <a:endParaRPr sz="2800" dirty="0"/>
          </a:p>
        </p:txBody>
      </p:sp>
      <p:sp>
        <p:nvSpPr>
          <p:cNvPr id="181" name="Google Shape;181;p24"/>
          <p:cNvSpPr txBox="1">
            <a:spLocks noGrp="1"/>
          </p:cNvSpPr>
          <p:nvPr>
            <p:ph idx="1"/>
          </p:nvPr>
        </p:nvSpPr>
        <p:spPr>
          <a:xfrm>
            <a:off x="628650" y="1026942"/>
            <a:ext cx="8007350" cy="5659608"/>
          </a:xfrm>
          <a:prstGeom prst="rect">
            <a:avLst/>
          </a:prstGeom>
          <a:noFill/>
          <a:ln>
            <a:noFill/>
          </a:ln>
        </p:spPr>
        <p:txBody>
          <a:bodyPr spcFirstLastPara="1" wrap="square" lIns="91425" tIns="45700" rIns="91425" bIns="45700" anchor="t" anchorCtr="0">
            <a:noAutofit/>
          </a:bodyPr>
          <a:lstStyle/>
          <a:p>
            <a:pPr algn="just" eaLnBrk="1" hangingPunct="1">
              <a:lnSpc>
                <a:spcPct val="150000"/>
              </a:lnSpc>
              <a:spcBef>
                <a:spcPct val="20000"/>
              </a:spcBef>
              <a:buFont typeface="Wingdings" panose="05000000000000000000" pitchFamily="2" charset="2"/>
              <a:buChar char="§"/>
            </a:pPr>
            <a:r>
              <a:rPr lang="en-US" altLang="zh-CN" sz="2200" dirty="0">
                <a:solidFill>
                  <a:schemeClr val="tx1"/>
                </a:solidFill>
                <a:latin typeface="Times New Roman" panose="02020603050405020304" pitchFamily="18" charset="0"/>
                <a:cs typeface="Times New Roman" panose="02020603050405020304" pitchFamily="18" charset="0"/>
              </a:rPr>
              <a:t>A modern computer consists of :</a:t>
            </a:r>
          </a:p>
          <a:p>
            <a:pPr lvl="1" algn="just">
              <a:lnSpc>
                <a:spcPct val="150000"/>
              </a:lnSpc>
              <a:spcBef>
                <a:spcPct val="20000"/>
              </a:spcBef>
            </a:pPr>
            <a:r>
              <a:rPr lang="en-US" altLang="zh-CN" sz="2200" dirty="0">
                <a:solidFill>
                  <a:schemeClr val="tx1"/>
                </a:solidFill>
                <a:latin typeface="Times New Roman" panose="02020603050405020304" pitchFamily="18" charset="0"/>
                <a:cs typeface="Times New Roman" panose="02020603050405020304" pitchFamily="18" charset="0"/>
              </a:rPr>
              <a:t>One or more processors ,Main memory ,Disks , Printers</a:t>
            </a:r>
            <a:r>
              <a:rPr lang="en-US" altLang="zh-CN" sz="2200" dirty="0">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Various input/output devices</a:t>
            </a:r>
          </a:p>
          <a:p>
            <a:pPr algn="just" eaLnBrk="1" hangingPunct="1">
              <a:lnSpc>
                <a:spcPct val="150000"/>
              </a:lnSpc>
              <a:spcBef>
                <a:spcPct val="20000"/>
              </a:spcBef>
              <a:buFont typeface="Wingdings" panose="05000000000000000000" pitchFamily="2" charset="2"/>
              <a:buChar char="§"/>
            </a:pPr>
            <a:r>
              <a:rPr lang="en-US" altLang="zh-CN" sz="2200" dirty="0">
                <a:solidFill>
                  <a:schemeClr val="tx1"/>
                </a:solidFill>
                <a:latin typeface="Times New Roman" panose="02020603050405020304" pitchFamily="18" charset="0"/>
                <a:cs typeface="Times New Roman" panose="02020603050405020304" pitchFamily="18" charset="0"/>
              </a:rPr>
              <a:t>Managing all these components requires a layer of software – the </a:t>
            </a:r>
            <a:r>
              <a:rPr lang="en-US" altLang="zh-CN" sz="2200" b="1" dirty="0">
                <a:solidFill>
                  <a:schemeClr val="tx1"/>
                </a:solidFill>
                <a:latin typeface="Times New Roman" panose="02020603050405020304" pitchFamily="18" charset="0"/>
                <a:cs typeface="Times New Roman" panose="02020603050405020304" pitchFamily="18" charset="0"/>
              </a:rPr>
              <a:t>operating system</a:t>
            </a:r>
          </a:p>
          <a:p>
            <a:pPr algn="just" eaLnBrk="1" hangingPunct="1">
              <a:lnSpc>
                <a:spcPct val="150000"/>
              </a:lnSpc>
              <a:spcBef>
                <a:spcPct val="20000"/>
              </a:spcBef>
              <a:buFont typeface="Wingdings" panose="05000000000000000000" pitchFamily="2" charset="2"/>
              <a:buChar char="§"/>
            </a:pPr>
            <a:r>
              <a:rPr lang="en-US" altLang="zh-CN" sz="2200" b="1" dirty="0">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It is impossible for every application programmer to understand every detail.</a:t>
            </a:r>
          </a:p>
          <a:p>
            <a:pPr algn="just" eaLnBrk="1" hangingPunct="1">
              <a:lnSpc>
                <a:spcPct val="150000"/>
              </a:lnSpc>
              <a:spcBef>
                <a:spcPct val="20000"/>
              </a:spcBef>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 </a:t>
            </a:r>
            <a:r>
              <a:rPr lang="en-US" altLang="zh-CN" sz="2200" dirty="0">
                <a:solidFill>
                  <a:schemeClr val="tx1"/>
                </a:solidFill>
                <a:latin typeface="Times New Roman" panose="02020603050405020304" pitchFamily="18" charset="0"/>
                <a:cs typeface="Times New Roman" panose="02020603050405020304" pitchFamily="18" charset="0"/>
              </a:rPr>
              <a:t>A layer of computer software is introduced to provide a better, simpler, cleaner model of the resources and manage them.</a:t>
            </a:r>
          </a:p>
          <a:p>
            <a:pPr algn="just" eaLnBrk="1" hangingPunct="1">
              <a:lnSpc>
                <a:spcPct val="150000"/>
              </a:lnSpc>
              <a:spcBef>
                <a:spcPct val="20000"/>
              </a:spcBef>
            </a:pPr>
            <a:endParaRPr lang="en-US" altLang="zh-CN" sz="2200" b="1" dirty="0">
              <a:solidFill>
                <a:schemeClr val="tx1"/>
              </a:solidFill>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F85C008-4D66-4C46-9E2F-E1AB80F59B3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extLst>
      <p:ext uri="{BB962C8B-B14F-4D97-AF65-F5344CB8AC3E}">
        <p14:creationId xmlns:p14="http://schemas.microsoft.com/office/powerpoint/2010/main" val="20104625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7" name="Google Shape;187;p25"/>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strike="noStrike" cap="none">
                <a:solidFill>
                  <a:schemeClr val="lt2"/>
                </a:solidFill>
                <a:latin typeface="Arial"/>
                <a:ea typeface="Arial"/>
                <a:cs typeface="Arial"/>
                <a:sym typeface="Arial"/>
              </a:rPr>
              <a:t>5</a:t>
            </a:fld>
            <a:endParaRPr/>
          </a:p>
        </p:txBody>
      </p:sp>
      <p:sp>
        <p:nvSpPr>
          <p:cNvPr id="188" name="Google Shape;188;p25"/>
          <p:cNvSpPr txBox="1">
            <a:spLocks noGrp="1"/>
          </p:cNvSpPr>
          <p:nvPr>
            <p:ph type="title"/>
          </p:nvPr>
        </p:nvSpPr>
        <p:spPr>
          <a:xfrm>
            <a:off x="568326" y="492369"/>
            <a:ext cx="7436192" cy="576489"/>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Arial Black"/>
              <a:buNone/>
            </a:pPr>
            <a:r>
              <a:rPr lang="en-US" sz="2800" b="1" i="0" u="none" dirty="0">
                <a:latin typeface="Arial Black"/>
                <a:ea typeface="Arial Black"/>
                <a:cs typeface="Arial Black"/>
                <a:sym typeface="Arial Black"/>
              </a:rPr>
              <a:t>What is an Operating System?</a:t>
            </a:r>
            <a:endParaRPr sz="2800" b="1" dirty="0"/>
          </a:p>
        </p:txBody>
      </p:sp>
      <p:sp>
        <p:nvSpPr>
          <p:cNvPr id="6" name="TextBox 5">
            <a:extLst>
              <a:ext uri="{FF2B5EF4-FFF2-40B4-BE49-F238E27FC236}">
                <a16:creationId xmlns:a16="http://schemas.microsoft.com/office/drawing/2014/main" id="{521F0633-4E60-4C9D-AF04-56323B136B53}"/>
              </a:ext>
            </a:extLst>
          </p:cNvPr>
          <p:cNvSpPr txBox="1"/>
          <p:nvPr/>
        </p:nvSpPr>
        <p:spPr>
          <a:xfrm>
            <a:off x="628650" y="1175725"/>
            <a:ext cx="8007350" cy="5617692"/>
          </a:xfrm>
          <a:prstGeom prst="rect">
            <a:avLst/>
          </a:prstGeom>
          <a:noFill/>
        </p:spPr>
        <p:txBody>
          <a:bodyPr wrap="square">
            <a:spAutoFit/>
          </a:bodyPr>
          <a:lstStyle/>
          <a:p>
            <a:pPr marL="342900" indent="-342900" algn="just">
              <a:lnSpc>
                <a:spcPct val="150000"/>
              </a:lnSpc>
              <a:buSzPts val="2800"/>
              <a:buFont typeface="Wingdings" panose="05000000000000000000" pitchFamily="2" charset="2"/>
              <a:buChar char="§"/>
            </a:pPr>
            <a:r>
              <a:rPr lang="en-US" sz="2200" b="0" i="0" u="none" strike="noStrike" baseline="0" dirty="0">
                <a:latin typeface="Times New Roman" panose="02020603050405020304" pitchFamily="18" charset="0"/>
                <a:cs typeface="Times New Roman" panose="02020603050405020304" pitchFamily="18" charset="0"/>
              </a:rPr>
              <a:t>An OS is a system program that controls the execution of application programs and acts as an interface between applications and the computer hardware. </a:t>
            </a:r>
            <a:endParaRPr lang="en-US" sz="2200" i="0" dirty="0">
              <a:effectLst/>
              <a:latin typeface="Times New Roman" panose="02020603050405020304" pitchFamily="18" charset="0"/>
              <a:cs typeface="Times New Roman" panose="02020603050405020304" pitchFamily="18" charset="0"/>
            </a:endParaRPr>
          </a:p>
          <a:p>
            <a:pPr marL="285750" indent="-285750" algn="just">
              <a:lnSpc>
                <a:spcPct val="150000"/>
              </a:lnSpc>
              <a:spcBef>
                <a:spcPts val="0"/>
              </a:spcBef>
              <a:buSzPts val="2800"/>
              <a:buFont typeface="Wingdings" panose="05000000000000000000" pitchFamily="2" charset="2"/>
              <a:buChar char="§"/>
            </a:pPr>
            <a:r>
              <a:rPr lang="en-US" sz="2200" i="0" dirty="0">
                <a:effectLst/>
                <a:latin typeface="Times New Roman" panose="02020603050405020304" pitchFamily="18" charset="0"/>
                <a:cs typeface="Times New Roman" panose="02020603050405020304" pitchFamily="18" charset="0"/>
              </a:rPr>
              <a:t>The operating system acts as a </a:t>
            </a:r>
            <a:r>
              <a:rPr lang="en-US" sz="2200" b="1" i="0" dirty="0">
                <a:effectLst/>
                <a:latin typeface="Times New Roman" panose="02020603050405020304" pitchFamily="18" charset="0"/>
                <a:cs typeface="Times New Roman" panose="02020603050405020304" pitchFamily="18" charset="0"/>
              </a:rPr>
              <a:t>resources manager </a:t>
            </a:r>
            <a:r>
              <a:rPr lang="en-US" sz="2200" i="0" dirty="0">
                <a:effectLst/>
                <a:latin typeface="Times New Roman" panose="02020603050405020304" pitchFamily="18" charset="0"/>
                <a:cs typeface="Times New Roman" panose="02020603050405020304" pitchFamily="18" charset="0"/>
              </a:rPr>
              <a:t>and allocates them to specific programs and users, whenever necessary to perform a particular task. Therefore operating system is the resource manager.</a:t>
            </a:r>
          </a:p>
          <a:p>
            <a:pPr marL="285750" indent="-285750" algn="just">
              <a:lnSpc>
                <a:spcPct val="150000"/>
              </a:lnSpc>
              <a:buSzPts val="2800"/>
              <a:buFont typeface="Wingdings" panose="05000000000000000000" pitchFamily="2" charset="2"/>
              <a:buChar char="§"/>
            </a:pPr>
            <a:r>
              <a:rPr lang="en-US" sz="2200" i="0" dirty="0">
                <a:effectLst/>
                <a:latin typeface="Times New Roman" panose="02020603050405020304" pitchFamily="18" charset="0"/>
                <a:cs typeface="Times New Roman" panose="02020603050405020304" pitchFamily="18" charset="0"/>
              </a:rPr>
              <a:t>A computer system has many resources (hardware and software), which may be require to complete a task. The commonly required resources are input/output devices, memory, file storage space, CPU etc.</a:t>
            </a:r>
          </a:p>
        </p:txBody>
      </p:sp>
      <p:sp>
        <p:nvSpPr>
          <p:cNvPr id="3" name="Slide Number Placeholder 2">
            <a:extLst>
              <a:ext uri="{FF2B5EF4-FFF2-40B4-BE49-F238E27FC236}">
                <a16:creationId xmlns:a16="http://schemas.microsoft.com/office/drawing/2014/main" id="{7DF3F4C7-1464-451C-9B9C-9D9DE5115A4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9" name="Google Shape;189;p25"/>
          <p:cNvSpPr txBox="1">
            <a:spLocks noGrp="1"/>
          </p:cNvSpPr>
          <p:nvPr>
            <p:ph idx="1"/>
          </p:nvPr>
        </p:nvSpPr>
        <p:spPr>
          <a:xfrm>
            <a:off x="508000" y="599805"/>
            <a:ext cx="8453120" cy="5658389"/>
          </a:xfrm>
          <a:prstGeom prst="rect">
            <a:avLst/>
          </a:prstGeom>
          <a:noFill/>
          <a:ln>
            <a:noFill/>
          </a:ln>
        </p:spPr>
        <p:txBody>
          <a:bodyPr spcFirstLastPara="1" wrap="square" lIns="91425" tIns="45700" rIns="91425" bIns="45700" anchor="t" anchorCtr="0">
            <a:noAutofit/>
          </a:bodyPr>
          <a:lstStyle/>
          <a:p>
            <a:pPr algn="just">
              <a:lnSpc>
                <a:spcPct val="150000"/>
              </a:lnSpc>
              <a:buFont typeface="Wingdings" panose="05000000000000000000" pitchFamily="2" charset="2"/>
              <a:buChar char="§"/>
            </a:pPr>
            <a:r>
              <a:rPr lang="en-US" sz="2200" b="0" i="0" u="none" strike="noStrike" baseline="0" dirty="0">
                <a:latin typeface="Times New Roman" panose="02020603050405020304" pitchFamily="18" charset="0"/>
                <a:cs typeface="Times New Roman" panose="02020603050405020304" pitchFamily="18" charset="0"/>
              </a:rPr>
              <a:t>It can be thought of as having three objectives:</a:t>
            </a:r>
            <a:endParaRPr lang="en-US" sz="2200" b="1" i="0" u="none" strike="noStrike" baseline="0" dirty="0">
              <a:latin typeface="Times New Roman" panose="02020603050405020304" pitchFamily="18" charset="0"/>
              <a:cs typeface="Times New Roman" panose="02020603050405020304" pitchFamily="18" charset="0"/>
            </a:endParaRPr>
          </a:p>
          <a:p>
            <a:pPr lvl="1"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Convenience : </a:t>
            </a:r>
            <a:r>
              <a:rPr lang="en-US" sz="2000" b="0" i="0" u="none" strike="noStrike" baseline="0" dirty="0">
                <a:latin typeface="Times New Roman" panose="02020603050405020304" pitchFamily="18" charset="0"/>
                <a:cs typeface="Times New Roman" panose="02020603050405020304" pitchFamily="18" charset="0"/>
              </a:rPr>
              <a:t>An OS makes a computer more convenient to use.</a:t>
            </a:r>
          </a:p>
          <a:p>
            <a:pPr lvl="1"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Efficiency: </a:t>
            </a:r>
            <a:r>
              <a:rPr lang="en-US" sz="2000" b="0" i="0" u="none" strike="noStrike" baseline="0" dirty="0">
                <a:latin typeface="Times New Roman" panose="02020603050405020304" pitchFamily="18" charset="0"/>
                <a:cs typeface="Times New Roman" panose="02020603050405020304" pitchFamily="18" charset="0"/>
              </a:rPr>
              <a:t>An OS allows the computer system resources to be used in an efficient manner.</a:t>
            </a:r>
          </a:p>
          <a:p>
            <a:pPr lvl="1" algn="just">
              <a:lnSpc>
                <a:spcPct val="150000"/>
              </a:lnSpc>
            </a:pPr>
            <a:r>
              <a:rPr lang="en-US" sz="2000" b="1" i="0" u="none" strike="noStrike" baseline="0" dirty="0">
                <a:latin typeface="Times New Roman" panose="02020603050405020304" pitchFamily="18" charset="0"/>
                <a:cs typeface="Times New Roman" panose="02020603050405020304" pitchFamily="18" charset="0"/>
              </a:rPr>
              <a:t>Ability to evolve: </a:t>
            </a:r>
            <a:r>
              <a:rPr lang="en-US" sz="2000" b="0" i="0" u="none" strike="noStrike" baseline="0" dirty="0">
                <a:latin typeface="Times New Roman" panose="02020603050405020304" pitchFamily="18" charset="0"/>
                <a:cs typeface="Times New Roman" panose="02020603050405020304" pitchFamily="18" charset="0"/>
              </a:rPr>
              <a:t>An OS should be constructed in such a way as to permit the effective development, testing, and introduction of new system functions without interfering with service.</a:t>
            </a:r>
          </a:p>
          <a:p>
            <a:pPr algn="just">
              <a:lnSpc>
                <a:spcPct val="150000"/>
              </a:lnSpc>
              <a:buFont typeface="Wingdings" panose="05000000000000000000" pitchFamily="2" charset="2"/>
              <a:buChar char="§"/>
            </a:pPr>
            <a:r>
              <a:rPr lang="en-US" altLang="zh-CN" sz="2200" dirty="0">
                <a:latin typeface="Times New Roman" panose="02020603050405020304" pitchFamily="18" charset="0"/>
                <a:cs typeface="Times New Roman" panose="02020603050405020304" pitchFamily="18" charset="0"/>
              </a:rPr>
              <a:t>Most computers have two modes of operation:</a:t>
            </a:r>
          </a:p>
          <a:p>
            <a:pPr lvl="1" algn="just" eaLnBrk="1" hangingPunct="1">
              <a:lnSpc>
                <a:spcPct val="150000"/>
              </a:lnSpc>
            </a:pPr>
            <a:r>
              <a:rPr lang="en-US" altLang="zh-CN" sz="2200" b="1" dirty="0">
                <a:latin typeface="Times New Roman" panose="02020603050405020304" pitchFamily="18" charset="0"/>
                <a:cs typeface="Times New Roman" panose="02020603050405020304" pitchFamily="18" charset="0"/>
              </a:rPr>
              <a:t>Kernel mode </a:t>
            </a:r>
            <a:r>
              <a:rPr lang="en-US" altLang="zh-CN" sz="2200" dirty="0">
                <a:latin typeface="Times New Roman" panose="02020603050405020304" pitchFamily="18" charset="0"/>
                <a:cs typeface="Times New Roman" panose="02020603050405020304" pitchFamily="18" charset="0"/>
              </a:rPr>
              <a:t>and </a:t>
            </a:r>
            <a:r>
              <a:rPr lang="en-US" altLang="zh-CN" sz="2200" b="1" dirty="0">
                <a:latin typeface="Times New Roman" panose="02020603050405020304" pitchFamily="18" charset="0"/>
                <a:cs typeface="Times New Roman" panose="02020603050405020304" pitchFamily="18" charset="0"/>
              </a:rPr>
              <a:t>user mode</a:t>
            </a:r>
          </a:p>
        </p:txBody>
      </p:sp>
      <p:sp>
        <p:nvSpPr>
          <p:cNvPr id="3" name="Slide Number Placeholder 2">
            <a:extLst>
              <a:ext uri="{FF2B5EF4-FFF2-40B4-BE49-F238E27FC236}">
                <a16:creationId xmlns:a16="http://schemas.microsoft.com/office/drawing/2014/main" id="{9D602F21-B3F2-47ED-AA9D-D9D9B0D7681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421625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pic>
        <p:nvPicPr>
          <p:cNvPr id="2" name="Picture 1029" descr="01-01">
            <a:extLst>
              <a:ext uri="{FF2B5EF4-FFF2-40B4-BE49-F238E27FC236}">
                <a16:creationId xmlns:a16="http://schemas.microsoft.com/office/drawing/2014/main" id="{041F741D-9BEE-4240-8A77-AA00B0DB76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7217" y="2169952"/>
            <a:ext cx="6502888" cy="3615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30754A61-AC3F-4AE0-9026-A00975712F5C}"/>
              </a:ext>
            </a:extLst>
          </p:cNvPr>
          <p:cNvSpPr txBox="1"/>
          <p:nvPr/>
        </p:nvSpPr>
        <p:spPr>
          <a:xfrm>
            <a:off x="2159000" y="5785703"/>
            <a:ext cx="4572000" cy="276999"/>
          </a:xfrm>
          <a:prstGeom prst="rect">
            <a:avLst/>
          </a:prstGeom>
          <a:noFill/>
        </p:spPr>
        <p:txBody>
          <a:bodyPr wrap="square">
            <a:spAutoFit/>
          </a:bodyPr>
          <a:lstStyle/>
          <a:p>
            <a:pPr algn="ctr" eaLnBrk="1" hangingPunct="1">
              <a:spcBef>
                <a:spcPct val="20000"/>
              </a:spcBef>
            </a:pPr>
            <a:r>
              <a:rPr lang="en-US" altLang="zh-CN" sz="1200" b="1" dirty="0">
                <a:latin typeface="Times New Roman" panose="02020603050405020304" pitchFamily="18" charset="0"/>
                <a:cs typeface="Times New Roman" panose="02020603050405020304" pitchFamily="18" charset="0"/>
              </a:rPr>
              <a:t>Figure :Where the operating system fits in.</a:t>
            </a:r>
          </a:p>
        </p:txBody>
      </p:sp>
      <p:sp>
        <p:nvSpPr>
          <p:cNvPr id="6" name="TextBox 5">
            <a:extLst>
              <a:ext uri="{FF2B5EF4-FFF2-40B4-BE49-F238E27FC236}">
                <a16:creationId xmlns:a16="http://schemas.microsoft.com/office/drawing/2014/main" id="{EAECCC57-04D5-45A1-B052-51D69CEF975A}"/>
              </a:ext>
            </a:extLst>
          </p:cNvPr>
          <p:cNvSpPr txBox="1"/>
          <p:nvPr/>
        </p:nvSpPr>
        <p:spPr>
          <a:xfrm>
            <a:off x="0" y="171451"/>
            <a:ext cx="8750105" cy="2062872"/>
          </a:xfrm>
          <a:prstGeom prst="rect">
            <a:avLst/>
          </a:prstGeom>
          <a:noFill/>
        </p:spPr>
        <p:txBody>
          <a:bodyPr wrap="square">
            <a:spAutoFit/>
          </a:bodyPr>
          <a:lstStyle/>
          <a:p>
            <a:pPr marL="742950" lvl="1" indent="-285750" algn="just" eaLnBrk="1" hangingPunct="1">
              <a:lnSpc>
                <a:spcPct val="150000"/>
              </a:lnSpc>
              <a:buFont typeface="Arial" panose="020B0604020202020204" pitchFamily="34" charset="0"/>
              <a:buChar char="•"/>
            </a:pPr>
            <a:r>
              <a:rPr lang="en-US" altLang="zh-CN" sz="2200" dirty="0">
                <a:latin typeface="Times New Roman" panose="02020603050405020304" pitchFamily="18" charset="0"/>
                <a:cs typeface="Times New Roman" panose="02020603050405020304" pitchFamily="18" charset="0"/>
              </a:rPr>
              <a:t>OS runs in </a:t>
            </a:r>
            <a:r>
              <a:rPr lang="en-US" altLang="zh-CN" sz="2200" b="1" dirty="0">
                <a:latin typeface="Times New Roman" panose="02020603050405020304" pitchFamily="18" charset="0"/>
                <a:cs typeface="Times New Roman" panose="02020603050405020304" pitchFamily="18" charset="0"/>
              </a:rPr>
              <a:t>kernel mode, </a:t>
            </a:r>
            <a:r>
              <a:rPr lang="en-US" altLang="zh-CN" sz="2200" dirty="0">
                <a:latin typeface="Times New Roman" panose="02020603050405020304" pitchFamily="18" charset="0"/>
                <a:cs typeface="Times New Roman" panose="02020603050405020304" pitchFamily="18" charset="0"/>
              </a:rPr>
              <a:t>which has complete access to all hardware and can execute any instruction Rest of software runs in user mode, which has limited capability Shell or GUI is the lowest level of user mode software</a:t>
            </a:r>
          </a:p>
        </p:txBody>
      </p:sp>
      <p:sp>
        <p:nvSpPr>
          <p:cNvPr id="4" name="Slide Number Placeholder 3">
            <a:extLst>
              <a:ext uri="{FF2B5EF4-FFF2-40B4-BE49-F238E27FC236}">
                <a16:creationId xmlns:a16="http://schemas.microsoft.com/office/drawing/2014/main" id="{4EA9AB6B-3669-4A72-8A84-FE1DB2331057}"/>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p:nvPr/>
        </p:nvSpPr>
        <p:spPr>
          <a:xfrm>
            <a:off x="3124200" y="6229350"/>
            <a:ext cx="2895600" cy="457200"/>
          </a:xfrm>
          <a:prstGeom prst="rect">
            <a:avLst/>
          </a:prstGeom>
          <a:noFill/>
          <a:ln>
            <a:noFill/>
          </a:ln>
        </p:spPr>
        <p:txBody>
          <a:bodyPr spcFirstLastPara="1" wrap="square" lIns="91425" tIns="45700" rIns="91425" bIns="45700" anchor="b" anchorCtr="0">
            <a:noAutofit/>
          </a:bodyPr>
          <a:lstStyle/>
          <a:p>
            <a:pPr marL="0" marR="0" lvl="0" indent="0" algn="ctr" rtl="0">
              <a:lnSpc>
                <a:spcPct val="100000"/>
              </a:lnSpc>
              <a:spcBef>
                <a:spcPts val="0"/>
              </a:spcBef>
              <a:spcAft>
                <a:spcPts val="0"/>
              </a:spcAft>
              <a:buClr>
                <a:schemeClr val="lt2"/>
              </a:buClr>
              <a:buSzPts val="1400"/>
              <a:buFont typeface="Arial"/>
              <a:buNone/>
            </a:pPr>
            <a:endParaRPr dirty="0"/>
          </a:p>
        </p:txBody>
      </p:sp>
      <p:sp>
        <p:nvSpPr>
          <p:cNvPr id="195" name="Google Shape;195;p26"/>
          <p:cNvSpPr txBox="1"/>
          <p:nvPr/>
        </p:nvSpPr>
        <p:spPr>
          <a:xfrm>
            <a:off x="6731000" y="6229350"/>
            <a:ext cx="19050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lt2"/>
              </a:buClr>
              <a:buSzPts val="1400"/>
              <a:buFont typeface="Arial"/>
              <a:buNone/>
            </a:pPr>
            <a:fld id="{00000000-1234-1234-1234-123412341234}" type="slidenum">
              <a:rPr lang="en-US" sz="1400" b="0" i="0" u="none" strike="noStrike" cap="none">
                <a:solidFill>
                  <a:schemeClr val="lt2"/>
                </a:solidFill>
                <a:latin typeface="Arial"/>
                <a:ea typeface="Arial"/>
                <a:cs typeface="Arial"/>
                <a:sym typeface="Arial"/>
              </a:rPr>
              <a:t>8</a:t>
            </a:fld>
            <a:endParaRPr/>
          </a:p>
        </p:txBody>
      </p:sp>
      <p:sp>
        <p:nvSpPr>
          <p:cNvPr id="196" name="Google Shape;196;p26"/>
          <p:cNvSpPr txBox="1">
            <a:spLocks noGrp="1"/>
          </p:cNvSpPr>
          <p:nvPr>
            <p:ph type="title"/>
          </p:nvPr>
        </p:nvSpPr>
        <p:spPr>
          <a:xfrm>
            <a:off x="486410" y="157382"/>
            <a:ext cx="8149590" cy="940532"/>
          </a:xfrm>
          <a:prstGeom prst="rect">
            <a:avLst/>
          </a:prstGeom>
          <a:noFill/>
          <a:ln>
            <a:noFill/>
          </a:ln>
        </p:spPr>
        <p:txBody>
          <a:bodyPr spcFirstLastPara="1" wrap="square" lIns="91425" tIns="45700" rIns="91425" bIns="45700" anchor="b" anchorCtr="0">
            <a:noAutofit/>
          </a:bodyPr>
          <a:lstStyle/>
          <a:p>
            <a:pPr marL="0" lvl="0" indent="0" algn="ctr" rtl="0">
              <a:lnSpc>
                <a:spcPct val="100000"/>
              </a:lnSpc>
              <a:spcBef>
                <a:spcPts val="0"/>
              </a:spcBef>
              <a:spcAft>
                <a:spcPts val="0"/>
              </a:spcAft>
              <a:buClr>
                <a:schemeClr val="dk2"/>
              </a:buClr>
              <a:buSzPts val="3600"/>
              <a:buFont typeface="Arial Black"/>
              <a:buNone/>
            </a:pPr>
            <a:r>
              <a:rPr lang="en-US" sz="2800" b="0" i="0" u="none" dirty="0">
                <a:latin typeface="Arial Black"/>
                <a:ea typeface="Arial Black"/>
                <a:cs typeface="Arial Black"/>
                <a:sym typeface="Arial Black"/>
              </a:rPr>
              <a:t>Computer System Components</a:t>
            </a:r>
            <a:endParaRPr sz="2800" dirty="0"/>
          </a:p>
        </p:txBody>
      </p:sp>
      <p:sp>
        <p:nvSpPr>
          <p:cNvPr id="197" name="Google Shape;197;p26"/>
          <p:cNvSpPr txBox="1">
            <a:spLocks noGrp="1"/>
          </p:cNvSpPr>
          <p:nvPr>
            <p:ph idx="1"/>
          </p:nvPr>
        </p:nvSpPr>
        <p:spPr>
          <a:xfrm>
            <a:off x="593577" y="1097914"/>
            <a:ext cx="8311271" cy="5760086"/>
          </a:xfrm>
          <a:prstGeom prst="rect">
            <a:avLst/>
          </a:prstGeom>
          <a:noFill/>
          <a:ln>
            <a:noFill/>
          </a:ln>
        </p:spPr>
        <p:txBody>
          <a:bodyPr spcFirstLastPara="1" wrap="square" lIns="91425" tIns="45700" rIns="91425" bIns="45700" anchor="t" anchorCtr="0">
            <a:noAutofit/>
          </a:bodyPr>
          <a:lstStyle/>
          <a:p>
            <a:pPr marL="0" indent="0" algn="just">
              <a:lnSpc>
                <a:spcPct val="150000"/>
              </a:lnSpc>
              <a:buNone/>
            </a:pPr>
            <a:r>
              <a:rPr lang="en-US" sz="2200" b="0" i="0" u="none" strike="noStrike" baseline="0" dirty="0">
                <a:latin typeface="Times New Roman" panose="02020603050405020304" pitchFamily="18" charset="0"/>
              </a:rPr>
              <a:t>Computer system can be divided into four components </a:t>
            </a: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 </a:t>
            </a:r>
          </a:p>
          <a:p>
            <a:pPr lvl="0" algn="just" rtl="0">
              <a:lnSpc>
                <a:spcPct val="150000"/>
              </a:lnSpc>
              <a:spcBef>
                <a:spcPts val="0"/>
              </a:spcBef>
              <a:spcAft>
                <a:spcPts val="0"/>
              </a:spcAft>
              <a:buClr>
                <a:schemeClr val="tx1"/>
              </a:buClr>
              <a:buSzPts val="2800"/>
              <a:buFont typeface="Wingdings" panose="05000000000000000000" pitchFamily="2" charset="2"/>
              <a:buChar char="§"/>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Hardware:</a:t>
            </a:r>
            <a:endParaRPr lang="en-US" sz="2200" dirty="0">
              <a:latin typeface="Times New Roman" panose="02020603050405020304" pitchFamily="18" charset="0"/>
              <a:cs typeface="Times New Roman" panose="02020603050405020304" pitchFamily="18" charset="0"/>
              <a:sym typeface="Tahoma"/>
            </a:endParaRPr>
          </a:p>
          <a:p>
            <a:pPr lvl="1" algn="just">
              <a:lnSpc>
                <a:spcPct val="150000"/>
              </a:lnSpc>
              <a:spcBef>
                <a:spcPts val="0"/>
              </a:spcBef>
              <a:buClr>
                <a:schemeClr val="tx1"/>
              </a:buClr>
              <a:buSzPts val="2800"/>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Provides basic computing resources (CPU, memory, I/O devices).</a:t>
            </a:r>
          </a:p>
          <a:p>
            <a:pPr lvl="0" algn="just" rtl="0">
              <a:lnSpc>
                <a:spcPct val="150000"/>
              </a:lnSpc>
              <a:spcBef>
                <a:spcPts val="0"/>
              </a:spcBef>
              <a:spcAft>
                <a:spcPts val="0"/>
              </a:spcAft>
              <a:buClr>
                <a:schemeClr val="tx1"/>
              </a:buClr>
              <a:buSzPts val="2800"/>
              <a:buFont typeface="Wingdings" panose="05000000000000000000" pitchFamily="2" charset="2"/>
              <a:buChar char="§"/>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Operating System :</a:t>
            </a:r>
            <a:endParaRPr lang="en-US" sz="2200" dirty="0">
              <a:latin typeface="Times New Roman" panose="02020603050405020304" pitchFamily="18" charset="0"/>
              <a:cs typeface="Times New Roman" panose="02020603050405020304" pitchFamily="18" charset="0"/>
              <a:sym typeface="Tahoma"/>
            </a:endParaRPr>
          </a:p>
          <a:p>
            <a:pPr lvl="1" algn="just">
              <a:lnSpc>
                <a:spcPct val="150000"/>
              </a:lnSpc>
              <a:spcBef>
                <a:spcPts val="0"/>
              </a:spcBef>
              <a:buClr>
                <a:schemeClr val="tx1"/>
              </a:buClr>
              <a:buSzPts val="2800"/>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Controls and coordinates the use of hardware among application programs.</a:t>
            </a:r>
          </a:p>
          <a:p>
            <a:pPr algn="just">
              <a:lnSpc>
                <a:spcPct val="150000"/>
              </a:lnSpc>
              <a:spcBef>
                <a:spcPts val="560"/>
              </a:spcBef>
              <a:buClr>
                <a:schemeClr val="tx1"/>
              </a:buClr>
              <a:buSzPts val="2800"/>
              <a:buFont typeface="Wingdings" panose="05000000000000000000" pitchFamily="2" charset="2"/>
              <a:buChar char="§"/>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Application Programs :</a:t>
            </a:r>
            <a:endParaRPr lang="en-US" sz="2200" dirty="0">
              <a:latin typeface="Times New Roman" panose="02020603050405020304" pitchFamily="18" charset="0"/>
              <a:cs typeface="Times New Roman" panose="02020603050405020304" pitchFamily="18" charset="0"/>
              <a:sym typeface="Tahoma"/>
            </a:endParaRPr>
          </a:p>
          <a:p>
            <a:pPr lvl="1" algn="just">
              <a:lnSpc>
                <a:spcPct val="150000"/>
              </a:lnSpc>
              <a:spcBef>
                <a:spcPts val="560"/>
              </a:spcBef>
              <a:buClr>
                <a:schemeClr val="tx1"/>
              </a:buClr>
              <a:buSzPts val="2800"/>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Solve computing problems of users (compilers, database systems, video games, business programs such as banking software).</a:t>
            </a:r>
            <a:endParaRPr lang="en-US" sz="2200" dirty="0">
              <a:solidFill>
                <a:schemeClr val="dk1"/>
              </a:solidFill>
              <a:latin typeface="Times New Roman" panose="02020603050405020304" pitchFamily="18" charset="0"/>
              <a:ea typeface="Tahoma"/>
              <a:cs typeface="Times New Roman" panose="02020603050405020304" pitchFamily="18" charset="0"/>
              <a:sym typeface="Tahoma"/>
            </a:endParaRPr>
          </a:p>
          <a:p>
            <a:pPr>
              <a:lnSpc>
                <a:spcPct val="150000"/>
              </a:lnSpc>
              <a:spcBef>
                <a:spcPts val="560"/>
              </a:spcBef>
              <a:buClr>
                <a:schemeClr val="tx1"/>
              </a:buClr>
              <a:buSzPts val="2800"/>
              <a:buFont typeface="Wingdings" panose="05000000000000000000" pitchFamily="2" charset="2"/>
              <a:buChar char="§"/>
            </a:pPr>
            <a:r>
              <a:rPr lang="en-US" sz="2200" b="0" i="0" u="none" dirty="0">
                <a:solidFill>
                  <a:schemeClr val="dk1"/>
                </a:solidFill>
                <a:latin typeface="Times New Roman" panose="02020603050405020304" pitchFamily="18" charset="0"/>
                <a:ea typeface="Tahoma"/>
                <a:cs typeface="Times New Roman" panose="02020603050405020304" pitchFamily="18" charset="0"/>
                <a:sym typeface="Tahoma"/>
              </a:rPr>
              <a:t>Users : People, machines, other computers</a:t>
            </a:r>
            <a:endParaRPr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63766037-7519-4670-805A-AA6763F4329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46D0CC37-2DA4-4B68-B823-3DE5E5D52F1B}"/>
              </a:ext>
            </a:extLst>
          </p:cNvPr>
          <p:cNvSpPr txBox="1"/>
          <p:nvPr/>
        </p:nvSpPr>
        <p:spPr>
          <a:xfrm>
            <a:off x="517358" y="470372"/>
            <a:ext cx="7997992" cy="2241960"/>
          </a:xfrm>
          <a:prstGeom prst="rect">
            <a:avLst/>
          </a:prstGeom>
          <a:noFill/>
        </p:spPr>
        <p:txBody>
          <a:bodyPr wrap="square">
            <a:spAutoFit/>
          </a:bodyPr>
          <a:lstStyle/>
          <a:p>
            <a:pPr marL="285750" indent="-285750" algn="just" eaLnBrk="1" hangingPunct="1">
              <a:lnSpc>
                <a:spcPct val="150000"/>
              </a:lnSpc>
              <a:buFont typeface="Wingdings" panose="05000000000000000000" pitchFamily="2" charset="2"/>
              <a:buChar char="§"/>
            </a:pPr>
            <a:r>
              <a:rPr lang="en-US" altLang="zh-CN" sz="2400" dirty="0">
                <a:latin typeface="Times New Roman" panose="02020603050405020304" pitchFamily="18" charset="0"/>
                <a:cs typeface="Times New Roman" panose="02020603050405020304" pitchFamily="18" charset="0"/>
              </a:rPr>
              <a:t>Two functions:</a:t>
            </a:r>
          </a:p>
          <a:p>
            <a:pPr marL="800100" lvl="1" indent="-342900" algn="just" eaLnBrk="1" hangingPunct="1">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From top to down: provide application programmers a clean abstract set of resources instead of hardware ones </a:t>
            </a:r>
          </a:p>
          <a:p>
            <a:pPr marL="800100" lvl="1" indent="-342900" algn="just" eaLnBrk="1" hangingPunct="1">
              <a:lnSpc>
                <a:spcPct val="150000"/>
              </a:lnSpc>
              <a:buFont typeface="Arial" panose="020B0604020202020204" pitchFamily="34" charset="0"/>
              <a:buChar char="•"/>
            </a:pPr>
            <a:r>
              <a:rPr lang="en-US" altLang="zh-CN" sz="2400" dirty="0">
                <a:latin typeface="Times New Roman" panose="02020603050405020304" pitchFamily="18" charset="0"/>
                <a:cs typeface="Times New Roman" panose="02020603050405020304" pitchFamily="18" charset="0"/>
              </a:rPr>
              <a:t>From down to top: Manage these hardware resources</a:t>
            </a:r>
          </a:p>
        </p:txBody>
      </p:sp>
      <p:sp>
        <p:nvSpPr>
          <p:cNvPr id="3" name="Slide Number Placeholder 2">
            <a:extLst>
              <a:ext uri="{FF2B5EF4-FFF2-40B4-BE49-F238E27FC236}">
                <a16:creationId xmlns:a16="http://schemas.microsoft.com/office/drawing/2014/main" id="{BD55A454-6550-4827-B775-E88D6157DE1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211495490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1390</TotalTime>
  <Words>2651</Words>
  <Application>Microsoft Office PowerPoint</Application>
  <PresentationFormat>On-screen Show (4:3)</PresentationFormat>
  <Paragraphs>245</Paragraphs>
  <Slides>38</Slides>
  <Notes>24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宋体</vt:lpstr>
      <vt:lpstr>等线</vt:lpstr>
      <vt:lpstr>Calibri Light</vt:lpstr>
      <vt:lpstr>等线 Light</vt:lpstr>
      <vt:lpstr>Times New Roman</vt:lpstr>
      <vt:lpstr>Agency FB</vt:lpstr>
      <vt:lpstr>Arial</vt:lpstr>
      <vt:lpstr>Tahoma</vt:lpstr>
      <vt:lpstr>Wingdings</vt:lpstr>
      <vt:lpstr>Arial Black</vt:lpstr>
      <vt:lpstr>Calibri</vt:lpstr>
      <vt:lpstr>Office Theme</vt:lpstr>
      <vt:lpstr>PowerPoint Presentation</vt:lpstr>
      <vt:lpstr>PowerPoint Presentation</vt:lpstr>
      <vt:lpstr>Topics Covered</vt:lpstr>
      <vt:lpstr>Introduction</vt:lpstr>
      <vt:lpstr>What is an Operating System?</vt:lpstr>
      <vt:lpstr>PowerPoint Presentation</vt:lpstr>
      <vt:lpstr>PowerPoint Presentation</vt:lpstr>
      <vt:lpstr>Computer System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3rd: IC and Multiprogramming</vt:lpstr>
      <vt:lpstr>PowerPoint Presentation</vt:lpstr>
      <vt:lpstr>3rd: Ics and Multiprogramming</vt:lpstr>
      <vt:lpstr>4th: personal computers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Source Operating System </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cp:lastModifiedBy>hp</cp:lastModifiedBy>
  <cp:revision>552</cp:revision>
  <dcterms:modified xsi:type="dcterms:W3CDTF">2025-06-03T06:57:28Z</dcterms:modified>
</cp:coreProperties>
</file>