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3"/>
  </p:notesMasterIdLst>
  <p:sldIdLst>
    <p:sldId id="256" r:id="rId2"/>
    <p:sldId id="392" r:id="rId3"/>
    <p:sldId id="353" r:id="rId4"/>
    <p:sldId id="454" r:id="rId5"/>
    <p:sldId id="455" r:id="rId6"/>
    <p:sldId id="303" r:id="rId7"/>
    <p:sldId id="305" r:id="rId8"/>
    <p:sldId id="306" r:id="rId9"/>
    <p:sldId id="298" r:id="rId10"/>
    <p:sldId id="451" r:id="rId11"/>
    <p:sldId id="440" r:id="rId12"/>
    <p:sldId id="310" r:id="rId13"/>
    <p:sldId id="441" r:id="rId14"/>
    <p:sldId id="434" r:id="rId15"/>
    <p:sldId id="443" r:id="rId16"/>
    <p:sldId id="354" r:id="rId17"/>
    <p:sldId id="442" r:id="rId18"/>
    <p:sldId id="444" r:id="rId19"/>
    <p:sldId id="445" r:id="rId20"/>
    <p:sldId id="447" r:id="rId21"/>
    <p:sldId id="448" r:id="rId22"/>
    <p:sldId id="449" r:id="rId23"/>
    <p:sldId id="352" r:id="rId24"/>
    <p:sldId id="452" r:id="rId25"/>
    <p:sldId id="300" r:id="rId26"/>
    <p:sldId id="439" r:id="rId27"/>
    <p:sldId id="355" r:id="rId28"/>
    <p:sldId id="356" r:id="rId29"/>
    <p:sldId id="450" r:id="rId30"/>
    <p:sldId id="459" r:id="rId31"/>
    <p:sldId id="405" r:id="rId32"/>
    <p:sldId id="337" r:id="rId33"/>
    <p:sldId id="415" r:id="rId34"/>
    <p:sldId id="424" r:id="rId35"/>
    <p:sldId id="280" r:id="rId36"/>
    <p:sldId id="426" r:id="rId37"/>
    <p:sldId id="427" r:id="rId38"/>
    <p:sldId id="418" r:id="rId39"/>
    <p:sldId id="425" r:id="rId40"/>
    <p:sldId id="419" r:id="rId41"/>
    <p:sldId id="453" r:id="rId42"/>
  </p:sldIdLst>
  <p:sldSz cx="9144000" cy="6858000" type="screen4x3"/>
  <p:notesSz cx="6858000" cy="9144000"/>
  <p:embeddedFontLst>
    <p:embeddedFont>
      <p:font typeface="等线" panose="02010600030101010101" pitchFamily="2" charset="-122"/>
      <p:regular r:id="rId44"/>
    </p:embeddedFont>
    <p:embeddedFont>
      <p:font typeface="Calibri" panose="020F0502020204030204" pitchFamily="34" charset="0"/>
      <p:regular r:id="rId45"/>
      <p:bold r:id="rId46"/>
      <p:italic r:id="rId47"/>
      <p:boldItalic r:id="rId48"/>
    </p:embeddedFont>
    <p:embeddedFont>
      <p:font typeface="Calibri Light" panose="020F0302020204030204" pitchFamily="34" charset="0"/>
      <p:regular r:id="rId49"/>
      <p:italic r:id="rId50"/>
    </p:embeddedFont>
    <p:embeddedFont>
      <p:font typeface="MS PGothic" panose="020B0600070205080204" pitchFamily="34" charset="-128"/>
      <p:regular r:id="rId51"/>
    </p:embeddedFont>
    <p:embeddedFont>
      <p:font typeface="SimSun" panose="02010600030101010101" pitchFamily="2" charset="-122"/>
      <p:regular r:id="rId52"/>
    </p:embeddedFont>
    <p:embeddedFont>
      <p:font typeface="Tahoma" panose="020B0604030504040204" pitchFamily="34" charset="0"/>
      <p:regular r:id="rId53"/>
      <p:bold r:id="rId54"/>
    </p:embeddedFont>
    <p:embeddedFont>
      <p:font typeface="Verdana" panose="020B0604030504040204" pitchFamily="34" charset="0"/>
      <p:regular r:id="rId55"/>
      <p:bold r:id="rId56"/>
      <p:italic r:id="rId57"/>
      <p:boldItalic r:id="rId5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snapToGrid="0">
      <p:cViewPr varScale="1">
        <p:scale>
          <a:sx n="68" d="100"/>
          <a:sy n="68" d="100"/>
        </p:scale>
        <p:origin x="1476"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30530540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DF61A5D-4A7B-45F4-AE3F-5EAA260C7042}"/>
              </a:ext>
            </a:extLst>
          </p:cNvPr>
          <p:cNvSpPr txBox="1">
            <a:spLocks noGrp="1"/>
          </p:cNvSpPr>
          <p:nvPr>
            <p:ph type="sldNum" sz="quarter" idx="5"/>
          </p:nvPr>
        </p:nvSpPr>
        <p:spPr>
          <a:ln/>
        </p:spPr>
        <p:txBody>
          <a:bodyPr lIns="0" tIns="0" rIns="0" bIns="0" anchor="b" anchorCtr="0">
            <a:noAutofit/>
          </a:bodyPr>
          <a:lstStyle/>
          <a:p>
            <a:pPr lvl="0"/>
            <a:fld id="{7F99DA2D-0341-4F6A-8635-98DF8C96AEC7}" type="slidenum">
              <a:t>1</a:t>
            </a:fld>
            <a:endParaRPr lang="en-US"/>
          </a:p>
        </p:txBody>
      </p:sp>
      <p:sp>
        <p:nvSpPr>
          <p:cNvPr id="2" name="Slide Image Placeholder 1">
            <a:extLst>
              <a:ext uri="{FF2B5EF4-FFF2-40B4-BE49-F238E27FC236}">
                <a16:creationId xmlns:a16="http://schemas.microsoft.com/office/drawing/2014/main" id="{95164550-46C6-4AF5-BA30-0A58373C5DF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57D2019-0BD9-4A7C-AF1D-52DCC103C8EB}"/>
              </a:ext>
            </a:extLst>
          </p:cNvPr>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992645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9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1" name="Google Shape;1061;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8104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52795A0-5E6E-4758-9D37-DC126CB407CB}"/>
              </a:ext>
            </a:extLst>
          </p:cNvPr>
          <p:cNvSpPr>
            <a:spLocks noGrp="1" noRot="1" noChangeAspect="1" noChangeArrowheads="1" noTextEdit="1"/>
          </p:cNvSpPr>
          <p:nvPr>
            <p:ph type="sldImg"/>
          </p:nvPr>
        </p:nvSpPr>
        <p:spPr>
          <a:ln cap="flat"/>
        </p:spPr>
      </p:sp>
      <p:sp>
        <p:nvSpPr>
          <p:cNvPr id="112643" name="Rectangle 3">
            <a:extLst>
              <a:ext uri="{FF2B5EF4-FFF2-40B4-BE49-F238E27FC236}">
                <a16:creationId xmlns:a16="http://schemas.microsoft.com/office/drawing/2014/main" id="{29F3B2AE-00AC-41F9-AAB8-860F52BC1D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712896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p9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7" name="Google Shape;1077;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88585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9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500"/>
              <a:buNone/>
            </a:pPr>
            <a:r>
              <a:rPr lang="en-US" sz="1500" b="1">
                <a:solidFill>
                  <a:srgbClr val="000000"/>
                </a:solidFill>
              </a:rPr>
              <a:t>servers commonly used in their times:</a:t>
            </a:r>
            <a:endParaRPr/>
          </a:p>
          <a:p>
            <a:pPr marL="0" lvl="0" indent="0" algn="l" rtl="0">
              <a:spcBef>
                <a:spcPts val="0"/>
              </a:spcBef>
              <a:spcAft>
                <a:spcPts val="0"/>
              </a:spcAft>
              <a:buSzPts val="1500"/>
              <a:buNone/>
            </a:pPr>
            <a:endParaRPr sz="1500" b="1">
              <a:solidFill>
                <a:srgbClr val="000000"/>
              </a:solidFill>
            </a:endParaRPr>
          </a:p>
          <a:p>
            <a:pPr marL="0" lvl="0" indent="0" algn="l" rtl="0">
              <a:spcBef>
                <a:spcPts val="0"/>
              </a:spcBef>
              <a:spcAft>
                <a:spcPts val="0"/>
              </a:spcAft>
              <a:buClr>
                <a:srgbClr val="000000"/>
              </a:buClr>
              <a:buSzPts val="1500"/>
              <a:buNone/>
            </a:pPr>
            <a:r>
              <a:rPr lang="en-US" sz="1500" b="1">
                <a:solidFill>
                  <a:srgbClr val="000000"/>
                </a:solidFill>
              </a:rPr>
              <a:t>1981: VAX 11/782 minicomputer</a:t>
            </a:r>
            <a:endParaRPr/>
          </a:p>
          <a:p>
            <a:pPr marL="0" lvl="0" indent="0" algn="l" rtl="0">
              <a:spcBef>
                <a:spcPts val="0"/>
              </a:spcBef>
              <a:spcAft>
                <a:spcPts val="0"/>
              </a:spcAft>
              <a:buClr>
                <a:srgbClr val="000000"/>
              </a:buClr>
              <a:buSzPts val="1500"/>
              <a:buNone/>
            </a:pPr>
            <a:r>
              <a:rPr lang="en-US" sz="1500" b="1">
                <a:solidFill>
                  <a:srgbClr val="000000"/>
                </a:solidFill>
              </a:rPr>
              <a:t>1997: a workstation</a:t>
            </a:r>
            <a:endParaRPr/>
          </a:p>
          <a:p>
            <a:pPr marL="0" lvl="0" indent="0" algn="l" rtl="0">
              <a:spcBef>
                <a:spcPts val="0"/>
              </a:spcBef>
              <a:spcAft>
                <a:spcPts val="0"/>
              </a:spcAft>
              <a:buClr>
                <a:srgbClr val="000000"/>
              </a:buClr>
              <a:buSzPts val="1500"/>
              <a:buNone/>
            </a:pPr>
            <a:r>
              <a:rPr lang="en-US" sz="1500" b="1">
                <a:solidFill>
                  <a:srgbClr val="000000"/>
                </a:solidFill>
              </a:rPr>
              <a:t>2014: a rackmount server</a:t>
            </a:r>
            <a:endParaRPr/>
          </a:p>
        </p:txBody>
      </p:sp>
      <p:sp>
        <p:nvSpPr>
          <p:cNvPr id="1088" name="Google Shape;1088;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762559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08" name="Google Shape;1108;p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800"/>
              <a:buChar char="-"/>
            </a:pPr>
            <a:r>
              <a:rPr lang="en-US"/>
              <a:t>http://www.gsmarena.com/samsung_galaxy_note_3-5665.php</a:t>
            </a:r>
            <a:endParaRPr/>
          </a:p>
        </p:txBody>
      </p:sp>
    </p:spTree>
    <p:extLst>
      <p:ext uri="{BB962C8B-B14F-4D97-AF65-F5344CB8AC3E}">
        <p14:creationId xmlns:p14="http://schemas.microsoft.com/office/powerpoint/2010/main" val="3560336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p8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7" name="Google Shape;947;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881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9DF27DD4-B9F4-4627-9625-05DDDEA01C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10E4C7F-D931-42E6-83BA-E7B219C8F3DC}"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79875" name="Rectangle 2">
            <a:extLst>
              <a:ext uri="{FF2B5EF4-FFF2-40B4-BE49-F238E27FC236}">
                <a16:creationId xmlns:a16="http://schemas.microsoft.com/office/drawing/2014/main" id="{15DDF32F-CAB1-474E-B6DF-1F1A09FE231E}"/>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67A7B5BA-C6D5-4589-94F9-056DE2B3FA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5111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8A9FF8DD-53F0-4AED-AE40-4577DD619C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32DA95C-E09C-4C52-B067-C1B890F1FEF9}"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80899" name="Rectangle 2">
            <a:extLst>
              <a:ext uri="{FF2B5EF4-FFF2-40B4-BE49-F238E27FC236}">
                <a16:creationId xmlns:a16="http://schemas.microsoft.com/office/drawing/2014/main" id="{7CBB073F-1318-4E65-9CF6-E88E3A80DADE}"/>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F6C3E566-BFEC-4E45-9F39-128457C7A7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77169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427F4E8B-A4FD-48FB-9E05-E8A79BE6F9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2F6E5DC-9A26-4D3F-AC97-17D4D93326D5}"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81923" name="Rectangle 2">
            <a:extLst>
              <a:ext uri="{FF2B5EF4-FFF2-40B4-BE49-F238E27FC236}">
                <a16:creationId xmlns:a16="http://schemas.microsoft.com/office/drawing/2014/main" id="{B8076FDD-4191-4DA4-9206-E97E8A0F8A73}"/>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F7D833E5-3021-45CC-9E3C-1EA78060BD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47978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192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smtClean="0">
                <a:solidFill>
                  <a:srgbClr val="000000"/>
                </a:solidFill>
                <a:latin typeface="Times New Roman"/>
                <a:ea typeface="Times New Roman"/>
                <a:cs typeface="Times New Roman"/>
                <a:sym typeface="Times New Roman"/>
              </a:rPr>
              <a:t>3</a:t>
            </a:fld>
            <a:endParaRPr lang="en-US"/>
          </a:p>
        </p:txBody>
      </p:sp>
    </p:spTree>
    <p:extLst>
      <p:ext uri="{BB962C8B-B14F-4D97-AF65-F5344CB8AC3E}">
        <p14:creationId xmlns:p14="http://schemas.microsoft.com/office/powerpoint/2010/main" val="968192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9F5B8CB2-518A-49EF-9818-82F0801ACE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AC16FE0-3B09-4E14-B300-B8515CFB9A8A}"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93187" name="Rectangle 2">
            <a:extLst>
              <a:ext uri="{FF2B5EF4-FFF2-40B4-BE49-F238E27FC236}">
                <a16:creationId xmlns:a16="http://schemas.microsoft.com/office/drawing/2014/main" id="{B9D56854-45B9-4F19-8D7E-ACB3DC8E1235}"/>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03B5DB9B-1A1B-4CF8-B4FB-39DB56C58A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46307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6D49C11A-9D3E-44FD-BE0E-DFC44C4953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87F2B99-F135-4C76-B0E4-06F7474BAAA9}"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94211" name="Rectangle 2">
            <a:extLst>
              <a:ext uri="{FF2B5EF4-FFF2-40B4-BE49-F238E27FC236}">
                <a16:creationId xmlns:a16="http://schemas.microsoft.com/office/drawing/2014/main" id="{89C667C1-B3FF-469A-9235-AAFED6BC92F3}"/>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414AFCDD-7274-442B-A726-F41D166D94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881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91EEACA4-FE71-4611-A554-CFD48B3480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E23203-D4A5-4861-8F3A-1236D4302395}"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95235" name="Rectangle 2">
            <a:extLst>
              <a:ext uri="{FF2B5EF4-FFF2-40B4-BE49-F238E27FC236}">
                <a16:creationId xmlns:a16="http://schemas.microsoft.com/office/drawing/2014/main" id="{DA35DC24-A917-4CA0-8B02-7FDC2CE52F69}"/>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EAEB723B-7D5D-4815-B0AD-FFCD2BEAA5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66086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805F445F-9D67-4FF5-B73E-D35407B6198C}"/>
              </a:ext>
            </a:extLst>
          </p:cNvPr>
          <p:cNvSpPr>
            <a:spLocks noGrp="1" noRot="1" noChangeAspect="1" noChangeArrowheads="1" noTextEdit="1"/>
          </p:cNvSpPr>
          <p:nvPr>
            <p:ph type="sldImg"/>
          </p:nvPr>
        </p:nvSpPr>
        <p:spPr>
          <a:ln cap="flat"/>
        </p:spPr>
      </p:sp>
      <p:sp>
        <p:nvSpPr>
          <p:cNvPr id="110595" name="Rectangle 3">
            <a:extLst>
              <a:ext uri="{FF2B5EF4-FFF2-40B4-BE49-F238E27FC236}">
                <a16:creationId xmlns:a16="http://schemas.microsoft.com/office/drawing/2014/main" id="{DFC14506-5081-43CA-8551-98355FC1ED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284066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C860F2B5-418A-4CF5-BC61-8B1F39CF00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DDDD197-5F43-4EDF-A8AA-1FB5DBBE3FCB}"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97283" name="Rectangle 2">
            <a:extLst>
              <a:ext uri="{FF2B5EF4-FFF2-40B4-BE49-F238E27FC236}">
                <a16:creationId xmlns:a16="http://schemas.microsoft.com/office/drawing/2014/main" id="{D53487F5-AB46-40C2-8AA2-C7D36880E35B}"/>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CDA49F45-7616-48B7-9C1C-E8A2301C16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16335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366282DE-6328-4377-A92F-605FB45A91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D872D5-5F9D-46A1-B129-29F07CC45B03}"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98307" name="Rectangle 2">
            <a:extLst>
              <a:ext uri="{FF2B5EF4-FFF2-40B4-BE49-F238E27FC236}">
                <a16:creationId xmlns:a16="http://schemas.microsoft.com/office/drawing/2014/main" id="{D6457283-2E09-454D-8537-FF6F1E4EFD31}"/>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6CDD6846-1E32-4CC7-9ECE-106187AE11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33851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126554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42787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6540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1502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611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1989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8610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76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456696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558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16694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63921885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4B4E4-760D-40A8-BC0D-12F9793C20D9}"/>
              </a:ext>
            </a:extLst>
          </p:cNvPr>
          <p:cNvSpPr txBox="1">
            <a:spLocks noGrp="1"/>
          </p:cNvSpPr>
          <p:nvPr>
            <p:ph type="title" idx="4294967295"/>
          </p:nvPr>
        </p:nvSpPr>
        <p:spPr>
          <a:xfrm>
            <a:off x="3826412" y="5627077"/>
            <a:ext cx="4982960" cy="992476"/>
          </a:xfrm>
        </p:spPr>
        <p:txBody>
          <a:bodyPr>
            <a:normAutofit/>
          </a:bodyPr>
          <a:lstStyle/>
          <a:p>
            <a:pPr lvl="0" algn="just"/>
            <a:endParaRPr lang="en-US" sz="2800" b="1" dirty="0"/>
          </a:p>
        </p:txBody>
      </p:sp>
      <p:sp>
        <p:nvSpPr>
          <p:cNvPr id="3" name="Subtitle 2">
            <a:extLst>
              <a:ext uri="{FF2B5EF4-FFF2-40B4-BE49-F238E27FC236}">
                <a16:creationId xmlns:a16="http://schemas.microsoft.com/office/drawing/2014/main" id="{FAA667D5-F8E8-4F23-97BA-D1B313279D18}"/>
              </a:ext>
            </a:extLst>
          </p:cNvPr>
          <p:cNvSpPr txBox="1">
            <a:spLocks noGrp="1"/>
          </p:cNvSpPr>
          <p:nvPr>
            <p:ph type="subTitle" idx="4294967295"/>
          </p:nvPr>
        </p:nvSpPr>
        <p:spPr>
          <a:xfrm>
            <a:off x="563301" y="1779684"/>
            <a:ext cx="8228763" cy="1588127"/>
          </a:xfrm>
        </p:spPr>
        <p:txBody>
          <a:bodyPr anchor="ctr">
            <a:spAutoFit/>
          </a:bodyPr>
          <a:lstStyle/>
          <a:p>
            <a:pPr marL="0" lvl="0" indent="0" algn="ctr">
              <a:buNone/>
            </a:pPr>
            <a:r>
              <a:rPr lang="en-US" sz="3600" b="1" dirty="0"/>
              <a:t>Operating System</a:t>
            </a:r>
            <a:br>
              <a:rPr lang="en-US" sz="3600" b="1" dirty="0"/>
            </a:br>
            <a:br>
              <a:rPr lang="en-US" sz="3600" b="1" dirty="0"/>
            </a:br>
            <a:r>
              <a:rPr lang="en-US" sz="3600" b="1" dirty="0"/>
              <a:t>[BCA 4</a:t>
            </a:r>
            <a:r>
              <a:rPr lang="en-US" sz="3600" b="1" baseline="30000" dirty="0"/>
              <a:t>th</a:t>
            </a:r>
            <a:r>
              <a:rPr lang="en-US" sz="3600" b="1" dirty="0"/>
              <a:t>-Semester]</a:t>
            </a:r>
          </a:p>
        </p:txBody>
      </p:sp>
      <p:sp>
        <p:nvSpPr>
          <p:cNvPr id="4" name="Slide Number Placeholder 3">
            <a:extLst>
              <a:ext uri="{FF2B5EF4-FFF2-40B4-BE49-F238E27FC236}">
                <a16:creationId xmlns:a16="http://schemas.microsoft.com/office/drawing/2014/main" id="{88FB6BED-6359-4EEE-9D16-E2362914987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A61910-0D8E-42E4-91CD-280D3E1D2E9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solidFill>
                <a:srgbClr val="000000"/>
              </a:solidFill>
            </a:endParaRPr>
          </a:p>
        </p:txBody>
      </p:sp>
      <p:sp>
        <p:nvSpPr>
          <p:cNvPr id="4" name="TextBox 3">
            <a:extLst>
              <a:ext uri="{FF2B5EF4-FFF2-40B4-BE49-F238E27FC236}">
                <a16:creationId xmlns:a16="http://schemas.microsoft.com/office/drawing/2014/main" id="{951860A8-55BA-4965-8302-395AAA620138}"/>
              </a:ext>
            </a:extLst>
          </p:cNvPr>
          <p:cNvSpPr txBox="1"/>
          <p:nvPr/>
        </p:nvSpPr>
        <p:spPr>
          <a:xfrm>
            <a:off x="126610" y="136524"/>
            <a:ext cx="8131126" cy="4602029"/>
          </a:xfrm>
          <a:prstGeom prst="rect">
            <a:avLst/>
          </a:prstGeom>
          <a:noFill/>
        </p:spPr>
        <p:txBody>
          <a:bodyPr wrap="square">
            <a:spAutoFit/>
          </a:bodyPr>
          <a:lstStyle/>
          <a:p>
            <a:pPr algn="just">
              <a:lnSpc>
                <a:spcPct val="150000"/>
              </a:lnSpc>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 Layer 0</a:t>
            </a:r>
            <a:r>
              <a:rPr lang="en-US" sz="2200" b="0" i="0" dirty="0">
                <a:effectLst/>
                <a:latin typeface="Times New Roman" panose="02020603050405020304" pitchFamily="18" charset="0"/>
                <a:cs typeface="Times New Roman" panose="02020603050405020304" pitchFamily="18" charset="0"/>
              </a:rPr>
              <a:t> - This layer dealt with allocation of the processor, switching between processes when interrupts occurred or timers expired</a:t>
            </a:r>
          </a:p>
          <a:p>
            <a:pPr algn="just">
              <a:lnSpc>
                <a:spcPct val="150000"/>
              </a:lnSpc>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 Layer 1</a:t>
            </a:r>
            <a:r>
              <a:rPr lang="en-US" sz="2200" b="0" i="0" dirty="0">
                <a:effectLst/>
                <a:latin typeface="Times New Roman" panose="02020603050405020304" pitchFamily="18" charset="0"/>
                <a:cs typeface="Times New Roman" panose="02020603050405020304" pitchFamily="18" charset="0"/>
              </a:rPr>
              <a:t> - This layer did the memory management</a:t>
            </a:r>
          </a:p>
          <a:p>
            <a:pPr algn="just">
              <a:lnSpc>
                <a:spcPct val="150000"/>
              </a:lnSpc>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 Layer 2</a:t>
            </a:r>
            <a:r>
              <a:rPr lang="en-US" sz="2200" b="0" i="0" dirty="0">
                <a:effectLst/>
                <a:latin typeface="Times New Roman" panose="02020603050405020304" pitchFamily="18" charset="0"/>
                <a:cs typeface="Times New Roman" panose="02020603050405020304" pitchFamily="18" charset="0"/>
              </a:rPr>
              <a:t> - This layer handled the communication between each process and the operator console</a:t>
            </a:r>
          </a:p>
          <a:p>
            <a:pPr algn="just">
              <a:lnSpc>
                <a:spcPct val="150000"/>
              </a:lnSpc>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 Layer 3</a:t>
            </a:r>
            <a:r>
              <a:rPr lang="en-US" sz="2200" b="0" i="0" dirty="0">
                <a:effectLst/>
                <a:latin typeface="Times New Roman" panose="02020603050405020304" pitchFamily="18" charset="0"/>
                <a:cs typeface="Times New Roman" panose="02020603050405020304" pitchFamily="18" charset="0"/>
              </a:rPr>
              <a:t> - This layer took care of managing the </a:t>
            </a:r>
            <a:r>
              <a:rPr lang="en-US" sz="2200" b="0" i="0" dirty="0" err="1">
                <a:effectLst/>
                <a:latin typeface="Times New Roman" panose="02020603050405020304" pitchFamily="18" charset="0"/>
                <a:cs typeface="Times New Roman" panose="02020603050405020304" pitchFamily="18" charset="0"/>
              </a:rPr>
              <a:t>Input/Output</a:t>
            </a:r>
            <a:r>
              <a:rPr lang="en-US" sz="2200" b="0" i="0" dirty="0">
                <a:effectLst/>
                <a:latin typeface="Times New Roman" panose="02020603050405020304" pitchFamily="18" charset="0"/>
                <a:cs typeface="Times New Roman" panose="02020603050405020304" pitchFamily="18" charset="0"/>
              </a:rPr>
              <a:t> devices and buffering the information streams to and from them</a:t>
            </a:r>
          </a:p>
          <a:p>
            <a:pPr algn="just">
              <a:lnSpc>
                <a:spcPct val="150000"/>
              </a:lnSpc>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 Layer 4</a:t>
            </a:r>
            <a:r>
              <a:rPr lang="en-US" sz="2200" b="0" i="0" dirty="0">
                <a:effectLst/>
                <a:latin typeface="Times New Roman" panose="02020603050405020304" pitchFamily="18" charset="0"/>
                <a:cs typeface="Times New Roman" panose="02020603050405020304" pitchFamily="18" charset="0"/>
              </a:rPr>
              <a:t> - On this layer, user programs were found</a:t>
            </a:r>
          </a:p>
          <a:p>
            <a:pPr algn="just">
              <a:lnSpc>
                <a:spcPct val="150000"/>
              </a:lnSpc>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 Layer 5</a:t>
            </a:r>
            <a:r>
              <a:rPr lang="en-US" sz="2200" b="0" i="0" dirty="0">
                <a:effectLst/>
                <a:latin typeface="Times New Roman" panose="02020603050405020304" pitchFamily="18" charset="0"/>
                <a:cs typeface="Times New Roman" panose="02020603050405020304" pitchFamily="18" charset="0"/>
              </a:rPr>
              <a:t> - On this layer, the system operator process was located</a:t>
            </a:r>
          </a:p>
        </p:txBody>
      </p:sp>
    </p:spTree>
    <p:extLst>
      <p:ext uri="{BB962C8B-B14F-4D97-AF65-F5344CB8AC3E}">
        <p14:creationId xmlns:p14="http://schemas.microsoft.com/office/powerpoint/2010/main" val="999334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5890F3-949A-412B-9638-04B1F208668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solidFill>
                <a:srgbClr val="000000"/>
              </a:solidFill>
            </a:endParaRPr>
          </a:p>
        </p:txBody>
      </p:sp>
      <p:sp>
        <p:nvSpPr>
          <p:cNvPr id="4" name="TextBox 3">
            <a:extLst>
              <a:ext uri="{FF2B5EF4-FFF2-40B4-BE49-F238E27FC236}">
                <a16:creationId xmlns:a16="http://schemas.microsoft.com/office/drawing/2014/main" id="{538A9765-2C7F-4120-A045-A61244E1424C}"/>
              </a:ext>
            </a:extLst>
          </p:cNvPr>
          <p:cNvSpPr txBox="1"/>
          <p:nvPr/>
        </p:nvSpPr>
        <p:spPr>
          <a:xfrm>
            <a:off x="490934" y="769583"/>
            <a:ext cx="8162132" cy="358636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Kernel is central component of an operating system that manages operations of computer and hardware.</a:t>
            </a:r>
          </a:p>
          <a:p>
            <a:pPr marL="285750" indent="-28575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A </a:t>
            </a:r>
            <a:r>
              <a:rPr lang="en-US" sz="2200" b="1" i="0" dirty="0">
                <a:effectLst/>
                <a:latin typeface="Times New Roman" panose="02020603050405020304" pitchFamily="18" charset="0"/>
                <a:cs typeface="Times New Roman" panose="02020603050405020304" pitchFamily="18" charset="0"/>
              </a:rPr>
              <a:t>kernel</a:t>
            </a:r>
            <a:r>
              <a:rPr lang="en-US" sz="2200" b="0" i="0" dirty="0">
                <a:effectLst/>
                <a:latin typeface="Times New Roman" panose="02020603050405020304" pitchFamily="18" charset="0"/>
                <a:cs typeface="Times New Roman" panose="02020603050405020304" pitchFamily="18" charset="0"/>
              </a:rPr>
              <a:t> is the central part of an operating system. It manages the operations of the computer and the</a:t>
            </a:r>
            <a:r>
              <a:rPr lang="en-US" sz="2200" dirty="0">
                <a:latin typeface="Times New Roman" panose="02020603050405020304" pitchFamily="18" charset="0"/>
                <a:cs typeface="Times New Roman" panose="02020603050405020304" pitchFamily="18" charset="0"/>
              </a:rPr>
              <a:t> hardware</a:t>
            </a:r>
            <a:r>
              <a:rPr lang="en-US" sz="2200" b="0" i="0" dirty="0">
                <a:effectLst/>
                <a:latin typeface="Times New Roman" panose="02020603050405020304" pitchFamily="18" charset="0"/>
                <a:cs typeface="Times New Roman" panose="02020603050405020304" pitchFamily="18" charset="0"/>
              </a:rPr>
              <a:t>, most notably memory and </a:t>
            </a:r>
            <a:r>
              <a:rPr lang="en-US" sz="2200" dirty="0">
                <a:latin typeface="Times New Roman" panose="02020603050405020304" pitchFamily="18" charset="0"/>
                <a:cs typeface="Times New Roman" panose="02020603050405020304" pitchFamily="18" charset="0"/>
              </a:rPr>
              <a:t>CPU</a:t>
            </a:r>
            <a:r>
              <a:rPr lang="en-US" sz="2200" b="0" i="0" dirty="0">
                <a:effectLst/>
                <a:latin typeface="Times New Roman" panose="02020603050405020304" pitchFamily="18" charset="0"/>
                <a:cs typeface="Times New Roman" panose="02020603050405020304" pitchFamily="18" charset="0"/>
              </a:rPr>
              <a:t> time.</a:t>
            </a:r>
          </a:p>
          <a:p>
            <a:pPr marL="285750" indent="-28575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AC8EB2E5-45EC-4A99-9848-423DE8010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4420" y="3041679"/>
            <a:ext cx="4426878" cy="349723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25A7570-B96D-4EE6-BC34-353B79FD07F2}"/>
              </a:ext>
            </a:extLst>
          </p:cNvPr>
          <p:cNvSpPr txBox="1"/>
          <p:nvPr/>
        </p:nvSpPr>
        <p:spPr>
          <a:xfrm>
            <a:off x="747442" y="248467"/>
            <a:ext cx="4862978" cy="521116"/>
          </a:xfrm>
          <a:prstGeom prst="rect">
            <a:avLst/>
          </a:prstGeom>
          <a:noFill/>
        </p:spPr>
        <p:txBody>
          <a:bodyPr wrap="square">
            <a:spAutoFit/>
          </a:bodyPr>
          <a:lstStyle/>
          <a:p>
            <a:r>
              <a:rPr lang="en-US" sz="2800" b="1" i="0" dirty="0">
                <a:effectLst/>
                <a:latin typeface="Arial" panose="020B0604020202020204" pitchFamily="34" charset="0"/>
                <a:cs typeface="Arial" panose="020B0604020202020204" pitchFamily="34" charset="0"/>
              </a:rPr>
              <a:t>kernel</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4121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AEA5D97-2973-4FA5-8325-E10A3353D99A}"/>
              </a:ext>
            </a:extLst>
          </p:cNvPr>
          <p:cNvSpPr txBox="1"/>
          <p:nvPr/>
        </p:nvSpPr>
        <p:spPr>
          <a:xfrm>
            <a:off x="520505" y="492370"/>
            <a:ext cx="8314006" cy="612552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Kernel loads first into memory when an operating system is loaded and remains into memory until operating system is shut down again. It is responsible for various tasks such as disk management, task management, and memory management.</a:t>
            </a:r>
          </a:p>
          <a:p>
            <a:pPr algn="just">
              <a:lnSpc>
                <a:spcPct val="150000"/>
              </a:lnSpc>
            </a:pPr>
            <a:endParaRPr lang="en-US" sz="2200" b="1" i="0" dirty="0">
              <a:effectLst/>
              <a:latin typeface="Times New Roman" panose="02020603050405020304" pitchFamily="18" charset="0"/>
              <a:cs typeface="Times New Roman" panose="02020603050405020304" pitchFamily="18" charset="0"/>
            </a:endParaRPr>
          </a:p>
          <a:p>
            <a:pPr algn="just">
              <a:lnSpc>
                <a:spcPct val="150000"/>
              </a:lnSpc>
            </a:pPr>
            <a:r>
              <a:rPr lang="en-US" sz="2200" b="1" i="0" dirty="0">
                <a:effectLst/>
                <a:latin typeface="Times New Roman" panose="02020603050405020304" pitchFamily="18" charset="0"/>
                <a:cs typeface="Times New Roman" panose="02020603050405020304" pitchFamily="18" charset="0"/>
              </a:rPr>
              <a:t>Types of Kernel :</a:t>
            </a:r>
          </a:p>
          <a:p>
            <a:pPr algn="l">
              <a:lnSpc>
                <a:spcPct val="150000"/>
              </a:lnSpc>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 A monolithic kernel</a:t>
            </a:r>
          </a:p>
          <a:p>
            <a:pPr>
              <a:lnSpc>
                <a:spcPct val="150000"/>
              </a:lnSpc>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 A micro kernel</a:t>
            </a:r>
          </a:p>
          <a:p>
            <a:pPr algn="l">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a:t>
            </a:r>
            <a:r>
              <a:rPr lang="en-US" sz="2200" i="0" dirty="0">
                <a:effectLst/>
                <a:latin typeface="Times New Roman" panose="02020603050405020304" pitchFamily="18" charset="0"/>
                <a:cs typeface="Times New Roman" panose="02020603050405020304" pitchFamily="18" charset="0"/>
              </a:rPr>
              <a:t>Hybrid Kernel</a:t>
            </a:r>
          </a:p>
          <a:p>
            <a:pPr algn="l">
              <a:lnSpc>
                <a:spcPct val="150000"/>
              </a:lnSpc>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 Exo Kernel</a:t>
            </a:r>
          </a:p>
          <a:p>
            <a:pPr algn="l">
              <a:lnSpc>
                <a:spcPct val="150000"/>
              </a:lnSpc>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 Nano Kernel</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BE79D44-535D-4DCC-983E-830EE9991E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460A96-5468-40C1-A212-3ADF69925DB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6" name="TextBox 5">
            <a:extLst>
              <a:ext uri="{FF2B5EF4-FFF2-40B4-BE49-F238E27FC236}">
                <a16:creationId xmlns:a16="http://schemas.microsoft.com/office/drawing/2014/main" id="{D3AAB744-7F03-4597-9FDC-485D1683FEFF}"/>
              </a:ext>
            </a:extLst>
          </p:cNvPr>
          <p:cNvSpPr txBox="1"/>
          <p:nvPr/>
        </p:nvSpPr>
        <p:spPr>
          <a:xfrm>
            <a:off x="351692" y="136524"/>
            <a:ext cx="8328074" cy="1421992"/>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In </a:t>
            </a:r>
            <a:r>
              <a:rPr lang="en-US" sz="2000" b="1" dirty="0">
                <a:latin typeface="Times New Roman" panose="02020603050405020304" pitchFamily="18" charset="0"/>
                <a:cs typeface="Times New Roman" panose="02020603050405020304" pitchFamily="18" charset="0"/>
              </a:rPr>
              <a:t>monolithic kernel </a:t>
            </a:r>
            <a:r>
              <a:rPr lang="en-US" sz="2000" dirty="0">
                <a:latin typeface="Times New Roman" panose="02020603050405020304" pitchFamily="18" charset="0"/>
                <a:cs typeface="Times New Roman" panose="02020603050405020304" pitchFamily="18" charset="0"/>
              </a:rPr>
              <a:t>the author tells us that it runs every basic system service in kernel space.</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E371E84-DDB1-455A-80E7-B4355D46DF8B}"/>
              </a:ext>
            </a:extLst>
          </p:cNvPr>
          <p:cNvPicPr>
            <a:picLocks noChangeAspect="1"/>
          </p:cNvPicPr>
          <p:nvPr/>
        </p:nvPicPr>
        <p:blipFill>
          <a:blip r:embed="rId2"/>
          <a:stretch>
            <a:fillRect/>
          </a:stretch>
        </p:blipFill>
        <p:spPr>
          <a:xfrm>
            <a:off x="2138362" y="1662112"/>
            <a:ext cx="4867275" cy="3533775"/>
          </a:xfrm>
          <a:prstGeom prst="rect">
            <a:avLst/>
          </a:prstGeom>
        </p:spPr>
      </p:pic>
      <p:sp>
        <p:nvSpPr>
          <p:cNvPr id="10" name="TextBox 9">
            <a:extLst>
              <a:ext uri="{FF2B5EF4-FFF2-40B4-BE49-F238E27FC236}">
                <a16:creationId xmlns:a16="http://schemas.microsoft.com/office/drawing/2014/main" id="{263EB5DD-73C7-4844-B68A-A58688D11113}"/>
              </a:ext>
            </a:extLst>
          </p:cNvPr>
          <p:cNvSpPr txBox="1"/>
          <p:nvPr/>
        </p:nvSpPr>
        <p:spPr>
          <a:xfrm>
            <a:off x="2733870" y="5705812"/>
            <a:ext cx="4572000" cy="276999"/>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Figure: Monolithic kernel  based operating system</a:t>
            </a:r>
          </a:p>
        </p:txBody>
      </p:sp>
    </p:spTree>
    <p:extLst>
      <p:ext uri="{BB962C8B-B14F-4D97-AF65-F5344CB8AC3E}">
        <p14:creationId xmlns:p14="http://schemas.microsoft.com/office/powerpoint/2010/main" val="1380474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3C8342-DE77-4106-9185-4491531974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TextBox 4">
            <a:extLst>
              <a:ext uri="{FF2B5EF4-FFF2-40B4-BE49-F238E27FC236}">
                <a16:creationId xmlns:a16="http://schemas.microsoft.com/office/drawing/2014/main" id="{D3987888-B08B-4DC5-80E8-B62E2F39537F}"/>
              </a:ext>
            </a:extLst>
          </p:cNvPr>
          <p:cNvSpPr txBox="1"/>
          <p:nvPr/>
        </p:nvSpPr>
        <p:spPr>
          <a:xfrm>
            <a:off x="393895" y="647114"/>
            <a:ext cx="8299939" cy="5109860"/>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Monolithic kernel</a:t>
            </a:r>
            <a:endParaRPr lang="en-US" sz="2200" b="0" i="0" dirty="0">
              <a:solidFill>
                <a:srgbClr val="030303"/>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200" b="0" i="0" dirty="0">
                <a:solidFill>
                  <a:srgbClr val="030303"/>
                </a:solidFill>
                <a:effectLst/>
                <a:latin typeface="Times New Roman" panose="02020603050405020304" pitchFamily="18" charset="0"/>
                <a:cs typeface="Times New Roman" panose="02020603050405020304" pitchFamily="18" charset="0"/>
              </a:rPr>
              <a:t>The entire O.S. is placed inside the kernel </a:t>
            </a:r>
          </a:p>
          <a:p>
            <a:pPr marL="285750" indent="-285750" algn="just">
              <a:lnSpc>
                <a:spcPct val="150000"/>
              </a:lnSpc>
              <a:buFont typeface="Arial" panose="020B0604020202020204" pitchFamily="34" charset="0"/>
              <a:buChar char="•"/>
            </a:pPr>
            <a:r>
              <a:rPr lang="en-US" sz="2200" b="0" i="0" dirty="0">
                <a:solidFill>
                  <a:srgbClr val="030303"/>
                </a:solidFill>
                <a:effectLst/>
                <a:latin typeface="Times New Roman" panose="02020603050405020304" pitchFamily="18" charset="0"/>
                <a:cs typeface="Times New Roman" panose="02020603050405020304" pitchFamily="18" charset="0"/>
              </a:rPr>
              <a:t>It runs as a single large process </a:t>
            </a:r>
          </a:p>
          <a:p>
            <a:pPr marL="285750" indent="-285750" algn="just">
              <a:lnSpc>
                <a:spcPct val="150000"/>
              </a:lnSpc>
              <a:buFont typeface="Arial" panose="020B0604020202020204" pitchFamily="34" charset="0"/>
              <a:buChar char="•"/>
            </a:pPr>
            <a:r>
              <a:rPr lang="en-US" sz="2200" b="0" i="0" dirty="0">
                <a:solidFill>
                  <a:srgbClr val="030303"/>
                </a:solidFill>
                <a:effectLst/>
                <a:latin typeface="Times New Roman" panose="02020603050405020304" pitchFamily="18" charset="0"/>
                <a:cs typeface="Times New Roman" panose="02020603050405020304" pitchFamily="18" charset="0"/>
              </a:rPr>
              <a:t>As all the services are placed inside the kernel, they have a single address space </a:t>
            </a:r>
          </a:p>
          <a:p>
            <a:pPr marL="285750" indent="-285750" algn="just">
              <a:lnSpc>
                <a:spcPct val="150000"/>
              </a:lnSpc>
              <a:buFont typeface="Arial" panose="020B0604020202020204" pitchFamily="34" charset="0"/>
              <a:buChar char="•"/>
            </a:pPr>
            <a:r>
              <a:rPr lang="en-US" sz="2200" b="0" i="0" dirty="0">
                <a:solidFill>
                  <a:srgbClr val="030303"/>
                </a:solidFill>
                <a:effectLst/>
                <a:latin typeface="Times New Roman" panose="02020603050405020304" pitchFamily="18" charset="0"/>
                <a:cs typeface="Times New Roman" panose="02020603050405020304" pitchFamily="18" charset="0"/>
              </a:rPr>
              <a:t>It is bigger in size</a:t>
            </a:r>
          </a:p>
          <a:p>
            <a:pPr marL="285750" indent="-285750" algn="just">
              <a:lnSpc>
                <a:spcPct val="150000"/>
              </a:lnSpc>
              <a:buFont typeface="Arial" panose="020B0604020202020204" pitchFamily="34" charset="0"/>
              <a:buChar char="•"/>
            </a:pPr>
            <a:r>
              <a:rPr lang="en-US" sz="2200" b="0" i="0" dirty="0">
                <a:solidFill>
                  <a:srgbClr val="030303"/>
                </a:solidFill>
                <a:effectLst/>
                <a:latin typeface="Times New Roman" panose="02020603050405020304" pitchFamily="18" charset="0"/>
                <a:cs typeface="Times New Roman" panose="02020603050405020304" pitchFamily="18" charset="0"/>
              </a:rPr>
              <a:t>It is easy to implement/code </a:t>
            </a:r>
          </a:p>
          <a:p>
            <a:pPr marL="285750" indent="-285750" algn="just">
              <a:lnSpc>
                <a:spcPct val="150000"/>
              </a:lnSpc>
              <a:buFont typeface="Arial" panose="020B0604020202020204" pitchFamily="34" charset="0"/>
              <a:buChar char="•"/>
            </a:pPr>
            <a:r>
              <a:rPr lang="en-US" sz="2200" b="0" i="0" dirty="0">
                <a:solidFill>
                  <a:srgbClr val="030303"/>
                </a:solidFill>
                <a:effectLst/>
                <a:latin typeface="Times New Roman" panose="02020603050405020304" pitchFamily="18" charset="0"/>
                <a:cs typeface="Times New Roman" panose="02020603050405020304" pitchFamily="18" charset="0"/>
              </a:rPr>
              <a:t>Performance is high (As kernel can invoke any function directly as everything is placed in the kernel) </a:t>
            </a:r>
          </a:p>
          <a:p>
            <a:pPr marL="285750" indent="-285750" algn="just">
              <a:lnSpc>
                <a:spcPct val="150000"/>
              </a:lnSpc>
              <a:buFont typeface="Arial" panose="020B0604020202020204" pitchFamily="34" charset="0"/>
              <a:buChar char="•"/>
            </a:pPr>
            <a:r>
              <a:rPr lang="en-US" sz="2200" b="0" i="0" dirty="0">
                <a:solidFill>
                  <a:srgbClr val="030303"/>
                </a:solidFill>
                <a:effectLst/>
                <a:latin typeface="Times New Roman" panose="02020603050405020304" pitchFamily="18" charset="0"/>
                <a:cs typeface="Times New Roman" panose="02020603050405020304" pitchFamily="18" charset="0"/>
              </a:rPr>
              <a:t>Less Secure (If one service fails, entire system crashes)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829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F01CE7F-5F9E-4D9D-BA5F-1B1D5A72A70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5" name="Picture 4">
            <a:extLst>
              <a:ext uri="{FF2B5EF4-FFF2-40B4-BE49-F238E27FC236}">
                <a16:creationId xmlns:a16="http://schemas.microsoft.com/office/drawing/2014/main" id="{206884ED-6F3F-4FB7-A720-7BBC24D3F008}"/>
              </a:ext>
            </a:extLst>
          </p:cNvPr>
          <p:cNvPicPr>
            <a:picLocks noChangeAspect="1"/>
          </p:cNvPicPr>
          <p:nvPr/>
        </p:nvPicPr>
        <p:blipFill>
          <a:blip r:embed="rId2"/>
          <a:stretch>
            <a:fillRect/>
          </a:stretch>
        </p:blipFill>
        <p:spPr>
          <a:xfrm>
            <a:off x="1214437" y="1362075"/>
            <a:ext cx="6715125" cy="4133850"/>
          </a:xfrm>
          <a:prstGeom prst="rect">
            <a:avLst/>
          </a:prstGeom>
        </p:spPr>
      </p:pic>
      <p:sp>
        <p:nvSpPr>
          <p:cNvPr id="7" name="TextBox 6">
            <a:extLst>
              <a:ext uri="{FF2B5EF4-FFF2-40B4-BE49-F238E27FC236}">
                <a16:creationId xmlns:a16="http://schemas.microsoft.com/office/drawing/2014/main" id="{12B4B1D2-5231-4BAB-8A9B-DD243CEA7AFD}"/>
              </a:ext>
            </a:extLst>
          </p:cNvPr>
          <p:cNvSpPr txBox="1"/>
          <p:nvPr/>
        </p:nvSpPr>
        <p:spPr>
          <a:xfrm>
            <a:off x="1885950" y="5987019"/>
            <a:ext cx="6043612" cy="276999"/>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Figure: Micro kernel  based operating system</a:t>
            </a:r>
          </a:p>
        </p:txBody>
      </p:sp>
    </p:spTree>
    <p:extLst>
      <p:ext uri="{BB962C8B-B14F-4D97-AF65-F5344CB8AC3E}">
        <p14:creationId xmlns:p14="http://schemas.microsoft.com/office/powerpoint/2010/main" val="592928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12EEC8F-3E46-465C-8F62-23B9A060EEE0}"/>
              </a:ext>
            </a:extLst>
          </p:cNvPr>
          <p:cNvSpPr>
            <a:spLocks noGrp="1" noChangeArrowheads="1"/>
          </p:cNvSpPr>
          <p:nvPr>
            <p:ph type="title"/>
          </p:nvPr>
        </p:nvSpPr>
        <p:spPr>
          <a:xfrm>
            <a:off x="504825" y="214313"/>
            <a:ext cx="6233600" cy="531275"/>
          </a:xfrm>
        </p:spPr>
        <p:txBody>
          <a:bodyPr>
            <a:noAutofit/>
          </a:bodyPr>
          <a:lstStyle/>
          <a:p>
            <a:pPr eaLnBrk="1" hangingPunct="1"/>
            <a:r>
              <a:rPr lang="en-US" altLang="en-US" sz="3400" b="1" dirty="0">
                <a:latin typeface="Times New Roman" panose="02020603050405020304" pitchFamily="18" charset="0"/>
                <a:cs typeface="Times New Roman" panose="02020603050405020304" pitchFamily="18" charset="0"/>
              </a:rPr>
              <a:t>Microkernel System Structure </a:t>
            </a:r>
          </a:p>
        </p:txBody>
      </p:sp>
      <p:pic>
        <p:nvPicPr>
          <p:cNvPr id="44035" name="Picture 2" descr="2_14.pdf">
            <a:extLst>
              <a:ext uri="{FF2B5EF4-FFF2-40B4-BE49-F238E27FC236}">
                <a16:creationId xmlns:a16="http://schemas.microsoft.com/office/drawing/2014/main" id="{3A29891D-894E-41DD-84C6-BF2E0C0E07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66813" y="1282700"/>
            <a:ext cx="7427912"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39C277E9-B7C5-49DA-B21A-60D075AC1D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B68EAB-9F59-44DA-A194-420D2A6EC67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6" name="TextBox 5">
            <a:extLst>
              <a:ext uri="{FF2B5EF4-FFF2-40B4-BE49-F238E27FC236}">
                <a16:creationId xmlns:a16="http://schemas.microsoft.com/office/drawing/2014/main" id="{91C825E7-D589-4CE2-A0F7-6A0657651EEF}"/>
              </a:ext>
            </a:extLst>
          </p:cNvPr>
          <p:cNvSpPr txBox="1"/>
          <p:nvPr/>
        </p:nvSpPr>
        <p:spPr>
          <a:xfrm>
            <a:off x="253218" y="562707"/>
            <a:ext cx="8426548" cy="6130974"/>
          </a:xfrm>
          <a:prstGeom prst="rect">
            <a:avLst/>
          </a:prstGeom>
          <a:noFill/>
        </p:spPr>
        <p:txBody>
          <a:bodyPr wrap="square">
            <a:sp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Microkernel</a:t>
            </a:r>
            <a:r>
              <a:rPr lang="en-US" sz="2400" b="0" i="0" dirty="0">
                <a:effectLst/>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Only bare minimum code is placed inside the kernel (only basic memory management and Inter Process Communication code) Here the kernel is broken down into processes called as servers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As services(Servers provide services) are separated they have different address spaces -It is smaller in size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It is tough to implement/code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Performance is low (As servers are separated, so to invoke services from other servers IPC(Inter Process Communication) is needed which requires kernel's permission and thus increases access time and lowers the performance)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More Secure (Even if one service crashes, others can function properly because of separation)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532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AD1B51-20E7-4E08-9E59-48680C0DF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6" name="TextBox 5">
            <a:extLst>
              <a:ext uri="{FF2B5EF4-FFF2-40B4-BE49-F238E27FC236}">
                <a16:creationId xmlns:a16="http://schemas.microsoft.com/office/drawing/2014/main" id="{99B61C86-4D7F-4EFC-8E84-A786878D82B9}"/>
              </a:ext>
            </a:extLst>
          </p:cNvPr>
          <p:cNvSpPr txBox="1"/>
          <p:nvPr/>
        </p:nvSpPr>
        <p:spPr>
          <a:xfrm>
            <a:off x="727788" y="136524"/>
            <a:ext cx="7966046" cy="4099648"/>
          </a:xfrm>
          <a:prstGeom prst="rect">
            <a:avLst/>
          </a:prstGeom>
          <a:noFill/>
        </p:spPr>
        <p:txBody>
          <a:bodyPr wrap="square">
            <a:spAutoFit/>
          </a:bodyPr>
          <a:lstStyle/>
          <a:p>
            <a:pPr algn="just">
              <a:lnSpc>
                <a:spcPct val="150000"/>
              </a:lnSpc>
            </a:pPr>
            <a:r>
              <a:rPr lang="en-US" sz="2800" b="1" dirty="0">
                <a:latin typeface="Times New Roman" panose="02020603050405020304" pitchFamily="18" charset="0"/>
                <a:cs typeface="Times New Roman" panose="02020603050405020304" pitchFamily="18" charset="0"/>
              </a:rPr>
              <a:t>Hybrid Kernel </a:t>
            </a:r>
          </a:p>
          <a:p>
            <a:pPr algn="just">
              <a:lnSpc>
                <a:spcPct val="150000"/>
              </a:lnSpc>
            </a:pPr>
            <a:r>
              <a:rPr lang="en-US" sz="2200"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A </a:t>
            </a:r>
            <a:r>
              <a:rPr lang="en-US" sz="2200" b="1" i="0" dirty="0">
                <a:effectLst/>
                <a:latin typeface="Times New Roman" panose="02020603050405020304" pitchFamily="18" charset="0"/>
                <a:cs typeface="Times New Roman" panose="02020603050405020304" pitchFamily="18" charset="0"/>
              </a:rPr>
              <a:t>hybrid kernel</a:t>
            </a:r>
            <a:r>
              <a:rPr lang="en-US" sz="2200" b="0" i="0" dirty="0">
                <a:effectLst/>
                <a:latin typeface="Times New Roman" panose="02020603050405020304" pitchFamily="18" charset="0"/>
                <a:cs typeface="Times New Roman" panose="02020603050405020304" pitchFamily="18" charset="0"/>
              </a:rPr>
              <a:t> is a </a:t>
            </a:r>
            <a:r>
              <a:rPr lang="en-US" sz="2200" b="0" i="0" u="none" strike="noStrike" dirty="0">
                <a:effectLst/>
                <a:latin typeface="Times New Roman" panose="02020603050405020304" pitchFamily="18" charset="0"/>
                <a:cs typeface="Times New Roman" panose="02020603050405020304" pitchFamily="18" charset="0"/>
              </a:rPr>
              <a:t>kernel</a:t>
            </a:r>
            <a:r>
              <a:rPr lang="en-US" sz="2200" b="0" i="0" dirty="0">
                <a:effectLst/>
                <a:latin typeface="Times New Roman" panose="02020603050405020304" pitchFamily="18" charset="0"/>
                <a:cs typeface="Times New Roman" panose="02020603050405020304" pitchFamily="18" charset="0"/>
              </a:rPr>
              <a:t> architecture based on combining aspects of </a:t>
            </a:r>
            <a:r>
              <a:rPr lang="en-US" sz="2200" b="0" i="0" u="none" strike="noStrike" dirty="0">
                <a:effectLst/>
                <a:latin typeface="Times New Roman" panose="02020603050405020304" pitchFamily="18" charset="0"/>
                <a:cs typeface="Times New Roman" panose="02020603050405020304" pitchFamily="18" charset="0"/>
              </a:rPr>
              <a:t>microkernel</a:t>
            </a:r>
            <a:r>
              <a:rPr lang="en-US" sz="2200" b="0" i="0" dirty="0">
                <a:effectLst/>
                <a:latin typeface="Times New Roman" panose="02020603050405020304" pitchFamily="18" charset="0"/>
                <a:cs typeface="Times New Roman" panose="02020603050405020304" pitchFamily="18" charset="0"/>
              </a:rPr>
              <a:t> and </a:t>
            </a:r>
            <a:r>
              <a:rPr lang="en-US" sz="2200" b="0" i="0" u="none" strike="noStrike" dirty="0">
                <a:effectLst/>
                <a:latin typeface="Times New Roman" panose="02020603050405020304" pitchFamily="18" charset="0"/>
                <a:cs typeface="Times New Roman" panose="02020603050405020304" pitchFamily="18" charset="0"/>
              </a:rPr>
              <a:t>monolithic kernel</a:t>
            </a:r>
            <a:r>
              <a:rPr lang="en-US" sz="2200" b="0" i="0" dirty="0">
                <a:effectLst/>
                <a:latin typeface="Times New Roman" panose="02020603050405020304" pitchFamily="18" charset="0"/>
                <a:cs typeface="Times New Roman" panose="02020603050405020304" pitchFamily="18" charset="0"/>
              </a:rPr>
              <a:t> architectures used in computer operating systems.</a:t>
            </a:r>
            <a:r>
              <a:rPr lang="en-US" sz="2200" dirty="0">
                <a:latin typeface="Times New Roman" panose="02020603050405020304" pitchFamily="18" charset="0"/>
                <a:cs typeface="Times New Roman" panose="02020603050405020304" pitchFamily="18" charset="0"/>
              </a:rPr>
              <a:t> </a:t>
            </a:r>
          </a:p>
          <a:p>
            <a:pPr algn="just">
              <a:lnSpc>
                <a:spcPct val="150000"/>
              </a:lnSpc>
            </a:pPr>
            <a:r>
              <a:rPr lang="en-US" sz="2200" dirty="0">
                <a:latin typeface="Times New Roman" panose="02020603050405020304" pitchFamily="18" charset="0"/>
                <a:cs typeface="Times New Roman" panose="02020603050405020304" pitchFamily="18" charset="0"/>
              </a:rPr>
              <a:t>• Example : Mac OS, </a:t>
            </a:r>
            <a:r>
              <a:rPr lang="en-US" sz="2000" b="0" i="0" dirty="0">
                <a:effectLst/>
                <a:latin typeface="Times New Roman" panose="02020603050405020304" pitchFamily="18" charset="0"/>
                <a:cs typeface="Times New Roman" panose="02020603050405020304" pitchFamily="18" charset="0"/>
              </a:rPr>
              <a:t>Microsoft Windows NT </a:t>
            </a:r>
            <a:r>
              <a:rPr lang="en-US" sz="2000" b="1" i="0" dirty="0">
                <a:effectLst/>
                <a:latin typeface="Times New Roman" panose="02020603050405020304" pitchFamily="18" charset="0"/>
                <a:cs typeface="Times New Roman" panose="02020603050405020304" pitchFamily="18" charset="0"/>
              </a:rPr>
              <a:t>kernel</a:t>
            </a:r>
            <a:r>
              <a:rPr lang="en-US" sz="2000" b="0" i="0" dirty="0">
                <a:effectLst/>
                <a:latin typeface="Times New Roman" panose="02020603050405020304" pitchFamily="18" charset="0"/>
                <a:cs typeface="Times New Roman" panose="02020603050405020304" pitchFamily="18" charset="0"/>
              </a:rPr>
              <a:t> that powers all </a:t>
            </a:r>
            <a:r>
              <a:rPr lang="en-US" sz="2000" b="1" i="0" dirty="0">
                <a:effectLst/>
                <a:latin typeface="Times New Roman" panose="02020603050405020304" pitchFamily="18" charset="0"/>
                <a:cs typeface="Times New Roman" panose="02020603050405020304" pitchFamily="18" charset="0"/>
              </a:rPr>
              <a:t>operating systems</a:t>
            </a:r>
            <a:r>
              <a:rPr lang="en-US" sz="2000" b="0" i="0" dirty="0">
                <a:effectLst/>
                <a:latin typeface="Times New Roman" panose="02020603050405020304" pitchFamily="18" charset="0"/>
                <a:cs typeface="Times New Roman" panose="02020603050405020304" pitchFamily="18" charset="0"/>
              </a:rPr>
              <a:t> in the Windows NT family, up to and including Windows 10 and Windows Server 2019, and powers Windows Phone 8, Windows Phone 8.1, and Xbox One.</a:t>
            </a: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A9ECF68-DC6A-4DAD-B74A-075687AF89D5}"/>
              </a:ext>
            </a:extLst>
          </p:cNvPr>
          <p:cNvPicPr>
            <a:picLocks noChangeAspect="1"/>
          </p:cNvPicPr>
          <p:nvPr/>
        </p:nvPicPr>
        <p:blipFill>
          <a:blip r:embed="rId2"/>
          <a:stretch>
            <a:fillRect/>
          </a:stretch>
        </p:blipFill>
        <p:spPr>
          <a:xfrm>
            <a:off x="4853354" y="3848418"/>
            <a:ext cx="4121834" cy="2873058"/>
          </a:xfrm>
          <a:prstGeom prst="rect">
            <a:avLst/>
          </a:prstGeom>
        </p:spPr>
      </p:pic>
    </p:spTree>
    <p:extLst>
      <p:ext uri="{BB962C8B-B14F-4D97-AF65-F5344CB8AC3E}">
        <p14:creationId xmlns:p14="http://schemas.microsoft.com/office/powerpoint/2010/main" val="1421725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357091-B07E-44CE-AB64-77BB3080CC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6" name="TextBox 5">
            <a:extLst>
              <a:ext uri="{FF2B5EF4-FFF2-40B4-BE49-F238E27FC236}">
                <a16:creationId xmlns:a16="http://schemas.microsoft.com/office/drawing/2014/main" id="{B23D4133-7329-4D53-B213-DA0B4DEA1AF1}"/>
              </a:ext>
            </a:extLst>
          </p:cNvPr>
          <p:cNvSpPr txBox="1"/>
          <p:nvPr/>
        </p:nvSpPr>
        <p:spPr>
          <a:xfrm>
            <a:off x="526677" y="365125"/>
            <a:ext cx="7449704" cy="5207644"/>
          </a:xfrm>
          <a:prstGeom prst="rect">
            <a:avLst/>
          </a:prstGeom>
          <a:noFill/>
        </p:spPr>
        <p:txBody>
          <a:bodyPr wrap="square">
            <a:spAutoFit/>
          </a:bodyPr>
          <a:lstStyle/>
          <a:p>
            <a:pPr algn="just">
              <a:lnSpc>
                <a:spcPct val="150000"/>
              </a:lnSpc>
            </a:pPr>
            <a:r>
              <a:rPr lang="en-US" sz="2400" b="1" i="0" u="none" strike="noStrike" baseline="0" dirty="0">
                <a:latin typeface="Times New Roman" panose="02020603050405020304" pitchFamily="18" charset="0"/>
                <a:cs typeface="Times New Roman" panose="02020603050405020304" pitchFamily="18" charset="0"/>
              </a:rPr>
              <a:t>Exokernel Architecture</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In traditional operating systems, systems resources are managed only by</a:t>
            </a:r>
          </a:p>
          <a:p>
            <a:pPr marL="742950" lvl="1"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privileged software</a:t>
            </a:r>
          </a:p>
          <a:p>
            <a:pPr marL="742950" lvl="1"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kernel</a:t>
            </a:r>
            <a:endParaRPr lang="en-US" sz="2000" b="1" i="0" u="none" strike="noStrike" baseline="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Anybody can manage resources.</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Exokernels separate protection </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from management.</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 Implemented applications are </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called library operating systems</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a:t>
            </a:r>
            <a:r>
              <a:rPr lang="en-US" sz="2000" b="1" i="0" u="none" strike="noStrike" baseline="0" dirty="0" err="1">
                <a:latin typeface="Times New Roman" panose="02020603050405020304" pitchFamily="18" charset="0"/>
                <a:cs typeface="Times New Roman" panose="02020603050405020304" pitchFamily="18" charset="0"/>
              </a:rPr>
              <a:t>libOSes</a:t>
            </a:r>
            <a:r>
              <a:rPr lang="en-US" sz="2000" b="0" i="0" u="none" strike="noStrike" baseline="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93076AA-E411-4A64-A394-58F85CA71CF2}"/>
              </a:ext>
            </a:extLst>
          </p:cNvPr>
          <p:cNvPicPr>
            <a:picLocks noChangeAspect="1"/>
          </p:cNvPicPr>
          <p:nvPr/>
        </p:nvPicPr>
        <p:blipFill>
          <a:blip r:embed="rId2"/>
          <a:stretch>
            <a:fillRect/>
          </a:stretch>
        </p:blipFill>
        <p:spPr>
          <a:xfrm>
            <a:off x="4202782" y="1657358"/>
            <a:ext cx="4772406" cy="3543284"/>
          </a:xfrm>
          <a:prstGeom prst="rect">
            <a:avLst/>
          </a:prstGeom>
        </p:spPr>
      </p:pic>
    </p:spTree>
    <p:extLst>
      <p:ext uri="{BB962C8B-B14F-4D97-AF65-F5344CB8AC3E}">
        <p14:creationId xmlns:p14="http://schemas.microsoft.com/office/powerpoint/2010/main" val="3574811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32"/>
          <p:cNvSpPr txBox="1"/>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lt2"/>
              </a:buClr>
              <a:buSzPts val="1400"/>
              <a:buFont typeface="Arial"/>
              <a:buNone/>
            </a:pPr>
            <a:fld id="{00000000-1234-1234-1234-123412341234}" type="slidenum">
              <a:rPr lang="en-US" sz="1400" b="0" i="0" u="none">
                <a:solidFill>
                  <a:schemeClr val="lt2"/>
                </a:solidFill>
                <a:latin typeface="Arial"/>
                <a:ea typeface="Arial"/>
                <a:cs typeface="Arial"/>
                <a:sym typeface="Arial"/>
              </a:rPr>
              <a:t>2</a:t>
            </a:fld>
            <a:endParaRPr/>
          </a:p>
        </p:txBody>
      </p:sp>
      <p:sp>
        <p:nvSpPr>
          <p:cNvPr id="4" name="TextBox 3">
            <a:extLst>
              <a:ext uri="{FF2B5EF4-FFF2-40B4-BE49-F238E27FC236}">
                <a16:creationId xmlns:a16="http://schemas.microsoft.com/office/drawing/2014/main" id="{6E562D17-418D-4663-B88A-EBDED10AEF86}"/>
              </a:ext>
            </a:extLst>
          </p:cNvPr>
          <p:cNvSpPr txBox="1"/>
          <p:nvPr/>
        </p:nvSpPr>
        <p:spPr>
          <a:xfrm>
            <a:off x="872197" y="2954215"/>
            <a:ext cx="7763803" cy="584775"/>
          </a:xfrm>
          <a:prstGeom prst="rect">
            <a:avLst/>
          </a:prstGeom>
          <a:noFill/>
        </p:spPr>
        <p:txBody>
          <a:bodyPr wrap="square">
            <a:spAutoFit/>
          </a:bodyPr>
          <a:lstStyle/>
          <a:p>
            <a:pPr algn="ctr"/>
            <a:r>
              <a:rPr lang="en-US" sz="3200" b="1" i="0" u="none" dirty="0">
                <a:solidFill>
                  <a:srgbClr val="000000"/>
                </a:solidFill>
                <a:latin typeface="Arial"/>
                <a:ea typeface="Arial"/>
                <a:cs typeface="Arial"/>
                <a:sym typeface="Arial"/>
              </a:rPr>
              <a:t>OS Structures</a:t>
            </a:r>
            <a:endParaRPr lang="en-US" sz="3200" b="1" dirty="0"/>
          </a:p>
        </p:txBody>
      </p:sp>
      <p:sp>
        <p:nvSpPr>
          <p:cNvPr id="3" name="Slide Number Placeholder 2">
            <a:extLst>
              <a:ext uri="{FF2B5EF4-FFF2-40B4-BE49-F238E27FC236}">
                <a16:creationId xmlns:a16="http://schemas.microsoft.com/office/drawing/2014/main" id="{A436422C-4009-439F-AF26-DABD5F6F5E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505019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D5A9DA-ED89-4EB0-87CF-517D0B6B8E8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6" name="TextBox 5">
            <a:extLst>
              <a:ext uri="{FF2B5EF4-FFF2-40B4-BE49-F238E27FC236}">
                <a16:creationId xmlns:a16="http://schemas.microsoft.com/office/drawing/2014/main" id="{48EDA5DF-EAB1-4AF2-B1E9-6FA9FB97BC0A}"/>
              </a:ext>
            </a:extLst>
          </p:cNvPr>
          <p:cNvSpPr txBox="1"/>
          <p:nvPr/>
        </p:nvSpPr>
        <p:spPr>
          <a:xfrm>
            <a:off x="506437" y="422031"/>
            <a:ext cx="8328074" cy="5299977"/>
          </a:xfrm>
          <a:prstGeom prst="rect">
            <a:avLst/>
          </a:prstGeom>
          <a:noFill/>
        </p:spPr>
        <p:txBody>
          <a:bodyPr wrap="square">
            <a:spAutoFit/>
          </a:bodyPr>
          <a:lstStyle/>
          <a:p>
            <a:pPr algn="just">
              <a:lnSpc>
                <a:spcPct val="150000"/>
              </a:lnSpc>
            </a:pPr>
            <a:r>
              <a:rPr lang="en-US" sz="2400" b="1" i="0" u="none" strike="noStrike" baseline="0" dirty="0">
                <a:latin typeface="Times New Roman" panose="02020603050405020304" pitchFamily="18" charset="0"/>
                <a:cs typeface="Times New Roman" panose="02020603050405020304" pitchFamily="18" charset="0"/>
              </a:rPr>
              <a:t>Exokernel Principles</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Separate protection and management</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Expose allocation</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Expose names</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Expose revocation</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Expose information</a:t>
            </a:r>
          </a:p>
          <a:p>
            <a:pPr algn="just">
              <a:lnSpc>
                <a:spcPct val="150000"/>
              </a:lnSpc>
            </a:pPr>
            <a:r>
              <a:rPr lang="en-US" sz="2400" b="1" i="0" u="none" strike="noStrike" baseline="0" dirty="0">
                <a:latin typeface="Times New Roman" panose="02020603050405020304" pitchFamily="18" charset="0"/>
                <a:cs typeface="Times New Roman" panose="02020603050405020304" pitchFamily="18" charset="0"/>
              </a:rPr>
              <a:t>Exokernel Architecture</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Gives more control to applications through </a:t>
            </a:r>
            <a:r>
              <a:rPr lang="en-US" sz="2000" b="0" i="0" u="none" strike="noStrike" baseline="0" dirty="0" err="1">
                <a:latin typeface="Times New Roman" panose="02020603050405020304" pitchFamily="18" charset="0"/>
                <a:cs typeface="Times New Roman" panose="02020603050405020304" pitchFamily="18" charset="0"/>
              </a:rPr>
              <a:t>libOSes</a:t>
            </a:r>
            <a:r>
              <a:rPr lang="en-US" sz="2000" b="0" i="0" u="none" strike="noStrike" baseline="0" dirty="0">
                <a:latin typeface="Times New Roman" panose="02020603050405020304" pitchFamily="18" charset="0"/>
                <a:cs typeface="Times New Roman" panose="02020603050405020304" pitchFamily="18" charset="0"/>
              </a:rPr>
              <a:t>, such as</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User level networking</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Application controlled virtual memory</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File systems</a:t>
            </a:r>
          </a:p>
        </p:txBody>
      </p:sp>
    </p:spTree>
    <p:extLst>
      <p:ext uri="{BB962C8B-B14F-4D97-AF65-F5344CB8AC3E}">
        <p14:creationId xmlns:p14="http://schemas.microsoft.com/office/powerpoint/2010/main" val="1696736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A6F02E-5999-46FE-93EB-B4FCBFBB44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6" name="TextBox 5">
            <a:extLst>
              <a:ext uri="{FF2B5EF4-FFF2-40B4-BE49-F238E27FC236}">
                <a16:creationId xmlns:a16="http://schemas.microsoft.com/office/drawing/2014/main" id="{601B2A07-3599-465A-84D3-B72107A8C7BB}"/>
              </a:ext>
            </a:extLst>
          </p:cNvPr>
          <p:cNvSpPr txBox="1"/>
          <p:nvPr/>
        </p:nvSpPr>
        <p:spPr>
          <a:xfrm>
            <a:off x="351691" y="136525"/>
            <a:ext cx="8356211" cy="612552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Traditional operating systems provides only high level</a:t>
            </a:r>
          </a:p>
          <a:p>
            <a:pPr algn="just">
              <a:lnSpc>
                <a:spcPct val="150000"/>
              </a:lnSpc>
            </a:pPr>
            <a:r>
              <a:rPr lang="en-US" sz="2200" b="0" i="0" u="none" strike="noStrike" baseline="0" dirty="0">
                <a:latin typeface="Times New Roman" panose="02020603050405020304" pitchFamily="18" charset="0"/>
                <a:cs typeface="Times New Roman" panose="02020603050405020304" pitchFamily="18" charset="0"/>
              </a:rPr>
              <a:t>abstractions.</a:t>
            </a:r>
          </a:p>
          <a:p>
            <a:pPr marL="742950" lvl="1" indent="-285750" algn="just">
              <a:lnSpc>
                <a:spcPct val="150000"/>
              </a:lnSpc>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Files</a:t>
            </a:r>
            <a:endParaRPr lang="en-US" sz="22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Exokernels allow low level abstractions.</a:t>
            </a:r>
          </a:p>
          <a:p>
            <a:pPr marL="742950" lvl="1" indent="-285750" algn="just">
              <a:lnSpc>
                <a:spcPct val="150000"/>
              </a:lnSpc>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Files</a:t>
            </a:r>
            <a:endParaRPr lang="en-US" sz="2200" dirty="0">
              <a:latin typeface="Times New Roman" panose="02020603050405020304" pitchFamily="18" charset="0"/>
              <a:cs typeface="Times New Roman" panose="02020603050405020304" pitchFamily="18" charset="0"/>
            </a:endParaRPr>
          </a:p>
          <a:p>
            <a:pPr marL="1200150" lvl="2" indent="-285750" algn="just">
              <a:lnSpc>
                <a:spcPct val="150000"/>
              </a:lnSpc>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Metadata, Disk blocks, Buffer cache pages</a:t>
            </a:r>
          </a:p>
          <a:p>
            <a:pPr marL="285750" indent="-285750" algn="l">
              <a:lnSpc>
                <a:spcPct val="150000"/>
              </a:lnSpc>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Multiplexing the CPU</a:t>
            </a:r>
          </a:p>
          <a:p>
            <a:pPr marL="742950" lvl="1" indent="-285750">
              <a:lnSpc>
                <a:spcPct val="150000"/>
              </a:lnSpc>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Allows a process to save or restore its own registers</a:t>
            </a:r>
          </a:p>
          <a:p>
            <a:pPr marL="285750" indent="-285750" algn="l">
              <a:lnSpc>
                <a:spcPct val="150000"/>
              </a:lnSpc>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Multiplexing Main Memory</a:t>
            </a:r>
          </a:p>
          <a:p>
            <a:pPr marL="742950" lvl="1" indent="-285750">
              <a:lnSpc>
                <a:spcPct val="150000"/>
              </a:lnSpc>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Guards memory accesses between competing</a:t>
            </a:r>
          </a:p>
          <a:p>
            <a:pPr marL="285750" indent="-285750" algn="l">
              <a:lnSpc>
                <a:spcPct val="150000"/>
              </a:lnSpc>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Multiplexing the Stable Storage</a:t>
            </a:r>
          </a:p>
          <a:p>
            <a:pPr marL="742950" lvl="1" indent="-285750">
              <a:lnSpc>
                <a:spcPct val="150000"/>
              </a:lnSpc>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Provides </a:t>
            </a:r>
            <a:r>
              <a:rPr lang="en-US" sz="2200" b="0" i="0" u="none" strike="noStrike" baseline="0" dirty="0" err="1">
                <a:latin typeface="Times New Roman" panose="02020603050405020304" pitchFamily="18" charset="0"/>
                <a:cs typeface="Times New Roman" panose="02020603050405020304" pitchFamily="18" charset="0"/>
              </a:rPr>
              <a:t>libOSes</a:t>
            </a:r>
            <a:r>
              <a:rPr lang="en-US" sz="2200" b="0" i="0" u="none" strike="noStrike" baseline="0" dirty="0">
                <a:latin typeface="Times New Roman" panose="02020603050405020304" pitchFamily="18" charset="0"/>
                <a:cs typeface="Times New Roman" panose="02020603050405020304" pitchFamily="18" charset="0"/>
              </a:rPr>
              <a:t> with access to stable storage at disk block level</a:t>
            </a:r>
          </a:p>
        </p:txBody>
      </p:sp>
    </p:spTree>
    <p:extLst>
      <p:ext uri="{BB962C8B-B14F-4D97-AF65-F5344CB8AC3E}">
        <p14:creationId xmlns:p14="http://schemas.microsoft.com/office/powerpoint/2010/main" val="2158768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47F407-768A-4508-9DA0-A52F669DB5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TextBox 4">
            <a:extLst>
              <a:ext uri="{FF2B5EF4-FFF2-40B4-BE49-F238E27FC236}">
                <a16:creationId xmlns:a16="http://schemas.microsoft.com/office/drawing/2014/main" id="{B9CCC526-24E5-4D6F-877B-8DFA40D3694C}"/>
              </a:ext>
            </a:extLst>
          </p:cNvPr>
          <p:cNvSpPr txBox="1"/>
          <p:nvPr/>
        </p:nvSpPr>
        <p:spPr>
          <a:xfrm>
            <a:off x="281354" y="478303"/>
            <a:ext cx="8693834" cy="6350778"/>
          </a:xfrm>
          <a:prstGeom prst="rect">
            <a:avLst/>
          </a:prstGeom>
          <a:noFill/>
        </p:spPr>
        <p:txBody>
          <a:bodyPr wrap="square">
            <a:spAutoFit/>
          </a:bodyPr>
          <a:lstStyle/>
          <a:p>
            <a:pPr algn="just">
              <a:lnSpc>
                <a:spcPct val="150000"/>
              </a:lnSpc>
            </a:pPr>
            <a:r>
              <a:rPr lang="en-US" sz="2800" b="1" dirty="0">
                <a:latin typeface="Times New Roman" panose="02020603050405020304" pitchFamily="18" charset="0"/>
                <a:cs typeface="Times New Roman" panose="02020603050405020304" pitchFamily="18" charset="0"/>
              </a:rPr>
              <a:t>N</a:t>
            </a:r>
            <a:r>
              <a:rPr lang="en-US" sz="2800" b="1" i="0" dirty="0">
                <a:effectLst/>
                <a:latin typeface="Times New Roman" panose="02020603050405020304" pitchFamily="18" charset="0"/>
                <a:cs typeface="Times New Roman" panose="02020603050405020304" pitchFamily="18" charset="0"/>
              </a:rPr>
              <a:t>anokernel</a:t>
            </a:r>
            <a:endParaRPr lang="en-US" sz="28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The term </a:t>
            </a:r>
            <a:r>
              <a:rPr lang="en-US" sz="2200" b="1" i="0" dirty="0">
                <a:effectLst/>
                <a:latin typeface="Times New Roman" panose="02020603050405020304" pitchFamily="18" charset="0"/>
                <a:cs typeface="Times New Roman" panose="02020603050405020304" pitchFamily="18" charset="0"/>
              </a:rPr>
              <a:t>nanokernel</a:t>
            </a:r>
            <a:r>
              <a:rPr lang="en-US" sz="2200" b="0" i="0" dirty="0">
                <a:effectLst/>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or for a while they called it </a:t>
            </a:r>
            <a:r>
              <a:rPr lang="en-US" sz="2200" dirty="0" err="1">
                <a:latin typeface="Times New Roman" panose="02020603050405020304" pitchFamily="18" charset="0"/>
                <a:cs typeface="Times New Roman" panose="02020603050405020304" pitchFamily="18" charset="0"/>
              </a:rPr>
              <a:t>picokernel</a:t>
            </a:r>
            <a:r>
              <a:rPr lang="en-US" sz="2200"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is used to describe a specific </a:t>
            </a:r>
            <a:r>
              <a:rPr lang="en-US" sz="2200" b="1" i="0" dirty="0">
                <a:effectLst/>
                <a:latin typeface="Times New Roman" panose="02020603050405020304" pitchFamily="18" charset="0"/>
                <a:cs typeface="Times New Roman" panose="02020603050405020304" pitchFamily="18" charset="0"/>
              </a:rPr>
              <a:t>type of kernel</a:t>
            </a:r>
            <a:r>
              <a:rPr lang="en-US" sz="2200" b="0" i="0" dirty="0">
                <a:effectLst/>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nano or </a:t>
            </a:r>
            <a:r>
              <a:rPr lang="en-US" sz="2200" dirty="0" err="1">
                <a:latin typeface="Times New Roman" panose="02020603050405020304" pitchFamily="18" charset="0"/>
                <a:cs typeface="Times New Roman" panose="02020603050405020304" pitchFamily="18" charset="0"/>
              </a:rPr>
              <a:t>pico</a:t>
            </a:r>
            <a:r>
              <a:rPr lang="en-US" sz="2200" dirty="0">
                <a:latin typeface="Times New Roman" panose="02020603050405020304" pitchFamily="18" charset="0"/>
                <a:cs typeface="Times New Roman" panose="02020603050405020304" pitchFamily="18" charset="0"/>
              </a:rPr>
              <a:t> used to represent a control of the computer clock and the response time (precision timing) to certain process or thread.</a:t>
            </a:r>
            <a:endParaRPr lang="en-US" sz="22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Nanokernels are relatively small kernels which </a:t>
            </a:r>
            <a:r>
              <a:rPr lang="en-US" sz="2200" b="1" i="0" dirty="0">
                <a:effectLst/>
                <a:latin typeface="Times New Roman" panose="02020603050405020304" pitchFamily="18" charset="0"/>
                <a:cs typeface="Times New Roman" panose="02020603050405020304" pitchFamily="18" charset="0"/>
              </a:rPr>
              <a:t>provide hardware abstraction</a:t>
            </a:r>
            <a:r>
              <a:rPr lang="en-US" sz="2200" b="0" i="0" dirty="0">
                <a:effectLst/>
                <a:latin typeface="Times New Roman" panose="02020603050405020304" pitchFamily="18" charset="0"/>
                <a:cs typeface="Times New Roman" panose="02020603050405020304" pitchFamily="18" charset="0"/>
              </a:rPr>
              <a:t>, but </a:t>
            </a:r>
            <a:r>
              <a:rPr lang="en-US" sz="2200" b="1" i="0" dirty="0">
                <a:effectLst/>
                <a:latin typeface="Times New Roman" panose="02020603050405020304" pitchFamily="18" charset="0"/>
                <a:cs typeface="Times New Roman" panose="02020603050405020304" pitchFamily="18" charset="0"/>
              </a:rPr>
              <a:t>lack system services</a:t>
            </a:r>
            <a:r>
              <a:rPr lang="en-US" sz="2200" b="0" i="0" dirty="0">
                <a:effectLst/>
                <a:latin typeface="Times New Roman" panose="02020603050405020304" pitchFamily="18" charset="0"/>
                <a:cs typeface="Times New Roman" panose="02020603050405020304" pitchFamily="18" charset="0"/>
              </a:rPr>
              <a:t>. Modern microkernels also lack system services, so the terms have become analogous.</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 example of nanokernel is </a:t>
            </a:r>
            <a:r>
              <a:rPr lang="en-US" sz="2200" dirty="0" err="1">
                <a:latin typeface="Times New Roman" panose="02020603050405020304" pitchFamily="18" charset="0"/>
                <a:cs typeface="Times New Roman" panose="02020603050405020304" pitchFamily="18" charset="0"/>
              </a:rPr>
              <a:t>KeyOS</a:t>
            </a:r>
            <a:r>
              <a:rPr lang="en-US" sz="2200" dirty="0">
                <a:latin typeface="Times New Roman" panose="02020603050405020304" pitchFamily="18" charset="0"/>
                <a:cs typeface="Times New Roman" panose="02020603050405020304" pitchFamily="18" charset="0"/>
              </a:rPr>
              <a:t> that has been used in the System/370, 680x0 and 88x0 processor families since 1983.</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example of nanokernel is </a:t>
            </a:r>
            <a:r>
              <a:rPr lang="en-US" sz="2400" dirty="0" err="1">
                <a:latin typeface="Times New Roman" panose="02020603050405020304" pitchFamily="18" charset="0"/>
                <a:cs typeface="Times New Roman" panose="02020603050405020304" pitchFamily="18" charset="0"/>
              </a:rPr>
              <a:t>KeyOS</a:t>
            </a:r>
            <a:r>
              <a:rPr lang="en-US" sz="2400" dirty="0">
                <a:latin typeface="Times New Roman" panose="02020603050405020304" pitchFamily="18" charset="0"/>
                <a:cs typeface="Times New Roman" panose="02020603050405020304" pitchFamily="18" charset="0"/>
              </a:rPr>
              <a:t> that has been used in the System/370, 680x0 and 88x0 processor families since 1983</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343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5" name="Google Shape;1065;p111"/>
          <p:cNvSpPr txBox="1"/>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Times New Roman"/>
              <a:buNone/>
            </a:pPr>
            <a:fld id="{00000000-1234-1234-1234-123412341234}" type="slidenum">
              <a:rPr lang="en-US" sz="1800" b="0" i="0" u="none">
                <a:solidFill>
                  <a:srgbClr val="000000"/>
                </a:solidFill>
                <a:latin typeface="Times New Roman"/>
                <a:ea typeface="Times New Roman"/>
                <a:cs typeface="Times New Roman"/>
                <a:sym typeface="Times New Roman"/>
              </a:rPr>
              <a:t>23</a:t>
            </a:fld>
            <a:endParaRPr/>
          </a:p>
        </p:txBody>
      </p:sp>
      <p:graphicFrame>
        <p:nvGraphicFramePr>
          <p:cNvPr id="4" name="Table 3">
            <a:extLst>
              <a:ext uri="{FF2B5EF4-FFF2-40B4-BE49-F238E27FC236}">
                <a16:creationId xmlns:a16="http://schemas.microsoft.com/office/drawing/2014/main" id="{81A9006E-8BAE-44DE-86CF-F048D1251C52}"/>
              </a:ext>
            </a:extLst>
          </p:cNvPr>
          <p:cNvGraphicFramePr>
            <a:graphicFrameLocks noGrp="1"/>
          </p:cNvGraphicFramePr>
          <p:nvPr>
            <p:extLst>
              <p:ext uri="{D42A27DB-BD31-4B8C-83A1-F6EECF244321}">
                <p14:modId xmlns:p14="http://schemas.microsoft.com/office/powerpoint/2010/main" val="2209588277"/>
              </p:ext>
            </p:extLst>
          </p:nvPr>
        </p:nvGraphicFramePr>
        <p:xfrm>
          <a:off x="1000850" y="1335983"/>
          <a:ext cx="7350522" cy="5267040"/>
        </p:xfrm>
        <a:graphic>
          <a:graphicData uri="http://schemas.openxmlformats.org/drawingml/2006/table">
            <a:tbl>
              <a:tblPr/>
              <a:tblGrid>
                <a:gridCol w="1339221">
                  <a:extLst>
                    <a:ext uri="{9D8B030D-6E8A-4147-A177-3AD203B41FA5}">
                      <a16:colId xmlns:a16="http://schemas.microsoft.com/office/drawing/2014/main" val="95708534"/>
                    </a:ext>
                  </a:extLst>
                </a:gridCol>
                <a:gridCol w="3561127">
                  <a:extLst>
                    <a:ext uri="{9D8B030D-6E8A-4147-A177-3AD203B41FA5}">
                      <a16:colId xmlns:a16="http://schemas.microsoft.com/office/drawing/2014/main" val="2848571619"/>
                    </a:ext>
                  </a:extLst>
                </a:gridCol>
                <a:gridCol w="2450174">
                  <a:extLst>
                    <a:ext uri="{9D8B030D-6E8A-4147-A177-3AD203B41FA5}">
                      <a16:colId xmlns:a16="http://schemas.microsoft.com/office/drawing/2014/main" val="3509503978"/>
                    </a:ext>
                  </a:extLst>
                </a:gridCol>
              </a:tblGrid>
              <a:tr h="367873">
                <a:tc>
                  <a:txBody>
                    <a:bodyPr/>
                    <a:lstStyle/>
                    <a:p>
                      <a:pPr algn="l" fontAlgn="t"/>
                      <a:r>
                        <a:rPr lang="en-US" sz="1800" b="1">
                          <a:effectLst/>
                          <a:latin typeface="Times New Roman" panose="02020603050405020304" pitchFamily="18" charset="0"/>
                          <a:cs typeface="Times New Roman" panose="02020603050405020304" pitchFamily="18" charset="0"/>
                        </a:rPr>
                        <a:t>Parameters</a:t>
                      </a:r>
                      <a:endParaRPr lang="en-US" sz="1800">
                        <a:effectLst/>
                        <a:latin typeface="Times New Roman" panose="02020603050405020304" pitchFamily="18" charset="0"/>
                        <a:cs typeface="Times New Roman" panose="02020603050405020304" pitchFamily="18" charset="0"/>
                      </a:endParaRPr>
                    </a:p>
                  </a:txBody>
                  <a:tcPr marL="59445" marR="59445" marT="59445" marB="59445">
                    <a:lnL w="12700" cap="flat" cmpd="sng" algn="ctr">
                      <a:solidFill>
                        <a:srgbClr val="208696"/>
                      </a:solidFill>
                      <a:prstDash val="solid"/>
                      <a:round/>
                      <a:headEnd type="none" w="med" len="med"/>
                      <a:tailEnd type="none" w="med" len="med"/>
                    </a:lnL>
                    <a:lnR w="12700" cap="flat" cmpd="sng" algn="ctr">
                      <a:solidFill>
                        <a:srgbClr val="60989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b="1">
                          <a:effectLst/>
                          <a:latin typeface="Times New Roman" panose="02020603050405020304" pitchFamily="18" charset="0"/>
                          <a:cs typeface="Times New Roman" panose="02020603050405020304" pitchFamily="18" charset="0"/>
                        </a:rPr>
                        <a:t>Monolithic kernel</a:t>
                      </a:r>
                      <a:endParaRPr lang="en-US" sz="1800">
                        <a:effectLst/>
                        <a:latin typeface="Times New Roman" panose="02020603050405020304" pitchFamily="18" charset="0"/>
                        <a:cs typeface="Times New Roman" panose="02020603050405020304" pitchFamily="18" charset="0"/>
                      </a:endParaRPr>
                    </a:p>
                  </a:txBody>
                  <a:tcPr marL="59445" marR="59445" marT="59445" marB="59445">
                    <a:lnL w="12700" cap="flat" cmpd="sng" algn="ctr">
                      <a:solidFill>
                        <a:srgbClr val="609896"/>
                      </a:solidFill>
                      <a:prstDash val="solid"/>
                      <a:round/>
                      <a:headEnd type="none" w="med" len="med"/>
                      <a:tailEnd type="none" w="med" len="med"/>
                    </a:lnL>
                    <a:lnR w="12700" cap="flat" cmpd="sng" algn="ctr">
                      <a:solidFill>
                        <a:srgbClr val="00BB9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b="1" dirty="0" err="1">
                          <a:effectLst/>
                          <a:latin typeface="Times New Roman" panose="02020603050405020304" pitchFamily="18" charset="0"/>
                          <a:cs typeface="Times New Roman" panose="02020603050405020304" pitchFamily="18" charset="0"/>
                        </a:rPr>
                        <a:t>MicroKernel</a:t>
                      </a:r>
                      <a:endParaRPr lang="en-US" sz="1800" dirty="0">
                        <a:effectLst/>
                        <a:latin typeface="Times New Roman" panose="02020603050405020304" pitchFamily="18" charset="0"/>
                        <a:cs typeface="Times New Roman" panose="02020603050405020304" pitchFamily="18" charset="0"/>
                      </a:endParaRPr>
                    </a:p>
                  </a:txBody>
                  <a:tcPr marL="59445" marR="59445" marT="59445" marB="59445">
                    <a:lnL w="12700" cap="flat" cmpd="sng" algn="ctr">
                      <a:solidFill>
                        <a:srgbClr val="00BB96"/>
                      </a:solidFill>
                      <a:prstDash val="solid"/>
                      <a:round/>
                      <a:headEnd type="none" w="med" len="med"/>
                      <a:tailEnd type="none" w="med" len="med"/>
                    </a:lnL>
                    <a:lnR w="12700" cap="flat" cmpd="sng" algn="ctr">
                      <a:solidFill>
                        <a:srgbClr val="40BF9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838639896"/>
                  </a:ext>
                </a:extLst>
              </a:tr>
              <a:tr h="874618">
                <a:tc>
                  <a:txBody>
                    <a:bodyPr/>
                    <a:lstStyle/>
                    <a:p>
                      <a:pPr algn="l" fontAlgn="t"/>
                      <a:r>
                        <a:rPr lang="en-US" sz="1800">
                          <a:effectLst/>
                          <a:latin typeface="Times New Roman" panose="02020603050405020304" pitchFamily="18" charset="0"/>
                          <a:cs typeface="Times New Roman" panose="02020603050405020304" pitchFamily="18" charset="0"/>
                        </a:rPr>
                        <a:t>Basic</a:t>
                      </a:r>
                    </a:p>
                  </a:txBody>
                  <a:tcPr marL="59445" marR="59445" marT="59445" marB="59445">
                    <a:lnL w="12700" cap="flat" cmpd="sng" algn="ctr">
                      <a:solidFill>
                        <a:srgbClr val="80CB95"/>
                      </a:solidFill>
                      <a:prstDash val="solid"/>
                      <a:round/>
                      <a:headEnd type="none" w="med" len="med"/>
                      <a:tailEnd type="none" w="med" len="med"/>
                    </a:lnL>
                    <a:lnR w="12700" cap="flat" cmpd="sng" algn="ctr">
                      <a:solidFill>
                        <a:srgbClr val="206E9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anose="02020603050405020304" pitchFamily="18" charset="0"/>
                          <a:cs typeface="Times New Roman" panose="02020603050405020304" pitchFamily="18" charset="0"/>
                        </a:rPr>
                        <a:t>It is a large process running in a single address space</a:t>
                      </a:r>
                    </a:p>
                  </a:txBody>
                  <a:tcPr marL="59445" marR="59445" marT="59445" marB="59445">
                    <a:lnL w="12700" cap="flat" cmpd="sng" algn="ctr">
                      <a:solidFill>
                        <a:srgbClr val="206E96"/>
                      </a:solidFill>
                      <a:prstDash val="solid"/>
                      <a:round/>
                      <a:headEnd type="none" w="med" len="med"/>
                      <a:tailEnd type="none" w="med" len="med"/>
                    </a:lnL>
                    <a:lnR w="12700" cap="flat" cmpd="sng" algn="ctr">
                      <a:solidFill>
                        <a:srgbClr val="00D29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anose="02020603050405020304" pitchFamily="18" charset="0"/>
                          <a:cs typeface="Times New Roman" panose="02020603050405020304" pitchFamily="18" charset="0"/>
                        </a:rPr>
                        <a:t>It can be broken down into separate processes called servers.</a:t>
                      </a:r>
                    </a:p>
                  </a:txBody>
                  <a:tcPr marL="59445" marR="59445" marT="59445" marB="59445">
                    <a:lnL w="12700" cap="flat" cmpd="sng" algn="ctr">
                      <a:solidFill>
                        <a:srgbClr val="00D295"/>
                      </a:solidFill>
                      <a:prstDash val="solid"/>
                      <a:round/>
                      <a:headEnd type="none" w="med" len="med"/>
                      <a:tailEnd type="none" w="med" len="med"/>
                    </a:lnL>
                    <a:lnR w="12700" cap="flat" cmpd="sng" algn="ctr">
                      <a:solidFill>
                        <a:srgbClr val="E0D19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34897768"/>
                  </a:ext>
                </a:extLst>
              </a:tr>
              <a:tr h="966131">
                <a:tc>
                  <a:txBody>
                    <a:bodyPr/>
                    <a:lstStyle/>
                    <a:p>
                      <a:pPr algn="l" fontAlgn="t"/>
                      <a:r>
                        <a:rPr lang="en-US" sz="1800">
                          <a:effectLst/>
                          <a:latin typeface="Times New Roman" panose="02020603050405020304" pitchFamily="18" charset="0"/>
                          <a:cs typeface="Times New Roman" panose="02020603050405020304" pitchFamily="18" charset="0"/>
                        </a:rPr>
                        <a:t>Code</a:t>
                      </a:r>
                    </a:p>
                  </a:txBody>
                  <a:tcPr marL="59445" marR="59445" marT="59445" marB="59445">
                    <a:lnL w="12700" cap="flat" cmpd="sng" algn="ctr">
                      <a:solidFill>
                        <a:srgbClr val="20D995"/>
                      </a:solidFill>
                      <a:prstDash val="solid"/>
                      <a:round/>
                      <a:headEnd type="none" w="med" len="med"/>
                      <a:tailEnd type="none" w="med" len="med"/>
                    </a:lnL>
                    <a:lnR w="12700" cap="flat" cmpd="sng" algn="ctr">
                      <a:solidFill>
                        <a:srgbClr val="A0E39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latin typeface="Times New Roman" panose="02020603050405020304" pitchFamily="18" charset="0"/>
                          <a:cs typeface="Times New Roman" panose="02020603050405020304" pitchFamily="18" charset="0"/>
                        </a:rPr>
                        <a:t>In order to write a monolithic kernel, less code is required.</a:t>
                      </a:r>
                    </a:p>
                  </a:txBody>
                  <a:tcPr marL="59445" marR="59445" marT="59445" marB="59445">
                    <a:lnL w="12700" cap="flat" cmpd="sng" algn="ctr">
                      <a:solidFill>
                        <a:srgbClr val="A0E395"/>
                      </a:solidFill>
                      <a:prstDash val="solid"/>
                      <a:round/>
                      <a:headEnd type="none" w="med" len="med"/>
                      <a:tailEnd type="none" w="med" len="med"/>
                    </a:lnL>
                    <a:lnR w="12700" cap="flat" cmpd="sng" algn="ctr">
                      <a:solidFill>
                        <a:srgbClr val="A0E69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latin typeface="Times New Roman" panose="02020603050405020304" pitchFamily="18" charset="0"/>
                          <a:cs typeface="Times New Roman" panose="02020603050405020304" pitchFamily="18" charset="0"/>
                        </a:rPr>
                        <a:t>In order to write a microkernel, more code is required</a:t>
                      </a:r>
                    </a:p>
                  </a:txBody>
                  <a:tcPr marL="59445" marR="59445" marT="59445" marB="59445">
                    <a:lnL w="12700" cap="flat" cmpd="sng" algn="ctr">
                      <a:solidFill>
                        <a:srgbClr val="A0E695"/>
                      </a:solidFill>
                      <a:prstDash val="solid"/>
                      <a:round/>
                      <a:headEnd type="none" w="med" len="med"/>
                      <a:tailEnd type="none" w="med" len="med"/>
                    </a:lnL>
                    <a:lnR w="12700" cap="flat" cmpd="sng" algn="ctr">
                      <a:solidFill>
                        <a:srgbClr val="E0D49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484211364"/>
                  </a:ext>
                </a:extLst>
              </a:tr>
              <a:tr h="1057646">
                <a:tc>
                  <a:txBody>
                    <a:bodyPr/>
                    <a:lstStyle/>
                    <a:p>
                      <a:pPr algn="l" fontAlgn="t"/>
                      <a:r>
                        <a:rPr lang="en-US" sz="1800">
                          <a:effectLst/>
                          <a:latin typeface="Times New Roman" panose="02020603050405020304" pitchFamily="18" charset="0"/>
                          <a:cs typeface="Times New Roman" panose="02020603050405020304" pitchFamily="18" charset="0"/>
                        </a:rPr>
                        <a:t>Security</a:t>
                      </a:r>
                    </a:p>
                  </a:txBody>
                  <a:tcPr marL="59445" marR="59445" marT="59445" marB="59445">
                    <a:lnL w="12700" cap="flat" cmpd="sng" algn="ctr">
                      <a:solidFill>
                        <a:srgbClr val="E0F795"/>
                      </a:solidFill>
                      <a:prstDash val="solid"/>
                      <a:round/>
                      <a:headEnd type="none" w="med" len="med"/>
                      <a:tailEnd type="none" w="med" len="med"/>
                    </a:lnL>
                    <a:lnR w="12700" cap="flat" cmpd="sng" algn="ctr">
                      <a:solidFill>
                        <a:srgbClr val="60FD9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anose="02020603050405020304" pitchFamily="18" charset="0"/>
                          <a:cs typeface="Times New Roman" panose="02020603050405020304" pitchFamily="18" charset="0"/>
                        </a:rPr>
                        <a:t>If a service crashes, the whole system collapses in a monolithic kernel.</a:t>
                      </a:r>
                    </a:p>
                  </a:txBody>
                  <a:tcPr marL="59445" marR="59445" marT="59445" marB="59445">
                    <a:lnL w="12700" cap="flat" cmpd="sng" algn="ctr">
                      <a:solidFill>
                        <a:srgbClr val="60FD95"/>
                      </a:solidFill>
                      <a:prstDash val="solid"/>
                      <a:round/>
                      <a:headEnd type="none" w="med" len="med"/>
                      <a:tailEnd type="none" w="med" len="med"/>
                    </a:lnL>
                    <a:lnR w="12700" cap="flat" cmpd="sng" algn="ctr">
                      <a:solidFill>
                        <a:srgbClr val="60049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anose="02020603050405020304" pitchFamily="18" charset="0"/>
                          <a:cs typeface="Times New Roman" panose="02020603050405020304" pitchFamily="18" charset="0"/>
                        </a:rPr>
                        <a:t>If a service crashes, it never affects the working of a microkernel.</a:t>
                      </a:r>
                    </a:p>
                  </a:txBody>
                  <a:tcPr marL="59445" marR="59445" marT="59445" marB="59445">
                    <a:lnL w="12700" cap="flat" cmpd="sng" algn="ctr">
                      <a:solidFill>
                        <a:srgbClr val="600496"/>
                      </a:solidFill>
                      <a:prstDash val="solid"/>
                      <a:round/>
                      <a:headEnd type="none" w="med" len="med"/>
                      <a:tailEnd type="none" w="med" len="med"/>
                    </a:lnL>
                    <a:lnR w="12700" cap="flat" cmpd="sng" algn="ctr">
                      <a:solidFill>
                        <a:srgbClr val="C0F89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07243165"/>
                  </a:ext>
                </a:extLst>
              </a:tr>
              <a:tr h="604108">
                <a:tc>
                  <a:txBody>
                    <a:bodyPr/>
                    <a:lstStyle/>
                    <a:p>
                      <a:pPr algn="l" fontAlgn="t"/>
                      <a:r>
                        <a:rPr lang="en-US" sz="1800">
                          <a:effectLst/>
                          <a:latin typeface="Times New Roman" panose="02020603050405020304" pitchFamily="18" charset="0"/>
                          <a:cs typeface="Times New Roman" panose="02020603050405020304" pitchFamily="18" charset="0"/>
                        </a:rPr>
                        <a:t>Communication</a:t>
                      </a:r>
                    </a:p>
                  </a:txBody>
                  <a:tcPr marL="59445" marR="59445" marT="59445" marB="59445">
                    <a:lnL w="12700" cap="flat" cmpd="sng" algn="ctr">
                      <a:solidFill>
                        <a:srgbClr val="E00596"/>
                      </a:solidFill>
                      <a:prstDash val="solid"/>
                      <a:round/>
                      <a:headEnd type="none" w="med" len="med"/>
                      <a:tailEnd type="none" w="med" len="med"/>
                    </a:lnL>
                    <a:lnR w="12700" cap="flat" cmpd="sng" algn="ctr">
                      <a:solidFill>
                        <a:srgbClr val="00129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latin typeface="Times New Roman" panose="02020603050405020304" pitchFamily="18" charset="0"/>
                          <a:cs typeface="Times New Roman" panose="02020603050405020304" pitchFamily="18" charset="0"/>
                        </a:rPr>
                        <a:t>It is a single static binary file</a:t>
                      </a:r>
                    </a:p>
                  </a:txBody>
                  <a:tcPr marL="59445" marR="59445" marT="59445" marB="59445">
                    <a:lnL w="12700" cap="flat" cmpd="sng" algn="ctr">
                      <a:solidFill>
                        <a:srgbClr val="001296"/>
                      </a:solidFill>
                      <a:prstDash val="solid"/>
                      <a:round/>
                      <a:headEnd type="none" w="med" len="med"/>
                      <a:tailEnd type="none" w="med" len="med"/>
                    </a:lnL>
                    <a:lnR w="12700" cap="flat" cmpd="sng" algn="ctr">
                      <a:solidFill>
                        <a:srgbClr val="C0269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latin typeface="Times New Roman" panose="02020603050405020304" pitchFamily="18" charset="0"/>
                          <a:cs typeface="Times New Roman" panose="02020603050405020304" pitchFamily="18" charset="0"/>
                        </a:rPr>
                        <a:t>Servers communicate through IPC.</a:t>
                      </a:r>
                    </a:p>
                  </a:txBody>
                  <a:tcPr marL="59445" marR="59445" marT="59445" marB="59445">
                    <a:lnL w="12700" cap="flat" cmpd="sng" algn="ctr">
                      <a:solidFill>
                        <a:srgbClr val="C02696"/>
                      </a:solidFill>
                      <a:prstDash val="solid"/>
                      <a:round/>
                      <a:headEnd type="none" w="med" len="med"/>
                      <a:tailEnd type="none" w="med" len="med"/>
                    </a:lnL>
                    <a:lnR w="12700" cap="flat" cmpd="sng" algn="ctr">
                      <a:solidFill>
                        <a:srgbClr val="40F99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226885396"/>
                  </a:ext>
                </a:extLst>
              </a:tr>
              <a:tr h="1240673">
                <a:tc>
                  <a:txBody>
                    <a:bodyPr/>
                    <a:lstStyle/>
                    <a:p>
                      <a:pPr algn="l" fontAlgn="t"/>
                      <a:r>
                        <a:rPr lang="en-US" sz="1800">
                          <a:effectLst/>
                          <a:latin typeface="Times New Roman" panose="02020603050405020304" pitchFamily="18" charset="0"/>
                          <a:cs typeface="Times New Roman" panose="02020603050405020304" pitchFamily="18" charset="0"/>
                        </a:rPr>
                        <a:t>Example</a:t>
                      </a:r>
                    </a:p>
                  </a:txBody>
                  <a:tcPr marL="59445" marR="59445" marT="59445" marB="59445">
                    <a:lnL w="12700" cap="flat" cmpd="sng" algn="ctr">
                      <a:solidFill>
                        <a:srgbClr val="C03B96"/>
                      </a:solidFill>
                      <a:prstDash val="solid"/>
                      <a:round/>
                      <a:headEnd type="none" w="med" len="med"/>
                      <a:tailEnd type="none" w="med" len="med"/>
                    </a:lnL>
                    <a:lnR w="12700" cap="flat" cmpd="sng" algn="ctr">
                      <a:solidFill>
                        <a:srgbClr val="10CCAA"/>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F995"/>
                      </a:solidFill>
                      <a:prstDash val="solid"/>
                      <a:round/>
                      <a:headEnd type="none" w="med" len="med"/>
                      <a:tailEnd type="none" w="med" len="med"/>
                    </a:lnB>
                    <a:solidFill>
                      <a:srgbClr val="FFFFFF"/>
                    </a:solidFill>
                  </a:tcPr>
                </a:tc>
                <a:tc>
                  <a:txBody>
                    <a:bodyPr/>
                    <a:lstStyle/>
                    <a:p>
                      <a:pPr algn="l" fontAlgn="t"/>
                      <a:r>
                        <a:rPr lang="pt-BR" sz="1800">
                          <a:effectLst/>
                          <a:latin typeface="Times New Roman" panose="02020603050405020304" pitchFamily="18" charset="0"/>
                          <a:cs typeface="Times New Roman" panose="02020603050405020304" pitchFamily="18" charset="0"/>
                        </a:rPr>
                        <a:t>Linux, BSDs, Microsoft Windows (95,98, Me), Solaris, OS-9, AIX, DOS, XTS-400, etc.</a:t>
                      </a:r>
                    </a:p>
                  </a:txBody>
                  <a:tcPr marL="59445" marR="59445" marT="59445" marB="59445">
                    <a:lnL w="12700" cap="flat" cmpd="sng" algn="ctr">
                      <a:solidFill>
                        <a:srgbClr val="10CCAA"/>
                      </a:solidFill>
                      <a:prstDash val="solid"/>
                      <a:round/>
                      <a:headEnd type="none" w="med" len="med"/>
                      <a:tailEnd type="none" w="med" len="med"/>
                    </a:lnL>
                    <a:lnR w="12700" cap="flat" cmpd="sng" algn="ctr">
                      <a:solidFill>
                        <a:srgbClr val="90D0AA"/>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B0CEAA"/>
                      </a:solidFill>
                      <a:prstDash val="solid"/>
                      <a:round/>
                      <a:headEnd type="none" w="med" len="med"/>
                      <a:tailEnd type="none" w="med" len="med"/>
                    </a:lnB>
                    <a:solidFill>
                      <a:srgbClr val="FFFFFF"/>
                    </a:solidFill>
                  </a:tcPr>
                </a:tc>
                <a:tc>
                  <a:txBody>
                    <a:bodyPr/>
                    <a:lstStyle/>
                    <a:p>
                      <a:pPr algn="l" fontAlgn="t"/>
                      <a:r>
                        <a:rPr lang="en-US" sz="1800" dirty="0">
                          <a:effectLst/>
                          <a:latin typeface="Times New Roman" panose="02020603050405020304" pitchFamily="18" charset="0"/>
                          <a:cs typeface="Times New Roman" panose="02020603050405020304" pitchFamily="18" charset="0"/>
                        </a:rPr>
                        <a:t>L4Linux, QNX, SymbianK42, Mac OS X, Integrity, etc.</a:t>
                      </a:r>
                    </a:p>
                  </a:txBody>
                  <a:tcPr marL="59445" marR="59445" marT="59445" marB="59445">
                    <a:lnL w="12700" cap="flat" cmpd="sng" algn="ctr">
                      <a:solidFill>
                        <a:srgbClr val="90D0AA"/>
                      </a:solidFill>
                      <a:prstDash val="solid"/>
                      <a:round/>
                      <a:headEnd type="none" w="med" len="med"/>
                      <a:tailEnd type="none" w="med" len="med"/>
                    </a:lnL>
                    <a:lnR w="12700" cap="flat" cmpd="sng" algn="ctr">
                      <a:solidFill>
                        <a:srgbClr val="70D0AA"/>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B0CEAA"/>
                      </a:solidFill>
                      <a:prstDash val="solid"/>
                      <a:round/>
                      <a:headEnd type="none" w="med" len="med"/>
                      <a:tailEnd type="none" w="med" len="med"/>
                    </a:lnB>
                    <a:solidFill>
                      <a:srgbClr val="FFFFFF"/>
                    </a:solidFill>
                  </a:tcPr>
                </a:tc>
                <a:extLst>
                  <a:ext uri="{0D108BD9-81ED-4DB2-BD59-A6C34878D82A}">
                    <a16:rowId xmlns:a16="http://schemas.microsoft.com/office/drawing/2014/main" val="3105634302"/>
                  </a:ext>
                </a:extLst>
              </a:tr>
            </a:tbl>
          </a:graphicData>
        </a:graphic>
      </p:graphicFrame>
      <p:sp>
        <p:nvSpPr>
          <p:cNvPr id="5" name="Rectangle 1">
            <a:extLst>
              <a:ext uri="{FF2B5EF4-FFF2-40B4-BE49-F238E27FC236}">
                <a16:creationId xmlns:a16="http://schemas.microsoft.com/office/drawing/2014/main" id="{4DB6BE64-C550-4CE8-9578-CD6C6C0031D1}"/>
              </a:ext>
            </a:extLst>
          </p:cNvPr>
          <p:cNvSpPr>
            <a:spLocks noChangeArrowheads="1"/>
          </p:cNvSpPr>
          <p:nvPr/>
        </p:nvSpPr>
        <p:spPr bwMode="auto">
          <a:xfrm>
            <a:off x="337625" y="320320"/>
            <a:ext cx="7849771"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Difference Between Microkernel and Monolithic Kernel</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483EE59-5079-464D-9ABC-7E42492DB28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C84AD1-15B2-4A86-9B0A-CB63FD96F9A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11266" name="Picture 2" descr="client server model">
            <a:extLst>
              <a:ext uri="{FF2B5EF4-FFF2-40B4-BE49-F238E27FC236}">
                <a16:creationId xmlns:a16="http://schemas.microsoft.com/office/drawing/2014/main" id="{EF4452EB-BD1F-48E3-A58D-787CBF3F3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12" y="3085111"/>
            <a:ext cx="8476819" cy="29801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5A556E1-024D-4352-8602-C60FA07ACC68}"/>
              </a:ext>
            </a:extLst>
          </p:cNvPr>
          <p:cNvSpPr txBox="1"/>
          <p:nvPr/>
        </p:nvSpPr>
        <p:spPr>
          <a:xfrm>
            <a:off x="309489" y="351691"/>
            <a:ext cx="8342142" cy="2160656"/>
          </a:xfrm>
          <a:prstGeom prst="rect">
            <a:avLst/>
          </a:prstGeom>
          <a:noFill/>
        </p:spPr>
        <p:txBody>
          <a:bodyPr wrap="square">
            <a:spAutoFit/>
          </a:bodyPr>
          <a:lstStyle/>
          <a:p>
            <a:pPr algn="just" defTabSz="914400" eaLnBrk="0" fontAlgn="base" hangingPunct="0">
              <a:lnSpc>
                <a:spcPct val="150000"/>
              </a:lnSpc>
              <a:spcBef>
                <a:spcPct val="0"/>
              </a:spcBef>
              <a:spcAft>
                <a:spcPct val="0"/>
              </a:spcAft>
            </a:pPr>
            <a:r>
              <a:rPr lang="en-US" altLang="zh-CN" sz="3200" b="1" dirty="0"/>
              <a:t>Client-Server Model</a:t>
            </a:r>
          </a:p>
          <a:p>
            <a:pPr marR="0" lvl="0" algn="just" defTabSz="914400" rtl="0" eaLnBrk="0" fontAlgn="base" latinLnBrk="0" hangingPunct="0">
              <a:lnSpc>
                <a:spcPct val="150000"/>
              </a:lnSpc>
              <a:spcBef>
                <a:spcPct val="0"/>
              </a:spcBef>
              <a:spcAft>
                <a:spcPct val="0"/>
              </a:spcAft>
              <a:buClrTx/>
              <a:buSzTx/>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In the client-server model, as shown in the figure given below, all the kernel does is handle the communication between the clients and the servers.</a:t>
            </a:r>
          </a:p>
        </p:txBody>
      </p:sp>
    </p:spTree>
    <p:extLst>
      <p:ext uri="{BB962C8B-B14F-4D97-AF65-F5344CB8AC3E}">
        <p14:creationId xmlns:p14="http://schemas.microsoft.com/office/powerpoint/2010/main" val="1831863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a:extLst>
              <a:ext uri="{FF2B5EF4-FFF2-40B4-BE49-F238E27FC236}">
                <a16:creationId xmlns:a16="http://schemas.microsoft.com/office/drawing/2014/main" id="{BCA74BA2-AC87-4E82-BBB5-4176191B0418}"/>
              </a:ext>
            </a:extLst>
          </p:cNvPr>
          <p:cNvSpPr>
            <a:spLocks noChangeArrowheads="1"/>
          </p:cNvSpPr>
          <p:nvPr/>
        </p:nvSpPr>
        <p:spPr bwMode="auto">
          <a:xfrm>
            <a:off x="704850" y="5372101"/>
            <a:ext cx="697929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spcBef>
                <a:spcPct val="20000"/>
              </a:spcBef>
            </a:pPr>
            <a:r>
              <a:rPr lang="en-US" altLang="zh-CN" sz="1200" b="1" dirty="0">
                <a:latin typeface="Times New Roman" panose="02020603050405020304" pitchFamily="18" charset="0"/>
                <a:cs typeface="Times New Roman" panose="02020603050405020304" pitchFamily="18" charset="0"/>
              </a:rPr>
              <a:t>Figure . The client-server model over a network.</a:t>
            </a:r>
          </a:p>
        </p:txBody>
      </p:sp>
      <p:pic>
        <p:nvPicPr>
          <p:cNvPr id="67589" name="Picture 1030" descr="01-27">
            <a:extLst>
              <a:ext uri="{FF2B5EF4-FFF2-40B4-BE49-F238E27FC236}">
                <a16:creationId xmlns:a16="http://schemas.microsoft.com/office/drawing/2014/main" id="{E53688A7-CABF-485E-A532-E078C19E2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67" y="3043530"/>
            <a:ext cx="77343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92988F7C-DB7B-4F00-8F51-42F4E4DE4FB3}"/>
              </a:ext>
            </a:extLst>
          </p:cNvPr>
          <p:cNvSpPr txBox="1"/>
          <p:nvPr/>
        </p:nvSpPr>
        <p:spPr>
          <a:xfrm>
            <a:off x="126609" y="379828"/>
            <a:ext cx="8736037" cy="242110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By splitting the operating system (OS) up into parts, each of which only handles one fact of the system, such as file service, terminal service, process service, or memory service, each part becomes small and manageable.</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adaptability of the client-server model, to use in distributed system is the advantage of this model.</a:t>
            </a:r>
          </a:p>
        </p:txBody>
      </p:sp>
      <p:sp>
        <p:nvSpPr>
          <p:cNvPr id="2" name="Slide Number Placeholder 1">
            <a:extLst>
              <a:ext uri="{FF2B5EF4-FFF2-40B4-BE49-F238E27FC236}">
                <a16:creationId xmlns:a16="http://schemas.microsoft.com/office/drawing/2014/main" id="{1B3C780E-DD9E-4D6D-BBFD-82C7D22EFE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113"/>
          <p:cNvSpPr txBox="1">
            <a:spLocks noGrp="1"/>
          </p:cNvSpPr>
          <p:nvPr>
            <p:ph type="title"/>
          </p:nvPr>
        </p:nvSpPr>
        <p:spPr>
          <a:xfrm>
            <a:off x="381000" y="277812"/>
            <a:ext cx="8229600" cy="63658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300"/>
              <a:buFont typeface="Arial"/>
              <a:buNone/>
            </a:pPr>
            <a:r>
              <a:rPr lang="en-US" sz="3300" b="0" i="0" u="none" dirty="0">
                <a:solidFill>
                  <a:srgbClr val="000000"/>
                </a:solidFill>
                <a:latin typeface="Arial"/>
                <a:ea typeface="Arial"/>
                <a:cs typeface="Arial"/>
                <a:sym typeface="Arial"/>
              </a:rPr>
              <a:t>Virtual Machines</a:t>
            </a:r>
            <a:endParaRPr dirty="0"/>
          </a:p>
        </p:txBody>
      </p:sp>
      <p:sp>
        <p:nvSpPr>
          <p:cNvPr id="1080" name="Google Shape;1080;p113"/>
          <p:cNvSpPr txBox="1"/>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Times New Roman"/>
              <a:buNone/>
            </a:pPr>
            <a:fld id="{00000000-1234-1234-1234-123412341234}" type="slidenum">
              <a:rPr lang="en-US" sz="1800" b="0" i="0" u="none">
                <a:solidFill>
                  <a:srgbClr val="000000"/>
                </a:solidFill>
                <a:latin typeface="Times New Roman"/>
                <a:ea typeface="Times New Roman"/>
                <a:cs typeface="Times New Roman"/>
                <a:sym typeface="Times New Roman"/>
              </a:rPr>
              <a:t>26</a:t>
            </a:fld>
            <a:endParaRPr/>
          </a:p>
        </p:txBody>
      </p:sp>
      <p:sp>
        <p:nvSpPr>
          <p:cNvPr id="1081" name="Google Shape;1081;p113"/>
          <p:cNvSpPr txBox="1"/>
          <p:nvPr/>
        </p:nvSpPr>
        <p:spPr>
          <a:xfrm>
            <a:off x="3556000" y="4527550"/>
            <a:ext cx="2286000" cy="950912"/>
          </a:xfrm>
          <a:prstGeom prst="rect">
            <a:avLst/>
          </a:prstGeom>
          <a:solidFill>
            <a:srgbClr val="CFE2F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Hardware</a:t>
            </a:r>
            <a:endParaRPr/>
          </a:p>
        </p:txBody>
      </p:sp>
      <p:sp>
        <p:nvSpPr>
          <p:cNvPr id="1082" name="Google Shape;1082;p113"/>
          <p:cNvSpPr txBox="1"/>
          <p:nvPr/>
        </p:nvSpPr>
        <p:spPr>
          <a:xfrm>
            <a:off x="3556000" y="3348037"/>
            <a:ext cx="2286000" cy="122555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OS</a:t>
            </a:r>
            <a:endParaRPr/>
          </a:p>
        </p:txBody>
      </p:sp>
      <p:sp>
        <p:nvSpPr>
          <p:cNvPr id="1083" name="Google Shape;1083;p113"/>
          <p:cNvSpPr txBox="1"/>
          <p:nvPr/>
        </p:nvSpPr>
        <p:spPr>
          <a:xfrm>
            <a:off x="3556000" y="2465387"/>
            <a:ext cx="2286000" cy="88265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Application</a:t>
            </a:r>
            <a:endParaRPr/>
          </a:p>
        </p:txBody>
      </p:sp>
      <p:sp>
        <p:nvSpPr>
          <p:cNvPr id="1084" name="Google Shape;1084;p113"/>
          <p:cNvSpPr txBox="1"/>
          <p:nvPr/>
        </p:nvSpPr>
        <p:spPr>
          <a:xfrm>
            <a:off x="3255962" y="1789112"/>
            <a:ext cx="2779712" cy="32226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1" u="none" dirty="0">
                <a:solidFill>
                  <a:schemeClr val="dk1"/>
                </a:solidFill>
                <a:latin typeface="Times New Roman"/>
                <a:ea typeface="Times New Roman"/>
                <a:cs typeface="Times New Roman"/>
                <a:sym typeface="Times New Roman"/>
              </a:rPr>
              <a:t>Physical Machine</a:t>
            </a:r>
            <a:endParaRPr dirty="0"/>
          </a:p>
        </p:txBody>
      </p:sp>
      <p:sp>
        <p:nvSpPr>
          <p:cNvPr id="1085" name="Google Shape;1085;p113"/>
          <p:cNvSpPr txBox="1"/>
          <p:nvPr/>
        </p:nvSpPr>
        <p:spPr>
          <a:xfrm>
            <a:off x="3500437" y="2387600"/>
            <a:ext cx="2405062" cy="3198812"/>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D0D3DE9E-F849-43DB-81A9-BA7DB2786BF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114"/>
          <p:cNvSpPr txBox="1">
            <a:spLocks noGrp="1"/>
          </p:cNvSpPr>
          <p:nvPr>
            <p:ph type="title"/>
          </p:nvPr>
        </p:nvSpPr>
        <p:spPr>
          <a:xfrm>
            <a:off x="381000" y="277812"/>
            <a:ext cx="8229600" cy="6365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0000"/>
              </a:buClr>
              <a:buSzPts val="3300"/>
              <a:buFont typeface="Arial"/>
              <a:buNone/>
            </a:pPr>
            <a:r>
              <a:rPr lang="en-US" sz="3300" b="0" i="0" u="none" dirty="0">
                <a:solidFill>
                  <a:srgbClr val="000000"/>
                </a:solidFill>
                <a:latin typeface="Arial"/>
                <a:ea typeface="Arial"/>
                <a:cs typeface="Arial"/>
                <a:sym typeface="Arial"/>
              </a:rPr>
              <a:t>Virtual Machines</a:t>
            </a:r>
            <a:endParaRPr dirty="0"/>
          </a:p>
        </p:txBody>
      </p:sp>
      <p:sp>
        <p:nvSpPr>
          <p:cNvPr id="1091" name="Google Shape;1091;p114"/>
          <p:cNvSpPr txBox="1"/>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Times New Roman"/>
              <a:buNone/>
            </a:pPr>
            <a:fld id="{00000000-1234-1234-1234-123412341234}" type="slidenum">
              <a:rPr lang="en-US" sz="1800" b="0" i="0" u="none">
                <a:solidFill>
                  <a:srgbClr val="000000"/>
                </a:solidFill>
                <a:latin typeface="Times New Roman"/>
                <a:ea typeface="Times New Roman"/>
                <a:cs typeface="Times New Roman"/>
                <a:sym typeface="Times New Roman"/>
              </a:rPr>
              <a:t>27</a:t>
            </a:fld>
            <a:endParaRPr/>
          </a:p>
        </p:txBody>
      </p:sp>
      <p:sp>
        <p:nvSpPr>
          <p:cNvPr id="1092" name="Google Shape;1092;p114"/>
          <p:cNvSpPr txBox="1"/>
          <p:nvPr/>
        </p:nvSpPr>
        <p:spPr>
          <a:xfrm>
            <a:off x="681037" y="5060950"/>
            <a:ext cx="8120062" cy="950912"/>
          </a:xfrm>
          <a:prstGeom prst="rect">
            <a:avLst/>
          </a:prstGeom>
          <a:solidFill>
            <a:srgbClr val="CFE2F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Hardware</a:t>
            </a:r>
            <a:endParaRPr/>
          </a:p>
        </p:txBody>
      </p:sp>
      <p:sp>
        <p:nvSpPr>
          <p:cNvPr id="1093" name="Google Shape;1093;p114"/>
          <p:cNvSpPr txBox="1"/>
          <p:nvPr/>
        </p:nvSpPr>
        <p:spPr>
          <a:xfrm>
            <a:off x="681037" y="4194175"/>
            <a:ext cx="8120062" cy="863600"/>
          </a:xfrm>
          <a:prstGeom prst="rect">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Virtual Machine Monitor (VMM) (aka Hypervisor)</a:t>
            </a:r>
            <a:endParaRPr/>
          </a:p>
        </p:txBody>
      </p:sp>
      <p:sp>
        <p:nvSpPr>
          <p:cNvPr id="1094" name="Google Shape;1094;p114"/>
          <p:cNvSpPr txBox="1"/>
          <p:nvPr/>
        </p:nvSpPr>
        <p:spPr>
          <a:xfrm>
            <a:off x="3556000" y="2967037"/>
            <a:ext cx="2286000" cy="122555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OS</a:t>
            </a:r>
            <a:endParaRPr/>
          </a:p>
        </p:txBody>
      </p:sp>
      <p:sp>
        <p:nvSpPr>
          <p:cNvPr id="1095" name="Google Shape;1095;p114"/>
          <p:cNvSpPr txBox="1"/>
          <p:nvPr/>
        </p:nvSpPr>
        <p:spPr>
          <a:xfrm>
            <a:off x="3556000" y="2084387"/>
            <a:ext cx="2286000" cy="88265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Application</a:t>
            </a:r>
            <a:endParaRPr/>
          </a:p>
        </p:txBody>
      </p:sp>
      <p:sp>
        <p:nvSpPr>
          <p:cNvPr id="1096" name="Google Shape;1096;p114"/>
          <p:cNvSpPr txBox="1"/>
          <p:nvPr/>
        </p:nvSpPr>
        <p:spPr>
          <a:xfrm>
            <a:off x="3500437" y="2006600"/>
            <a:ext cx="2405062" cy="2189162"/>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097" name="Google Shape;1097;p114"/>
          <p:cNvSpPr txBox="1"/>
          <p:nvPr/>
        </p:nvSpPr>
        <p:spPr>
          <a:xfrm>
            <a:off x="736600" y="2967037"/>
            <a:ext cx="2286000" cy="122555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OS</a:t>
            </a:r>
            <a:endParaRPr/>
          </a:p>
        </p:txBody>
      </p:sp>
      <p:sp>
        <p:nvSpPr>
          <p:cNvPr id="1098" name="Google Shape;1098;p114"/>
          <p:cNvSpPr txBox="1"/>
          <p:nvPr/>
        </p:nvSpPr>
        <p:spPr>
          <a:xfrm>
            <a:off x="736600" y="2084387"/>
            <a:ext cx="2286000" cy="88265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Application</a:t>
            </a:r>
            <a:endParaRPr/>
          </a:p>
        </p:txBody>
      </p:sp>
      <p:sp>
        <p:nvSpPr>
          <p:cNvPr id="1099" name="Google Shape;1099;p114"/>
          <p:cNvSpPr txBox="1"/>
          <p:nvPr/>
        </p:nvSpPr>
        <p:spPr>
          <a:xfrm>
            <a:off x="441325" y="1408112"/>
            <a:ext cx="2789237" cy="32226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1" u="none">
                <a:solidFill>
                  <a:schemeClr val="dk1"/>
                </a:solidFill>
                <a:latin typeface="Times New Roman"/>
                <a:ea typeface="Times New Roman"/>
                <a:cs typeface="Times New Roman"/>
                <a:sym typeface="Times New Roman"/>
              </a:rPr>
              <a:t>Virtual Machine 1</a:t>
            </a:r>
            <a:endParaRPr/>
          </a:p>
        </p:txBody>
      </p:sp>
      <p:sp>
        <p:nvSpPr>
          <p:cNvPr id="1100" name="Google Shape;1100;p114"/>
          <p:cNvSpPr txBox="1"/>
          <p:nvPr/>
        </p:nvSpPr>
        <p:spPr>
          <a:xfrm>
            <a:off x="681037" y="2006600"/>
            <a:ext cx="2405062" cy="2189162"/>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01" name="Google Shape;1101;p114"/>
          <p:cNvSpPr txBox="1"/>
          <p:nvPr/>
        </p:nvSpPr>
        <p:spPr>
          <a:xfrm>
            <a:off x="6451600" y="2967037"/>
            <a:ext cx="2286000" cy="1225550"/>
          </a:xfrm>
          <a:prstGeom prst="rect">
            <a:avLst/>
          </a:prstGeom>
          <a:solidFill>
            <a:srgbClr val="D9D2E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OS</a:t>
            </a:r>
            <a:endParaRPr/>
          </a:p>
        </p:txBody>
      </p:sp>
      <p:sp>
        <p:nvSpPr>
          <p:cNvPr id="1102" name="Google Shape;1102;p114"/>
          <p:cNvSpPr txBox="1"/>
          <p:nvPr/>
        </p:nvSpPr>
        <p:spPr>
          <a:xfrm>
            <a:off x="6451600" y="2084387"/>
            <a:ext cx="2286000" cy="882650"/>
          </a:xfrm>
          <a:prstGeom prst="rect">
            <a:avLst/>
          </a:prstGeom>
          <a:solidFill>
            <a:srgbClr val="D9EAD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Application</a:t>
            </a:r>
            <a:endParaRPr/>
          </a:p>
        </p:txBody>
      </p:sp>
      <p:sp>
        <p:nvSpPr>
          <p:cNvPr id="1103" name="Google Shape;1103;p114"/>
          <p:cNvSpPr txBox="1"/>
          <p:nvPr/>
        </p:nvSpPr>
        <p:spPr>
          <a:xfrm>
            <a:off x="6396037" y="2006600"/>
            <a:ext cx="2405062" cy="2189162"/>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104" name="Google Shape;1104;p114"/>
          <p:cNvSpPr txBox="1"/>
          <p:nvPr/>
        </p:nvSpPr>
        <p:spPr>
          <a:xfrm>
            <a:off x="3260725" y="1408112"/>
            <a:ext cx="2789237" cy="32226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1" u="none">
                <a:solidFill>
                  <a:schemeClr val="dk1"/>
                </a:solidFill>
                <a:latin typeface="Times New Roman"/>
                <a:ea typeface="Times New Roman"/>
                <a:cs typeface="Times New Roman"/>
                <a:sym typeface="Times New Roman"/>
              </a:rPr>
              <a:t>Virtual Machine 2</a:t>
            </a:r>
            <a:endParaRPr/>
          </a:p>
        </p:txBody>
      </p:sp>
      <p:sp>
        <p:nvSpPr>
          <p:cNvPr id="1105" name="Google Shape;1105;p114"/>
          <p:cNvSpPr txBox="1"/>
          <p:nvPr/>
        </p:nvSpPr>
        <p:spPr>
          <a:xfrm>
            <a:off x="6156325" y="1408112"/>
            <a:ext cx="2789237" cy="32226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1" u="none">
                <a:solidFill>
                  <a:schemeClr val="dk1"/>
                </a:solidFill>
                <a:latin typeface="Times New Roman"/>
                <a:ea typeface="Times New Roman"/>
                <a:cs typeface="Times New Roman"/>
                <a:sym typeface="Times New Roman"/>
              </a:rPr>
              <a:t>Virtual Machine 3</a:t>
            </a:r>
            <a:endParaRPr/>
          </a:p>
        </p:txBody>
      </p:sp>
      <p:sp>
        <p:nvSpPr>
          <p:cNvPr id="2" name="Slide Number Placeholder 1">
            <a:extLst>
              <a:ext uri="{FF2B5EF4-FFF2-40B4-BE49-F238E27FC236}">
                <a16:creationId xmlns:a16="http://schemas.microsoft.com/office/drawing/2014/main" id="{43B1CD0A-A79F-4431-A02A-B33751A7D8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115"/>
          <p:cNvSpPr txBox="1">
            <a:spLocks noGrp="1"/>
          </p:cNvSpPr>
          <p:nvPr>
            <p:ph type="title"/>
          </p:nvPr>
        </p:nvSpPr>
        <p:spPr>
          <a:xfrm>
            <a:off x="381000" y="277812"/>
            <a:ext cx="8229600" cy="6365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0000"/>
              </a:buClr>
              <a:buSzPts val="3300"/>
              <a:buFont typeface="Arial"/>
              <a:buNone/>
            </a:pPr>
            <a:r>
              <a:rPr lang="en-US" sz="3300" b="0" i="0" u="none">
                <a:solidFill>
                  <a:srgbClr val="000000"/>
                </a:solidFill>
                <a:latin typeface="Arial"/>
                <a:ea typeface="Arial"/>
                <a:cs typeface="Arial"/>
                <a:sym typeface="Arial"/>
              </a:rPr>
              <a:t>Virtual Machines</a:t>
            </a:r>
            <a:endParaRPr/>
          </a:p>
        </p:txBody>
      </p:sp>
      <p:sp>
        <p:nvSpPr>
          <p:cNvPr id="1111" name="Google Shape;1111;p115"/>
          <p:cNvSpPr txBox="1"/>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Times New Roman"/>
              <a:buNone/>
            </a:pPr>
            <a:fld id="{00000000-1234-1234-1234-123412341234}" type="slidenum">
              <a:rPr lang="en-US" sz="1800" b="0" i="0" u="none">
                <a:solidFill>
                  <a:srgbClr val="000000"/>
                </a:solidFill>
                <a:latin typeface="Times New Roman"/>
                <a:ea typeface="Times New Roman"/>
                <a:cs typeface="Times New Roman"/>
                <a:sym typeface="Times New Roman"/>
              </a:rPr>
              <a:t>28</a:t>
            </a:fld>
            <a:endParaRPr/>
          </a:p>
        </p:txBody>
      </p:sp>
      <p:sp>
        <p:nvSpPr>
          <p:cNvPr id="1112" name="Google Shape;1112;p115"/>
          <p:cNvSpPr txBox="1">
            <a:spLocks noGrp="1"/>
          </p:cNvSpPr>
          <p:nvPr>
            <p:ph type="body" idx="1"/>
          </p:nvPr>
        </p:nvSpPr>
        <p:spPr>
          <a:xfrm>
            <a:off x="533400" y="769083"/>
            <a:ext cx="8229599" cy="5732584"/>
          </a:xfrm>
          <a:prstGeom prst="rect">
            <a:avLst/>
          </a:prstGeom>
          <a:noFill/>
          <a:ln>
            <a:noFill/>
          </a:ln>
        </p:spPr>
        <p:txBody>
          <a:bodyPr spcFirstLastPara="1" wrap="square" lIns="91425" tIns="45700" rIns="91425" bIns="45700" anchor="t" anchorCtr="0">
            <a:noAutofit/>
          </a:bodyPr>
          <a:lstStyle/>
          <a:p>
            <a:pPr marL="171450" lvl="0" indent="-171450" algn="just" rtl="0">
              <a:lnSpc>
                <a:spcPct val="150000"/>
              </a:lnSpc>
              <a:spcBef>
                <a:spcPts val="0"/>
              </a:spcBef>
              <a:spcAft>
                <a:spcPts val="0"/>
              </a:spcAft>
              <a:buClr>
                <a:srgbClr val="000000"/>
              </a:buClr>
              <a:buSzPts val="2400"/>
              <a:buFont typeface="Arial"/>
              <a:buChar char="•"/>
            </a:pPr>
            <a:r>
              <a:rPr lang="en-US" sz="2200" b="0" i="0" dirty="0">
                <a:solidFill>
                  <a:srgbClr val="000000"/>
                </a:solidFill>
                <a:effectLst/>
                <a:latin typeface="Times New Roman" panose="02020603050405020304" pitchFamily="18" charset="0"/>
                <a:cs typeface="Times New Roman" panose="02020603050405020304" pitchFamily="18" charset="0"/>
              </a:rPr>
              <a:t>Virtual machine is an illusion of a real machine. It is created by a real machine operating system, which make a single real machine appears to be several real machine. </a:t>
            </a:r>
          </a:p>
          <a:p>
            <a:pPr marL="171450" indent="-171450" algn="just">
              <a:lnSpc>
                <a:spcPct val="150000"/>
              </a:lnSpc>
              <a:spcBef>
                <a:spcPts val="0"/>
              </a:spcBef>
              <a:buClr>
                <a:srgbClr val="000000"/>
              </a:buClr>
              <a:buSzPts val="2400"/>
              <a:buFont typeface="Arial"/>
              <a:buChar char="•"/>
            </a:pPr>
            <a:r>
              <a:rPr lang="en-US" sz="2200" b="0" i="0" dirty="0">
                <a:solidFill>
                  <a:srgbClr val="000000"/>
                </a:solidFill>
                <a:effectLst/>
                <a:latin typeface="Times New Roman" panose="02020603050405020304" pitchFamily="18" charset="0"/>
                <a:cs typeface="Times New Roman" panose="02020603050405020304" pitchFamily="18" charset="0"/>
              </a:rPr>
              <a:t>The best example of virtual machine architecture is IBM 370 computer.</a:t>
            </a:r>
          </a:p>
          <a:p>
            <a:pPr marL="171450" indent="-171450" algn="just">
              <a:lnSpc>
                <a:spcPct val="150000"/>
              </a:lnSpc>
              <a:spcBef>
                <a:spcPts val="0"/>
              </a:spcBef>
              <a:buClr>
                <a:srgbClr val="000000"/>
              </a:buClr>
              <a:buSzPts val="2400"/>
              <a:buFont typeface="Arial"/>
              <a:buChar char="•"/>
            </a:pPr>
            <a:r>
              <a:rPr lang="en-US" sz="2200" b="0" i="0" u="none" strike="noStrike" baseline="0" dirty="0" err="1">
                <a:latin typeface="Times New Roman" panose="02020603050405020304" pitchFamily="18" charset="0"/>
                <a:cs typeface="Times New Roman" panose="02020603050405020304" pitchFamily="18" charset="0"/>
              </a:rPr>
              <a:t>Vmware</a:t>
            </a:r>
            <a:r>
              <a:rPr lang="en-US" sz="2200" u="none" strike="noStrike" baseline="0" dirty="0">
                <a:solidFill>
                  <a:srgbClr val="000000"/>
                </a:solidFill>
                <a:latin typeface="Times New Roman" panose="02020603050405020304" pitchFamily="18" charset="0"/>
                <a:cs typeface="Times New Roman" panose="02020603050405020304" pitchFamily="18" charset="0"/>
              </a:rPr>
              <a:t>,</a:t>
            </a:r>
            <a:r>
              <a:rPr lang="en-US" sz="2200" b="0" i="0" u="none" strike="noStrike" baseline="0" dirty="0">
                <a:latin typeface="Times New Roman" panose="02020603050405020304" pitchFamily="18" charset="0"/>
                <a:cs typeface="Times New Roman" panose="02020603050405020304" pitchFamily="18" charset="0"/>
              </a:rPr>
              <a:t> Java virtual machine</a:t>
            </a:r>
            <a:r>
              <a:rPr lang="en-US" sz="2200" u="none" strike="noStrike" baseline="0" dirty="0">
                <a:solidFill>
                  <a:srgbClr val="000000"/>
                </a:solidFill>
                <a:latin typeface="Times New Roman" panose="02020603050405020304" pitchFamily="18" charset="0"/>
                <a:cs typeface="Times New Roman" panose="02020603050405020304" pitchFamily="18" charset="0"/>
              </a:rPr>
              <a:t>, </a:t>
            </a:r>
            <a:r>
              <a:rPr lang="en-US" sz="2200" u="none" strike="noStrike" baseline="0" dirty="0" err="1">
                <a:solidFill>
                  <a:srgbClr val="000000"/>
                </a:solidFill>
                <a:latin typeface="Times New Roman" panose="02020603050405020304" pitchFamily="18" charset="0"/>
                <a:cs typeface="Times New Roman" panose="02020603050405020304" pitchFamily="18" charset="0"/>
              </a:rPr>
              <a:t>.Net</a:t>
            </a:r>
            <a:r>
              <a:rPr lang="en-US" sz="2200" u="none" strike="noStrike" baseline="0" dirty="0">
                <a:solidFill>
                  <a:srgbClr val="000000"/>
                </a:solidFill>
                <a:latin typeface="Times New Roman" panose="02020603050405020304" pitchFamily="18" charset="0"/>
                <a:cs typeface="Times New Roman" panose="02020603050405020304" pitchFamily="18" charset="0"/>
              </a:rPr>
              <a:t> framework etc.</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171450" indent="-171450" algn="just">
              <a:lnSpc>
                <a:spcPct val="150000"/>
              </a:lnSpc>
              <a:spcBef>
                <a:spcPts val="0"/>
              </a:spcBef>
              <a:buClr>
                <a:srgbClr val="000000"/>
              </a:buClr>
              <a:buSzPts val="2400"/>
              <a:buFont typeface="Arial"/>
              <a:buChar char="•"/>
            </a:pPr>
            <a:r>
              <a:rPr lang="en-US" sz="2200" b="0" i="0" u="none" dirty="0">
                <a:solidFill>
                  <a:schemeClr val="dk1"/>
                </a:solidFill>
                <a:latin typeface="Times New Roman" panose="02020603050405020304" pitchFamily="18" charset="0"/>
                <a:ea typeface="Tahoma"/>
                <a:cs typeface="Times New Roman" panose="02020603050405020304" pitchFamily="18" charset="0"/>
                <a:sym typeface="Tahoma"/>
              </a:rPr>
              <a:t>Use cases</a:t>
            </a:r>
            <a:endParaRPr sz="2200" dirty="0">
              <a:latin typeface="Times New Roman" panose="02020603050405020304" pitchFamily="18" charset="0"/>
              <a:cs typeface="Times New Roman" panose="02020603050405020304" pitchFamily="18" charset="0"/>
            </a:endParaRPr>
          </a:p>
          <a:p>
            <a:pPr marL="647700" lvl="1" indent="-342900" algn="just" rtl="0">
              <a:lnSpc>
                <a:spcPct val="150000"/>
              </a:lnSpc>
              <a:spcBef>
                <a:spcPts val="700"/>
              </a:spcBef>
              <a:spcAft>
                <a:spcPts val="0"/>
              </a:spcAft>
              <a:buClr>
                <a:schemeClr val="tx1"/>
              </a:buClr>
              <a:buSzPts val="2400"/>
            </a:pPr>
            <a:r>
              <a:rPr lang="en-US" sz="2200" b="0" i="0" u="none" dirty="0">
                <a:solidFill>
                  <a:schemeClr val="dk1"/>
                </a:solidFill>
                <a:latin typeface="Times New Roman" panose="02020603050405020304" pitchFamily="18" charset="0"/>
                <a:ea typeface="Tahoma"/>
                <a:cs typeface="Times New Roman" panose="02020603050405020304" pitchFamily="18" charset="0"/>
                <a:sym typeface="Tahoma"/>
              </a:rPr>
              <a:t>Resource configuration</a:t>
            </a:r>
            <a:endParaRPr sz="2200" dirty="0">
              <a:latin typeface="Times New Roman" panose="02020603050405020304" pitchFamily="18" charset="0"/>
              <a:cs typeface="Times New Roman" panose="02020603050405020304" pitchFamily="18" charset="0"/>
            </a:endParaRPr>
          </a:p>
          <a:p>
            <a:pPr marL="647700" lvl="1" indent="-342900" algn="just" rtl="0">
              <a:lnSpc>
                <a:spcPct val="150000"/>
              </a:lnSpc>
              <a:spcBef>
                <a:spcPts val="700"/>
              </a:spcBef>
              <a:spcAft>
                <a:spcPts val="0"/>
              </a:spcAft>
              <a:buClr>
                <a:schemeClr val="tx1"/>
              </a:buClr>
              <a:buSzPts val="2400"/>
            </a:pPr>
            <a:r>
              <a:rPr lang="en-US" sz="2200" b="0" i="0" u="none" dirty="0">
                <a:solidFill>
                  <a:schemeClr val="dk1"/>
                </a:solidFill>
                <a:latin typeface="Times New Roman" panose="02020603050405020304" pitchFamily="18" charset="0"/>
                <a:ea typeface="Tahoma"/>
                <a:cs typeface="Times New Roman" panose="02020603050405020304" pitchFamily="18" charset="0"/>
                <a:sym typeface="Tahoma"/>
              </a:rPr>
              <a:t>Running multiple OSes, either the same or different OSes</a:t>
            </a:r>
            <a:endParaRPr sz="2200" dirty="0">
              <a:latin typeface="Times New Roman" panose="02020603050405020304" pitchFamily="18" charset="0"/>
              <a:cs typeface="Times New Roman" panose="02020603050405020304" pitchFamily="18" charset="0"/>
            </a:endParaRPr>
          </a:p>
          <a:p>
            <a:pPr marL="647700" lvl="1" indent="-342900" algn="just" rtl="0">
              <a:lnSpc>
                <a:spcPct val="150000"/>
              </a:lnSpc>
              <a:spcBef>
                <a:spcPts val="700"/>
              </a:spcBef>
              <a:spcAft>
                <a:spcPts val="0"/>
              </a:spcAft>
              <a:buClr>
                <a:schemeClr val="tx1"/>
              </a:buClr>
              <a:buSzPts val="2400"/>
            </a:pPr>
            <a:r>
              <a:rPr lang="en-US" sz="2200" b="0" i="0" u="none" dirty="0">
                <a:solidFill>
                  <a:schemeClr val="dk1"/>
                </a:solidFill>
                <a:latin typeface="Times New Roman" panose="02020603050405020304" pitchFamily="18" charset="0"/>
                <a:ea typeface="Tahoma"/>
                <a:cs typeface="Times New Roman" panose="02020603050405020304" pitchFamily="18" charset="0"/>
                <a:sym typeface="Tahoma"/>
              </a:rPr>
              <a:t>Run existing OS binaries on different architecture</a:t>
            </a:r>
            <a:endParaRPr sz="22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6616322-AA93-4361-AB6D-D321E400B7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9880F6D-D259-4577-B9F5-C28A323DBC2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7" name="TextBox 6">
            <a:extLst>
              <a:ext uri="{FF2B5EF4-FFF2-40B4-BE49-F238E27FC236}">
                <a16:creationId xmlns:a16="http://schemas.microsoft.com/office/drawing/2014/main" id="{373E28A0-FDD3-40EB-BAC1-53A591ADD5D7}"/>
              </a:ext>
            </a:extLst>
          </p:cNvPr>
          <p:cNvSpPr txBox="1"/>
          <p:nvPr/>
        </p:nvSpPr>
        <p:spPr>
          <a:xfrm>
            <a:off x="295421" y="647113"/>
            <a:ext cx="8468751" cy="4154984"/>
          </a:xfrm>
          <a:prstGeom prst="rect">
            <a:avLst/>
          </a:prstGeom>
          <a:noFill/>
        </p:spPr>
        <p:txBody>
          <a:bodyPr wrap="square">
            <a:spAutoFit/>
          </a:bodyPr>
          <a:lstStyle/>
          <a:p>
            <a:pPr algn="just">
              <a:lnSpc>
                <a:spcPct val="150000"/>
              </a:lnSpc>
            </a:pPr>
            <a:r>
              <a:rPr lang="en-US" sz="2200" b="1" i="0" u="none" strike="noStrike" baseline="0" dirty="0">
                <a:latin typeface="Times New Roman" panose="02020603050405020304" pitchFamily="18" charset="0"/>
                <a:cs typeface="Times New Roman" panose="02020603050405020304" pitchFamily="18" charset="0"/>
              </a:rPr>
              <a:t>The Shell</a:t>
            </a:r>
          </a:p>
          <a:p>
            <a:pPr marL="342900" indent="-342900" algn="just">
              <a:lnSpc>
                <a:spcPct val="150000"/>
              </a:lnSpc>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The operating system is the code that carries out the system calls.</a:t>
            </a:r>
          </a:p>
          <a:p>
            <a:pPr marL="342900" indent="-342900" algn="just">
              <a:lnSpc>
                <a:spcPct val="150000"/>
              </a:lnSpc>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Editors, compilers, assemblers, linkers, and command interpreters definitely are not part of the operating system, even though they are important and useful. </a:t>
            </a:r>
          </a:p>
          <a:p>
            <a:pPr marL="342900" indent="-342900"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A </a:t>
            </a:r>
            <a:r>
              <a:rPr lang="en-US" sz="2200" b="1" i="0" dirty="0">
                <a:solidFill>
                  <a:srgbClr val="000000"/>
                </a:solidFill>
                <a:effectLst/>
                <a:latin typeface="Times New Roman" panose="02020603050405020304" pitchFamily="18" charset="0"/>
                <a:cs typeface="Times New Roman" panose="02020603050405020304" pitchFamily="18" charset="0"/>
              </a:rPr>
              <a:t>Shell</a:t>
            </a:r>
            <a:r>
              <a:rPr lang="en-US" sz="2200" b="0" i="0" dirty="0">
                <a:solidFill>
                  <a:srgbClr val="000000"/>
                </a:solidFill>
                <a:effectLst/>
                <a:latin typeface="Times New Roman" panose="02020603050405020304" pitchFamily="18" charset="0"/>
                <a:cs typeface="Times New Roman" panose="02020603050405020304" pitchFamily="18" charset="0"/>
              </a:rPr>
              <a:t> provides you with an interface to the Unix system.</a:t>
            </a:r>
            <a:endParaRPr lang="en-US" sz="2200" b="0" i="0" u="none" strike="noStrike" baseline="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It is also the primary interface between a user sitting at his terminal and the operating system</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519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B835E997-A38B-4D7E-B866-B5A2DAAB6957}"/>
              </a:ext>
            </a:extLst>
          </p:cNvPr>
          <p:cNvSpPr>
            <a:spLocks noGrp="1"/>
          </p:cNvSpPr>
          <p:nvPr>
            <p:ph type="title"/>
          </p:nvPr>
        </p:nvSpPr>
        <p:spPr>
          <a:xfrm>
            <a:off x="457200" y="182563"/>
            <a:ext cx="8229600" cy="576262"/>
          </a:xfrm>
        </p:spPr>
        <p:txBody>
          <a:bodyPr>
            <a:normAutofit fontScale="90000"/>
          </a:bodyPr>
          <a:lstStyle/>
          <a:p>
            <a:r>
              <a:rPr lang="en-US" altLang="en-US" b="1" dirty="0"/>
              <a:t>Topics Covered</a:t>
            </a:r>
          </a:p>
        </p:txBody>
      </p:sp>
      <p:sp>
        <p:nvSpPr>
          <p:cNvPr id="37891" name="Content Placeholder 2">
            <a:extLst>
              <a:ext uri="{FF2B5EF4-FFF2-40B4-BE49-F238E27FC236}">
                <a16:creationId xmlns:a16="http://schemas.microsoft.com/office/drawing/2014/main" id="{444BB79E-14A2-4218-B043-30E5933A5FCA}"/>
              </a:ext>
            </a:extLst>
          </p:cNvPr>
          <p:cNvSpPr>
            <a:spLocks noGrp="1"/>
          </p:cNvSpPr>
          <p:nvPr>
            <p:ph idx="1"/>
          </p:nvPr>
        </p:nvSpPr>
        <p:spPr>
          <a:xfrm>
            <a:off x="806450" y="1092200"/>
            <a:ext cx="7395015" cy="5308600"/>
          </a:xfrm>
        </p:spPr>
        <p:txBody>
          <a:bodyPr>
            <a:noAutofit/>
          </a:bodyPr>
          <a:lstStyle/>
          <a:p>
            <a:pPr lvl="1">
              <a:lnSpc>
                <a:spcPct val="150000"/>
              </a:lnSpc>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User and kernel mode</a:t>
            </a:r>
          </a:p>
          <a:p>
            <a:pPr lvl="1">
              <a:lnSpc>
                <a:spcPct val="150000"/>
              </a:lnSpc>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Operating system structure</a:t>
            </a:r>
          </a:p>
          <a:p>
            <a:pPr lvl="1">
              <a:lnSpc>
                <a:spcPct val="150000"/>
              </a:lnSpc>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System calls</a:t>
            </a:r>
          </a:p>
          <a:p>
            <a:pPr lvl="1">
              <a:lnSpc>
                <a:spcPct val="150000"/>
              </a:lnSpc>
              <a:buFont typeface="Wingdings" panose="05000000000000000000" pitchFamily="2" charset="2"/>
              <a:buChar char="§"/>
            </a:pPr>
            <a:r>
              <a:rPr lang="en-US" altLang="zh-CN" sz="2200" dirty="0">
                <a:latin typeface="Times New Roman" panose="02020603050405020304" pitchFamily="18" charset="0"/>
                <a:cs typeface="Times New Roman" panose="02020603050405020304" pitchFamily="18" charset="0"/>
              </a:rPr>
              <a:t>Client-Server Model</a:t>
            </a:r>
          </a:p>
          <a:p>
            <a:pPr lvl="1">
              <a:lnSpc>
                <a:spcPct val="150000"/>
              </a:lnSpc>
              <a:buFont typeface="Wingdings" panose="05000000000000000000" pitchFamily="2" charset="2"/>
              <a:buChar char="§"/>
            </a:pPr>
            <a:r>
              <a:rPr lang="en-US" sz="2200" i="0" u="none" dirty="0">
                <a:latin typeface="Times New Roman" panose="02020603050405020304" pitchFamily="18" charset="0"/>
                <a:ea typeface="Arial"/>
                <a:cs typeface="Times New Roman" panose="02020603050405020304" pitchFamily="18" charset="0"/>
                <a:sym typeface="Arial"/>
              </a:rPr>
              <a:t>Virtual Machines</a:t>
            </a:r>
          </a:p>
          <a:p>
            <a:pPr lvl="1">
              <a:lnSpc>
                <a:spcPct val="150000"/>
              </a:lnSpc>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The Shell</a:t>
            </a:r>
          </a:p>
          <a:p>
            <a:pPr marL="457200" lvl="1" indent="0">
              <a:lnSpc>
                <a:spcPct val="150000"/>
              </a:lnSpc>
              <a:buNone/>
            </a:pPr>
            <a:endParaRPr lang="en-US" altLang="en-US" sz="22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B9CB66D-FD33-43F1-8170-CE413488BD0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024F14-88F3-4167-802F-305E146565F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9" name="TextBox 8">
            <a:extLst>
              <a:ext uri="{FF2B5EF4-FFF2-40B4-BE49-F238E27FC236}">
                <a16:creationId xmlns:a16="http://schemas.microsoft.com/office/drawing/2014/main" id="{A58985A8-19A6-488C-94B4-09540E3D9CAC}"/>
              </a:ext>
            </a:extLst>
          </p:cNvPr>
          <p:cNvSpPr txBox="1"/>
          <p:nvPr/>
        </p:nvSpPr>
        <p:spPr>
          <a:xfrm>
            <a:off x="351692" y="464233"/>
            <a:ext cx="8163658" cy="307853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shell is software that provides an interface between users and operating system of a computer to access the services of a kernel.</a:t>
            </a:r>
          </a:p>
          <a:p>
            <a:pPr algn="just">
              <a:lnSpc>
                <a:spcPct val="150000"/>
              </a:lnSpc>
            </a:pPr>
            <a:r>
              <a:rPr lang="en-US" sz="2200" dirty="0">
                <a:latin typeface="Times New Roman" panose="02020603050405020304" pitchFamily="18" charset="0"/>
                <a:cs typeface="Times New Roman" panose="02020603050405020304" pitchFamily="18" charset="0"/>
              </a:rPr>
              <a:t>There are two types of shell:</a:t>
            </a:r>
          </a:p>
          <a:p>
            <a:pPr algn="just">
              <a:lnSpc>
                <a:spcPct val="150000"/>
              </a:lnSpc>
            </a:pPr>
            <a:r>
              <a:rPr lang="en-US" sz="2200" b="1" dirty="0">
                <a:latin typeface="Times New Roman" panose="02020603050405020304" pitchFamily="18" charset="0"/>
                <a:cs typeface="Times New Roman" panose="02020603050405020304" pitchFamily="18" charset="0"/>
              </a:rPr>
              <a:t>Command-line shell </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Command Prompt(</a:t>
            </a:r>
            <a:r>
              <a:rPr lang="en-US" sz="2200" dirty="0" err="1">
                <a:latin typeface="Times New Roman" panose="02020603050405020304" pitchFamily="18" charset="0"/>
                <a:cs typeface="Times New Roman" panose="02020603050405020304" pitchFamily="18" charset="0"/>
              </a:rPr>
              <a:t>cmd</a:t>
            </a:r>
            <a:r>
              <a:rPr lang="en-US" sz="2200" dirty="0">
                <a:latin typeface="Times New Roman" panose="02020603050405020304" pitchFamily="18" charset="0"/>
                <a:cs typeface="Times New Roman" panose="02020603050405020304" pitchFamily="18" charset="0"/>
              </a:rPr>
              <a:t>), C shell, </a:t>
            </a:r>
            <a:r>
              <a:rPr lang="en-US" sz="2200" dirty="0" err="1">
                <a:latin typeface="Times New Roman" panose="02020603050405020304" pitchFamily="18" charset="0"/>
                <a:cs typeface="Times New Roman" panose="02020603050405020304" pitchFamily="18" charset="0"/>
              </a:rPr>
              <a:t>Bourne</a:t>
            </a:r>
            <a:r>
              <a:rPr lang="en-US" sz="2200" dirty="0">
                <a:latin typeface="Times New Roman" panose="02020603050405020304" pitchFamily="18" charset="0"/>
                <a:cs typeface="Times New Roman" panose="02020603050405020304" pitchFamily="18" charset="0"/>
              </a:rPr>
              <a:t> shell, Korn shell(</a:t>
            </a:r>
            <a:r>
              <a:rPr lang="en-US" sz="2200" dirty="0" err="1">
                <a:latin typeface="Times New Roman" panose="02020603050405020304" pitchFamily="18" charset="0"/>
                <a:cs typeface="Times New Roman" panose="02020603050405020304" pitchFamily="18" charset="0"/>
              </a:rPr>
              <a:t>ksh</a:t>
            </a:r>
            <a:r>
              <a:rPr lang="en-US" sz="2200" dirty="0">
                <a:latin typeface="Times New Roman" panose="02020603050405020304" pitchFamily="18" charset="0"/>
                <a:cs typeface="Times New Roman" panose="02020603050405020304" pitchFamily="18" charset="0"/>
              </a:rPr>
              <a:t>) etc.)</a:t>
            </a:r>
          </a:p>
          <a:p>
            <a:pPr algn="just">
              <a:lnSpc>
                <a:spcPct val="150000"/>
              </a:lnSpc>
            </a:pPr>
            <a:r>
              <a:rPr lang="en-US" sz="2200" b="1" dirty="0">
                <a:latin typeface="Times New Roman" panose="02020603050405020304" pitchFamily="18" charset="0"/>
                <a:cs typeface="Times New Roman" panose="02020603050405020304" pitchFamily="18" charset="0"/>
              </a:rPr>
              <a:t>GUI Shell </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Windows Explorer or Windows Shell )</a:t>
            </a:r>
          </a:p>
        </p:txBody>
      </p:sp>
    </p:spTree>
    <p:extLst>
      <p:ext uri="{BB962C8B-B14F-4D97-AF65-F5344CB8AC3E}">
        <p14:creationId xmlns:p14="http://schemas.microsoft.com/office/powerpoint/2010/main" val="3259216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51F3BC-F262-4C73-A6D4-634DC0899FC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6" name="TextBox 5">
            <a:extLst>
              <a:ext uri="{FF2B5EF4-FFF2-40B4-BE49-F238E27FC236}">
                <a16:creationId xmlns:a16="http://schemas.microsoft.com/office/drawing/2014/main" id="{D94B694A-C432-4932-8B53-A89968DFE54F}"/>
              </a:ext>
            </a:extLst>
          </p:cNvPr>
          <p:cNvSpPr txBox="1"/>
          <p:nvPr/>
        </p:nvSpPr>
        <p:spPr>
          <a:xfrm>
            <a:off x="634481" y="503852"/>
            <a:ext cx="8185961" cy="5663858"/>
          </a:xfrm>
          <a:prstGeom prst="rect">
            <a:avLst/>
          </a:prstGeom>
          <a:noFill/>
        </p:spPr>
        <p:txBody>
          <a:bodyPr wrap="square">
            <a:spAutoFit/>
          </a:bodyPr>
          <a:lstStyle/>
          <a:p>
            <a:pPr algn="just">
              <a:lnSpc>
                <a:spcPct val="150000"/>
              </a:lnSpc>
            </a:pPr>
            <a:r>
              <a:rPr lang="en-US" sz="2400" b="1" i="0" u="none" strike="noStrike" baseline="0" dirty="0">
                <a:latin typeface="Times New Roman" panose="02020603050405020304" pitchFamily="18" charset="0"/>
                <a:cs typeface="Times New Roman" panose="02020603050405020304" pitchFamily="18" charset="0"/>
              </a:rPr>
              <a:t>System Calls</a:t>
            </a:r>
          </a:p>
          <a:p>
            <a:pPr marL="342900" indent="-342900" algn="just">
              <a:lnSpc>
                <a:spcPct val="150000"/>
              </a:lnSpc>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Programming interface to the services provided by the OS.</a:t>
            </a:r>
          </a:p>
          <a:p>
            <a:pPr marL="342900" indent="-34290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A </a:t>
            </a:r>
            <a:r>
              <a:rPr lang="en-US" sz="2200" b="1" i="0" dirty="0">
                <a:effectLst/>
                <a:latin typeface="Times New Roman" panose="02020603050405020304" pitchFamily="18" charset="0"/>
                <a:cs typeface="Times New Roman" panose="02020603050405020304" pitchFamily="18" charset="0"/>
              </a:rPr>
              <a:t>system call</a:t>
            </a:r>
            <a:r>
              <a:rPr lang="en-US" sz="2200" b="0" i="0" dirty="0">
                <a:effectLst/>
                <a:latin typeface="Times New Roman" panose="02020603050405020304" pitchFamily="18" charset="0"/>
                <a:cs typeface="Times New Roman" panose="02020603050405020304" pitchFamily="18" charset="0"/>
              </a:rPr>
              <a:t> is a mechanism that provides the interface between a process and the operating system.</a:t>
            </a:r>
            <a:endParaRPr lang="en-US" sz="220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Implementation language </a:t>
            </a:r>
          </a:p>
          <a:p>
            <a:pPr algn="just">
              <a:lnSpc>
                <a:spcPct val="150000"/>
              </a:lnSpc>
            </a:pPr>
            <a:r>
              <a:rPr lang="en-US" sz="2200" b="0" i="0" u="none" strike="noStrike" baseline="0" dirty="0">
                <a:latin typeface="Times New Roman" panose="02020603050405020304" pitchFamily="18" charset="0"/>
                <a:cs typeface="Times New Roman" panose="02020603050405020304" pitchFamily="18" charset="0"/>
              </a:rPr>
              <a:t>–Typically written in a high-level language (C or C++)</a:t>
            </a:r>
          </a:p>
          <a:p>
            <a:pPr algn="just">
              <a:lnSpc>
                <a:spcPct val="150000"/>
              </a:lnSpc>
            </a:pPr>
            <a:r>
              <a:rPr lang="en-US" sz="2200" b="0" i="0" u="none" strike="noStrike" baseline="0" dirty="0">
                <a:latin typeface="Times New Roman" panose="02020603050405020304" pitchFamily="18" charset="0"/>
                <a:cs typeface="Times New Roman" panose="02020603050405020304" pitchFamily="18" charset="0"/>
              </a:rPr>
              <a:t>–Certain low-level tasks (direct hardware access) are written using assembly language</a:t>
            </a:r>
          </a:p>
          <a:p>
            <a:pPr marL="342900" indent="-342900" algn="just">
              <a:lnSpc>
                <a:spcPct val="150000"/>
              </a:lnSpc>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Example of using system call</a:t>
            </a:r>
          </a:p>
          <a:p>
            <a:pPr algn="just">
              <a:lnSpc>
                <a:spcPct val="150000"/>
              </a:lnSpc>
            </a:pPr>
            <a:r>
              <a:rPr lang="en-US" sz="2200" b="0" i="0" u="none" strike="noStrike" baseline="0" dirty="0">
                <a:latin typeface="Times New Roman" panose="02020603050405020304" pitchFamily="18" charset="0"/>
                <a:cs typeface="Times New Roman" panose="02020603050405020304" pitchFamily="18" charset="0"/>
              </a:rPr>
              <a:t>–Read data from a file and copy to another file</a:t>
            </a:r>
          </a:p>
          <a:p>
            <a:pPr algn="just">
              <a:lnSpc>
                <a:spcPct val="150000"/>
              </a:lnSpc>
            </a:pPr>
            <a:r>
              <a:rPr lang="en-US" sz="2200" b="0" i="0" u="none" strike="noStrike" baseline="0" dirty="0">
                <a:latin typeface="Times New Roman" panose="02020603050405020304" pitchFamily="18" charset="0"/>
                <a:cs typeface="Times New Roman" panose="02020603050405020304" pitchFamily="18" charset="0"/>
              </a:rPr>
              <a:t>–open()+ read() + write()?</a:t>
            </a:r>
          </a:p>
        </p:txBody>
      </p:sp>
    </p:spTree>
    <p:extLst>
      <p:ext uri="{BB962C8B-B14F-4D97-AF65-F5344CB8AC3E}">
        <p14:creationId xmlns:p14="http://schemas.microsoft.com/office/powerpoint/2010/main" val="2916840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96"/>
          <p:cNvSpPr txBox="1">
            <a:spLocks noGrp="1"/>
          </p:cNvSpPr>
          <p:nvPr>
            <p:ph type="title"/>
          </p:nvPr>
        </p:nvSpPr>
        <p:spPr>
          <a:xfrm>
            <a:off x="628650" y="122238"/>
            <a:ext cx="7615018" cy="94690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0000"/>
              </a:buClr>
              <a:buSzPts val="3300"/>
              <a:buFont typeface="Arial"/>
              <a:buNone/>
            </a:pPr>
            <a:r>
              <a:rPr lang="en-US" sz="3300" b="0" i="0" u="none" dirty="0">
                <a:solidFill>
                  <a:srgbClr val="000000"/>
                </a:solidFill>
                <a:latin typeface="Arial"/>
                <a:ea typeface="Arial"/>
                <a:cs typeface="Arial"/>
                <a:sym typeface="Arial"/>
              </a:rPr>
              <a:t>System Calls</a:t>
            </a:r>
            <a:endParaRPr dirty="0"/>
          </a:p>
        </p:txBody>
      </p:sp>
      <p:sp>
        <p:nvSpPr>
          <p:cNvPr id="950" name="Google Shape;950;p96"/>
          <p:cNvSpPr txBox="1">
            <a:spLocks noGrp="1"/>
          </p:cNvSpPr>
          <p:nvPr>
            <p:ph type="body" idx="1"/>
          </p:nvPr>
        </p:nvSpPr>
        <p:spPr>
          <a:xfrm>
            <a:off x="380207" y="906194"/>
            <a:ext cx="3752557"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150000"/>
              </a:lnSpc>
              <a:spcBef>
                <a:spcPts val="0"/>
              </a:spcBef>
              <a:spcAft>
                <a:spcPts val="0"/>
              </a:spcAft>
              <a:buClr>
                <a:srgbClr val="000000"/>
              </a:buClr>
              <a:buSzPts val="2000"/>
              <a:buFont typeface="Arial"/>
              <a:buChar char="•"/>
            </a:pPr>
            <a:r>
              <a:rPr lang="en-US" sz="1800" b="0" i="0" u="none" dirty="0">
                <a:solidFill>
                  <a:srgbClr val="000000"/>
                </a:solidFill>
                <a:latin typeface="Times New Roman" panose="02020603050405020304" pitchFamily="18" charset="0"/>
                <a:ea typeface="Arial"/>
                <a:cs typeface="Times New Roman" panose="02020603050405020304" pitchFamily="18" charset="0"/>
                <a:sym typeface="Arial"/>
              </a:rPr>
              <a:t>Interface between </a:t>
            </a:r>
            <a:r>
              <a:rPr lang="en-US" sz="1800" b="0" i="0" u="none" dirty="0">
                <a:solidFill>
                  <a:schemeClr val="dk1"/>
                </a:solidFill>
                <a:latin typeface="Times New Roman" panose="02020603050405020304" pitchFamily="18" charset="0"/>
                <a:ea typeface="Tahoma"/>
                <a:cs typeface="Times New Roman" panose="02020603050405020304" pitchFamily="18" charset="0"/>
                <a:sym typeface="Tahoma"/>
              </a:rPr>
              <a:t>applications</a:t>
            </a:r>
            <a:r>
              <a:rPr lang="en-US" sz="1800" b="0" i="0" u="none" dirty="0">
                <a:solidFill>
                  <a:srgbClr val="000000"/>
                </a:solidFill>
                <a:latin typeface="Times New Roman" panose="02020603050405020304" pitchFamily="18" charset="0"/>
                <a:ea typeface="Arial"/>
                <a:cs typeface="Times New Roman" panose="02020603050405020304" pitchFamily="18" charset="0"/>
                <a:sym typeface="Arial"/>
              </a:rPr>
              <a:t> and the OS.</a:t>
            </a:r>
            <a:endParaRPr sz="1800" b="0" i="0" u="none" dirty="0">
              <a:solidFill>
                <a:schemeClr val="dk1"/>
              </a:solidFill>
              <a:latin typeface="Times New Roman" panose="02020603050405020304" pitchFamily="18" charset="0"/>
              <a:ea typeface="Tahoma"/>
              <a:cs typeface="Times New Roman" panose="02020603050405020304" pitchFamily="18" charset="0"/>
              <a:sym typeface="Tahoma"/>
            </a:endParaRPr>
          </a:p>
          <a:p>
            <a:pPr marL="514350" lvl="1" indent="-171450" algn="just" rtl="0">
              <a:lnSpc>
                <a:spcPct val="150000"/>
              </a:lnSpc>
              <a:spcBef>
                <a:spcPts val="300"/>
              </a:spcBef>
              <a:spcAft>
                <a:spcPts val="0"/>
              </a:spcAft>
              <a:buClr>
                <a:srgbClr val="000000"/>
              </a:buClr>
              <a:buSzPts val="2400"/>
              <a:buFont typeface="Arial"/>
              <a:buChar char="•"/>
            </a:pPr>
            <a:r>
              <a:rPr lang="en-US" sz="1800" b="0" i="0" u="none" dirty="0">
                <a:solidFill>
                  <a:schemeClr val="dk1"/>
                </a:solidFill>
                <a:latin typeface="Times New Roman" panose="02020603050405020304" pitchFamily="18" charset="0"/>
                <a:ea typeface="Tahoma"/>
                <a:cs typeface="Times New Roman" panose="02020603050405020304" pitchFamily="18" charset="0"/>
                <a:sym typeface="Tahoma"/>
              </a:rPr>
              <a:t>Application uses an a</a:t>
            </a:r>
            <a:r>
              <a:rPr lang="en-US" sz="1800" b="0" i="0" u="none" dirty="0">
                <a:solidFill>
                  <a:srgbClr val="000000"/>
                </a:solidFill>
                <a:latin typeface="Times New Roman" panose="02020603050405020304" pitchFamily="18" charset="0"/>
                <a:ea typeface="Arial"/>
                <a:cs typeface="Times New Roman" panose="02020603050405020304" pitchFamily="18" charset="0"/>
                <a:sym typeface="Arial"/>
              </a:rPr>
              <a:t>ssembly instruction to trap into the kernel</a:t>
            </a:r>
            <a:endParaRPr sz="1800" b="0" i="0" u="none" dirty="0">
              <a:solidFill>
                <a:srgbClr val="FFFFFF"/>
              </a:solidFill>
              <a:latin typeface="Times New Roman" panose="02020603050405020304" pitchFamily="18" charset="0"/>
              <a:ea typeface="Tahoma"/>
              <a:cs typeface="Times New Roman" panose="02020603050405020304" pitchFamily="18" charset="0"/>
              <a:sym typeface="Tahoma"/>
            </a:endParaRPr>
          </a:p>
          <a:p>
            <a:pPr marL="514350" lvl="1" indent="-171450" algn="just" rtl="0">
              <a:lnSpc>
                <a:spcPct val="150000"/>
              </a:lnSpc>
              <a:spcBef>
                <a:spcPts val="300"/>
              </a:spcBef>
              <a:spcAft>
                <a:spcPts val="0"/>
              </a:spcAft>
              <a:buClr>
                <a:srgbClr val="000000"/>
              </a:buClr>
              <a:buSzPts val="1800"/>
              <a:buFont typeface="Arial"/>
              <a:buChar char="•"/>
            </a:pPr>
            <a:r>
              <a:rPr lang="en-US" sz="1800" b="0" i="0" u="none" dirty="0">
                <a:solidFill>
                  <a:srgbClr val="000000"/>
                </a:solidFill>
                <a:latin typeface="Times New Roman" panose="02020603050405020304" pitchFamily="18" charset="0"/>
                <a:ea typeface="Arial"/>
                <a:cs typeface="Times New Roman" panose="02020603050405020304" pitchFamily="18" charset="0"/>
                <a:sym typeface="Arial"/>
              </a:rPr>
              <a:t>Some higher level languages provide wrappers </a:t>
            </a:r>
            <a:r>
              <a:rPr lang="en-US" sz="1800" b="0" i="0" u="none" dirty="0">
                <a:solidFill>
                  <a:schemeClr val="dk1"/>
                </a:solidFill>
                <a:latin typeface="Times New Roman" panose="02020603050405020304" pitchFamily="18" charset="0"/>
                <a:ea typeface="Tahoma"/>
                <a:cs typeface="Times New Roman" panose="02020603050405020304" pitchFamily="18" charset="0"/>
                <a:sym typeface="Tahoma"/>
              </a:rPr>
              <a:t>for system calls</a:t>
            </a:r>
            <a:r>
              <a:rPr lang="en-US" sz="1800" b="0" i="0" u="none" dirty="0">
                <a:solidFill>
                  <a:srgbClr val="000000"/>
                </a:solidFill>
                <a:latin typeface="Times New Roman" panose="02020603050405020304" pitchFamily="18" charset="0"/>
                <a:ea typeface="Arial"/>
                <a:cs typeface="Times New Roman" panose="02020603050405020304" pitchFamily="18" charset="0"/>
                <a:sym typeface="Arial"/>
              </a:rPr>
              <a:t> (e.g., C)</a:t>
            </a:r>
            <a:r>
              <a:rPr lang="en-US" sz="1800" b="0" i="0" u="none" dirty="0">
                <a:solidFill>
                  <a:srgbClr val="FFFFFF"/>
                </a:solidFill>
                <a:latin typeface="Times New Roman" panose="02020603050405020304" pitchFamily="18" charset="0"/>
                <a:ea typeface="Arial"/>
                <a:cs typeface="Times New Roman" panose="02020603050405020304" pitchFamily="18" charset="0"/>
                <a:sym typeface="Arial"/>
              </a:rPr>
              <a:t>oy tables or stack</a:t>
            </a:r>
            <a:r>
              <a:rPr lang="en-US" sz="1800" b="0" i="0" u="none" dirty="0">
                <a:solidFill>
                  <a:srgbClr val="000000"/>
                </a:solidFill>
                <a:latin typeface="Times New Roman" panose="02020603050405020304" pitchFamily="18" charset="0"/>
                <a:ea typeface="Arial"/>
                <a:cs typeface="Times New Roman" panose="02020603050405020304" pitchFamily="18" charset="0"/>
                <a:sym typeface="Arial"/>
              </a:rPr>
              <a:t>.</a:t>
            </a:r>
            <a:endParaRPr sz="1800" b="0" i="0" u="none" dirty="0">
              <a:solidFill>
                <a:schemeClr val="dk1"/>
              </a:solidFill>
              <a:latin typeface="Times New Roman" panose="02020603050405020304" pitchFamily="18" charset="0"/>
              <a:ea typeface="Tahoma"/>
              <a:cs typeface="Times New Roman" panose="02020603050405020304" pitchFamily="18" charset="0"/>
              <a:sym typeface="Tahoma"/>
            </a:endParaRPr>
          </a:p>
          <a:p>
            <a:pPr marL="171450" lvl="0" indent="-171450" algn="just" rtl="0">
              <a:lnSpc>
                <a:spcPct val="150000"/>
              </a:lnSpc>
              <a:spcBef>
                <a:spcPts val="700"/>
              </a:spcBef>
              <a:spcAft>
                <a:spcPts val="0"/>
              </a:spcAft>
              <a:buClr>
                <a:srgbClr val="000000"/>
              </a:buClr>
              <a:buSzPts val="2000"/>
              <a:buFont typeface="Arial"/>
              <a:buChar char="•"/>
            </a:pPr>
            <a:r>
              <a:rPr lang="en-US" sz="1800" b="0" i="0" u="none" dirty="0">
                <a:solidFill>
                  <a:schemeClr val="dk1"/>
                </a:solidFill>
                <a:latin typeface="Times New Roman" panose="02020603050405020304" pitchFamily="18" charset="0"/>
                <a:ea typeface="Tahoma"/>
                <a:cs typeface="Times New Roman" panose="02020603050405020304" pitchFamily="18" charset="0"/>
                <a:sym typeface="Tahoma"/>
              </a:rPr>
              <a:t>Linux</a:t>
            </a:r>
            <a:r>
              <a:rPr lang="en-US" sz="1800" b="0" i="0" u="none" dirty="0">
                <a:solidFill>
                  <a:srgbClr val="000000"/>
                </a:solidFill>
                <a:latin typeface="Times New Roman" panose="02020603050405020304" pitchFamily="18" charset="0"/>
                <a:ea typeface="Arial"/>
                <a:cs typeface="Times New Roman" panose="02020603050405020304" pitchFamily="18" charset="0"/>
                <a:sym typeface="Arial"/>
              </a:rPr>
              <a:t> has about 3</a:t>
            </a:r>
            <a:r>
              <a:rPr lang="en-US" sz="1800" b="0" i="0" u="none" dirty="0">
                <a:solidFill>
                  <a:schemeClr val="dk1"/>
                </a:solidFill>
                <a:latin typeface="Times New Roman" panose="02020603050405020304" pitchFamily="18" charset="0"/>
                <a:ea typeface="Tahoma"/>
                <a:cs typeface="Times New Roman" panose="02020603050405020304" pitchFamily="18" charset="0"/>
                <a:sym typeface="Tahoma"/>
              </a:rPr>
              <a:t>00</a:t>
            </a:r>
            <a:r>
              <a:rPr lang="en-US" sz="1800" b="0" i="0" u="none" dirty="0">
                <a:solidFill>
                  <a:srgbClr val="000000"/>
                </a:solidFill>
                <a:latin typeface="Times New Roman" panose="02020603050405020304" pitchFamily="18" charset="0"/>
                <a:ea typeface="Arial"/>
                <a:cs typeface="Times New Roman" panose="02020603050405020304" pitchFamily="18" charset="0"/>
                <a:sym typeface="Arial"/>
              </a:rPr>
              <a:t> system calls</a:t>
            </a:r>
            <a:endParaRPr sz="1800" b="0" i="0" u="none" dirty="0">
              <a:solidFill>
                <a:schemeClr val="dk1"/>
              </a:solidFill>
              <a:latin typeface="Times New Roman" panose="02020603050405020304" pitchFamily="18" charset="0"/>
              <a:ea typeface="Tahoma"/>
              <a:cs typeface="Times New Roman" panose="02020603050405020304" pitchFamily="18" charset="0"/>
              <a:sym typeface="Tahoma"/>
            </a:endParaRPr>
          </a:p>
          <a:p>
            <a:pPr marL="514350" lvl="1" indent="-171450" algn="just" rtl="0">
              <a:lnSpc>
                <a:spcPct val="150000"/>
              </a:lnSpc>
              <a:spcBef>
                <a:spcPts val="300"/>
              </a:spcBef>
              <a:spcAft>
                <a:spcPts val="0"/>
              </a:spcAft>
              <a:buClr>
                <a:srgbClr val="000000"/>
              </a:buClr>
              <a:buSzPts val="1800"/>
              <a:buFont typeface="Arial"/>
              <a:buChar char="•"/>
            </a:pPr>
            <a:r>
              <a:rPr lang="en-US" sz="1800" b="0" i="0" u="none" dirty="0">
                <a:solidFill>
                  <a:srgbClr val="000000"/>
                </a:solidFill>
                <a:latin typeface="Times New Roman" panose="02020603050405020304" pitchFamily="18" charset="0"/>
                <a:ea typeface="Arial"/>
                <a:cs typeface="Times New Roman" panose="02020603050405020304" pitchFamily="18" charset="0"/>
                <a:sym typeface="Arial"/>
              </a:rPr>
              <a:t>read(), write(), open(), close(), fork(), exec(), </a:t>
            </a:r>
            <a:r>
              <a:rPr lang="en-US" sz="1800" b="0" i="0" u="none" dirty="0" err="1">
                <a:solidFill>
                  <a:srgbClr val="000000"/>
                </a:solidFill>
                <a:latin typeface="Times New Roman" panose="02020603050405020304" pitchFamily="18" charset="0"/>
                <a:ea typeface="Arial"/>
                <a:cs typeface="Times New Roman" panose="02020603050405020304" pitchFamily="18" charset="0"/>
                <a:sym typeface="Arial"/>
              </a:rPr>
              <a:t>ioctl</a:t>
            </a:r>
            <a:r>
              <a:rPr lang="en-US" sz="1800" b="0" i="0" u="none" dirty="0">
                <a:solidFill>
                  <a:srgbClr val="000000"/>
                </a:solidFill>
                <a:latin typeface="Times New Roman" panose="02020603050405020304" pitchFamily="18" charset="0"/>
                <a:ea typeface="Arial"/>
                <a:cs typeface="Times New Roman" panose="02020603050405020304" pitchFamily="18" charset="0"/>
                <a:sym typeface="Arial"/>
              </a:rPr>
              <a:t>(),…..</a:t>
            </a:r>
            <a:endParaRPr sz="1800" dirty="0">
              <a:latin typeface="Times New Roman" panose="02020603050405020304" pitchFamily="18" charset="0"/>
              <a:cs typeface="Times New Roman" panose="02020603050405020304" pitchFamily="18" charset="0"/>
            </a:endParaRPr>
          </a:p>
        </p:txBody>
      </p:sp>
      <p:pic>
        <p:nvPicPr>
          <p:cNvPr id="951" name="Google Shape;951;p96"/>
          <p:cNvPicPr preferRelativeResize="0"/>
          <p:nvPr/>
        </p:nvPicPr>
        <p:blipFill rotWithShape="1">
          <a:blip r:embed="rId3">
            <a:alphaModFix/>
          </a:blip>
          <a:srcRect l="776" t="9819" r="961" b="10074"/>
          <a:stretch/>
        </p:blipFill>
        <p:spPr>
          <a:xfrm>
            <a:off x="5116148" y="717452"/>
            <a:ext cx="2683603" cy="4497827"/>
          </a:xfrm>
          <a:prstGeom prst="rect">
            <a:avLst/>
          </a:prstGeom>
          <a:noFill/>
          <a:ln w="38100" cap="flat" cmpd="dbl">
            <a:solidFill>
              <a:srgbClr val="CC6600"/>
            </a:solidFill>
            <a:prstDash val="solid"/>
            <a:miter lim="5243"/>
            <a:headEnd type="none" w="sm" len="sm"/>
            <a:tailEnd type="none" w="sm" len="sm"/>
          </a:ln>
        </p:spPr>
      </p:pic>
      <p:sp>
        <p:nvSpPr>
          <p:cNvPr id="952" name="Google Shape;952;p96"/>
          <p:cNvSpPr txBox="1"/>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Times New Roman"/>
              <a:buNone/>
            </a:pPr>
            <a:fld id="{00000000-1234-1234-1234-123412341234}" type="slidenum">
              <a:rPr lang="en-US" sz="1800" b="0" i="0" u="none">
                <a:solidFill>
                  <a:srgbClr val="000000"/>
                </a:solidFill>
                <a:latin typeface="Times New Roman"/>
                <a:ea typeface="Times New Roman"/>
                <a:cs typeface="Times New Roman"/>
                <a:sym typeface="Times New Roman"/>
              </a:rPr>
              <a:t>32</a:t>
            </a:fld>
            <a:endParaRPr/>
          </a:p>
        </p:txBody>
      </p:sp>
      <p:sp>
        <p:nvSpPr>
          <p:cNvPr id="2" name="Slide Number Placeholder 1">
            <a:extLst>
              <a:ext uri="{FF2B5EF4-FFF2-40B4-BE49-F238E27FC236}">
                <a16:creationId xmlns:a16="http://schemas.microsoft.com/office/drawing/2014/main" id="{BDBF1F54-FAC5-4460-BDE7-74C61FDAF4D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3C8342-DE77-4106-9185-4491531974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
        <p:nvSpPr>
          <p:cNvPr id="6" name="TextBox 5">
            <a:extLst>
              <a:ext uri="{FF2B5EF4-FFF2-40B4-BE49-F238E27FC236}">
                <a16:creationId xmlns:a16="http://schemas.microsoft.com/office/drawing/2014/main" id="{A9A040E6-2853-42D1-873D-FB5893F8D846}"/>
              </a:ext>
            </a:extLst>
          </p:cNvPr>
          <p:cNvSpPr txBox="1"/>
          <p:nvPr/>
        </p:nvSpPr>
        <p:spPr>
          <a:xfrm>
            <a:off x="407963" y="422031"/>
            <a:ext cx="8342142" cy="4094198"/>
          </a:xfrm>
          <a:prstGeom prst="rect">
            <a:avLst/>
          </a:prstGeom>
          <a:noFill/>
        </p:spPr>
        <p:txBody>
          <a:bodyPr wrap="square">
            <a:spAutoFit/>
          </a:bodyPr>
          <a:lstStyle/>
          <a:p>
            <a:pPr algn="just">
              <a:lnSpc>
                <a:spcPct val="150000"/>
              </a:lnSpc>
            </a:pPr>
            <a:r>
              <a:rPr lang="en-US" sz="2200" b="1" i="0" u="none" strike="noStrike" baseline="0" dirty="0">
                <a:solidFill>
                  <a:srgbClr val="000000"/>
                </a:solidFill>
                <a:latin typeface="Times New Roman" panose="02020603050405020304" pitchFamily="18" charset="0"/>
                <a:cs typeface="Times New Roman" panose="02020603050405020304" pitchFamily="18" charset="0"/>
              </a:rPr>
              <a:t>Implementation Benefits</a:t>
            </a:r>
          </a:p>
          <a:p>
            <a:pPr algn="just">
              <a:lnSpc>
                <a:spcPct val="150000"/>
              </a:lnSpc>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  The caller needs to know nothing about </a:t>
            </a:r>
          </a:p>
          <a:p>
            <a:pPr algn="just">
              <a:lnSpc>
                <a:spcPct val="150000"/>
              </a:lnSpc>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–how the system call is implemented</a:t>
            </a:r>
          </a:p>
          <a:p>
            <a:pPr algn="just">
              <a:lnSpc>
                <a:spcPct val="150000"/>
              </a:lnSpc>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–what it does during execution</a:t>
            </a:r>
          </a:p>
          <a:p>
            <a:pPr algn="just">
              <a:lnSpc>
                <a:spcPct val="150000"/>
              </a:lnSpc>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–Just needs to obey API and understand what OS will do as a result call</a:t>
            </a:r>
          </a:p>
          <a:p>
            <a:pPr marL="285750" indent="-285750" algn="just">
              <a:lnSpc>
                <a:spcPct val="150000"/>
              </a:lnSpc>
              <a:buFont typeface="Arial" panose="020B0604020202020204" pitchFamily="34" charset="0"/>
              <a:buChar char="•"/>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Most details of  OS interface are hidden from programmer by API  </a:t>
            </a:r>
          </a:p>
          <a:p>
            <a:pPr algn="just">
              <a:lnSpc>
                <a:spcPct val="150000"/>
              </a:lnSpc>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–Managed by run-time support library</a:t>
            </a:r>
          </a:p>
          <a:p>
            <a:pPr algn="just">
              <a:lnSpc>
                <a:spcPct val="150000"/>
              </a:lnSpc>
            </a:pPr>
            <a:endParaRPr lang="en-US" sz="2200" b="1"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6624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F38E1B-8508-4A55-8634-8E35C533BA2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
        <p:nvSpPr>
          <p:cNvPr id="5" name="TextBox 4">
            <a:extLst>
              <a:ext uri="{FF2B5EF4-FFF2-40B4-BE49-F238E27FC236}">
                <a16:creationId xmlns:a16="http://schemas.microsoft.com/office/drawing/2014/main" id="{FC4FAB83-914F-4B67-90FB-332536EBE0DB}"/>
              </a:ext>
            </a:extLst>
          </p:cNvPr>
          <p:cNvSpPr txBox="1"/>
          <p:nvPr/>
        </p:nvSpPr>
        <p:spPr>
          <a:xfrm>
            <a:off x="765110" y="391886"/>
            <a:ext cx="7750240" cy="4790542"/>
          </a:xfrm>
          <a:prstGeom prst="rect">
            <a:avLst/>
          </a:prstGeom>
          <a:noFill/>
        </p:spPr>
        <p:txBody>
          <a:bodyPr wrap="square">
            <a:spAutoFit/>
          </a:bodyPr>
          <a:lstStyle/>
          <a:p>
            <a:pPr algn="l">
              <a:lnSpc>
                <a:spcPct val="200000"/>
              </a:lnSpc>
            </a:pPr>
            <a:r>
              <a:rPr lang="en-US" sz="2400" b="1" i="0" dirty="0">
                <a:effectLst/>
                <a:latin typeface="Times New Roman" panose="02020603050405020304" pitchFamily="18" charset="0"/>
                <a:cs typeface="Times New Roman" panose="02020603050405020304" pitchFamily="18" charset="0"/>
              </a:rPr>
              <a:t>Types of System calls</a:t>
            </a:r>
          </a:p>
          <a:p>
            <a:pPr algn="l">
              <a:lnSpc>
                <a:spcPct val="200000"/>
              </a:lnSpc>
            </a:pPr>
            <a:r>
              <a:rPr lang="en-US" sz="2200" b="0" i="0" dirty="0">
                <a:effectLst/>
                <a:latin typeface="Times New Roman" panose="02020603050405020304" pitchFamily="18" charset="0"/>
                <a:cs typeface="Times New Roman" panose="02020603050405020304" pitchFamily="18" charset="0"/>
              </a:rPr>
              <a:t>Here are the five types of system calls used in OS:</a:t>
            </a:r>
          </a:p>
          <a:p>
            <a:pPr marL="342900" indent="-342900" algn="l">
              <a:lnSpc>
                <a:spcPct val="20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 Process Control</a:t>
            </a:r>
          </a:p>
          <a:p>
            <a:pPr marL="342900" indent="-342900" algn="l">
              <a:lnSpc>
                <a:spcPct val="20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 File Management</a:t>
            </a:r>
          </a:p>
          <a:p>
            <a:pPr marL="342900" indent="-342900" algn="l">
              <a:lnSpc>
                <a:spcPct val="20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 Device Management</a:t>
            </a:r>
          </a:p>
          <a:p>
            <a:pPr marL="342900" indent="-342900" algn="l">
              <a:lnSpc>
                <a:spcPct val="20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 Information Maintenance</a:t>
            </a:r>
          </a:p>
          <a:p>
            <a:pPr marL="342900" indent="-342900" algn="l">
              <a:lnSpc>
                <a:spcPct val="20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 Communications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2935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a:extLst>
              <a:ext uri="{FF2B5EF4-FFF2-40B4-BE49-F238E27FC236}">
                <a16:creationId xmlns:a16="http://schemas.microsoft.com/office/drawing/2014/main" id="{5BCD2A8C-31ED-447A-A259-43F8394A0BA6}"/>
              </a:ext>
            </a:extLst>
          </p:cNvPr>
          <p:cNvSpPr>
            <a:spLocks noGrp="1" noChangeArrowheads="1"/>
          </p:cNvSpPr>
          <p:nvPr>
            <p:ph type="body" idx="1"/>
          </p:nvPr>
        </p:nvSpPr>
        <p:spPr>
          <a:xfrm>
            <a:off x="323557" y="460095"/>
            <a:ext cx="8384345" cy="6222060"/>
          </a:xfrm>
        </p:spPr>
        <p:txBody>
          <a:bodyPr>
            <a:noAutofit/>
          </a:bodyPr>
          <a:lstStyle/>
          <a:p>
            <a:pPr marL="0" indent="0">
              <a:lnSpc>
                <a:spcPct val="150000"/>
              </a:lnSpc>
              <a:buNone/>
            </a:pPr>
            <a:r>
              <a:rPr lang="en-US" altLang="en-US" sz="2400" b="1" dirty="0">
                <a:latin typeface="Times New Roman" panose="02020603050405020304" pitchFamily="18" charset="0"/>
                <a:cs typeface="Times New Roman" panose="02020603050405020304" pitchFamily="18" charset="0"/>
              </a:rPr>
              <a:t>Process control</a:t>
            </a:r>
          </a:p>
          <a:p>
            <a:pPr lvl="1">
              <a:lnSpc>
                <a:spcPct val="150000"/>
              </a:lnSpc>
            </a:pPr>
            <a:r>
              <a:rPr lang="en-US" sz="2000" b="0" i="0" dirty="0">
                <a:effectLst/>
                <a:latin typeface="Times New Roman" panose="02020603050405020304" pitchFamily="18" charset="0"/>
                <a:cs typeface="Times New Roman" panose="02020603050405020304" pitchFamily="18" charset="0"/>
              </a:rPr>
              <a:t>This system calls perform the task of process creation, process termination, etc. Functions:</a:t>
            </a:r>
            <a:endParaRPr lang="en-US" altLang="en-US" sz="2000" dirty="0">
              <a:latin typeface="Times New Roman" panose="02020603050405020304" pitchFamily="18" charset="0"/>
              <a:cs typeface="Times New Roman" panose="02020603050405020304" pitchFamily="18" charset="0"/>
            </a:endParaRPr>
          </a:p>
          <a:p>
            <a:pPr lvl="1">
              <a:lnSpc>
                <a:spcPct val="150000"/>
              </a:lnSpc>
            </a:pPr>
            <a:r>
              <a:rPr lang="en-US" altLang="en-US" sz="2000" dirty="0">
                <a:latin typeface="Times New Roman" panose="02020603050405020304" pitchFamily="18" charset="0"/>
                <a:cs typeface="Times New Roman" panose="02020603050405020304" pitchFamily="18" charset="0"/>
              </a:rPr>
              <a:t>end, abort</a:t>
            </a:r>
          </a:p>
          <a:p>
            <a:pPr lvl="1">
              <a:lnSpc>
                <a:spcPct val="150000"/>
              </a:lnSpc>
            </a:pPr>
            <a:r>
              <a:rPr lang="en-US" altLang="en-US" sz="2000" dirty="0">
                <a:latin typeface="Times New Roman" panose="02020603050405020304" pitchFamily="18" charset="0"/>
                <a:cs typeface="Times New Roman" panose="02020603050405020304" pitchFamily="18" charset="0"/>
              </a:rPr>
              <a:t>load, execute</a:t>
            </a:r>
          </a:p>
          <a:p>
            <a:pPr lvl="1">
              <a:lnSpc>
                <a:spcPct val="150000"/>
              </a:lnSpc>
            </a:pPr>
            <a:r>
              <a:rPr lang="en-US" altLang="en-US" sz="2000" dirty="0">
                <a:latin typeface="Times New Roman" panose="02020603050405020304" pitchFamily="18" charset="0"/>
                <a:cs typeface="Times New Roman" panose="02020603050405020304" pitchFamily="18" charset="0"/>
              </a:rPr>
              <a:t>get process attributes, set process attributes</a:t>
            </a:r>
          </a:p>
          <a:p>
            <a:pPr lvl="1">
              <a:lnSpc>
                <a:spcPct val="150000"/>
              </a:lnSpc>
            </a:pPr>
            <a:r>
              <a:rPr lang="en-US" altLang="en-US" sz="2000" dirty="0">
                <a:latin typeface="Times New Roman" panose="02020603050405020304" pitchFamily="18" charset="0"/>
                <a:cs typeface="Times New Roman" panose="02020603050405020304" pitchFamily="18" charset="0"/>
              </a:rPr>
              <a:t>wait for time</a:t>
            </a:r>
          </a:p>
          <a:p>
            <a:pPr lvl="1">
              <a:lnSpc>
                <a:spcPct val="150000"/>
              </a:lnSpc>
            </a:pPr>
            <a:r>
              <a:rPr lang="en-US" altLang="en-US" sz="2000" dirty="0">
                <a:latin typeface="Times New Roman" panose="02020603050405020304" pitchFamily="18" charset="0"/>
                <a:cs typeface="Times New Roman" panose="02020603050405020304" pitchFamily="18" charset="0"/>
              </a:rPr>
              <a:t>wait event, signal event</a:t>
            </a:r>
          </a:p>
          <a:p>
            <a:pPr lvl="1">
              <a:lnSpc>
                <a:spcPct val="150000"/>
              </a:lnSpc>
            </a:pPr>
            <a:r>
              <a:rPr lang="en-US" altLang="en-US" sz="2000" dirty="0">
                <a:latin typeface="Times New Roman" panose="02020603050405020304" pitchFamily="18" charset="0"/>
                <a:cs typeface="Times New Roman" panose="02020603050405020304" pitchFamily="18" charset="0"/>
              </a:rPr>
              <a:t>allocate and free memory</a:t>
            </a:r>
          </a:p>
          <a:p>
            <a:pPr lvl="1">
              <a:lnSpc>
                <a:spcPct val="150000"/>
              </a:lnSpc>
            </a:pPr>
            <a:r>
              <a:rPr lang="en-US" altLang="en-US" sz="2000" dirty="0">
                <a:latin typeface="Times New Roman" panose="02020603050405020304" pitchFamily="18" charset="0"/>
                <a:cs typeface="Times New Roman" panose="02020603050405020304" pitchFamily="18" charset="0"/>
              </a:rPr>
              <a:t>Dump memory if error</a:t>
            </a:r>
          </a:p>
          <a:p>
            <a:pPr lvl="1">
              <a:lnSpc>
                <a:spcPct val="150000"/>
              </a:lnSpc>
            </a:pPr>
            <a:r>
              <a:rPr lang="en-US" altLang="en-US" sz="2000" b="1" dirty="0">
                <a:latin typeface="Times New Roman" panose="02020603050405020304" pitchFamily="18" charset="0"/>
                <a:cs typeface="Times New Roman" panose="02020603050405020304" pitchFamily="18" charset="0"/>
              </a:rPr>
              <a:t>Debugger</a:t>
            </a:r>
            <a:r>
              <a:rPr lang="en-US" altLang="en-US" sz="2000" dirty="0">
                <a:latin typeface="Times New Roman" panose="02020603050405020304" pitchFamily="18" charset="0"/>
                <a:cs typeface="Times New Roman" panose="02020603050405020304" pitchFamily="18" charset="0"/>
              </a:rPr>
              <a:t> for determining </a:t>
            </a:r>
            <a:r>
              <a:rPr lang="en-US" altLang="en-US" sz="2000" b="1" dirty="0">
                <a:latin typeface="Times New Roman" panose="02020603050405020304" pitchFamily="18" charset="0"/>
                <a:cs typeface="Times New Roman" panose="02020603050405020304" pitchFamily="18" charset="0"/>
              </a:rPr>
              <a:t>bugs, single step </a:t>
            </a:r>
            <a:r>
              <a:rPr lang="en-US" altLang="en-US" sz="2000" dirty="0">
                <a:latin typeface="Times New Roman" panose="02020603050405020304" pitchFamily="18" charset="0"/>
                <a:cs typeface="Times New Roman" panose="02020603050405020304" pitchFamily="18" charset="0"/>
              </a:rPr>
              <a:t>execution</a:t>
            </a:r>
          </a:p>
          <a:p>
            <a:pPr lvl="1">
              <a:lnSpc>
                <a:spcPct val="150000"/>
              </a:lnSpc>
            </a:pPr>
            <a:r>
              <a:rPr lang="en-US" altLang="en-US" sz="2000" b="1" dirty="0">
                <a:latin typeface="Times New Roman" panose="02020603050405020304" pitchFamily="18" charset="0"/>
                <a:cs typeface="Times New Roman" panose="02020603050405020304" pitchFamily="18" charset="0"/>
              </a:rPr>
              <a:t>Locks</a:t>
            </a:r>
            <a:r>
              <a:rPr lang="en-US" altLang="en-US" sz="2000" dirty="0">
                <a:latin typeface="Times New Roman" panose="02020603050405020304" pitchFamily="18" charset="0"/>
                <a:cs typeface="Times New Roman" panose="02020603050405020304" pitchFamily="18" charset="0"/>
              </a:rPr>
              <a:t> for managing access to shared data between processes</a:t>
            </a:r>
          </a:p>
        </p:txBody>
      </p:sp>
      <p:sp>
        <p:nvSpPr>
          <p:cNvPr id="2" name="Slide Number Placeholder 1">
            <a:extLst>
              <a:ext uri="{FF2B5EF4-FFF2-40B4-BE49-F238E27FC236}">
                <a16:creationId xmlns:a16="http://schemas.microsoft.com/office/drawing/2014/main" id="{8C9C67A3-F52A-4E3F-AD41-AC7A88B791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a:extLst>
              <a:ext uri="{FF2B5EF4-FFF2-40B4-BE49-F238E27FC236}">
                <a16:creationId xmlns:a16="http://schemas.microsoft.com/office/drawing/2014/main" id="{79535BFC-D0F2-42B6-B879-E202301A4EF4}"/>
              </a:ext>
            </a:extLst>
          </p:cNvPr>
          <p:cNvSpPr>
            <a:spLocks noGrp="1" noChangeArrowheads="1"/>
          </p:cNvSpPr>
          <p:nvPr>
            <p:ph type="body" idx="1"/>
          </p:nvPr>
        </p:nvSpPr>
        <p:spPr>
          <a:xfrm>
            <a:off x="628649" y="362584"/>
            <a:ext cx="8205861" cy="6235163"/>
          </a:xfrm>
        </p:spPr>
        <p:txBody>
          <a:bodyPr>
            <a:noAutofit/>
          </a:bodyPr>
          <a:lstStyle/>
          <a:p>
            <a:pPr marL="0" indent="0" algn="just">
              <a:lnSpc>
                <a:spcPct val="150000"/>
              </a:lnSpc>
              <a:buNone/>
            </a:pPr>
            <a:r>
              <a:rPr lang="en-US" altLang="en-US" sz="2200" b="1" dirty="0">
                <a:latin typeface="Times New Roman" panose="02020603050405020304" pitchFamily="18" charset="0"/>
                <a:cs typeface="Times New Roman" panose="02020603050405020304" pitchFamily="18" charset="0"/>
              </a:rPr>
              <a:t>File management</a:t>
            </a:r>
          </a:p>
          <a:p>
            <a:pPr lvl="1" algn="just">
              <a:lnSpc>
                <a:spcPct val="150000"/>
              </a:lnSpc>
            </a:pPr>
            <a:r>
              <a:rPr lang="en-US" sz="2200" b="0" i="0" dirty="0">
                <a:effectLst/>
                <a:latin typeface="Times New Roman" panose="02020603050405020304" pitchFamily="18" charset="0"/>
                <a:cs typeface="Times New Roman" panose="02020603050405020304" pitchFamily="18" charset="0"/>
              </a:rPr>
              <a:t>File management system calls handle file manipulation jobs like creating a file, reading, and writing, etc. </a:t>
            </a:r>
          </a:p>
          <a:p>
            <a:pPr lvl="1" algn="just">
              <a:lnSpc>
                <a:spcPct val="150000"/>
              </a:lnSpc>
            </a:pPr>
            <a:r>
              <a:rPr lang="en-US" sz="2200" b="0" i="0" dirty="0">
                <a:effectLst/>
                <a:latin typeface="Times New Roman" panose="02020603050405020304" pitchFamily="18" charset="0"/>
                <a:cs typeface="Times New Roman" panose="02020603050405020304" pitchFamily="18" charset="0"/>
              </a:rPr>
              <a:t>Functions: -</a:t>
            </a:r>
            <a:r>
              <a:rPr lang="en-US" altLang="en-US" sz="2200" dirty="0">
                <a:latin typeface="Times New Roman" panose="02020603050405020304" pitchFamily="18" charset="0"/>
                <a:cs typeface="Times New Roman" panose="02020603050405020304" pitchFamily="18" charset="0"/>
              </a:rPr>
              <a:t>open, close file  -read, write, reposition -get and set file attributes</a:t>
            </a:r>
          </a:p>
          <a:p>
            <a:pPr marL="0" indent="0" algn="just">
              <a:lnSpc>
                <a:spcPct val="150000"/>
              </a:lnSpc>
              <a:buNone/>
            </a:pPr>
            <a:r>
              <a:rPr lang="en-US" altLang="en-US" sz="2200" b="1" dirty="0">
                <a:latin typeface="Times New Roman" panose="02020603050405020304" pitchFamily="18" charset="0"/>
                <a:cs typeface="Times New Roman" panose="02020603050405020304" pitchFamily="18" charset="0"/>
              </a:rPr>
              <a:t>Device management</a:t>
            </a:r>
          </a:p>
          <a:p>
            <a:pPr lvl="1" algn="just">
              <a:lnSpc>
                <a:spcPct val="150000"/>
              </a:lnSpc>
            </a:pPr>
            <a:r>
              <a:rPr lang="en-US" sz="2200" b="0" i="0" dirty="0">
                <a:effectLst/>
                <a:latin typeface="Times New Roman" panose="02020603050405020304" pitchFamily="18" charset="0"/>
                <a:cs typeface="Times New Roman" panose="02020603050405020304" pitchFamily="18" charset="0"/>
              </a:rPr>
              <a:t>Device management does the job of device manipulation like reading from device buffers, writing into device buffers, etc.</a:t>
            </a:r>
          </a:p>
          <a:p>
            <a:pPr lvl="1" algn="just">
              <a:lnSpc>
                <a:spcPct val="150000"/>
              </a:lnSpc>
            </a:pPr>
            <a:r>
              <a:rPr lang="en-US" sz="2200" b="0" i="0" dirty="0">
                <a:effectLst/>
                <a:latin typeface="Times New Roman" panose="02020603050405020304" pitchFamily="18" charset="0"/>
                <a:cs typeface="Times New Roman" panose="02020603050405020304" pitchFamily="18" charset="0"/>
              </a:rPr>
              <a:t>Functions: </a:t>
            </a:r>
            <a:r>
              <a:rPr lang="en-US" altLang="en-US" sz="2200" dirty="0">
                <a:latin typeface="Times New Roman" panose="02020603050405020304" pitchFamily="18" charset="0"/>
                <a:cs typeface="Times New Roman" panose="02020603050405020304" pitchFamily="18" charset="0"/>
              </a:rPr>
              <a:t>request device, release device -read, write, reposition</a:t>
            </a:r>
          </a:p>
          <a:p>
            <a:pPr lvl="1" algn="just">
              <a:lnSpc>
                <a:spcPct val="150000"/>
              </a:lnSpc>
            </a:pPr>
            <a:r>
              <a:rPr lang="en-US" altLang="en-US" sz="2200" dirty="0">
                <a:latin typeface="Times New Roman" panose="02020603050405020304" pitchFamily="18" charset="0"/>
                <a:cs typeface="Times New Roman" panose="02020603050405020304" pitchFamily="18" charset="0"/>
              </a:rPr>
              <a:t>get device attributes, set device attributes</a:t>
            </a:r>
          </a:p>
          <a:p>
            <a:pPr lvl="1" algn="just">
              <a:lnSpc>
                <a:spcPct val="150000"/>
              </a:lnSpc>
            </a:pPr>
            <a:r>
              <a:rPr lang="en-US" altLang="en-US" sz="2200" dirty="0">
                <a:latin typeface="Times New Roman" panose="02020603050405020304" pitchFamily="18" charset="0"/>
                <a:cs typeface="Times New Roman" panose="02020603050405020304" pitchFamily="18" charset="0"/>
              </a:rPr>
              <a:t>logically attach or detach devices</a:t>
            </a:r>
          </a:p>
        </p:txBody>
      </p:sp>
      <p:sp>
        <p:nvSpPr>
          <p:cNvPr id="2" name="Slide Number Placeholder 1">
            <a:extLst>
              <a:ext uri="{FF2B5EF4-FFF2-40B4-BE49-F238E27FC236}">
                <a16:creationId xmlns:a16="http://schemas.microsoft.com/office/drawing/2014/main" id="{58B6D934-F871-46B4-83F5-402C5C2528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a:extLst>
              <a:ext uri="{FF2B5EF4-FFF2-40B4-BE49-F238E27FC236}">
                <a16:creationId xmlns:a16="http://schemas.microsoft.com/office/drawing/2014/main" id="{6362E9E0-0436-4E68-819D-235571CEE90E}"/>
              </a:ext>
            </a:extLst>
          </p:cNvPr>
          <p:cNvSpPr>
            <a:spLocks noGrp="1" noChangeArrowheads="1"/>
          </p:cNvSpPr>
          <p:nvPr>
            <p:ph type="body" idx="1"/>
          </p:nvPr>
        </p:nvSpPr>
        <p:spPr>
          <a:xfrm>
            <a:off x="182880" y="239152"/>
            <a:ext cx="8609428" cy="6618848"/>
          </a:xfrm>
        </p:spPr>
        <p:txBody>
          <a:bodyPr>
            <a:noAutofit/>
          </a:bodyPr>
          <a:lstStyle/>
          <a:p>
            <a:pPr marL="0" indent="0">
              <a:lnSpc>
                <a:spcPct val="150000"/>
              </a:lnSpc>
              <a:buNone/>
            </a:pPr>
            <a:r>
              <a:rPr lang="en-US" altLang="en-US" sz="2000" b="1" dirty="0">
                <a:latin typeface="Times New Roman" panose="02020603050405020304" pitchFamily="18" charset="0"/>
                <a:cs typeface="Times New Roman" panose="02020603050405020304" pitchFamily="18" charset="0"/>
              </a:rPr>
              <a:t>Information maintenance</a:t>
            </a:r>
          </a:p>
          <a:p>
            <a:pPr algn="l">
              <a:lnSpc>
                <a:spcPct val="150000"/>
              </a:lnSpc>
            </a:pPr>
            <a:r>
              <a:rPr lang="en-US" sz="2000" b="0" i="0" dirty="0">
                <a:effectLst/>
                <a:latin typeface="Times New Roman" panose="02020603050405020304" pitchFamily="18" charset="0"/>
                <a:cs typeface="Times New Roman" panose="02020603050405020304" pitchFamily="18" charset="0"/>
              </a:rPr>
              <a:t>It handles information (you can call metadata also) and its transfer between the OS and the user programs.</a:t>
            </a:r>
          </a:p>
          <a:p>
            <a:pPr algn="l">
              <a:lnSpc>
                <a:spcPct val="150000"/>
              </a:lnSpc>
            </a:pPr>
            <a:r>
              <a:rPr lang="en-US" sz="2000" b="0" i="0" dirty="0">
                <a:effectLst/>
                <a:latin typeface="Times New Roman" panose="02020603050405020304" pitchFamily="18" charset="0"/>
                <a:cs typeface="Times New Roman" panose="02020603050405020304" pitchFamily="18" charset="0"/>
              </a:rPr>
              <a:t>Functions: -</a:t>
            </a:r>
            <a:r>
              <a:rPr lang="en-US" altLang="en-US" sz="2000" dirty="0">
                <a:latin typeface="Times New Roman" panose="02020603050405020304" pitchFamily="18" charset="0"/>
                <a:cs typeface="Times New Roman" panose="02020603050405020304" pitchFamily="18" charset="0"/>
              </a:rPr>
              <a:t>get time or date, set time or date -get system data, set system data     -get and set process, file, or device attributes</a:t>
            </a:r>
          </a:p>
          <a:p>
            <a:pPr>
              <a:lnSpc>
                <a:spcPct val="150000"/>
              </a:lnSpc>
            </a:pPr>
            <a:r>
              <a:rPr lang="en-US" altLang="en-US" sz="2000" b="1" dirty="0">
                <a:latin typeface="Times New Roman" panose="02020603050405020304" pitchFamily="18" charset="0"/>
                <a:cs typeface="Times New Roman" panose="02020603050405020304" pitchFamily="18" charset="0"/>
              </a:rPr>
              <a:t>Communications</a:t>
            </a:r>
          </a:p>
          <a:p>
            <a:pPr lvl="1">
              <a:lnSpc>
                <a:spcPct val="150000"/>
              </a:lnSpc>
            </a:pPr>
            <a:r>
              <a:rPr lang="en-US" altLang="en-US" sz="2000" dirty="0">
                <a:latin typeface="Times New Roman" panose="02020603050405020304" pitchFamily="18" charset="0"/>
                <a:cs typeface="Times New Roman" panose="02020603050405020304" pitchFamily="18" charset="0"/>
              </a:rPr>
              <a:t>create, delete communications connections</a:t>
            </a:r>
          </a:p>
          <a:p>
            <a:pPr lvl="1">
              <a:lnSpc>
                <a:spcPct val="150000"/>
              </a:lnSpc>
            </a:pPr>
            <a:r>
              <a:rPr lang="en-US" altLang="en-US" sz="2000" dirty="0">
                <a:latin typeface="Times New Roman" panose="02020603050405020304" pitchFamily="18" charset="0"/>
                <a:cs typeface="Times New Roman" panose="02020603050405020304" pitchFamily="18" charset="0"/>
              </a:rPr>
              <a:t>send, receive messages if </a:t>
            </a:r>
            <a:r>
              <a:rPr lang="en-US" altLang="en-US" sz="2000" b="1" dirty="0">
                <a:latin typeface="Times New Roman" panose="02020603050405020304" pitchFamily="18" charset="0"/>
                <a:cs typeface="Times New Roman" panose="02020603050405020304" pitchFamily="18" charset="0"/>
              </a:rPr>
              <a:t>message passing model </a:t>
            </a:r>
            <a:r>
              <a:rPr lang="en-US" altLang="en-US" sz="2000" dirty="0">
                <a:latin typeface="Times New Roman" panose="02020603050405020304" pitchFamily="18" charset="0"/>
                <a:cs typeface="Times New Roman" panose="02020603050405020304" pitchFamily="18" charset="0"/>
              </a:rPr>
              <a:t>to </a:t>
            </a:r>
            <a:r>
              <a:rPr lang="en-US" altLang="en-US" sz="2000" b="1" dirty="0">
                <a:latin typeface="Times New Roman" panose="02020603050405020304" pitchFamily="18" charset="0"/>
                <a:cs typeface="Times New Roman" panose="02020603050405020304" pitchFamily="18" charset="0"/>
              </a:rPr>
              <a:t>host name</a:t>
            </a:r>
            <a:r>
              <a:rPr lang="en-US" altLang="en-US" sz="2000" dirty="0">
                <a:latin typeface="Times New Roman" panose="02020603050405020304" pitchFamily="18" charset="0"/>
                <a:cs typeface="Times New Roman" panose="02020603050405020304" pitchFamily="18" charset="0"/>
              </a:rPr>
              <a:t> or </a:t>
            </a:r>
            <a:r>
              <a:rPr lang="en-US" altLang="en-US" sz="2000" b="1" dirty="0">
                <a:latin typeface="Times New Roman" panose="02020603050405020304" pitchFamily="18" charset="0"/>
                <a:cs typeface="Times New Roman" panose="02020603050405020304" pitchFamily="18" charset="0"/>
              </a:rPr>
              <a:t>process name</a:t>
            </a:r>
          </a:p>
          <a:p>
            <a:pPr lvl="2">
              <a:lnSpc>
                <a:spcPct val="150000"/>
              </a:lnSpc>
            </a:pPr>
            <a:r>
              <a:rPr lang="en-US" altLang="en-US" dirty="0">
                <a:latin typeface="Times New Roman" panose="02020603050405020304" pitchFamily="18" charset="0"/>
                <a:cs typeface="Times New Roman" panose="02020603050405020304" pitchFamily="18" charset="0"/>
              </a:rPr>
              <a:t>From</a:t>
            </a:r>
            <a:r>
              <a:rPr lang="en-US" altLang="en-US" b="1" dirty="0">
                <a:latin typeface="Times New Roman" panose="02020603050405020304" pitchFamily="18" charset="0"/>
                <a:cs typeface="Times New Roman" panose="02020603050405020304" pitchFamily="18" charset="0"/>
              </a:rPr>
              <a:t> client </a:t>
            </a:r>
            <a:r>
              <a:rPr lang="en-US" altLang="en-US" dirty="0">
                <a:latin typeface="Times New Roman" panose="02020603050405020304" pitchFamily="18" charset="0"/>
                <a:cs typeface="Times New Roman" panose="02020603050405020304" pitchFamily="18" charset="0"/>
              </a:rPr>
              <a:t>to</a:t>
            </a:r>
            <a:r>
              <a:rPr lang="en-US" altLang="en-US" b="1" dirty="0">
                <a:latin typeface="Times New Roman" panose="02020603050405020304" pitchFamily="18" charset="0"/>
                <a:cs typeface="Times New Roman" panose="02020603050405020304" pitchFamily="18" charset="0"/>
              </a:rPr>
              <a:t> server</a:t>
            </a:r>
          </a:p>
          <a:p>
            <a:pPr lvl="1">
              <a:lnSpc>
                <a:spcPct val="150000"/>
              </a:lnSpc>
            </a:pPr>
            <a:r>
              <a:rPr lang="en-US" altLang="en-US" sz="2000" b="1" dirty="0">
                <a:latin typeface="Times New Roman" panose="02020603050405020304" pitchFamily="18" charset="0"/>
                <a:cs typeface="Times New Roman" panose="02020603050405020304" pitchFamily="18" charset="0"/>
              </a:rPr>
              <a:t>Shared-memory model</a:t>
            </a:r>
            <a:r>
              <a:rPr lang="en-US" altLang="en-US" sz="2000" b="1" dirty="0">
                <a:solidFill>
                  <a:schemeClr val="accent1"/>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create and gain access to memory regions</a:t>
            </a:r>
          </a:p>
          <a:p>
            <a:pPr lvl="1">
              <a:lnSpc>
                <a:spcPct val="150000"/>
              </a:lnSpc>
            </a:pPr>
            <a:r>
              <a:rPr lang="en-US" altLang="en-US" sz="2000" dirty="0">
                <a:latin typeface="Times New Roman" panose="02020603050405020304" pitchFamily="18" charset="0"/>
                <a:cs typeface="Times New Roman" panose="02020603050405020304" pitchFamily="18" charset="0"/>
              </a:rPr>
              <a:t>transfer status information</a:t>
            </a:r>
          </a:p>
          <a:p>
            <a:pPr lvl="1">
              <a:lnSpc>
                <a:spcPct val="150000"/>
              </a:lnSpc>
            </a:pPr>
            <a:r>
              <a:rPr lang="en-US" altLang="en-US" sz="2000" dirty="0">
                <a:latin typeface="Times New Roman" panose="02020603050405020304" pitchFamily="18" charset="0"/>
                <a:cs typeface="Times New Roman" panose="02020603050405020304" pitchFamily="18" charset="0"/>
              </a:rPr>
              <a:t>attach and detach remote devices</a:t>
            </a:r>
          </a:p>
        </p:txBody>
      </p:sp>
      <p:sp>
        <p:nvSpPr>
          <p:cNvPr id="2" name="Slide Number Placeholder 1">
            <a:extLst>
              <a:ext uri="{FF2B5EF4-FFF2-40B4-BE49-F238E27FC236}">
                <a16:creationId xmlns:a16="http://schemas.microsoft.com/office/drawing/2014/main" id="{3641BCB8-437D-41D9-A089-C1441E0160C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3C8342-DE77-4106-9185-4491531974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
        <p:nvSpPr>
          <p:cNvPr id="5" name="TextBox 4">
            <a:extLst>
              <a:ext uri="{FF2B5EF4-FFF2-40B4-BE49-F238E27FC236}">
                <a16:creationId xmlns:a16="http://schemas.microsoft.com/office/drawing/2014/main" id="{830C7F31-5017-4012-A351-33FE2A83D52E}"/>
              </a:ext>
            </a:extLst>
          </p:cNvPr>
          <p:cNvSpPr txBox="1"/>
          <p:nvPr/>
        </p:nvSpPr>
        <p:spPr>
          <a:xfrm>
            <a:off x="239150" y="366238"/>
            <a:ext cx="8721970" cy="1601208"/>
          </a:xfrm>
          <a:prstGeom prst="rect">
            <a:avLst/>
          </a:prstGeom>
          <a:noFill/>
        </p:spPr>
        <p:txBody>
          <a:bodyPr wrap="square">
            <a:spAutoFit/>
          </a:bodyPr>
          <a:lstStyle/>
          <a:p>
            <a:pPr algn="just">
              <a:lnSpc>
                <a:spcPct val="150000"/>
              </a:lnSpc>
            </a:pPr>
            <a:r>
              <a:rPr lang="en-US" sz="2400" b="1" i="0" dirty="0">
                <a:solidFill>
                  <a:srgbClr val="000000"/>
                </a:solidFill>
                <a:effectLst/>
                <a:latin typeface="Times New Roman" panose="02020603050405020304" pitchFamily="18" charset="0"/>
              </a:rPr>
              <a:t>A Few Important </a:t>
            </a:r>
            <a:r>
              <a:rPr lang="en-US" sz="2400" b="1" i="0" dirty="0" err="1">
                <a:solidFill>
                  <a:srgbClr val="000000"/>
                </a:solidFill>
                <a:effectLst/>
                <a:latin typeface="Times New Roman" panose="02020603050405020304" pitchFamily="18" charset="0"/>
              </a:rPr>
              <a:t>Posix</a:t>
            </a:r>
            <a:r>
              <a:rPr lang="en-US" sz="2400" b="1" i="0" dirty="0">
                <a:solidFill>
                  <a:srgbClr val="000000"/>
                </a:solidFill>
                <a:effectLst/>
                <a:latin typeface="Times New Roman" panose="02020603050405020304" pitchFamily="18" charset="0"/>
              </a:rPr>
              <a:t>/Unix/Linux and Win32 System Calls</a:t>
            </a:r>
          </a:p>
          <a:p>
            <a:pPr algn="just">
              <a:lnSpc>
                <a:spcPct val="150000"/>
              </a:lnSpc>
            </a:pPr>
            <a:r>
              <a:rPr lang="en-US" sz="2000" b="1" i="0" dirty="0">
                <a:solidFill>
                  <a:srgbClr val="000000"/>
                </a:solidFill>
                <a:effectLst/>
                <a:latin typeface="Times New Roman" panose="02020603050405020304" pitchFamily="18" charset="0"/>
              </a:rPr>
              <a:t>System Calls </a:t>
            </a:r>
            <a:r>
              <a:rPr lang="en-US" sz="2200" b="1" i="0" dirty="0">
                <a:effectLst/>
                <a:latin typeface="Times New Roman" panose="02020603050405020304" pitchFamily="18" charset="0"/>
                <a:cs typeface="Times New Roman" panose="02020603050405020304" pitchFamily="18" charset="0"/>
              </a:rPr>
              <a:t>Process Management </a:t>
            </a:r>
          </a:p>
          <a:p>
            <a:pPr algn="just">
              <a:lnSpc>
                <a:spcPct val="150000"/>
              </a:lnSpc>
            </a:pPr>
            <a:endParaRPr lang="en-US" sz="2200" b="0" i="0" dirty="0">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81C4A6F-E7C3-4F8E-837B-29511EB814E0}"/>
              </a:ext>
            </a:extLst>
          </p:cNvPr>
          <p:cNvPicPr>
            <a:picLocks noChangeAspect="1"/>
          </p:cNvPicPr>
          <p:nvPr/>
        </p:nvPicPr>
        <p:blipFill>
          <a:blip r:embed="rId2"/>
          <a:stretch>
            <a:fillRect/>
          </a:stretch>
        </p:blipFill>
        <p:spPr>
          <a:xfrm>
            <a:off x="344546" y="2146041"/>
            <a:ext cx="7747769" cy="2351313"/>
          </a:xfrm>
          <a:prstGeom prst="rect">
            <a:avLst/>
          </a:prstGeom>
        </p:spPr>
      </p:pic>
    </p:spTree>
    <p:extLst>
      <p:ext uri="{BB962C8B-B14F-4D97-AF65-F5344CB8AC3E}">
        <p14:creationId xmlns:p14="http://schemas.microsoft.com/office/powerpoint/2010/main" val="3977044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F38E1B-8508-4A55-8634-8E35C533BA2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
        <p:nvSpPr>
          <p:cNvPr id="5" name="TextBox 4">
            <a:extLst>
              <a:ext uri="{FF2B5EF4-FFF2-40B4-BE49-F238E27FC236}">
                <a16:creationId xmlns:a16="http://schemas.microsoft.com/office/drawing/2014/main" id="{AE9A84C3-CE65-4EF2-81C2-7B1FEB4FDBE6}"/>
              </a:ext>
            </a:extLst>
          </p:cNvPr>
          <p:cNvSpPr txBox="1"/>
          <p:nvPr/>
        </p:nvSpPr>
        <p:spPr>
          <a:xfrm>
            <a:off x="295422" y="136522"/>
            <a:ext cx="8115153" cy="3935308"/>
          </a:xfrm>
          <a:prstGeom prst="rect">
            <a:avLst/>
          </a:prstGeom>
          <a:noFill/>
        </p:spPr>
        <p:txBody>
          <a:bodyPr wrap="square">
            <a:spAutoFit/>
          </a:bodyPr>
          <a:lstStyle/>
          <a:p>
            <a:pPr algn="just">
              <a:lnSpc>
                <a:spcPct val="150000"/>
              </a:lnSpc>
            </a:pPr>
            <a:r>
              <a:rPr lang="en-US" sz="2200" b="1" i="0" dirty="0">
                <a:effectLst/>
                <a:latin typeface="Times New Roman" panose="02020603050405020304" pitchFamily="18" charset="0"/>
                <a:cs typeface="Times New Roman" panose="02020603050405020304" pitchFamily="18" charset="0"/>
              </a:rPr>
              <a:t>System Calls for File Management</a:t>
            </a:r>
            <a:endParaRPr lang="en-US" sz="2200" b="0" i="0" dirty="0">
              <a:effectLst/>
              <a:latin typeface="Times New Roman" panose="02020603050405020304" pitchFamily="18" charset="0"/>
              <a:cs typeface="Times New Roman" panose="02020603050405020304" pitchFamily="18" charset="0"/>
            </a:endParaRPr>
          </a:p>
          <a:p>
            <a:pPr algn="just">
              <a:lnSpc>
                <a:spcPct val="150000"/>
              </a:lnSpc>
            </a:pPr>
            <a:endParaRPr lang="en-US" sz="2100" b="1" i="0" dirty="0">
              <a:effectLst/>
              <a:latin typeface="Times New Roman" panose="02020603050405020304" pitchFamily="18" charset="0"/>
              <a:cs typeface="Times New Roman" panose="02020603050405020304" pitchFamily="18" charset="0"/>
            </a:endParaRPr>
          </a:p>
          <a:p>
            <a:pPr algn="just">
              <a:lnSpc>
                <a:spcPct val="150000"/>
              </a:lnSpc>
            </a:pPr>
            <a:endParaRPr lang="en-US" sz="2100" b="1" i="0" dirty="0">
              <a:effectLst/>
              <a:latin typeface="Times New Roman" panose="02020603050405020304" pitchFamily="18" charset="0"/>
              <a:cs typeface="Times New Roman" panose="02020603050405020304" pitchFamily="18" charset="0"/>
            </a:endParaRPr>
          </a:p>
          <a:p>
            <a:pPr algn="just">
              <a:lnSpc>
                <a:spcPct val="150000"/>
              </a:lnSpc>
            </a:pPr>
            <a:endParaRPr lang="en-US" sz="2100" b="1" dirty="0">
              <a:latin typeface="Times New Roman" panose="02020603050405020304" pitchFamily="18" charset="0"/>
              <a:cs typeface="Times New Roman" panose="02020603050405020304" pitchFamily="18" charset="0"/>
            </a:endParaRPr>
          </a:p>
          <a:p>
            <a:pPr algn="just">
              <a:lnSpc>
                <a:spcPct val="150000"/>
              </a:lnSpc>
            </a:pPr>
            <a:endParaRPr lang="en-US" sz="2100" b="1" i="0" dirty="0">
              <a:effectLst/>
              <a:latin typeface="Times New Roman" panose="02020603050405020304" pitchFamily="18" charset="0"/>
              <a:cs typeface="Times New Roman" panose="02020603050405020304" pitchFamily="18" charset="0"/>
            </a:endParaRPr>
          </a:p>
          <a:p>
            <a:pPr algn="just">
              <a:lnSpc>
                <a:spcPct val="150000"/>
              </a:lnSpc>
            </a:pPr>
            <a:endParaRPr lang="en-US" sz="2100" b="1" dirty="0">
              <a:latin typeface="Times New Roman" panose="02020603050405020304" pitchFamily="18" charset="0"/>
              <a:cs typeface="Times New Roman" panose="02020603050405020304" pitchFamily="18" charset="0"/>
            </a:endParaRPr>
          </a:p>
          <a:p>
            <a:pPr algn="just">
              <a:lnSpc>
                <a:spcPct val="150000"/>
              </a:lnSpc>
            </a:pPr>
            <a:endParaRPr lang="en-US" sz="2100" b="1" i="0" dirty="0">
              <a:effectLst/>
              <a:latin typeface="Times New Roman" panose="02020603050405020304" pitchFamily="18" charset="0"/>
              <a:cs typeface="Times New Roman" panose="02020603050405020304" pitchFamily="18" charset="0"/>
            </a:endParaRPr>
          </a:p>
          <a:p>
            <a:pPr algn="just">
              <a:lnSpc>
                <a:spcPct val="150000"/>
              </a:lnSpc>
            </a:pPr>
            <a:r>
              <a:rPr lang="en-US" sz="2100" b="1" i="0" dirty="0">
                <a:effectLst/>
                <a:latin typeface="Times New Roman" panose="02020603050405020304" pitchFamily="18" charset="0"/>
                <a:cs typeface="Times New Roman" panose="02020603050405020304" pitchFamily="18" charset="0"/>
              </a:rPr>
              <a:t>System Calls for Directory Management</a:t>
            </a:r>
            <a:endParaRPr lang="en-US" sz="2100" b="0" i="0" dirty="0">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4906624-06D0-45E9-AE9C-1A3131E9740D}"/>
              </a:ext>
            </a:extLst>
          </p:cNvPr>
          <p:cNvPicPr>
            <a:picLocks noChangeAspect="1"/>
          </p:cNvPicPr>
          <p:nvPr/>
        </p:nvPicPr>
        <p:blipFill>
          <a:blip r:embed="rId2"/>
          <a:stretch>
            <a:fillRect/>
          </a:stretch>
        </p:blipFill>
        <p:spPr>
          <a:xfrm>
            <a:off x="733424" y="972300"/>
            <a:ext cx="6162528" cy="2471163"/>
          </a:xfrm>
          <a:prstGeom prst="rect">
            <a:avLst/>
          </a:prstGeom>
        </p:spPr>
      </p:pic>
      <p:pic>
        <p:nvPicPr>
          <p:cNvPr id="6" name="Picture 5">
            <a:extLst>
              <a:ext uri="{FF2B5EF4-FFF2-40B4-BE49-F238E27FC236}">
                <a16:creationId xmlns:a16="http://schemas.microsoft.com/office/drawing/2014/main" id="{2A7BFF81-3DE1-4AFA-8209-9C6AF9D571BE}"/>
              </a:ext>
            </a:extLst>
          </p:cNvPr>
          <p:cNvPicPr>
            <a:picLocks noChangeAspect="1"/>
          </p:cNvPicPr>
          <p:nvPr/>
        </p:nvPicPr>
        <p:blipFill>
          <a:blip r:embed="rId3"/>
          <a:stretch>
            <a:fillRect/>
          </a:stretch>
        </p:blipFill>
        <p:spPr>
          <a:xfrm>
            <a:off x="733425" y="4060826"/>
            <a:ext cx="6162527" cy="2471163"/>
          </a:xfrm>
          <a:prstGeom prst="rect">
            <a:avLst/>
          </a:prstGeom>
        </p:spPr>
      </p:pic>
    </p:spTree>
    <p:extLst>
      <p:ext uri="{BB962C8B-B14F-4D97-AF65-F5344CB8AC3E}">
        <p14:creationId xmlns:p14="http://schemas.microsoft.com/office/powerpoint/2010/main" val="3780685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546917-6A23-46D7-B5A1-200DCFBEB44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Picture 4">
            <a:extLst>
              <a:ext uri="{FF2B5EF4-FFF2-40B4-BE49-F238E27FC236}">
                <a16:creationId xmlns:a16="http://schemas.microsoft.com/office/drawing/2014/main" id="{DAEB77A4-7950-4E4D-A296-7BDC4BCAB824}"/>
              </a:ext>
            </a:extLst>
          </p:cNvPr>
          <p:cNvPicPr>
            <a:picLocks noChangeAspect="1"/>
          </p:cNvPicPr>
          <p:nvPr/>
        </p:nvPicPr>
        <p:blipFill>
          <a:blip r:embed="rId2"/>
          <a:stretch>
            <a:fillRect/>
          </a:stretch>
        </p:blipFill>
        <p:spPr>
          <a:xfrm>
            <a:off x="1242261" y="2474996"/>
            <a:ext cx="6057900" cy="2990850"/>
          </a:xfrm>
          <a:prstGeom prst="rect">
            <a:avLst/>
          </a:prstGeom>
        </p:spPr>
      </p:pic>
      <p:sp>
        <p:nvSpPr>
          <p:cNvPr id="7" name="TextBox 6">
            <a:extLst>
              <a:ext uri="{FF2B5EF4-FFF2-40B4-BE49-F238E27FC236}">
                <a16:creationId xmlns:a16="http://schemas.microsoft.com/office/drawing/2014/main" id="{87FCA4C2-ED7B-4262-A1DF-ACD155B8BC7F}"/>
              </a:ext>
            </a:extLst>
          </p:cNvPr>
          <p:cNvSpPr txBox="1"/>
          <p:nvPr/>
        </p:nvSpPr>
        <p:spPr>
          <a:xfrm>
            <a:off x="1242261" y="930489"/>
            <a:ext cx="4572000" cy="461665"/>
          </a:xfrm>
          <a:prstGeom prst="rect">
            <a:avLst/>
          </a:prstGeom>
          <a:noFill/>
        </p:spPr>
        <p:txBody>
          <a:bodyPr wrap="square">
            <a:spAutoFit/>
          </a:bodyPr>
          <a:lstStyle/>
          <a:p>
            <a:pPr algn="l"/>
            <a:r>
              <a:rPr lang="fr-FR" sz="2400" b="0" i="0" dirty="0">
                <a:effectLst/>
                <a:latin typeface="Times New Roman" panose="02020603050405020304" pitchFamily="18" charset="0"/>
                <a:cs typeface="Times New Roman" panose="02020603050405020304" pitchFamily="18" charset="0"/>
              </a:rPr>
              <a:t>User mode and kernel mode</a:t>
            </a:r>
          </a:p>
        </p:txBody>
      </p:sp>
    </p:spTree>
    <p:extLst>
      <p:ext uri="{BB962C8B-B14F-4D97-AF65-F5344CB8AC3E}">
        <p14:creationId xmlns:p14="http://schemas.microsoft.com/office/powerpoint/2010/main" val="2433110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3C8342-DE77-4106-9185-4491531974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
        <p:nvSpPr>
          <p:cNvPr id="5" name="TextBox 4">
            <a:extLst>
              <a:ext uri="{FF2B5EF4-FFF2-40B4-BE49-F238E27FC236}">
                <a16:creationId xmlns:a16="http://schemas.microsoft.com/office/drawing/2014/main" id="{9D755837-13B6-4F21-BD20-9148CB991881}"/>
              </a:ext>
            </a:extLst>
          </p:cNvPr>
          <p:cNvSpPr txBox="1"/>
          <p:nvPr/>
        </p:nvSpPr>
        <p:spPr>
          <a:xfrm>
            <a:off x="323556" y="136523"/>
            <a:ext cx="6916999" cy="1047210"/>
          </a:xfrm>
          <a:prstGeom prst="rect">
            <a:avLst/>
          </a:prstGeom>
          <a:noFill/>
        </p:spPr>
        <p:txBody>
          <a:bodyPr wrap="square">
            <a:spAutoFit/>
          </a:bodyPr>
          <a:lstStyle/>
          <a:p>
            <a:pPr algn="just">
              <a:lnSpc>
                <a:spcPct val="150000"/>
              </a:lnSpc>
            </a:pPr>
            <a:r>
              <a:rPr lang="en-US" sz="2200" b="1" i="0" dirty="0">
                <a:effectLst/>
                <a:latin typeface="Times New Roman" panose="02020603050405020304" pitchFamily="18" charset="0"/>
                <a:cs typeface="Times New Roman" panose="02020603050405020304" pitchFamily="18" charset="0"/>
              </a:rPr>
              <a:t>Examples of Miscellaneous System Calls</a:t>
            </a:r>
          </a:p>
          <a:p>
            <a:pPr algn="just">
              <a:lnSpc>
                <a:spcPct val="150000"/>
              </a:lnSpc>
            </a:pPr>
            <a:endParaRPr lang="en-US" sz="2200" b="1" i="0" dirty="0">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BAA16FE-77CA-4D2C-9466-04235D8BCEB4}"/>
              </a:ext>
            </a:extLst>
          </p:cNvPr>
          <p:cNvPicPr>
            <a:picLocks noChangeAspect="1"/>
          </p:cNvPicPr>
          <p:nvPr/>
        </p:nvPicPr>
        <p:blipFill>
          <a:blip r:embed="rId2"/>
          <a:stretch>
            <a:fillRect/>
          </a:stretch>
        </p:blipFill>
        <p:spPr>
          <a:xfrm>
            <a:off x="730122" y="1907398"/>
            <a:ext cx="6046624" cy="1842018"/>
          </a:xfrm>
          <a:prstGeom prst="rect">
            <a:avLst/>
          </a:prstGeom>
        </p:spPr>
      </p:pic>
    </p:spTree>
    <p:extLst>
      <p:ext uri="{BB962C8B-B14F-4D97-AF65-F5344CB8AC3E}">
        <p14:creationId xmlns:p14="http://schemas.microsoft.com/office/powerpoint/2010/main" val="1995434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7AE239-1C37-409E-B871-30A3E68165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
        <p:nvSpPr>
          <p:cNvPr id="5" name="TextBox 4">
            <a:extLst>
              <a:ext uri="{FF2B5EF4-FFF2-40B4-BE49-F238E27FC236}">
                <a16:creationId xmlns:a16="http://schemas.microsoft.com/office/drawing/2014/main" id="{5C228D99-D1C8-4C38-906C-29B9EEF2F3A4}"/>
              </a:ext>
            </a:extLst>
          </p:cNvPr>
          <p:cNvSpPr txBox="1"/>
          <p:nvPr/>
        </p:nvSpPr>
        <p:spPr>
          <a:xfrm>
            <a:off x="2025747" y="3429000"/>
            <a:ext cx="4726745" cy="400110"/>
          </a:xfrm>
          <a:prstGeom prst="rect">
            <a:avLst/>
          </a:prstGeom>
          <a:noFill/>
        </p:spPr>
        <p:txBody>
          <a:bodyPr wrap="square" rtlCol="0">
            <a:spAutoFit/>
          </a:bodyPr>
          <a:lstStyle/>
          <a:p>
            <a:pPr algn="ctr"/>
            <a:r>
              <a:rPr lang="en-US" sz="2000" b="1" dirty="0">
                <a:solidFill>
                  <a:schemeClr val="accent1"/>
                </a:solidFill>
              </a:rPr>
              <a:t>Thank you</a:t>
            </a:r>
          </a:p>
        </p:txBody>
      </p:sp>
    </p:spTree>
    <p:extLst>
      <p:ext uri="{BB962C8B-B14F-4D97-AF65-F5344CB8AC3E}">
        <p14:creationId xmlns:p14="http://schemas.microsoft.com/office/powerpoint/2010/main" val="1240047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B835E997-A38B-4D7E-B866-B5A2DAAB6957}"/>
              </a:ext>
            </a:extLst>
          </p:cNvPr>
          <p:cNvSpPr>
            <a:spLocks noGrp="1"/>
          </p:cNvSpPr>
          <p:nvPr>
            <p:ph type="title"/>
          </p:nvPr>
        </p:nvSpPr>
        <p:spPr>
          <a:xfrm>
            <a:off x="457200" y="182563"/>
            <a:ext cx="8229600" cy="576262"/>
          </a:xfrm>
        </p:spPr>
        <p:txBody>
          <a:bodyPr>
            <a:normAutofit fontScale="90000"/>
          </a:bodyPr>
          <a:lstStyle/>
          <a:p>
            <a:r>
              <a:rPr lang="en-US" altLang="en-US" b="1" dirty="0"/>
              <a:t>Operating System Structure</a:t>
            </a:r>
          </a:p>
        </p:txBody>
      </p:sp>
      <p:sp>
        <p:nvSpPr>
          <p:cNvPr id="37891" name="Content Placeholder 2">
            <a:extLst>
              <a:ext uri="{FF2B5EF4-FFF2-40B4-BE49-F238E27FC236}">
                <a16:creationId xmlns:a16="http://schemas.microsoft.com/office/drawing/2014/main" id="{444BB79E-14A2-4218-B043-30E5933A5FCA}"/>
              </a:ext>
            </a:extLst>
          </p:cNvPr>
          <p:cNvSpPr>
            <a:spLocks noGrp="1"/>
          </p:cNvSpPr>
          <p:nvPr>
            <p:ph idx="1"/>
          </p:nvPr>
        </p:nvSpPr>
        <p:spPr>
          <a:xfrm>
            <a:off x="806450" y="1092200"/>
            <a:ext cx="6918325" cy="4530725"/>
          </a:xfrm>
        </p:spPr>
        <p:txBody>
          <a:bodyPr>
            <a:normAutofit/>
          </a:bodyPr>
          <a:lstStyle/>
          <a:p>
            <a:pPr>
              <a:lnSpc>
                <a:spcPct val="150000"/>
              </a:lnSpc>
            </a:pPr>
            <a:r>
              <a:rPr lang="en-US" altLang="en-US" sz="2200" dirty="0">
                <a:latin typeface="Times New Roman" panose="02020603050405020304" pitchFamily="18" charset="0"/>
                <a:cs typeface="Times New Roman" panose="02020603050405020304" pitchFamily="18" charset="0"/>
              </a:rPr>
              <a:t>Various ways to structure ones</a:t>
            </a:r>
          </a:p>
          <a:p>
            <a:pPr lvl="1">
              <a:lnSpc>
                <a:spcPct val="150000"/>
              </a:lnSpc>
            </a:pPr>
            <a:r>
              <a:rPr lang="en-US" altLang="en-US" sz="2200" dirty="0">
                <a:latin typeface="Times New Roman" panose="02020603050405020304" pitchFamily="18" charset="0"/>
                <a:cs typeface="Times New Roman" panose="02020603050405020304" pitchFamily="18" charset="0"/>
              </a:rPr>
              <a:t>Simple structure – MS-DOS</a:t>
            </a:r>
          </a:p>
          <a:p>
            <a:pPr lvl="1">
              <a:lnSpc>
                <a:spcPct val="150000"/>
              </a:lnSpc>
            </a:pPr>
            <a:r>
              <a:rPr lang="en-US" altLang="en-US" sz="2200" dirty="0">
                <a:latin typeface="Times New Roman" panose="02020603050405020304" pitchFamily="18" charset="0"/>
                <a:cs typeface="Times New Roman" panose="02020603050405020304" pitchFamily="18" charset="0"/>
              </a:rPr>
              <a:t>More complex -- UNIX</a:t>
            </a:r>
          </a:p>
          <a:p>
            <a:pPr lvl="1">
              <a:lnSpc>
                <a:spcPct val="150000"/>
              </a:lnSpc>
            </a:pPr>
            <a:r>
              <a:rPr lang="en-US" altLang="en-US" sz="2200" dirty="0">
                <a:latin typeface="Times New Roman" panose="02020603050405020304" pitchFamily="18" charset="0"/>
                <a:cs typeface="Times New Roman" panose="02020603050405020304" pitchFamily="18" charset="0"/>
              </a:rPr>
              <a:t>Layered – an abstraction</a:t>
            </a:r>
          </a:p>
          <a:p>
            <a:pPr lvl="1">
              <a:lnSpc>
                <a:spcPct val="150000"/>
              </a:lnSpc>
            </a:pPr>
            <a:r>
              <a:rPr lang="en-US" altLang="en-US" sz="2200" dirty="0">
                <a:latin typeface="Times New Roman" panose="02020603050405020304" pitchFamily="18" charset="0"/>
                <a:cs typeface="Times New Roman" panose="02020603050405020304" pitchFamily="18" charset="0"/>
              </a:rPr>
              <a:t>Microkernel -Mach</a:t>
            </a:r>
          </a:p>
        </p:txBody>
      </p:sp>
      <p:sp>
        <p:nvSpPr>
          <p:cNvPr id="2" name="Slide Number Placeholder 1">
            <a:extLst>
              <a:ext uri="{FF2B5EF4-FFF2-40B4-BE49-F238E27FC236}">
                <a16:creationId xmlns:a16="http://schemas.microsoft.com/office/drawing/2014/main" id="{6D933F12-3F7E-481F-ABB0-6AFA1A5793C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2A24A19-66C9-4AF2-B4EF-7C59BB21F099}"/>
              </a:ext>
            </a:extLst>
          </p:cNvPr>
          <p:cNvSpPr>
            <a:spLocks noGrp="1" noChangeArrowheads="1"/>
          </p:cNvSpPr>
          <p:nvPr>
            <p:ph type="title"/>
          </p:nvPr>
        </p:nvSpPr>
        <p:spPr>
          <a:xfrm>
            <a:off x="457200" y="182563"/>
            <a:ext cx="8229600" cy="576262"/>
          </a:xfrm>
        </p:spPr>
        <p:txBody>
          <a:bodyPr>
            <a:noAutofit/>
          </a:bodyPr>
          <a:lstStyle/>
          <a:p>
            <a:pPr eaLnBrk="1" hangingPunct="1"/>
            <a:r>
              <a:rPr lang="en-US" altLang="en-US" sz="3600" b="1" dirty="0"/>
              <a:t>Simple Structure  -- MS-DOS</a:t>
            </a:r>
            <a:endParaRPr lang="en-US" altLang="en-US" sz="2000" b="1" dirty="0"/>
          </a:p>
        </p:txBody>
      </p:sp>
      <p:sp>
        <p:nvSpPr>
          <p:cNvPr id="38915" name="Rectangle 3">
            <a:extLst>
              <a:ext uri="{FF2B5EF4-FFF2-40B4-BE49-F238E27FC236}">
                <a16:creationId xmlns:a16="http://schemas.microsoft.com/office/drawing/2014/main" id="{DE84A23D-1F4D-4849-8C1F-2F27BC174D6D}"/>
              </a:ext>
            </a:extLst>
          </p:cNvPr>
          <p:cNvSpPr>
            <a:spLocks noGrp="1" noChangeArrowheads="1"/>
          </p:cNvSpPr>
          <p:nvPr>
            <p:ph type="body" idx="1"/>
          </p:nvPr>
        </p:nvSpPr>
        <p:spPr>
          <a:xfrm>
            <a:off x="806450" y="1233488"/>
            <a:ext cx="3960813" cy="4530725"/>
          </a:xfrm>
        </p:spPr>
        <p:txBody>
          <a:bodyPr>
            <a:normAutofit lnSpcReduction="10000"/>
          </a:bodyPr>
          <a:lstStyle/>
          <a:p>
            <a:pPr>
              <a:lnSpc>
                <a:spcPct val="150000"/>
              </a:lnSpc>
            </a:pPr>
            <a:r>
              <a:rPr lang="en-US" altLang="en-US" sz="2000" dirty="0">
                <a:latin typeface="Times New Roman" panose="02020603050405020304" pitchFamily="18" charset="0"/>
                <a:cs typeface="Times New Roman" panose="02020603050405020304" pitchFamily="18" charset="0"/>
              </a:rPr>
              <a:t>MS-DOS – written to provide the most functionality in the least space</a:t>
            </a:r>
          </a:p>
          <a:p>
            <a:pPr lvl="1">
              <a:lnSpc>
                <a:spcPct val="150000"/>
              </a:lnSpc>
            </a:pPr>
            <a:r>
              <a:rPr lang="en-US" altLang="en-US" sz="2000" dirty="0">
                <a:latin typeface="Times New Roman" panose="02020603050405020304" pitchFamily="18" charset="0"/>
                <a:cs typeface="Times New Roman" panose="02020603050405020304" pitchFamily="18" charset="0"/>
              </a:rPr>
              <a:t>Not divided into modules</a:t>
            </a:r>
          </a:p>
          <a:p>
            <a:pPr lvl="1">
              <a:lnSpc>
                <a:spcPct val="150000"/>
              </a:lnSpc>
            </a:pPr>
            <a:r>
              <a:rPr lang="en-US" altLang="en-US" sz="2000" dirty="0">
                <a:latin typeface="Times New Roman" panose="02020603050405020304" pitchFamily="18" charset="0"/>
                <a:cs typeface="Times New Roman" panose="02020603050405020304" pitchFamily="18" charset="0"/>
              </a:rPr>
              <a:t>Although MS-DOS has some structure, its interfaces and levels of functionality are not well separated .i.e.no CPU execution mode(user and kernel)</a:t>
            </a:r>
          </a:p>
        </p:txBody>
      </p:sp>
      <p:pic>
        <p:nvPicPr>
          <p:cNvPr id="38916" name="Picture 6" descr="2">
            <a:extLst>
              <a:ext uri="{FF2B5EF4-FFF2-40B4-BE49-F238E27FC236}">
                <a16:creationId xmlns:a16="http://schemas.microsoft.com/office/drawing/2014/main" id="{6E2B4852-A64C-42DB-A3B8-908D7BDD3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6175" y="1712913"/>
            <a:ext cx="3570288" cy="343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2B8E08D-08A2-49FB-A3DF-DDB9012FF97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70F985A-137E-4389-8534-08F9CB4F0F6C}"/>
              </a:ext>
            </a:extLst>
          </p:cNvPr>
          <p:cNvSpPr>
            <a:spLocks noGrp="1" noChangeArrowheads="1"/>
          </p:cNvSpPr>
          <p:nvPr>
            <p:ph type="title"/>
          </p:nvPr>
        </p:nvSpPr>
        <p:spPr>
          <a:xfrm>
            <a:off x="1490663" y="255588"/>
            <a:ext cx="6773862" cy="457200"/>
          </a:xfrm>
        </p:spPr>
        <p:txBody>
          <a:bodyPr>
            <a:noAutofit/>
          </a:bodyPr>
          <a:lstStyle/>
          <a:p>
            <a:pPr eaLnBrk="1" hangingPunct="1"/>
            <a:r>
              <a:rPr lang="en-US" altLang="en-US" sz="3600" b="1" dirty="0"/>
              <a:t>Non Simple Structure  -- UNIX</a:t>
            </a:r>
            <a:endParaRPr lang="en-US" altLang="en-US" sz="2000" b="1" dirty="0"/>
          </a:p>
        </p:txBody>
      </p:sp>
      <p:sp>
        <p:nvSpPr>
          <p:cNvPr id="39939" name="Rectangle 3">
            <a:extLst>
              <a:ext uri="{FF2B5EF4-FFF2-40B4-BE49-F238E27FC236}">
                <a16:creationId xmlns:a16="http://schemas.microsoft.com/office/drawing/2014/main" id="{A657AC82-44C0-4B1A-B358-B560C83E8E0D}"/>
              </a:ext>
            </a:extLst>
          </p:cNvPr>
          <p:cNvSpPr>
            <a:spLocks noGrp="1" noChangeArrowheads="1"/>
          </p:cNvSpPr>
          <p:nvPr>
            <p:ph type="body" idx="1"/>
          </p:nvPr>
        </p:nvSpPr>
        <p:spPr>
          <a:xfrm>
            <a:off x="698500" y="1155700"/>
            <a:ext cx="8121943" cy="5568657"/>
          </a:xfrm>
        </p:spPr>
        <p:txBody>
          <a:bodyPr>
            <a:normAutofit fontScale="92500"/>
          </a:bodyPr>
          <a:lstStyle/>
          <a:p>
            <a:pPr algn="just">
              <a:lnSpc>
                <a:spcPct val="170000"/>
              </a:lnSpc>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   UNIX – limited by hardware functionality, the original UNIX operating system had limited structuring.  The UNIX OS consists of two separable parts</a:t>
            </a:r>
          </a:p>
          <a:p>
            <a:pPr lvl="1" algn="just">
              <a:lnSpc>
                <a:spcPct val="170000"/>
              </a:lnSpc>
            </a:pPr>
            <a:r>
              <a:rPr lang="en-US" altLang="en-US" sz="2200" dirty="0">
                <a:latin typeface="Times New Roman" panose="02020603050405020304" pitchFamily="18" charset="0"/>
                <a:cs typeface="Times New Roman" panose="02020603050405020304" pitchFamily="18" charset="0"/>
              </a:rPr>
              <a:t>Systems programs</a:t>
            </a:r>
          </a:p>
          <a:p>
            <a:pPr lvl="1" algn="just">
              <a:lnSpc>
                <a:spcPct val="170000"/>
              </a:lnSpc>
            </a:pPr>
            <a:r>
              <a:rPr lang="en-US" altLang="en-US" sz="2200" dirty="0">
                <a:latin typeface="Times New Roman" panose="02020603050405020304" pitchFamily="18" charset="0"/>
                <a:cs typeface="Times New Roman" panose="02020603050405020304" pitchFamily="18" charset="0"/>
              </a:rPr>
              <a:t>The kernel</a:t>
            </a:r>
          </a:p>
          <a:p>
            <a:pPr lvl="2" algn="just">
              <a:lnSpc>
                <a:spcPct val="170000"/>
              </a:lnSpc>
            </a:pPr>
            <a:r>
              <a:rPr lang="en-US" altLang="en-US" sz="2200" dirty="0">
                <a:latin typeface="Times New Roman" panose="02020603050405020304" pitchFamily="18" charset="0"/>
                <a:cs typeface="Times New Roman" panose="02020603050405020304" pitchFamily="18" charset="0"/>
              </a:rPr>
              <a:t>Consists of everything below the system-call interface and above the physical hardware</a:t>
            </a:r>
          </a:p>
          <a:p>
            <a:pPr lvl="2" algn="just">
              <a:lnSpc>
                <a:spcPct val="170000"/>
              </a:lnSpc>
            </a:pPr>
            <a:r>
              <a:rPr lang="en-US" altLang="en-US" sz="2200" dirty="0">
                <a:latin typeface="Times New Roman" panose="02020603050405020304" pitchFamily="18" charset="0"/>
                <a:cs typeface="Times New Roman" panose="02020603050405020304" pitchFamily="18" charset="0"/>
              </a:rPr>
              <a:t>Provides the file system, CPU scheduling, memory management, and other operating-system functions; a large number of functions for one level</a:t>
            </a:r>
          </a:p>
        </p:txBody>
      </p:sp>
      <p:sp>
        <p:nvSpPr>
          <p:cNvPr id="2" name="Slide Number Placeholder 1">
            <a:extLst>
              <a:ext uri="{FF2B5EF4-FFF2-40B4-BE49-F238E27FC236}">
                <a16:creationId xmlns:a16="http://schemas.microsoft.com/office/drawing/2014/main" id="{B9215E74-E039-4AD4-8A07-A23A4A31ADF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7E6817C-1E32-4A8B-BEBD-BE144591920C}"/>
              </a:ext>
            </a:extLst>
          </p:cNvPr>
          <p:cNvSpPr>
            <a:spLocks noGrp="1" noChangeArrowheads="1"/>
          </p:cNvSpPr>
          <p:nvPr>
            <p:ph type="title"/>
          </p:nvPr>
        </p:nvSpPr>
        <p:spPr>
          <a:xfrm>
            <a:off x="863600" y="150813"/>
            <a:ext cx="8229600" cy="576262"/>
          </a:xfrm>
        </p:spPr>
        <p:txBody>
          <a:bodyPr>
            <a:noAutofit/>
          </a:bodyPr>
          <a:lstStyle/>
          <a:p>
            <a:pPr eaLnBrk="1" hangingPunct="1"/>
            <a:r>
              <a:rPr lang="en-US" altLang="en-US" sz="3600" dirty="0"/>
              <a:t>Traditional UNIX System Structure</a:t>
            </a:r>
          </a:p>
        </p:txBody>
      </p:sp>
      <p:pic>
        <p:nvPicPr>
          <p:cNvPr id="40963" name="Picture 4">
            <a:extLst>
              <a:ext uri="{FF2B5EF4-FFF2-40B4-BE49-F238E27FC236}">
                <a16:creationId xmlns:a16="http://schemas.microsoft.com/office/drawing/2014/main" id="{D741280F-6374-4594-B737-03EFD5885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1635125"/>
            <a:ext cx="6923088"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Box 1">
            <a:extLst>
              <a:ext uri="{FF2B5EF4-FFF2-40B4-BE49-F238E27FC236}">
                <a16:creationId xmlns:a16="http://schemas.microsoft.com/office/drawing/2014/main" id="{7CE483C6-4E2E-485F-BBF1-FE18981503D5}"/>
              </a:ext>
            </a:extLst>
          </p:cNvPr>
          <p:cNvSpPr txBox="1">
            <a:spLocks noChangeArrowheads="1"/>
          </p:cNvSpPr>
          <p:nvPr/>
        </p:nvSpPr>
        <p:spPr bwMode="auto">
          <a:xfrm>
            <a:off x="1225550" y="1096963"/>
            <a:ext cx="6988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a:t>Beyond simple but not fully layered</a:t>
            </a:r>
          </a:p>
        </p:txBody>
      </p:sp>
      <p:sp>
        <p:nvSpPr>
          <p:cNvPr id="2" name="Slide Number Placeholder 1">
            <a:extLst>
              <a:ext uri="{FF2B5EF4-FFF2-40B4-BE49-F238E27FC236}">
                <a16:creationId xmlns:a16="http://schemas.microsoft.com/office/drawing/2014/main" id="{92DC26CD-6BFC-4BAB-A5DC-9C799D8CE2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a:extLst>
              <a:ext uri="{FF2B5EF4-FFF2-40B4-BE49-F238E27FC236}">
                <a16:creationId xmlns:a16="http://schemas.microsoft.com/office/drawing/2014/main" id="{4289CCD5-20E3-4043-9A49-FBF946EEB8F2}"/>
              </a:ext>
            </a:extLst>
          </p:cNvPr>
          <p:cNvSpPr>
            <a:spLocks noChangeArrowheads="1"/>
          </p:cNvSpPr>
          <p:nvPr/>
        </p:nvSpPr>
        <p:spPr bwMode="auto">
          <a:xfrm>
            <a:off x="365760" y="4132970"/>
            <a:ext cx="8187397"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spcBef>
                <a:spcPct val="20000"/>
              </a:spcBef>
            </a:pPr>
            <a:r>
              <a:rPr lang="en-US" altLang="zh-CN" sz="1200" b="1" dirty="0">
                <a:latin typeface="Times New Roman" panose="02020603050405020304" pitchFamily="18" charset="0"/>
                <a:cs typeface="Times New Roman" panose="02020603050405020304" pitchFamily="18" charset="0"/>
              </a:rPr>
              <a:t>Figure. Structure of the  operating system.</a:t>
            </a:r>
          </a:p>
        </p:txBody>
      </p:sp>
      <p:sp>
        <p:nvSpPr>
          <p:cNvPr id="65539" name="Rectangle 1027">
            <a:extLst>
              <a:ext uri="{FF2B5EF4-FFF2-40B4-BE49-F238E27FC236}">
                <a16:creationId xmlns:a16="http://schemas.microsoft.com/office/drawing/2014/main" id="{5641A927-2A92-47B9-9DE2-8E95A0D154A1}"/>
              </a:ext>
            </a:extLst>
          </p:cNvPr>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a:r>
              <a:rPr lang="en-US" altLang="zh-CN" sz="3600" dirty="0"/>
              <a:t>Layered Systems</a:t>
            </a:r>
          </a:p>
        </p:txBody>
      </p:sp>
      <p:pic>
        <p:nvPicPr>
          <p:cNvPr id="65541" name="Picture 1031" descr="01-25">
            <a:extLst>
              <a:ext uri="{FF2B5EF4-FFF2-40B4-BE49-F238E27FC236}">
                <a16:creationId xmlns:a16="http://schemas.microsoft.com/office/drawing/2014/main" id="{77FEB658-7626-4383-AD0B-40E0C110D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059" y="1008770"/>
            <a:ext cx="6400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FA0B2089-DEAB-47E6-96C9-17DEB0992CB8}"/>
              </a:ext>
            </a:extLst>
          </p:cNvPr>
          <p:cNvSpPr txBox="1"/>
          <p:nvPr/>
        </p:nvSpPr>
        <p:spPr>
          <a:xfrm>
            <a:off x="365760" y="4635890"/>
            <a:ext cx="8187397" cy="1427955"/>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2000" b="0" i="0" dirty="0">
                <a:solidFill>
                  <a:srgbClr val="000000"/>
                </a:solidFill>
                <a:effectLst/>
                <a:latin typeface="Times New Roman" panose="02020603050405020304" pitchFamily="18" charset="0"/>
              </a:rPr>
              <a:t>The layering was done by convention, i.e. there was no enforcement by hardware and the entire OS is linked together as one program. This is true of many modern OS systems as well (e.g., </a:t>
            </a:r>
            <a:r>
              <a:rPr lang="en-US" sz="2000" b="0" i="0" dirty="0" err="1">
                <a:solidFill>
                  <a:srgbClr val="000000"/>
                </a:solidFill>
                <a:effectLst/>
                <a:latin typeface="Times New Roman" panose="02020603050405020304" pitchFamily="18" charset="0"/>
              </a:rPr>
              <a:t>linux</a:t>
            </a:r>
            <a:r>
              <a:rPr lang="en-US" sz="2000" b="0" i="0" dirty="0">
                <a:solidFill>
                  <a:srgbClr val="000000"/>
                </a:solidFill>
                <a:effectLst/>
                <a:latin typeface="Times New Roman" panose="02020603050405020304" pitchFamily="18" charset="0"/>
              </a:rPr>
              <a:t>).</a:t>
            </a:r>
            <a:endParaRPr lang="en-US" sz="2000" dirty="0"/>
          </a:p>
        </p:txBody>
      </p:sp>
      <p:sp>
        <p:nvSpPr>
          <p:cNvPr id="2" name="Slide Number Placeholder 1">
            <a:extLst>
              <a:ext uri="{FF2B5EF4-FFF2-40B4-BE49-F238E27FC236}">
                <a16:creationId xmlns:a16="http://schemas.microsoft.com/office/drawing/2014/main" id="{6936C133-1CFF-40DA-B6B4-0A8469FA8D3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solidFill>
                <a:srgbClr val="000000"/>
              </a:solidFill>
            </a:endParaRPr>
          </a:p>
        </p:txBody>
      </p:sp>
    </p:spTree>
    <p:extLst>
      <p:ext uri="{BB962C8B-B14F-4D97-AF65-F5344CB8AC3E}">
        <p14:creationId xmlns:p14="http://schemas.microsoft.com/office/powerpoint/2010/main" val="2102140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2169</TotalTime>
  <Words>2143</Words>
  <Application>Microsoft Office PowerPoint</Application>
  <PresentationFormat>On-screen Show (4:3)</PresentationFormat>
  <Paragraphs>300</Paragraphs>
  <Slides>41</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Times New Roman</vt:lpstr>
      <vt:lpstr>Verdana</vt:lpstr>
      <vt:lpstr>等线</vt:lpstr>
      <vt:lpstr>Calibri Light</vt:lpstr>
      <vt:lpstr>Tahoma</vt:lpstr>
      <vt:lpstr>Wingdings</vt:lpstr>
      <vt:lpstr>MS PGothic</vt:lpstr>
      <vt:lpstr>Calibri</vt:lpstr>
      <vt:lpstr>Arial</vt:lpstr>
      <vt:lpstr>SimSun</vt:lpstr>
      <vt:lpstr>Office Theme</vt:lpstr>
      <vt:lpstr>PowerPoint Presentation</vt:lpstr>
      <vt:lpstr>PowerPoint Presentation</vt:lpstr>
      <vt:lpstr>Topics Covered</vt:lpstr>
      <vt:lpstr>PowerPoint Presentation</vt:lpstr>
      <vt:lpstr>Operating System Structure</vt:lpstr>
      <vt:lpstr>Simple Structure  -- MS-DOS</vt:lpstr>
      <vt:lpstr>Non Simple Structure  -- UNIX</vt:lpstr>
      <vt:lpstr>Traditional UNIX System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Microkernel System Structure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Virtual Machines</vt:lpstr>
      <vt:lpstr>Virtual Machines</vt:lpstr>
      <vt:lpstr>Virtual Machines</vt:lpstr>
      <vt:lpstr>PowerPoint Presentation</vt:lpstr>
      <vt:lpstr>PowerPoint Presentation</vt:lpstr>
      <vt:lpstr>PowerPoint Presentation</vt:lpstr>
      <vt:lpstr>System Calls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cp:lastModifiedBy>hp</cp:lastModifiedBy>
  <cp:revision>945</cp:revision>
  <dcterms:modified xsi:type="dcterms:W3CDTF">2025-06-23T04:15:36Z</dcterms:modified>
</cp:coreProperties>
</file>