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70"/>
  </p:notesMasterIdLst>
  <p:sldIdLst>
    <p:sldId id="256" r:id="rId2"/>
    <p:sldId id="332" r:id="rId3"/>
    <p:sldId id="334" r:id="rId4"/>
    <p:sldId id="335" r:id="rId5"/>
    <p:sldId id="333" r:id="rId6"/>
    <p:sldId id="389" r:id="rId7"/>
    <p:sldId id="337" r:id="rId8"/>
    <p:sldId id="289" r:id="rId9"/>
    <p:sldId id="385" r:id="rId10"/>
    <p:sldId id="384" r:id="rId11"/>
    <p:sldId id="292" r:id="rId12"/>
    <p:sldId id="294" r:id="rId13"/>
    <p:sldId id="295" r:id="rId14"/>
    <p:sldId id="383" r:id="rId15"/>
    <p:sldId id="344" r:id="rId16"/>
    <p:sldId id="341" r:id="rId17"/>
    <p:sldId id="342" r:id="rId18"/>
    <p:sldId id="343" r:id="rId19"/>
    <p:sldId id="390" r:id="rId20"/>
    <p:sldId id="345" r:id="rId21"/>
    <p:sldId id="346" r:id="rId22"/>
    <p:sldId id="375" r:id="rId23"/>
    <p:sldId id="442" r:id="rId24"/>
    <p:sldId id="374" r:id="rId25"/>
    <p:sldId id="376" r:id="rId26"/>
    <p:sldId id="377" r:id="rId27"/>
    <p:sldId id="378" r:id="rId28"/>
    <p:sldId id="391" r:id="rId29"/>
    <p:sldId id="392" r:id="rId30"/>
    <p:sldId id="393" r:id="rId31"/>
    <p:sldId id="394" r:id="rId32"/>
    <p:sldId id="395" r:id="rId33"/>
    <p:sldId id="396" r:id="rId34"/>
    <p:sldId id="398" r:id="rId35"/>
    <p:sldId id="449" r:id="rId36"/>
    <p:sldId id="399" r:id="rId37"/>
    <p:sldId id="400" r:id="rId38"/>
    <p:sldId id="401" r:id="rId39"/>
    <p:sldId id="402" r:id="rId40"/>
    <p:sldId id="423" r:id="rId41"/>
    <p:sldId id="404" r:id="rId42"/>
    <p:sldId id="403" r:id="rId43"/>
    <p:sldId id="408" r:id="rId44"/>
    <p:sldId id="444" r:id="rId45"/>
    <p:sldId id="420" r:id="rId46"/>
    <p:sldId id="422" r:id="rId47"/>
    <p:sldId id="421" r:id="rId48"/>
    <p:sldId id="443" r:id="rId49"/>
    <p:sldId id="445" r:id="rId50"/>
    <p:sldId id="446" r:id="rId51"/>
    <p:sldId id="447" r:id="rId52"/>
    <p:sldId id="410" r:id="rId53"/>
    <p:sldId id="433" r:id="rId54"/>
    <p:sldId id="317" r:id="rId55"/>
    <p:sldId id="434" r:id="rId56"/>
    <p:sldId id="319" r:id="rId57"/>
    <p:sldId id="320" r:id="rId58"/>
    <p:sldId id="321" r:id="rId59"/>
    <p:sldId id="322" r:id="rId60"/>
    <p:sldId id="436" r:id="rId61"/>
    <p:sldId id="448" r:id="rId62"/>
    <p:sldId id="323" r:id="rId63"/>
    <p:sldId id="435" r:id="rId64"/>
    <p:sldId id="437" r:id="rId65"/>
    <p:sldId id="438" r:id="rId66"/>
    <p:sldId id="439" r:id="rId67"/>
    <p:sldId id="440" r:id="rId68"/>
    <p:sldId id="441" r:id="rId69"/>
  </p:sldIdLst>
  <p:sldSz cx="9144000" cy="6858000" type="screen4x3"/>
  <p:notesSz cx="6858000" cy="9144000"/>
  <p:embeddedFontLst>
    <p:embeddedFont>
      <p:font typeface="Garamond" panose="02020404030301010803" pitchFamily="18" charset="0"/>
      <p:regular r:id="rId71"/>
      <p:bold r:id="rId72"/>
      <p:italic r:id="rId73"/>
    </p:embeddedFont>
    <p:embeddedFont>
      <p:font typeface="Calibri" panose="020F0502020204030204" pitchFamily="34" charset="0"/>
      <p:regular r:id="rId74"/>
      <p:bold r:id="rId75"/>
      <p:italic r:id="rId76"/>
      <p:boldItalic r:id="rId77"/>
    </p:embeddedFont>
    <p:embeddedFont>
      <p:font typeface="Calibri Light" panose="020F0302020204030204" pitchFamily="34" charset="0"/>
      <p:regular r:id="rId78"/>
      <p:italic r:id="rId7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p:scale>
          <a:sx n="80" d="100"/>
          <a:sy n="80" d="100"/>
        </p:scale>
        <p:origin x="522"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5517187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2DF61A5D-4A7B-45F4-AE3F-5EAA260C7042}"/>
              </a:ext>
            </a:extLst>
          </p:cNvPr>
          <p:cNvSpPr txBox="1">
            <a:spLocks noGrp="1"/>
          </p:cNvSpPr>
          <p:nvPr>
            <p:ph type="sldNum" sz="quarter" idx="5"/>
          </p:nvPr>
        </p:nvSpPr>
        <p:spPr>
          <a:ln/>
        </p:spPr>
        <p:txBody>
          <a:bodyPr lIns="0" tIns="0" rIns="0" bIns="0" anchor="b" anchorCtr="0">
            <a:noAutofit/>
          </a:bodyPr>
          <a:lstStyle/>
          <a:p>
            <a:pPr lvl="0"/>
            <a:fld id="{7F99DA2D-0341-4F6A-8635-98DF8C96AEC7}" type="slidenum">
              <a:t>1</a:t>
            </a:fld>
            <a:endParaRPr lang="en-US"/>
          </a:p>
        </p:txBody>
      </p:sp>
      <p:sp>
        <p:nvSpPr>
          <p:cNvPr id="2" name="Slide Image Placeholder 1">
            <a:extLst>
              <a:ext uri="{FF2B5EF4-FFF2-40B4-BE49-F238E27FC236}">
                <a16:creationId xmlns:a16="http://schemas.microsoft.com/office/drawing/2014/main" xmlns="" id="{95164550-46C6-4AF5-BA30-0A58373C5D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57D2019-0BD9-4A7C-AF1D-52DCC103C8EB}"/>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788570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225FB948-47CE-4D76-8C41-6F57D0E06534}"/>
              </a:ext>
            </a:extLst>
          </p:cNvPr>
          <p:cNvSpPr>
            <a:spLocks noGrp="1" noRot="1" noChangeAspect="1" noChangeArrowheads="1" noTextEdit="1"/>
          </p:cNvSpPr>
          <p:nvPr>
            <p:ph type="sldImg"/>
          </p:nvPr>
        </p:nvSpPr>
        <p:spPr>
          <a:ln cap="flat"/>
        </p:spPr>
      </p:sp>
      <p:sp>
        <p:nvSpPr>
          <p:cNvPr id="83971" name="Rectangle 3">
            <a:extLst>
              <a:ext uri="{FF2B5EF4-FFF2-40B4-BE49-F238E27FC236}">
                <a16:creationId xmlns:a16="http://schemas.microsoft.com/office/drawing/2014/main" xmlns="" id="{6EACACE9-18F5-4A8C-95FA-25FF928921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1332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xmlns="" id="{6C846E0B-AEFF-44C0-ABF1-EF916BA82C1F}"/>
              </a:ext>
            </a:extLst>
          </p:cNvPr>
          <p:cNvSpPr>
            <a:spLocks noGrp="1" noRot="1" noChangeAspect="1" noChangeArrowheads="1" noTextEdit="1"/>
          </p:cNvSpPr>
          <p:nvPr>
            <p:ph type="sldImg"/>
          </p:nvPr>
        </p:nvSpPr>
        <p:spPr>
          <a:ln cap="flat"/>
        </p:spPr>
      </p:sp>
      <p:sp>
        <p:nvSpPr>
          <p:cNvPr id="86019" name="Rectangle 3">
            <a:extLst>
              <a:ext uri="{FF2B5EF4-FFF2-40B4-BE49-F238E27FC236}">
                <a16:creationId xmlns:a16="http://schemas.microsoft.com/office/drawing/2014/main" xmlns="" id="{5D0E2B3B-4AB3-4CB5-85AA-BAF9496F54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315176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001CD8A8-3149-4285-A12A-AA730BD580CD}"/>
              </a:ext>
            </a:extLst>
          </p:cNvPr>
          <p:cNvSpPr>
            <a:spLocks noGrp="1" noRot="1" noChangeAspect="1" noChangeArrowheads="1" noTextEdit="1"/>
          </p:cNvSpPr>
          <p:nvPr>
            <p:ph type="sldImg"/>
          </p:nvPr>
        </p:nvSpPr>
        <p:spPr>
          <a:ln cap="flat"/>
        </p:spPr>
      </p:sp>
      <p:sp>
        <p:nvSpPr>
          <p:cNvPr id="88067" name="Rectangle 3">
            <a:extLst>
              <a:ext uri="{FF2B5EF4-FFF2-40B4-BE49-F238E27FC236}">
                <a16:creationId xmlns:a16="http://schemas.microsoft.com/office/drawing/2014/main" xmlns="" id="{64A92221-9CA7-4543-B4A7-27B256F22D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08186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xmlns="" id="{592F9F26-20A3-40C6-985D-A8D6AD63CB7C}"/>
              </a:ext>
            </a:extLst>
          </p:cNvPr>
          <p:cNvSpPr>
            <a:spLocks noGrp="1" noRot="1" noChangeAspect="1" noChangeArrowheads="1" noTextEdit="1"/>
          </p:cNvSpPr>
          <p:nvPr>
            <p:ph type="sldImg"/>
          </p:nvPr>
        </p:nvSpPr>
        <p:spPr>
          <a:ln cap="flat"/>
        </p:spPr>
      </p:sp>
      <p:sp>
        <p:nvSpPr>
          <p:cNvPr id="90115" name="Rectangle 3">
            <a:extLst>
              <a:ext uri="{FF2B5EF4-FFF2-40B4-BE49-F238E27FC236}">
                <a16:creationId xmlns:a16="http://schemas.microsoft.com/office/drawing/2014/main" xmlns="" id="{0B38407B-AC5C-4326-863F-24D74336FE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365815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195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353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000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75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22</a:t>
            </a:fld>
            <a:endParaRPr lang="en-US"/>
          </a:p>
        </p:txBody>
      </p:sp>
    </p:spTree>
    <p:extLst>
      <p:ext uri="{BB962C8B-B14F-4D97-AF65-F5344CB8AC3E}">
        <p14:creationId xmlns:p14="http://schemas.microsoft.com/office/powerpoint/2010/main" val="1774035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smtClean="0">
                <a:solidFill>
                  <a:srgbClr val="000000"/>
                </a:solidFill>
                <a:latin typeface="Times New Roman"/>
                <a:ea typeface="Times New Roman"/>
                <a:cs typeface="Times New Roman"/>
                <a:sym typeface="Times New Roman"/>
              </a:rPr>
              <a:t>40</a:t>
            </a:fld>
            <a:endParaRPr lang="en-US"/>
          </a:p>
        </p:txBody>
      </p:sp>
    </p:spTree>
    <p:extLst>
      <p:ext uri="{BB962C8B-B14F-4D97-AF65-F5344CB8AC3E}">
        <p14:creationId xmlns:p14="http://schemas.microsoft.com/office/powerpoint/2010/main" val="1055336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56BC16A7-4629-4C18-A05E-3385D8EAD831}"/>
              </a:ext>
            </a:extLst>
          </p:cNvPr>
          <p:cNvSpPr>
            <a:spLocks noGrp="1" noRot="1" noChangeAspect="1" noChangeArrowheads="1" noTextEdit="1"/>
          </p:cNvSpPr>
          <p:nvPr>
            <p:ph type="sldImg"/>
          </p:nvPr>
        </p:nvSpPr>
        <p:spPr>
          <a:ln cap="flat"/>
        </p:spPr>
      </p:sp>
      <p:sp>
        <p:nvSpPr>
          <p:cNvPr id="77827" name="Rectangle 3">
            <a:extLst>
              <a:ext uri="{FF2B5EF4-FFF2-40B4-BE49-F238E27FC236}">
                <a16:creationId xmlns:a16="http://schemas.microsoft.com/office/drawing/2014/main" xmlns="" id="{FBE16D8C-8EAC-4087-89D6-8B6C6E3F04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156430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E1058B83-F8B6-4B42-AB2E-9F1DA78F42BD}"/>
              </a:ext>
            </a:extLst>
          </p:cNvPr>
          <p:cNvSpPr>
            <a:spLocks noGrp="1" noRot="1" noChangeAspect="1" noChangeArrowheads="1" noTextEdit="1"/>
          </p:cNvSpPr>
          <p:nvPr>
            <p:ph type="sldImg"/>
          </p:nvPr>
        </p:nvSpPr>
        <p:spPr>
          <a:ln cap="flat"/>
        </p:spPr>
      </p:sp>
      <p:sp>
        <p:nvSpPr>
          <p:cNvPr id="81923" name="Rectangle 3">
            <a:extLst>
              <a:ext uri="{FF2B5EF4-FFF2-40B4-BE49-F238E27FC236}">
                <a16:creationId xmlns:a16="http://schemas.microsoft.com/office/drawing/2014/main" xmlns="" id="{47980948-25A7-49BE-875F-D173EF48A7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4223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AA667D5-F8E8-4F23-97BA-D1B313279D18}"/>
              </a:ext>
            </a:extLst>
          </p:cNvPr>
          <p:cNvSpPr txBox="1">
            <a:spLocks noGrp="1"/>
          </p:cNvSpPr>
          <p:nvPr>
            <p:ph type="subTitle" idx="4294967295"/>
          </p:nvPr>
        </p:nvSpPr>
        <p:spPr>
          <a:xfrm>
            <a:off x="563301" y="1779684"/>
            <a:ext cx="8228763" cy="1588127"/>
          </a:xfrm>
        </p:spPr>
        <p:txBody>
          <a:bodyPr anchor="ctr">
            <a:spAutoFit/>
          </a:bodyPr>
          <a:lstStyle/>
          <a:p>
            <a:pPr marL="0" lvl="0" indent="0" algn="ctr">
              <a:buNone/>
            </a:pPr>
            <a:r>
              <a:rPr lang="en-US" sz="3600" b="1" dirty="0">
                <a:latin typeface="Times New Roman" panose="02020603050405020304" pitchFamily="18" charset="0"/>
                <a:cs typeface="Times New Roman" panose="02020603050405020304" pitchFamily="18" charset="0"/>
              </a:rPr>
              <a:t>Operating System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[ 4</a:t>
            </a:r>
            <a:r>
              <a:rPr lang="en-US" sz="3600" b="1" baseline="30000" dirty="0">
                <a:latin typeface="Times New Roman" panose="02020603050405020304" pitchFamily="18" charset="0"/>
                <a:cs typeface="Times New Roman" panose="02020603050405020304" pitchFamily="18" charset="0"/>
              </a:rPr>
              <a:t>th</a:t>
            </a:r>
            <a:r>
              <a:rPr lang="en-US" sz="3600" b="1" dirty="0">
                <a:latin typeface="Times New Roman" panose="02020603050405020304" pitchFamily="18" charset="0"/>
                <a:cs typeface="Times New Roman" panose="02020603050405020304" pitchFamily="18" charset="0"/>
              </a:rPr>
              <a:t>-Semester]</a:t>
            </a:r>
          </a:p>
        </p:txBody>
      </p:sp>
      <p:sp>
        <p:nvSpPr>
          <p:cNvPr id="4" name="Slide Number Placeholder 3">
            <a:extLst>
              <a:ext uri="{FF2B5EF4-FFF2-40B4-BE49-F238E27FC236}">
                <a16:creationId xmlns:a16="http://schemas.microsoft.com/office/drawing/2014/main" xmlns="" id="{398E4AF4-D48F-4E91-86D6-5DAE546DC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2383AE8-258E-48A4-9C2F-E28A28ADED0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TextBox 5">
            <a:extLst>
              <a:ext uri="{FF2B5EF4-FFF2-40B4-BE49-F238E27FC236}">
                <a16:creationId xmlns:a16="http://schemas.microsoft.com/office/drawing/2014/main" xmlns="" id="{76200ED1-5444-49A9-BB71-143B2F5F7D0E}"/>
              </a:ext>
            </a:extLst>
          </p:cNvPr>
          <p:cNvSpPr txBox="1"/>
          <p:nvPr/>
        </p:nvSpPr>
        <p:spPr>
          <a:xfrm>
            <a:off x="310551" y="310551"/>
            <a:ext cx="8369215" cy="6130974"/>
          </a:xfrm>
          <a:prstGeom prst="rect">
            <a:avLst/>
          </a:prstGeom>
          <a:noFill/>
        </p:spPr>
        <p:txBody>
          <a:bodyPr wrap="square">
            <a:spAutoFit/>
          </a:bodyPr>
          <a:lstStyle/>
          <a:p>
            <a:pPr marL="0" indent="0" algn="just">
              <a:lnSpc>
                <a:spcPct val="150000"/>
              </a:lnSpc>
              <a:spcBef>
                <a:spcPts val="0"/>
              </a:spcBef>
              <a:buClr>
                <a:schemeClr val="tx1"/>
              </a:buClr>
              <a:buSzPts val="1950"/>
              <a:buNone/>
            </a:pPr>
            <a:r>
              <a:rPr lang="en-US" sz="2400" b="1" i="0" u="none" dirty="0">
                <a:latin typeface="Times New Roman" panose="02020603050405020304" pitchFamily="18" charset="0"/>
                <a:ea typeface="Arial"/>
                <a:cs typeface="Times New Roman" panose="02020603050405020304" pitchFamily="18" charset="0"/>
                <a:sym typeface="Arial"/>
              </a:rPr>
              <a:t>Kernel-supported threads</a:t>
            </a:r>
          </a:p>
          <a:p>
            <a:pPr marL="342900" indent="-342900" algn="just">
              <a:lnSpc>
                <a:spcPct val="150000"/>
              </a:lnSpc>
              <a:buClr>
                <a:schemeClr val="tx1"/>
              </a:buClr>
              <a:buSzPts val="1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Arial"/>
              </a:rPr>
              <a:t>Supported by the kernel.</a:t>
            </a:r>
            <a:endParaRPr lang="en-US" sz="2000" b="0" i="0" dirty="0">
              <a:effectLst/>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Threads are constructed and controlled by system calls. The system knows the state of each thread</a:t>
            </a:r>
          </a:p>
          <a:p>
            <a:pPr marL="342900" indent="-342900" algn="just">
              <a:lnSpc>
                <a:spcPct val="150000"/>
              </a:lnSpc>
              <a:spcBef>
                <a:spcPts val="0"/>
              </a:spcBef>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Kernel level thread support one-to-one thread mapping. Mapping requires each user thread with kernel thread.</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Kernel level threads are implemented by Operating system. In the kernel level thread, thread management is done by kernel.</a:t>
            </a:r>
          </a:p>
          <a:p>
            <a:pPr marL="342900" indent="-34290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Implementation of kernel thread is complicated.</a:t>
            </a:r>
          </a:p>
          <a:p>
            <a:pPr marL="342900" indent="-34290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Since, kernel managing threads, kernel can schedule another thread if a given thread blocks rather than blocking the entire processes.</a:t>
            </a:r>
          </a:p>
          <a:p>
            <a:pPr marL="342900" indent="-34290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Kernel level threads are slower than user level threads</a:t>
            </a:r>
          </a:p>
          <a:p>
            <a:pPr marL="342900" indent="-342900" algn="just">
              <a:lnSpc>
                <a:spcPct val="150000"/>
              </a:lnSpc>
              <a:buClr>
                <a:schemeClr val="tx1"/>
              </a:buClr>
              <a:buSzPts val="19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Arial"/>
              </a:rPr>
              <a:t>Examples: Windows XP/2000,Solaris 2,Linux,Mac OS X</a:t>
            </a:r>
          </a:p>
        </p:txBody>
      </p:sp>
    </p:spTree>
    <p:extLst>
      <p:ext uri="{BB962C8B-B14F-4D97-AF65-F5344CB8AC3E}">
        <p14:creationId xmlns:p14="http://schemas.microsoft.com/office/powerpoint/2010/main" val="292290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0"/>
          <p:cNvSpPr txBox="1">
            <a:spLocks noGrp="1"/>
          </p:cNvSpPr>
          <p:nvPr>
            <p:ph type="title"/>
          </p:nvPr>
        </p:nvSpPr>
        <p:spPr>
          <a:xfrm>
            <a:off x="457200" y="277813"/>
            <a:ext cx="6970542" cy="69280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200"/>
              <a:buFont typeface="Garamond"/>
              <a:buNone/>
            </a:pPr>
            <a:r>
              <a:rPr lang="en-US" sz="3200" b="1" i="0" u="none" dirty="0">
                <a:latin typeface="Times New Roman" panose="02020603050405020304" pitchFamily="18" charset="0"/>
                <a:ea typeface="Garamond"/>
                <a:cs typeface="Times New Roman" panose="02020603050405020304" pitchFamily="18" charset="0"/>
                <a:sym typeface="Garamond"/>
              </a:rPr>
              <a:t>Multithreading Models</a:t>
            </a:r>
            <a:endParaRPr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C3103F23-38E6-4552-89BA-C6C549113CBF}"/>
              </a:ext>
            </a:extLst>
          </p:cNvPr>
          <p:cNvSpPr txBox="1"/>
          <p:nvPr/>
        </p:nvSpPr>
        <p:spPr>
          <a:xfrm>
            <a:off x="562708" y="1029673"/>
            <a:ext cx="4670474" cy="5828327"/>
          </a:xfrm>
          <a:prstGeom prst="rect">
            <a:avLst/>
          </a:prstGeom>
          <a:noFill/>
        </p:spPr>
        <p:txBody>
          <a:bodyPr wrap="square">
            <a:spAutoFit/>
          </a:bodyPr>
          <a:lstStyle/>
          <a:p>
            <a:pPr>
              <a:lnSpc>
                <a:spcPct val="150000"/>
              </a:lnSpc>
            </a:pPr>
            <a:r>
              <a:rPr lang="en-US" sz="2200" b="1" i="0" u="none" dirty="0">
                <a:latin typeface="Times New Roman" panose="02020603050405020304" pitchFamily="18" charset="0"/>
                <a:ea typeface="Garamond"/>
                <a:cs typeface="Times New Roman" panose="02020603050405020304" pitchFamily="18" charset="0"/>
                <a:sym typeface="Garamond"/>
              </a:rPr>
              <a:t>Many-to-One</a:t>
            </a:r>
          </a:p>
          <a:p>
            <a:pPr marL="342900" lvl="0" indent="-342900" algn="l" rtl="0">
              <a:lnSpc>
                <a:spcPct val="150000"/>
              </a:lnSpc>
              <a:spcBef>
                <a:spcPts val="0"/>
              </a:spcBef>
              <a:spcAft>
                <a:spcPts val="0"/>
              </a:spcAft>
              <a:buClr>
                <a:schemeClr val="tx1"/>
              </a:buClr>
              <a:buSzPts val="1950"/>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Many user-level threads mapped to single kernel thread</a:t>
            </a:r>
          </a:p>
          <a:p>
            <a:pPr marL="342900" lvl="0" indent="-342900" algn="l" rtl="0">
              <a:lnSpc>
                <a:spcPct val="150000"/>
              </a:lnSpc>
              <a:spcBef>
                <a:spcPts val="0"/>
              </a:spcBef>
              <a:spcAft>
                <a:spcPts val="0"/>
              </a:spcAft>
              <a:buClr>
                <a:schemeClr val="tx1"/>
              </a:buClr>
              <a:buSzPts val="1950"/>
              <a:buFont typeface="Arial" panose="020B0604020202020204" pitchFamily="34" charset="0"/>
              <a:buChar char="•"/>
            </a:pPr>
            <a:r>
              <a:rPr lang="en-US" sz="2000" b="0" i="0" u="none" strike="noStrike" baseline="0" dirty="0">
                <a:latin typeface="Times New Roman" panose="02020603050405020304" pitchFamily="18" charset="0"/>
              </a:rPr>
              <a:t>Thread management is done by the thread library in user</a:t>
            </a:r>
            <a:r>
              <a:rPr lang="en-US" sz="2000" strike="noStrike" baseline="0" dirty="0">
                <a:latin typeface="Times New Roman" panose="02020603050405020304" pitchFamily="18" charset="0"/>
                <a:cs typeface="Times New Roman" panose="02020603050405020304" pitchFamily="18" charset="0"/>
                <a:sym typeface="Arial"/>
              </a:rPr>
              <a:t> </a:t>
            </a:r>
            <a:r>
              <a:rPr lang="en-US" sz="2000" b="0" i="0" u="none" strike="noStrike" baseline="0" dirty="0">
                <a:latin typeface="Times New Roman" panose="02020603050405020304" pitchFamily="18" charset="0"/>
              </a:rPr>
              <a:t>space</a:t>
            </a:r>
            <a:endParaRPr lang="en-US" sz="2000" dirty="0">
              <a:latin typeface="Times New Roman" panose="02020603050405020304" pitchFamily="18" charset="0"/>
              <a:cs typeface="Times New Roman" panose="02020603050405020304" pitchFamily="18" charset="0"/>
            </a:endParaRPr>
          </a:p>
          <a:p>
            <a:pPr marL="342900" lvl="0" indent="-342900" algn="l" rtl="0">
              <a:lnSpc>
                <a:spcPct val="150000"/>
              </a:lnSpc>
              <a:spcBef>
                <a:spcPts val="600"/>
              </a:spcBef>
              <a:spcAft>
                <a:spcPts val="0"/>
              </a:spcAft>
              <a:buClr>
                <a:schemeClr val="tx1"/>
              </a:buClr>
              <a:buSzPts val="1950"/>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Examples:</a:t>
            </a:r>
            <a:endParaRPr lang="en-US" sz="2000" dirty="0">
              <a:latin typeface="Times New Roman" panose="02020603050405020304" pitchFamily="18" charset="0"/>
              <a:cs typeface="Times New Roman" panose="02020603050405020304" pitchFamily="18" charset="0"/>
            </a:endParaRPr>
          </a:p>
          <a:p>
            <a:pPr marL="687389" lvl="1" indent="-342900" algn="l" rtl="0">
              <a:lnSpc>
                <a:spcPct val="150000"/>
              </a:lnSpc>
              <a:spcBef>
                <a:spcPts val="520"/>
              </a:spcBef>
              <a:spcAft>
                <a:spcPts val="0"/>
              </a:spcAft>
              <a:buSzPts val="1560"/>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Solaris Green Threads</a:t>
            </a:r>
            <a:endParaRPr lang="en-US" sz="2000" dirty="0">
              <a:latin typeface="Times New Roman" panose="02020603050405020304" pitchFamily="18" charset="0"/>
              <a:cs typeface="Times New Roman" panose="02020603050405020304" pitchFamily="18" charset="0"/>
            </a:endParaRPr>
          </a:p>
          <a:p>
            <a:pPr marL="687389" lvl="1" indent="-342900" algn="l" rtl="0">
              <a:lnSpc>
                <a:spcPct val="150000"/>
              </a:lnSpc>
              <a:spcBef>
                <a:spcPts val="520"/>
              </a:spcBef>
              <a:spcAft>
                <a:spcPts val="0"/>
              </a:spcAft>
              <a:buSzPts val="1560"/>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GNU Portable Threads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one thread initiates a blocking system call, then no other thread in the same process can execute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parallelism.</a:t>
            </a:r>
          </a:p>
        </p:txBody>
      </p:sp>
      <p:pic>
        <p:nvPicPr>
          <p:cNvPr id="5" name="Google Shape;392;p51">
            <a:extLst>
              <a:ext uri="{FF2B5EF4-FFF2-40B4-BE49-F238E27FC236}">
                <a16:creationId xmlns:a16="http://schemas.microsoft.com/office/drawing/2014/main" xmlns="" id="{6BB512C1-EB03-4204-BE7D-166B2EEC73DB}"/>
              </a:ext>
            </a:extLst>
          </p:cNvPr>
          <p:cNvPicPr preferRelativeResize="0"/>
          <p:nvPr/>
        </p:nvPicPr>
        <p:blipFill rotWithShape="1">
          <a:blip r:embed="rId3">
            <a:alphaModFix/>
          </a:blip>
          <a:srcRect l="12681" t="1206" r="12681" b="1207"/>
          <a:stretch/>
        </p:blipFill>
        <p:spPr>
          <a:xfrm>
            <a:off x="5233182" y="1653790"/>
            <a:ext cx="3505200" cy="3436937"/>
          </a:xfrm>
          <a:prstGeom prst="rect">
            <a:avLst/>
          </a:prstGeom>
          <a:noFill/>
          <a:ln w="38100" cap="flat" cmpd="dbl">
            <a:solidFill>
              <a:srgbClr val="CC66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9" name="Google Shape;399;p52"/>
          <p:cNvPicPr preferRelativeResize="0"/>
          <p:nvPr/>
        </p:nvPicPr>
        <p:blipFill rotWithShape="1">
          <a:blip r:embed="rId3">
            <a:alphaModFix/>
          </a:blip>
          <a:srcRect l="360" t="25419" r="540" b="25180"/>
          <a:stretch/>
        </p:blipFill>
        <p:spPr>
          <a:xfrm>
            <a:off x="910883" y="4164037"/>
            <a:ext cx="7322234" cy="2063205"/>
          </a:xfrm>
          <a:prstGeom prst="rect">
            <a:avLst/>
          </a:prstGeom>
          <a:noFill/>
          <a:ln w="38100" cap="flat" cmpd="dbl">
            <a:solidFill>
              <a:srgbClr val="CC6600"/>
            </a:solidFill>
            <a:prstDash val="solid"/>
            <a:round/>
            <a:headEnd type="none" w="sm" len="sm"/>
            <a:tailEnd type="none" w="sm" len="sm"/>
          </a:ln>
        </p:spPr>
      </p:pic>
      <p:sp>
        <p:nvSpPr>
          <p:cNvPr id="10" name="TextBox 9">
            <a:extLst>
              <a:ext uri="{FF2B5EF4-FFF2-40B4-BE49-F238E27FC236}">
                <a16:creationId xmlns:a16="http://schemas.microsoft.com/office/drawing/2014/main" xmlns="" id="{00BBDC45-04E3-413D-B232-D7D6E8D4E018}"/>
              </a:ext>
            </a:extLst>
          </p:cNvPr>
          <p:cNvSpPr txBox="1"/>
          <p:nvPr/>
        </p:nvSpPr>
        <p:spPr>
          <a:xfrm>
            <a:off x="534573" y="353167"/>
            <a:ext cx="8299938" cy="3822650"/>
          </a:xfrm>
          <a:prstGeom prst="rect">
            <a:avLst/>
          </a:prstGeom>
          <a:noFill/>
        </p:spPr>
        <p:txBody>
          <a:bodyPr wrap="square">
            <a:spAutoFit/>
          </a:bodyPr>
          <a:lstStyle/>
          <a:p>
            <a:pPr algn="just">
              <a:lnSpc>
                <a:spcPct val="150000"/>
              </a:lnSpc>
            </a:pPr>
            <a:r>
              <a:rPr lang="en-US" sz="2200" b="1" i="0" u="none" dirty="0">
                <a:latin typeface="Times New Roman" panose="02020603050405020304" pitchFamily="18" charset="0"/>
                <a:ea typeface="Garamond"/>
                <a:cs typeface="Times New Roman" panose="02020603050405020304" pitchFamily="18" charset="0"/>
                <a:sym typeface="Garamond"/>
              </a:rPr>
              <a:t>One-to-One</a:t>
            </a:r>
          </a:p>
          <a:p>
            <a:pPr marL="285750" indent="-285750" algn="just">
              <a:lnSpc>
                <a:spcPct val="150000"/>
              </a:lnSpc>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Each user-level thread maps to kernel thread</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It provides more concurrency than the many-to-one model by allowing another thread to run when a thread makes a blocking system call</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llows multiple threads to run in parallel on multiprocessors.</a:t>
            </a:r>
            <a:endParaRPr lang="en-US" sz="2000" b="0" i="0" u="none" dirty="0">
              <a:latin typeface="Times New Roman" panose="02020603050405020304" pitchFamily="18" charset="0"/>
              <a:ea typeface="Arial"/>
              <a:cs typeface="Times New Roman" panose="02020603050405020304" pitchFamily="18" charset="0"/>
              <a:sym typeface="Arial"/>
            </a:endParaRPr>
          </a:p>
          <a:p>
            <a:pPr marL="285750" indent="-285750" algn="just">
              <a:lnSpc>
                <a:spcPct val="150000"/>
              </a:lnSpc>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Examples: Windows NT/XP/2000; Linux;  Solaris 9 and later</a:t>
            </a:r>
          </a:p>
          <a:p>
            <a:pPr marL="285750" indent="-285750" algn="just">
              <a:lnSpc>
                <a:spcPct val="150000"/>
              </a:lnSpc>
              <a:buFont typeface="Arial" panose="020B0604020202020204" pitchFamily="34" charset="0"/>
              <a:buChar char="•"/>
            </a:pPr>
            <a:r>
              <a:rPr lang="en-US" sz="2000" strike="noStrike" baseline="0" dirty="0">
                <a:latin typeface="Times New Roman" panose="02020603050405020304" pitchFamily="18" charset="0"/>
                <a:cs typeface="Times New Roman" panose="02020603050405020304" pitchFamily="18" charset="0"/>
                <a:sym typeface="Arial"/>
              </a:rPr>
              <a:t>Drawback: C</a:t>
            </a:r>
            <a:r>
              <a:rPr lang="en-US" sz="2000" b="0" i="0" u="none" strike="noStrike" baseline="0" dirty="0">
                <a:latin typeface="Times New Roman" panose="02020603050405020304" pitchFamily="18" charset="0"/>
              </a:rPr>
              <a:t>reating a user thread requires creating the corresponding kernel thread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5" name="Google Shape;405;p53"/>
          <p:cNvSpPr txBox="1">
            <a:spLocks noGrp="1"/>
          </p:cNvSpPr>
          <p:nvPr>
            <p:ph type="body" idx="1"/>
          </p:nvPr>
        </p:nvSpPr>
        <p:spPr>
          <a:xfrm>
            <a:off x="468922" y="263348"/>
            <a:ext cx="4103077" cy="630998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accent1"/>
              </a:buClr>
              <a:buSzPts val="1560"/>
              <a:buNone/>
            </a:pPr>
            <a:r>
              <a:rPr lang="en-US" sz="2000" b="1" i="0" u="none" dirty="0">
                <a:latin typeface="Times New Roman" panose="02020603050405020304" pitchFamily="18" charset="0"/>
                <a:ea typeface="Garamond"/>
                <a:cs typeface="Times New Roman" panose="02020603050405020304" pitchFamily="18" charset="0"/>
                <a:sym typeface="Garamond"/>
              </a:rPr>
              <a:t>Many-to-Many Model</a:t>
            </a:r>
            <a:endParaRPr lang="en-US" sz="2000" b="1" i="0" u="none" strike="noStrike" cap="none" dirty="0">
              <a:latin typeface="Times New Roman" panose="02020603050405020304" pitchFamily="18" charset="0"/>
              <a:ea typeface="Arial"/>
              <a:cs typeface="Times New Roman" panose="02020603050405020304" pitchFamily="18" charset="0"/>
              <a:sym typeface="Arial"/>
            </a:endParaRPr>
          </a:p>
          <a:p>
            <a:pPr marR="0" lvl="0" algn="just" rtl="0">
              <a:lnSpc>
                <a:spcPct val="150000"/>
              </a:lnSpc>
              <a:spcBef>
                <a:spcPts val="0"/>
              </a:spcBef>
              <a:spcAft>
                <a:spcPts val="0"/>
              </a:spcAft>
              <a:buSzPts val="1560"/>
            </a:pPr>
            <a:r>
              <a:rPr lang="en-US" sz="1800" b="0" i="0" u="none" strike="noStrike" cap="none" dirty="0">
                <a:latin typeface="Times New Roman" panose="02020603050405020304" pitchFamily="18" charset="0"/>
                <a:ea typeface="Arial"/>
                <a:cs typeface="Times New Roman" panose="02020603050405020304" pitchFamily="18" charset="0"/>
                <a:sym typeface="Arial"/>
              </a:rPr>
              <a:t>Allows many user level threads to </a:t>
            </a:r>
            <a:r>
              <a:rPr lang="en-US" sz="1800" b="0" i="0" u="none" strike="noStrike" baseline="0" dirty="0">
                <a:latin typeface="Times New Roman" panose="02020603050405020304" pitchFamily="18" charset="0"/>
              </a:rPr>
              <a:t>a smaller or equal number of kernel threads.</a:t>
            </a:r>
            <a:endParaRPr sz="1800" dirty="0">
              <a:latin typeface="Times New Roman" panose="02020603050405020304" pitchFamily="18" charset="0"/>
              <a:cs typeface="Times New Roman" panose="02020603050405020304" pitchFamily="18" charset="0"/>
            </a:endParaRPr>
          </a:p>
          <a:p>
            <a:pPr marR="0" lvl="0" algn="just" rtl="0">
              <a:lnSpc>
                <a:spcPct val="150000"/>
              </a:lnSpc>
              <a:spcBef>
                <a:spcPts val="480"/>
              </a:spcBef>
              <a:spcAft>
                <a:spcPts val="0"/>
              </a:spcAft>
              <a:buSzPts val="1560"/>
            </a:pPr>
            <a:r>
              <a:rPr lang="en-US" sz="1800" b="0" i="0" u="none" strike="noStrike" cap="none" dirty="0">
                <a:latin typeface="Times New Roman" panose="02020603050405020304" pitchFamily="18" charset="0"/>
                <a:ea typeface="Arial"/>
                <a:cs typeface="Times New Roman" panose="02020603050405020304" pitchFamily="18" charset="0"/>
                <a:sym typeface="Arial"/>
              </a:rPr>
              <a:t>Allows the  operating system to create a sufficient number of kernel threads</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rPr>
              <a:t>Users have no restrictions on the number of threads created.</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rPr>
              <a:t>Blocking kernel system calls do not block the entire process.</a:t>
            </a:r>
          </a:p>
          <a:p>
            <a:pPr algn="just">
              <a:lnSpc>
                <a:spcPct val="150000"/>
              </a:lnSpc>
              <a:buFont typeface="Arial" panose="020B0604020202020204" pitchFamily="34" charset="0"/>
              <a:buChar char="•"/>
            </a:pPr>
            <a:r>
              <a:rPr lang="en-US" sz="1800" b="0" i="0" dirty="0">
                <a:solidFill>
                  <a:srgbClr val="000000"/>
                </a:solidFill>
                <a:effectLst/>
                <a:latin typeface="Times New Roman" panose="02020603050405020304" pitchFamily="18" charset="0"/>
              </a:rPr>
              <a:t>Processes can be split across multiple processors.</a:t>
            </a:r>
            <a:endParaRPr sz="1800" dirty="0">
              <a:latin typeface="Times New Roman" panose="02020603050405020304" pitchFamily="18" charset="0"/>
              <a:cs typeface="Times New Roman" panose="02020603050405020304" pitchFamily="18" charset="0"/>
            </a:endParaRPr>
          </a:p>
          <a:p>
            <a:pPr marR="0" lvl="0" algn="just" rtl="0">
              <a:lnSpc>
                <a:spcPct val="150000"/>
              </a:lnSpc>
              <a:spcBef>
                <a:spcPts val="480"/>
              </a:spcBef>
              <a:spcAft>
                <a:spcPts val="0"/>
              </a:spcAft>
              <a:buSzPts val="1560"/>
            </a:pPr>
            <a:r>
              <a:rPr lang="en-US" sz="1800" b="0" i="0" u="none" strike="noStrike" cap="none" dirty="0">
                <a:latin typeface="Times New Roman" panose="02020603050405020304" pitchFamily="18" charset="0"/>
                <a:ea typeface="Arial"/>
                <a:cs typeface="Times New Roman" panose="02020603050405020304" pitchFamily="18" charset="0"/>
                <a:sym typeface="Arial"/>
              </a:rPr>
              <a:t>Solaris prior to version 9</a:t>
            </a:r>
            <a:r>
              <a:rPr lang="en-US" sz="1800" dirty="0">
                <a:latin typeface="Times New Roman" panose="02020603050405020304" pitchFamily="18" charset="0"/>
                <a:cs typeface="Times New Roman" panose="02020603050405020304" pitchFamily="18" charset="0"/>
                <a:sym typeface="Arial"/>
              </a:rPr>
              <a:t>,</a:t>
            </a:r>
            <a:r>
              <a:rPr lang="en-US" sz="1800" b="0" i="0" u="none" strike="noStrike" cap="none" dirty="0">
                <a:latin typeface="Times New Roman" panose="02020603050405020304" pitchFamily="18" charset="0"/>
                <a:ea typeface="Arial"/>
                <a:cs typeface="Times New Roman" panose="02020603050405020304" pitchFamily="18" charset="0"/>
                <a:sym typeface="Arial"/>
              </a:rPr>
              <a:t>Windows NT/2000 with the </a:t>
            </a:r>
            <a:r>
              <a:rPr lang="en-US" sz="1800" b="0" i="1" u="none" strike="noStrike" cap="none" dirty="0" err="1">
                <a:latin typeface="Times New Roman" panose="02020603050405020304" pitchFamily="18" charset="0"/>
                <a:ea typeface="Arial"/>
                <a:cs typeface="Times New Roman" panose="02020603050405020304" pitchFamily="18" charset="0"/>
                <a:sym typeface="Arial"/>
              </a:rPr>
              <a:t>ThreadFiber</a:t>
            </a:r>
            <a:r>
              <a:rPr lang="en-US" sz="1800" b="0" i="0" u="none" strike="noStrike" cap="none" dirty="0">
                <a:latin typeface="Times New Roman" panose="02020603050405020304" pitchFamily="18" charset="0"/>
                <a:ea typeface="Arial"/>
                <a:cs typeface="Times New Roman" panose="02020603050405020304" pitchFamily="18" charset="0"/>
                <a:sym typeface="Arial"/>
              </a:rPr>
              <a:t> package</a:t>
            </a:r>
            <a:endParaRPr sz="1800" dirty="0">
              <a:latin typeface="Times New Roman" panose="02020603050405020304" pitchFamily="18" charset="0"/>
              <a:cs typeface="Times New Roman" panose="02020603050405020304" pitchFamily="18" charset="0"/>
            </a:endParaRPr>
          </a:p>
        </p:txBody>
      </p:sp>
      <p:pic>
        <p:nvPicPr>
          <p:cNvPr id="406" name="Google Shape;406;p53"/>
          <p:cNvPicPr preferRelativeResize="0"/>
          <p:nvPr/>
        </p:nvPicPr>
        <p:blipFill rotWithShape="1">
          <a:blip r:embed="rId3">
            <a:alphaModFix/>
          </a:blip>
          <a:srcRect l="6702" t="837" r="6911" b="836"/>
          <a:stretch/>
        </p:blipFill>
        <p:spPr>
          <a:xfrm>
            <a:off x="4572000" y="1416844"/>
            <a:ext cx="4103077" cy="4024312"/>
          </a:xfrm>
          <a:prstGeom prst="rect">
            <a:avLst/>
          </a:prstGeom>
          <a:noFill/>
          <a:ln w="38100" cap="flat" cmpd="dbl">
            <a:solidFill>
              <a:srgbClr val="CC66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9F9C797-6DC1-48C2-8FF8-0B75EFA3F82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8" name="TextBox 7">
            <a:extLst>
              <a:ext uri="{FF2B5EF4-FFF2-40B4-BE49-F238E27FC236}">
                <a16:creationId xmlns:a16="http://schemas.microsoft.com/office/drawing/2014/main" xmlns="" id="{5C8BD0A2-17F6-4EC6-9D13-40891729E7A6}"/>
              </a:ext>
            </a:extLst>
          </p:cNvPr>
          <p:cNvSpPr txBox="1"/>
          <p:nvPr/>
        </p:nvSpPr>
        <p:spPr>
          <a:xfrm>
            <a:off x="407961" y="136524"/>
            <a:ext cx="7723164" cy="461665"/>
          </a:xfrm>
          <a:prstGeom prst="rect">
            <a:avLst/>
          </a:prstGeom>
          <a:noFill/>
        </p:spPr>
        <p:txBody>
          <a:bodyPr wrap="square">
            <a:spAutoFit/>
          </a:bodyPr>
          <a:lstStyle/>
          <a:p>
            <a:pPr algn="ctr"/>
            <a:r>
              <a:rPr lang="en-US" altLang="zh-CN" sz="2400" b="1" dirty="0">
                <a:latin typeface="Times New Roman" panose="02020603050405020304" pitchFamily="18" charset="0"/>
                <a:cs typeface="Times New Roman" panose="02020603050405020304" pitchFamily="18" charset="0"/>
              </a:rPr>
              <a:t>Threads: benefits</a:t>
            </a:r>
            <a:endParaRPr lang="en-US" sz="2400" dirty="0"/>
          </a:p>
        </p:txBody>
      </p:sp>
      <p:sp>
        <p:nvSpPr>
          <p:cNvPr id="6" name="TextBox 5">
            <a:extLst>
              <a:ext uri="{FF2B5EF4-FFF2-40B4-BE49-F238E27FC236}">
                <a16:creationId xmlns:a16="http://schemas.microsoft.com/office/drawing/2014/main" xmlns="" id="{F4DD6793-2BEF-4841-9C5F-B170B00CB98A}"/>
              </a:ext>
            </a:extLst>
          </p:cNvPr>
          <p:cNvSpPr txBox="1"/>
          <p:nvPr/>
        </p:nvSpPr>
        <p:spPr>
          <a:xfrm>
            <a:off x="734785" y="849086"/>
            <a:ext cx="8001253" cy="4653646"/>
          </a:xfrm>
          <a:prstGeom prst="rect">
            <a:avLst/>
          </a:prstGeom>
          <a:noFill/>
        </p:spPr>
        <p:txBody>
          <a:bodyPr wrap="square">
            <a:spAutoFit/>
          </a:bodyPr>
          <a:lstStyle/>
          <a:p>
            <a:pPr marL="0" indent="0" algn="just">
              <a:lnSpc>
                <a:spcPct val="150000"/>
              </a:lnSpc>
              <a:buNone/>
            </a:pPr>
            <a:r>
              <a:rPr lang="en-US" altLang="zh-CN" sz="2000" b="1" dirty="0">
                <a:latin typeface="Times New Roman" panose="02020603050405020304" pitchFamily="18" charset="0"/>
                <a:cs typeface="Times New Roman" panose="02020603050405020304" pitchFamily="18" charset="0"/>
              </a:rPr>
              <a:t>User responsiveness: </a:t>
            </a:r>
            <a:r>
              <a:rPr lang="en-US" altLang="zh-CN" sz="2000" dirty="0">
                <a:latin typeface="Times New Roman" panose="02020603050405020304" pitchFamily="18" charset="0"/>
                <a:cs typeface="Times New Roman" panose="02020603050405020304" pitchFamily="18" charset="0"/>
              </a:rPr>
              <a:t>When one thread blocks, another may handle user I/O</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But: depends on threading implementation </a:t>
            </a:r>
          </a:p>
          <a:p>
            <a:pPr marL="0" indent="0" algn="just">
              <a:lnSpc>
                <a:spcPct val="150000"/>
              </a:lnSpc>
              <a:buNone/>
            </a:pPr>
            <a:r>
              <a:rPr lang="en-US" altLang="zh-CN" sz="2000" b="1" dirty="0">
                <a:latin typeface="Times New Roman" panose="02020603050405020304" pitchFamily="18" charset="0"/>
                <a:cs typeface="Times New Roman" panose="02020603050405020304" pitchFamily="18" charset="0"/>
              </a:rPr>
              <a:t>Resource sharing: </a:t>
            </a:r>
            <a:r>
              <a:rPr lang="en-US" altLang="zh-CN" sz="2000" dirty="0">
                <a:latin typeface="Times New Roman" panose="02020603050405020304" pitchFamily="18" charset="0"/>
                <a:cs typeface="Times New Roman" panose="02020603050405020304" pitchFamily="18" charset="0"/>
              </a:rPr>
              <a:t>Memory is shared (i.e., address space shared)</a:t>
            </a:r>
          </a:p>
          <a:p>
            <a:pPr marL="342900" indent="-34290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Open files, sockets shared</a:t>
            </a:r>
          </a:p>
          <a:p>
            <a:pPr marL="0" indent="0">
              <a:lnSpc>
                <a:spcPct val="150000"/>
              </a:lnSpc>
              <a:buNone/>
            </a:pPr>
            <a:r>
              <a:rPr lang="en-US" altLang="en-US" sz="2000" b="1" dirty="0">
                <a:latin typeface="Times New Roman" panose="02020603050405020304" pitchFamily="18" charset="0"/>
                <a:cs typeface="Times New Roman" panose="02020603050405020304" pitchFamily="18" charset="0"/>
              </a:rPr>
              <a:t>Economy: </a:t>
            </a:r>
            <a:r>
              <a:rPr lang="en-US" altLang="en-US" sz="2000" dirty="0">
                <a:latin typeface="Times New Roman" panose="02020603050405020304" pitchFamily="18" charset="0"/>
                <a:cs typeface="Times New Roman" panose="02020603050405020304" pitchFamily="18" charset="0"/>
              </a:rPr>
              <a:t>Creating a thread is fast </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Context switching among threads may be faster</a:t>
            </a:r>
          </a:p>
          <a:p>
            <a:pPr marL="0" indent="0" algn="just">
              <a:lnSpc>
                <a:spcPct val="150000"/>
              </a:lnSpc>
              <a:buNone/>
            </a:pPr>
            <a:r>
              <a:rPr lang="en-US" altLang="zh-CN" sz="2000" b="1" dirty="0">
                <a:latin typeface="Times New Roman" panose="02020603050405020304" pitchFamily="18" charset="0"/>
                <a:cs typeface="Times New Roman" panose="02020603050405020304" pitchFamily="18" charset="0"/>
              </a:rPr>
              <a:t>Speed: </a:t>
            </a:r>
            <a:r>
              <a:rPr lang="en-US" altLang="zh-CN" sz="2000" dirty="0">
                <a:latin typeface="Times New Roman" panose="02020603050405020304" pitchFamily="18" charset="0"/>
                <a:cs typeface="Times New Roman" panose="02020603050405020304" pitchFamily="18" charset="0"/>
              </a:rPr>
              <a:t>E.g., Solaris: thread creation about 30x faster than heavyweight process creation; context switch about 5x faster with thread</a:t>
            </a:r>
          </a:p>
          <a:p>
            <a:pPr marL="0" indent="0" algn="just">
              <a:lnSpc>
                <a:spcPct val="150000"/>
              </a:lnSpc>
              <a:buNone/>
            </a:pPr>
            <a:r>
              <a:rPr lang="en-US" altLang="zh-CN" sz="2000" b="1" dirty="0">
                <a:latin typeface="Times New Roman" panose="02020603050405020304" pitchFamily="18" charset="0"/>
                <a:cs typeface="Times New Roman" panose="02020603050405020304" pitchFamily="18" charset="0"/>
              </a:rPr>
              <a:t>Utilizing hardware parallelism: </a:t>
            </a:r>
            <a:r>
              <a:rPr lang="en-US" altLang="zh-CN" sz="2000" dirty="0">
                <a:latin typeface="Times New Roman" panose="02020603050405020304" pitchFamily="18" charset="0"/>
                <a:cs typeface="Times New Roman" panose="02020603050405020304" pitchFamily="18" charset="0"/>
              </a:rPr>
              <a:t>Like heavy weight processes, can also make use of multiprocessor architectures</a:t>
            </a:r>
          </a:p>
        </p:txBody>
      </p:sp>
    </p:spTree>
    <p:extLst>
      <p:ext uri="{BB962C8B-B14F-4D97-AF65-F5344CB8AC3E}">
        <p14:creationId xmlns:p14="http://schemas.microsoft.com/office/powerpoint/2010/main" val="394482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TextBox 4">
            <a:extLst>
              <a:ext uri="{FF2B5EF4-FFF2-40B4-BE49-F238E27FC236}">
                <a16:creationId xmlns:a16="http://schemas.microsoft.com/office/drawing/2014/main" xmlns="" id="{F9483481-D4BE-4622-B364-49BFE6DB73EA}"/>
              </a:ext>
            </a:extLst>
          </p:cNvPr>
          <p:cNvSpPr txBox="1"/>
          <p:nvPr/>
        </p:nvSpPr>
        <p:spPr>
          <a:xfrm>
            <a:off x="483755" y="136524"/>
            <a:ext cx="6242180" cy="523220"/>
          </a:xfrm>
          <a:prstGeom prst="rect">
            <a:avLst/>
          </a:prstGeom>
          <a:noFill/>
        </p:spPr>
        <p:txBody>
          <a:bodyPr wrap="square">
            <a:spAutoFit/>
          </a:bodyPr>
          <a:lstStyle/>
          <a:p>
            <a:r>
              <a:rPr lang="en-US" altLang="zh-CN" sz="2800" b="1" dirty="0" err="1">
                <a:latin typeface="Times New Roman" panose="02020603050405020304" pitchFamily="18" charset="0"/>
                <a:cs typeface="Times New Roman" panose="02020603050405020304" pitchFamily="18" charset="0"/>
              </a:rPr>
              <a:t>Interprocess</a:t>
            </a:r>
            <a:r>
              <a:rPr lang="en-US" altLang="zh-CN" sz="2800" b="1" dirty="0">
                <a:latin typeface="Times New Roman" panose="02020603050405020304" pitchFamily="18" charset="0"/>
                <a:cs typeface="Times New Roman" panose="02020603050405020304" pitchFamily="18" charset="0"/>
              </a:rPr>
              <a:t> Communication(IPC)</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F1E4EA3C-30E1-4756-ACEB-3A8EF171F399}"/>
              </a:ext>
            </a:extLst>
          </p:cNvPr>
          <p:cNvSpPr txBox="1"/>
          <p:nvPr/>
        </p:nvSpPr>
        <p:spPr>
          <a:xfrm>
            <a:off x="175846" y="751736"/>
            <a:ext cx="8792308"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Inter-process communication </a:t>
            </a:r>
            <a:r>
              <a:rPr lang="en-US" sz="2000" b="0" i="0" dirty="0">
                <a:effectLst/>
                <a:latin typeface="Times New Roman" panose="02020603050405020304" pitchFamily="18" charset="0"/>
                <a:cs typeface="Times New Roman" panose="02020603050405020304" pitchFamily="18" charset="0"/>
              </a:rPr>
              <a:t>is used for exchanging data between multiple threads in one or more processes or program and synchronize the data.</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 are numerous reasons for providing an environment or situation which allows process co-operation</a:t>
            </a:r>
            <a:r>
              <a:rPr lang="en-US" sz="20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Information sharing: </a:t>
            </a:r>
            <a:r>
              <a:rPr lang="en-US" sz="2000" b="0" i="0" dirty="0">
                <a:effectLst/>
                <a:latin typeface="Times New Roman" panose="02020603050405020304" pitchFamily="18" charset="0"/>
                <a:cs typeface="Times New Roman" panose="02020603050405020304" pitchFamily="18" charset="0"/>
              </a:rPr>
              <a:t> exchange the information</a:t>
            </a: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Computation speedup:</a:t>
            </a:r>
            <a:r>
              <a:rPr lang="en-US" sz="2000" b="0" i="0" dirty="0">
                <a:effectLst/>
                <a:latin typeface="Times New Roman" panose="02020603050405020304" pitchFamily="18" charset="0"/>
                <a:cs typeface="Times New Roman" panose="02020603050405020304" pitchFamily="18" charset="0"/>
              </a:rPr>
              <a:t> If you want a particular work to run fast, you must break it into sub-tasks where each of them will get executed in parallel with the other tasks.</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Modularity: </a:t>
            </a:r>
            <a:r>
              <a:rPr lang="en-US" sz="2000" dirty="0">
                <a:latin typeface="Times New Roman" panose="02020603050405020304" pitchFamily="18" charset="0"/>
                <a:cs typeface="Times New Roman" panose="02020603050405020304" pitchFamily="18" charset="0"/>
              </a:rPr>
              <a:t>B</a:t>
            </a:r>
            <a:r>
              <a:rPr lang="en-US" sz="2000" b="0" i="0" dirty="0">
                <a:effectLst/>
                <a:latin typeface="Times New Roman" panose="02020603050405020304" pitchFamily="18" charset="0"/>
                <a:cs typeface="Times New Roman" panose="02020603050405020304" pitchFamily="18" charset="0"/>
              </a:rPr>
              <a:t>uild the system in a modular way by dividing the system functions into split processes or threads.</a:t>
            </a:r>
            <a:endParaRPr lang="en-US" sz="20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Convenience: </a:t>
            </a:r>
            <a:r>
              <a:rPr lang="en-US" sz="2000" b="0" i="0" dirty="0">
                <a:effectLst/>
                <a:latin typeface="Times New Roman" panose="02020603050405020304" pitchFamily="18" charset="0"/>
                <a:cs typeface="Times New Roman" panose="02020603050405020304" pitchFamily="18" charset="0"/>
              </a:rPr>
              <a:t> Even a single user may work on many tasks at a time. For example, a user may be editing, formatting, printing, and compiling in parallel.</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57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Box 4">
            <a:extLst>
              <a:ext uri="{FF2B5EF4-FFF2-40B4-BE49-F238E27FC236}">
                <a16:creationId xmlns:a16="http://schemas.microsoft.com/office/drawing/2014/main" xmlns="" id="{A3B3EB56-CB45-4ACD-9CAF-597D9A27FA0F}"/>
              </a:ext>
            </a:extLst>
          </p:cNvPr>
          <p:cNvSpPr txBox="1"/>
          <p:nvPr/>
        </p:nvSpPr>
        <p:spPr>
          <a:xfrm>
            <a:off x="872197" y="647114"/>
            <a:ext cx="7643153" cy="369332"/>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There are two primary models of </a:t>
            </a:r>
            <a:r>
              <a:rPr lang="en-US" b="0" i="0" dirty="0" err="1">
                <a:solidFill>
                  <a:srgbClr val="000000"/>
                </a:solidFill>
                <a:effectLst/>
                <a:latin typeface="Times New Roman" panose="02020603050405020304" pitchFamily="18" charset="0"/>
                <a:cs typeface="Times New Roman" panose="02020603050405020304" pitchFamily="18" charset="0"/>
              </a:rPr>
              <a:t>Interprocess</a:t>
            </a:r>
            <a:r>
              <a:rPr lang="en-US" b="0" i="0" dirty="0">
                <a:solidFill>
                  <a:srgbClr val="000000"/>
                </a:solidFill>
                <a:effectLst/>
                <a:latin typeface="Times New Roman" panose="02020603050405020304" pitchFamily="18" charset="0"/>
                <a:cs typeface="Times New Roman" panose="02020603050405020304" pitchFamily="18" charset="0"/>
              </a:rPr>
              <a:t> Communication:</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5677591C-9777-4542-AE86-148D84899019}"/>
              </a:ext>
            </a:extLst>
          </p:cNvPr>
          <p:cNvPicPr>
            <a:picLocks noChangeAspect="1"/>
          </p:cNvPicPr>
          <p:nvPr/>
        </p:nvPicPr>
        <p:blipFill>
          <a:blip r:embed="rId2"/>
          <a:stretch>
            <a:fillRect/>
          </a:stretch>
        </p:blipFill>
        <p:spPr>
          <a:xfrm>
            <a:off x="872197" y="1635734"/>
            <a:ext cx="6939023" cy="4475541"/>
          </a:xfrm>
          <a:prstGeom prst="rect">
            <a:avLst/>
          </a:prstGeom>
        </p:spPr>
      </p:pic>
    </p:spTree>
    <p:extLst>
      <p:ext uri="{BB962C8B-B14F-4D97-AF65-F5344CB8AC3E}">
        <p14:creationId xmlns:p14="http://schemas.microsoft.com/office/powerpoint/2010/main" val="327945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2" name="Rectangle 1">
            <a:extLst>
              <a:ext uri="{FF2B5EF4-FFF2-40B4-BE49-F238E27FC236}">
                <a16:creationId xmlns:a16="http://schemas.microsoft.com/office/drawing/2014/main" xmlns="" id="{788E984B-CE88-4A07-961E-4AED5827EDB7}"/>
              </a:ext>
            </a:extLst>
          </p:cNvPr>
          <p:cNvSpPr>
            <a:spLocks noChangeArrowheads="1"/>
          </p:cNvSpPr>
          <p:nvPr/>
        </p:nvSpPr>
        <p:spPr bwMode="auto">
          <a:xfrm>
            <a:off x="297620" y="-101988"/>
            <a:ext cx="8548760" cy="70571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indent="-285750" algn="just" defTabSz="914400">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 the </a:t>
            </a:r>
            <a:r>
              <a:rPr lang="en-US" sz="1900" b="1" i="0" dirty="0">
                <a:effectLst/>
                <a:latin typeface="Times New Roman" panose="02020603050405020304" pitchFamily="18" charset="0"/>
                <a:cs typeface="Times New Roman" panose="02020603050405020304" pitchFamily="18" charset="0"/>
              </a:rPr>
              <a:t>shared memory system</a:t>
            </a:r>
            <a:r>
              <a:rPr lang="en-US" sz="1900" b="0" i="0" dirty="0">
                <a:effectLst/>
                <a:latin typeface="Times New Roman" panose="02020603050405020304" pitchFamily="18" charset="0"/>
                <a:cs typeface="Times New Roman" panose="02020603050405020304" pitchFamily="18" charset="0"/>
              </a:rPr>
              <a:t>, the cooperating process which wants to initiate the communication establishes a region of shared memory in its address space. The other cooperative process which requires the shared data has to attach itself to the address space of the initiating process.</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The process A has some data, to share with process B. Process A has to take the initiative and establish a shared memory region in its own address space and store the data or information to be shared in it’s shared memory region.</a:t>
            </a:r>
            <a:endParaRPr lang="en-US" altLang="en-US" sz="19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900" dirty="0">
                <a:latin typeface="Times New Roman" panose="02020603050405020304" pitchFamily="18" charset="0"/>
                <a:cs typeface="Times New Roman" panose="02020603050405020304" pitchFamily="18" charset="0"/>
              </a:rPr>
              <a:t>Process B</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 requires the information stored in the shared segment of the A. So, process B has to attach itself to the shared address space of A. Now, B can read out the data from there.</a:t>
            </a:r>
            <a:endParaRPr lang="en-US" altLang="en-US" sz="19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Process A and B can exchange information or data by reading and writing data in the shared segment of the process.</a:t>
            </a:r>
          </a:p>
          <a:p>
            <a:pPr marL="285750" indent="-285750" algn="just" defTabSz="914400">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a:t>
            </a:r>
            <a:r>
              <a:rPr lang="en-US" sz="1900" b="1" i="0" dirty="0">
                <a:effectLst/>
                <a:latin typeface="Times New Roman" panose="02020603050405020304" pitchFamily="18" charset="0"/>
                <a:cs typeface="Times New Roman" panose="02020603050405020304" pitchFamily="18" charset="0"/>
              </a:rPr>
              <a:t> message-passing system</a:t>
            </a:r>
            <a:r>
              <a:rPr lang="en-US" sz="1900" b="0" i="0" dirty="0">
                <a:effectLst/>
                <a:latin typeface="Times New Roman" panose="02020603050405020304" pitchFamily="18" charset="0"/>
                <a:cs typeface="Times New Roman" panose="02020603050405020304" pitchFamily="18" charset="0"/>
              </a:rPr>
              <a:t> shares the data by passing the messages. If a process needs to share the data, it writes the data in the message and passes it on to the kernel. The process that requires the shared data read it out from the kernel.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522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TextBox 4">
            <a:extLst>
              <a:ext uri="{FF2B5EF4-FFF2-40B4-BE49-F238E27FC236}">
                <a16:creationId xmlns:a16="http://schemas.microsoft.com/office/drawing/2014/main" xmlns="" id="{68C91E3C-98B4-479C-A489-E9F4DFEE3F27}"/>
              </a:ext>
            </a:extLst>
          </p:cNvPr>
          <p:cNvSpPr txBox="1"/>
          <p:nvPr/>
        </p:nvSpPr>
        <p:spPr>
          <a:xfrm>
            <a:off x="365760" y="832674"/>
            <a:ext cx="8539089" cy="574138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900" b="1" i="0" dirty="0">
                <a:effectLst/>
                <a:latin typeface="Times New Roman" panose="02020603050405020304" pitchFamily="18" charset="0"/>
                <a:cs typeface="Times New Roman" panose="02020603050405020304" pitchFamily="18" charset="0"/>
              </a:rPr>
              <a:t>Process Synchronization </a:t>
            </a:r>
            <a:r>
              <a:rPr lang="en-US" sz="1900" b="0" i="0" dirty="0">
                <a:effectLst/>
                <a:latin typeface="Times New Roman" panose="02020603050405020304" pitchFamily="18" charset="0"/>
                <a:cs typeface="Times New Roman" panose="02020603050405020304" pitchFamily="18" charset="0"/>
              </a:rPr>
              <a:t>is a mechanism that deals with the synchronization of processes. It controls the execution of processes running concurrently to ensure that consistent results are produced.</a:t>
            </a:r>
          </a:p>
          <a:p>
            <a:pPr marL="285750" indent="-28575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situation where two or more processes reading or writing some share data and the final results depends on who runs precisely when are called </a:t>
            </a:r>
            <a:r>
              <a:rPr lang="en-US" sz="1900" b="1" i="0" dirty="0">
                <a:effectLst/>
                <a:latin typeface="Times New Roman" panose="02020603050405020304" pitchFamily="18" charset="0"/>
                <a:cs typeface="Times New Roman" panose="02020603050405020304" pitchFamily="18" charset="0"/>
              </a:rPr>
              <a:t>Race conditions</a:t>
            </a:r>
            <a:r>
              <a:rPr lang="en-US" sz="1900" b="0" i="0" dirty="0">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 </a:t>
            </a:r>
            <a:r>
              <a:rPr lang="en-US" sz="1900" b="1" i="0" dirty="0">
                <a:effectLst/>
                <a:latin typeface="Times New Roman" panose="02020603050405020304" pitchFamily="18" charset="0"/>
                <a:cs typeface="Times New Roman" panose="02020603050405020304" pitchFamily="18" charset="0"/>
              </a:rPr>
              <a:t>race condition</a:t>
            </a:r>
            <a:r>
              <a:rPr lang="en-US" sz="1900" b="0" i="0" dirty="0">
                <a:effectLst/>
                <a:latin typeface="Times New Roman" panose="02020603050405020304" pitchFamily="18" charset="0"/>
                <a:cs typeface="Times New Roman" panose="02020603050405020304" pitchFamily="18" charset="0"/>
              </a:rPr>
              <a:t> occurs when two processes can interact and the outcome depends on the order in which the processes execute.</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When a process</a:t>
            </a:r>
            <a:r>
              <a:rPr lang="en-US" sz="1900" u="none" strike="noStrike" baseline="0" dirty="0">
                <a:latin typeface="Times New Roman" panose="02020603050405020304" pitchFamily="18" charset="0"/>
                <a:cs typeface="Times New Roman" panose="02020603050405020304" pitchFamily="18" charset="0"/>
              </a:rPr>
              <a:t> </a:t>
            </a:r>
            <a:r>
              <a:rPr lang="en-US" sz="1900" b="0" i="0" u="none" strike="noStrike" baseline="0" dirty="0">
                <a:latin typeface="Times New Roman" panose="02020603050405020304" pitchFamily="18" charset="0"/>
                <a:cs typeface="Times New Roman" panose="02020603050405020304" pitchFamily="18" charset="0"/>
              </a:rPr>
              <a:t>wants to print a file, it enters the file name in a special </a:t>
            </a:r>
            <a:r>
              <a:rPr lang="en-US" sz="1900" b="1" i="0" u="none" strike="noStrike" baseline="0" dirty="0">
                <a:latin typeface="Times New Roman" panose="02020603050405020304" pitchFamily="18" charset="0"/>
                <a:cs typeface="Times New Roman" panose="02020603050405020304" pitchFamily="18" charset="0"/>
              </a:rPr>
              <a:t>spooler directory</a:t>
            </a:r>
            <a:r>
              <a:rPr lang="en-US" sz="1900" b="0" i="0" u="none" strike="noStrike" baseline="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Imagine that our spooler directory has a very large number of slots, numbered 0, 1, 2, ..., each one capable of holding a file name.</a:t>
            </a:r>
            <a:endParaRPr lang="en-US" sz="19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At a certain instant, slots 0 to 3 are empty (the files have already been printed) and slots 4 to 6 are full (with the names of files queued for printing).</a:t>
            </a:r>
          </a:p>
        </p:txBody>
      </p:sp>
      <p:sp>
        <p:nvSpPr>
          <p:cNvPr id="6" name="TextBox 5">
            <a:extLst>
              <a:ext uri="{FF2B5EF4-FFF2-40B4-BE49-F238E27FC236}">
                <a16:creationId xmlns:a16="http://schemas.microsoft.com/office/drawing/2014/main" xmlns="" id="{A4B309AA-6742-4B3F-B08B-10DCF40039EB}"/>
              </a:ext>
            </a:extLst>
          </p:cNvPr>
          <p:cNvSpPr txBox="1"/>
          <p:nvPr/>
        </p:nvSpPr>
        <p:spPr>
          <a:xfrm>
            <a:off x="583810" y="371008"/>
            <a:ext cx="457200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Race Conditions</a:t>
            </a:r>
            <a:endParaRPr lang="en-US" sz="2400" dirty="0"/>
          </a:p>
        </p:txBody>
      </p:sp>
    </p:spTree>
    <p:extLst>
      <p:ext uri="{BB962C8B-B14F-4D97-AF65-F5344CB8AC3E}">
        <p14:creationId xmlns:p14="http://schemas.microsoft.com/office/powerpoint/2010/main" val="317648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xmlns="" id="{FC243E2D-2B0E-401E-9C90-64B7262B0B94}"/>
              </a:ext>
            </a:extLst>
          </p:cNvPr>
          <p:cNvSpPr>
            <a:spLocks noGrp="1" noChangeArrowheads="1"/>
          </p:cNvSpPr>
          <p:nvPr>
            <p:ph type="body" idx="1"/>
          </p:nvPr>
        </p:nvSpPr>
        <p:spPr>
          <a:xfrm>
            <a:off x="506437" y="5410200"/>
            <a:ext cx="8102992" cy="685800"/>
          </a:xfrm>
        </p:spPr>
        <p:txBody>
          <a:bodyPr>
            <a:normAutofit/>
          </a:bodyPr>
          <a:lstStyle/>
          <a:p>
            <a:pPr algn="ctr" eaLnBrk="1" hangingPunct="1">
              <a:buFont typeface="Wingdings" panose="05000000000000000000" pitchFamily="2" charset="2"/>
              <a:buNone/>
            </a:pPr>
            <a:r>
              <a:rPr lang="en-US" altLang="zh-CN" sz="1400" b="1" dirty="0">
                <a:latin typeface="Times New Roman" panose="02020603050405020304" pitchFamily="18" charset="0"/>
                <a:cs typeface="Times New Roman" panose="02020603050405020304" pitchFamily="18" charset="0"/>
              </a:rPr>
              <a:t>Figure .Two processes want to access shared memory at same time</a:t>
            </a:r>
          </a:p>
        </p:txBody>
      </p:sp>
      <p:pic>
        <p:nvPicPr>
          <p:cNvPr id="45060" name="Picture 4" descr="2-18">
            <a:extLst>
              <a:ext uri="{FF2B5EF4-FFF2-40B4-BE49-F238E27FC236}">
                <a16:creationId xmlns:a16="http://schemas.microsoft.com/office/drawing/2014/main" xmlns="" id="{F2EDEAAD-F9EF-4CA1-B890-B619B41EF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2786" y="982687"/>
            <a:ext cx="5369023" cy="394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xmlns="" id="{AEA69301-CEEB-4ADA-940D-58EE4CEA3146}"/>
              </a:ext>
            </a:extLst>
          </p:cNvPr>
          <p:cNvSpPr>
            <a:spLocks noGrp="1"/>
          </p:cNvSpPr>
          <p:nvPr>
            <p:ph type="title"/>
          </p:nvPr>
        </p:nvSpPr>
        <p:spPr/>
        <p:txBody>
          <a:bodyPr>
            <a:normAutofit/>
          </a:bodyPr>
          <a:lstStyle/>
          <a:p>
            <a:pPr eaLnBrk="1" hangingPunct="1"/>
            <a:r>
              <a:rPr lang="en-US" altLang="zh-CN" sz="3200" b="1" dirty="0">
                <a:latin typeface="Times New Roman" panose="02020603050405020304" pitchFamily="18" charset="0"/>
                <a:cs typeface="Times New Roman" panose="02020603050405020304" pitchFamily="18" charset="0"/>
              </a:rPr>
              <a:t>Topics Covered</a:t>
            </a:r>
            <a:endParaRPr lang="zh-CN" altLang="en-US" sz="3200" b="1" dirty="0">
              <a:latin typeface="Times New Roman" panose="02020603050405020304" pitchFamily="18" charset="0"/>
              <a:cs typeface="Times New Roman" panose="02020603050405020304" pitchFamily="18" charset="0"/>
            </a:endParaRPr>
          </a:p>
        </p:txBody>
      </p:sp>
      <p:sp>
        <p:nvSpPr>
          <p:cNvPr id="15363" name="内容占位符 2">
            <a:extLst>
              <a:ext uri="{FF2B5EF4-FFF2-40B4-BE49-F238E27FC236}">
                <a16:creationId xmlns:a16="http://schemas.microsoft.com/office/drawing/2014/main" xmlns="" id="{C6CB861F-35F7-4DD2-A238-4BB9ED2D34BF}"/>
              </a:ext>
            </a:extLst>
          </p:cNvPr>
          <p:cNvSpPr>
            <a:spLocks noGrp="1"/>
          </p:cNvSpPr>
          <p:nvPr>
            <p:ph idx="1"/>
          </p:nvPr>
        </p:nvSpPr>
        <p:spPr/>
        <p:txBody>
          <a:bodyPr>
            <a:normAutofit/>
          </a:bodyPr>
          <a:lstStyle/>
          <a:p>
            <a:pPr eaLnBrk="1" hangingPunct="1"/>
            <a:r>
              <a:rPr lang="en-US" altLang="zh-CN" dirty="0">
                <a:latin typeface="Times New Roman" panose="02020603050405020304" pitchFamily="18" charset="0"/>
                <a:cs typeface="Times New Roman" panose="02020603050405020304" pitchFamily="18" charset="0"/>
              </a:rPr>
              <a:t>Threads</a:t>
            </a:r>
          </a:p>
          <a:p>
            <a:pPr eaLnBrk="1" hangingPunct="1"/>
            <a:r>
              <a:rPr lang="en-US" dirty="0">
                <a:effectLst/>
                <a:latin typeface="Times New Roman" panose="02020603050405020304" pitchFamily="18" charset="0"/>
                <a:ea typeface="Calibri" panose="020F0502020204030204" pitchFamily="34" charset="0"/>
                <a:cs typeface="Times New Roman" panose="02020603050405020304" pitchFamily="18" charset="0"/>
              </a:rPr>
              <a:t>Inter process communication(</a:t>
            </a:r>
            <a:r>
              <a:rPr lang="en-US" dirty="0">
                <a:latin typeface="Times New Roman" panose="02020603050405020304" pitchFamily="18" charset="0"/>
                <a:ea typeface="Calibri" panose="020F0502020204030204" pitchFamily="34" charset="0"/>
                <a:cs typeface="Times New Roman" panose="02020603050405020304" pitchFamily="18" charset="0"/>
              </a:rPr>
              <a:t>IPC</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p>
          <a:p>
            <a:pPr eaLnBrk="1" hangingPunct="1"/>
            <a:r>
              <a:rPr lang="en-US" dirty="0">
                <a:effectLst/>
                <a:latin typeface="Times New Roman" panose="02020603050405020304" pitchFamily="18" charset="0"/>
                <a:ea typeface="Calibri" panose="020F0502020204030204" pitchFamily="34" charset="0"/>
                <a:cs typeface="Times New Roman" panose="02020603050405020304" pitchFamily="18" charset="0"/>
              </a:rPr>
              <a:t>Implementing mutual exclusion</a:t>
            </a:r>
          </a:p>
          <a:p>
            <a:pPr eaLnBrk="1" hangingPunct="1"/>
            <a:r>
              <a:rPr lang="en-US" i="0" u="none" strike="noStrike" baseline="0" dirty="0">
                <a:latin typeface="Times New Roman" panose="02020603050405020304" pitchFamily="18" charset="0"/>
                <a:cs typeface="Times New Roman" panose="02020603050405020304" pitchFamily="18" charset="0"/>
              </a:rPr>
              <a:t>Classical IPC problems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F8891160-C56F-427E-993E-B59A2D018A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6" name="TextBox 5">
            <a:extLst>
              <a:ext uri="{FF2B5EF4-FFF2-40B4-BE49-F238E27FC236}">
                <a16:creationId xmlns:a16="http://schemas.microsoft.com/office/drawing/2014/main" xmlns="" id="{5FAC613C-FBDF-44FD-814F-BB24D0DBC042}"/>
              </a:ext>
            </a:extLst>
          </p:cNvPr>
          <p:cNvSpPr txBox="1"/>
          <p:nvPr/>
        </p:nvSpPr>
        <p:spPr>
          <a:xfrm>
            <a:off x="337625" y="281354"/>
            <a:ext cx="8454683" cy="650030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An operating system is providing printing services, “printer system process ” picks a print job from spooler. Each job gets a job number, and this is done by the spooler using two global variables “in” and “out”.</a:t>
            </a:r>
          </a:p>
          <a:p>
            <a:pPr marL="285750" indent="-285750" algn="just">
              <a:lnSpc>
                <a:spcPct val="150000"/>
              </a:lnSpc>
              <a:buFont typeface="Arial" panose="020B0604020202020204" pitchFamily="34" charset="0"/>
              <a:buChar char="•"/>
            </a:pPr>
            <a:r>
              <a:rPr lang="en-US" sz="2000" u="none" strike="noStrike" baseline="0" dirty="0">
                <a:latin typeface="Times New Roman" panose="02020603050405020304" pitchFamily="18" charset="0"/>
                <a:cs typeface="Times New Roman" panose="02020603050405020304" pitchFamily="18" charset="0"/>
              </a:rPr>
              <a:t>Process A reads in and stores the value, 7, in a local variable called next free slot. Just then a clock interrupt occurs and the CPU decides that process A has run long enough, so it switches to process B.</a:t>
            </a:r>
          </a:p>
          <a:p>
            <a:pPr marL="285750" indent="-285750" algn="just">
              <a:lnSpc>
                <a:spcPct val="15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Process B also reads in, and also gets a 7, so it stores the name of its in slot 7 and update into be an 8. Then it goes off and does other things.</a:t>
            </a: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Eventually, process A runs again, starting from the place it left off. It looks at next free slot, finds a 7 there, and writes its file name in slot 7, erasing the name that process B just put there. Then it computes next free slot + 1, which is 8, and sets in to 8. </a:t>
            </a: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The spooler directory is now internally consistent, so the printer daemon will not notice anything wrong, but process B will never receive any output.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010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6" name="TextBox 5">
            <a:extLst>
              <a:ext uri="{FF2B5EF4-FFF2-40B4-BE49-F238E27FC236}">
                <a16:creationId xmlns:a16="http://schemas.microsoft.com/office/drawing/2014/main" xmlns="" id="{75292393-311B-448C-A842-5E7C59472F72}"/>
              </a:ext>
            </a:extLst>
          </p:cNvPr>
          <p:cNvSpPr txBox="1"/>
          <p:nvPr/>
        </p:nvSpPr>
        <p:spPr>
          <a:xfrm>
            <a:off x="365760" y="289281"/>
            <a:ext cx="8412480" cy="6130974"/>
          </a:xfrm>
          <a:prstGeom prst="rect">
            <a:avLst/>
          </a:prstGeom>
          <a:noFill/>
        </p:spPr>
        <p:txBody>
          <a:bodyPr wrap="square">
            <a:spAutoFit/>
          </a:bodyPr>
          <a:lstStyle/>
          <a:p>
            <a:pPr algn="just">
              <a:lnSpc>
                <a:spcPct val="150000"/>
              </a:lnSpc>
            </a:pPr>
            <a:r>
              <a:rPr lang="en-US" sz="2400" b="1" u="none" strike="noStrike" baseline="0" dirty="0">
                <a:latin typeface="Times New Roman" panose="02020603050405020304" pitchFamily="18" charset="0"/>
                <a:cs typeface="Times New Roman" panose="02020603050405020304" pitchFamily="18" charset="0"/>
              </a:rPr>
              <a:t>Critical Regions</a:t>
            </a:r>
            <a:endParaRPr lang="en-US" sz="2400" b="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That part of the program where the shared memory is accessed is called the </a:t>
            </a:r>
            <a:r>
              <a:rPr lang="en-US" sz="2000" b="1" u="none" strike="noStrike" baseline="0" dirty="0">
                <a:latin typeface="Times New Roman" panose="02020603050405020304" pitchFamily="18" charset="0"/>
                <a:cs typeface="Times New Roman" panose="02020603050405020304" pitchFamily="18" charset="0"/>
              </a:rPr>
              <a:t>critical region </a:t>
            </a:r>
            <a:r>
              <a:rPr lang="en-US" sz="2000" b="0" u="none" strike="noStrike" baseline="0" dirty="0">
                <a:latin typeface="Times New Roman" panose="02020603050405020304" pitchFamily="18" charset="0"/>
                <a:cs typeface="Times New Roman" panose="02020603050405020304" pitchFamily="18" charset="0"/>
              </a:rPr>
              <a:t>or </a:t>
            </a:r>
            <a:r>
              <a:rPr lang="en-US" sz="2000" b="1" u="none" strike="noStrike" baseline="0" dirty="0">
                <a:latin typeface="Times New Roman" panose="02020603050405020304" pitchFamily="18" charset="0"/>
                <a:cs typeface="Times New Roman" panose="02020603050405020304" pitchFamily="18" charset="0"/>
              </a:rPr>
              <a:t>critical section</a:t>
            </a:r>
            <a:r>
              <a:rPr lang="en-US" sz="2000" b="0" u="none" strike="noStrike" baseline="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Atomic action is required in a critical section i.e. only one process can execute in its critical section at a time. All the other processes have to wait to execute in their critical sections.</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To avoid race condition we need mutual exclusion.</a:t>
            </a:r>
          </a:p>
          <a:p>
            <a:pPr marL="285750" indent="-285750" algn="just">
              <a:lnSpc>
                <a:spcPct val="150000"/>
              </a:lnSpc>
              <a:buFont typeface="Arial" panose="020B0604020202020204" pitchFamily="34" charset="0"/>
              <a:buChar char="•"/>
            </a:pPr>
            <a:r>
              <a:rPr lang="en-US" sz="2000" b="1" u="none" strike="noStrike" baseline="0" dirty="0">
                <a:latin typeface="Times New Roman" panose="02020603050405020304" pitchFamily="18" charset="0"/>
                <a:cs typeface="Times New Roman" panose="02020603050405020304" pitchFamily="18" charset="0"/>
              </a:rPr>
              <a:t>Mutual exclusion</a:t>
            </a:r>
            <a:r>
              <a:rPr lang="en-US" sz="2000" b="0" u="none" strike="noStrike" baseline="0" dirty="0">
                <a:latin typeface="Times New Roman" panose="02020603050405020304" pitchFamily="18" charset="0"/>
                <a:cs typeface="Times New Roman" panose="02020603050405020304" pitchFamily="18" charset="0"/>
              </a:rPr>
              <a:t>: Mechanism which makes sure that two or more processes do not access a common resource at the same time.</a:t>
            </a:r>
            <a:endParaRPr lang="en-US" sz="2000" b="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The difficulty in printer spooler occurs because process B started using one of the shared variables before process A was finished with it. If we could arrange matter such that no two processes were ever in there critical regions at  the same time, we could avoid race conditions.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65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Box 4">
            <a:extLst>
              <a:ext uri="{FF2B5EF4-FFF2-40B4-BE49-F238E27FC236}">
                <a16:creationId xmlns:a16="http://schemas.microsoft.com/office/drawing/2014/main" xmlns="" id="{0CC30D2B-6D5E-4509-A08F-3F59A555CAAE}"/>
              </a:ext>
            </a:extLst>
          </p:cNvPr>
          <p:cNvSpPr txBox="1"/>
          <p:nvPr/>
        </p:nvSpPr>
        <p:spPr>
          <a:xfrm>
            <a:off x="604909" y="189498"/>
            <a:ext cx="8539091" cy="2554545"/>
          </a:xfrm>
          <a:prstGeom prst="rect">
            <a:avLst/>
          </a:prstGeom>
          <a:noFill/>
        </p:spPr>
        <p:txBody>
          <a:bodyPr wrap="square">
            <a:spAutoFit/>
          </a:bodyPr>
          <a:lstStyle/>
          <a:p>
            <a:pPr algn="l">
              <a:lnSpc>
                <a:spcPct val="150000"/>
              </a:lnSpc>
            </a:pPr>
            <a:r>
              <a:rPr lang="en-US" sz="2000" b="1" i="0" dirty="0">
                <a:effectLst/>
                <a:latin typeface="Times New Roman" panose="02020603050405020304" pitchFamily="18" charset="0"/>
                <a:cs typeface="Times New Roman" panose="02020603050405020304" pitchFamily="18" charset="0"/>
              </a:rPr>
              <a:t>Solution to Critical Section Problem:</a:t>
            </a:r>
            <a:endParaRPr lang="en-US" sz="2000" b="1"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No two processes may be simultaneously inside their critical regions.</a:t>
            </a:r>
          </a:p>
          <a:p>
            <a:pPr marL="285750" indent="-285750" algn="just">
              <a:lnSpc>
                <a:spcPct val="150000"/>
              </a:lnSpc>
              <a:buFont typeface="Arial" panose="020B0604020202020204" pitchFamily="34" charset="0"/>
              <a:buChar char="•"/>
            </a:pPr>
            <a:r>
              <a:rPr lang="en-US" sz="2000" b="0" i="0" u="none" strike="noStrike" baseline="0" dirty="0" smtClean="0">
                <a:latin typeface="Times New Roman" panose="02020603050405020304" pitchFamily="18" charset="0"/>
                <a:cs typeface="Times New Roman" panose="02020603050405020304" pitchFamily="18" charset="0"/>
              </a:rPr>
              <a:t>No </a:t>
            </a:r>
            <a:r>
              <a:rPr lang="en-US" sz="2000" b="0" i="0" u="none" strike="noStrike" baseline="0" dirty="0">
                <a:latin typeface="Times New Roman" panose="02020603050405020304" pitchFamily="18" charset="0"/>
                <a:cs typeface="Times New Roman" panose="02020603050405020304" pitchFamily="18" charset="0"/>
              </a:rPr>
              <a:t>process running outside its critical region may block any process.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No process should have to wait forever to enter its critical region.</a:t>
            </a:r>
          </a:p>
          <a:p>
            <a:pPr algn="l"/>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6" name="Picture 2" descr="Introduction of Process Synchronization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187" y="2862262"/>
            <a:ext cx="3286125" cy="3676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764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0D3B3BAE-AE56-40AF-8DA2-D83D0548A6B7}"/>
              </a:ext>
            </a:extLst>
          </p:cNvPr>
          <p:cNvSpPr txBox="1"/>
          <p:nvPr/>
        </p:nvSpPr>
        <p:spPr>
          <a:xfrm>
            <a:off x="365760" y="351693"/>
            <a:ext cx="8285871" cy="4662815"/>
          </a:xfrm>
          <a:prstGeom prst="rect">
            <a:avLst/>
          </a:prstGeom>
          <a:noFill/>
        </p:spPr>
        <p:txBody>
          <a:bodyPr wrap="square">
            <a:spAutoFit/>
          </a:bodyPr>
          <a:lstStyle/>
          <a:p>
            <a:pPr algn="l">
              <a:lnSpc>
                <a:spcPct val="150000"/>
              </a:lnSpc>
            </a:pPr>
            <a:r>
              <a:rPr lang="en-US" sz="1800" b="0" i="0" dirty="0">
                <a:effectLst/>
                <a:latin typeface="Times New Roman" panose="02020603050405020304" pitchFamily="18" charset="0"/>
                <a:cs typeface="Times New Roman" panose="02020603050405020304" pitchFamily="18" charset="0"/>
              </a:rPr>
              <a:t>Requirements of Synchronization mechanisms</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Mutual Exclusion</a:t>
            </a:r>
            <a:endParaRPr lang="en-US" sz="1800" b="0" i="0" dirty="0">
              <a:effectLst/>
              <a:latin typeface="Times New Roman" panose="02020603050405020304" pitchFamily="18" charset="0"/>
              <a:cs typeface="Times New Roman" panose="02020603050405020304" pitchFamily="18" charset="0"/>
            </a:endParaRPr>
          </a:p>
          <a:p>
            <a:pPr algn="l">
              <a:lnSpc>
                <a:spcPct val="150000"/>
              </a:lnSpc>
            </a:pPr>
            <a:r>
              <a:rPr lang="en-US" sz="1800" b="0" i="0" dirty="0">
                <a:effectLst/>
                <a:latin typeface="Times New Roman" panose="02020603050405020304" pitchFamily="18" charset="0"/>
                <a:cs typeface="Times New Roman" panose="02020603050405020304" pitchFamily="18" charset="0"/>
              </a:rPr>
              <a:t>Our solution must provide mutual exclusion. By Mutual Exclusion, we mean that if one process is executing inside critical section then the other process must not enter in the critical section.</a:t>
            </a:r>
          </a:p>
          <a:p>
            <a:pPr algn="l">
              <a:lnSpc>
                <a:spcPct val="150000"/>
              </a:lnSpc>
            </a:pPr>
            <a:r>
              <a:rPr lang="en-US" sz="1800" b="1" i="0" dirty="0">
                <a:effectLst/>
                <a:latin typeface="Times New Roman" panose="02020603050405020304" pitchFamily="18" charset="0"/>
                <a:cs typeface="Times New Roman" panose="02020603050405020304" pitchFamily="18" charset="0"/>
              </a:rPr>
              <a:t>Progress</a:t>
            </a:r>
            <a:endParaRPr lang="en-US" sz="1800" b="0" i="0" dirty="0">
              <a:effectLst/>
              <a:latin typeface="Times New Roman" panose="02020603050405020304" pitchFamily="18" charset="0"/>
              <a:cs typeface="Times New Roman" panose="02020603050405020304" pitchFamily="18" charset="0"/>
            </a:endParaRPr>
          </a:p>
          <a:p>
            <a:pPr algn="l">
              <a:lnSpc>
                <a:spcPct val="150000"/>
              </a:lnSpc>
            </a:pPr>
            <a:r>
              <a:rPr lang="en-US" sz="1800" b="0" i="0" dirty="0">
                <a:effectLst/>
                <a:latin typeface="Times New Roman" panose="02020603050405020304" pitchFamily="18" charset="0"/>
                <a:cs typeface="Times New Roman" panose="02020603050405020304" pitchFamily="18" charset="0"/>
              </a:rPr>
              <a:t>Progress means that if one process doesn't need to execute into critical section then it should not stop other processes to get into the critical section.</a:t>
            </a:r>
          </a:p>
          <a:p>
            <a:pPr algn="l">
              <a:lnSpc>
                <a:spcPct val="150000"/>
              </a:lnSpc>
            </a:pPr>
            <a:r>
              <a:rPr lang="en-US" sz="1800" b="1" i="0" dirty="0">
                <a:effectLst/>
                <a:latin typeface="Times New Roman" panose="02020603050405020304" pitchFamily="18" charset="0"/>
                <a:cs typeface="Times New Roman" panose="02020603050405020304" pitchFamily="18" charset="0"/>
              </a:rPr>
              <a:t>Bounded Waiting</a:t>
            </a:r>
            <a:endParaRPr lang="en-US" sz="1800" b="0" i="0" dirty="0">
              <a:effectLst/>
              <a:latin typeface="Times New Roman" panose="02020603050405020304" pitchFamily="18" charset="0"/>
              <a:cs typeface="Times New Roman" panose="02020603050405020304" pitchFamily="18" charset="0"/>
            </a:endParaRPr>
          </a:p>
          <a:p>
            <a:pPr algn="l">
              <a:lnSpc>
                <a:spcPct val="150000"/>
              </a:lnSpc>
            </a:pPr>
            <a:r>
              <a:rPr lang="en-US" sz="1800" b="0" i="0" dirty="0">
                <a:effectLst/>
                <a:latin typeface="Times New Roman" panose="02020603050405020304" pitchFamily="18" charset="0"/>
                <a:cs typeface="Times New Roman" panose="02020603050405020304" pitchFamily="18" charset="0"/>
              </a:rPr>
              <a:t>We should be able to predict the waiting time for every process to get into the critical section. The process must not be endlessly waiting for getting into the critical </a:t>
            </a:r>
            <a:r>
              <a:rPr lang="en-US" sz="1800" b="0" i="0">
                <a:effectLst/>
                <a:latin typeface="Times New Roman" panose="02020603050405020304" pitchFamily="18" charset="0"/>
                <a:cs typeface="Times New Roman" panose="02020603050405020304" pitchFamily="18" charset="0"/>
              </a:rPr>
              <a:t>section</a:t>
            </a:r>
            <a:r>
              <a:rPr lang="en-US" sz="1800" b="0" i="0" smtClean="0">
                <a:effectLst/>
                <a:latin typeface="Times New Roman" panose="02020603050405020304" pitchFamily="18" charset="0"/>
                <a:cs typeface="Times New Roman" panose="02020603050405020304" pitchFamily="18" charset="0"/>
              </a:rPr>
              <a:t>.</a:t>
            </a:r>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45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TextBox 4">
            <a:extLst>
              <a:ext uri="{FF2B5EF4-FFF2-40B4-BE49-F238E27FC236}">
                <a16:creationId xmlns:a16="http://schemas.microsoft.com/office/drawing/2014/main" xmlns="" id="{4A7A1052-31E8-4F49-9A9A-02118C934689}"/>
              </a:ext>
            </a:extLst>
          </p:cNvPr>
          <p:cNvSpPr txBox="1"/>
          <p:nvPr/>
        </p:nvSpPr>
        <p:spPr>
          <a:xfrm>
            <a:off x="310368" y="136524"/>
            <a:ext cx="8121455" cy="3109890"/>
          </a:xfrm>
          <a:prstGeom prst="rect">
            <a:avLst/>
          </a:prstGeom>
          <a:noFill/>
        </p:spPr>
        <p:txBody>
          <a:bodyPr wrap="square">
            <a:spAutoFit/>
          </a:bodyPr>
          <a:lstStyle/>
          <a:p>
            <a:pPr algn="just">
              <a:lnSpc>
                <a:spcPct val="150000"/>
              </a:lnSpc>
            </a:pPr>
            <a:r>
              <a:rPr lang="en-US" sz="1900" b="1" i="0" dirty="0">
                <a:effectLst/>
                <a:latin typeface="Times New Roman" panose="02020603050405020304" pitchFamily="18" charset="0"/>
                <a:cs typeface="Times New Roman" panose="02020603050405020304" pitchFamily="18" charset="0"/>
              </a:rPr>
              <a:t>Example : </a:t>
            </a:r>
          </a:p>
          <a:p>
            <a:pPr marL="342900" indent="-34290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process </a:t>
            </a:r>
            <a:r>
              <a:rPr lang="en-US" sz="1900" b="0" i="1" u="none" strike="noStrike" baseline="0" dirty="0">
                <a:latin typeface="Times New Roman" panose="02020603050405020304" pitchFamily="18" charset="0"/>
                <a:cs typeface="Times New Roman" panose="02020603050405020304" pitchFamily="18" charset="0"/>
              </a:rPr>
              <a:t>A </a:t>
            </a:r>
            <a:r>
              <a:rPr lang="en-US" sz="1900" b="0" i="0" u="none" strike="noStrike" baseline="0" dirty="0">
                <a:latin typeface="Times New Roman" panose="02020603050405020304" pitchFamily="18" charset="0"/>
                <a:cs typeface="Times New Roman" panose="02020603050405020304" pitchFamily="18" charset="0"/>
              </a:rPr>
              <a:t>enters its critical region at time </a:t>
            </a:r>
            <a:r>
              <a:rPr lang="en-US" sz="1900" b="0" i="1" u="none" strike="noStrike" baseline="0" dirty="0">
                <a:latin typeface="Times New Roman" panose="02020603050405020304" pitchFamily="18" charset="0"/>
                <a:cs typeface="Times New Roman" panose="02020603050405020304" pitchFamily="18" charset="0"/>
              </a:rPr>
              <a:t>T</a:t>
            </a:r>
            <a:r>
              <a:rPr lang="en-US" sz="1900" b="0" i="0" u="none" strike="noStrike" baseline="0" dirty="0">
                <a:latin typeface="Times New Roman" panose="02020603050405020304" pitchFamily="18" charset="0"/>
                <a:cs typeface="Times New Roman" panose="02020603050405020304" pitchFamily="18" charset="0"/>
              </a:rPr>
              <a:t>1. A little later, at time </a:t>
            </a:r>
            <a:r>
              <a:rPr lang="en-US" sz="1900" b="0" i="1" u="none" strike="noStrike" baseline="0" dirty="0">
                <a:latin typeface="Times New Roman" panose="02020603050405020304" pitchFamily="18" charset="0"/>
                <a:cs typeface="Times New Roman" panose="02020603050405020304" pitchFamily="18" charset="0"/>
              </a:rPr>
              <a:t>T</a:t>
            </a:r>
            <a:r>
              <a:rPr lang="en-US" sz="1900" b="0" i="0" u="none" strike="noStrike" baseline="0" dirty="0">
                <a:latin typeface="Times New Roman" panose="02020603050405020304" pitchFamily="18" charset="0"/>
                <a:cs typeface="Times New Roman" panose="02020603050405020304" pitchFamily="18" charset="0"/>
              </a:rPr>
              <a:t>2 process </a:t>
            </a:r>
            <a:r>
              <a:rPr lang="en-US" sz="1900" b="0" i="1" u="none" strike="noStrike" baseline="0" dirty="0">
                <a:latin typeface="Times New Roman" panose="02020603050405020304" pitchFamily="18" charset="0"/>
                <a:cs typeface="Times New Roman" panose="02020603050405020304" pitchFamily="18" charset="0"/>
              </a:rPr>
              <a:t>B </a:t>
            </a:r>
            <a:r>
              <a:rPr lang="en-US" sz="1900" b="0" i="0" u="none" strike="noStrike" baseline="0" dirty="0">
                <a:latin typeface="Times New Roman" panose="02020603050405020304" pitchFamily="18" charset="0"/>
                <a:cs typeface="Times New Roman" panose="02020603050405020304" pitchFamily="18" charset="0"/>
              </a:rPr>
              <a:t>attempts to enter its critical region but fails because another process is already in its critical region and we allow only one at a time. </a:t>
            </a:r>
          </a:p>
          <a:p>
            <a:pPr marL="285750" indent="-285750" algn="just">
              <a:lnSpc>
                <a:spcPct val="150000"/>
              </a:lnSpc>
              <a:buFont typeface="Arial" panose="020B0604020202020204" pitchFamily="34" charset="0"/>
              <a:buChar char="•"/>
            </a:pPr>
            <a:r>
              <a:rPr lang="en-US" sz="1900" b="0" u="none" strike="noStrike" baseline="0" dirty="0">
                <a:latin typeface="Times New Roman" panose="02020603050405020304" pitchFamily="18" charset="0"/>
                <a:cs typeface="Times New Roman" panose="02020603050405020304" pitchFamily="18" charset="0"/>
              </a:rPr>
              <a:t>Process</a:t>
            </a:r>
            <a:r>
              <a:rPr lang="en-US" sz="1900" b="0" i="1" u="none" strike="noStrike" baseline="0" dirty="0">
                <a:latin typeface="Times New Roman" panose="02020603050405020304" pitchFamily="18" charset="0"/>
                <a:cs typeface="Times New Roman" panose="02020603050405020304" pitchFamily="18" charset="0"/>
              </a:rPr>
              <a:t> B </a:t>
            </a:r>
            <a:r>
              <a:rPr lang="en-US" sz="1900" b="0" i="0" u="none" strike="noStrike" baseline="0" dirty="0">
                <a:latin typeface="Times New Roman" panose="02020603050405020304" pitchFamily="18" charset="0"/>
                <a:cs typeface="Times New Roman" panose="02020603050405020304" pitchFamily="18" charset="0"/>
              </a:rPr>
              <a:t>is temporarily suspended until time </a:t>
            </a:r>
            <a:r>
              <a:rPr lang="en-US" sz="1900" b="0" i="1" u="none" strike="noStrike" baseline="0" dirty="0">
                <a:latin typeface="Times New Roman" panose="02020603050405020304" pitchFamily="18" charset="0"/>
                <a:cs typeface="Times New Roman" panose="02020603050405020304" pitchFamily="18" charset="0"/>
              </a:rPr>
              <a:t>T</a:t>
            </a:r>
            <a:r>
              <a:rPr lang="en-US" sz="1900" b="0" i="0" u="none" strike="noStrike" baseline="0" dirty="0">
                <a:latin typeface="Times New Roman" panose="02020603050405020304" pitchFamily="18" charset="0"/>
                <a:cs typeface="Times New Roman" panose="02020603050405020304" pitchFamily="18" charset="0"/>
              </a:rPr>
              <a:t>3 when </a:t>
            </a:r>
            <a:r>
              <a:rPr lang="en-US" sz="1900" b="0" i="1" u="none" strike="noStrike" baseline="0" dirty="0">
                <a:latin typeface="Times New Roman" panose="02020603050405020304" pitchFamily="18" charset="0"/>
                <a:cs typeface="Times New Roman" panose="02020603050405020304" pitchFamily="18" charset="0"/>
              </a:rPr>
              <a:t>A </a:t>
            </a:r>
            <a:r>
              <a:rPr lang="en-US" sz="1900" b="0" i="0" u="none" strike="noStrike" baseline="0" dirty="0">
                <a:latin typeface="Times New Roman" panose="02020603050405020304" pitchFamily="18" charset="0"/>
                <a:cs typeface="Times New Roman" panose="02020603050405020304" pitchFamily="18" charset="0"/>
              </a:rPr>
              <a:t>leaves its critical region, allowing </a:t>
            </a:r>
            <a:r>
              <a:rPr lang="en-US" sz="1900" b="0" i="1" u="none" strike="noStrike" baseline="0" dirty="0">
                <a:latin typeface="Times New Roman" panose="02020603050405020304" pitchFamily="18" charset="0"/>
                <a:cs typeface="Times New Roman" panose="02020603050405020304" pitchFamily="18" charset="0"/>
              </a:rPr>
              <a:t>B </a:t>
            </a:r>
            <a:r>
              <a:rPr lang="en-US" sz="1900" b="0" i="0" u="none" strike="noStrike" baseline="0" dirty="0">
                <a:latin typeface="Times New Roman" panose="02020603050405020304" pitchFamily="18" charset="0"/>
                <a:cs typeface="Times New Roman" panose="02020603050405020304" pitchFamily="18" charset="0"/>
              </a:rPr>
              <a:t>to enter immediately. Eventually </a:t>
            </a:r>
            <a:r>
              <a:rPr lang="en-US" sz="1900" b="0" i="1" u="none" strike="noStrike" baseline="0" dirty="0">
                <a:latin typeface="Times New Roman" panose="02020603050405020304" pitchFamily="18" charset="0"/>
                <a:cs typeface="Times New Roman" panose="02020603050405020304" pitchFamily="18" charset="0"/>
              </a:rPr>
              <a:t>B </a:t>
            </a:r>
            <a:r>
              <a:rPr lang="en-US" sz="1900" b="0" i="0" u="none" strike="noStrike" baseline="0" dirty="0">
                <a:latin typeface="Times New Roman" panose="02020603050405020304" pitchFamily="18" charset="0"/>
                <a:cs typeface="Times New Roman" panose="02020603050405020304" pitchFamily="18" charset="0"/>
              </a:rPr>
              <a:t>leaves (at </a:t>
            </a:r>
            <a:r>
              <a:rPr lang="en-US" sz="1900" b="0" i="1" u="none" strike="noStrike" baseline="0" dirty="0">
                <a:latin typeface="Times New Roman" panose="02020603050405020304" pitchFamily="18" charset="0"/>
                <a:cs typeface="Times New Roman" panose="02020603050405020304" pitchFamily="18" charset="0"/>
              </a:rPr>
              <a:t>T</a:t>
            </a:r>
            <a:r>
              <a:rPr lang="en-US" sz="1900" b="0" i="0" u="none" strike="noStrike" baseline="0" dirty="0">
                <a:latin typeface="Times New Roman" panose="02020603050405020304" pitchFamily="18" charset="0"/>
                <a:cs typeface="Times New Roman" panose="02020603050405020304" pitchFamily="18" charset="0"/>
              </a:rPr>
              <a:t>4) and we are back to the original situation with no processes in their critical regions.</a:t>
            </a:r>
            <a:endParaRPr lang="en-US" sz="19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D208E01E-D8CB-4B83-839A-78E7FD8C3DDB}"/>
              </a:ext>
            </a:extLst>
          </p:cNvPr>
          <p:cNvPicPr>
            <a:picLocks noChangeAspect="1"/>
          </p:cNvPicPr>
          <p:nvPr/>
        </p:nvPicPr>
        <p:blipFill>
          <a:blip r:embed="rId2"/>
          <a:stretch>
            <a:fillRect/>
          </a:stretch>
        </p:blipFill>
        <p:spPr>
          <a:xfrm>
            <a:off x="1255542" y="3151958"/>
            <a:ext cx="6231108" cy="3097852"/>
          </a:xfrm>
          <a:prstGeom prst="rect">
            <a:avLst/>
          </a:prstGeom>
        </p:spPr>
      </p:pic>
      <p:sp>
        <p:nvSpPr>
          <p:cNvPr id="8" name="TextBox 7">
            <a:extLst>
              <a:ext uri="{FF2B5EF4-FFF2-40B4-BE49-F238E27FC236}">
                <a16:creationId xmlns:a16="http://schemas.microsoft.com/office/drawing/2014/main" xmlns="" id="{CC4492FA-EC84-40BA-A8F4-E7CF01562FC0}"/>
              </a:ext>
            </a:extLst>
          </p:cNvPr>
          <p:cNvSpPr txBox="1"/>
          <p:nvPr/>
        </p:nvSpPr>
        <p:spPr>
          <a:xfrm>
            <a:off x="1885950" y="6356350"/>
            <a:ext cx="6231108"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 Mutual exclusion using critical regions.</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327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TextBox 4">
            <a:extLst>
              <a:ext uri="{FF2B5EF4-FFF2-40B4-BE49-F238E27FC236}">
                <a16:creationId xmlns:a16="http://schemas.microsoft.com/office/drawing/2014/main" xmlns="" id="{8A6103B8-9E75-40C5-ACE6-0CC3336F7F1E}"/>
              </a:ext>
            </a:extLst>
          </p:cNvPr>
          <p:cNvSpPr txBox="1"/>
          <p:nvPr/>
        </p:nvSpPr>
        <p:spPr>
          <a:xfrm>
            <a:off x="707366" y="431321"/>
            <a:ext cx="6150634"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Mutual Exclusion with Busy Waiting</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929292C-8BDC-49A9-A520-785A843FE931}"/>
              </a:ext>
            </a:extLst>
          </p:cNvPr>
          <p:cNvSpPr txBox="1"/>
          <p:nvPr/>
        </p:nvSpPr>
        <p:spPr>
          <a:xfrm>
            <a:off x="707366" y="1491175"/>
            <a:ext cx="6150634" cy="2806987"/>
          </a:xfrm>
          <a:prstGeom prst="rect">
            <a:avLst/>
          </a:prstGeom>
          <a:noFill/>
        </p:spPr>
        <p:txBody>
          <a:bodyPr wrap="square">
            <a:sp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Proposals for achieving mutual exclusion: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Disabling interrupts</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Lock variables</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Strict alternation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Peterson's solution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TSL instruction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821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TextBox 4">
            <a:extLst>
              <a:ext uri="{FF2B5EF4-FFF2-40B4-BE49-F238E27FC236}">
                <a16:creationId xmlns:a16="http://schemas.microsoft.com/office/drawing/2014/main" xmlns="" id="{305D5748-A800-45C0-98FB-B4E5A2E0A119}"/>
              </a:ext>
            </a:extLst>
          </p:cNvPr>
          <p:cNvSpPr txBox="1"/>
          <p:nvPr/>
        </p:nvSpPr>
        <p:spPr>
          <a:xfrm>
            <a:off x="379562" y="396814"/>
            <a:ext cx="8469015" cy="6200933"/>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Disabling interrupts</a:t>
            </a:r>
          </a:p>
          <a:p>
            <a:pPr marL="285750" indent="-28575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Simplest solution, After entering critical region, disable all interrupts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CPU is only switched from process to process as a result of clock or other interrupts, after all, and with interrupts turned off the CPU will not be switched to another process.</a:t>
            </a:r>
            <a:endParaRPr lang="en-US" altLang="zh-C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May be used inside operating system kernel when some system Structures are to be updated, but is not recommended for Implementation of mutual exclusion in user space.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Advantage: process inside critical region may update shared resources Without any risk of races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Disadvantage: if after leaving the region interrupts are not reenabled There will be a crash of the system. Moreover: useless in multiprocessor Architectures</a:t>
            </a:r>
            <a:r>
              <a:rPr lang="en-US" sz="2000" dirty="0">
                <a:latin typeface="Times New Roman" panose="02020603050405020304" pitchFamily="18" charset="0"/>
                <a:cs typeface="Times New Roman" panose="02020603050405020304" pitchFamily="18" charset="0"/>
              </a:rPr>
              <a:t>.</a:t>
            </a:r>
            <a:endParaRPr lang="en-US"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100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TextBox 4">
            <a:extLst>
              <a:ext uri="{FF2B5EF4-FFF2-40B4-BE49-F238E27FC236}">
                <a16:creationId xmlns:a16="http://schemas.microsoft.com/office/drawing/2014/main" xmlns="" id="{7368D798-F147-411D-B620-F5FEDA7DC64B}"/>
              </a:ext>
            </a:extLst>
          </p:cNvPr>
          <p:cNvSpPr txBox="1"/>
          <p:nvPr/>
        </p:nvSpPr>
        <p:spPr>
          <a:xfrm>
            <a:off x="329771" y="210026"/>
            <a:ext cx="8484458" cy="6647974"/>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a:latin typeface="Times New Roman" panose="02020603050405020304" pitchFamily="18" charset="0"/>
                <a:cs typeface="Times New Roman" panose="02020603050405020304" pitchFamily="18" charset="0"/>
              </a:rPr>
              <a:t>Lock variables</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Software solution at user level, multiprogram med solution.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software solution. Considering having a single, shared lock variable, initially 0. </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When a process </a:t>
            </a:r>
            <a:r>
              <a:rPr lang="en-US" sz="2000" dirty="0">
                <a:latin typeface="Times New Roman" panose="02020603050405020304" pitchFamily="18" charset="0"/>
                <a:cs typeface="Times New Roman" panose="02020603050405020304" pitchFamily="18" charset="0"/>
              </a:rPr>
              <a:t>wants to </a:t>
            </a:r>
            <a:r>
              <a:rPr lang="en-US" sz="2000" b="0" i="0" u="none" strike="noStrike" baseline="0" dirty="0">
                <a:latin typeface="Times New Roman" panose="02020603050405020304" pitchFamily="18" charset="0"/>
                <a:cs typeface="Times New Roman" panose="02020603050405020304" pitchFamily="18" charset="0"/>
              </a:rPr>
              <a:t>enter critical region, it first tests the lock.</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f  the lock = 0, the process sets it to 1 and enters the critical region.</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the lock is already 1, the process just waits until it becomes 0. Thus, a 0 means that no process is in its critical region, and a 1 means that some process is in its critical region.</a:t>
            </a:r>
          </a:p>
          <a:p>
            <a:pPr marL="285750" indent="-285750" algn="just">
              <a:lnSpc>
                <a:spcPct val="15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pseudo code of the mechanism looks like following.</a:t>
            </a:r>
            <a:endParaRPr lang="en-US" sz="2000" b="0" i="0" u="none" strike="noStrike" baseline="0" dirty="0">
              <a:latin typeface="Times New Roman" panose="02020603050405020304" pitchFamily="18" charset="0"/>
              <a:cs typeface="Times New Roman" panose="02020603050405020304" pitchFamily="18" charset="0"/>
            </a:endParaRPr>
          </a:p>
          <a:p>
            <a:pPr lvl="3"/>
            <a:r>
              <a:rPr lang="en-US" sz="2000" b="0" i="0" dirty="0">
                <a:effectLst/>
                <a:latin typeface="Times New Roman" panose="02020603050405020304" pitchFamily="18" charset="0"/>
                <a:cs typeface="Times New Roman" panose="02020603050405020304" pitchFamily="18" charset="0"/>
              </a:rPr>
              <a:t>Entry Section →   </a:t>
            </a:r>
          </a:p>
          <a:p>
            <a:pPr lvl="3"/>
            <a:r>
              <a:rPr lang="en-US" sz="2000" b="0" i="0" dirty="0">
                <a:effectLst/>
                <a:latin typeface="Times New Roman" panose="02020603050405020304" pitchFamily="18" charset="0"/>
                <a:cs typeface="Times New Roman" panose="02020603050405020304" pitchFamily="18" charset="0"/>
              </a:rPr>
              <a:t>While (lock! = 0);   </a:t>
            </a:r>
          </a:p>
          <a:p>
            <a:pPr lvl="3"/>
            <a:r>
              <a:rPr lang="en-US" sz="2000" b="0" i="0" dirty="0">
                <a:effectLst/>
                <a:latin typeface="Times New Roman" panose="02020603050405020304" pitchFamily="18" charset="0"/>
                <a:cs typeface="Times New Roman" panose="02020603050405020304" pitchFamily="18" charset="0"/>
              </a:rPr>
              <a:t>Lock = 1;  </a:t>
            </a:r>
          </a:p>
          <a:p>
            <a:pPr lvl="3"/>
            <a:r>
              <a:rPr lang="en-US" sz="2000" b="0" i="0" dirty="0">
                <a:effectLst/>
                <a:latin typeface="Times New Roman" panose="02020603050405020304" pitchFamily="18" charset="0"/>
                <a:cs typeface="Times New Roman" panose="02020603050405020304" pitchFamily="18" charset="0"/>
              </a:rPr>
              <a:t>//Critical Section   </a:t>
            </a:r>
          </a:p>
          <a:p>
            <a:pPr lvl="3"/>
            <a:r>
              <a:rPr lang="en-US" sz="2000" b="0" i="0" dirty="0">
                <a:effectLst/>
                <a:latin typeface="Times New Roman" panose="02020603050405020304" pitchFamily="18" charset="0"/>
                <a:cs typeface="Times New Roman" panose="02020603050405020304" pitchFamily="18" charset="0"/>
              </a:rPr>
              <a:t>Exit Section →  </a:t>
            </a:r>
          </a:p>
          <a:p>
            <a:pPr lvl="3"/>
            <a:r>
              <a:rPr lang="en-US" sz="2000" b="0" i="0" dirty="0">
                <a:effectLst/>
                <a:latin typeface="Times New Roman" panose="02020603050405020304" pitchFamily="18" charset="0"/>
                <a:cs typeface="Times New Roman" panose="02020603050405020304" pitchFamily="18" charset="0"/>
              </a:rPr>
              <a:t>Lock =0;  </a:t>
            </a:r>
            <a:endParaRPr lang="en-US"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433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45EBDD77-6DEF-4BF0-9F60-6F967EE957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6" name="TextBox 5">
            <a:extLst>
              <a:ext uri="{FF2B5EF4-FFF2-40B4-BE49-F238E27FC236}">
                <a16:creationId xmlns:a16="http://schemas.microsoft.com/office/drawing/2014/main" xmlns="" id="{5833719C-579C-47A7-9C8A-22E95E1A535E}"/>
              </a:ext>
            </a:extLst>
          </p:cNvPr>
          <p:cNvSpPr txBox="1"/>
          <p:nvPr/>
        </p:nvSpPr>
        <p:spPr>
          <a:xfrm>
            <a:off x="485336" y="356940"/>
            <a:ext cx="4572000"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Strict Alternation/</a:t>
            </a:r>
            <a:r>
              <a:rPr lang="en-US" sz="2400" b="1" i="0" dirty="0">
                <a:effectLst/>
                <a:latin typeface="Times New Roman" panose="02020603050405020304" pitchFamily="18" charset="0"/>
                <a:cs typeface="Times New Roman" panose="02020603050405020304" pitchFamily="18" charset="0"/>
              </a:rPr>
              <a:t>Turn Variable </a:t>
            </a:r>
          </a:p>
        </p:txBody>
      </p:sp>
      <p:sp>
        <p:nvSpPr>
          <p:cNvPr id="11" name="TextBox 10">
            <a:extLst>
              <a:ext uri="{FF2B5EF4-FFF2-40B4-BE49-F238E27FC236}">
                <a16:creationId xmlns:a16="http://schemas.microsoft.com/office/drawing/2014/main" xmlns="" id="{F8008591-EA82-4B1B-8670-804FEC9E43AD}"/>
              </a:ext>
            </a:extLst>
          </p:cNvPr>
          <p:cNvSpPr txBox="1"/>
          <p:nvPr/>
        </p:nvSpPr>
        <p:spPr>
          <a:xfrm>
            <a:off x="829994" y="5103673"/>
            <a:ext cx="7934178" cy="700000"/>
          </a:xfrm>
          <a:prstGeom prst="rect">
            <a:avLst/>
          </a:prstGeom>
          <a:noFill/>
        </p:spPr>
        <p:txBody>
          <a:bodyPr wrap="square">
            <a:spAutoFit/>
          </a:bodyPr>
          <a:lstStyle/>
          <a:p>
            <a:pPr algn="just">
              <a:lnSpc>
                <a:spcPct val="150000"/>
              </a:lnSpc>
            </a:pPr>
            <a:r>
              <a:rPr lang="en-US" sz="1400" b="1" i="0" u="none" strike="noStrike" baseline="0" dirty="0">
                <a:latin typeface="Times New Roman" panose="02020603050405020304" pitchFamily="18" charset="0"/>
                <a:cs typeface="Times New Roman" panose="02020603050405020304" pitchFamily="18" charset="0"/>
              </a:rPr>
              <a:t>Figure. A proposed solution to the critical region problem. (a) Process P0. (b) Process P1. In both cases, be sure to note the semicolons terminating the while statements.</a:t>
            </a:r>
            <a:endParaRPr lang="en-US"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1E28A6E8-A4DA-4193-B4C9-48D48E42DFEA}"/>
              </a:ext>
            </a:extLst>
          </p:cNvPr>
          <p:cNvPicPr>
            <a:picLocks noChangeAspect="1"/>
          </p:cNvPicPr>
          <p:nvPr/>
        </p:nvPicPr>
        <p:blipFill>
          <a:blip r:embed="rId2"/>
          <a:stretch>
            <a:fillRect/>
          </a:stretch>
        </p:blipFill>
        <p:spPr>
          <a:xfrm>
            <a:off x="174119" y="1181687"/>
            <a:ext cx="8795762" cy="3180764"/>
          </a:xfrm>
          <a:prstGeom prst="rect">
            <a:avLst/>
          </a:prstGeom>
        </p:spPr>
      </p:pic>
    </p:spTree>
    <p:extLst>
      <p:ext uri="{BB962C8B-B14F-4D97-AF65-F5344CB8AC3E}">
        <p14:creationId xmlns:p14="http://schemas.microsoft.com/office/powerpoint/2010/main" val="2947953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6" name="TextBox 5">
            <a:extLst>
              <a:ext uri="{FF2B5EF4-FFF2-40B4-BE49-F238E27FC236}">
                <a16:creationId xmlns:a16="http://schemas.microsoft.com/office/drawing/2014/main" xmlns="" id="{10294EAC-FDAB-44CA-A1CD-65A536E3EE06}"/>
              </a:ext>
            </a:extLst>
          </p:cNvPr>
          <p:cNvSpPr txBox="1"/>
          <p:nvPr/>
        </p:nvSpPr>
        <p:spPr>
          <a:xfrm>
            <a:off x="858129" y="618978"/>
            <a:ext cx="7657221" cy="60386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Turn Variable or Strict Alternation Approach is the software mechanism implemented at user mode.</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It keeps track of whose turn it is to enter the critical region and examine or update the shared memory.</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Initially, process P0 inspects turn, finds it to be 0, and enters its critical region. Process P1 also finds it to be 0 and therefore sits in a tight loop continually testing turn to see when it becomes 1.</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Continuously testing a variable until some value appears is called </a:t>
            </a:r>
            <a:r>
              <a:rPr lang="en-US" sz="2000" b="1" i="0" u="none" strike="noStrike" baseline="0" dirty="0">
                <a:latin typeface="Times New Roman" panose="02020603050405020304" pitchFamily="18" charset="0"/>
                <a:cs typeface="Times New Roman" panose="02020603050405020304" pitchFamily="18" charset="0"/>
              </a:rPr>
              <a:t>busy waiting</a:t>
            </a:r>
            <a:r>
              <a:rPr lang="en-US" sz="2000" b="0" i="0" u="none" strike="noStrike" baseline="0" dirty="0">
                <a:latin typeface="Times New Roman" panose="02020603050405020304" pitchFamily="18" charset="0"/>
                <a:cs typeface="Times New Roman" panose="02020603050405020304" pitchFamily="18" charset="0"/>
              </a:rPr>
              <a:t>. It should usually be avoided, since it wastes CPU time. A lock that uses busy waiting is called a </a:t>
            </a:r>
            <a:r>
              <a:rPr lang="en-US" sz="2000" b="1" i="0" u="none" strike="noStrike" baseline="0" dirty="0">
                <a:latin typeface="Times New Roman" panose="02020603050405020304" pitchFamily="18" charset="0"/>
                <a:cs typeface="Times New Roman" panose="02020603050405020304" pitchFamily="18" charset="0"/>
              </a:rPr>
              <a:t>spin lock</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When process P0 leaves the critical region, it sets turn to 1, to allow process P1 to enter its critical region. This way no two process can enters critical region simultaneously.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1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TextBox 4">
            <a:extLst>
              <a:ext uri="{FF2B5EF4-FFF2-40B4-BE49-F238E27FC236}">
                <a16:creationId xmlns:a16="http://schemas.microsoft.com/office/drawing/2014/main" xmlns="" id="{BE102BF3-2AA8-4EF7-AF4A-5DCFF95FD2A6}"/>
              </a:ext>
            </a:extLst>
          </p:cNvPr>
          <p:cNvSpPr txBox="1"/>
          <p:nvPr/>
        </p:nvSpPr>
        <p:spPr>
          <a:xfrm>
            <a:off x="309491" y="600902"/>
            <a:ext cx="8714936" cy="6177397"/>
          </a:xfrm>
          <a:prstGeom prst="rect">
            <a:avLst/>
          </a:prstGeom>
          <a:noFill/>
        </p:spPr>
        <p:txBody>
          <a:bodyPr wrap="square">
            <a:spAutoFit/>
          </a:bodyPr>
          <a:lstStyle/>
          <a:p>
            <a:pPr marL="342900" lvl="0" indent="-342900" algn="just" rtl="0">
              <a:lnSpc>
                <a:spcPct val="150000"/>
              </a:lnSpc>
              <a:spcBef>
                <a:spcPts val="480"/>
              </a:spcBef>
              <a:spcAft>
                <a:spcPts val="0"/>
              </a:spcAft>
              <a:buClr>
                <a:schemeClr val="tx1"/>
              </a:buClr>
              <a:buSzPts val="1560"/>
              <a:buFont typeface="Arial" panose="020B0604020202020204" pitchFamily="34" charset="0"/>
              <a:buChar char="•"/>
            </a:pPr>
            <a:r>
              <a:rPr lang="en-US" sz="1900" b="0" i="0" u="none" dirty="0">
                <a:latin typeface="Times New Roman" panose="02020603050405020304" pitchFamily="18" charset="0"/>
                <a:ea typeface="Arial"/>
                <a:cs typeface="Times New Roman" panose="02020603050405020304" pitchFamily="18" charset="0"/>
                <a:sym typeface="Arial"/>
              </a:rPr>
              <a:t>A </a:t>
            </a:r>
            <a:r>
              <a:rPr lang="en-US" sz="1900" b="1" i="0" u="none" dirty="0">
                <a:latin typeface="Times New Roman" panose="02020603050405020304" pitchFamily="18" charset="0"/>
                <a:ea typeface="Arial"/>
                <a:cs typeface="Times New Roman" panose="02020603050405020304" pitchFamily="18" charset="0"/>
                <a:sym typeface="Arial"/>
              </a:rPr>
              <a:t>thread (or lightweight process) </a:t>
            </a:r>
            <a:r>
              <a:rPr lang="en-US" sz="1900" b="0" i="0" u="none" dirty="0">
                <a:latin typeface="Times New Roman" panose="02020603050405020304" pitchFamily="18" charset="0"/>
                <a:ea typeface="Arial"/>
                <a:cs typeface="Times New Roman" panose="02020603050405020304" pitchFamily="18" charset="0"/>
                <a:sym typeface="Arial"/>
              </a:rPr>
              <a:t>	</a:t>
            </a:r>
            <a:endParaRPr lang="en-US" sz="1900" dirty="0">
              <a:latin typeface="Times New Roman" panose="02020603050405020304" pitchFamily="18" charset="0"/>
              <a:cs typeface="Times New Roman" panose="02020603050405020304" pitchFamily="18" charset="0"/>
              <a:sym typeface="Arial"/>
            </a:endParaRPr>
          </a:p>
          <a:p>
            <a:pPr marL="800100" lvl="1" indent="-342900" algn="just">
              <a:lnSpc>
                <a:spcPct val="150000"/>
              </a:lnSpc>
              <a:spcBef>
                <a:spcPts val="480"/>
              </a:spcBef>
              <a:buClr>
                <a:schemeClr val="tx1"/>
              </a:buClr>
              <a:buSzPts val="1560"/>
              <a:buFont typeface="Arial" panose="020B0604020202020204" pitchFamily="34" charset="0"/>
              <a:buChar char="•"/>
            </a:pPr>
            <a:r>
              <a:rPr lang="en-US" sz="1900" dirty="0">
                <a:latin typeface="Times New Roman" panose="02020603050405020304" pitchFamily="18" charset="0"/>
                <a:ea typeface="Arial"/>
                <a:cs typeface="Times New Roman" panose="02020603050405020304" pitchFamily="18" charset="0"/>
                <a:sym typeface="Arial"/>
              </a:rPr>
              <a:t>I</a:t>
            </a:r>
            <a:r>
              <a:rPr lang="en-US" sz="1900" b="0" i="0" u="none" dirty="0">
                <a:latin typeface="Times New Roman" panose="02020603050405020304" pitchFamily="18" charset="0"/>
                <a:ea typeface="Arial"/>
                <a:cs typeface="Times New Roman" panose="02020603050405020304" pitchFamily="18" charset="0"/>
                <a:sym typeface="Arial"/>
              </a:rPr>
              <a:t>t consists of :</a:t>
            </a:r>
            <a:r>
              <a:rPr lang="en-US" sz="1900" dirty="0">
                <a:latin typeface="Times New Roman" panose="02020603050405020304" pitchFamily="18" charset="0"/>
                <a:cs typeface="Times New Roman" panose="02020603050405020304" pitchFamily="18" charset="0"/>
                <a:sym typeface="Arial"/>
              </a:rPr>
              <a:t> </a:t>
            </a:r>
            <a:r>
              <a:rPr lang="en-US" sz="1900" b="0" i="0" u="none" dirty="0">
                <a:latin typeface="Times New Roman" panose="02020603050405020304" pitchFamily="18" charset="0"/>
                <a:ea typeface="Arial"/>
                <a:cs typeface="Times New Roman" panose="02020603050405020304" pitchFamily="18" charset="0"/>
                <a:sym typeface="Arial"/>
              </a:rPr>
              <a:t>program counter, register set and stack space.</a:t>
            </a:r>
          </a:p>
          <a:p>
            <a:pPr marL="800100" lvl="1" indent="-342900" algn="just">
              <a:lnSpc>
                <a:spcPct val="150000"/>
              </a:lnSpc>
              <a:spcBef>
                <a:spcPts val="480"/>
              </a:spcBef>
              <a:buClr>
                <a:schemeClr val="tx1"/>
              </a:buClr>
              <a:buSzPts val="156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a:t>
            </a:r>
            <a:r>
              <a:rPr lang="en-US" sz="1900" b="0" i="0" dirty="0">
                <a:effectLst/>
                <a:latin typeface="Times New Roman" panose="02020603050405020304" pitchFamily="18" charset="0"/>
                <a:cs typeface="Times New Roman" panose="02020603050405020304" pitchFamily="18" charset="0"/>
              </a:rPr>
              <a:t> </a:t>
            </a:r>
            <a:r>
              <a:rPr lang="en-US" sz="1900" b="1" i="0" dirty="0">
                <a:effectLst/>
                <a:latin typeface="Times New Roman" panose="02020603050405020304" pitchFamily="18" charset="0"/>
                <a:cs typeface="Times New Roman" panose="02020603050405020304" pitchFamily="18" charset="0"/>
              </a:rPr>
              <a:t>system registers</a:t>
            </a:r>
            <a:r>
              <a:rPr lang="en-US" sz="1900" b="0" i="0" dirty="0">
                <a:effectLst/>
                <a:latin typeface="Times New Roman" panose="02020603050405020304" pitchFamily="18" charset="0"/>
                <a:cs typeface="Times New Roman" panose="02020603050405020304" pitchFamily="18" charset="0"/>
              </a:rPr>
              <a:t> which hold its current working variables, a </a:t>
            </a:r>
            <a:r>
              <a:rPr lang="en-US" sz="1900" b="1" i="0" dirty="0">
                <a:effectLst/>
                <a:latin typeface="Times New Roman" panose="02020603050405020304" pitchFamily="18" charset="0"/>
                <a:cs typeface="Times New Roman" panose="02020603050405020304" pitchFamily="18" charset="0"/>
              </a:rPr>
              <a:t>stack</a:t>
            </a:r>
            <a:r>
              <a:rPr lang="en-US" sz="1900" b="0" i="0" dirty="0">
                <a:effectLst/>
                <a:latin typeface="Times New Roman" panose="02020603050405020304" pitchFamily="18" charset="0"/>
                <a:cs typeface="Times New Roman" panose="02020603050405020304" pitchFamily="18" charset="0"/>
              </a:rPr>
              <a:t> which contains the execution history and </a:t>
            </a:r>
            <a:r>
              <a:rPr lang="en-US" sz="1900" b="1" i="0" dirty="0">
                <a:effectLst/>
                <a:latin typeface="Times New Roman" panose="02020603050405020304" pitchFamily="18" charset="0"/>
                <a:cs typeface="Times New Roman" panose="02020603050405020304" pitchFamily="18" charset="0"/>
              </a:rPr>
              <a:t>counter</a:t>
            </a:r>
            <a:r>
              <a:rPr lang="en-US" sz="1900" b="0" i="0" dirty="0">
                <a:effectLst/>
                <a:latin typeface="Times New Roman" panose="02020603050405020304" pitchFamily="18" charset="0"/>
                <a:cs typeface="Times New Roman" panose="02020603050405020304" pitchFamily="18" charset="0"/>
              </a:rPr>
              <a:t> that keeps track of which instruction to execute next</a:t>
            </a:r>
            <a:r>
              <a:rPr lang="en-US" sz="1900" b="1" i="0" dirty="0">
                <a:effectLst/>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sym typeface="Arial"/>
            </a:endParaRPr>
          </a:p>
          <a:p>
            <a:pPr marL="800100" lvl="1" indent="-342900" algn="just">
              <a:lnSpc>
                <a:spcPct val="150000"/>
              </a:lnSpc>
              <a:spcBef>
                <a:spcPts val="480"/>
              </a:spcBef>
              <a:buClr>
                <a:schemeClr val="tx1"/>
              </a:buClr>
              <a:buSzPts val="1560"/>
              <a:buFont typeface="Arial" panose="020B0604020202020204" pitchFamily="34" charset="0"/>
              <a:buChar char="•"/>
            </a:pPr>
            <a:r>
              <a:rPr lang="en-US" sz="1900" b="0" i="0" u="none" dirty="0">
                <a:latin typeface="Times New Roman" panose="02020603050405020304" pitchFamily="18" charset="0"/>
                <a:ea typeface="Arial"/>
                <a:cs typeface="Times New Roman" panose="02020603050405020304" pitchFamily="18" charset="0"/>
                <a:sym typeface="Arial"/>
              </a:rPr>
              <a:t>A thread shares the following with peer threads:</a:t>
            </a:r>
            <a:endParaRPr lang="en-US" sz="1900" dirty="0">
              <a:latin typeface="Times New Roman" panose="02020603050405020304" pitchFamily="18" charset="0"/>
              <a:cs typeface="Times New Roman" panose="02020603050405020304" pitchFamily="18" charset="0"/>
            </a:endParaRPr>
          </a:p>
          <a:p>
            <a:pPr marL="1684338" lvl="4" indent="-342900" algn="just" rtl="0">
              <a:lnSpc>
                <a:spcPct val="150000"/>
              </a:lnSpc>
              <a:spcBef>
                <a:spcPts val="320"/>
              </a:spcBef>
              <a:spcAft>
                <a:spcPts val="0"/>
              </a:spcAft>
              <a:buClr>
                <a:schemeClr val="tx1"/>
              </a:buClr>
              <a:buSzPts val="1200"/>
              <a:buFont typeface="Arial" panose="020B0604020202020204" pitchFamily="34" charset="0"/>
              <a:buChar char="•"/>
            </a:pPr>
            <a:r>
              <a:rPr lang="en-US" sz="1900" b="0" i="0" u="none" dirty="0">
                <a:latin typeface="Times New Roman" panose="02020603050405020304" pitchFamily="18" charset="0"/>
                <a:ea typeface="Arial"/>
                <a:cs typeface="Times New Roman" panose="02020603050405020304" pitchFamily="18" charset="0"/>
                <a:sym typeface="Arial"/>
              </a:rPr>
              <a:t>Code section, data section and OS resources (open files, signals)</a:t>
            </a:r>
            <a:endParaRPr lang="en-US" sz="1900" dirty="0">
              <a:latin typeface="Times New Roman" panose="02020603050405020304" pitchFamily="18" charset="0"/>
              <a:cs typeface="Times New Roman" panose="02020603050405020304" pitchFamily="18" charset="0"/>
            </a:endParaRPr>
          </a:p>
          <a:p>
            <a:pPr marL="1684338" lvl="4" indent="-342900" algn="just" rtl="0">
              <a:lnSpc>
                <a:spcPct val="150000"/>
              </a:lnSpc>
              <a:spcBef>
                <a:spcPts val="320"/>
              </a:spcBef>
              <a:spcAft>
                <a:spcPts val="0"/>
              </a:spcAft>
              <a:buClr>
                <a:schemeClr val="tx1"/>
              </a:buClr>
              <a:buSzPts val="1200"/>
              <a:buFont typeface="Arial" panose="020B0604020202020204" pitchFamily="34" charset="0"/>
              <a:buChar char="•"/>
            </a:pPr>
            <a:r>
              <a:rPr lang="en-US" sz="1900" b="0" i="0" u="none" dirty="0">
                <a:latin typeface="Times New Roman" panose="02020603050405020304" pitchFamily="18" charset="0"/>
                <a:ea typeface="Arial"/>
                <a:cs typeface="Times New Roman" panose="02020603050405020304" pitchFamily="18" charset="0"/>
                <a:sym typeface="Arial"/>
              </a:rPr>
              <a:t>No protection between threads</a:t>
            </a:r>
            <a:endParaRPr lang="en-US" sz="1900" dirty="0">
              <a:latin typeface="Times New Roman" panose="02020603050405020304" pitchFamily="18" charset="0"/>
              <a:cs typeface="Times New Roman" panose="02020603050405020304" pitchFamily="18" charset="0"/>
            </a:endParaRPr>
          </a:p>
          <a:p>
            <a:pPr marL="1022350" lvl="2" indent="-350837" algn="just" rtl="0">
              <a:lnSpc>
                <a:spcPct val="150000"/>
              </a:lnSpc>
              <a:spcBef>
                <a:spcPts val="360"/>
              </a:spcBef>
              <a:spcAft>
                <a:spcPts val="0"/>
              </a:spcAft>
              <a:buClr>
                <a:schemeClr val="tx1"/>
              </a:buClr>
              <a:buSzPts val="1170"/>
              <a:buFont typeface="Arial" panose="020B0604020202020204" pitchFamily="34" charset="0"/>
              <a:buChar char="•"/>
            </a:pPr>
            <a:r>
              <a:rPr lang="en-US" sz="1900" b="0" i="0" u="none" dirty="0">
                <a:latin typeface="Times New Roman" panose="02020603050405020304" pitchFamily="18" charset="0"/>
                <a:ea typeface="Arial"/>
                <a:cs typeface="Times New Roman" panose="02020603050405020304" pitchFamily="18" charset="0"/>
                <a:sym typeface="Arial"/>
              </a:rPr>
              <a:t>Collectively called a task.</a:t>
            </a:r>
          </a:p>
          <a:p>
            <a:pPr marL="1022350" lvl="2" indent="-350837" algn="just">
              <a:lnSpc>
                <a:spcPct val="150000"/>
              </a:lnSpc>
              <a:spcBef>
                <a:spcPts val="360"/>
              </a:spcBef>
              <a:buClr>
                <a:schemeClr val="tx1"/>
              </a:buClr>
              <a:buSzPts val="1170"/>
              <a:buFont typeface="Arial" panose="020B0604020202020204" pitchFamily="34" charset="0"/>
              <a:buChar char="•"/>
            </a:pPr>
            <a:r>
              <a:rPr lang="en-US" altLang="zh-CN" sz="1900" dirty="0">
                <a:latin typeface="Times New Roman" panose="02020603050405020304" pitchFamily="18" charset="0"/>
                <a:cs typeface="Times New Roman" panose="02020603050405020304" pitchFamily="18" charset="0"/>
              </a:rPr>
              <a:t>May have </a:t>
            </a:r>
            <a:r>
              <a:rPr lang="en-US" altLang="zh-CN" sz="1900">
                <a:latin typeface="Times New Roman" panose="02020603050405020304" pitchFamily="18" charset="0"/>
                <a:cs typeface="Times New Roman" panose="02020603050405020304" pitchFamily="18" charset="0"/>
              </a:rPr>
              <a:t>own </a:t>
            </a:r>
            <a:r>
              <a:rPr lang="en-US" altLang="zh-CN" sz="1900" b="1">
                <a:latin typeface="Times New Roman" panose="02020603050405020304" pitchFamily="18" charset="0"/>
                <a:cs typeface="Times New Roman" panose="02020603050405020304" pitchFamily="18" charset="0"/>
              </a:rPr>
              <a:t>PBC</a:t>
            </a:r>
            <a:endParaRPr lang="en-US" altLang="zh-CN" sz="1900" b="1" dirty="0">
              <a:latin typeface="Times New Roman" panose="02020603050405020304" pitchFamily="18" charset="0"/>
              <a:cs typeface="Times New Roman" panose="02020603050405020304" pitchFamily="18" charset="0"/>
            </a:endParaRPr>
          </a:p>
          <a:p>
            <a:pPr marL="342900" indent="-342900" algn="just">
              <a:lnSpc>
                <a:spcPct val="150000"/>
              </a:lnSpc>
              <a:spcBef>
                <a:spcPts val="480"/>
              </a:spcBef>
              <a:buClr>
                <a:schemeClr val="tx1"/>
              </a:buClr>
              <a:buSzPts val="1560"/>
              <a:buFont typeface="Arial" panose="020B0604020202020204" pitchFamily="34" charset="0"/>
              <a:buChar char="•"/>
            </a:pPr>
            <a:r>
              <a:rPr lang="en-US" sz="1900" b="0" i="0" dirty="0">
                <a:effectLst/>
                <a:latin typeface="Times New Roman" panose="02020603050405020304" pitchFamily="18" charset="0"/>
              </a:rPr>
              <a:t>Traditional ( heavyweight ) processes have a single thread of control - there is one program counter, and one sequence of instructions that can be carried out at any given time.</a:t>
            </a:r>
            <a:endParaRPr lang="en-US" sz="1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BA2F403B-9509-43D9-867E-9E2F2D6B6F4A}"/>
              </a:ext>
            </a:extLst>
          </p:cNvPr>
          <p:cNvSpPr txBox="1"/>
          <p:nvPr/>
        </p:nvSpPr>
        <p:spPr>
          <a:xfrm>
            <a:off x="0" y="139237"/>
            <a:ext cx="8714936" cy="461665"/>
          </a:xfrm>
          <a:prstGeom prst="rect">
            <a:avLst/>
          </a:prstGeom>
          <a:noFill/>
        </p:spPr>
        <p:txBody>
          <a:bodyPr wrap="square">
            <a:spAutoFit/>
          </a:bodyPr>
          <a:lstStyle/>
          <a:p>
            <a:pPr algn="ctr"/>
            <a:r>
              <a:rPr lang="en-US" altLang="zh-CN" sz="2400" b="1" dirty="0">
                <a:latin typeface="Times New Roman" panose="02020603050405020304" pitchFamily="18" charset="0"/>
                <a:cs typeface="Times New Roman" panose="02020603050405020304" pitchFamily="18" charset="0"/>
              </a:rPr>
              <a:t>Thread</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460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extBox 4">
            <a:extLst>
              <a:ext uri="{FF2B5EF4-FFF2-40B4-BE49-F238E27FC236}">
                <a16:creationId xmlns:a16="http://schemas.microsoft.com/office/drawing/2014/main" xmlns="" id="{1F68C69E-E3FC-45B0-88D0-73BA8D237932}"/>
              </a:ext>
            </a:extLst>
          </p:cNvPr>
          <p:cNvSpPr txBox="1"/>
          <p:nvPr/>
        </p:nvSpPr>
        <p:spPr>
          <a:xfrm>
            <a:off x="517585" y="293298"/>
            <a:ext cx="6340415"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Peterson’s Solution</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D07E6E52-98BA-4F84-81C7-615378DA302A}"/>
              </a:ext>
            </a:extLst>
          </p:cNvPr>
          <p:cNvPicPr>
            <a:picLocks noChangeAspect="1"/>
          </p:cNvPicPr>
          <p:nvPr/>
        </p:nvPicPr>
        <p:blipFill>
          <a:blip r:embed="rId2"/>
          <a:stretch>
            <a:fillRect/>
          </a:stretch>
        </p:blipFill>
        <p:spPr>
          <a:xfrm>
            <a:off x="1447800" y="1352550"/>
            <a:ext cx="6248400" cy="4152900"/>
          </a:xfrm>
          <a:prstGeom prst="rect">
            <a:avLst/>
          </a:prstGeom>
        </p:spPr>
      </p:pic>
      <p:sp>
        <p:nvSpPr>
          <p:cNvPr id="7" name="TextBox 6">
            <a:extLst>
              <a:ext uri="{FF2B5EF4-FFF2-40B4-BE49-F238E27FC236}">
                <a16:creationId xmlns:a16="http://schemas.microsoft.com/office/drawing/2014/main" xmlns="" id="{6B2AA4A8-EC15-4F05-B38A-31B6007E2131}"/>
              </a:ext>
            </a:extLst>
          </p:cNvPr>
          <p:cNvSpPr txBox="1"/>
          <p:nvPr/>
        </p:nvSpPr>
        <p:spPr>
          <a:xfrm>
            <a:off x="1885949" y="5872204"/>
            <a:ext cx="6248399" cy="376834"/>
          </a:xfrm>
          <a:prstGeom prst="rect">
            <a:avLst/>
          </a:prstGeom>
          <a:noFill/>
        </p:spPr>
        <p:txBody>
          <a:bodyPr wrap="square">
            <a:spAutoFit/>
          </a:bodyPr>
          <a:lstStyle/>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Figure . Peterson’s solution for achieving mutual exclusion.</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42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extBox 4">
            <a:extLst>
              <a:ext uri="{FF2B5EF4-FFF2-40B4-BE49-F238E27FC236}">
                <a16:creationId xmlns:a16="http://schemas.microsoft.com/office/drawing/2014/main" xmlns="" id="{155BD274-0676-4248-98A2-DBBD39BBF233}"/>
              </a:ext>
            </a:extLst>
          </p:cNvPr>
          <p:cNvSpPr txBox="1"/>
          <p:nvPr/>
        </p:nvSpPr>
        <p:spPr>
          <a:xfrm>
            <a:off x="253218" y="107026"/>
            <a:ext cx="8637563" cy="669055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Peterson's solution is used for mutual exclusion and allowed to processes to share a single use resource without conflict. It uses only shared memory for communication.</a:t>
            </a:r>
          </a:p>
          <a:p>
            <a:pPr marL="285750" indent="-285750" algn="just">
              <a:lnSpc>
                <a:spcPct val="150000"/>
              </a:lnSpc>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Peterson's solution originally worked only with two processes, but has been generalized for more than two.</a:t>
            </a:r>
          </a:p>
          <a:p>
            <a:pPr marL="285750" indent="-285750" algn="just">
              <a:lnSpc>
                <a:spcPct val="150000"/>
              </a:lnSpc>
              <a:buFont typeface="Arial" panose="020B0604020202020204" pitchFamily="34" charset="0"/>
              <a:buChar char="•"/>
            </a:pPr>
            <a:r>
              <a:rPr lang="en-US" b="0" u="none" strike="noStrike" baseline="0" dirty="0">
                <a:latin typeface="Times New Roman" panose="02020603050405020304" pitchFamily="18" charset="0"/>
                <a:cs typeface="Times New Roman" panose="02020603050405020304" pitchFamily="18" charset="0"/>
              </a:rPr>
              <a:t>Initially neither process is in its critical region. Now process 0 calls enter region. It indicates its interest by setting its array element and sets turn to 0. Since process 1 is not interested, enter region returns immediately. </a:t>
            </a:r>
          </a:p>
          <a:p>
            <a:pPr marL="285750" indent="-285750" algn="just">
              <a:lnSpc>
                <a:spcPct val="150000"/>
              </a:lnSpc>
              <a:buFont typeface="Arial" panose="020B0604020202020204" pitchFamily="34" charset="0"/>
              <a:buChar char="•"/>
            </a:pPr>
            <a:r>
              <a:rPr lang="en-US" b="0" u="none" strike="noStrike" baseline="0" dirty="0">
                <a:latin typeface="Times New Roman" panose="02020603050405020304" pitchFamily="18" charset="0"/>
                <a:cs typeface="Times New Roman" panose="02020603050405020304" pitchFamily="18" charset="0"/>
              </a:rPr>
              <a:t>If process 1 now makes a call to enter region, it will hang there until interested[0] goes to FALSE, an event that happens only when process 0 calls leave region to exit the critical region.</a:t>
            </a:r>
          </a:p>
          <a:p>
            <a:pPr marL="285750" indent="-285750" algn="just">
              <a:lnSpc>
                <a:spcPct val="150000"/>
              </a:lnSpc>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Now consider the case that both process call </a:t>
            </a:r>
            <a:r>
              <a:rPr lang="en-US" b="1" dirty="0">
                <a:effectLst/>
                <a:latin typeface="Times New Roman" panose="02020603050405020304" pitchFamily="18" charset="0"/>
                <a:cs typeface="Times New Roman" panose="02020603050405020304" pitchFamily="18" charset="0"/>
              </a:rPr>
              <a:t>"Enter Region"</a:t>
            </a:r>
            <a:r>
              <a:rPr lang="en-US" b="0" dirty="0">
                <a:effectLst/>
                <a:latin typeface="Times New Roman" panose="02020603050405020304" pitchFamily="18" charset="0"/>
                <a:cs typeface="Times New Roman" panose="02020603050405020304" pitchFamily="18" charset="0"/>
              </a:rPr>
              <a:t> almost simultaneously. Then both will store the process number in 'turn'. Which ever store is done last is the one that counts the first one is overwritten and lost. Suppose that process 1 stores last, so 'turn' is 1, when both processes come to the while statement, process 0 executes it zero times and enters its critical region.</a:t>
            </a:r>
          </a:p>
          <a:p>
            <a:pPr marL="285750" indent="-285750" algn="just">
              <a:lnSpc>
                <a:spcPct val="150000"/>
              </a:lnSpc>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Process 1 loops and does not enter a critical region until process 0 exit its critical region.</a:t>
            </a:r>
          </a:p>
        </p:txBody>
      </p:sp>
    </p:spTree>
    <p:extLst>
      <p:ext uri="{BB962C8B-B14F-4D97-AF65-F5344CB8AC3E}">
        <p14:creationId xmlns:p14="http://schemas.microsoft.com/office/powerpoint/2010/main" val="3505587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TextBox 4">
            <a:extLst>
              <a:ext uri="{FF2B5EF4-FFF2-40B4-BE49-F238E27FC236}">
                <a16:creationId xmlns:a16="http://schemas.microsoft.com/office/drawing/2014/main" xmlns="" id="{F078C28C-1020-46E7-81B0-513361E08DCF}"/>
              </a:ext>
            </a:extLst>
          </p:cNvPr>
          <p:cNvSpPr txBox="1"/>
          <p:nvPr/>
        </p:nvSpPr>
        <p:spPr>
          <a:xfrm>
            <a:off x="471268" y="272534"/>
            <a:ext cx="4572000"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TSL Instruction</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C10F3A4E-A1D8-46C2-8065-2783A7E56DF4}"/>
              </a:ext>
            </a:extLst>
          </p:cNvPr>
          <p:cNvPicPr>
            <a:picLocks noChangeAspect="1"/>
          </p:cNvPicPr>
          <p:nvPr/>
        </p:nvPicPr>
        <p:blipFill>
          <a:blip r:embed="rId2"/>
          <a:stretch>
            <a:fillRect/>
          </a:stretch>
        </p:blipFill>
        <p:spPr>
          <a:xfrm>
            <a:off x="454621" y="1899138"/>
            <a:ext cx="8060729" cy="2606187"/>
          </a:xfrm>
          <a:prstGeom prst="rect">
            <a:avLst/>
          </a:prstGeom>
        </p:spPr>
      </p:pic>
      <p:sp>
        <p:nvSpPr>
          <p:cNvPr id="7" name="TextBox 6">
            <a:extLst>
              <a:ext uri="{FF2B5EF4-FFF2-40B4-BE49-F238E27FC236}">
                <a16:creationId xmlns:a16="http://schemas.microsoft.com/office/drawing/2014/main" xmlns="" id="{6533173A-C8DB-4DB4-B270-C922EC8E6915}"/>
              </a:ext>
            </a:extLst>
          </p:cNvPr>
          <p:cNvSpPr txBox="1"/>
          <p:nvPr/>
        </p:nvSpPr>
        <p:spPr>
          <a:xfrm>
            <a:off x="-1" y="5162843"/>
            <a:ext cx="9003323"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 Entering and leaving a critical region using the TSL instruction.</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764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TextBox 4">
            <a:extLst>
              <a:ext uri="{FF2B5EF4-FFF2-40B4-BE49-F238E27FC236}">
                <a16:creationId xmlns:a16="http://schemas.microsoft.com/office/drawing/2014/main" xmlns="" id="{EF82B3E1-860F-44C4-AB36-0A3DD04E1764}"/>
              </a:ext>
            </a:extLst>
          </p:cNvPr>
          <p:cNvSpPr txBox="1"/>
          <p:nvPr/>
        </p:nvSpPr>
        <p:spPr>
          <a:xfrm>
            <a:off x="724619" y="448574"/>
            <a:ext cx="8108830" cy="60386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Software solution has many  problem like, high processing overhead, logical errors etc.</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Hardware solution, </a:t>
            </a:r>
            <a:r>
              <a:rPr lang="en-US" sz="2000" b="0" i="0" u="none" strike="noStrike" baseline="0">
                <a:latin typeface="Times New Roman" panose="02020603050405020304" pitchFamily="18" charset="0"/>
                <a:cs typeface="Times New Roman" panose="02020603050405020304" pitchFamily="18" charset="0"/>
              </a:rPr>
              <a:t>multiprocess </a:t>
            </a:r>
            <a:r>
              <a:rPr lang="en-US" sz="2000" b="0" i="0" u="none" strike="noStrike" baseline="0" dirty="0">
                <a:latin typeface="Times New Roman" panose="02020603050405020304" pitchFamily="18" charset="0"/>
                <a:cs typeface="Times New Roman" panose="02020603050405020304" pitchFamily="18" charset="0"/>
              </a:rPr>
              <a:t>solution(n&gt;=2), some computer architectures offer an instruction </a:t>
            </a:r>
            <a:r>
              <a:rPr lang="en-US" sz="2000" b="1" i="0" u="none" strike="noStrike" baseline="0" dirty="0">
                <a:latin typeface="Times New Roman" panose="02020603050405020304" pitchFamily="18" charset="0"/>
                <a:cs typeface="Times New Roman" panose="02020603050405020304" pitchFamily="18" charset="0"/>
              </a:rPr>
              <a:t>TEST AND SET LOCK </a:t>
            </a:r>
            <a:r>
              <a:rPr lang="en-US" sz="2000" b="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latin typeface="Times New Roman" panose="02020603050405020304" pitchFamily="18" charset="0"/>
                <a:cs typeface="Times New Roman" panose="02020603050405020304" pitchFamily="18" charset="0"/>
              </a:rPr>
              <a:t>TSL</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TSL RX,LOCK</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(Test and Set Lock) that works as follows: it reads the contents of the memory word LOCK into register RX and then stores a nonzero value at the memory address LOCK.</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operations of reading the word and storing into it are guaranteed to be indivisible no other processor can access the memory word until the instruction is finished.</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CPU executing the TSL instruction locks the memory bus to prohibit other CPUs from accessing memory until it is done.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281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6" name="TextBox 5">
            <a:extLst>
              <a:ext uri="{FF2B5EF4-FFF2-40B4-BE49-F238E27FC236}">
                <a16:creationId xmlns:a16="http://schemas.microsoft.com/office/drawing/2014/main" xmlns="" id="{9F828C99-A232-4C33-B44A-CAFFF3115C78}"/>
              </a:ext>
            </a:extLst>
          </p:cNvPr>
          <p:cNvSpPr txBox="1"/>
          <p:nvPr/>
        </p:nvSpPr>
        <p:spPr>
          <a:xfrm>
            <a:off x="414997" y="136524"/>
            <a:ext cx="8314006" cy="6592639"/>
          </a:xfrm>
          <a:prstGeom prst="rect">
            <a:avLst/>
          </a:prstGeom>
          <a:noFill/>
        </p:spPr>
        <p:txBody>
          <a:bodyPr wrap="square">
            <a:spAutoFit/>
          </a:bodyPr>
          <a:lstStyle/>
          <a:p>
            <a:pPr algn="just">
              <a:lnSpc>
                <a:spcPct val="150000"/>
              </a:lnSpc>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Sleep and Wakeup</a:t>
            </a:r>
            <a:endParaRPr lang="en-US" sz="2400" b="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When a process is not permitted to access its critical section, it uses a system call known as </a:t>
            </a:r>
            <a:r>
              <a:rPr lang="en-US" sz="2000" b="1" dirty="0">
                <a:effectLst/>
                <a:latin typeface="Times New Roman" panose="02020603050405020304" pitchFamily="18" charset="0"/>
                <a:cs typeface="Times New Roman" panose="02020603050405020304" pitchFamily="18" charset="0"/>
              </a:rPr>
              <a:t>sleep</a:t>
            </a:r>
            <a:r>
              <a:rPr lang="en-US" sz="2000" b="0" dirty="0">
                <a:effectLst/>
                <a:latin typeface="Times New Roman" panose="02020603050405020304" pitchFamily="18" charset="0"/>
                <a:cs typeface="Times New Roman" panose="02020603050405020304" pitchFamily="18" charset="0"/>
              </a:rPr>
              <a:t>, which causes that process to block. The process will not be scheduled to run again, until another process uses the </a:t>
            </a:r>
            <a:r>
              <a:rPr lang="en-US" sz="2000" b="1" dirty="0">
                <a:effectLst/>
                <a:latin typeface="Times New Roman" panose="02020603050405020304" pitchFamily="18" charset="0"/>
                <a:cs typeface="Times New Roman" panose="02020603050405020304" pitchFamily="18" charset="0"/>
              </a:rPr>
              <a:t>wakeup</a:t>
            </a:r>
            <a:r>
              <a:rPr lang="en-US" sz="2000" b="0" dirty="0">
                <a:effectLst/>
                <a:latin typeface="Times New Roman" panose="02020603050405020304" pitchFamily="18" charset="0"/>
                <a:cs typeface="Times New Roman" panose="02020603050405020304" pitchFamily="18" charset="0"/>
              </a:rPr>
              <a:t> system call. </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In most cases, </a:t>
            </a:r>
            <a:r>
              <a:rPr lang="en-US" sz="2000" b="1" dirty="0">
                <a:effectLst/>
                <a:latin typeface="Times New Roman" panose="02020603050405020304" pitchFamily="18" charset="0"/>
                <a:cs typeface="Times New Roman" panose="02020603050405020304" pitchFamily="18" charset="0"/>
              </a:rPr>
              <a:t>wakeup</a:t>
            </a:r>
            <a:r>
              <a:rPr lang="en-US" sz="2000" b="0" dirty="0">
                <a:effectLst/>
                <a:latin typeface="Times New Roman" panose="02020603050405020304" pitchFamily="18" charset="0"/>
                <a:cs typeface="Times New Roman" panose="02020603050405020304" pitchFamily="18" charset="0"/>
              </a:rPr>
              <a:t> is called by a process when it leaves its critical section if any other processes have blocked.</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There is a popular example called </a:t>
            </a:r>
            <a:r>
              <a:rPr lang="en-US" sz="2000" b="1" dirty="0">
                <a:effectLst/>
                <a:latin typeface="Times New Roman" panose="02020603050405020304" pitchFamily="18" charset="0"/>
                <a:cs typeface="Times New Roman" panose="02020603050405020304" pitchFamily="18" charset="0"/>
              </a:rPr>
              <a:t>producer consumer problem</a:t>
            </a:r>
            <a:r>
              <a:rPr lang="en-US" sz="2000" b="0" dirty="0">
                <a:effectLst/>
                <a:latin typeface="Times New Roman" panose="02020603050405020304" pitchFamily="18" charset="0"/>
                <a:cs typeface="Times New Roman" panose="02020603050405020304" pitchFamily="18" charset="0"/>
              </a:rPr>
              <a:t> which is the most popular problem simulating </a:t>
            </a:r>
            <a:r>
              <a:rPr lang="en-US" sz="2000" b="1" dirty="0">
                <a:effectLst/>
                <a:latin typeface="Times New Roman" panose="02020603050405020304" pitchFamily="18" charset="0"/>
                <a:cs typeface="Times New Roman" panose="02020603050405020304" pitchFamily="18" charset="0"/>
              </a:rPr>
              <a:t>sleep and wake</a:t>
            </a:r>
            <a:r>
              <a:rPr lang="en-US" sz="2000" b="0" dirty="0">
                <a:effectLst/>
                <a:latin typeface="Times New Roman" panose="02020603050405020304" pitchFamily="18" charset="0"/>
                <a:cs typeface="Times New Roman" panose="02020603050405020304" pitchFamily="18" charset="0"/>
              </a:rPr>
              <a:t> mechanism.</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The problem describe two processes, </a:t>
            </a:r>
            <a:r>
              <a:rPr lang="en-US" sz="2000" b="1" dirty="0">
                <a:effectLst/>
                <a:latin typeface="Times New Roman" panose="02020603050405020304" pitchFamily="18" charset="0"/>
                <a:cs typeface="Times New Roman" panose="02020603050405020304" pitchFamily="18" charset="0"/>
              </a:rPr>
              <a:t>User and Consumer</a:t>
            </a:r>
            <a:r>
              <a:rPr lang="en-US" sz="2000" b="0" dirty="0">
                <a:effectLst/>
                <a:latin typeface="Times New Roman" panose="02020603050405020304" pitchFamily="18" charset="0"/>
                <a:cs typeface="Times New Roman" panose="02020603050405020304" pitchFamily="18" charset="0"/>
              </a:rPr>
              <a:t>, who share a common </a:t>
            </a:r>
            <a:r>
              <a:rPr lang="en-US" sz="2000" b="1" dirty="0">
                <a:effectLst/>
                <a:latin typeface="Times New Roman" panose="02020603050405020304" pitchFamily="18" charset="0"/>
                <a:cs typeface="Times New Roman" panose="02020603050405020304" pitchFamily="18" charset="0"/>
              </a:rPr>
              <a:t>fixed size buffer.</a:t>
            </a:r>
            <a:r>
              <a:rPr lang="en-US" sz="2000" b="0" dirty="0">
                <a:effectLst/>
                <a:latin typeface="Times New Roman" panose="02020603050405020304" pitchFamily="18" charset="0"/>
                <a:cs typeface="Times New Roman" panose="02020603050405020304" pitchFamily="18" charset="0"/>
              </a:rPr>
              <a:t> Producer consumer problem also known as the </a:t>
            </a:r>
            <a:r>
              <a:rPr lang="en-US" sz="2000" b="1" dirty="0">
                <a:effectLst/>
                <a:latin typeface="Times New Roman" panose="02020603050405020304" pitchFamily="18" charset="0"/>
                <a:cs typeface="Times New Roman" panose="02020603050405020304" pitchFamily="18" charset="0"/>
              </a:rPr>
              <a:t>"Bounded Buffer Problem"</a:t>
            </a:r>
            <a:r>
              <a:rPr lang="en-US" sz="2000" b="0" dirty="0">
                <a:effectLst/>
                <a:latin typeface="Times New Roman" panose="02020603050405020304" pitchFamily="18" charset="0"/>
                <a:cs typeface="Times New Roman" panose="02020603050405020304" pitchFamily="18" charset="0"/>
              </a:rPr>
              <a:t> is a multi-process synchronization problem.</a:t>
            </a:r>
          </a:p>
          <a:p>
            <a:pPr marL="285750" indent="-285750" algn="just">
              <a:lnSpc>
                <a:spcPct val="150000"/>
              </a:lnSpc>
              <a:buFont typeface="Arial" panose="020B0604020202020204" pitchFamily="34" charset="0"/>
              <a:buChar char="•"/>
            </a:pPr>
            <a:r>
              <a:rPr lang="en-US" sz="2000" u="none" strike="noStrike" baseline="0" dirty="0">
                <a:latin typeface="Times New Roman" panose="02020603050405020304" pitchFamily="18" charset="0"/>
                <a:cs typeface="Times New Roman" panose="02020603050405020304" pitchFamily="18" charset="0"/>
              </a:rPr>
              <a:t>Disadvantage: </a:t>
            </a:r>
            <a:r>
              <a:rPr lang="en-US" sz="2000" b="0" u="none" strike="noStrike" baseline="0" dirty="0">
                <a:latin typeface="Times New Roman" panose="02020603050405020304" pitchFamily="18" charset="0"/>
                <a:cs typeface="Times New Roman" panose="02020603050405020304" pitchFamily="18" charset="0"/>
              </a:rPr>
              <a:t>wakeup signal may be lost, which leads to deadlock.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618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7" name="AutoShape 6" descr="Producer Consumer Problem in C - The Crazy Programm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Producer Consumer Problem in C - The Crazy Programm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Java67: Producer Consumer Problem with Wait and Notify - Thread Exampl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512" y="1981116"/>
            <a:ext cx="3810000" cy="344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74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5" name="TextBox 4">
            <a:extLst>
              <a:ext uri="{FF2B5EF4-FFF2-40B4-BE49-F238E27FC236}">
                <a16:creationId xmlns:a16="http://schemas.microsoft.com/office/drawing/2014/main" xmlns="" id="{96442F07-B2A7-4CE8-8EFB-0233B31D9D31}"/>
              </a:ext>
            </a:extLst>
          </p:cNvPr>
          <p:cNvSpPr txBox="1"/>
          <p:nvPr/>
        </p:nvSpPr>
        <p:spPr>
          <a:xfrm>
            <a:off x="295422" y="239458"/>
            <a:ext cx="8679766" cy="6618543"/>
          </a:xfrm>
          <a:prstGeom prst="rect">
            <a:avLst/>
          </a:prstGeom>
          <a:noFill/>
        </p:spPr>
        <p:txBody>
          <a:bodyPr wrap="square">
            <a:spAutoFit/>
          </a:bodyPr>
          <a:lstStyle/>
          <a:p>
            <a:pPr algn="just">
              <a:lnSpc>
                <a:spcPct val="150000"/>
              </a:lnSpc>
            </a:pPr>
            <a:r>
              <a:rPr lang="en-US" sz="1900" b="1" i="0" dirty="0">
                <a:effectLst/>
                <a:latin typeface="Times New Roman" panose="02020603050405020304" pitchFamily="18" charset="0"/>
                <a:cs typeface="Times New Roman" panose="02020603050405020304" pitchFamily="18" charset="0"/>
              </a:rPr>
              <a:t>Producer: </a:t>
            </a:r>
            <a:r>
              <a:rPr lang="en-US" sz="1900" b="0" i="0" dirty="0">
                <a:effectLst/>
                <a:latin typeface="Times New Roman" panose="02020603050405020304" pitchFamily="18" charset="0"/>
                <a:cs typeface="Times New Roman" panose="02020603050405020304" pitchFamily="18" charset="0"/>
              </a:rPr>
              <a:t>The producer's job is to generate a bit of data, put it into the buffer and start again.</a:t>
            </a:r>
          </a:p>
          <a:p>
            <a:pPr algn="just">
              <a:lnSpc>
                <a:spcPct val="150000"/>
              </a:lnSpc>
            </a:pPr>
            <a:r>
              <a:rPr lang="en-US" sz="1900" b="1" i="0" dirty="0">
                <a:effectLst/>
                <a:latin typeface="Times New Roman" panose="02020603050405020304" pitchFamily="18" charset="0"/>
                <a:cs typeface="Times New Roman" panose="02020603050405020304" pitchFamily="18" charset="0"/>
              </a:rPr>
              <a:t>Consumer:</a:t>
            </a:r>
            <a:r>
              <a:rPr lang="en-US" sz="1900" b="0" i="0" dirty="0">
                <a:effectLst/>
                <a:latin typeface="Times New Roman" panose="02020603050405020304" pitchFamily="18" charset="0"/>
                <a:cs typeface="Times New Roman" panose="02020603050405020304" pitchFamily="18" charset="0"/>
              </a:rPr>
              <a:t> The consumer is consuming the data (</a:t>
            </a:r>
            <a:r>
              <a:rPr lang="en-US" sz="1900" b="0" i="0" dirty="0" err="1">
                <a:effectLst/>
                <a:latin typeface="Times New Roman" panose="02020603050405020304" pitchFamily="18" charset="0"/>
                <a:cs typeface="Times New Roman" panose="02020603050405020304" pitchFamily="18" charset="0"/>
              </a:rPr>
              <a:t>i.e</a:t>
            </a:r>
            <a:r>
              <a:rPr lang="en-US" sz="1900" b="0" i="0" dirty="0">
                <a:effectLst/>
                <a:latin typeface="Times New Roman" panose="02020603050405020304" pitchFamily="18" charset="0"/>
                <a:cs typeface="Times New Roman" panose="02020603050405020304" pitchFamily="18" charset="0"/>
              </a:rPr>
              <a:t> remaining it from the buffer) one piece at a time.</a:t>
            </a:r>
          </a:p>
          <a:p>
            <a:pPr marL="285750" indent="-285750" algn="just">
              <a:lnSpc>
                <a:spcPct val="150000"/>
              </a:lnSpc>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If the buffer is empty, then a consumer should not try to access the data item from it.</a:t>
            </a:r>
            <a:r>
              <a:rPr lang="en-US" sz="1900" dirty="0">
                <a:latin typeface="Times New Roman" panose="02020603050405020304" pitchFamily="18" charset="0"/>
                <a:cs typeface="Times New Roman" panose="02020603050405020304" pitchFamily="18" charset="0"/>
              </a:rPr>
              <a:t> </a:t>
            </a:r>
            <a:r>
              <a:rPr lang="en-US" sz="1900" i="0" dirty="0">
                <a:effectLst/>
                <a:latin typeface="Times New Roman" panose="02020603050405020304" pitchFamily="18" charset="0"/>
                <a:cs typeface="Times New Roman" panose="02020603050405020304" pitchFamily="18" charset="0"/>
              </a:rPr>
              <a:t>Similarly, a producer should not produce any data item if the buffer is full.</a:t>
            </a:r>
          </a:p>
          <a:p>
            <a:pPr marL="285750" indent="-285750" algn="just">
              <a:lnSpc>
                <a:spcPct val="150000"/>
              </a:lnSpc>
              <a:buFont typeface="Arial" panose="020B0604020202020204" pitchFamily="34" charset="0"/>
              <a:buChar char="•"/>
            </a:pPr>
            <a:r>
              <a:rPr lang="en-US" sz="1900" i="0" dirty="0">
                <a:effectLst/>
                <a:latin typeface="Times New Roman" panose="02020603050405020304" pitchFamily="18" charset="0"/>
                <a:cs typeface="Times New Roman" panose="02020603050405020304" pitchFamily="18" charset="0"/>
              </a:rPr>
              <a:t>Counter: It counts the data items in the buffer. or to track whether the buffer is empty or full. Counter is shared between two processes and updated by both.</a:t>
            </a:r>
          </a:p>
          <a:p>
            <a:pPr algn="just">
              <a:lnSpc>
                <a:spcPct val="150000"/>
              </a:lnSpc>
            </a:pPr>
            <a:r>
              <a:rPr lang="en-US" sz="1900" i="0" dirty="0">
                <a:effectLst/>
                <a:latin typeface="Times New Roman" panose="02020603050405020304" pitchFamily="18" charset="0"/>
                <a:cs typeface="Times New Roman" panose="02020603050405020304" pitchFamily="18" charset="0"/>
              </a:rPr>
              <a:t>How it works?</a:t>
            </a:r>
          </a:p>
          <a:p>
            <a:pPr algn="just">
              <a:lnSpc>
                <a:spcPct val="150000"/>
              </a:lnSpc>
            </a:pPr>
            <a:r>
              <a:rPr lang="en-US" sz="1900" i="0" dirty="0">
                <a:effectLst/>
                <a:latin typeface="Times New Roman" panose="02020603050405020304" pitchFamily="18" charset="0"/>
                <a:cs typeface="Times New Roman" panose="02020603050405020304" pitchFamily="18" charset="0"/>
              </a:rPr>
              <a:t>• Counter value is checked by consumer before consuming it.</a:t>
            </a:r>
          </a:p>
          <a:p>
            <a:pPr algn="just">
              <a:lnSpc>
                <a:spcPct val="150000"/>
              </a:lnSpc>
            </a:pPr>
            <a:r>
              <a:rPr lang="en-US" sz="1900" i="0" dirty="0">
                <a:effectLst/>
                <a:latin typeface="Times New Roman" panose="02020603050405020304" pitchFamily="18" charset="0"/>
                <a:cs typeface="Times New Roman" panose="02020603050405020304" pitchFamily="18" charset="0"/>
              </a:rPr>
              <a:t>• If counter is 1 or greater than 1 then start executing the process and updates the counters.</a:t>
            </a:r>
          </a:p>
          <a:p>
            <a:pPr algn="just">
              <a:lnSpc>
                <a:spcPct val="150000"/>
              </a:lnSpc>
            </a:pPr>
            <a:r>
              <a:rPr lang="en-US" sz="1900" i="0" dirty="0">
                <a:effectLst/>
                <a:latin typeface="Times New Roman" panose="02020603050405020304" pitchFamily="18" charset="0"/>
                <a:cs typeface="Times New Roman" panose="02020603050405020304" pitchFamily="18" charset="0"/>
              </a:rPr>
              <a:t>• Similarly producer check the buffer for the value of Counter for adding data.</a:t>
            </a:r>
          </a:p>
          <a:p>
            <a:pPr algn="just">
              <a:lnSpc>
                <a:spcPct val="150000"/>
              </a:lnSpc>
            </a:pPr>
            <a:r>
              <a:rPr lang="en-US" sz="1900" i="0" dirty="0">
                <a:effectLst/>
                <a:latin typeface="Times New Roman" panose="02020603050405020304" pitchFamily="18" charset="0"/>
                <a:cs typeface="Times New Roman" panose="02020603050405020304" pitchFamily="18" charset="0"/>
              </a:rPr>
              <a:t>• If the counter is less than its maximum values, it means that there is some space in Buffer.</a:t>
            </a:r>
            <a:endParaRPr lang="en-US" sz="19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78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pic>
        <p:nvPicPr>
          <p:cNvPr id="3" name="Picture 2">
            <a:extLst>
              <a:ext uri="{FF2B5EF4-FFF2-40B4-BE49-F238E27FC236}">
                <a16:creationId xmlns:a16="http://schemas.microsoft.com/office/drawing/2014/main" xmlns="" id="{12D25DC0-D5EA-4A3B-B20D-37790CC02A0B}"/>
              </a:ext>
            </a:extLst>
          </p:cNvPr>
          <p:cNvPicPr>
            <a:picLocks noChangeAspect="1"/>
          </p:cNvPicPr>
          <p:nvPr/>
        </p:nvPicPr>
        <p:blipFill>
          <a:blip r:embed="rId2"/>
          <a:stretch>
            <a:fillRect/>
          </a:stretch>
        </p:blipFill>
        <p:spPr>
          <a:xfrm>
            <a:off x="1656764" y="671489"/>
            <a:ext cx="5562600" cy="4629150"/>
          </a:xfrm>
          <a:prstGeom prst="rect">
            <a:avLst/>
          </a:prstGeom>
        </p:spPr>
      </p:pic>
      <p:sp>
        <p:nvSpPr>
          <p:cNvPr id="8" name="TextBox 7">
            <a:extLst>
              <a:ext uri="{FF2B5EF4-FFF2-40B4-BE49-F238E27FC236}">
                <a16:creationId xmlns:a16="http://schemas.microsoft.com/office/drawing/2014/main" xmlns="" id="{861E8E4D-C9D1-44E2-8692-BA701B097BC7}"/>
              </a:ext>
            </a:extLst>
          </p:cNvPr>
          <p:cNvSpPr txBox="1"/>
          <p:nvPr/>
        </p:nvSpPr>
        <p:spPr>
          <a:xfrm>
            <a:off x="632165" y="6317891"/>
            <a:ext cx="7653705" cy="376834"/>
          </a:xfrm>
          <a:prstGeom prst="rect">
            <a:avLst/>
          </a:prstGeom>
          <a:noFill/>
        </p:spPr>
        <p:txBody>
          <a:bodyPr wrap="square">
            <a:spAutoFit/>
          </a:bodyPr>
          <a:lstStyle/>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Figure. The producer-consumer problem with a fatal race condition.</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739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TextBox 4">
            <a:extLst>
              <a:ext uri="{FF2B5EF4-FFF2-40B4-BE49-F238E27FC236}">
                <a16:creationId xmlns:a16="http://schemas.microsoft.com/office/drawing/2014/main" xmlns="" id="{71BB3DB0-9948-44AB-A187-FF05716BA8B2}"/>
              </a:ext>
            </a:extLst>
          </p:cNvPr>
          <p:cNvSpPr txBox="1"/>
          <p:nvPr/>
        </p:nvSpPr>
        <p:spPr>
          <a:xfrm>
            <a:off x="1034188" y="587433"/>
            <a:ext cx="6267157" cy="2954655"/>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Types of mutual exclusion </a:t>
            </a:r>
            <a:endParaRPr lang="en-US" sz="2400" b="0" i="0" dirty="0">
              <a:effectLst/>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Semaphores</a:t>
            </a:r>
          </a:p>
          <a:p>
            <a:pPr marL="800100" lvl="1" indent="-342900" algn="just">
              <a:lnSpc>
                <a:spcPct val="150000"/>
              </a:lnSpc>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Monitors</a:t>
            </a:r>
          </a:p>
          <a:p>
            <a:pPr marL="800100" lvl="1" indent="-342900" algn="just">
              <a:lnSpc>
                <a:spcPct val="150000"/>
              </a:lnSpc>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Locks (mutexes)</a:t>
            </a:r>
          </a:p>
          <a:p>
            <a:pPr marL="800100" lvl="1" indent="-342900" algn="just">
              <a:lnSpc>
                <a:spcPct val="150000"/>
              </a:lnSpc>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Message passing</a:t>
            </a:r>
          </a:p>
          <a:p>
            <a:pPr marL="800100" lvl="1" indent="-342900" algn="just">
              <a:lnSpc>
                <a:spcPct val="150000"/>
              </a:lnSpc>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Bounded </a:t>
            </a:r>
            <a:r>
              <a:rPr lang="en-US" sz="2000" i="0" dirty="0" smtClean="0">
                <a:effectLst/>
                <a:latin typeface="Times New Roman" panose="02020603050405020304" pitchFamily="18" charset="0"/>
                <a:cs typeface="Times New Roman" panose="02020603050405020304" pitchFamily="18" charset="0"/>
              </a:rPr>
              <a:t>Buffer (</a:t>
            </a:r>
            <a:r>
              <a:rPr lang="en-US" sz="2000" b="0" i="0" dirty="0">
                <a:effectLst/>
                <a:latin typeface="Times New Roman" panose="02020603050405020304" pitchFamily="18" charset="0"/>
                <a:cs typeface="Times New Roman" panose="02020603050405020304" pitchFamily="18" charset="0"/>
              </a:rPr>
              <a:t>Producer consumer )</a:t>
            </a: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65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5" name="TextBox 4">
            <a:extLst>
              <a:ext uri="{FF2B5EF4-FFF2-40B4-BE49-F238E27FC236}">
                <a16:creationId xmlns:a16="http://schemas.microsoft.com/office/drawing/2014/main" xmlns="" id="{65258428-81F4-423E-AD81-91BF0CC4BDEC}"/>
              </a:ext>
            </a:extLst>
          </p:cNvPr>
          <p:cNvSpPr txBox="1"/>
          <p:nvPr/>
        </p:nvSpPr>
        <p:spPr>
          <a:xfrm>
            <a:off x="345057" y="136524"/>
            <a:ext cx="8402128" cy="6295378"/>
          </a:xfrm>
          <a:prstGeom prst="rect">
            <a:avLst/>
          </a:prstGeom>
          <a:noFill/>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Semaphores</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In 1965, when E. W. Dijkstra (1965) suggested using an integer variable to count the number of wakeups saved for future use. </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a:t>
            </a:r>
            <a:r>
              <a:rPr lang="en-US" sz="1900" b="0" i="0" u="none" strike="noStrike" baseline="0" dirty="0">
                <a:latin typeface="Times New Roman" panose="02020603050405020304" pitchFamily="18" charset="0"/>
                <a:cs typeface="Times New Roman" panose="02020603050405020304" pitchFamily="18" charset="0"/>
              </a:rPr>
              <a:t>roposed variable</a:t>
            </a:r>
            <a:r>
              <a:rPr lang="en-US" sz="2000" b="0" i="0" dirty="0">
                <a:effectLst/>
                <a:latin typeface="Times New Roman" panose="02020603050405020304" pitchFamily="18" charset="0"/>
                <a:cs typeface="Times New Roman" panose="02020603050405020304" pitchFamily="18" charset="0"/>
              </a:rPr>
              <a:t> or abstract datatype </a:t>
            </a:r>
            <a:r>
              <a:rPr lang="en-US" sz="1900" b="0" i="0" u="none" strike="noStrike" baseline="0" dirty="0">
                <a:latin typeface="Times New Roman" panose="02020603050405020304" pitchFamily="18" charset="0"/>
                <a:cs typeface="Times New Roman" panose="02020603050405020304" pitchFamily="18" charset="0"/>
              </a:rPr>
              <a:t>called </a:t>
            </a:r>
            <a:r>
              <a:rPr lang="en-US" sz="1900" b="1" i="0" u="none" strike="noStrike" baseline="0" dirty="0">
                <a:latin typeface="Times New Roman" panose="02020603050405020304" pitchFamily="18" charset="0"/>
                <a:cs typeface="Times New Roman" panose="02020603050405020304" pitchFamily="18" charset="0"/>
              </a:rPr>
              <a:t>semaphore ,</a:t>
            </a:r>
            <a:r>
              <a:rPr lang="en-US" sz="1900" b="0" i="0" u="none" strike="noStrike" baseline="0" dirty="0">
                <a:latin typeface="Times New Roman" panose="02020603050405020304" pitchFamily="18" charset="0"/>
                <a:cs typeface="Times New Roman" panose="02020603050405020304" pitchFamily="18" charset="0"/>
              </a:rPr>
              <a:t>A semaphore could have the value 0, indicating that no wakeups were saved, or some positive value if one or more wakeups were pending.</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Dijkstra proposed having two operations on semaphores, now usually called down and up (generalizations of sleep and wakeup). he used the names P and V instead of down/wait and up/signal.</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The down operation on a semaphore checks to see if the value is greater than 0. If so, it decrements the value (i.e., uses up one stored wakeup) and just continues. </a:t>
            </a:r>
          </a:p>
          <a:p>
            <a:pPr marL="285750" indent="-285750" algn="just">
              <a:lnSpc>
                <a:spcPct val="150000"/>
              </a:lnSpc>
              <a:buFont typeface="Arial" panose="020B0604020202020204" pitchFamily="34" charset="0"/>
              <a:buChar char="•"/>
            </a:pPr>
            <a:r>
              <a:rPr lang="en-US" sz="1900" b="0" i="0" u="none" strike="noStrike" baseline="0" dirty="0">
                <a:latin typeface="Times New Roman" panose="02020603050405020304" pitchFamily="18" charset="0"/>
                <a:cs typeface="Times New Roman" panose="02020603050405020304" pitchFamily="18" charset="0"/>
              </a:rPr>
              <a:t>If the value is 0, the process is put to sleep without completing the down for the moment. Checking the value, changing it, and possibly going to sleep, are all done as a single, indivisible </a:t>
            </a:r>
            <a:r>
              <a:rPr lang="en-US" sz="1900" b="1" i="0" u="none" strike="noStrike" baseline="0" dirty="0">
                <a:latin typeface="Times New Roman" panose="02020603050405020304" pitchFamily="18" charset="0"/>
                <a:cs typeface="Times New Roman" panose="02020603050405020304" pitchFamily="18" charset="0"/>
              </a:rPr>
              <a:t>atomic action</a:t>
            </a:r>
            <a:r>
              <a:rPr lang="en-US" sz="1900" b="0" i="0" u="none" strike="noStrike" baseline="0" dirty="0">
                <a:latin typeface="Times New Roman" panose="02020603050405020304" pitchFamily="18" charset="0"/>
                <a:cs typeface="Times New Roman" panose="02020603050405020304" pitchFamily="18" charset="0"/>
              </a:rPr>
              <a:t>.</a:t>
            </a:r>
            <a:endParaRPr lang="en-US" sz="19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0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TextBox 4">
            <a:extLst>
              <a:ext uri="{FF2B5EF4-FFF2-40B4-BE49-F238E27FC236}">
                <a16:creationId xmlns:a16="http://schemas.microsoft.com/office/drawing/2014/main" xmlns="" id="{C571C2E9-01FC-4944-B03C-4592CAF202EF}"/>
              </a:ext>
            </a:extLst>
          </p:cNvPr>
          <p:cNvSpPr txBox="1"/>
          <p:nvPr/>
        </p:nvSpPr>
        <p:spPr>
          <a:xfrm>
            <a:off x="431319" y="175866"/>
            <a:ext cx="8084031" cy="65062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i="0" u="none" dirty="0">
                <a:latin typeface="Times New Roman" panose="02020603050405020304" pitchFamily="18" charset="0"/>
                <a:ea typeface="Arial"/>
                <a:cs typeface="Times New Roman" panose="02020603050405020304" pitchFamily="18" charset="0"/>
                <a:sym typeface="Arial"/>
              </a:rPr>
              <a:t>Multithreading: </a:t>
            </a:r>
            <a:r>
              <a:rPr lang="en-US" sz="2000" b="0" u="none" dirty="0">
                <a:latin typeface="Times New Roman" panose="02020603050405020304" pitchFamily="18" charset="0"/>
                <a:ea typeface="Arial"/>
                <a:cs typeface="Times New Roman" panose="02020603050405020304" pitchFamily="18" charset="0"/>
                <a:sym typeface="Arial"/>
              </a:rPr>
              <a:t>a single program made up of a number of different concurrent activities </a:t>
            </a:r>
            <a:r>
              <a:rPr lang="en-US" sz="2000" dirty="0">
                <a:latin typeface="Times New Roman" panose="02020603050405020304" pitchFamily="18" charset="0"/>
                <a:ea typeface="Arial"/>
                <a:cs typeface="Times New Roman" panose="02020603050405020304" pitchFamily="18" charset="0"/>
                <a:sym typeface="Arial"/>
              </a:rPr>
              <a:t>.</a:t>
            </a:r>
            <a:endParaRPr lang="en-US" sz="2000" b="0" i="0" u="none" strike="noStrike" baseline="0" dirty="0">
              <a:latin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An application typically is implemented as a separate process with several threads of control.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A Web browser might have one thread display images or text while another thread retrieves data from the network.</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rPr>
              <a:t>F</a:t>
            </a:r>
            <a:r>
              <a:rPr lang="en-US" sz="2000" b="0" i="0" u="none" strike="noStrike" baseline="0" dirty="0">
                <a:latin typeface="Times New Roman" panose="02020603050405020304" pitchFamily="18" charset="0"/>
              </a:rPr>
              <a:t>or </a:t>
            </a:r>
            <a:r>
              <a:rPr lang="en-US" sz="2000" dirty="0">
                <a:latin typeface="Times New Roman" panose="02020603050405020304" pitchFamily="18" charset="0"/>
              </a:rPr>
              <a:t>E</a:t>
            </a:r>
            <a:r>
              <a:rPr lang="en-US" sz="2000" b="0" i="0" u="none" strike="noStrike" baseline="0" dirty="0">
                <a:latin typeface="Times New Roman" panose="02020603050405020304" pitchFamily="18" charset="0"/>
              </a:rPr>
              <a:t>xample, </a:t>
            </a:r>
            <a:r>
              <a:rPr lang="en-US" sz="2000" b="1" i="0" u="none" strike="noStrike" baseline="0" dirty="0">
                <a:latin typeface="Times New Roman" panose="02020603050405020304" pitchFamily="18" charset="0"/>
              </a:rPr>
              <a:t>A word processor </a:t>
            </a:r>
            <a:r>
              <a:rPr lang="en-US" sz="2000" b="0" i="0" u="none" strike="noStrike" baseline="0" dirty="0">
                <a:latin typeface="Times New Roman" panose="02020603050405020304" pitchFamily="18" charset="0"/>
              </a:rPr>
              <a:t>may have a thread for displaying graphics, another thread for responding to keystrokes from the user, and a third thread for performing spelling and grammar checking in the background.</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rPr>
              <a:t>In certain situations, a single application may be required to perform several similar tasks. For example, a </a:t>
            </a:r>
            <a:r>
              <a:rPr lang="en-US" sz="2000" b="1" i="0" u="none" strike="noStrike" baseline="0" dirty="0">
                <a:latin typeface="Times New Roman" panose="02020603050405020304" pitchFamily="18" charset="0"/>
              </a:rPr>
              <a:t>Web server </a:t>
            </a:r>
            <a:r>
              <a:rPr lang="en-US" sz="2000" b="0" i="0" u="none" strike="noStrike" baseline="0" dirty="0">
                <a:latin typeface="Times New Roman" panose="02020603050405020304" pitchFamily="18" charset="0"/>
              </a:rPr>
              <a:t>accepts client requests for Web pages, images, sound, and so forth. A busy Web server may have several clients concurrently accessing it.</a:t>
            </a:r>
            <a:endParaRPr lang="en-US" sz="2000" dirty="0"/>
          </a:p>
        </p:txBody>
      </p:sp>
    </p:spTree>
    <p:extLst>
      <p:ext uri="{BB962C8B-B14F-4D97-AF65-F5344CB8AC3E}">
        <p14:creationId xmlns:p14="http://schemas.microsoft.com/office/powerpoint/2010/main" val="775024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7478CCE0-D55E-46B6-B2EA-565315DDC2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8" name="TextBox 7">
            <a:extLst>
              <a:ext uri="{FF2B5EF4-FFF2-40B4-BE49-F238E27FC236}">
                <a16:creationId xmlns:a16="http://schemas.microsoft.com/office/drawing/2014/main" xmlns="" id="{C55B52BE-D36D-4C29-B471-AAC0E5C64097}"/>
              </a:ext>
            </a:extLst>
          </p:cNvPr>
          <p:cNvSpPr txBox="1"/>
          <p:nvPr/>
        </p:nvSpPr>
        <p:spPr>
          <a:xfrm>
            <a:off x="464234" y="357694"/>
            <a:ext cx="8051116" cy="5170646"/>
          </a:xfrm>
          <a:prstGeom prst="rect">
            <a:avLst/>
          </a:prstGeom>
          <a:noFill/>
        </p:spPr>
        <p:txBody>
          <a:bodyPr wrap="square">
            <a:spAutoFit/>
          </a:bodyPr>
          <a:lstStyle/>
          <a:p>
            <a:pPr algn="just" rtl="0">
              <a:lnSpc>
                <a:spcPct val="150000"/>
              </a:lnSpc>
            </a:pPr>
            <a:r>
              <a:rPr lang="en-US" sz="2000" b="0" i="0" dirty="0">
                <a:effectLst/>
                <a:latin typeface="Times New Roman" panose="02020603050405020304" pitchFamily="18" charset="0"/>
                <a:cs typeface="Times New Roman" panose="02020603050405020304" pitchFamily="18" charset="0"/>
              </a:rPr>
              <a:t>Two operations which can be used to access and change the value of semaphore variable.</a:t>
            </a:r>
          </a:p>
          <a:p>
            <a:pPr algn="just" rtl="0">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rtl="0">
              <a:lnSpc>
                <a:spcPct val="150000"/>
              </a:lnSpc>
            </a:pPr>
            <a:r>
              <a:rPr lang="en-US" sz="2000" dirty="0" smtClean="0">
                <a:latin typeface="Times New Roman" panose="02020603050405020304" pitchFamily="18" charset="0"/>
                <a:cs typeface="Times New Roman" panose="02020603050405020304" pitchFamily="18" charset="0"/>
              </a:rPr>
              <a:t>Wait </a:t>
            </a:r>
            <a:r>
              <a:rPr lang="en-US" sz="2000" b="0" i="0" dirty="0" smtClean="0">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a:t>
            </a:r>
          </a:p>
          <a:p>
            <a:pPr algn="just" rtl="0">
              <a:lnSpc>
                <a:spcPct val="150000"/>
              </a:lnSpc>
            </a:pPr>
            <a:r>
              <a:rPr lang="en-US" sz="2000" b="0" i="0" dirty="0">
                <a:effectLst/>
                <a:latin typeface="Times New Roman" panose="02020603050405020304" pitchFamily="18" charset="0"/>
                <a:cs typeface="Times New Roman" panose="02020603050405020304" pitchFamily="18" charset="0"/>
              </a:rPr>
              <a:t>While(s==0); 	/* wait until s=0</a:t>
            </a:r>
            <a:r>
              <a:rPr lang="en-US" sz="2000" b="0" i="0" dirty="0" smtClean="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initially s=1</a:t>
            </a:r>
            <a:endParaRPr lang="en-US" sz="2000" b="0" i="0" dirty="0">
              <a:effectLst/>
              <a:latin typeface="Times New Roman" panose="02020603050405020304" pitchFamily="18" charset="0"/>
              <a:cs typeface="Times New Roman" panose="02020603050405020304" pitchFamily="18" charset="0"/>
            </a:endParaRPr>
          </a:p>
          <a:p>
            <a:pPr algn="just" rtl="0">
              <a:lnSpc>
                <a:spcPct val="150000"/>
              </a:lnSpc>
            </a:pPr>
            <a:r>
              <a:rPr lang="en-US" sz="2000" b="0" i="0" dirty="0">
                <a:effectLst/>
                <a:latin typeface="Times New Roman" panose="02020603050405020304" pitchFamily="18" charset="0"/>
                <a:cs typeface="Times New Roman" panose="02020603050405020304" pitchFamily="18" charset="0"/>
              </a:rPr>
              <a:t>S=s-1</a:t>
            </a:r>
            <a:r>
              <a:rPr lang="en-US" sz="2000" b="0" i="0" dirty="0" smtClean="0">
                <a:effectLst/>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algn="just" rtl="0">
              <a:lnSpc>
                <a:spcPct val="150000"/>
              </a:lnSpc>
            </a:pPr>
            <a:r>
              <a:rPr lang="en-US" sz="2000" b="0" i="0" dirty="0">
                <a:effectLst/>
                <a:latin typeface="Times New Roman" panose="02020603050405020304" pitchFamily="18" charset="0"/>
                <a:cs typeface="Times New Roman" panose="02020603050405020304" pitchFamily="18" charset="0"/>
              </a:rPr>
              <a:t>}</a:t>
            </a:r>
          </a:p>
          <a:p>
            <a:pPr algn="just" rtl="0">
              <a:lnSpc>
                <a:spcPct val="150000"/>
              </a:lnSpc>
            </a:pPr>
            <a:r>
              <a:rPr lang="en-US" sz="2000" dirty="0" smtClean="0">
                <a:latin typeface="Times New Roman" panose="02020603050405020304" pitchFamily="18" charset="0"/>
                <a:cs typeface="Times New Roman" panose="02020603050405020304" pitchFamily="18" charset="0"/>
              </a:rPr>
              <a:t>signal</a:t>
            </a:r>
            <a:r>
              <a:rPr lang="en-US" sz="2000" b="0" i="0" dirty="0" smtClean="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a:t>
            </a:r>
          </a:p>
          <a:p>
            <a:pPr algn="just" rtl="0">
              <a:lnSpc>
                <a:spcPct val="150000"/>
              </a:lnSpc>
            </a:pPr>
            <a:r>
              <a:rPr lang="en-US" sz="2000" b="0" i="0" dirty="0">
                <a:effectLst/>
                <a:latin typeface="Times New Roman" panose="02020603050405020304" pitchFamily="18" charset="0"/>
                <a:cs typeface="Times New Roman" panose="02020603050405020304" pitchFamily="18" charset="0"/>
              </a:rPr>
              <a:t>S=s+1;</a:t>
            </a:r>
          </a:p>
          <a:p>
            <a:pPr algn="just" rtl="0">
              <a:lnSpc>
                <a:spcPct val="150000"/>
              </a:lnSpc>
            </a:pPr>
            <a:r>
              <a:rPr lang="en-US" sz="2000" b="0" i="0" dirty="0">
                <a:effectLst/>
                <a:latin typeface="Times New Roman" panose="02020603050405020304" pitchFamily="18" charset="0"/>
                <a:cs typeface="Times New Roman" panose="02020603050405020304" pitchFamily="18" charset="0"/>
              </a:rPr>
              <a:t>}</a:t>
            </a:r>
          </a:p>
          <a:p>
            <a:pPr algn="just" rtl="0">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467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TextBox 4">
            <a:extLst>
              <a:ext uri="{FF2B5EF4-FFF2-40B4-BE49-F238E27FC236}">
                <a16:creationId xmlns:a16="http://schemas.microsoft.com/office/drawing/2014/main" xmlns="" id="{887146DE-09EC-475F-9BD9-D24E60A08CF2}"/>
              </a:ext>
            </a:extLst>
          </p:cNvPr>
          <p:cNvSpPr txBox="1"/>
          <p:nvPr/>
        </p:nvSpPr>
        <p:spPr>
          <a:xfrm>
            <a:off x="441025" y="671096"/>
            <a:ext cx="8074325"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This solution uses three semaphores: one called full for counting the number of slots that are full, one called empty for counting the number of slots that are empty, and one called mutex to make sure the producer and consumer do not access the buffer at the same time.</a:t>
            </a: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Semaphores that are initialized to 1 and used by two or more processes to ensure that only one of them can enter its critical region at the same time are called </a:t>
            </a:r>
            <a:r>
              <a:rPr lang="en-US" sz="2000" b="1" u="none" strike="noStrike" baseline="0" dirty="0">
                <a:latin typeface="Times New Roman" panose="02020603050405020304" pitchFamily="18" charset="0"/>
                <a:cs typeface="Times New Roman" panose="02020603050405020304" pitchFamily="18" charset="0"/>
              </a:rPr>
              <a:t>binary semaphores</a:t>
            </a:r>
            <a:r>
              <a:rPr lang="en-US" sz="2000" dirty="0">
                <a:latin typeface="Times New Roman" panose="02020603050405020304" pitchFamily="18" charset="0"/>
                <a:cs typeface="Times New Roman" panose="02020603050405020304" pitchFamily="18" charset="0"/>
              </a:rPr>
              <a:t>, </a:t>
            </a:r>
            <a:r>
              <a:rPr kumimoji="0" lang="en-US" altLang="en-US" sz="2000" b="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only takes the values 0 and 1 during execution of a program.</a:t>
            </a:r>
            <a:r>
              <a:rPr kumimoji="0" lang="en-US" altLang="en-US" sz="2000" b="0" u="none" strike="noStrike" cap="none" normalizeH="0" baseline="0" dirty="0">
                <a:ln>
                  <a:noFill/>
                </a:ln>
                <a:effectLst/>
                <a:latin typeface="Times New Roman" panose="02020603050405020304" pitchFamily="18" charset="0"/>
                <a:cs typeface="Times New Roman" panose="02020603050405020304" pitchFamily="18" charset="0"/>
              </a:rPr>
              <a:t> </a:t>
            </a:r>
            <a:r>
              <a:rPr lang="en-US" sz="2000" b="0" dirty="0">
                <a:effectLst/>
                <a:latin typeface="Times New Roman" panose="02020603050405020304" pitchFamily="18" charset="0"/>
                <a:cs typeface="Times New Roman" panose="02020603050405020304" pitchFamily="18" charset="0"/>
              </a:rPr>
              <a:t> Hence it is often called a </a:t>
            </a:r>
            <a:r>
              <a:rPr lang="en-US" sz="2000" b="1" dirty="0">
                <a:effectLst/>
                <a:latin typeface="Times New Roman" panose="02020603050405020304" pitchFamily="18" charset="0"/>
                <a:cs typeface="Times New Roman" panose="02020603050405020304" pitchFamily="18" charset="0"/>
              </a:rPr>
              <a:t>mutex</a:t>
            </a:r>
          </a:p>
          <a:p>
            <a:pPr marL="285750" indent="-285750" algn="just">
              <a:lnSpc>
                <a:spcPct val="150000"/>
              </a:lnSpc>
              <a:buFont typeface="Arial" panose="020B0604020202020204" pitchFamily="34" charset="0"/>
              <a:buChar char="•"/>
            </a:pPr>
            <a:r>
              <a:rPr lang="en-US" sz="2000" b="1" dirty="0">
                <a:effectLst/>
                <a:latin typeface="Times New Roman" panose="02020603050405020304" pitchFamily="18" charset="0"/>
                <a:cs typeface="Times New Roman" panose="02020603050405020304" pitchFamily="18" charset="0"/>
              </a:rPr>
              <a:t>Counting semaphore </a:t>
            </a:r>
            <a:r>
              <a:rPr lang="en-US" sz="2000" b="0" dirty="0">
                <a:effectLst/>
                <a:latin typeface="Times New Roman" panose="02020603050405020304" pitchFamily="18" charset="0"/>
                <a:cs typeface="Times New Roman" panose="02020603050405020304" pitchFamily="18" charset="0"/>
              </a:rPr>
              <a:t>can be used when we need to have more than one process in the critical section at the same time.</a:t>
            </a:r>
          </a:p>
          <a:p>
            <a:pPr marL="285750" indent="-28575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Counting = -</a:t>
            </a:r>
            <a:r>
              <a:rPr lang="en-US" sz="2000" b="0" i="0">
                <a:effectLst/>
                <a:latin typeface="Times New Roman" panose="02020603050405020304" pitchFamily="18" charset="0"/>
                <a:cs typeface="Times New Roman" panose="02020603050405020304" pitchFamily="18" charset="0"/>
              </a:rPr>
              <a:t>∞ to +∞, Binary=0,1</a:t>
            </a:r>
            <a:endParaRPr lang="en-US" sz="2000" b="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It is a very popular tool used for </a:t>
            </a:r>
            <a:r>
              <a:rPr lang="en-US" sz="2000" b="1" dirty="0">
                <a:effectLst/>
                <a:latin typeface="Times New Roman" panose="02020603050405020304" pitchFamily="18" charset="0"/>
                <a:cs typeface="Times New Roman" panose="02020603050405020304" pitchFamily="18" charset="0"/>
              </a:rPr>
              <a:t>process synchronization</a:t>
            </a:r>
            <a:r>
              <a:rPr lang="en-US" sz="2000" b="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526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pic>
        <p:nvPicPr>
          <p:cNvPr id="2" name="Picture 1">
            <a:extLst>
              <a:ext uri="{FF2B5EF4-FFF2-40B4-BE49-F238E27FC236}">
                <a16:creationId xmlns:a16="http://schemas.microsoft.com/office/drawing/2014/main" xmlns="" id="{BEBC24B1-829E-40E7-ADA5-001DF31E2633}"/>
              </a:ext>
            </a:extLst>
          </p:cNvPr>
          <p:cNvPicPr>
            <a:picLocks noChangeAspect="1"/>
          </p:cNvPicPr>
          <p:nvPr/>
        </p:nvPicPr>
        <p:blipFill>
          <a:blip r:embed="rId2"/>
          <a:stretch>
            <a:fillRect/>
          </a:stretch>
        </p:blipFill>
        <p:spPr>
          <a:xfrm>
            <a:off x="1319841" y="384805"/>
            <a:ext cx="5971546" cy="5971546"/>
          </a:xfrm>
          <a:prstGeom prst="rect">
            <a:avLst/>
          </a:prstGeom>
        </p:spPr>
      </p:pic>
      <p:sp>
        <p:nvSpPr>
          <p:cNvPr id="5" name="TextBox 4">
            <a:extLst>
              <a:ext uri="{FF2B5EF4-FFF2-40B4-BE49-F238E27FC236}">
                <a16:creationId xmlns:a16="http://schemas.microsoft.com/office/drawing/2014/main" xmlns="" id="{E43388FC-2A2D-433F-99A6-D302B394F95C}"/>
              </a:ext>
            </a:extLst>
          </p:cNvPr>
          <p:cNvSpPr txBox="1"/>
          <p:nvPr/>
        </p:nvSpPr>
        <p:spPr>
          <a:xfrm>
            <a:off x="1319841" y="6277303"/>
            <a:ext cx="6892505"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The producer-consumer problem using semaphores.</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636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5" name="TextBox 4">
            <a:extLst>
              <a:ext uri="{FF2B5EF4-FFF2-40B4-BE49-F238E27FC236}">
                <a16:creationId xmlns:a16="http://schemas.microsoft.com/office/drawing/2014/main" xmlns="" id="{4ADC03D3-1F98-4345-A217-A5C70375C8E1}"/>
              </a:ext>
            </a:extLst>
          </p:cNvPr>
          <p:cNvSpPr txBox="1"/>
          <p:nvPr/>
        </p:nvSpPr>
        <p:spPr>
          <a:xfrm>
            <a:off x="423773" y="219641"/>
            <a:ext cx="8091577" cy="5207644"/>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Monitors</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To make it easier to write correct programs, </a:t>
            </a:r>
            <a:r>
              <a:rPr lang="en-US" sz="2000" b="0" i="0" u="none" strike="noStrike" baseline="0" dirty="0" err="1">
                <a:latin typeface="Times New Roman" panose="02020603050405020304" pitchFamily="18" charset="0"/>
                <a:cs typeface="Times New Roman" panose="02020603050405020304" pitchFamily="18" charset="0"/>
              </a:rPr>
              <a:t>brinch</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hansen</a:t>
            </a:r>
            <a:r>
              <a:rPr lang="en-US" sz="2000" b="0" i="0" u="none" strike="noStrike" baseline="0" dirty="0">
                <a:latin typeface="Times New Roman" panose="02020603050405020304" pitchFamily="18" charset="0"/>
                <a:cs typeface="Times New Roman" panose="02020603050405020304" pitchFamily="18" charset="0"/>
              </a:rPr>
              <a:t> (1973) and </a:t>
            </a:r>
            <a:r>
              <a:rPr lang="en-US" sz="2000" b="0" i="0" u="none" strike="noStrike" baseline="0" dirty="0" err="1">
                <a:latin typeface="Times New Roman" panose="02020603050405020304" pitchFamily="18" charset="0"/>
                <a:cs typeface="Times New Roman" panose="02020603050405020304" pitchFamily="18" charset="0"/>
              </a:rPr>
              <a:t>hoare</a:t>
            </a:r>
            <a:r>
              <a:rPr lang="en-US" sz="2000" b="0" i="0" u="none" strike="noStrike" baseline="0" dirty="0">
                <a:latin typeface="Times New Roman" panose="02020603050405020304" pitchFamily="18" charset="0"/>
                <a:cs typeface="Times New Roman" panose="02020603050405020304" pitchFamily="18" charset="0"/>
              </a:rPr>
              <a:t> (1974) proposed a higher-level synchronization primitive called a </a:t>
            </a:r>
            <a:r>
              <a:rPr lang="en-US" sz="2000" b="1" i="0" u="none" strike="noStrike" baseline="0" dirty="0">
                <a:latin typeface="Times New Roman" panose="02020603050405020304" pitchFamily="18" charset="0"/>
                <a:cs typeface="Times New Roman" panose="02020603050405020304" pitchFamily="18" charset="0"/>
              </a:rPr>
              <a:t>monitor</a:t>
            </a:r>
            <a:r>
              <a:rPr lang="en-US" sz="2000" b="0" i="0" u="none" strike="noStrike" baseline="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 monitor is a collection of procedures,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Variables, and data structures that are all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Grouped together in a special kind of module </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Or package.</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Monitor is same as a class type: like </a:t>
            </a:r>
          </a:p>
          <a:p>
            <a:pPr algn="just">
              <a:lnSpc>
                <a:spcPct val="150000"/>
              </a:lnSpc>
            </a:pPr>
            <a:r>
              <a:rPr lang="en-US" sz="2000" b="0" i="0" dirty="0">
                <a:effectLst/>
                <a:latin typeface="Times New Roman" panose="02020603050405020304" pitchFamily="18" charset="0"/>
                <a:cs typeface="Times New Roman" panose="02020603050405020304" pitchFamily="18" charset="0"/>
              </a:rPr>
              <a:t>object of class are created, the variable </a:t>
            </a:r>
          </a:p>
          <a:p>
            <a:pPr algn="just">
              <a:lnSpc>
                <a:spcPct val="150000"/>
              </a:lnSpc>
            </a:pPr>
            <a:r>
              <a:rPr lang="en-US" sz="2000" b="0" i="0" dirty="0">
                <a:effectLst/>
                <a:latin typeface="Times New Roman" panose="02020603050405020304" pitchFamily="18" charset="0"/>
                <a:cs typeface="Times New Roman" panose="02020603050405020304" pitchFamily="18" charset="0"/>
              </a:rPr>
              <a:t>of monitor type are defined.</a:t>
            </a: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29CF2388-ACAE-40FA-9D1B-8F1D70B6BE9F}"/>
              </a:ext>
            </a:extLst>
          </p:cNvPr>
          <p:cNvPicPr>
            <a:picLocks noChangeAspect="1"/>
          </p:cNvPicPr>
          <p:nvPr/>
        </p:nvPicPr>
        <p:blipFill>
          <a:blip r:embed="rId2"/>
          <a:stretch>
            <a:fillRect/>
          </a:stretch>
        </p:blipFill>
        <p:spPr>
          <a:xfrm>
            <a:off x="5206657" y="2131038"/>
            <a:ext cx="3887187" cy="3917392"/>
          </a:xfrm>
          <a:prstGeom prst="rect">
            <a:avLst/>
          </a:prstGeom>
        </p:spPr>
      </p:pic>
      <p:sp>
        <p:nvSpPr>
          <p:cNvPr id="7" name="TextBox 6">
            <a:extLst>
              <a:ext uri="{FF2B5EF4-FFF2-40B4-BE49-F238E27FC236}">
                <a16:creationId xmlns:a16="http://schemas.microsoft.com/office/drawing/2014/main" xmlns="" id="{AE83F669-64D1-4B53-B6DA-589EE4BA49CE}"/>
              </a:ext>
            </a:extLst>
          </p:cNvPr>
          <p:cNvSpPr txBox="1"/>
          <p:nvPr/>
        </p:nvSpPr>
        <p:spPr>
          <a:xfrm>
            <a:off x="5992438" y="6048502"/>
            <a:ext cx="2806504" cy="307777"/>
          </a:xfrm>
          <a:prstGeom prst="rect">
            <a:avLst/>
          </a:prstGeom>
          <a:noFill/>
        </p:spPr>
        <p:txBody>
          <a:bodyPr wrap="square">
            <a:spAutoFit/>
          </a:bodyPr>
          <a:lstStyle/>
          <a:p>
            <a:r>
              <a:rPr lang="en-US" sz="1400" b="1" i="0" u="none" strike="noStrike" baseline="0" dirty="0">
                <a:latin typeface="Times New Roman" panose="02020603050405020304" pitchFamily="18" charset="0"/>
                <a:cs typeface="Times New Roman" panose="02020603050405020304" pitchFamily="18" charset="0"/>
              </a:rPr>
              <a:t>Figure. A monitor.</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765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437" y="96254"/>
            <a:ext cx="7886700" cy="1034716"/>
          </a:xfrm>
        </p:spPr>
        <p:txBody>
          <a:bodyPr>
            <a:normAutofit fontScale="90000"/>
          </a:bodyPr>
          <a:lstStyle/>
          <a:p>
            <a:r>
              <a:rPr lang="en-US" b="1" dirty="0"/>
              <a:t>Advantages of Semaphore</a:t>
            </a:r>
            <a:br>
              <a:rPr lang="en-US" b="1" dirty="0"/>
            </a:br>
            <a:endParaRPr lang="en-US" dirty="0"/>
          </a:p>
        </p:txBody>
      </p:sp>
      <p:sp>
        <p:nvSpPr>
          <p:cNvPr id="3" name="Content Placeholder 2"/>
          <p:cNvSpPr>
            <a:spLocks noGrp="1"/>
          </p:cNvSpPr>
          <p:nvPr>
            <p:ph idx="1"/>
          </p:nvPr>
        </p:nvSpPr>
        <p:spPr>
          <a:xfrm>
            <a:off x="-1" y="613610"/>
            <a:ext cx="9059779" cy="624439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It allows more than one thread to access the critical section</a:t>
            </a:r>
          </a:p>
          <a:p>
            <a:r>
              <a:rPr lang="en-US" sz="2400" dirty="0">
                <a:latin typeface="Times New Roman" panose="02020603050405020304" pitchFamily="18" charset="0"/>
                <a:cs typeface="Times New Roman" panose="02020603050405020304" pitchFamily="18" charset="0"/>
              </a:rPr>
              <a:t>Semaphores are machine-independent.</a:t>
            </a:r>
          </a:p>
          <a:p>
            <a:r>
              <a:rPr lang="en-US" sz="2400" dirty="0">
                <a:latin typeface="Times New Roman" panose="02020603050405020304" pitchFamily="18" charset="0"/>
                <a:cs typeface="Times New Roman" panose="02020603050405020304" pitchFamily="18" charset="0"/>
              </a:rPr>
              <a:t>Semaphores are implemented in the machine-independent code of the microkernel.</a:t>
            </a:r>
          </a:p>
          <a:p>
            <a:r>
              <a:rPr lang="en-US" sz="2400" dirty="0">
                <a:latin typeface="Times New Roman" panose="02020603050405020304" pitchFamily="18" charset="0"/>
                <a:cs typeface="Times New Roman" panose="02020603050405020304" pitchFamily="18" charset="0"/>
              </a:rPr>
              <a:t>They do not allow multiple processes to enter the critical section.</a:t>
            </a:r>
          </a:p>
          <a:p>
            <a:r>
              <a:rPr lang="en-US" sz="2400" dirty="0">
                <a:latin typeface="Times New Roman" panose="02020603050405020304" pitchFamily="18" charset="0"/>
                <a:cs typeface="Times New Roman" panose="02020603050405020304" pitchFamily="18" charset="0"/>
              </a:rPr>
              <a:t>As there is busy waiting in semaphore, there is never a wastage of process time and resources.</a:t>
            </a:r>
          </a:p>
          <a:p>
            <a:r>
              <a:rPr lang="en-US" sz="2400" dirty="0">
                <a:latin typeface="Times New Roman" panose="02020603050405020304" pitchFamily="18" charset="0"/>
                <a:cs typeface="Times New Roman" panose="02020603050405020304" pitchFamily="18" charset="0"/>
              </a:rPr>
              <a:t>They are machine-independent, which should be run in the machine-independent code of the microkernel.</a:t>
            </a:r>
          </a:p>
          <a:p>
            <a:r>
              <a:rPr lang="en-US" sz="2400" dirty="0">
                <a:latin typeface="Times New Roman" panose="02020603050405020304" pitchFamily="18" charset="0"/>
                <a:cs typeface="Times New Roman" panose="02020603050405020304" pitchFamily="18" charset="0"/>
              </a:rPr>
              <a:t>They allow flexible management of resources</a:t>
            </a:r>
          </a:p>
          <a:p>
            <a:pPr marL="0" indent="0">
              <a:buNone/>
            </a:pPr>
            <a:r>
              <a:rPr lang="en-US" b="1" dirty="0"/>
              <a:t>Disadvantage of </a:t>
            </a:r>
            <a:r>
              <a:rPr lang="en-US" b="1" dirty="0" smtClean="0"/>
              <a:t>Semaphores</a:t>
            </a:r>
          </a:p>
          <a:p>
            <a:r>
              <a:rPr lang="en-US" sz="2400" dirty="0"/>
              <a:t>Semaphore programming is a complex method, so there are chances of not achieving mutual exclusion</a:t>
            </a:r>
            <a:r>
              <a:rPr lang="en-US" sz="2400" dirty="0" smtClean="0"/>
              <a:t>.</a:t>
            </a:r>
          </a:p>
          <a:p>
            <a:r>
              <a:rPr lang="en-US" sz="2400" dirty="0"/>
              <a:t>Semaphore is more prone to programmer error</a:t>
            </a:r>
            <a:r>
              <a:rPr lang="en-US" sz="2400" dirty="0" smtClean="0"/>
              <a:t>.</a:t>
            </a:r>
          </a:p>
          <a:p>
            <a:r>
              <a:rPr lang="en-US" sz="2400" dirty="0"/>
              <a:t>It may cause deadlock or violation of mutual exclusion due to programmer error.</a:t>
            </a:r>
          </a:p>
          <a:p>
            <a:endParaRPr lang="en-US" sz="2400" dirty="0"/>
          </a:p>
          <a:p>
            <a:endParaRPr lang="en-US" sz="2400" dirty="0"/>
          </a:p>
          <a:p>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3186587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
        <p:nvSpPr>
          <p:cNvPr id="5" name="TextBox 4">
            <a:extLst>
              <a:ext uri="{FF2B5EF4-FFF2-40B4-BE49-F238E27FC236}">
                <a16:creationId xmlns:a16="http://schemas.microsoft.com/office/drawing/2014/main" xmlns="" id="{95640650-EF96-42DD-8DC6-90EDC9F5DFFB}"/>
              </a:ext>
            </a:extLst>
          </p:cNvPr>
          <p:cNvSpPr txBox="1"/>
          <p:nvPr/>
        </p:nvSpPr>
        <p:spPr>
          <a:xfrm>
            <a:off x="313006" y="265361"/>
            <a:ext cx="8517987" cy="6592639"/>
          </a:xfrm>
          <a:prstGeom prst="rect">
            <a:avLst/>
          </a:prstGeom>
          <a:noFill/>
        </p:spPr>
        <p:txBody>
          <a:bodyPr wrap="square">
            <a:spAutoFit/>
          </a:bodyPr>
          <a:lstStyle/>
          <a:p>
            <a:pPr algn="just">
              <a:lnSpc>
                <a:spcPct val="150000"/>
              </a:lnSpc>
            </a:pPr>
            <a:r>
              <a:rPr lang="en-US" sz="2400" b="1" u="none" strike="noStrike" baseline="0" dirty="0">
                <a:latin typeface="Times New Roman" panose="02020603050405020304" pitchFamily="18" charset="0"/>
                <a:cs typeface="Times New Roman" panose="02020603050405020304" pitchFamily="18" charset="0"/>
              </a:rPr>
              <a:t>Message Passing</a:t>
            </a:r>
          </a:p>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This method of </a:t>
            </a:r>
            <a:r>
              <a:rPr lang="en-US" sz="2000" b="0" u="none" strike="noStrike" baseline="0" dirty="0" err="1">
                <a:latin typeface="Times New Roman" panose="02020603050405020304" pitchFamily="18" charset="0"/>
                <a:cs typeface="Times New Roman" panose="02020603050405020304" pitchFamily="18" charset="0"/>
              </a:rPr>
              <a:t>interprocess</a:t>
            </a:r>
            <a:r>
              <a:rPr lang="en-US" sz="2000" b="0" u="none" strike="noStrike" baseline="0" dirty="0">
                <a:latin typeface="Times New Roman" panose="02020603050405020304" pitchFamily="18" charset="0"/>
                <a:cs typeface="Times New Roman" panose="02020603050405020304" pitchFamily="18" charset="0"/>
              </a:rPr>
              <a:t> communication uses two primitives, </a:t>
            </a:r>
            <a:r>
              <a:rPr lang="en-US" sz="2000" b="1" u="none" strike="noStrike" baseline="0" dirty="0">
                <a:latin typeface="Times New Roman" panose="02020603050405020304" pitchFamily="18" charset="0"/>
                <a:cs typeface="Times New Roman" panose="02020603050405020304" pitchFamily="18" charset="0"/>
              </a:rPr>
              <a:t>send </a:t>
            </a:r>
            <a:r>
              <a:rPr lang="en-US" sz="2000" b="0" u="none" strike="noStrike" baseline="0" dirty="0">
                <a:latin typeface="Times New Roman" panose="02020603050405020304" pitchFamily="18" charset="0"/>
                <a:cs typeface="Times New Roman" panose="02020603050405020304" pitchFamily="18" charset="0"/>
              </a:rPr>
              <a:t>and </a:t>
            </a:r>
            <a:r>
              <a:rPr lang="en-US" sz="2000" b="1" u="none" strike="noStrike" baseline="0" dirty="0">
                <a:latin typeface="Times New Roman" panose="02020603050405020304" pitchFamily="18" charset="0"/>
                <a:cs typeface="Times New Roman" panose="02020603050405020304" pitchFamily="18" charset="0"/>
              </a:rPr>
              <a:t>receive, </a:t>
            </a:r>
            <a:r>
              <a:rPr lang="en-US" sz="2000" b="0" u="none" strike="noStrike" baseline="0" dirty="0">
                <a:latin typeface="Times New Roman" panose="02020603050405020304" pitchFamily="18" charset="0"/>
                <a:cs typeface="Times New Roman" panose="02020603050405020304" pitchFamily="18" charset="0"/>
              </a:rPr>
              <a:t>which, like semaphores and unlike monitors, are system calls rather than language constructs.</a:t>
            </a:r>
          </a:p>
          <a:p>
            <a:pPr lvl="4" algn="just">
              <a:lnSpc>
                <a:spcPct val="150000"/>
              </a:lnSpc>
            </a:pPr>
            <a:r>
              <a:rPr lang="en-US" sz="2000" b="0" u="none" strike="noStrike" baseline="0" dirty="0">
                <a:latin typeface="Times New Roman" panose="02020603050405020304" pitchFamily="18" charset="0"/>
                <a:cs typeface="Times New Roman" panose="02020603050405020304" pitchFamily="18" charset="0"/>
              </a:rPr>
              <a:t>send(destination, &amp;message);</a:t>
            </a:r>
          </a:p>
          <a:p>
            <a:pPr lvl="4" algn="just">
              <a:lnSpc>
                <a:spcPct val="150000"/>
              </a:lnSpc>
            </a:pPr>
            <a:r>
              <a:rPr lang="en-US" sz="2000" b="0" u="none" strike="noStrike" baseline="0" dirty="0">
                <a:latin typeface="Times New Roman" panose="02020603050405020304" pitchFamily="18" charset="0"/>
                <a:cs typeface="Times New Roman" panose="02020603050405020304" pitchFamily="18" charset="0"/>
              </a:rPr>
              <a:t>and</a:t>
            </a:r>
          </a:p>
          <a:p>
            <a:pPr lvl="4" algn="just">
              <a:lnSpc>
                <a:spcPct val="150000"/>
              </a:lnSpc>
            </a:pPr>
            <a:r>
              <a:rPr lang="en-US" sz="2000" b="0" u="none" strike="noStrike" baseline="0" dirty="0">
                <a:latin typeface="Times New Roman" panose="02020603050405020304" pitchFamily="18" charset="0"/>
                <a:cs typeface="Times New Roman" panose="02020603050405020304" pitchFamily="18" charset="0"/>
              </a:rPr>
              <a:t>receive(source, &amp;message);</a:t>
            </a:r>
          </a:p>
          <a:p>
            <a:pPr algn="just">
              <a:lnSpc>
                <a:spcPct val="150000"/>
              </a:lnSpc>
            </a:pPr>
            <a:r>
              <a:rPr lang="en-US" sz="2000" dirty="0">
                <a:latin typeface="Times New Roman" panose="02020603050405020304" pitchFamily="18" charset="0"/>
                <a:cs typeface="Times New Roman" panose="02020603050405020304" pitchFamily="18" charset="0"/>
              </a:rPr>
              <a:t>two</a:t>
            </a:r>
            <a:r>
              <a:rPr lang="en-US" sz="2000" b="0" u="none" strike="noStrike" baseline="0" dirty="0">
                <a:latin typeface="Times New Roman" panose="02020603050405020304" pitchFamily="18" charset="0"/>
                <a:cs typeface="Times New Roman" panose="02020603050405020304" pitchFamily="18" charset="0"/>
              </a:rPr>
              <a:t> methods of message addressing:</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
            </a:r>
            <a:r>
              <a:rPr lang="en-US" sz="2000" b="1" u="none" strike="noStrike" baseline="0" dirty="0">
                <a:latin typeface="Times New Roman" panose="02020603050405020304" pitchFamily="18" charset="0"/>
                <a:cs typeface="Times New Roman" panose="02020603050405020304" pitchFamily="18" charset="0"/>
              </a:rPr>
              <a:t>irect addressing</a:t>
            </a:r>
            <a:r>
              <a:rPr lang="en-US" sz="2000" b="0" u="none" strike="noStrike" baseline="0" dirty="0">
                <a:latin typeface="Times New Roman" panose="02020603050405020304" pitchFamily="18" charset="0"/>
                <a:cs typeface="Times New Roman" panose="02020603050405020304" pitchFamily="18" charset="0"/>
              </a:rPr>
              <a:t>, each process contains unique address. The following rendezvous mechanism may be used:</a:t>
            </a:r>
          </a:p>
          <a:p>
            <a:pPr marL="742950" lvl="1"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a:t>
            </a:r>
            <a:r>
              <a:rPr lang="en-US" sz="2000" b="0" u="none" strike="noStrike" baseline="0" dirty="0">
                <a:latin typeface="Times New Roman" panose="02020603050405020304" pitchFamily="18" charset="0"/>
                <a:cs typeface="Times New Roman" panose="02020603050405020304" pitchFamily="18" charset="0"/>
              </a:rPr>
              <a:t>f </a:t>
            </a:r>
            <a:r>
              <a:rPr lang="en-US" sz="2000" b="1" u="none" strike="noStrike" baseline="0" dirty="0">
                <a:latin typeface="Times New Roman" panose="02020603050405020304" pitchFamily="18" charset="0"/>
                <a:cs typeface="Times New Roman" panose="02020603050405020304" pitchFamily="18" charset="0"/>
              </a:rPr>
              <a:t>send</a:t>
            </a:r>
            <a:r>
              <a:rPr lang="en-US" sz="2000" b="0" u="none" strike="noStrike" baseline="0" dirty="0">
                <a:latin typeface="Times New Roman" panose="02020603050405020304" pitchFamily="18" charset="0"/>
                <a:cs typeface="Times New Roman" panose="02020603050405020304" pitchFamily="18" charset="0"/>
              </a:rPr>
              <a:t> called before receive, the sending process suspended till the moment of the very message sending after receive call,</a:t>
            </a:r>
          </a:p>
          <a:p>
            <a:pPr marL="742950" lvl="1"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 If </a:t>
            </a:r>
            <a:r>
              <a:rPr lang="en-US" sz="2000" b="1" u="none" strike="noStrike" baseline="0" dirty="0">
                <a:latin typeface="Times New Roman" panose="02020603050405020304" pitchFamily="18" charset="0"/>
                <a:cs typeface="Times New Roman" panose="02020603050405020304" pitchFamily="18" charset="0"/>
              </a:rPr>
              <a:t>receive</a:t>
            </a:r>
            <a:r>
              <a:rPr lang="en-US" sz="2000" b="0" u="none" strike="noStrike" baseline="0" dirty="0">
                <a:latin typeface="Times New Roman" panose="02020603050405020304" pitchFamily="18" charset="0"/>
                <a:cs typeface="Times New Roman" panose="02020603050405020304" pitchFamily="18" charset="0"/>
              </a:rPr>
              <a:t> called before send, the receiving process suspended till the moment of the very message sending after send call.</a:t>
            </a:r>
          </a:p>
        </p:txBody>
      </p:sp>
    </p:spTree>
    <p:extLst>
      <p:ext uri="{BB962C8B-B14F-4D97-AF65-F5344CB8AC3E}">
        <p14:creationId xmlns:p14="http://schemas.microsoft.com/office/powerpoint/2010/main" val="2115288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
        <p:nvSpPr>
          <p:cNvPr id="8" name="TextBox 7">
            <a:extLst>
              <a:ext uri="{FF2B5EF4-FFF2-40B4-BE49-F238E27FC236}">
                <a16:creationId xmlns:a16="http://schemas.microsoft.com/office/drawing/2014/main" xmlns="" id="{664524A9-2BB5-4CC5-92C4-973A7BF4F7DE}"/>
              </a:ext>
            </a:extLst>
          </p:cNvPr>
          <p:cNvSpPr txBox="1"/>
          <p:nvPr/>
        </p:nvSpPr>
        <p:spPr>
          <a:xfrm>
            <a:off x="534837" y="276045"/>
            <a:ext cx="8426283" cy="6299160"/>
          </a:xfrm>
          <a:prstGeom prst="rect">
            <a:avLst/>
          </a:prstGeom>
          <a:noFill/>
        </p:spPr>
        <p:txBody>
          <a:bodyPr wrap="square">
            <a:spAutoFit/>
          </a:bodyPr>
          <a:lstStyle/>
          <a:p>
            <a:pPr marL="95250" marR="95250" algn="just">
              <a:lnSpc>
                <a:spcPts val="2160"/>
              </a:lnSpc>
              <a:spcBef>
                <a:spcPts val="960"/>
              </a:spcBef>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95250" marR="95250" algn="just">
              <a:lnSpc>
                <a:spcPts val="2160"/>
              </a:lnSpc>
              <a:spcBef>
                <a:spcPts val="960"/>
              </a:spcBef>
              <a:spcAft>
                <a:spcPts val="12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If process A sends a message to process B, then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95250" marR="95250" algn="ctr">
              <a:lnSpc>
                <a:spcPts val="216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Send(B, message);</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Receive(A, message);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81000" marR="95250" indent="-285750" algn="just">
              <a:lnSpc>
                <a:spcPts val="2160"/>
              </a:lnSpc>
              <a:spcBef>
                <a:spcPts val="96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message passing a link is established between A and B. Here the receiver knows the Identity of sender message destination. This type of arrangement in direct communication is known as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Symmetric Addressing.</a:t>
            </a:r>
          </a:p>
          <a:p>
            <a:pPr marL="95250" marR="95250" algn="just">
              <a:lnSpc>
                <a:spcPts val="2160"/>
              </a:lnSpc>
              <a:spcBef>
                <a:spcPts val="960"/>
              </a:spcBef>
              <a:spcAft>
                <a:spcPts val="1200"/>
              </a:spcAft>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95250" marR="95250" algn="just">
              <a:lnSpc>
                <a:spcPts val="2160"/>
              </a:lnSpc>
              <a:spcBef>
                <a:spcPts val="960"/>
              </a:spcBef>
              <a:spcAft>
                <a:spcPts val="1200"/>
              </a:spcAft>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95250" marR="95250" algn="just">
              <a:lnSpc>
                <a:spcPts val="2160"/>
              </a:lnSpc>
              <a:spcBef>
                <a:spcPts val="960"/>
              </a:spcBef>
              <a:spcAft>
                <a:spcPts val="12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81000" marR="95250" indent="-285750" algn="just">
              <a:lnSpc>
                <a:spcPts val="2160"/>
              </a:lnSpc>
              <a:spcBef>
                <a:spcPts val="960"/>
              </a:spcBef>
              <a:spcAft>
                <a:spcPts val="12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Another type of addressing known as asymmetric addressing where receiver does not know the ID of the sending process in advance.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5250" marR="95250" algn="just">
              <a:lnSpc>
                <a:spcPts val="2160"/>
              </a:lnSpc>
              <a:spcBef>
                <a:spcPts val="960"/>
              </a:spcBef>
              <a:spcAft>
                <a:spcPts val="1200"/>
              </a:spcAft>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95250" marR="95250" algn="just">
              <a:lnSpc>
                <a:spcPts val="2160"/>
              </a:lnSpc>
              <a:spcBef>
                <a:spcPts val="960"/>
              </a:spcBef>
              <a:spcAft>
                <a:spcPts val="1200"/>
              </a:spcAf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descr="Symmetric addressing">
            <a:extLst>
              <a:ext uri="{FF2B5EF4-FFF2-40B4-BE49-F238E27FC236}">
                <a16:creationId xmlns:a16="http://schemas.microsoft.com/office/drawing/2014/main" xmlns="" id="{2B16E632-4210-4206-B298-D51106904C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95425" y="2963892"/>
            <a:ext cx="4324350" cy="1447800"/>
          </a:xfrm>
          <a:prstGeom prst="rect">
            <a:avLst/>
          </a:prstGeom>
          <a:noFill/>
          <a:ln>
            <a:noFill/>
          </a:ln>
        </p:spPr>
      </p:pic>
      <p:pic>
        <p:nvPicPr>
          <p:cNvPr id="10" name="Picture 9" descr="Asymmetric addressing">
            <a:extLst>
              <a:ext uri="{FF2B5EF4-FFF2-40B4-BE49-F238E27FC236}">
                <a16:creationId xmlns:a16="http://schemas.microsoft.com/office/drawing/2014/main" xmlns="" id="{F782E23A-362F-4E9D-83BE-C1B42A18F9E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93763" y="5374640"/>
            <a:ext cx="5943600" cy="1483360"/>
          </a:xfrm>
          <a:prstGeom prst="rect">
            <a:avLst/>
          </a:prstGeom>
          <a:noFill/>
          <a:ln>
            <a:noFill/>
          </a:ln>
        </p:spPr>
      </p:pic>
    </p:spTree>
    <p:extLst>
      <p:ext uri="{BB962C8B-B14F-4D97-AF65-F5344CB8AC3E}">
        <p14:creationId xmlns:p14="http://schemas.microsoft.com/office/powerpoint/2010/main" val="936664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
        <p:nvSpPr>
          <p:cNvPr id="5" name="TextBox 4">
            <a:extLst>
              <a:ext uri="{FF2B5EF4-FFF2-40B4-BE49-F238E27FC236}">
                <a16:creationId xmlns:a16="http://schemas.microsoft.com/office/drawing/2014/main" xmlns="" id="{8BAB71BD-9EE4-46D7-8236-634867C4CDDE}"/>
              </a:ext>
            </a:extLst>
          </p:cNvPr>
          <p:cNvSpPr txBox="1"/>
          <p:nvPr/>
        </p:nvSpPr>
        <p:spPr>
          <a:xfrm>
            <a:off x="393895" y="267286"/>
            <a:ext cx="8285871" cy="18836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1" u="none" strike="noStrike" baseline="0" dirty="0">
                <a:latin typeface="Times New Roman" panose="02020603050405020304" pitchFamily="18" charset="0"/>
                <a:cs typeface="Times New Roman" panose="02020603050405020304" pitchFamily="18" charset="0"/>
              </a:rPr>
              <a:t>Indirect addressing</a:t>
            </a:r>
            <a:r>
              <a:rPr lang="en-US" sz="2000" b="0" u="none" strike="noStrike" baseline="0" dirty="0">
                <a:latin typeface="Times New Roman" panose="02020603050405020304" pitchFamily="18" charset="0"/>
                <a:cs typeface="Times New Roman" panose="02020603050405020304" pitchFamily="18" charset="0"/>
              </a:rPr>
              <a:t>, via some mailbox playing the role of the Intermediate buffer. Send and receive has as an argument mailbox Address, not the address of any particular process.</a:t>
            </a:r>
            <a:r>
              <a:rPr lang="en-US" sz="2000" b="0" dirty="0">
                <a:effectLst/>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The sender and receiver processes should share a mailbox to communicate.</a:t>
            </a:r>
            <a:endParaRPr lang="en-US" sz="20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619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
            <a:ext cx="7886700" cy="1034716"/>
          </a:xfrm>
        </p:spPr>
        <p:txBody>
          <a:bodyPr>
            <a:normAutofit fontScale="90000"/>
          </a:bodyPr>
          <a:lstStyle/>
          <a:p>
            <a:pPr algn="just"/>
            <a:r>
              <a:rPr lang="en-US" dirty="0" err="1"/>
              <a:t>Serializability</a:t>
            </a:r>
            <a:r>
              <a:rPr lang="en-US" b="1" dirty="0"/>
              <a:t/>
            </a:r>
            <a:br>
              <a:rPr lang="en-US" b="1" dirty="0"/>
            </a:br>
            <a:endParaRPr lang="en-US" dirty="0"/>
          </a:p>
        </p:txBody>
      </p:sp>
      <p:sp>
        <p:nvSpPr>
          <p:cNvPr id="3" name="Content Placeholder 2"/>
          <p:cNvSpPr>
            <a:spLocks noGrp="1"/>
          </p:cNvSpPr>
          <p:nvPr>
            <p:ph idx="1"/>
          </p:nvPr>
        </p:nvSpPr>
        <p:spPr>
          <a:xfrm>
            <a:off x="375986" y="947319"/>
            <a:ext cx="8551445" cy="5645985"/>
          </a:xfrm>
        </p:spPr>
        <p:txBody>
          <a:bodyPr/>
          <a:lstStyle/>
          <a:p>
            <a:r>
              <a:rPr lang="en-US" sz="2400" dirty="0" smtClean="0">
                <a:latin typeface="Times New Roman" panose="02020603050405020304" pitchFamily="18" charset="0"/>
                <a:cs typeface="Times New Roman" panose="02020603050405020304" pitchFamily="18" charset="0"/>
              </a:rPr>
              <a:t>When multiple transactions are running concurrently then there is a possibility of that the database may be left in an inconsistent </a:t>
            </a:r>
            <a:r>
              <a:rPr lang="en-US" sz="2400" dirty="0" err="1" smtClean="0">
                <a:latin typeface="Times New Roman" panose="02020603050405020304" pitchFamily="18" charset="0"/>
                <a:cs typeface="Times New Roman" panose="02020603050405020304" pitchFamily="18" charset="0"/>
              </a:rPr>
              <a:t>state.Seralizability</a:t>
            </a:r>
            <a:r>
              <a:rPr lang="en-US" sz="2400" dirty="0" smtClean="0">
                <a:latin typeface="Times New Roman" panose="02020603050405020304" pitchFamily="18" charset="0"/>
                <a:cs typeface="Times New Roman" panose="02020603050405020304" pitchFamily="18" charset="0"/>
              </a:rPr>
              <a:t> is concept that helps us to check which schedules are  serializable.</a:t>
            </a:r>
          </a:p>
          <a:p>
            <a:pPr marL="0" indent="0">
              <a:buNone/>
            </a:pPr>
            <a:r>
              <a:rPr lang="en-US" u="sng" dirty="0" smtClean="0"/>
              <a:t>View </a:t>
            </a:r>
            <a:r>
              <a:rPr lang="en-US" u="sng" dirty="0" err="1" smtClean="0"/>
              <a:t>Serializability</a:t>
            </a:r>
            <a:r>
              <a:rPr lang="en-US" u="sng" dirty="0" smtClean="0"/>
              <a:t>:</a:t>
            </a:r>
          </a:p>
          <a:p>
            <a:pPr marL="0" indent="0">
              <a:buNone/>
            </a:pPr>
            <a:r>
              <a:rPr lang="en-US" sz="2400" dirty="0">
                <a:latin typeface="Times New Roman" panose="02020603050405020304" pitchFamily="18" charset="0"/>
                <a:cs typeface="Times New Roman" panose="02020603050405020304" pitchFamily="18" charset="0"/>
              </a:rPr>
              <a:t>This type of </a:t>
            </a:r>
            <a:r>
              <a:rPr lang="en-US" sz="2400" dirty="0" err="1">
                <a:latin typeface="Times New Roman" panose="02020603050405020304" pitchFamily="18" charset="0"/>
                <a:cs typeface="Times New Roman" panose="02020603050405020304" pitchFamily="18" charset="0"/>
              </a:rPr>
              <a:t>serializability</a:t>
            </a:r>
            <a:r>
              <a:rPr lang="en-US" sz="2400" dirty="0">
                <a:latin typeface="Times New Roman" panose="02020603050405020304" pitchFamily="18" charset="0"/>
                <a:cs typeface="Times New Roman" panose="02020603050405020304" pitchFamily="18" charset="0"/>
              </a:rPr>
              <a:t> is the same as a serial schedule where respective transactions are equipped with the same sets in chronological order without overlapping. Have a look at the below example for knowing view </a:t>
            </a:r>
            <a:r>
              <a:rPr lang="en-US" sz="2400" dirty="0" err="1">
                <a:latin typeface="Times New Roman" panose="02020603050405020304" pitchFamily="18" charset="0"/>
                <a:cs typeface="Times New Roman" panose="02020603050405020304" pitchFamily="18" charset="0"/>
              </a:rPr>
              <a:t>serializability</a:t>
            </a:r>
            <a:r>
              <a:rPr lang="en-US" sz="2400" dirty="0">
                <a:latin typeface="Times New Roman" panose="02020603050405020304" pitchFamily="18" charset="0"/>
                <a:cs typeface="Times New Roman" panose="02020603050405020304" pitchFamily="18" charset="0"/>
              </a:rPr>
              <a:t> below</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pic>
        <p:nvPicPr>
          <p:cNvPr id="1026" name="Picture 2" descr="Conflict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691" y="4415588"/>
            <a:ext cx="5991225" cy="224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980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0074"/>
          </a:xfrm>
        </p:spPr>
        <p:txBody>
          <a:bodyPr>
            <a:normAutofit fontScale="90000"/>
          </a:bodyPr>
          <a:lstStyle/>
          <a:p>
            <a:r>
              <a:rPr lang="en-US" dirty="0" smtClean="0"/>
              <a:t>Locking protocols</a:t>
            </a:r>
            <a:endParaRPr lang="en-US" dirty="0"/>
          </a:p>
        </p:txBody>
      </p:sp>
      <p:sp>
        <p:nvSpPr>
          <p:cNvPr id="3" name="Content Placeholder 2"/>
          <p:cNvSpPr>
            <a:spLocks noGrp="1"/>
          </p:cNvSpPr>
          <p:nvPr>
            <p:ph idx="1"/>
          </p:nvPr>
        </p:nvSpPr>
        <p:spPr>
          <a:xfrm>
            <a:off x="88900" y="1000126"/>
            <a:ext cx="9055100" cy="5721350"/>
          </a:xfrm>
        </p:spPr>
        <p:txBody>
          <a:bodyPr>
            <a:normAutofit/>
          </a:bodyPr>
          <a:lstStyle/>
          <a:p>
            <a:r>
              <a:rPr lang="en-US" sz="2400" b="1" dirty="0">
                <a:latin typeface="Times New Roman" panose="02020603050405020304" pitchFamily="18" charset="0"/>
                <a:cs typeface="Times New Roman" panose="02020603050405020304" pitchFamily="18" charset="0"/>
              </a:rPr>
              <a:t>Lock Based Protocols</a:t>
            </a:r>
            <a:r>
              <a:rPr lang="en-US" sz="2400" dirty="0">
                <a:latin typeface="Times New Roman" panose="02020603050405020304" pitchFamily="18" charset="0"/>
                <a:cs typeface="Times New Roman" panose="02020603050405020304" pitchFamily="18" charset="0"/>
              </a:rPr>
              <a:t> in </a:t>
            </a:r>
            <a:r>
              <a:rPr lang="en-US" sz="2400" dirty="0" smtClean="0">
                <a:latin typeface="Times New Roman" panose="02020603050405020304" pitchFamily="18" charset="0"/>
                <a:cs typeface="Times New Roman" panose="02020603050405020304" pitchFamily="18" charset="0"/>
              </a:rPr>
              <a:t>DBMS </a:t>
            </a:r>
            <a:r>
              <a:rPr lang="en-US" sz="2400" dirty="0">
                <a:latin typeface="Times New Roman" panose="02020603050405020304" pitchFamily="18" charset="0"/>
                <a:cs typeface="Times New Roman" panose="02020603050405020304" pitchFamily="18" charset="0"/>
              </a:rPr>
              <a:t>is a mechanism in which a transaction cannot Read or Write the data until it acquires an appropriate lock. Lock based protocols help to eliminate the concurrency problem in DBMS for simultaneous transactions by locking or isolating a particular </a:t>
            </a:r>
            <a:r>
              <a:rPr lang="en-US" sz="2400" dirty="0" smtClean="0">
                <a:latin typeface="Times New Roman" panose="02020603050405020304" pitchFamily="18" charset="0"/>
                <a:cs typeface="Times New Roman" panose="02020603050405020304" pitchFamily="18" charset="0"/>
              </a:rPr>
              <a:t>transaction </a:t>
            </a:r>
            <a:r>
              <a:rPr lang="en-US" sz="2400" dirty="0">
                <a:latin typeface="Times New Roman" panose="02020603050405020304" pitchFamily="18" charset="0"/>
                <a:cs typeface="Times New Roman" panose="02020603050405020304" pitchFamily="18" charset="0"/>
              </a:rPr>
              <a:t>to a single </a:t>
            </a:r>
            <a:r>
              <a:rPr lang="en-US" sz="2400" dirty="0" smtClean="0">
                <a:latin typeface="Times New Roman" panose="02020603050405020304" pitchFamily="18" charset="0"/>
                <a:cs typeface="Times New Roman" panose="02020603050405020304" pitchFamily="18" charset="0"/>
              </a:rPr>
              <a:t>user.</a:t>
            </a:r>
          </a:p>
          <a:p>
            <a:r>
              <a:rPr lang="en-US" sz="2400" b="1" dirty="0"/>
              <a:t>Binary Locks: </a:t>
            </a:r>
            <a:r>
              <a:rPr lang="en-US" sz="2400" dirty="0"/>
              <a:t>A Binary lock on a data item can either locked or unlocked states.</a:t>
            </a:r>
          </a:p>
          <a:p>
            <a:r>
              <a:rPr lang="en-US" sz="2400" b="1" dirty="0"/>
              <a:t>Shared/exclusive:</a:t>
            </a:r>
            <a:r>
              <a:rPr lang="en-US" sz="2400" dirty="0"/>
              <a:t> This type of locking mechanism separates the locks in DBMS based on their uses. If a lock is acquired on a data item to perform a write operation, it is called an exclusive lock.</a:t>
            </a:r>
          </a:p>
          <a:p>
            <a:pPr marL="457200" indent="-457200">
              <a:buAutoNum type="arabicPeriod"/>
            </a:pPr>
            <a:r>
              <a:rPr lang="en-US" sz="2400" b="1" dirty="0" smtClean="0"/>
              <a:t>Shared </a:t>
            </a:r>
            <a:r>
              <a:rPr lang="en-US" sz="2400" b="1" dirty="0"/>
              <a:t>Lock (S</a:t>
            </a:r>
            <a:r>
              <a:rPr lang="en-US" sz="2400" b="1" dirty="0" smtClean="0"/>
              <a:t>):</a:t>
            </a:r>
            <a:r>
              <a:rPr lang="en-US" sz="2400" dirty="0"/>
              <a:t>A shared lock is also called a Read-only lock. With the shared lock, the data item can be shared between transactions. This is because you will never have permission to update data on the data item.</a:t>
            </a:r>
            <a:endParaRPr lang="en-US" sz="2400" b="1" dirty="0" smtClean="0"/>
          </a:p>
          <a:p>
            <a:pPr marL="0" indent="0">
              <a:buNone/>
            </a:pPr>
            <a:endParaRPr lang="en-US" sz="2400" b="1" dirty="0" smtClean="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4075965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2" name="Google Shape;295;p39">
            <a:extLst>
              <a:ext uri="{FF2B5EF4-FFF2-40B4-BE49-F238E27FC236}">
                <a16:creationId xmlns:a16="http://schemas.microsoft.com/office/drawing/2014/main" xmlns="" id="{333DA648-56FA-44BE-BC5C-F0F901DAE378}"/>
              </a:ext>
            </a:extLst>
          </p:cNvPr>
          <p:cNvPicPr preferRelativeResize="0"/>
          <p:nvPr/>
        </p:nvPicPr>
        <p:blipFill rotWithShape="1">
          <a:blip r:embed="rId2">
            <a:alphaModFix/>
          </a:blip>
          <a:srcRect l="392" t="11746" r="392" b="11745"/>
          <a:stretch/>
        </p:blipFill>
        <p:spPr>
          <a:xfrm>
            <a:off x="732539" y="871178"/>
            <a:ext cx="7440790" cy="4333867"/>
          </a:xfrm>
          <a:prstGeom prst="rect">
            <a:avLst/>
          </a:prstGeom>
          <a:noFill/>
          <a:ln w="38100" cap="flat" cmpd="dbl">
            <a:solidFill>
              <a:srgbClr val="CC6600"/>
            </a:solidFill>
            <a:prstDash val="solid"/>
            <a:round/>
            <a:headEnd type="none" w="sm" len="sm"/>
            <a:tailEnd type="none" w="sm" len="sm"/>
          </a:ln>
        </p:spPr>
      </p:pic>
      <p:sp>
        <p:nvSpPr>
          <p:cNvPr id="7" name="TextBox 6">
            <a:extLst>
              <a:ext uri="{FF2B5EF4-FFF2-40B4-BE49-F238E27FC236}">
                <a16:creationId xmlns:a16="http://schemas.microsoft.com/office/drawing/2014/main" xmlns="" id="{01CA6647-487A-4721-8911-3E277B73B84C}"/>
              </a:ext>
            </a:extLst>
          </p:cNvPr>
          <p:cNvSpPr txBox="1"/>
          <p:nvPr/>
        </p:nvSpPr>
        <p:spPr>
          <a:xfrm>
            <a:off x="2046849" y="6015847"/>
            <a:ext cx="5423096" cy="338554"/>
          </a:xfrm>
          <a:prstGeom prst="rect">
            <a:avLst/>
          </a:prstGeom>
          <a:noFill/>
        </p:spPr>
        <p:txBody>
          <a:bodyPr wrap="square">
            <a:spAutoFit/>
          </a:bodyPr>
          <a:lstStyle/>
          <a:p>
            <a:pPr algn="ctr"/>
            <a:r>
              <a:rPr lang="en-US" sz="1600" b="1" i="0" u="none" strike="noStrike" baseline="0" dirty="0">
                <a:latin typeface="Times New Roman" panose="02020603050405020304" pitchFamily="18" charset="0"/>
                <a:cs typeface="Times New Roman" panose="02020603050405020304" pitchFamily="18" charset="0"/>
              </a:rPr>
              <a:t>Figure .Single-threaded and multithreaded processes.</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786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00074"/>
          </a:xfrm>
        </p:spPr>
        <p:txBody>
          <a:bodyPr>
            <a:normAutofit fontScale="90000"/>
          </a:bodyPr>
          <a:lstStyle/>
          <a:p>
            <a:r>
              <a:rPr lang="en-US" dirty="0" smtClean="0"/>
              <a:t>Locking protocols</a:t>
            </a:r>
            <a:endParaRPr lang="en-US" dirty="0"/>
          </a:p>
        </p:txBody>
      </p:sp>
      <p:sp>
        <p:nvSpPr>
          <p:cNvPr id="3" name="Content Placeholder 2"/>
          <p:cNvSpPr>
            <a:spLocks noGrp="1"/>
          </p:cNvSpPr>
          <p:nvPr>
            <p:ph idx="1"/>
          </p:nvPr>
        </p:nvSpPr>
        <p:spPr>
          <a:xfrm>
            <a:off x="88900" y="1000126"/>
            <a:ext cx="9055100" cy="5721350"/>
          </a:xfrm>
        </p:spPr>
        <p:txBody>
          <a:bodyPr>
            <a:normAutofit fontScale="92500" lnSpcReduction="20000"/>
          </a:bodyPr>
          <a:lstStyle/>
          <a:p>
            <a:r>
              <a:rPr lang="en-US" sz="2400" b="1" dirty="0"/>
              <a:t>2. Exclusive Lock (X):</a:t>
            </a:r>
            <a:endParaRPr lang="en-US" sz="2400" dirty="0"/>
          </a:p>
          <a:p>
            <a:pPr marL="0" indent="0" algn="just">
              <a:buNone/>
            </a:pPr>
            <a:r>
              <a:rPr lang="en-US" sz="2400" dirty="0">
                <a:latin typeface="Times New Roman" panose="02020603050405020304" pitchFamily="18" charset="0"/>
                <a:cs typeface="Times New Roman" panose="02020603050405020304" pitchFamily="18" charset="0"/>
              </a:rPr>
              <a:t>With the Exclusive Lock, a data item can be read as well as written. This is exclusive and can’t be held concurrently on the same data item. X-lock is requested using lock-x instruction. Transactions may unlock the data item after finishing the ‘write’ </a:t>
            </a:r>
            <a:r>
              <a:rPr lang="en-US" sz="2400" dirty="0" smtClean="0">
                <a:latin typeface="Times New Roman" panose="02020603050405020304" pitchFamily="18" charset="0"/>
                <a:cs typeface="Times New Roman" panose="02020603050405020304" pitchFamily="18" charset="0"/>
              </a:rPr>
              <a:t>operation.</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Two Phase Locking </a:t>
            </a:r>
            <a:r>
              <a:rPr lang="en-US" sz="2400" b="1" dirty="0" smtClean="0">
                <a:latin typeface="Times New Roman" panose="02020603050405020304" pitchFamily="18" charset="0"/>
                <a:cs typeface="Times New Roman" panose="02020603050405020304" pitchFamily="18" charset="0"/>
              </a:rPr>
              <a:t>Protocol</a:t>
            </a:r>
          </a:p>
          <a:p>
            <a:pPr marL="0" indent="0" algn="just">
              <a:buNone/>
            </a:pPr>
            <a:r>
              <a:rPr lang="en-US" sz="2400" dirty="0">
                <a:latin typeface="Times New Roman" panose="02020603050405020304" pitchFamily="18" charset="0"/>
                <a:cs typeface="Times New Roman" panose="02020603050405020304" pitchFamily="18" charset="0"/>
              </a:rPr>
              <a:t> also known as 2PL protocol is a method of concurrency control in </a:t>
            </a:r>
            <a:r>
              <a:rPr lang="en-US" sz="2400" dirty="0" smtClean="0">
                <a:latin typeface="Times New Roman" panose="02020603050405020304" pitchFamily="18" charset="0"/>
                <a:cs typeface="Times New Roman" panose="02020603050405020304" pitchFamily="18" charset="0"/>
              </a:rPr>
              <a:t>Data base system that </a:t>
            </a:r>
            <a:r>
              <a:rPr lang="en-US" sz="2400" dirty="0">
                <a:latin typeface="Times New Roman" panose="02020603050405020304" pitchFamily="18" charset="0"/>
                <a:cs typeface="Times New Roman" panose="02020603050405020304" pitchFamily="18" charset="0"/>
              </a:rPr>
              <a:t>ensures </a:t>
            </a:r>
            <a:r>
              <a:rPr lang="en-US" sz="2400" dirty="0" err="1">
                <a:latin typeface="Times New Roman" panose="02020603050405020304" pitchFamily="18" charset="0"/>
                <a:cs typeface="Times New Roman" panose="02020603050405020304" pitchFamily="18" charset="0"/>
              </a:rPr>
              <a:t>serializability</a:t>
            </a:r>
            <a:r>
              <a:rPr lang="en-US" sz="2400" dirty="0">
                <a:latin typeface="Times New Roman" panose="02020603050405020304" pitchFamily="18" charset="0"/>
                <a:cs typeface="Times New Roman" panose="02020603050405020304" pitchFamily="18" charset="0"/>
              </a:rPr>
              <a:t> by applying a lock to the transaction data which blocks other transactions to access the same data simultaneously. Two Phase Locking protocol helps to eliminate the concurrency problem in </a:t>
            </a:r>
            <a:r>
              <a:rPr lang="en-US" sz="2400" dirty="0" smtClean="0">
                <a:latin typeface="Times New Roman" panose="02020603050405020304" pitchFamily="18" charset="0"/>
                <a:cs typeface="Times New Roman" panose="02020603050405020304" pitchFamily="18" charset="0"/>
              </a:rPr>
              <a:t>Data base system.</a:t>
            </a:r>
          </a:p>
          <a:p>
            <a:pPr marL="0" indent="0" algn="just">
              <a:buNone/>
            </a:pPr>
            <a:r>
              <a:rPr lang="en-US" sz="2400" dirty="0">
                <a:latin typeface="Times New Roman" panose="02020603050405020304" pitchFamily="18" charset="0"/>
                <a:cs typeface="Times New Roman" panose="02020603050405020304" pitchFamily="18" charset="0"/>
              </a:rPr>
              <a:t>This locking protocol divides the execution phase of a transaction into three different parts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In the first phase, when the transaction begins to execute, it requires permission for the locks it needs.</a:t>
            </a:r>
          </a:p>
          <a:p>
            <a:pPr algn="just"/>
            <a:r>
              <a:rPr lang="en-US" sz="2400" dirty="0">
                <a:latin typeface="Times New Roman" panose="02020603050405020304" pitchFamily="18" charset="0"/>
                <a:cs typeface="Times New Roman" panose="02020603050405020304" pitchFamily="18" charset="0"/>
              </a:rPr>
              <a:t>The second part is where the transaction obtains all the locks. When a transaction releases its first lock, the third phase starts.</a:t>
            </a:r>
          </a:p>
          <a:p>
            <a:pPr algn="just"/>
            <a:r>
              <a:rPr lang="en-US" sz="2400" dirty="0">
                <a:latin typeface="Times New Roman" panose="02020603050405020304" pitchFamily="18" charset="0"/>
                <a:cs typeface="Times New Roman" panose="02020603050405020304" pitchFamily="18" charset="0"/>
              </a:rPr>
              <a:t>In this third phase, the transaction cannot demand any new locks. Instead, it only releases the acquired locks.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smtClean="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2510595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0"/>
            <a:ext cx="7956550" cy="965201"/>
          </a:xfrm>
        </p:spPr>
        <p:txBody>
          <a:bodyPr>
            <a:normAutofit fontScale="90000"/>
          </a:bodyPr>
          <a:lstStyle/>
          <a:p>
            <a:r>
              <a:rPr lang="en-US" b="1" dirty="0">
                <a:latin typeface="Times New Roman" panose="02020603050405020304" pitchFamily="18" charset="0"/>
                <a:cs typeface="Times New Roman" panose="02020603050405020304" pitchFamily="18" charset="0"/>
              </a:rPr>
              <a:t>Two Phase Locking Protocol</a:t>
            </a:r>
            <a:br>
              <a:rPr lang="en-US" b="1" dirty="0">
                <a:latin typeface="Times New Roman" panose="02020603050405020304" pitchFamily="18" charset="0"/>
                <a:cs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pic>
        <p:nvPicPr>
          <p:cNvPr id="2050" name="Picture 2" descr="https://www.guru99.com/images/1/100518_0439_DBMSConcurr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9500" y="509370"/>
            <a:ext cx="5146675" cy="2616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5100" y="3495239"/>
            <a:ext cx="8978900" cy="1200329"/>
          </a:xfrm>
          <a:prstGeom prst="rect">
            <a:avLst/>
          </a:prstGeom>
        </p:spPr>
        <p:txBody>
          <a:bodyPr wrap="square">
            <a:spAutoFit/>
          </a:bodyPr>
          <a:lstStyle/>
          <a:p>
            <a:r>
              <a:rPr lang="en-US" dirty="0">
                <a:solidFill>
                  <a:srgbClr val="222222"/>
                </a:solidFill>
                <a:latin typeface="Times New Roman" panose="02020603050405020304" pitchFamily="18" charset="0"/>
                <a:cs typeface="Times New Roman" panose="02020603050405020304" pitchFamily="18" charset="0"/>
              </a:rPr>
              <a:t>The Two-Phase Locking protocol allows each transaction to make a lock or unlock request in two steps:</a:t>
            </a:r>
          </a:p>
          <a:p>
            <a:pPr>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Growing Phase</a:t>
            </a:r>
            <a:r>
              <a:rPr lang="en-US" dirty="0">
                <a:solidFill>
                  <a:srgbClr val="222222"/>
                </a:solidFill>
                <a:latin typeface="Times New Roman" panose="02020603050405020304" pitchFamily="18" charset="0"/>
                <a:cs typeface="Times New Roman" panose="02020603050405020304" pitchFamily="18" charset="0"/>
              </a:rPr>
              <a:t>: In this phase transaction may obtain locks but may not release any locks.</a:t>
            </a:r>
          </a:p>
          <a:p>
            <a:pPr>
              <a:buFont typeface="Arial" panose="020B0604020202020204" pitchFamily="34" charset="0"/>
              <a:buChar char="•"/>
            </a:pPr>
            <a:r>
              <a:rPr lang="en-US" b="1" dirty="0">
                <a:solidFill>
                  <a:srgbClr val="222222"/>
                </a:solidFill>
                <a:latin typeface="Times New Roman" panose="02020603050405020304" pitchFamily="18" charset="0"/>
                <a:cs typeface="Times New Roman" panose="02020603050405020304" pitchFamily="18" charset="0"/>
              </a:rPr>
              <a:t>Shrinking Phase</a:t>
            </a:r>
            <a:r>
              <a:rPr lang="en-US" dirty="0">
                <a:solidFill>
                  <a:srgbClr val="222222"/>
                </a:solidFill>
                <a:latin typeface="Times New Roman" panose="02020603050405020304" pitchFamily="18" charset="0"/>
                <a:cs typeface="Times New Roman" panose="02020603050405020304" pitchFamily="18" charset="0"/>
              </a:rPr>
              <a:t>: In this phase, a transaction may release locks but not obtain any new lock</a:t>
            </a: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494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5E81197-6276-4183-BF35-8BE515B0B16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
        <p:nvSpPr>
          <p:cNvPr id="5" name="TextBox 4">
            <a:extLst>
              <a:ext uri="{FF2B5EF4-FFF2-40B4-BE49-F238E27FC236}">
                <a16:creationId xmlns:a16="http://schemas.microsoft.com/office/drawing/2014/main" xmlns="" id="{04DEAC94-B0CE-4BF8-A278-0EFB37A41A8E}"/>
              </a:ext>
            </a:extLst>
          </p:cNvPr>
          <p:cNvSpPr txBox="1"/>
          <p:nvPr/>
        </p:nvSpPr>
        <p:spPr>
          <a:xfrm>
            <a:off x="829733" y="321733"/>
            <a:ext cx="6028267" cy="461665"/>
          </a:xfrm>
          <a:prstGeom prst="rect">
            <a:avLst/>
          </a:prstGeom>
          <a:noFill/>
        </p:spPr>
        <p:txBody>
          <a:bodyPr wrap="square">
            <a:spAutoFit/>
          </a:bodyPr>
          <a:lstStyle/>
          <a:p>
            <a:pPr algn="ctr"/>
            <a:r>
              <a:rPr lang="en-US" sz="2400" b="1" i="0" u="none" strike="noStrike" baseline="0" dirty="0">
                <a:solidFill>
                  <a:srgbClr val="000000"/>
                </a:solidFill>
                <a:latin typeface="Times New Roman" panose="02020603050405020304" pitchFamily="18" charset="0"/>
                <a:cs typeface="Times New Roman" panose="02020603050405020304" pitchFamily="18" charset="0"/>
              </a:rPr>
              <a:t>Classical IPC Problems</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035AE744-07A2-4DF5-BE06-4ED16CBD6C03}"/>
              </a:ext>
            </a:extLst>
          </p:cNvPr>
          <p:cNvSpPr txBox="1"/>
          <p:nvPr/>
        </p:nvSpPr>
        <p:spPr>
          <a:xfrm>
            <a:off x="628650" y="2067830"/>
            <a:ext cx="8278584" cy="46536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1965, Dijkstra posed and then solved a </a:t>
            </a:r>
            <a:r>
              <a:rPr lang="en-US" sz="2000" b="1" i="0" u="none" strike="noStrike" baseline="0" dirty="0">
                <a:latin typeface="Times New Roman" panose="02020603050405020304" pitchFamily="18" charset="0"/>
                <a:cs typeface="Times New Roman" panose="02020603050405020304" pitchFamily="18" charset="0"/>
              </a:rPr>
              <a:t>synchronization</a:t>
            </a:r>
            <a:r>
              <a:rPr lang="en-US" sz="2000" b="0" i="0" u="none" strike="noStrike" baseline="0" dirty="0">
                <a:latin typeface="Times New Roman" panose="02020603050405020304" pitchFamily="18" charset="0"/>
                <a:cs typeface="Times New Roman" panose="02020603050405020304" pitchFamily="18" charset="0"/>
              </a:rPr>
              <a:t> problem he called the </a:t>
            </a:r>
            <a:r>
              <a:rPr lang="en-US" sz="2000" b="1" i="0" u="none" strike="noStrike" baseline="0" dirty="0">
                <a:latin typeface="Times New Roman" panose="02020603050405020304" pitchFamily="18" charset="0"/>
                <a:cs typeface="Times New Roman" panose="02020603050405020304" pitchFamily="18" charset="0"/>
              </a:rPr>
              <a:t>dining philosophers problem</a:t>
            </a:r>
            <a:r>
              <a:rPr lang="en-US" sz="2000" b="0" i="0" u="none" strike="noStrike" baseline="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Five philosophers are seated around a circular table. Each philosopher has a plate of spaghetti. The spaghetti is so slippery that a philosopher needs two forks to eat it. Between each pair of plates is one fork.</a:t>
            </a:r>
          </a:p>
          <a:p>
            <a:pPr marL="285750" indent="-285750" algn="just">
              <a:lnSpc>
                <a:spcPct val="150000"/>
              </a:lnSpc>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 philosopher either eat or think</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When a philosopher gets sufficiently hungry, she tries to acquire her left and right forks, one at a time, in either order. If successful in acquiring two forks, she eats for a while, then puts down the forks, and continues to think.</a:t>
            </a:r>
            <a:endParaRPr lang="en-US" altLang="zh-C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84D2C18C-7299-42C2-BCCA-411AAA1F4D54}"/>
              </a:ext>
            </a:extLst>
          </p:cNvPr>
          <p:cNvSpPr txBox="1"/>
          <p:nvPr/>
        </p:nvSpPr>
        <p:spPr>
          <a:xfrm>
            <a:off x="628650" y="1353579"/>
            <a:ext cx="4572000" cy="579967"/>
          </a:xfrm>
          <a:prstGeom prst="rect">
            <a:avLst/>
          </a:prstGeom>
          <a:noFill/>
        </p:spPr>
        <p:txBody>
          <a:bodyPr wrap="square">
            <a:spAutoFit/>
          </a:bodyPr>
          <a:lstStyle/>
          <a:p>
            <a:pPr algn="just">
              <a:lnSpc>
                <a:spcPct val="150000"/>
              </a:lnSpc>
            </a:pPr>
            <a:r>
              <a:rPr lang="en-US" altLang="zh-CN" sz="2400" b="1" dirty="0">
                <a:latin typeface="Times New Roman" panose="02020603050405020304" pitchFamily="18" charset="0"/>
                <a:cs typeface="Times New Roman" panose="02020603050405020304" pitchFamily="18" charset="0"/>
              </a:rPr>
              <a:t>The Dining philosopher problem</a:t>
            </a:r>
          </a:p>
        </p:txBody>
      </p:sp>
    </p:spTree>
    <p:extLst>
      <p:ext uri="{BB962C8B-B14F-4D97-AF65-F5344CB8AC3E}">
        <p14:creationId xmlns:p14="http://schemas.microsoft.com/office/powerpoint/2010/main" val="2002867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7CEA3408-53A3-4307-BB0B-FC29A7CFD661}"/>
              </a:ext>
            </a:extLst>
          </p:cNvPr>
          <p:cNvSpPr txBox="1"/>
          <p:nvPr/>
        </p:nvSpPr>
        <p:spPr>
          <a:xfrm>
            <a:off x="2352415" y="5963335"/>
            <a:ext cx="4572000"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 Lunch time in the Philosophy Department.</a:t>
            </a:r>
            <a:endParaRPr lang="en-US" sz="1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59CE6DD6-96DD-48C3-B1FB-3313C2E4A0D8}"/>
              </a:ext>
            </a:extLst>
          </p:cNvPr>
          <p:cNvPicPr>
            <a:picLocks noChangeAspect="1"/>
          </p:cNvPicPr>
          <p:nvPr/>
        </p:nvPicPr>
        <p:blipFill>
          <a:blip r:embed="rId2"/>
          <a:stretch>
            <a:fillRect/>
          </a:stretch>
        </p:blipFill>
        <p:spPr>
          <a:xfrm>
            <a:off x="1452141" y="835224"/>
            <a:ext cx="5667115" cy="455894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A348467-A3CB-41F7-A48C-56BAAB6C2D13}"/>
              </a:ext>
            </a:extLst>
          </p:cNvPr>
          <p:cNvSpPr txBox="1"/>
          <p:nvPr/>
        </p:nvSpPr>
        <p:spPr>
          <a:xfrm>
            <a:off x="620485" y="413610"/>
            <a:ext cx="8156121" cy="5028556"/>
          </a:xfrm>
          <a:prstGeom prst="rect">
            <a:avLst/>
          </a:prstGeom>
          <a:noFill/>
        </p:spPr>
        <p:txBody>
          <a:bodyPr wrap="square">
            <a:sp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#define N 5 				/* number of philosophers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void philosopher(int </a:t>
            </a:r>
            <a:r>
              <a:rPr lang="en-US" b="0" i="0" u="none" strike="noStrike" baseline="0" dirty="0" err="1">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 i: philosopher number, from 0 to 4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while (TRUE)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think( ); 					/* philosopher is thinking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take fork(</a:t>
            </a:r>
            <a:r>
              <a:rPr lang="en-US" b="0" i="0" u="none" strike="noStrike" baseline="0" dirty="0" err="1">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 take left for k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take fork((i+1) % N); 		/* take right for k; % is modulo operator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eat( ); 					/* yum-yum, spaghetti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put fork(</a:t>
            </a:r>
            <a:r>
              <a:rPr lang="en-US" b="0" i="0" u="none" strike="noStrike" baseline="0" dirty="0" err="1">
                <a:latin typeface="Times New Roman" panose="02020603050405020304" pitchFamily="18" charset="0"/>
                <a:cs typeface="Times New Roman" panose="02020603050405020304" pitchFamily="18" charset="0"/>
              </a:rPr>
              <a:t>i</a:t>
            </a:r>
            <a:r>
              <a:rPr lang="en-US" b="0" i="0" u="none" strike="noStrike" baseline="0" dirty="0">
                <a:latin typeface="Times New Roman" panose="02020603050405020304" pitchFamily="18" charset="0"/>
                <a:cs typeface="Times New Roman" panose="02020603050405020304" pitchFamily="18" charset="0"/>
              </a:rPr>
              <a:t>); 				/* put left for k back on the table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put fork((i+1) % N); 		/* put right for k back on the table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xmlns="" id="{22AEE790-45C1-4901-8DF5-D879C5BE0B52}"/>
              </a:ext>
            </a:extLst>
          </p:cNvPr>
          <p:cNvSpPr txBox="1"/>
          <p:nvPr/>
        </p:nvSpPr>
        <p:spPr>
          <a:xfrm>
            <a:off x="-166174" y="5722983"/>
            <a:ext cx="8801100" cy="376834"/>
          </a:xfrm>
          <a:prstGeom prst="rect">
            <a:avLst/>
          </a:prstGeom>
          <a:noFill/>
        </p:spPr>
        <p:txBody>
          <a:bodyPr wrap="square">
            <a:spAutoFit/>
          </a:bodyPr>
          <a:lstStyle/>
          <a:p>
            <a:pPr algn="ctr">
              <a:lnSpc>
                <a:spcPct val="150000"/>
              </a:lnSpc>
            </a:pPr>
            <a:r>
              <a:rPr lang="en-US" sz="1400" b="1" i="0" u="none" strike="noStrike" baseline="0" dirty="0">
                <a:latin typeface="Times New Roman" panose="02020603050405020304" pitchFamily="18" charset="0"/>
                <a:cs typeface="Times New Roman" panose="02020603050405020304" pitchFamily="18" charset="0"/>
              </a:rPr>
              <a:t>Figure. A nonsolution to the dining philosophers problem.</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25935039-94CA-4C9A-B077-B1027EACA9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55</a:t>
            </a:fld>
            <a:endParaRPr lang="en-US">
              <a:solidFill>
                <a:srgbClr val="000000"/>
              </a:solidFill>
            </a:endParaRPr>
          </a:p>
        </p:txBody>
      </p:sp>
      <p:sp>
        <p:nvSpPr>
          <p:cNvPr id="4" name="TextBox 3">
            <a:extLst>
              <a:ext uri="{FF2B5EF4-FFF2-40B4-BE49-F238E27FC236}">
                <a16:creationId xmlns:a16="http://schemas.microsoft.com/office/drawing/2014/main" xmlns="" id="{80784916-A33A-4AD9-AA98-2E98867ED3F2}"/>
              </a:ext>
            </a:extLst>
          </p:cNvPr>
          <p:cNvSpPr txBox="1"/>
          <p:nvPr/>
        </p:nvSpPr>
        <p:spPr>
          <a:xfrm>
            <a:off x="408214" y="473529"/>
            <a:ext cx="8311243" cy="557697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u="none" strike="noStrike" baseline="0" dirty="0">
                <a:latin typeface="Times New Roman" panose="02020603050405020304" pitchFamily="18" charset="0"/>
                <a:cs typeface="Times New Roman" panose="02020603050405020304" pitchFamily="18" charset="0"/>
              </a:rPr>
              <a:t>The obvious solution is wrong. Suppose that all five philosophers take their left forks </a:t>
            </a:r>
            <a:r>
              <a:rPr lang="en-US" sz="2000" dirty="0">
                <a:latin typeface="Times New Roman" panose="02020603050405020304" pitchFamily="18" charset="0"/>
                <a:cs typeface="Times New Roman" panose="02020603050405020304" pitchFamily="18" charset="0"/>
              </a:rPr>
              <a:t>,then waiting for right fork ( </a:t>
            </a:r>
            <a:r>
              <a:rPr lang="en-US" sz="2000" b="0" u="none" strike="noStrike" baseline="0" dirty="0">
                <a:latin typeface="Times New Roman" panose="02020603050405020304" pitchFamily="18" charset="0"/>
                <a:cs typeface="Times New Roman" panose="02020603050405020304" pitchFamily="18" charset="0"/>
              </a:rPr>
              <a:t>None will be able to take their right forks), and there will be a </a:t>
            </a:r>
            <a:r>
              <a:rPr lang="en-US" sz="2000" b="1" u="none" strike="noStrike" baseline="0" dirty="0">
                <a:latin typeface="Times New Roman" panose="02020603050405020304" pitchFamily="18" charset="0"/>
                <a:cs typeface="Times New Roman" panose="02020603050405020304" pitchFamily="18" charset="0"/>
              </a:rPr>
              <a:t>deadlock</a:t>
            </a:r>
            <a:r>
              <a:rPr lang="en-US" sz="2000" b="0" u="none" strike="noStrike" baseline="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000" b="1" dirty="0">
                <a:effectLst/>
                <a:latin typeface="Times New Roman" panose="02020603050405020304" pitchFamily="18" charset="0"/>
              </a:rPr>
              <a:t>Deadlock, </a:t>
            </a:r>
            <a:r>
              <a:rPr lang="en-US" sz="2000" b="0" dirty="0">
                <a:effectLst/>
                <a:latin typeface="Times New Roman" panose="02020603050405020304" pitchFamily="18" charset="0"/>
              </a:rPr>
              <a:t>the ultimate form of starvation, occurs when two or more threads are waiting on a condition that cannot be satisfied. Deadlock most often occurs when two (or more) threads are each waiting for the other(s) to do something.</a:t>
            </a:r>
            <a:endParaRPr lang="en-US" sz="2000" b="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dirty="0">
                <a:effectLst/>
                <a:latin typeface="Times New Roman" panose="02020603050405020304" pitchFamily="18" charset="0"/>
              </a:rPr>
              <a:t>Starvation</a:t>
            </a:r>
            <a:r>
              <a:rPr lang="en-US" sz="2000" b="0" dirty="0">
                <a:effectLst/>
                <a:latin typeface="Times New Roman" panose="02020603050405020304" pitchFamily="18" charset="0"/>
              </a:rPr>
              <a:t> occurs when one or more threads in your program are blocked from gaining access to a resource and, as a result, cannot make progress. </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cs typeface="Times New Roman" panose="02020603050405020304" pitchFamily="18" charset="0"/>
              </a:rPr>
              <a:t>A </a:t>
            </a:r>
            <a:r>
              <a:rPr lang="en-US" sz="2000" b="1" dirty="0">
                <a:effectLst/>
                <a:latin typeface="Times New Roman" panose="02020603050405020304" pitchFamily="18" charset="0"/>
                <a:cs typeface="Times New Roman" panose="02020603050405020304" pitchFamily="18" charset="0"/>
              </a:rPr>
              <a:t>solution</a:t>
            </a:r>
            <a:r>
              <a:rPr lang="en-US" sz="2000" b="0" dirty="0">
                <a:effectLst/>
                <a:latin typeface="Times New Roman" panose="02020603050405020304" pitchFamily="18" charset="0"/>
                <a:cs typeface="Times New Roman" panose="02020603050405020304" pitchFamily="18" charset="0"/>
              </a:rPr>
              <a:t> of the </a:t>
            </a:r>
            <a:r>
              <a:rPr lang="en-US" sz="2000" b="1" dirty="0">
                <a:effectLst/>
                <a:latin typeface="Times New Roman" panose="02020603050405020304" pitchFamily="18" charset="0"/>
                <a:cs typeface="Times New Roman" panose="02020603050405020304" pitchFamily="18" charset="0"/>
              </a:rPr>
              <a:t>Dining Philosophers Problem</a:t>
            </a:r>
            <a:r>
              <a:rPr lang="en-US" sz="2000" b="0" dirty="0">
                <a:effectLst/>
                <a:latin typeface="Times New Roman" panose="02020603050405020304" pitchFamily="18" charset="0"/>
                <a:cs typeface="Times New Roman" panose="02020603050405020304" pitchFamily="18" charset="0"/>
              </a:rPr>
              <a:t> is to use a semaphore to represent a </a:t>
            </a:r>
            <a:r>
              <a:rPr lang="en-US" sz="2000" b="0" u="none" strike="noStrike" baseline="0" dirty="0">
                <a:latin typeface="Times New Roman" panose="02020603050405020304" pitchFamily="18" charset="0"/>
                <a:cs typeface="Times New Roman" panose="02020603050405020304" pitchFamily="18" charset="0"/>
              </a:rPr>
              <a:t>forks</a:t>
            </a:r>
            <a:r>
              <a:rPr lang="en-US" sz="2000" b="0" dirty="0">
                <a:effectLst/>
                <a:latin typeface="Times New Roman" panose="02020603050405020304" pitchFamily="18" charset="0"/>
                <a:cs typeface="Times New Roman" panose="02020603050405020304" pitchFamily="18" charset="0"/>
              </a:rPr>
              <a:t>. A </a:t>
            </a:r>
            <a:r>
              <a:rPr lang="en-US" sz="2000" b="0" u="none" strike="noStrike" baseline="0" dirty="0">
                <a:latin typeface="Times New Roman" panose="02020603050405020304" pitchFamily="18" charset="0"/>
                <a:cs typeface="Times New Roman" panose="02020603050405020304" pitchFamily="18" charset="0"/>
              </a:rPr>
              <a:t>forks</a:t>
            </a:r>
            <a:r>
              <a:rPr lang="en-US" sz="2000" b="0" dirty="0">
                <a:effectLst/>
                <a:latin typeface="Times New Roman" panose="02020603050405020304" pitchFamily="18" charset="0"/>
                <a:cs typeface="Times New Roman" panose="02020603050405020304" pitchFamily="18" charset="0"/>
              </a:rPr>
              <a:t> can be picked up by executing a wait operation on the semaphore and released by executing a signal semaphore.</a:t>
            </a:r>
            <a:endParaRPr lang="en-US" sz="2000" b="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4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97705B9C-C13A-47C9-A230-940E8514A85E}"/>
              </a:ext>
            </a:extLst>
          </p:cNvPr>
          <p:cNvSpPr txBox="1"/>
          <p:nvPr/>
        </p:nvSpPr>
        <p:spPr>
          <a:xfrm>
            <a:off x="211015" y="0"/>
            <a:ext cx="8426548" cy="7065396"/>
          </a:xfrm>
          <a:prstGeom prst="rect">
            <a:avLst/>
          </a:prstGeom>
          <a:noFill/>
        </p:spPr>
        <p:txBody>
          <a:bodyPr wrap="square">
            <a:spAutoFit/>
          </a:bodyPr>
          <a:lstStyle/>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#define N 5 						/* number of philosophers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#define LEFT (i+N−1)%N			 /* number of i’s left neighbor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#define RIGHT (i+1)%N 			/* number of i’s right neighbor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#define THINKING 0 				/* philosopher is thinking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#define HUNGRY 1 				/* philosopher is trying to get for </a:t>
            </a:r>
            <a:r>
              <a:rPr lang="en-US" sz="1600" b="0" i="0" u="none" strike="noStrike" baseline="0" dirty="0" err="1">
                <a:latin typeface="Times New Roman" panose="02020603050405020304" pitchFamily="18" charset="0"/>
                <a:cs typeface="Times New Roman" panose="02020603050405020304" pitchFamily="18" charset="0"/>
              </a:rPr>
              <a:t>ks</a:t>
            </a:r>
            <a:r>
              <a:rPr lang="en-US" sz="1600" b="0" i="0" u="none" strike="noStrike" baseline="0" dirty="0">
                <a:latin typeface="Times New Roman" panose="02020603050405020304" pitchFamily="18" charset="0"/>
                <a:cs typeface="Times New Roman" panose="02020603050405020304" pitchFamily="18" charset="0"/>
              </a:rPr>
              <a:t>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#define EATING 2 					/* philosopher is eating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typedef int semaphore; 				/* semaphores are a special kind of int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int state[N]; 						/* array to keep track of everyone’s state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semaphore mutex = 1;				 /* mutual exclusion for critical regions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semaphore s[N]; 					/* one semaphore per philosopher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void philosopher(int </a:t>
            </a:r>
            <a:r>
              <a:rPr lang="en-US" sz="1600" b="0" i="0" u="none" strike="noStrike" baseline="0" dirty="0" err="1">
                <a:latin typeface="Times New Roman" panose="02020603050405020304" pitchFamily="18" charset="0"/>
                <a:cs typeface="Times New Roman" panose="02020603050405020304" pitchFamily="18" charset="0"/>
              </a:rPr>
              <a:t>i</a:t>
            </a:r>
            <a:r>
              <a:rPr lang="en-US" sz="1600" b="0" i="0" u="none" strike="noStrike" baseline="0" dirty="0">
                <a:latin typeface="Times New Roman" panose="02020603050405020304" pitchFamily="18" charset="0"/>
                <a:cs typeface="Times New Roman" panose="02020603050405020304" pitchFamily="18" charset="0"/>
              </a:rPr>
              <a:t>)				 /* i: philosopher number, from 0 to N−1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while (TRUE) 					{ /* repeat forever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think( ); 							/* philosopher is thinking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take forks(</a:t>
            </a:r>
            <a:r>
              <a:rPr lang="en-US" sz="1600" b="0" i="0" u="none" strike="noStrike" baseline="0" dirty="0" err="1">
                <a:latin typeface="Times New Roman" panose="02020603050405020304" pitchFamily="18" charset="0"/>
                <a:cs typeface="Times New Roman" panose="02020603050405020304" pitchFamily="18" charset="0"/>
              </a:rPr>
              <a:t>i</a:t>
            </a:r>
            <a:r>
              <a:rPr lang="en-US" sz="1600" b="0" i="0" u="none" strike="noStrike" baseline="0" dirty="0">
                <a:latin typeface="Times New Roman" panose="02020603050405020304" pitchFamily="18" charset="0"/>
                <a:cs typeface="Times New Roman" panose="02020603050405020304" pitchFamily="18" charset="0"/>
              </a:rPr>
              <a:t>);						 /* acquire two for </a:t>
            </a:r>
            <a:r>
              <a:rPr lang="en-US" sz="1600" b="0" i="0" u="none" strike="noStrike" baseline="0" dirty="0" err="1">
                <a:latin typeface="Times New Roman" panose="02020603050405020304" pitchFamily="18" charset="0"/>
                <a:cs typeface="Times New Roman" panose="02020603050405020304" pitchFamily="18" charset="0"/>
              </a:rPr>
              <a:t>ks</a:t>
            </a:r>
            <a:r>
              <a:rPr lang="en-US" sz="1600" b="0" i="0" u="none" strike="noStrike" baseline="0" dirty="0">
                <a:latin typeface="Times New Roman" panose="02020603050405020304" pitchFamily="18" charset="0"/>
                <a:cs typeface="Times New Roman" panose="02020603050405020304" pitchFamily="18" charset="0"/>
              </a:rPr>
              <a:t> or block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eat( ); 							/* yum-yum, spaghetti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put forks(</a:t>
            </a:r>
            <a:r>
              <a:rPr lang="en-US" sz="1600" b="0" i="0" u="none" strike="noStrike" baseline="0" dirty="0" err="1">
                <a:latin typeface="Times New Roman" panose="02020603050405020304" pitchFamily="18" charset="0"/>
                <a:cs typeface="Times New Roman" panose="02020603050405020304" pitchFamily="18" charset="0"/>
              </a:rPr>
              <a:t>i</a:t>
            </a:r>
            <a:r>
              <a:rPr lang="en-US" sz="1600" b="0" i="0" u="none" strike="noStrike" baseline="0" dirty="0">
                <a:latin typeface="Times New Roman" panose="02020603050405020304" pitchFamily="18" charset="0"/>
                <a:cs typeface="Times New Roman" panose="02020603050405020304" pitchFamily="18" charset="0"/>
              </a:rPr>
              <a:t>); 						/* put both for </a:t>
            </a:r>
            <a:r>
              <a:rPr lang="en-US" sz="1600" b="0" i="0" u="none" strike="noStrike" baseline="0" dirty="0" err="1">
                <a:latin typeface="Times New Roman" panose="02020603050405020304" pitchFamily="18" charset="0"/>
                <a:cs typeface="Times New Roman" panose="02020603050405020304" pitchFamily="18" charset="0"/>
              </a:rPr>
              <a:t>ks</a:t>
            </a:r>
            <a:r>
              <a:rPr lang="en-US" sz="1600" b="0" i="0" u="none" strike="noStrike" baseline="0" dirty="0">
                <a:latin typeface="Times New Roman" panose="02020603050405020304" pitchFamily="18" charset="0"/>
                <a:cs typeface="Times New Roman" panose="02020603050405020304" pitchFamily="18" charset="0"/>
              </a:rPr>
              <a:t> back on table */</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1600" b="0" i="0" u="none" strike="noStrike" baseline="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A3BEC01C-202F-40C1-802F-71388C3207CF}"/>
              </a:ext>
            </a:extLst>
          </p:cNvPr>
          <p:cNvSpPr txBox="1"/>
          <p:nvPr/>
        </p:nvSpPr>
        <p:spPr>
          <a:xfrm>
            <a:off x="844062" y="98474"/>
            <a:ext cx="7680960" cy="6716326"/>
          </a:xfrm>
          <a:prstGeom prst="rect">
            <a:avLst/>
          </a:prstGeom>
          <a:noFill/>
        </p:spPr>
        <p:txBody>
          <a:bodyPr wrap="square">
            <a:spAutoFit/>
          </a:bodyPr>
          <a:lstStyle/>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void take forks(int </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 i: philosopher number, from 0 to N−1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down(&amp;mutex); 					/* enter critical region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state[</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 HUNGRY; 				/* record fact that philosopher </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is hungry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test(</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 tr y to acquire 2 for </a:t>
            </a:r>
            <a:r>
              <a:rPr lang="en-US" sz="1700" b="0" i="0" u="none" strike="noStrike" baseline="0" dirty="0" err="1">
                <a:latin typeface="Times New Roman" panose="02020603050405020304" pitchFamily="18" charset="0"/>
                <a:cs typeface="Times New Roman" panose="02020603050405020304" pitchFamily="18" charset="0"/>
              </a:rPr>
              <a:t>ks</a:t>
            </a:r>
            <a:r>
              <a:rPr lang="en-US" sz="1700" b="0" i="0" u="none" strike="noStrike" baseline="0" dirty="0">
                <a:latin typeface="Times New Roman" panose="02020603050405020304" pitchFamily="18" charset="0"/>
                <a:cs typeface="Times New Roman" panose="02020603050405020304" pitchFamily="18" charset="0"/>
              </a:rPr>
              <a:t>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up(&amp;mutex); 					/* exit critical region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down(&amp;s[</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 block if for </a:t>
            </a:r>
            <a:r>
              <a:rPr lang="en-US" sz="1700" b="0" i="0" u="none" strike="noStrike" baseline="0" dirty="0" err="1">
                <a:latin typeface="Times New Roman" panose="02020603050405020304" pitchFamily="18" charset="0"/>
                <a:cs typeface="Times New Roman" panose="02020603050405020304" pitchFamily="18" charset="0"/>
              </a:rPr>
              <a:t>ks</a:t>
            </a:r>
            <a:r>
              <a:rPr lang="en-US" sz="1700" b="0" i="0" u="none" strike="noStrike" baseline="0" dirty="0">
                <a:latin typeface="Times New Roman" panose="02020603050405020304" pitchFamily="18" charset="0"/>
                <a:cs typeface="Times New Roman" panose="02020603050405020304" pitchFamily="18" charset="0"/>
              </a:rPr>
              <a:t> were not acquired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void put forks(</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 i: philosopher number, from 0 to N−1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down(&amp;mutex);					 /* enter critical region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state[</a:t>
            </a:r>
            <a:r>
              <a:rPr lang="en-US" sz="1700" b="0" i="0" u="none" strike="noStrike" baseline="0" dirty="0" err="1">
                <a:latin typeface="Times New Roman" panose="02020603050405020304" pitchFamily="18" charset="0"/>
                <a:cs typeface="Times New Roman" panose="02020603050405020304" pitchFamily="18" charset="0"/>
              </a:rPr>
              <a:t>i</a:t>
            </a:r>
            <a:r>
              <a:rPr lang="en-US" sz="1700" b="0" i="0" u="none" strike="noStrike" baseline="0" dirty="0">
                <a:latin typeface="Times New Roman" panose="02020603050405020304" pitchFamily="18" charset="0"/>
                <a:cs typeface="Times New Roman" panose="02020603050405020304" pitchFamily="18" charset="0"/>
              </a:rPr>
              <a:t>] = THINKING; 			/* philosopher has finished eating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test(LEFT);					 /* see if left neighbor can now eat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test(RIGHT); 					/* see if right neighbor can now eat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up(&amp;mutex);					 /* exit critical region */</a:t>
            </a:r>
          </a:p>
          <a:p>
            <a:pPr algn="l">
              <a:lnSpc>
                <a:spcPct val="150000"/>
              </a:lnSpc>
            </a:pPr>
            <a:r>
              <a:rPr lang="en-US" sz="1700" b="0" i="0" u="none" strike="noStrike" baseline="0" dirty="0">
                <a:latin typeface="Times New Roman" panose="02020603050405020304" pitchFamily="18" charset="0"/>
                <a:cs typeface="Times New Roman" panose="02020603050405020304" pitchFamily="18" charset="0"/>
              </a:rPr>
              <a:t>}</a:t>
            </a:r>
          </a:p>
          <a:p>
            <a:pPr algn="l">
              <a:lnSpc>
                <a:spcPct val="150000"/>
              </a:lnSpc>
            </a:pP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A3F3C2A2-F584-4105-9CA6-35D9937CECC0}"/>
              </a:ext>
            </a:extLst>
          </p:cNvPr>
          <p:cNvSpPr txBox="1"/>
          <p:nvPr/>
        </p:nvSpPr>
        <p:spPr>
          <a:xfrm>
            <a:off x="351691" y="309490"/>
            <a:ext cx="7652825" cy="3371885"/>
          </a:xfrm>
          <a:prstGeom prst="rect">
            <a:avLst/>
          </a:prstGeom>
          <a:noFill/>
        </p:spPr>
        <p:txBody>
          <a:bodyPr wrap="square">
            <a:spAutoFit/>
          </a:bodyPr>
          <a:lstStyle/>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void test(</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 i: philosopher number, from 0 to N−1 */</a:t>
            </a:r>
          </a:p>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if (state[</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 HUNGRY &amp;&amp; state[LEFT] != EATING &amp;&amp; state[RIGHT] != EATING) {</a:t>
            </a:r>
          </a:p>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state[</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 = EATING;</a:t>
            </a:r>
          </a:p>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up(&amp;s[</a:t>
            </a:r>
            <a:r>
              <a:rPr lang="en-US" sz="1800" b="0" i="0" u="none" strike="noStrike" baseline="0" dirty="0" err="1">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1800" b="0" i="0" u="none" strike="noStrike" baseline="0" dirty="0">
                <a:latin typeface="Times New Roman" panose="02020603050405020304" pitchFamily="18" charset="0"/>
                <a:cs typeface="Times New Roman" panose="02020603050405020304" pitchFamily="18" charset="0"/>
              </a:rPr>
              <a:t>}</a:t>
            </a:r>
            <a:endParaRPr lang="en-US" dirty="0"/>
          </a:p>
        </p:txBody>
      </p:sp>
      <p:sp>
        <p:nvSpPr>
          <p:cNvPr id="10" name="TextBox 9">
            <a:extLst>
              <a:ext uri="{FF2B5EF4-FFF2-40B4-BE49-F238E27FC236}">
                <a16:creationId xmlns:a16="http://schemas.microsoft.com/office/drawing/2014/main" xmlns="" id="{26B61D1C-65BB-4A3C-AB14-FC5CAF48B724}"/>
              </a:ext>
            </a:extLst>
          </p:cNvPr>
          <p:cNvSpPr txBox="1"/>
          <p:nvPr/>
        </p:nvSpPr>
        <p:spPr>
          <a:xfrm>
            <a:off x="1526345" y="5198404"/>
            <a:ext cx="4572000"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 A solution to the dining philosophers problem.</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9CADA9E-6A57-442D-BF55-945493BFA297}"/>
              </a:ext>
            </a:extLst>
          </p:cNvPr>
          <p:cNvSpPr txBox="1"/>
          <p:nvPr/>
        </p:nvSpPr>
        <p:spPr>
          <a:xfrm>
            <a:off x="244929" y="228599"/>
            <a:ext cx="8462973" cy="6130974"/>
          </a:xfrm>
          <a:prstGeom prst="rect">
            <a:avLst/>
          </a:prstGeom>
          <a:noFill/>
        </p:spPr>
        <p:txBody>
          <a:bodyPr wrap="square">
            <a:spAutoFit/>
          </a:bodyPr>
          <a:lstStyle/>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The readers and writers problem</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Reader-writer problem in operating system which is used for process synchronization, which access the database.</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a process is writing something on a file and another process also starts writing on the same file at the same time, then the system will go into the inconsistent state.</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Another problem is that if a process is reading the file and another process is writing on the same file at the same time, then this may lead to dirty-read.</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For example, an airline reservation system, with many competing processes wishing to read and write it. It is acceptable to have multiple processes reading the database at the same time, but if one process is updating (writing) the database, no other processes may have access to the database, not even readers.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0165D58-9FFB-40D3-BADB-4AC4F70BD7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xmlns="" id="{E1F1B9DF-DFA6-4040-8CD7-2485E0EC024F}"/>
              </a:ext>
            </a:extLst>
          </p:cNvPr>
          <p:cNvSpPr txBox="1"/>
          <p:nvPr/>
        </p:nvSpPr>
        <p:spPr>
          <a:xfrm>
            <a:off x="0" y="376769"/>
            <a:ext cx="9143998" cy="461665"/>
          </a:xfrm>
          <a:prstGeom prst="rect">
            <a:avLst/>
          </a:prstGeom>
          <a:noFill/>
        </p:spPr>
        <p:txBody>
          <a:bodyPr wrap="square">
            <a:spAutoFit/>
          </a:bodyPr>
          <a:lstStyle/>
          <a:p>
            <a:pPr algn="ctr"/>
            <a:r>
              <a:rPr lang="en-US" sz="2400" b="1" i="0" dirty="0">
                <a:solidFill>
                  <a:srgbClr val="000000"/>
                </a:solidFill>
                <a:effectLst/>
                <a:latin typeface="Times New Roman" panose="02020603050405020304" pitchFamily="18" charset="0"/>
              </a:rPr>
              <a:t>Multicore Programming</a:t>
            </a:r>
          </a:p>
        </p:txBody>
      </p:sp>
      <p:pic>
        <p:nvPicPr>
          <p:cNvPr id="8" name="Picture 7">
            <a:extLst>
              <a:ext uri="{FF2B5EF4-FFF2-40B4-BE49-F238E27FC236}">
                <a16:creationId xmlns:a16="http://schemas.microsoft.com/office/drawing/2014/main" xmlns="" id="{7323B064-0D74-4759-8CB2-FAEEB5816ABD}"/>
              </a:ext>
            </a:extLst>
          </p:cNvPr>
          <p:cNvPicPr>
            <a:picLocks noChangeAspect="1"/>
          </p:cNvPicPr>
          <p:nvPr/>
        </p:nvPicPr>
        <p:blipFill>
          <a:blip r:embed="rId2"/>
          <a:stretch>
            <a:fillRect/>
          </a:stretch>
        </p:blipFill>
        <p:spPr>
          <a:xfrm>
            <a:off x="581465" y="1234489"/>
            <a:ext cx="7696200" cy="1295400"/>
          </a:xfrm>
          <a:prstGeom prst="rect">
            <a:avLst/>
          </a:prstGeom>
        </p:spPr>
      </p:pic>
      <p:sp>
        <p:nvSpPr>
          <p:cNvPr id="10" name="TextBox 9">
            <a:extLst>
              <a:ext uri="{FF2B5EF4-FFF2-40B4-BE49-F238E27FC236}">
                <a16:creationId xmlns:a16="http://schemas.microsoft.com/office/drawing/2014/main" xmlns="" id="{A365CEFC-3A67-42E5-9023-49771B06D18A}"/>
              </a:ext>
            </a:extLst>
          </p:cNvPr>
          <p:cNvSpPr txBox="1"/>
          <p:nvPr/>
        </p:nvSpPr>
        <p:spPr>
          <a:xfrm>
            <a:off x="0" y="2684632"/>
            <a:ext cx="9143999"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a:t>
            </a:r>
            <a:r>
              <a:rPr lang="en-US" sz="1400" b="1" dirty="0">
                <a:latin typeface="Times New Roman" panose="02020603050405020304" pitchFamily="18" charset="0"/>
                <a:cs typeface="Times New Roman" panose="02020603050405020304" pitchFamily="18" charset="0"/>
              </a:rPr>
              <a:t>.</a:t>
            </a:r>
            <a:r>
              <a:rPr lang="en-US" sz="1400" b="1" i="0" u="none" strike="noStrike" baseline="0" dirty="0">
                <a:latin typeface="Times New Roman" panose="02020603050405020304" pitchFamily="18" charset="0"/>
                <a:cs typeface="Times New Roman" panose="02020603050405020304" pitchFamily="18" charset="0"/>
              </a:rPr>
              <a:t>Concurrent execution on a single-core system.</a:t>
            </a:r>
            <a:endParaRPr lang="en-US" sz="1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87E5F98B-DE06-4CEA-8B47-0331AEF99FFC}"/>
              </a:ext>
            </a:extLst>
          </p:cNvPr>
          <p:cNvPicPr>
            <a:picLocks noChangeAspect="1"/>
          </p:cNvPicPr>
          <p:nvPr/>
        </p:nvPicPr>
        <p:blipFill>
          <a:blip r:embed="rId3"/>
          <a:stretch>
            <a:fillRect/>
          </a:stretch>
        </p:blipFill>
        <p:spPr>
          <a:xfrm>
            <a:off x="1043617" y="3023185"/>
            <a:ext cx="6749885" cy="2509423"/>
          </a:xfrm>
          <a:prstGeom prst="rect">
            <a:avLst/>
          </a:prstGeom>
        </p:spPr>
      </p:pic>
      <p:sp>
        <p:nvSpPr>
          <p:cNvPr id="14" name="TextBox 13">
            <a:extLst>
              <a:ext uri="{FF2B5EF4-FFF2-40B4-BE49-F238E27FC236}">
                <a16:creationId xmlns:a16="http://schemas.microsoft.com/office/drawing/2014/main" xmlns="" id="{DA922B0E-5069-4272-BA85-6DCAEF2D3894}"/>
              </a:ext>
            </a:extLst>
          </p:cNvPr>
          <p:cNvSpPr txBox="1"/>
          <p:nvPr/>
        </p:nvSpPr>
        <p:spPr>
          <a:xfrm>
            <a:off x="0" y="5863054"/>
            <a:ext cx="9144000"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 Parallel execution on a multicore system.</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05143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F3C88EF-F6F5-439A-BC2B-08AA2C31A8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60</a:t>
            </a:fld>
            <a:endParaRPr lang="en-US">
              <a:solidFill>
                <a:srgbClr val="000000"/>
              </a:solidFill>
            </a:endParaRPr>
          </a:p>
        </p:txBody>
      </p:sp>
      <p:sp>
        <p:nvSpPr>
          <p:cNvPr id="4" name="TextBox 3">
            <a:extLst>
              <a:ext uri="{FF2B5EF4-FFF2-40B4-BE49-F238E27FC236}">
                <a16:creationId xmlns:a16="http://schemas.microsoft.com/office/drawing/2014/main" xmlns="" id="{0DD46398-36E2-4A1E-9D02-4CE988799F4E}"/>
              </a:ext>
            </a:extLst>
          </p:cNvPr>
          <p:cNvSpPr txBox="1"/>
          <p:nvPr/>
        </p:nvSpPr>
        <p:spPr>
          <a:xfrm>
            <a:off x="457199" y="335846"/>
            <a:ext cx="8245929" cy="4247317"/>
          </a:xfrm>
          <a:prstGeom prst="rect">
            <a:avLst/>
          </a:prstGeom>
          <a:noFill/>
        </p:spPr>
        <p:txBody>
          <a:bodyPr wrap="square">
            <a:spAutoFit/>
          </a:bodyPr>
          <a:lstStyle/>
          <a:p>
            <a:pPr marL="342900" marR="8950" indent="-342900" algn="just">
              <a:lnSpc>
                <a:spcPct val="150000"/>
              </a:lnSpc>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Special type of mutual exclusion problem. A special solution can do better than a general solution.</a:t>
            </a:r>
          </a:p>
          <a:p>
            <a:pPr marR="0" algn="just">
              <a:lnSpc>
                <a:spcPct val="150000"/>
              </a:lnSpc>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Solution one:</a:t>
            </a:r>
          </a:p>
          <a:p>
            <a:pPr marL="342900" marR="12300" indent="-342900" algn="just">
              <a:lnSpc>
                <a:spcPct val="150000"/>
              </a:lnSpc>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Readers have priority. Unless a writer is currently writing, readers can always read the data.</a:t>
            </a:r>
          </a:p>
          <a:p>
            <a:pPr marR="0" algn="just">
              <a:lnSpc>
                <a:spcPct val="150000"/>
              </a:lnSpc>
            </a:pPr>
            <a:r>
              <a:rPr lang="en-US" sz="2000" b="1" i="0" u="none" strike="noStrike" baseline="0" dirty="0">
                <a:solidFill>
                  <a:srgbClr val="000000"/>
                </a:solidFill>
                <a:latin typeface="Times New Roman" panose="02020603050405020304" pitchFamily="18" charset="0"/>
                <a:cs typeface="Times New Roman" panose="02020603050405020304" pitchFamily="18" charset="0"/>
              </a:rPr>
              <a:t>Solution two:</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marR="7810" indent="-342900" algn="just">
              <a:lnSpc>
                <a:spcPct val="150000"/>
              </a:lnSpc>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Writers have priority. Guarantee no new readers are allowed when a writer wants to write</a:t>
            </a:r>
            <a:r>
              <a:rPr lang="en-US" sz="2000" b="0" i="0" u="none" strike="noStrike" baseline="0" dirty="0" smtClean="0">
                <a:solidFill>
                  <a:srgbClr val="000000"/>
                </a:solidFill>
                <a:latin typeface="Times New Roman" panose="02020603050405020304" pitchFamily="18" charset="0"/>
                <a:cs typeface="Times New Roman" panose="02020603050405020304" pitchFamily="18" charset="0"/>
              </a:rPr>
              <a:t>.</a:t>
            </a:r>
          </a:p>
          <a:p>
            <a:pPr marL="342900" marR="7810" indent="-342900" algn="just">
              <a:lnSpc>
                <a:spcPct val="150000"/>
              </a:lnSpc>
              <a:buFont typeface="Arial" panose="020B0604020202020204" pitchFamily="34" charset="0"/>
              <a:buChar char="•"/>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1107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F3C88EF-F6F5-439A-BC2B-08AA2C31A8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61</a:t>
            </a:fld>
            <a:endParaRPr lang="en-US">
              <a:solidFill>
                <a:srgbClr val="000000"/>
              </a:solidFill>
            </a:endParaRPr>
          </a:p>
        </p:txBody>
      </p:sp>
      <p:sp>
        <p:nvSpPr>
          <p:cNvPr id="4" name="TextBox 3">
            <a:extLst>
              <a:ext uri="{FF2B5EF4-FFF2-40B4-BE49-F238E27FC236}">
                <a16:creationId xmlns:a16="http://schemas.microsoft.com/office/drawing/2014/main" xmlns="" id="{0DD46398-36E2-4A1E-9D02-4CE988799F4E}"/>
              </a:ext>
            </a:extLst>
          </p:cNvPr>
          <p:cNvSpPr txBox="1"/>
          <p:nvPr/>
        </p:nvSpPr>
        <p:spPr>
          <a:xfrm>
            <a:off x="457199" y="335846"/>
            <a:ext cx="8245929" cy="3939540"/>
          </a:xfrm>
          <a:prstGeom prst="rect">
            <a:avLst/>
          </a:prstGeom>
          <a:noFill/>
        </p:spPr>
        <p:txBody>
          <a:bodyPr wrap="square">
            <a:spAutoFit/>
          </a:bodyPr>
          <a:lstStyle/>
          <a:p>
            <a:pPr marR="7810" algn="just">
              <a:lnSpc>
                <a:spcPct val="150000"/>
              </a:lnSpc>
            </a:pPr>
            <a:r>
              <a:rPr lang="en-US" sz="2000" dirty="0"/>
              <a:t>Three variables are used: </a:t>
            </a:r>
            <a:r>
              <a:rPr lang="en-US" sz="2000" b="1" dirty="0" err="1"/>
              <a:t>mutex</a:t>
            </a:r>
            <a:r>
              <a:rPr lang="en-US" sz="2000" b="1" dirty="0"/>
              <a:t>, </a:t>
            </a:r>
            <a:r>
              <a:rPr lang="en-US" sz="2000" b="1" dirty="0" err="1"/>
              <a:t>wrt</a:t>
            </a:r>
            <a:r>
              <a:rPr lang="en-US" sz="2000" b="1" dirty="0"/>
              <a:t>, </a:t>
            </a:r>
            <a:r>
              <a:rPr lang="en-US" sz="2000" b="1" dirty="0" err="1"/>
              <a:t>readcnt</a:t>
            </a:r>
            <a:r>
              <a:rPr lang="en-US" sz="2000" dirty="0"/>
              <a:t> to implement </a:t>
            </a:r>
            <a:r>
              <a:rPr lang="en-US" sz="2000" dirty="0" smtClean="0"/>
              <a:t>solution</a:t>
            </a:r>
          </a:p>
          <a:p>
            <a:pPr marR="7810" algn="just">
              <a:lnSpc>
                <a:spcPct val="150000"/>
              </a:lnSpc>
            </a:pPr>
            <a:r>
              <a:rPr lang="en-US" sz="2000" b="1" dirty="0"/>
              <a:t>semaphore</a:t>
            </a:r>
            <a:r>
              <a:rPr lang="en-US" sz="2000" dirty="0"/>
              <a:t> </a:t>
            </a:r>
            <a:r>
              <a:rPr lang="en-US" sz="2000" dirty="0" err="1"/>
              <a:t>mutex</a:t>
            </a:r>
            <a:r>
              <a:rPr lang="en-US" sz="2000" dirty="0"/>
              <a:t>, </a:t>
            </a:r>
            <a:r>
              <a:rPr lang="en-US" sz="2000" dirty="0" err="1"/>
              <a:t>wrt</a:t>
            </a:r>
            <a:r>
              <a:rPr lang="en-US" sz="2000" dirty="0"/>
              <a:t>; // semaphore </a:t>
            </a:r>
            <a:r>
              <a:rPr lang="en-US" sz="2000" b="1" dirty="0" err="1"/>
              <a:t>mutex</a:t>
            </a:r>
            <a:r>
              <a:rPr lang="en-US" sz="2000" dirty="0"/>
              <a:t> is used to ensure mutual exclusion when </a:t>
            </a:r>
            <a:r>
              <a:rPr lang="en-US" sz="2000" b="1" dirty="0" err="1"/>
              <a:t>readcnt</a:t>
            </a:r>
            <a:r>
              <a:rPr lang="en-US" sz="2000" dirty="0"/>
              <a:t> is updated i.e. when any reader enters or exit from the critical section and semaphore </a:t>
            </a:r>
            <a:r>
              <a:rPr lang="en-US" sz="2000" b="1" dirty="0" err="1"/>
              <a:t>wrt</a:t>
            </a:r>
            <a:r>
              <a:rPr lang="en-US" sz="2000" dirty="0"/>
              <a:t> is used by both readers and writers</a:t>
            </a:r>
          </a:p>
          <a:p>
            <a:pPr marR="7810" algn="just">
              <a:lnSpc>
                <a:spcPct val="150000"/>
              </a:lnSpc>
            </a:pPr>
            <a:r>
              <a:rPr lang="en-US" sz="2000" b="1" dirty="0" err="1"/>
              <a:t>int</a:t>
            </a:r>
            <a:r>
              <a:rPr lang="en-US" sz="2000" dirty="0"/>
              <a:t> </a:t>
            </a:r>
            <a:r>
              <a:rPr lang="en-US" sz="2000" dirty="0" err="1"/>
              <a:t>readcnt</a:t>
            </a:r>
            <a:r>
              <a:rPr lang="en-US" sz="2000" dirty="0"/>
              <a:t>;  //    </a:t>
            </a:r>
            <a:r>
              <a:rPr lang="en-US" sz="2000" b="1" dirty="0" err="1"/>
              <a:t>readcnt</a:t>
            </a:r>
            <a:r>
              <a:rPr lang="en-US" sz="2000" dirty="0"/>
              <a:t> tells the number of processes performing read in the critical section, initially 0</a:t>
            </a:r>
          </a:p>
          <a:p>
            <a:pPr fontAlgn="base"/>
            <a:r>
              <a:rPr lang="en-US" sz="2000" dirty="0"/>
              <a:t>– wait() : decrements the semaphore value.</a:t>
            </a:r>
          </a:p>
          <a:p>
            <a:pPr fontAlgn="base"/>
            <a:r>
              <a:rPr lang="en-US" sz="2000" dirty="0"/>
              <a:t>– signal() : increments the semaphore value</a:t>
            </a:r>
          </a:p>
          <a:p>
            <a:pPr marR="7810" algn="just">
              <a:lnSpc>
                <a:spcPct val="150000"/>
              </a:lnSpc>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6247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916" y="241501"/>
            <a:ext cx="1937084" cy="3970318"/>
          </a:xfrm>
          <a:prstGeom prst="rect">
            <a:avLst/>
          </a:prstGeom>
        </p:spPr>
        <p:txBody>
          <a:bodyPr wrap="square">
            <a:spAutoFit/>
          </a:bodyPr>
          <a:lstStyle/>
          <a:p>
            <a:r>
              <a:rPr lang="en-US" dirty="0" smtClean="0"/>
              <a:t>Code for writer process </a:t>
            </a:r>
          </a:p>
          <a:p>
            <a:endParaRPr lang="en-US" dirty="0" smtClean="0"/>
          </a:p>
          <a:p>
            <a:r>
              <a:rPr lang="en-US" dirty="0" smtClean="0">
                <a:latin typeface="Times New Roman" panose="02020603050405020304" pitchFamily="18" charset="0"/>
                <a:cs typeface="Times New Roman" panose="02020603050405020304" pitchFamily="18" charset="0"/>
              </a:rPr>
              <a:t>while(TRUE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wait(w);</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perform the write operation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signal(w);</a:t>
            </a:r>
          </a:p>
          <a:p>
            <a:r>
              <a:rPr lang="en-US" dirty="0" smtClean="0"/>
              <a:t>}</a:t>
            </a:r>
          </a:p>
          <a:p>
            <a:endParaRPr lang="en-US" dirty="0" smtClean="0"/>
          </a:p>
          <a:p>
            <a:endParaRPr lang="en-US" dirty="0"/>
          </a:p>
        </p:txBody>
      </p:sp>
      <p:sp>
        <p:nvSpPr>
          <p:cNvPr id="4" name="Rectangle 3"/>
          <p:cNvSpPr/>
          <p:nvPr/>
        </p:nvSpPr>
        <p:spPr>
          <a:xfrm>
            <a:off x="4030579" y="241501"/>
            <a:ext cx="4572000" cy="6463308"/>
          </a:xfrm>
          <a:prstGeom prst="rect">
            <a:avLst/>
          </a:prstGeom>
        </p:spPr>
        <p:txBody>
          <a:bodyPr>
            <a:spAutoFit/>
          </a:bodyPr>
          <a:lstStyle/>
          <a:p>
            <a:r>
              <a:rPr lang="en-US" dirty="0" smtClean="0"/>
              <a:t>Code for </a:t>
            </a:r>
            <a:r>
              <a:rPr lang="en-US" smtClean="0"/>
              <a:t>reader process</a:t>
            </a:r>
            <a:endParaRPr lang="en-US" dirty="0" smtClean="0"/>
          </a:p>
          <a:p>
            <a:r>
              <a:rPr lang="en-US" dirty="0" smtClean="0"/>
              <a:t>while(TRUE</a:t>
            </a:r>
            <a:r>
              <a:rPr lang="en-US" dirty="0"/>
              <a:t>) </a:t>
            </a:r>
          </a:p>
          <a:p>
            <a:r>
              <a:rPr lang="en-US" dirty="0"/>
              <a:t>{</a:t>
            </a:r>
          </a:p>
          <a:p>
            <a:r>
              <a:rPr lang="en-US" dirty="0"/>
              <a:t>    //acquire lock</a:t>
            </a:r>
          </a:p>
          <a:p>
            <a:r>
              <a:rPr lang="en-US" dirty="0"/>
              <a:t>    wait(m);</a:t>
            </a:r>
          </a:p>
          <a:p>
            <a:r>
              <a:rPr lang="en-US" dirty="0"/>
              <a:t>    </a:t>
            </a:r>
            <a:r>
              <a:rPr lang="en-US" dirty="0" err="1"/>
              <a:t>read_count</a:t>
            </a:r>
            <a:r>
              <a:rPr lang="en-US" dirty="0"/>
              <a:t>++;</a:t>
            </a:r>
          </a:p>
          <a:p>
            <a:r>
              <a:rPr lang="en-US" dirty="0"/>
              <a:t>    if(</a:t>
            </a:r>
            <a:r>
              <a:rPr lang="en-US" dirty="0" err="1"/>
              <a:t>read_count</a:t>
            </a:r>
            <a:r>
              <a:rPr lang="en-US" dirty="0"/>
              <a:t> == 1)</a:t>
            </a:r>
          </a:p>
          <a:p>
            <a:r>
              <a:rPr lang="en-US" dirty="0"/>
              <a:t>        wait(w);</a:t>
            </a:r>
          </a:p>
          <a:p>
            <a:r>
              <a:rPr lang="en-US" dirty="0"/>
              <a:t>    </a:t>
            </a:r>
          </a:p>
          <a:p>
            <a:r>
              <a:rPr lang="en-US" dirty="0"/>
              <a:t>    //release lock  </a:t>
            </a:r>
          </a:p>
          <a:p>
            <a:r>
              <a:rPr lang="en-US" dirty="0"/>
              <a:t>    signal(m);  </a:t>
            </a:r>
          </a:p>
          <a:p>
            <a:r>
              <a:rPr lang="en-US" dirty="0"/>
              <a:t>    </a:t>
            </a:r>
          </a:p>
          <a:p>
            <a:r>
              <a:rPr lang="en-US" dirty="0"/>
              <a:t>    /* perform the reading operation */</a:t>
            </a:r>
          </a:p>
          <a:p>
            <a:r>
              <a:rPr lang="en-US" dirty="0"/>
              <a:t>    </a:t>
            </a:r>
          </a:p>
          <a:p>
            <a:r>
              <a:rPr lang="en-US" dirty="0"/>
              <a:t>    // acquire lock</a:t>
            </a:r>
          </a:p>
          <a:p>
            <a:r>
              <a:rPr lang="en-US" dirty="0"/>
              <a:t>    wait(m);   </a:t>
            </a:r>
          </a:p>
          <a:p>
            <a:r>
              <a:rPr lang="en-US" dirty="0"/>
              <a:t>    </a:t>
            </a:r>
            <a:r>
              <a:rPr lang="en-US" dirty="0" err="1"/>
              <a:t>read_count</a:t>
            </a:r>
            <a:r>
              <a:rPr lang="en-US" dirty="0"/>
              <a:t>--;</a:t>
            </a:r>
          </a:p>
          <a:p>
            <a:r>
              <a:rPr lang="en-US" dirty="0"/>
              <a:t>    if(</a:t>
            </a:r>
            <a:r>
              <a:rPr lang="en-US" dirty="0" err="1"/>
              <a:t>read_count</a:t>
            </a:r>
            <a:r>
              <a:rPr lang="en-US" dirty="0"/>
              <a:t> == 0)</a:t>
            </a:r>
          </a:p>
          <a:p>
            <a:r>
              <a:rPr lang="en-US" dirty="0"/>
              <a:t>        signal(w);</a:t>
            </a:r>
          </a:p>
          <a:p>
            <a:r>
              <a:rPr lang="en-US" dirty="0"/>
              <a:t>        </a:t>
            </a:r>
          </a:p>
          <a:p>
            <a:r>
              <a:rPr lang="en-US" dirty="0"/>
              <a:t>    // release lock</a:t>
            </a:r>
          </a:p>
          <a:p>
            <a:r>
              <a:rPr lang="en-US" dirty="0"/>
              <a:t>    signal(m);  </a:t>
            </a:r>
          </a:p>
          <a:p>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F3C88EF-F6F5-439A-BC2B-08AA2C31A8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63</a:t>
            </a:fld>
            <a:endParaRPr lang="en-US">
              <a:solidFill>
                <a:srgbClr val="000000"/>
              </a:solidFill>
            </a:endParaRPr>
          </a:p>
        </p:txBody>
      </p:sp>
      <p:sp>
        <p:nvSpPr>
          <p:cNvPr id="6" name="TextBox 5">
            <a:extLst>
              <a:ext uri="{FF2B5EF4-FFF2-40B4-BE49-F238E27FC236}">
                <a16:creationId xmlns:a16="http://schemas.microsoft.com/office/drawing/2014/main" xmlns="" id="{F992534E-71BB-4534-9AC5-73283322B71C}"/>
              </a:ext>
            </a:extLst>
          </p:cNvPr>
          <p:cNvSpPr txBox="1"/>
          <p:nvPr/>
        </p:nvSpPr>
        <p:spPr>
          <a:xfrm>
            <a:off x="2024743" y="5544905"/>
            <a:ext cx="4572000" cy="307777"/>
          </a:xfrm>
          <a:prstGeom prst="rect">
            <a:avLst/>
          </a:prstGeom>
          <a:noFill/>
        </p:spPr>
        <p:txBody>
          <a:bodyPr wrap="square">
            <a:spAutoFit/>
          </a:bodyPr>
          <a:lstStyle/>
          <a:p>
            <a:pPr algn="ctr"/>
            <a:r>
              <a:rPr lang="en-US" sz="1400" b="1" i="0" u="none" strike="noStrike" baseline="0" dirty="0">
                <a:latin typeface="Times New Roman" panose="02020603050405020304" pitchFamily="18" charset="0"/>
                <a:cs typeface="Times New Roman" panose="02020603050405020304" pitchFamily="18" charset="0"/>
              </a:rPr>
              <a:t>Figure. A solution to the readers and writers problem.</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4942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F3C88EF-F6F5-439A-BC2B-08AA2C31A8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64</a:t>
            </a:fld>
            <a:endParaRPr lang="en-US">
              <a:solidFill>
                <a:srgbClr val="000000"/>
              </a:solidFill>
            </a:endParaRPr>
          </a:p>
        </p:txBody>
      </p:sp>
      <p:sp>
        <p:nvSpPr>
          <p:cNvPr id="4" name="TextBox 3">
            <a:extLst>
              <a:ext uri="{FF2B5EF4-FFF2-40B4-BE49-F238E27FC236}">
                <a16:creationId xmlns:a16="http://schemas.microsoft.com/office/drawing/2014/main" xmlns="" id="{30978B59-FAA3-4AA6-BEF3-C70CC217D919}"/>
              </a:ext>
            </a:extLst>
          </p:cNvPr>
          <p:cNvSpPr txBox="1"/>
          <p:nvPr/>
        </p:nvSpPr>
        <p:spPr>
          <a:xfrm>
            <a:off x="408214" y="375558"/>
            <a:ext cx="6449786" cy="461665"/>
          </a:xfrm>
          <a:prstGeom prst="rect">
            <a:avLst/>
          </a:prstGeom>
          <a:noFill/>
        </p:spPr>
        <p:txBody>
          <a:bodyPr wrap="square">
            <a:spAutoFit/>
          </a:bodyPr>
          <a:lstStyle/>
          <a:p>
            <a:r>
              <a:rPr lang="en-US" sz="2400" b="1" i="0" u="none" strike="noStrike" baseline="0" dirty="0">
                <a:solidFill>
                  <a:srgbClr val="000000"/>
                </a:solidFill>
                <a:latin typeface="Times New Roman" panose="02020603050405020304" pitchFamily="18" charset="0"/>
                <a:cs typeface="Times New Roman" panose="02020603050405020304" pitchFamily="18" charset="0"/>
              </a:rPr>
              <a:t>The Sleeping Barber Problem </a:t>
            </a: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D807D23-49A1-4D23-BCA2-0633E1EF19FE}"/>
              </a:ext>
            </a:extLst>
          </p:cNvPr>
          <p:cNvPicPr>
            <a:picLocks noChangeAspect="1"/>
          </p:cNvPicPr>
          <p:nvPr/>
        </p:nvPicPr>
        <p:blipFill>
          <a:blip r:embed="rId2"/>
          <a:stretch>
            <a:fillRect/>
          </a:stretch>
        </p:blipFill>
        <p:spPr>
          <a:xfrm>
            <a:off x="1323975" y="1622426"/>
            <a:ext cx="5534025" cy="4733925"/>
          </a:xfrm>
          <a:prstGeom prst="rect">
            <a:avLst/>
          </a:prstGeom>
        </p:spPr>
      </p:pic>
    </p:spTree>
    <p:extLst>
      <p:ext uri="{BB962C8B-B14F-4D97-AF65-F5344CB8AC3E}">
        <p14:creationId xmlns:p14="http://schemas.microsoft.com/office/powerpoint/2010/main" val="2289195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F3C88EF-F6F5-439A-BC2B-08AA2C31A8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65</a:t>
            </a:fld>
            <a:endParaRPr lang="en-US">
              <a:solidFill>
                <a:srgbClr val="000000"/>
              </a:solidFill>
            </a:endParaRPr>
          </a:p>
        </p:txBody>
      </p:sp>
      <p:pic>
        <p:nvPicPr>
          <p:cNvPr id="3" name="Picture 2">
            <a:extLst>
              <a:ext uri="{FF2B5EF4-FFF2-40B4-BE49-F238E27FC236}">
                <a16:creationId xmlns:a16="http://schemas.microsoft.com/office/drawing/2014/main" xmlns="" id="{39828B37-2E35-4D22-9EB9-CF804E1E1ED6}"/>
              </a:ext>
            </a:extLst>
          </p:cNvPr>
          <p:cNvPicPr>
            <a:picLocks noChangeAspect="1"/>
          </p:cNvPicPr>
          <p:nvPr/>
        </p:nvPicPr>
        <p:blipFill>
          <a:blip r:embed="rId2"/>
          <a:stretch>
            <a:fillRect/>
          </a:stretch>
        </p:blipFill>
        <p:spPr>
          <a:xfrm>
            <a:off x="558311" y="1622499"/>
            <a:ext cx="7240553" cy="4269618"/>
          </a:xfrm>
          <a:prstGeom prst="rect">
            <a:avLst/>
          </a:prstGeom>
        </p:spPr>
      </p:pic>
      <p:sp>
        <p:nvSpPr>
          <p:cNvPr id="5" name="TextBox 4">
            <a:extLst>
              <a:ext uri="{FF2B5EF4-FFF2-40B4-BE49-F238E27FC236}">
                <a16:creationId xmlns:a16="http://schemas.microsoft.com/office/drawing/2014/main" xmlns="" id="{34FB15DB-58D5-4779-9FD3-2430D3F003AE}"/>
              </a:ext>
            </a:extLst>
          </p:cNvPr>
          <p:cNvSpPr txBox="1"/>
          <p:nvPr/>
        </p:nvSpPr>
        <p:spPr>
          <a:xfrm>
            <a:off x="1126671" y="827705"/>
            <a:ext cx="4572000" cy="400110"/>
          </a:xfrm>
          <a:prstGeom prst="rect">
            <a:avLst/>
          </a:prstGeom>
          <a:noFill/>
        </p:spPr>
        <p:txBody>
          <a:bodyPr wrap="square">
            <a:spAutoFit/>
          </a:bodyPr>
          <a:lstStyle/>
          <a:p>
            <a:r>
              <a:rPr lang="en-US" sz="2000" b="1" i="0" u="none" strike="noStrike" baseline="0" dirty="0">
                <a:solidFill>
                  <a:srgbClr val="000000"/>
                </a:solidFill>
                <a:latin typeface="Times New Roman" panose="02020603050405020304" pitchFamily="18" charset="0"/>
                <a:cs typeface="Times New Roman" panose="02020603050405020304" pitchFamily="18" charset="0"/>
              </a:rPr>
              <a:t>Problem description:</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443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FF3C88EF-F6F5-439A-BC2B-08AA2C31A8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66</a:t>
            </a:fld>
            <a:endParaRPr lang="en-US">
              <a:solidFill>
                <a:srgbClr val="000000"/>
              </a:solidFill>
            </a:endParaRPr>
          </a:p>
        </p:txBody>
      </p:sp>
      <p:sp>
        <p:nvSpPr>
          <p:cNvPr id="4" name="TextBox 3">
            <a:extLst>
              <a:ext uri="{FF2B5EF4-FFF2-40B4-BE49-F238E27FC236}">
                <a16:creationId xmlns:a16="http://schemas.microsoft.com/office/drawing/2014/main" xmlns="" id="{4D820254-BC42-456D-B95A-0F1B0822C08D}"/>
              </a:ext>
            </a:extLst>
          </p:cNvPr>
          <p:cNvSpPr txBox="1"/>
          <p:nvPr/>
        </p:nvSpPr>
        <p:spPr>
          <a:xfrm>
            <a:off x="211015" y="136524"/>
            <a:ext cx="8721969" cy="617996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900" u="none" strike="noStrike" baseline="0" dirty="0">
                <a:latin typeface="Times New Roman" panose="02020603050405020304" pitchFamily="18" charset="0"/>
                <a:cs typeface="Times New Roman" panose="02020603050405020304" pitchFamily="18" charset="0"/>
              </a:rPr>
              <a:t>The barber shop has one barber, one barber chair, and n chairs for waiting customers, if any, to sit on.</a:t>
            </a:r>
          </a:p>
          <a:p>
            <a:pPr marL="285750" indent="-285750" algn="just">
              <a:lnSpc>
                <a:spcPct val="150000"/>
              </a:lnSpc>
              <a:buFont typeface="Arial" panose="020B0604020202020204" pitchFamily="34" charset="0"/>
              <a:buChar char="•"/>
            </a:pPr>
            <a:r>
              <a:rPr lang="en-US" sz="1900" u="none" strike="noStrike" baseline="0" dirty="0">
                <a:latin typeface="Times New Roman" panose="02020603050405020304" pitchFamily="18" charset="0"/>
                <a:cs typeface="Times New Roman" panose="02020603050405020304" pitchFamily="18" charset="0"/>
              </a:rPr>
              <a:t>If there are no customers present, the barber sits down in the barber chair and falls asleep, as shown in the figure in the previous slide</a:t>
            </a:r>
          </a:p>
          <a:p>
            <a:pPr marL="285750" indent="-285750" algn="just">
              <a:lnSpc>
                <a:spcPct val="150000"/>
              </a:lnSpc>
              <a:buFont typeface="Arial" panose="020B0604020202020204" pitchFamily="34" charset="0"/>
              <a:buChar char="•"/>
            </a:pPr>
            <a:r>
              <a:rPr lang="en-US" sz="1900" u="none" strike="noStrike" baseline="0" dirty="0">
                <a:latin typeface="Times New Roman" panose="02020603050405020304" pitchFamily="18" charset="0"/>
                <a:cs typeface="Times New Roman" panose="02020603050405020304" pitchFamily="18" charset="0"/>
              </a:rPr>
              <a:t>When a customer arrives, he has to wake up the sleeping barber. If additional customers arrive while the barber is cutting a customer’s hair, they either sit down (if there are empty chairs) or leave the shop (if all chairs are full).</a:t>
            </a:r>
          </a:p>
          <a:p>
            <a:pPr algn="l">
              <a:lnSpc>
                <a:spcPct val="150000"/>
              </a:lnSpc>
            </a:pPr>
            <a:r>
              <a:rPr lang="en-US" sz="1900" dirty="0">
                <a:latin typeface="Times New Roman" panose="02020603050405020304" pitchFamily="18" charset="0"/>
              </a:rPr>
              <a:t>The </a:t>
            </a:r>
            <a:r>
              <a:rPr lang="en-US" sz="1900" u="none" strike="noStrike" baseline="0" dirty="0">
                <a:latin typeface="Times New Roman" panose="02020603050405020304" pitchFamily="18" charset="0"/>
              </a:rPr>
              <a:t>solution uses three semaphores:</a:t>
            </a:r>
          </a:p>
          <a:p>
            <a:pPr marL="742950" lvl="1" indent="-285750">
              <a:lnSpc>
                <a:spcPct val="150000"/>
              </a:lnSpc>
              <a:buFont typeface="Arial" panose="020B0604020202020204" pitchFamily="34" charset="0"/>
              <a:buChar char="•"/>
            </a:pPr>
            <a:r>
              <a:rPr lang="en-US" sz="1900" b="1" u="none" strike="noStrike" baseline="0" dirty="0">
                <a:latin typeface="Times New Roman" panose="02020603050405020304" pitchFamily="18" charset="0"/>
              </a:rPr>
              <a:t>customers </a:t>
            </a:r>
            <a:r>
              <a:rPr lang="en-US" sz="1900" u="none" strike="noStrike" baseline="0" dirty="0">
                <a:latin typeface="Times New Roman" panose="02020603050405020304" pitchFamily="18" charset="0"/>
              </a:rPr>
              <a:t>, which counts waiting customers (excluding the customer in the barber chair, who is not waiting),</a:t>
            </a:r>
          </a:p>
          <a:p>
            <a:pPr marL="742950" lvl="1" indent="-285750">
              <a:lnSpc>
                <a:spcPct val="150000"/>
              </a:lnSpc>
              <a:buFont typeface="Arial" panose="020B0604020202020204" pitchFamily="34" charset="0"/>
              <a:buChar char="•"/>
            </a:pPr>
            <a:r>
              <a:rPr lang="en-US" sz="1900" b="1" u="none" strike="noStrike" baseline="0" dirty="0">
                <a:latin typeface="Times New Roman" panose="02020603050405020304" pitchFamily="18" charset="0"/>
              </a:rPr>
              <a:t>barbers</a:t>
            </a:r>
            <a:r>
              <a:rPr lang="en-US" sz="1900" u="none" strike="noStrike" baseline="0" dirty="0">
                <a:latin typeface="Times New Roman" panose="02020603050405020304" pitchFamily="18" charset="0"/>
              </a:rPr>
              <a:t> , no. of barbers (0 or 1) based on barber is idle/waiting for customers,</a:t>
            </a:r>
          </a:p>
          <a:p>
            <a:pPr marL="742950" lvl="1" indent="-285750">
              <a:lnSpc>
                <a:spcPct val="150000"/>
              </a:lnSpc>
              <a:buFont typeface="Arial" panose="020B0604020202020204" pitchFamily="34" charset="0"/>
              <a:buChar char="•"/>
            </a:pPr>
            <a:r>
              <a:rPr lang="en-US" sz="1900" b="1" u="none" strike="noStrike" baseline="0" dirty="0">
                <a:latin typeface="Times New Roman" panose="02020603050405020304" pitchFamily="18" charset="0"/>
              </a:rPr>
              <a:t>mutex</a:t>
            </a:r>
            <a:r>
              <a:rPr lang="en-US" sz="1900" u="none" strike="noStrike" baseline="0" dirty="0">
                <a:latin typeface="Times New Roman" panose="02020603050405020304" pitchFamily="18" charset="0"/>
              </a:rPr>
              <a:t> , which is used for mutual exclusion.</a:t>
            </a:r>
          </a:p>
          <a:p>
            <a:pPr marL="285750" indent="-285750" algn="l">
              <a:lnSpc>
                <a:spcPct val="150000"/>
              </a:lnSpc>
              <a:buFont typeface="Arial" panose="020B0604020202020204" pitchFamily="34" charset="0"/>
              <a:buChar char="•"/>
            </a:pPr>
            <a:r>
              <a:rPr lang="en-US" sz="1900" u="none" strike="noStrike" baseline="0" dirty="0">
                <a:latin typeface="Times New Roman" panose="02020603050405020304" pitchFamily="18" charset="0"/>
              </a:rPr>
              <a:t>We also need a variable, waiting , which also counts the waiting customers. It is</a:t>
            </a:r>
          </a:p>
          <a:p>
            <a:pPr algn="l">
              <a:lnSpc>
                <a:spcPct val="150000"/>
              </a:lnSpc>
            </a:pPr>
            <a:r>
              <a:rPr lang="en-US" sz="1900" u="none" strike="noStrike" baseline="0" dirty="0">
                <a:latin typeface="Times New Roman" panose="02020603050405020304" pitchFamily="18" charset="0"/>
              </a:rPr>
              <a:t>essentially a copy of customers .</a:t>
            </a: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175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22FE659-44C2-464B-93ED-CAE6CFA4CE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67</a:t>
            </a:fld>
            <a:endParaRPr lang="en-US">
              <a:solidFill>
                <a:srgbClr val="000000"/>
              </a:solidFill>
            </a:endParaRPr>
          </a:p>
        </p:txBody>
      </p:sp>
      <p:sp>
        <p:nvSpPr>
          <p:cNvPr id="4" name="TextBox 3">
            <a:extLst>
              <a:ext uri="{FF2B5EF4-FFF2-40B4-BE49-F238E27FC236}">
                <a16:creationId xmlns:a16="http://schemas.microsoft.com/office/drawing/2014/main" xmlns="" id="{8A8D2F83-00C5-4633-BE44-96E2D2266227}"/>
              </a:ext>
            </a:extLst>
          </p:cNvPr>
          <p:cNvSpPr txBox="1"/>
          <p:nvPr/>
        </p:nvSpPr>
        <p:spPr>
          <a:xfrm>
            <a:off x="295421" y="136524"/>
            <a:ext cx="8553157" cy="627505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#define CHAIRS 5 						/* number of chairs for waiting customers */</a:t>
            </a:r>
          </a:p>
          <a:p>
            <a:pPr algn="just">
              <a:lnSpc>
                <a:spcPct val="150000"/>
              </a:lnSpc>
            </a:pPr>
            <a:r>
              <a:rPr lang="en-US" dirty="0">
                <a:latin typeface="Times New Roman" panose="02020603050405020304" pitchFamily="18" charset="0"/>
                <a:cs typeface="Times New Roman" panose="02020603050405020304" pitchFamily="18" charset="0"/>
              </a:rPr>
              <a:t>typedef int semaphore;</a:t>
            </a:r>
          </a:p>
          <a:p>
            <a:pPr algn="just">
              <a:lnSpc>
                <a:spcPct val="150000"/>
              </a:lnSpc>
            </a:pPr>
            <a:r>
              <a:rPr lang="en-US" dirty="0">
                <a:latin typeface="Times New Roman" panose="02020603050405020304" pitchFamily="18" charset="0"/>
                <a:cs typeface="Times New Roman" panose="02020603050405020304" pitchFamily="18" charset="0"/>
              </a:rPr>
              <a:t>semaphore customers = 0;				 /* number of waiting customers */</a:t>
            </a:r>
          </a:p>
          <a:p>
            <a:pPr algn="just">
              <a:lnSpc>
                <a:spcPct val="150000"/>
              </a:lnSpc>
            </a:pPr>
            <a:r>
              <a:rPr lang="en-US" dirty="0">
                <a:latin typeface="Times New Roman" panose="02020603050405020304" pitchFamily="18" charset="0"/>
                <a:cs typeface="Times New Roman" panose="02020603050405020304" pitchFamily="18" charset="0"/>
              </a:rPr>
              <a:t>semaphore barbers = 0; 					/* number of barbers waiting for customers */</a:t>
            </a:r>
          </a:p>
          <a:p>
            <a:pPr algn="just">
              <a:lnSpc>
                <a:spcPct val="150000"/>
              </a:lnSpc>
            </a:pPr>
            <a:r>
              <a:rPr lang="en-US" dirty="0">
                <a:latin typeface="Times New Roman" panose="02020603050405020304" pitchFamily="18" charset="0"/>
                <a:cs typeface="Times New Roman" panose="02020603050405020304" pitchFamily="18" charset="0"/>
              </a:rPr>
              <a:t>semaphore mutex = 1; 					/* for mutual exclusion */</a:t>
            </a:r>
          </a:p>
          <a:p>
            <a:pPr algn="just">
              <a:lnSpc>
                <a:spcPct val="150000"/>
              </a:lnSpc>
            </a:pPr>
            <a:r>
              <a:rPr lang="en-US" dirty="0">
                <a:latin typeface="Times New Roman" panose="02020603050405020304" pitchFamily="18" charset="0"/>
                <a:cs typeface="Times New Roman" panose="02020603050405020304" pitchFamily="18" charset="0"/>
              </a:rPr>
              <a:t>int waiting = 0; 						/* customers are waiting not being haircut */</a:t>
            </a:r>
          </a:p>
          <a:p>
            <a:pPr algn="just">
              <a:lnSpc>
                <a:spcPct val="150000"/>
              </a:lnSpc>
            </a:pPr>
            <a:r>
              <a:rPr lang="en-US" dirty="0">
                <a:latin typeface="Times New Roman" panose="02020603050405020304" pitchFamily="18" charset="0"/>
                <a:cs typeface="Times New Roman" panose="02020603050405020304" pitchFamily="18" charset="0"/>
              </a:rPr>
              <a:t>void Barber(void){</a:t>
            </a:r>
          </a:p>
          <a:p>
            <a:pPr algn="just">
              <a:lnSpc>
                <a:spcPct val="150000"/>
              </a:lnSpc>
            </a:pPr>
            <a:r>
              <a:rPr lang="en-US" dirty="0">
                <a:latin typeface="Times New Roman" panose="02020603050405020304" pitchFamily="18" charset="0"/>
                <a:cs typeface="Times New Roman" panose="02020603050405020304" pitchFamily="18" charset="0"/>
              </a:rPr>
              <a:t> while (TRUE){</a:t>
            </a:r>
          </a:p>
          <a:p>
            <a:pPr algn="just">
              <a:lnSpc>
                <a:spcPct val="150000"/>
              </a:lnSpc>
            </a:pPr>
            <a:r>
              <a:rPr lang="en-US" dirty="0">
                <a:latin typeface="Times New Roman" panose="02020603050405020304" pitchFamily="18" charset="0"/>
                <a:cs typeface="Times New Roman" panose="02020603050405020304" pitchFamily="18" charset="0"/>
              </a:rPr>
              <a:t> down(customers); 						/* go to sleep if number of customers is 0 */</a:t>
            </a:r>
          </a:p>
          <a:p>
            <a:pPr algn="just">
              <a:lnSpc>
                <a:spcPct val="150000"/>
              </a:lnSpc>
            </a:pPr>
            <a:r>
              <a:rPr lang="en-US" dirty="0">
                <a:latin typeface="Times New Roman" panose="02020603050405020304" pitchFamily="18" charset="0"/>
                <a:cs typeface="Times New Roman" panose="02020603050405020304" pitchFamily="18" charset="0"/>
              </a:rPr>
              <a:t> down(mutex);							 /* acquire access to ‘waiting’ */</a:t>
            </a:r>
          </a:p>
          <a:p>
            <a:pPr algn="just">
              <a:lnSpc>
                <a:spcPct val="150000"/>
              </a:lnSpc>
            </a:pPr>
            <a:r>
              <a:rPr lang="en-US" dirty="0">
                <a:latin typeface="Times New Roman" panose="02020603050405020304" pitchFamily="18" charset="0"/>
                <a:cs typeface="Times New Roman" panose="02020603050405020304" pitchFamily="18" charset="0"/>
              </a:rPr>
              <a:t> waiting = waiting – 1; 					/* decrement count of waiting customers */</a:t>
            </a:r>
          </a:p>
          <a:p>
            <a:pPr algn="just">
              <a:lnSpc>
                <a:spcPct val="150000"/>
              </a:lnSpc>
            </a:pPr>
            <a:r>
              <a:rPr lang="en-US" dirty="0">
                <a:latin typeface="Times New Roman" panose="02020603050405020304" pitchFamily="18" charset="0"/>
                <a:cs typeface="Times New Roman" panose="02020603050405020304" pitchFamily="18" charset="0"/>
              </a:rPr>
              <a:t> up(barbers); 							/* one barber is now ready to cut hair */</a:t>
            </a:r>
          </a:p>
          <a:p>
            <a:pPr algn="just">
              <a:lnSpc>
                <a:spcPct val="150000"/>
              </a:lnSpc>
            </a:pPr>
            <a:r>
              <a:rPr lang="en-US" dirty="0">
                <a:latin typeface="Times New Roman" panose="02020603050405020304" pitchFamily="18" charset="0"/>
                <a:cs typeface="Times New Roman" panose="02020603050405020304" pitchFamily="18" charset="0"/>
              </a:rPr>
              <a:t> up(mutex); 							/* release ‘waiting’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cut_hair</a:t>
            </a:r>
            <a:r>
              <a:rPr lang="en-US" dirty="0">
                <a:latin typeface="Times New Roman" panose="02020603050405020304" pitchFamily="18" charset="0"/>
                <a:cs typeface="Times New Roman" panose="02020603050405020304" pitchFamily="18" charset="0"/>
              </a:rPr>
              <a:t>(); 							/* cut hair, non-CS */</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02343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41CFFC6-F6B6-4CDB-9A27-62AB671169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68</a:t>
            </a:fld>
            <a:endParaRPr lang="en-US">
              <a:solidFill>
                <a:srgbClr val="000000"/>
              </a:solidFill>
            </a:endParaRPr>
          </a:p>
        </p:txBody>
      </p:sp>
      <p:sp>
        <p:nvSpPr>
          <p:cNvPr id="4" name="TextBox 3">
            <a:extLst>
              <a:ext uri="{FF2B5EF4-FFF2-40B4-BE49-F238E27FC236}">
                <a16:creationId xmlns:a16="http://schemas.microsoft.com/office/drawing/2014/main" xmlns="" id="{CA86E8B1-756F-404F-8C37-382D56FEF95F}"/>
              </a:ext>
            </a:extLst>
          </p:cNvPr>
          <p:cNvSpPr txBox="1"/>
          <p:nvPr/>
        </p:nvSpPr>
        <p:spPr>
          <a:xfrm>
            <a:off x="358726" y="361607"/>
            <a:ext cx="8426548" cy="503387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void customer(void){</a:t>
            </a:r>
          </a:p>
          <a:p>
            <a:pPr algn="just">
              <a:lnSpc>
                <a:spcPct val="150000"/>
              </a:lnSpc>
            </a:pPr>
            <a:r>
              <a:rPr lang="en-US" dirty="0">
                <a:latin typeface="Times New Roman" panose="02020603050405020304" pitchFamily="18" charset="0"/>
                <a:cs typeface="Times New Roman" panose="02020603050405020304" pitchFamily="18" charset="0"/>
              </a:rPr>
              <a:t> down(mutex); 						/* enter CS */</a:t>
            </a:r>
          </a:p>
          <a:p>
            <a:pPr algn="just">
              <a:lnSpc>
                <a:spcPct val="150000"/>
              </a:lnSpc>
            </a:pPr>
            <a:r>
              <a:rPr lang="en-US" dirty="0">
                <a:latin typeface="Times New Roman" panose="02020603050405020304" pitchFamily="18" charset="0"/>
                <a:cs typeface="Times New Roman" panose="02020603050405020304" pitchFamily="18" charset="0"/>
              </a:rPr>
              <a:t> if (waiting &lt; CHAIRS){</a:t>
            </a:r>
          </a:p>
          <a:p>
            <a:pPr algn="just">
              <a:lnSpc>
                <a:spcPct val="150000"/>
              </a:lnSpc>
            </a:pPr>
            <a:r>
              <a:rPr lang="en-US" dirty="0">
                <a:latin typeface="Times New Roman" panose="02020603050405020304" pitchFamily="18" charset="0"/>
                <a:cs typeface="Times New Roman" panose="02020603050405020304" pitchFamily="18" charset="0"/>
              </a:rPr>
              <a:t> waiting = waiting + 1; 					/* increment count of waiting customers */</a:t>
            </a:r>
          </a:p>
          <a:p>
            <a:pPr algn="just">
              <a:lnSpc>
                <a:spcPct val="150000"/>
              </a:lnSpc>
            </a:pPr>
            <a:r>
              <a:rPr lang="en-US" dirty="0">
                <a:latin typeface="Times New Roman" panose="02020603050405020304" pitchFamily="18" charset="0"/>
                <a:cs typeface="Times New Roman" panose="02020603050405020304" pitchFamily="18" charset="0"/>
              </a:rPr>
              <a:t> up(customers); 						/* wake up barber if necessary */</a:t>
            </a:r>
          </a:p>
          <a:p>
            <a:pPr algn="just">
              <a:lnSpc>
                <a:spcPct val="150000"/>
              </a:lnSpc>
            </a:pPr>
            <a:r>
              <a:rPr lang="en-US" dirty="0">
                <a:latin typeface="Times New Roman" panose="02020603050405020304" pitchFamily="18" charset="0"/>
                <a:cs typeface="Times New Roman" panose="02020603050405020304" pitchFamily="18" charset="0"/>
              </a:rPr>
              <a:t> up(mutex); 							/* release access to ‘waiting’ */</a:t>
            </a:r>
          </a:p>
          <a:p>
            <a:pPr algn="just">
              <a:lnSpc>
                <a:spcPct val="150000"/>
              </a:lnSpc>
            </a:pPr>
            <a:r>
              <a:rPr lang="en-US" dirty="0">
                <a:latin typeface="Times New Roman" panose="02020603050405020304" pitchFamily="18" charset="0"/>
                <a:cs typeface="Times New Roman" panose="02020603050405020304" pitchFamily="18" charset="0"/>
              </a:rPr>
              <a:t> down(barbers); 						/* wait if no free barbers */</a:t>
            </a: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get_haircut</a:t>
            </a:r>
            <a:r>
              <a:rPr lang="en-US" dirty="0">
                <a:latin typeface="Times New Roman" panose="02020603050405020304" pitchFamily="18" charset="0"/>
                <a:cs typeface="Times New Roman" panose="02020603050405020304" pitchFamily="18" charset="0"/>
              </a:rPr>
              <a:t>(); 							/* non-CS */</a:t>
            </a:r>
          </a:p>
          <a:p>
            <a:pPr algn="just">
              <a:lnSpc>
                <a:spcPct val="150000"/>
              </a:lnSpc>
            </a:pPr>
            <a:r>
              <a:rPr lang="en-US" dirty="0">
                <a:latin typeface="Times New Roman" panose="02020603050405020304" pitchFamily="18" charset="0"/>
                <a:cs typeface="Times New Roman" panose="02020603050405020304" pitchFamily="18" charset="0"/>
              </a:rPr>
              <a:t> }else{</a:t>
            </a:r>
          </a:p>
          <a:p>
            <a:pPr algn="just">
              <a:lnSpc>
                <a:spcPct val="150000"/>
              </a:lnSpc>
            </a:pPr>
            <a:r>
              <a:rPr lang="en-US" dirty="0">
                <a:latin typeface="Times New Roman" panose="02020603050405020304" pitchFamily="18" charset="0"/>
                <a:cs typeface="Times New Roman" panose="02020603050405020304" pitchFamily="18" charset="0"/>
              </a:rPr>
              <a:t> up(mutex); 							/* shop is full, do not wait */</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t>
            </a:r>
            <a:endParaRPr lang="en-US" dirty="0"/>
          </a:p>
        </p:txBody>
      </p:sp>
      <p:sp>
        <p:nvSpPr>
          <p:cNvPr id="6" name="TextBox 5">
            <a:extLst>
              <a:ext uri="{FF2B5EF4-FFF2-40B4-BE49-F238E27FC236}">
                <a16:creationId xmlns:a16="http://schemas.microsoft.com/office/drawing/2014/main" xmlns="" id="{1AA0159E-704B-4122-91E4-1E3637556E73}"/>
              </a:ext>
            </a:extLst>
          </p:cNvPr>
          <p:cNvSpPr txBox="1"/>
          <p:nvPr/>
        </p:nvSpPr>
        <p:spPr>
          <a:xfrm>
            <a:off x="1413803" y="5609488"/>
            <a:ext cx="4572000" cy="307777"/>
          </a:xfrm>
          <a:prstGeom prst="rect">
            <a:avLst/>
          </a:prstGeom>
          <a:noFill/>
        </p:spPr>
        <p:txBody>
          <a:bodyPr wrap="square">
            <a:spAutoFit/>
          </a:bodyPr>
          <a:lstStyle/>
          <a:p>
            <a:pPr algn="ctr"/>
            <a:r>
              <a:rPr lang="en-US" sz="1400" b="1" i="0" u="none" strike="noStrike" baseline="0" dirty="0">
                <a:solidFill>
                  <a:srgbClr val="000000"/>
                </a:solidFill>
                <a:latin typeface="Times New Roman" panose="02020603050405020304" pitchFamily="18" charset="0"/>
                <a:cs typeface="Times New Roman" panose="02020603050405020304" pitchFamily="18" charset="0"/>
              </a:rPr>
              <a:t>Figure. A solution to the Sleeping Barber Problem </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751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4FEC259-BEB0-48D6-BD59-6BD279DA24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9" name="TextBox 8">
            <a:extLst>
              <a:ext uri="{FF2B5EF4-FFF2-40B4-BE49-F238E27FC236}">
                <a16:creationId xmlns:a16="http://schemas.microsoft.com/office/drawing/2014/main" xmlns="" id="{1B03E446-27EE-492F-ACD2-E262ED9C02B8}"/>
              </a:ext>
            </a:extLst>
          </p:cNvPr>
          <p:cNvSpPr txBox="1"/>
          <p:nvPr/>
        </p:nvSpPr>
        <p:spPr>
          <a:xfrm>
            <a:off x="520505" y="267286"/>
            <a:ext cx="7994845" cy="280698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rPr>
              <a:t>A recent trend in computer architecture is to produce chips with multiple </a:t>
            </a:r>
            <a:r>
              <a:rPr lang="en-US" sz="2000" b="1" dirty="0">
                <a:effectLst/>
                <a:latin typeface="Times New Roman" panose="02020603050405020304" pitchFamily="18" charset="0"/>
              </a:rPr>
              <a:t>cores</a:t>
            </a:r>
            <a:r>
              <a:rPr lang="en-US" sz="2000" b="0" dirty="0">
                <a:effectLst/>
                <a:latin typeface="Times New Roman" panose="02020603050405020304" pitchFamily="18" charset="0"/>
              </a:rPr>
              <a:t>, or CPUs on a single chip.</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rPr>
              <a:t>A multi-threaded application running on a traditional single-core chip would have to interleave the threads, </a:t>
            </a:r>
          </a:p>
          <a:p>
            <a:pPr marL="285750" indent="-285750" algn="just">
              <a:lnSpc>
                <a:spcPct val="150000"/>
              </a:lnSpc>
              <a:buFont typeface="Arial" panose="020B0604020202020204" pitchFamily="34" charset="0"/>
              <a:buChar char="•"/>
            </a:pPr>
            <a:r>
              <a:rPr lang="en-US" sz="2000" b="0" dirty="0">
                <a:effectLst/>
                <a:latin typeface="Times New Roman" panose="02020603050405020304" pitchFamily="18" charset="0"/>
              </a:rPr>
              <a:t>On a multi-core chip, the threads could be spread across the available cores, allowing true parallel processing</a:t>
            </a:r>
            <a:r>
              <a:rPr lang="en-US" sz="2000" dirty="0">
                <a:latin typeface="Times New Roman" panose="02020603050405020304" pitchFamily="18" charset="0"/>
              </a:rPr>
              <a:t>.</a:t>
            </a:r>
            <a:endParaRPr lang="en-US" sz="2000" b="0" dirty="0">
              <a:effectLst/>
              <a:latin typeface="Times New Roman" panose="02020603050405020304" pitchFamily="18" charset="0"/>
            </a:endParaRPr>
          </a:p>
        </p:txBody>
      </p:sp>
    </p:spTree>
    <p:extLst>
      <p:ext uri="{BB962C8B-B14F-4D97-AF65-F5344CB8AC3E}">
        <p14:creationId xmlns:p14="http://schemas.microsoft.com/office/powerpoint/2010/main" val="376410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7"/>
          <p:cNvSpPr txBox="1">
            <a:spLocks noGrp="1"/>
          </p:cNvSpPr>
          <p:nvPr>
            <p:ph type="title"/>
          </p:nvPr>
        </p:nvSpPr>
        <p:spPr>
          <a:xfrm>
            <a:off x="457200" y="277812"/>
            <a:ext cx="7358332" cy="74010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200"/>
              <a:buFont typeface="Garamond"/>
              <a:buNone/>
            </a:pPr>
            <a:r>
              <a:rPr lang="en-US" sz="2800" b="1" i="0" u="none" dirty="0">
                <a:latin typeface="Times New Roman" panose="02020603050405020304" pitchFamily="18" charset="0"/>
                <a:ea typeface="Garamond"/>
                <a:cs typeface="Times New Roman" panose="02020603050405020304" pitchFamily="18" charset="0"/>
                <a:sym typeface="Garamond"/>
              </a:rPr>
              <a:t>Types of Threads</a:t>
            </a:r>
            <a:endParaRPr sz="2800" b="1" dirty="0">
              <a:latin typeface="Times New Roman" panose="02020603050405020304" pitchFamily="18" charset="0"/>
              <a:cs typeface="Times New Roman" panose="02020603050405020304" pitchFamily="18" charset="0"/>
            </a:endParaRPr>
          </a:p>
        </p:txBody>
      </p:sp>
      <p:sp>
        <p:nvSpPr>
          <p:cNvPr id="367" name="Google Shape;367;p47"/>
          <p:cNvSpPr txBox="1">
            <a:spLocks noGrp="1"/>
          </p:cNvSpPr>
          <p:nvPr>
            <p:ph type="body" idx="1"/>
          </p:nvPr>
        </p:nvSpPr>
        <p:spPr>
          <a:xfrm>
            <a:off x="358726" y="835037"/>
            <a:ext cx="8229600" cy="5562271"/>
          </a:xfrm>
          <a:prstGeom prst="rect">
            <a:avLst/>
          </a:prstGeom>
          <a:noFill/>
          <a:ln>
            <a:noFill/>
          </a:ln>
        </p:spPr>
        <p:txBody>
          <a:bodyPr spcFirstLastPara="1" wrap="square" lIns="91425" tIns="45700" rIns="91425" bIns="45700" anchor="t" anchorCtr="0">
            <a:noAutofit/>
          </a:bodyPr>
          <a:lstStyle/>
          <a:p>
            <a:pPr algn="just">
              <a:lnSpc>
                <a:spcPct val="150000"/>
              </a:lnSpc>
              <a:spcBef>
                <a:spcPts val="0"/>
              </a:spcBef>
              <a:buClr>
                <a:schemeClr val="tx1"/>
              </a:buClr>
              <a:buSzPts val="1950"/>
            </a:pPr>
            <a:r>
              <a:rPr lang="en-US" sz="2000" b="0" i="0" u="none" strike="noStrike" baseline="0" dirty="0">
                <a:latin typeface="Times New Roman" panose="02020603050405020304" pitchFamily="18" charset="0"/>
                <a:cs typeface="Times New Roman" panose="02020603050405020304" pitchFamily="18" charset="0"/>
              </a:rPr>
              <a:t>User threads are supported above the kernel and are managed without kernel support, whereas kernel threads are supported and managed directly by the operating system.</a:t>
            </a:r>
            <a:endParaRPr lang="en-US" sz="2000" b="1" dirty="0">
              <a:latin typeface="Times New Roman" panose="02020603050405020304" pitchFamily="18" charset="0"/>
              <a:ea typeface="Arial"/>
              <a:cs typeface="Times New Roman" panose="02020603050405020304" pitchFamily="18" charset="0"/>
              <a:sym typeface="Arial"/>
            </a:endParaRPr>
          </a:p>
          <a:p>
            <a:pPr marL="0" indent="0" algn="just">
              <a:lnSpc>
                <a:spcPct val="150000"/>
              </a:lnSpc>
              <a:spcBef>
                <a:spcPts val="0"/>
              </a:spcBef>
              <a:buClr>
                <a:schemeClr val="tx1"/>
              </a:buClr>
              <a:buSzPts val="1950"/>
              <a:buNone/>
            </a:pPr>
            <a:r>
              <a:rPr lang="en-US" sz="2400" b="1" i="0" u="none" dirty="0">
                <a:latin typeface="Times New Roman" panose="02020603050405020304" pitchFamily="18" charset="0"/>
                <a:ea typeface="Arial"/>
                <a:cs typeface="Times New Roman" panose="02020603050405020304" pitchFamily="18" charset="0"/>
                <a:sym typeface="Arial"/>
              </a:rPr>
              <a:t>User-level threads</a:t>
            </a:r>
          </a:p>
          <a:p>
            <a:pPr algn="just">
              <a:lnSpc>
                <a:spcPct val="150000"/>
              </a:lnSpc>
              <a:spcBef>
                <a:spcPts val="0"/>
              </a:spcBef>
              <a:buClr>
                <a:schemeClr val="tx1"/>
              </a:buClr>
              <a:buSzPts val="1950"/>
            </a:pPr>
            <a:r>
              <a:rPr lang="en-US" sz="2000" b="0" i="0" dirty="0">
                <a:effectLst/>
                <a:latin typeface="Times New Roman" panose="02020603050405020304" pitchFamily="18" charset="0"/>
                <a:cs typeface="Times New Roman" panose="02020603050405020304" pitchFamily="18" charset="0"/>
              </a:rPr>
              <a:t>User-level threads are implemented by users and the kernel is not aware of the existence of these threads.</a:t>
            </a:r>
          </a:p>
          <a:p>
            <a:pPr algn="just">
              <a:lnSpc>
                <a:spcPct val="150000"/>
              </a:lnSpc>
              <a:spcBef>
                <a:spcPts val="0"/>
              </a:spcBef>
              <a:buClr>
                <a:schemeClr val="tx1"/>
              </a:buClr>
              <a:buSzPts val="1950"/>
            </a:pPr>
            <a:r>
              <a:rPr lang="en-US" sz="2000" b="0" i="0" dirty="0">
                <a:effectLst/>
                <a:latin typeface="Times New Roman" panose="02020603050405020304" pitchFamily="18" charset="0"/>
                <a:cs typeface="Times New Roman" panose="02020603050405020304" pitchFamily="18" charset="0"/>
              </a:rPr>
              <a:t>User level thread is also called many-to-one mapping thread because the operating system maps all threads in a multithreaded process to a single execution context. The operating system considers each multithreaded processes as a single execution unit.</a:t>
            </a:r>
          </a:p>
          <a:p>
            <a:pPr algn="just">
              <a:lnSpc>
                <a:spcPct val="150000"/>
              </a:lnSpc>
              <a:spcBef>
                <a:spcPts val="0"/>
              </a:spcBef>
              <a:buClr>
                <a:schemeClr val="tx1"/>
              </a:buClr>
              <a:buSzPts val="1950"/>
            </a:pPr>
            <a:r>
              <a:rPr lang="en-US" sz="2000" b="0" i="0" dirty="0">
                <a:effectLst/>
                <a:latin typeface="Times New Roman" panose="02020603050405020304" pitchFamily="18" charset="0"/>
                <a:cs typeface="Times New Roman" panose="02020603050405020304" pitchFamily="18" charset="0"/>
              </a:rPr>
              <a:t>User level thread uses space for thread scheduling. The threads are transparent to the operating system</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0"/>
              </a:spcBef>
              <a:buClr>
                <a:schemeClr val="tx1"/>
              </a:buClr>
              <a:buSzPts val="1950"/>
            </a:pPr>
            <a:endParaRPr lang="en-US" sz="2000" i="0" u="none"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EEFC3A6-B9D8-4DBC-B401-DF8A293AA4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TextBox 5">
            <a:extLst>
              <a:ext uri="{FF2B5EF4-FFF2-40B4-BE49-F238E27FC236}">
                <a16:creationId xmlns:a16="http://schemas.microsoft.com/office/drawing/2014/main" xmlns="" id="{BE9D13AA-B649-4255-978A-1F439612E252}"/>
              </a:ext>
            </a:extLst>
          </p:cNvPr>
          <p:cNvSpPr txBox="1"/>
          <p:nvPr/>
        </p:nvSpPr>
        <p:spPr>
          <a:xfrm>
            <a:off x="478303" y="506437"/>
            <a:ext cx="8037048" cy="6038641"/>
          </a:xfrm>
          <a:prstGeom prst="rect">
            <a:avLst/>
          </a:prstGeom>
          <a:noFill/>
        </p:spPr>
        <p:txBody>
          <a:bodyPr wrap="square">
            <a:spAutoFit/>
          </a:bodyPr>
          <a:lstStyle/>
          <a:p>
            <a:pPr marL="285750" indent="-285750" algn="just">
              <a:lnSpc>
                <a:spcPct val="150000"/>
              </a:lnSpc>
              <a:spcBef>
                <a:spcPts val="0"/>
              </a:spcBef>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 threads are implemented by users and managed entirely by the run-time system.</a:t>
            </a:r>
          </a:p>
          <a:p>
            <a:pPr marL="285750" indent="-28575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one user level thread performs blocking operation then entire process will be blocked.</a:t>
            </a:r>
          </a:p>
          <a:p>
            <a:pPr marL="285750" indent="-28575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Implementation is by a thread library at the user level</a:t>
            </a:r>
          </a:p>
          <a:p>
            <a:pPr marL="285750" indent="-28575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 level threads are created by runtime libraries that cannot execute privileged instructions.</a:t>
            </a:r>
          </a:p>
          <a:p>
            <a:pPr marL="285750" indent="-28575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User-level threads requires non-blocking systems call i.e., a multithreaded kernel. Otherwise, entire process will blocked in the kernel, even if there are runnable threads left in the processes. For example, if one thread causes a page fault, the process blocks.</a:t>
            </a:r>
          </a:p>
          <a:p>
            <a:pPr marL="285750" indent="-285750" algn="just">
              <a:lnSpc>
                <a:spcPct val="150000"/>
              </a:lnSpc>
              <a:buClr>
                <a:schemeClr val="tx1"/>
              </a:buClr>
              <a:buSzPts val="19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Example : </a:t>
            </a:r>
            <a:r>
              <a:rPr lang="en-US" sz="2000" b="1" i="0" dirty="0">
                <a:effectLst/>
                <a:latin typeface="Times New Roman" panose="02020603050405020304" pitchFamily="18" charset="0"/>
                <a:cs typeface="Times New Roman" panose="02020603050405020304" pitchFamily="18" charset="0"/>
              </a:rPr>
              <a:t>Java thread, POSIX threads</a:t>
            </a:r>
            <a:r>
              <a:rPr lang="en-US" sz="2000" b="0" i="0" dirty="0">
                <a:effectLst/>
                <a:latin typeface="Times New Roman" panose="02020603050405020304" pitchFamily="18" charset="0"/>
                <a:cs typeface="Times New Roman" panose="02020603050405020304" pitchFamily="18" charset="0"/>
              </a:rPr>
              <a:t>.</a:t>
            </a:r>
          </a:p>
          <a:p>
            <a:pPr marL="285750" indent="-285750" algn="just">
              <a:lnSpc>
                <a:spcPct val="150000"/>
              </a:lnSpc>
              <a:buClr>
                <a:schemeClr val="tx1"/>
              </a:buClr>
              <a:buSzPts val="1950"/>
              <a:buFont typeface="Arial" panose="020B0604020202020204" pitchFamily="34" charset="0"/>
              <a:buChar char="•"/>
            </a:pPr>
            <a:endParaRPr lang="en-US" sz="2000" b="1" dirty="0">
              <a:effectLst/>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753524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5056</TotalTime>
  <Words>3691</Words>
  <Application>Microsoft Office PowerPoint</Application>
  <PresentationFormat>On-screen Show (4:3)</PresentationFormat>
  <Paragraphs>497</Paragraphs>
  <Slides>68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Arial</vt:lpstr>
      <vt:lpstr>Wingdings</vt:lpstr>
      <vt:lpstr>Garamond</vt:lpstr>
      <vt:lpstr>Calibri</vt:lpstr>
      <vt:lpstr>Times New Roman</vt:lpstr>
      <vt:lpstr>等线 Light</vt:lpstr>
      <vt:lpstr>Calibri Light</vt:lpstr>
      <vt:lpstr>等线</vt:lpstr>
      <vt:lpstr>Office Theme</vt:lpstr>
      <vt:lpstr>PowerPoint Presentation</vt:lpstr>
      <vt:lpstr>Topics Covered</vt:lpstr>
      <vt:lpstr>PowerPoint Presentation</vt:lpstr>
      <vt:lpstr>PowerPoint Presentation</vt:lpstr>
      <vt:lpstr>PowerPoint Presentation</vt:lpstr>
      <vt:lpstr>PowerPoint Presentation</vt:lpstr>
      <vt:lpstr>PowerPoint Presentation</vt:lpstr>
      <vt:lpstr>Types of Threads</vt:lpstr>
      <vt:lpstr>PowerPoint Presentation</vt:lpstr>
      <vt:lpstr>PowerPoint Presentation</vt:lpstr>
      <vt:lpstr>Multithreading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Semaphore </vt:lpstr>
      <vt:lpstr>PowerPoint Presentation</vt:lpstr>
      <vt:lpstr>PowerPoint Presentation</vt:lpstr>
      <vt:lpstr>PowerPoint Presentation</vt:lpstr>
      <vt:lpstr>Serializability </vt:lpstr>
      <vt:lpstr>Locking protocols</vt:lpstr>
      <vt:lpstr>Locking protocols</vt:lpstr>
      <vt:lpstr>Two Phase Locking Protocol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Nabaraj</dc:creator>
  <cp:lastModifiedBy>arjun</cp:lastModifiedBy>
  <cp:revision>1561</cp:revision>
  <dcterms:modified xsi:type="dcterms:W3CDTF">2022-02-08T03:07:54Z</dcterms:modified>
</cp:coreProperties>
</file>