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sldIdLst>
    <p:sldId id="256" r:id="rId2"/>
    <p:sldId id="408" r:id="rId3"/>
    <p:sldId id="272" r:id="rId4"/>
    <p:sldId id="428" r:id="rId5"/>
    <p:sldId id="429" r:id="rId6"/>
    <p:sldId id="430" r:id="rId7"/>
    <p:sldId id="431" r:id="rId8"/>
    <p:sldId id="432" r:id="rId9"/>
    <p:sldId id="259" r:id="rId10"/>
    <p:sldId id="405" r:id="rId11"/>
    <p:sldId id="299" r:id="rId12"/>
    <p:sldId id="407" r:id="rId13"/>
    <p:sldId id="260" r:id="rId14"/>
    <p:sldId id="261" r:id="rId15"/>
    <p:sldId id="425" r:id="rId16"/>
    <p:sldId id="426" r:id="rId17"/>
    <p:sldId id="264" r:id="rId18"/>
    <p:sldId id="266" r:id="rId19"/>
    <p:sldId id="265" r:id="rId20"/>
    <p:sldId id="268" r:id="rId21"/>
    <p:sldId id="269" r:id="rId22"/>
    <p:sldId id="427" r:id="rId23"/>
    <p:sldId id="271" r:id="rId24"/>
    <p:sldId id="270" r:id="rId25"/>
    <p:sldId id="410" r:id="rId26"/>
    <p:sldId id="412" r:id="rId27"/>
    <p:sldId id="422" r:id="rId28"/>
    <p:sldId id="423" r:id="rId29"/>
    <p:sldId id="413" r:id="rId30"/>
    <p:sldId id="414" r:id="rId31"/>
    <p:sldId id="418" r:id="rId32"/>
    <p:sldId id="420" r:id="rId33"/>
    <p:sldId id="417" r:id="rId34"/>
    <p:sldId id="419" r:id="rId35"/>
    <p:sldId id="415" r:id="rId36"/>
    <p:sldId id="433" r:id="rId37"/>
    <p:sldId id="416" r:id="rId38"/>
    <p:sldId id="411" r:id="rId39"/>
    <p:sldId id="434" r:id="rId40"/>
    <p:sldId id="436" r:id="rId41"/>
    <p:sldId id="437" r:id="rId42"/>
    <p:sldId id="438" r:id="rId43"/>
    <p:sldId id="439" r:id="rId44"/>
  </p:sldIdLst>
  <p:sldSz cx="9144000" cy="6858000" type="screen4x3"/>
  <p:notesSz cx="6858000" cy="9144000"/>
  <p:embeddedFontLst>
    <p:embeddedFont>
      <p:font typeface="roboto condensed" panose="02000000000000000000" pitchFamily="2" charset="0"/>
      <p:regular r:id="rId46"/>
      <p:bold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78" d="100"/>
          <a:sy n="78" d="100"/>
        </p:scale>
        <p:origin x="1632"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796891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a16="http://schemas.microsoft.com/office/drawing/2014/main"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57415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86C88B1-9760-4A98-9EC5-E1CB8D36A0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Tahoma" panose="020B0604030504040204" pitchFamily="34" charset="0"/>
                <a:cs typeface="Tahoma" panose="020B0604030504040204" pitchFamily="34" charset="0"/>
              </a:defRPr>
            </a:lvl1pPr>
            <a:lvl2pPr marL="742950" indent="-285750" defTabSz="966788">
              <a:defRPr>
                <a:solidFill>
                  <a:schemeClr val="tx1"/>
                </a:solidFill>
                <a:latin typeface="Tahoma" panose="020B0604030504040204" pitchFamily="34" charset="0"/>
                <a:cs typeface="Tahoma" panose="020B0604030504040204" pitchFamily="34" charset="0"/>
              </a:defRPr>
            </a:lvl2pPr>
            <a:lvl3pPr marL="1143000" indent="-228600" defTabSz="966788">
              <a:defRPr>
                <a:solidFill>
                  <a:schemeClr val="tx1"/>
                </a:solidFill>
                <a:latin typeface="Tahoma" panose="020B0604030504040204" pitchFamily="34" charset="0"/>
                <a:cs typeface="Tahoma" panose="020B0604030504040204" pitchFamily="34" charset="0"/>
              </a:defRPr>
            </a:lvl3pPr>
            <a:lvl4pPr marL="1600200" indent="-228600" defTabSz="966788">
              <a:defRPr>
                <a:solidFill>
                  <a:schemeClr val="tx1"/>
                </a:solidFill>
                <a:latin typeface="Tahoma" panose="020B0604030504040204" pitchFamily="34" charset="0"/>
                <a:cs typeface="Tahoma" panose="020B0604030504040204" pitchFamily="34" charset="0"/>
              </a:defRPr>
            </a:lvl4pPr>
            <a:lvl5pPr marL="2057400" indent="-228600" defTabSz="966788">
              <a:defRPr>
                <a:solidFill>
                  <a:schemeClr val="tx1"/>
                </a:solidFill>
                <a:latin typeface="Tahoma" panose="020B0604030504040204" pitchFamily="34" charset="0"/>
                <a:cs typeface="Tahoma" panose="020B0604030504040204" pitchFamily="34"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fld id="{0FDCE6AF-F88D-4756-B1C4-58B17CD1EA91}" type="slidenum">
              <a:rPr lang="en-US" altLang="en-US"/>
              <a:pPr/>
              <a:t>3</a:t>
            </a:fld>
            <a:endParaRPr lang="en-US" altLang="en-US"/>
          </a:p>
        </p:txBody>
      </p:sp>
      <p:sp>
        <p:nvSpPr>
          <p:cNvPr id="31747" name="Rectangle 2">
            <a:extLst>
              <a:ext uri="{FF2B5EF4-FFF2-40B4-BE49-F238E27FC236}">
                <a16:creationId xmlns:a16="http://schemas.microsoft.com/office/drawing/2014/main" id="{815B8A42-4C41-46C3-A62A-ED97325184E8}"/>
              </a:ext>
            </a:extLst>
          </p:cNvPr>
          <p:cNvSpPr>
            <a:spLocks noGrp="1" noRot="1" noChangeAspect="1" noChangeArrowheads="1" noTextEdit="1"/>
          </p:cNvSpPr>
          <p:nvPr>
            <p:ph type="sldImg"/>
          </p:nvPr>
        </p:nvSpPr>
        <p:spPr>
          <a:xfrm>
            <a:off x="1266825" y="727075"/>
            <a:ext cx="4781550" cy="3586163"/>
          </a:xfrm>
          <a:ln w="12700" cap="flat">
            <a:solidFill>
              <a:schemeClr val="tx1"/>
            </a:solidFill>
          </a:ln>
        </p:spPr>
      </p:sp>
      <p:sp>
        <p:nvSpPr>
          <p:cNvPr id="31748" name="Rectangle 3">
            <a:extLst>
              <a:ext uri="{FF2B5EF4-FFF2-40B4-BE49-F238E27FC236}">
                <a16:creationId xmlns:a16="http://schemas.microsoft.com/office/drawing/2014/main" id="{E976524C-8D73-4489-9CA9-8D2D53AEEE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71" tIns="49336" rIns="98671" bIns="49336"/>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25841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D590E1B-5537-499D-A88D-DFF1AFD621AA}"/>
              </a:ext>
            </a:extLst>
          </p:cNvPr>
          <p:cNvSpPr>
            <a:spLocks noGrp="1" noRot="1" noChangeAspect="1" noChangeArrowheads="1" noTextEdit="1"/>
          </p:cNvSpPr>
          <p:nvPr>
            <p:ph type="sldImg"/>
          </p:nvPr>
        </p:nvSpPr>
        <p:spPr>
          <a:ln cap="flat"/>
        </p:spPr>
      </p:sp>
      <p:sp>
        <p:nvSpPr>
          <p:cNvPr id="98307" name="Rectangle 3">
            <a:extLst>
              <a:ext uri="{FF2B5EF4-FFF2-40B4-BE49-F238E27FC236}">
                <a16:creationId xmlns:a16="http://schemas.microsoft.com/office/drawing/2014/main" id="{3FB1B232-2F09-4508-BD88-BC0BF32462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07969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9EC2458-8F3C-425B-9904-9D0068708007}"/>
              </a:ext>
            </a:extLst>
          </p:cNvPr>
          <p:cNvSpPr>
            <a:spLocks noGrp="1" noRot="1" noChangeAspect="1" noChangeArrowheads="1" noTextEdit="1"/>
          </p:cNvSpPr>
          <p:nvPr>
            <p:ph type="sldImg"/>
          </p:nvPr>
        </p:nvSpPr>
        <p:spPr>
          <a:ln cap="flat"/>
        </p:spPr>
      </p:sp>
      <p:sp>
        <p:nvSpPr>
          <p:cNvPr id="102403" name="Rectangle 3">
            <a:extLst>
              <a:ext uri="{FF2B5EF4-FFF2-40B4-BE49-F238E27FC236}">
                <a16:creationId xmlns:a16="http://schemas.microsoft.com/office/drawing/2014/main" id="{0A258181-FC86-41A7-9758-DE7E496688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416807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latin typeface="Times New Roman" panose="02020603050405020304" pitchFamily="18" charset="0"/>
                <a:cs typeface="Times New Roman" panose="02020603050405020304" pitchFamily="18" charset="0"/>
              </a:rPr>
              <a:t>Operating System</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[ 4</a:t>
            </a:r>
            <a:r>
              <a:rPr lang="en-US" sz="3600" b="1" baseline="30000" dirty="0">
                <a:latin typeface="Times New Roman" panose="02020603050405020304" pitchFamily="18" charset="0"/>
                <a:cs typeface="Times New Roman" panose="02020603050405020304" pitchFamily="18" charset="0"/>
              </a:rPr>
              <a:t>th</a:t>
            </a:r>
            <a:r>
              <a:rPr lang="en-US" sz="3600" b="1" dirty="0">
                <a:latin typeface="Times New Roman" panose="02020603050405020304" pitchFamily="18" charset="0"/>
                <a:cs typeface="Times New Roman" panose="02020603050405020304" pitchFamily="18" charset="0"/>
              </a:rPr>
              <a:t>-Semester]</a:t>
            </a:r>
          </a:p>
        </p:txBody>
      </p:sp>
      <p:sp>
        <p:nvSpPr>
          <p:cNvPr id="4" name="Slide Number Placeholder 3">
            <a:extLst>
              <a:ext uri="{FF2B5EF4-FFF2-40B4-BE49-F238E27FC236}">
                <a16:creationId xmlns:a16="http://schemas.microsoft.com/office/drawing/2014/main" id="{398E4AF4-D48F-4E91-86D6-5DAE546DC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AD64F571-1CEC-458A-B66F-ABB4E2A10788}"/>
              </a:ext>
            </a:extLst>
          </p:cNvPr>
          <p:cNvSpPr>
            <a:spLocks noChangeArrowheads="1"/>
          </p:cNvSpPr>
          <p:nvPr/>
        </p:nvSpPr>
        <p:spPr bwMode="auto">
          <a:xfrm>
            <a:off x="628650" y="520506"/>
            <a:ext cx="7361799"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Categories of Scheduling Algorithms</a:t>
            </a:r>
          </a:p>
        </p:txBody>
      </p:sp>
      <p:sp>
        <p:nvSpPr>
          <p:cNvPr id="97284" name="内容占位符 5">
            <a:extLst>
              <a:ext uri="{FF2B5EF4-FFF2-40B4-BE49-F238E27FC236}">
                <a16:creationId xmlns:a16="http://schemas.microsoft.com/office/drawing/2014/main" id="{77296C76-24C5-4EBE-969B-5C3DB858C34C}"/>
              </a:ext>
            </a:extLst>
          </p:cNvPr>
          <p:cNvSpPr>
            <a:spLocks noGrp="1" noChangeArrowheads="1"/>
          </p:cNvSpPr>
          <p:nvPr>
            <p:ph idx="1"/>
          </p:nvPr>
        </p:nvSpPr>
        <p:spPr>
          <a:xfrm>
            <a:off x="853733" y="1431729"/>
            <a:ext cx="7886700" cy="4351338"/>
          </a:xfrm>
        </p:spPr>
        <p:txBody>
          <a:bodyPr>
            <a:norm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Different environments need different scheduling algorithms</a:t>
            </a:r>
          </a:p>
          <a:p>
            <a:pPr lvl="1">
              <a:lnSpc>
                <a:spcPct val="150000"/>
              </a:lnSpc>
            </a:pPr>
            <a:r>
              <a:rPr lang="en-US" altLang="zh-CN" sz="2000" b="1" dirty="0">
                <a:latin typeface="Times New Roman" panose="02020603050405020304" pitchFamily="18" charset="0"/>
                <a:cs typeface="Times New Roman" panose="02020603050405020304" pitchFamily="18" charset="0"/>
              </a:rPr>
              <a:t>Batch</a:t>
            </a:r>
          </a:p>
          <a:p>
            <a:pPr lvl="2">
              <a:lnSpc>
                <a:spcPct val="150000"/>
              </a:lnSpc>
            </a:pPr>
            <a:r>
              <a:rPr lang="en-US" altLang="zh-CN" dirty="0">
                <a:latin typeface="Times New Roman" panose="02020603050405020304" pitchFamily="18" charset="0"/>
                <a:cs typeface="Times New Roman" panose="02020603050405020304" pitchFamily="18" charset="0"/>
              </a:rPr>
              <a:t>Still in wide use in business world</a:t>
            </a:r>
          </a:p>
          <a:p>
            <a:pPr lvl="2">
              <a:lnSpc>
                <a:spcPct val="150000"/>
              </a:lnSpc>
            </a:pPr>
            <a:r>
              <a:rPr lang="en-US" altLang="zh-CN" dirty="0">
                <a:latin typeface="Times New Roman" panose="02020603050405020304" pitchFamily="18" charset="0"/>
                <a:cs typeface="Times New Roman" panose="02020603050405020304" pitchFamily="18" charset="0"/>
              </a:rPr>
              <a:t>Non-preemptive algorithms reduces process switches</a:t>
            </a:r>
          </a:p>
          <a:p>
            <a:pPr lvl="1">
              <a:lnSpc>
                <a:spcPct val="150000"/>
              </a:lnSpc>
            </a:pPr>
            <a:r>
              <a:rPr lang="en-US" altLang="zh-CN" sz="2000" b="1" dirty="0">
                <a:latin typeface="Times New Roman" panose="02020603050405020304" pitchFamily="18" charset="0"/>
                <a:cs typeface="Times New Roman" panose="02020603050405020304" pitchFamily="18" charset="0"/>
              </a:rPr>
              <a:t>Interactive</a:t>
            </a:r>
          </a:p>
          <a:p>
            <a:pPr lvl="2">
              <a:lnSpc>
                <a:spcPct val="150000"/>
              </a:lnSpc>
            </a:pPr>
            <a:r>
              <a:rPr lang="en-US" altLang="zh-CN" dirty="0">
                <a:latin typeface="Times New Roman" panose="02020603050405020304" pitchFamily="18" charset="0"/>
                <a:cs typeface="Times New Roman" panose="02020603050405020304" pitchFamily="18" charset="0"/>
              </a:rPr>
              <a:t>Preemptive is necessary </a:t>
            </a:r>
          </a:p>
          <a:p>
            <a:pPr lvl="1">
              <a:lnSpc>
                <a:spcPct val="150000"/>
              </a:lnSpc>
            </a:pPr>
            <a:r>
              <a:rPr lang="en-US" altLang="zh-CN" sz="2000" b="1" dirty="0">
                <a:latin typeface="Times New Roman" panose="02020603050405020304" pitchFamily="18" charset="0"/>
                <a:cs typeface="Times New Roman" panose="02020603050405020304" pitchFamily="18" charset="0"/>
              </a:rPr>
              <a:t>Real time</a:t>
            </a:r>
          </a:p>
          <a:p>
            <a:pPr lvl="2">
              <a:lnSpc>
                <a:spcPct val="150000"/>
              </a:lnSpc>
            </a:pPr>
            <a:r>
              <a:rPr lang="en-US" altLang="zh-CN" dirty="0">
                <a:latin typeface="Times New Roman" panose="02020603050405020304" pitchFamily="18" charset="0"/>
                <a:cs typeface="Times New Roman" panose="02020603050405020304" pitchFamily="18" charset="0"/>
              </a:rPr>
              <a:t>Processes run quickly and block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7AE9746A-CB7B-43FA-9D77-182662F6075F}"/>
              </a:ext>
            </a:extLst>
          </p:cNvPr>
          <p:cNvSpPr>
            <a:spLocks noGrp="1" noChangeArrowheads="1"/>
          </p:cNvSpPr>
          <p:nvPr>
            <p:ph type="title"/>
          </p:nvPr>
        </p:nvSpPr>
        <p:spPr>
          <a:xfrm>
            <a:off x="450166" y="0"/>
            <a:ext cx="7952642" cy="732154"/>
          </a:xfrm>
        </p:spPr>
        <p:txBody>
          <a:bodyPr>
            <a:normAutofit/>
          </a:bodyPr>
          <a:lstStyle/>
          <a:p>
            <a:r>
              <a:rPr lang="en-US" altLang="en-US" sz="2400" b="1" dirty="0">
                <a:latin typeface="Times New Roman" panose="02020603050405020304" pitchFamily="18" charset="0"/>
                <a:cs typeface="Times New Roman" panose="02020603050405020304" pitchFamily="18" charset="0"/>
              </a:rPr>
              <a:t>Scheduling Criteria</a:t>
            </a:r>
          </a:p>
        </p:txBody>
      </p:sp>
      <p:sp>
        <p:nvSpPr>
          <p:cNvPr id="13317" name="Rectangle 3" descr="Rectangle: Click to edit Master text styles&#10;Second level&#10;Third level&#10;Fourth level&#10;Fifth level">
            <a:extLst>
              <a:ext uri="{FF2B5EF4-FFF2-40B4-BE49-F238E27FC236}">
                <a16:creationId xmlns:a16="http://schemas.microsoft.com/office/drawing/2014/main" id="{6865EA3A-1C01-4EDB-AD16-3C6F9AD624EF}"/>
              </a:ext>
            </a:extLst>
          </p:cNvPr>
          <p:cNvSpPr>
            <a:spLocks noGrp="1" noChangeArrowheads="1"/>
          </p:cNvSpPr>
          <p:nvPr>
            <p:ph type="body" idx="1"/>
          </p:nvPr>
        </p:nvSpPr>
        <p:spPr>
          <a:xfrm>
            <a:off x="450166" y="892125"/>
            <a:ext cx="8377311" cy="6086191"/>
          </a:xfrm>
        </p:spPr>
        <p:txBody>
          <a:bodyPr>
            <a:noAutofit/>
          </a:bodyPr>
          <a:lstStyle/>
          <a:p>
            <a:pPr algn="just">
              <a:lnSpc>
                <a:spcPct val="150000"/>
              </a:lnSpc>
            </a:pPr>
            <a:r>
              <a:rPr lang="en-US" altLang="en-US" sz="1800" b="1" dirty="0">
                <a:latin typeface="Times New Roman" panose="02020603050405020304" pitchFamily="18" charset="0"/>
                <a:cs typeface="Times New Roman" panose="02020603050405020304" pitchFamily="18" charset="0"/>
              </a:rPr>
              <a:t>CPU utilization </a:t>
            </a:r>
            <a:r>
              <a:rPr lang="en-US" altLang="en-US" sz="1800" dirty="0">
                <a:latin typeface="Times New Roman" panose="02020603050405020304" pitchFamily="18" charset="0"/>
                <a:cs typeface="Times New Roman" panose="02020603050405020304" pitchFamily="18" charset="0"/>
              </a:rPr>
              <a:t>– keep the CPU as busy as possible</a:t>
            </a:r>
          </a:p>
          <a:p>
            <a:pPr algn="just">
              <a:lnSpc>
                <a:spcPct val="150000"/>
              </a:lnSpc>
            </a:pPr>
            <a:r>
              <a:rPr lang="en-US" altLang="en-US" sz="1800" b="1" dirty="0">
                <a:latin typeface="Times New Roman" panose="02020603050405020304" pitchFamily="18" charset="0"/>
                <a:cs typeface="Times New Roman" panose="02020603050405020304" pitchFamily="18" charset="0"/>
              </a:rPr>
              <a:t>Throughput</a:t>
            </a:r>
            <a:r>
              <a:rPr lang="en-US" altLang="en-US" sz="1800"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number of completed jobs per time unit</a:t>
            </a:r>
            <a:endParaRPr lang="en-US" altLang="en-US" sz="1800" dirty="0">
              <a:latin typeface="Times New Roman" panose="02020603050405020304" pitchFamily="18" charset="0"/>
              <a:cs typeface="Times New Roman" panose="02020603050405020304" pitchFamily="18" charset="0"/>
            </a:endParaRPr>
          </a:p>
          <a:p>
            <a:pPr algn="just">
              <a:lnSpc>
                <a:spcPct val="150000"/>
              </a:lnSpc>
            </a:pPr>
            <a:r>
              <a:rPr lang="en-US" sz="1800" b="1" i="0" dirty="0">
                <a:effectLst/>
                <a:latin typeface="Times New Roman" panose="02020603050405020304" pitchFamily="18" charset="0"/>
                <a:cs typeface="Times New Roman" panose="02020603050405020304" pitchFamily="18" charset="0"/>
              </a:rPr>
              <a:t>Completion Time</a:t>
            </a:r>
            <a:r>
              <a:rPr lang="en-US" sz="1800" b="0" i="0" dirty="0">
                <a:effectLst/>
                <a:latin typeface="Times New Roman" panose="02020603050405020304" pitchFamily="18" charset="0"/>
                <a:cs typeface="Times New Roman" panose="02020603050405020304" pitchFamily="18" charset="0"/>
              </a:rPr>
              <a:t>: Time taken for the execution to complete, starting from arrival time.</a:t>
            </a:r>
          </a:p>
          <a:p>
            <a:pPr algn="just">
              <a:lnSpc>
                <a:spcPct val="150000"/>
              </a:lnSpc>
            </a:pPr>
            <a:r>
              <a:rPr lang="en-US" sz="1800" b="1" i="0" dirty="0">
                <a:effectLst/>
                <a:latin typeface="Times New Roman" panose="02020603050405020304" pitchFamily="18" charset="0"/>
                <a:cs typeface="Times New Roman" panose="02020603050405020304" pitchFamily="18" charset="0"/>
              </a:rPr>
              <a:t>Turn Around Time</a:t>
            </a:r>
            <a:r>
              <a:rPr lang="en-US" sz="1800" b="0" i="0" dirty="0">
                <a:effectLst/>
                <a:latin typeface="Times New Roman" panose="02020603050405020304" pitchFamily="18" charset="0"/>
                <a:cs typeface="Times New Roman" panose="02020603050405020304" pitchFamily="18" charset="0"/>
              </a:rPr>
              <a:t>: Time taken to complete after arrival. In simple words, it is the difference between the Completion time and the Arrival time.</a:t>
            </a:r>
          </a:p>
          <a:p>
            <a:pPr marL="0" indent="0" algn="ctr">
              <a:lnSpc>
                <a:spcPct val="150000"/>
              </a:lnSpc>
              <a:buNone/>
            </a:pPr>
            <a:r>
              <a:rPr lang="en-US" sz="1800" b="1" dirty="0">
                <a:latin typeface="Times New Roman" panose="02020603050405020304" pitchFamily="18" charset="0"/>
                <a:cs typeface="Times New Roman" panose="02020603050405020304" pitchFamily="18" charset="0"/>
              </a:rPr>
              <a:t>Turn Around Time = Completion Time - Arrival Time</a:t>
            </a:r>
            <a:endParaRPr lang="en-US" sz="1800" b="0" i="0" dirty="0">
              <a:effectLst/>
              <a:latin typeface="Times New Roman" panose="02020603050405020304" pitchFamily="18" charset="0"/>
              <a:cs typeface="Times New Roman" panose="02020603050405020304" pitchFamily="18" charset="0"/>
            </a:endParaRPr>
          </a:p>
          <a:p>
            <a:pPr algn="just">
              <a:lnSpc>
                <a:spcPct val="150000"/>
              </a:lnSpc>
            </a:pPr>
            <a:r>
              <a:rPr lang="en-US" sz="1800" b="1" i="0" dirty="0">
                <a:effectLst/>
                <a:latin typeface="Times New Roman" panose="02020603050405020304" pitchFamily="18" charset="0"/>
                <a:cs typeface="Times New Roman" panose="02020603050405020304" pitchFamily="18" charset="0"/>
              </a:rPr>
              <a:t>Waiting Time</a:t>
            </a:r>
            <a:r>
              <a:rPr lang="en-US" sz="1800" b="0" i="0" dirty="0">
                <a:effectLst/>
                <a:latin typeface="Times New Roman" panose="02020603050405020304" pitchFamily="18" charset="0"/>
                <a:cs typeface="Times New Roman" panose="02020603050405020304" pitchFamily="18" charset="0"/>
              </a:rPr>
              <a:t>: Total time the process has to wait before it's execution begins. It is the difference between the Turn Around time and the Burst time of the process.</a:t>
            </a:r>
          </a:p>
          <a:p>
            <a:pPr marL="0" indent="0" algn="ctr">
              <a:lnSpc>
                <a:spcPct val="150000"/>
              </a:lnSpc>
              <a:buNone/>
            </a:pPr>
            <a:r>
              <a:rPr lang="en-US" sz="1800" b="1" dirty="0">
                <a:latin typeface="Times New Roman" panose="02020603050405020304" pitchFamily="18" charset="0"/>
                <a:cs typeface="Times New Roman" panose="02020603050405020304" pitchFamily="18" charset="0"/>
              </a:rPr>
              <a:t>Waiting Time = Turn around time - Burst Time   </a:t>
            </a:r>
          </a:p>
          <a:p>
            <a:pPr algn="just">
              <a:lnSpc>
                <a:spcPct val="150000"/>
              </a:lnSpc>
            </a:pPr>
            <a:r>
              <a:rPr lang="en-US" sz="1800" b="1" i="0" dirty="0">
                <a:effectLst/>
                <a:latin typeface="Times New Roman" panose="02020603050405020304" pitchFamily="18" charset="0"/>
                <a:cs typeface="Times New Roman" panose="02020603050405020304" pitchFamily="18" charset="0"/>
              </a:rPr>
              <a:t>Response Ratio </a:t>
            </a:r>
            <a:r>
              <a:rPr lang="en-US" sz="1800" b="0" i="0" dirty="0">
                <a:effectLst/>
                <a:latin typeface="Times New Roman" panose="02020603050405020304" pitchFamily="18" charset="0"/>
                <a:cs typeface="Times New Roman" panose="02020603050405020304" pitchFamily="18" charset="0"/>
              </a:rPr>
              <a:t>= (Waiting Time + Burst time) / Burst time</a:t>
            </a:r>
          </a:p>
          <a:p>
            <a:pPr algn="just">
              <a:lnSpc>
                <a:spcPct val="150000"/>
              </a:lnSpc>
            </a:pPr>
            <a:r>
              <a:rPr lang="en-US" sz="1800" b="1" dirty="0">
                <a:latin typeface="Times New Roman" panose="02020603050405020304" pitchFamily="18" charset="0"/>
                <a:cs typeface="Times New Roman" panose="02020603050405020304" pitchFamily="18" charset="0"/>
              </a:rPr>
              <a:t>Burst Time=time required by a process for </a:t>
            </a:r>
            <a:r>
              <a:rPr lang="en-US" sz="1800" b="1" dirty="0" err="1">
                <a:latin typeface="Times New Roman" panose="02020603050405020304" pitchFamily="18" charset="0"/>
                <a:cs typeface="Times New Roman" panose="02020603050405020304" pitchFamily="18" charset="0"/>
              </a:rPr>
              <a:t>cpu</a:t>
            </a:r>
            <a:r>
              <a:rPr lang="en-US" sz="1800" b="1" dirty="0">
                <a:latin typeface="Times New Roman" panose="02020603050405020304" pitchFamily="18" charset="0"/>
                <a:cs typeface="Times New Roman" panose="02020603050405020304" pitchFamily="18" charset="0"/>
              </a:rPr>
              <a:t> execution</a:t>
            </a:r>
            <a:endParaRPr lang="en-US" sz="18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DB40D98-4443-4A21-8953-EBDA7DE451C8}"/>
              </a:ext>
            </a:extLst>
          </p:cNvPr>
          <p:cNvSpPr>
            <a:spLocks noChangeArrowheads="1"/>
          </p:cNvSpPr>
          <p:nvPr/>
        </p:nvSpPr>
        <p:spPr bwMode="auto">
          <a:xfrm>
            <a:off x="1255713" y="1733550"/>
            <a:ext cx="5929312"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
                <a:schemeClr val="tx1"/>
              </a:buClr>
              <a:buSzTx/>
              <a:buFontTx/>
              <a:buChar char="•"/>
            </a:pPr>
            <a:r>
              <a:rPr lang="en-US" altLang="zh-CN" sz="2200" dirty="0">
                <a:latin typeface="Times New Roman" panose="02020603050405020304" pitchFamily="18" charset="0"/>
                <a:cs typeface="Times New Roman" panose="02020603050405020304" pitchFamily="18" charset="0"/>
              </a:rPr>
              <a:t>First-come first-served</a:t>
            </a:r>
          </a:p>
          <a:p>
            <a:pPr>
              <a:lnSpc>
                <a:spcPct val="150000"/>
              </a:lnSpc>
              <a:buClr>
                <a:schemeClr val="tx1"/>
              </a:buClr>
              <a:buSzTx/>
              <a:buFontTx/>
              <a:buChar char="•"/>
            </a:pPr>
            <a:r>
              <a:rPr lang="en-US" altLang="zh-CN" sz="2200" dirty="0">
                <a:latin typeface="Times New Roman" panose="02020603050405020304" pitchFamily="18" charset="0"/>
                <a:cs typeface="Times New Roman" panose="02020603050405020304" pitchFamily="18" charset="0"/>
              </a:rPr>
              <a:t>Shortest job first</a:t>
            </a:r>
          </a:p>
          <a:p>
            <a:pPr>
              <a:lnSpc>
                <a:spcPct val="150000"/>
              </a:lnSpc>
              <a:buClr>
                <a:schemeClr val="tx1"/>
              </a:buClr>
              <a:buSzTx/>
              <a:buFontTx/>
              <a:buChar char="•"/>
            </a:pPr>
            <a:r>
              <a:rPr lang="en-US" sz="2200" i="0" u="none" strike="noStrike" baseline="0" dirty="0">
                <a:latin typeface="Times New Roman" panose="02020603050405020304" pitchFamily="18" charset="0"/>
                <a:cs typeface="Times New Roman" panose="02020603050405020304" pitchFamily="18" charset="0"/>
              </a:rPr>
              <a:t>Shortest Remaining Time Next</a:t>
            </a:r>
            <a:endParaRPr lang="en-US" altLang="zh-CN" sz="2200" dirty="0">
              <a:latin typeface="Times New Roman" panose="02020603050405020304" pitchFamily="18" charset="0"/>
              <a:cs typeface="Times New Roman" panose="02020603050405020304" pitchFamily="18" charset="0"/>
            </a:endParaRPr>
          </a:p>
        </p:txBody>
      </p:sp>
      <p:sp>
        <p:nvSpPr>
          <p:cNvPr id="101379" name="Rectangle 3">
            <a:extLst>
              <a:ext uri="{FF2B5EF4-FFF2-40B4-BE49-F238E27FC236}">
                <a16:creationId xmlns:a16="http://schemas.microsoft.com/office/drawing/2014/main" id="{BB83C88A-FD80-4416-B2BA-E4FD6B2280DB}"/>
              </a:ext>
            </a:extLst>
          </p:cNvPr>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dirty="0">
                <a:latin typeface="Times New Roman" panose="02020603050405020304" pitchFamily="18" charset="0"/>
                <a:cs typeface="Times New Roman" panose="02020603050405020304" pitchFamily="18" charset="0"/>
              </a:rPr>
              <a:t>Scheduling in Batch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solidFill>
                <a:srgbClr val="000000"/>
              </a:solidFill>
            </a:endParaRPr>
          </a:p>
        </p:txBody>
      </p:sp>
      <p:sp>
        <p:nvSpPr>
          <p:cNvPr id="4" name="TextBox 3">
            <a:extLst>
              <a:ext uri="{FF2B5EF4-FFF2-40B4-BE49-F238E27FC236}">
                <a16:creationId xmlns:a16="http://schemas.microsoft.com/office/drawing/2014/main" id="{58533E15-1486-4B48-A9D8-B70A234A6C68}"/>
              </a:ext>
            </a:extLst>
          </p:cNvPr>
          <p:cNvSpPr txBox="1"/>
          <p:nvPr/>
        </p:nvSpPr>
        <p:spPr>
          <a:xfrm>
            <a:off x="374991" y="1160586"/>
            <a:ext cx="8394017"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Runnable process added to the end of ready queue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Non-preemptive</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FCFS is very simple - Just a FIFO queue, like customers waiting in line at the bank or the post office or at a copying machine</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Unfortunately, however, FCFS can yield some very long average wait times, particularly if the first process to get there takes a long time.</a:t>
            </a:r>
          </a:p>
        </p:txBody>
      </p:sp>
      <p:sp>
        <p:nvSpPr>
          <p:cNvPr id="5" name="TextBox 4">
            <a:extLst>
              <a:ext uri="{FF2B5EF4-FFF2-40B4-BE49-F238E27FC236}">
                <a16:creationId xmlns:a16="http://schemas.microsoft.com/office/drawing/2014/main" id="{717B18F3-5AC1-4280-974E-EC054A00CCCC}"/>
              </a:ext>
            </a:extLst>
          </p:cNvPr>
          <p:cNvSpPr txBox="1"/>
          <p:nvPr/>
        </p:nvSpPr>
        <p:spPr>
          <a:xfrm>
            <a:off x="571939" y="283045"/>
            <a:ext cx="8475079" cy="579967"/>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 First-Come </a:t>
            </a:r>
            <a:r>
              <a:rPr lang="en-US" sz="2400" b="1" dirty="0">
                <a:latin typeface="Times New Roman" panose="02020603050405020304" pitchFamily="18" charset="0"/>
                <a:cs typeface="Times New Roman" panose="02020603050405020304" pitchFamily="18" charset="0"/>
              </a:rPr>
              <a:t>First-Serve(FCFS</a:t>
            </a:r>
            <a:r>
              <a:rPr lang="en-US" sz="2400" b="1" i="0" dirty="0">
                <a:effectLst/>
                <a:latin typeface="Times New Roman" panose="02020603050405020304" pitchFamily="18" charset="0"/>
                <a:cs typeface="Times New Roman" panose="02020603050405020304" pitchFamily="18" charset="0"/>
              </a:rPr>
              <a:t>) Scheduling </a:t>
            </a:r>
          </a:p>
        </p:txBody>
      </p:sp>
    </p:spTree>
    <p:extLst>
      <p:ext uri="{BB962C8B-B14F-4D97-AF65-F5344CB8AC3E}">
        <p14:creationId xmlns:p14="http://schemas.microsoft.com/office/powerpoint/2010/main" val="6939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solidFill>
                <a:srgbClr val="000000"/>
              </a:solidFill>
            </a:endParaRPr>
          </a:p>
        </p:txBody>
      </p:sp>
      <p:sp>
        <p:nvSpPr>
          <p:cNvPr id="6" name="TextBox 5">
            <a:extLst>
              <a:ext uri="{FF2B5EF4-FFF2-40B4-BE49-F238E27FC236}">
                <a16:creationId xmlns:a16="http://schemas.microsoft.com/office/drawing/2014/main" id="{8DA62122-CC1D-4416-A6E9-2837C8CA7B47}"/>
              </a:ext>
            </a:extLst>
          </p:cNvPr>
          <p:cNvSpPr txBox="1"/>
          <p:nvPr/>
        </p:nvSpPr>
        <p:spPr>
          <a:xfrm>
            <a:off x="837786" y="2456677"/>
            <a:ext cx="7884181" cy="1012072"/>
          </a:xfrm>
          <a:prstGeom prst="rect">
            <a:avLst/>
          </a:prstGeom>
          <a:noFill/>
        </p:spPr>
        <p:txBody>
          <a:bodyPr wrap="square">
            <a:spAutoFit/>
          </a:bodyPr>
          <a:lstStyle/>
          <a:p>
            <a:pPr marL="342900" indent="-342900" algn="just">
              <a:buFont typeface="Arial" panose="020B0604020202020204" pitchFamily="34" charset="0"/>
              <a:buChar char="•"/>
            </a:pPr>
            <a:r>
              <a:rPr lang="en-US" b="0" i="0" dirty="0">
                <a:solidFill>
                  <a:srgbClr val="000000"/>
                </a:solidFill>
                <a:effectLst/>
                <a:latin typeface="Times New Roman" panose="02020603050405020304" pitchFamily="18" charset="0"/>
              </a:rPr>
              <a:t>In the first Gantt chart below, process P1 arrives first. Waiting</a:t>
            </a:r>
            <a:r>
              <a:rPr lang="en-US" b="0" i="0" u="none" strike="noStrike" baseline="0" dirty="0">
                <a:latin typeface="Times New Roman" panose="02020603050405020304" pitchFamily="18" charset="0"/>
              </a:rPr>
              <a:t> time for </a:t>
            </a:r>
            <a:r>
              <a:rPr lang="en-US" b="0" i="1" u="none" strike="noStrike" baseline="0" dirty="0">
                <a:latin typeface="Times New Roman" panose="02020603050405020304" pitchFamily="18" charset="0"/>
              </a:rPr>
              <a:t>P1 </a:t>
            </a:r>
            <a:r>
              <a:rPr lang="en-US" b="0" i="0" u="none" strike="noStrike" baseline="0" dirty="0">
                <a:latin typeface="Times New Roman" panose="02020603050405020304" pitchFamily="18" charset="0"/>
              </a:rPr>
              <a:t>= 0; </a:t>
            </a:r>
            <a:r>
              <a:rPr lang="en-US" b="0" i="1" u="none" strike="noStrike" baseline="0" dirty="0">
                <a:latin typeface="Times New Roman" panose="02020603050405020304" pitchFamily="18" charset="0"/>
              </a:rPr>
              <a:t>P2 </a:t>
            </a:r>
            <a:r>
              <a:rPr lang="en-US" b="0" i="0" u="none" strike="noStrike" baseline="0" dirty="0">
                <a:latin typeface="Times New Roman" panose="02020603050405020304" pitchFamily="18" charset="0"/>
              </a:rPr>
              <a:t>= 24; </a:t>
            </a:r>
            <a:r>
              <a:rPr lang="en-US" b="0" i="1" u="none" strike="noStrike" baseline="0" dirty="0">
                <a:latin typeface="Times New Roman" panose="02020603050405020304" pitchFamily="18" charset="0"/>
              </a:rPr>
              <a:t>P3 </a:t>
            </a:r>
            <a:r>
              <a:rPr lang="en-US" b="0" i="0" u="none" strike="noStrike" baseline="0" dirty="0">
                <a:latin typeface="Times New Roman" panose="02020603050405020304" pitchFamily="18" charset="0"/>
              </a:rPr>
              <a:t>= 27 </a:t>
            </a:r>
            <a:endParaRPr lang="en-US" b="0" i="0" dirty="0">
              <a:solidFill>
                <a:srgbClr val="000000"/>
              </a:solidFill>
              <a:effectLst/>
              <a:latin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The average waiting time for the three processes is ( 0 + 24 + 27 ) / 3 = 17 </a:t>
            </a:r>
            <a:r>
              <a:rPr lang="en-US" b="0" i="0" dirty="0" err="1">
                <a:solidFill>
                  <a:srgbClr val="000000"/>
                </a:solidFill>
                <a:effectLst/>
                <a:latin typeface="Times New Roman" panose="02020603050405020304" pitchFamily="18" charset="0"/>
              </a:rPr>
              <a:t>ms.</a:t>
            </a:r>
            <a:endParaRPr lang="en-US" b="0" i="0" dirty="0">
              <a:solidFill>
                <a:srgbClr val="000000"/>
              </a:solidFill>
              <a:effectLst/>
              <a:latin typeface="Times New Roman" panose="02020603050405020304" pitchFamily="18" charset="0"/>
            </a:endParaRPr>
          </a:p>
        </p:txBody>
      </p:sp>
      <p:pic>
        <p:nvPicPr>
          <p:cNvPr id="8" name="Picture 7">
            <a:extLst>
              <a:ext uri="{FF2B5EF4-FFF2-40B4-BE49-F238E27FC236}">
                <a16:creationId xmlns:a16="http://schemas.microsoft.com/office/drawing/2014/main" id="{D90AA109-02A1-4036-9C57-80185208AF62}"/>
              </a:ext>
            </a:extLst>
          </p:cNvPr>
          <p:cNvPicPr>
            <a:picLocks noChangeAspect="1"/>
          </p:cNvPicPr>
          <p:nvPr/>
        </p:nvPicPr>
        <p:blipFill>
          <a:blip r:embed="rId2"/>
          <a:stretch>
            <a:fillRect/>
          </a:stretch>
        </p:blipFill>
        <p:spPr>
          <a:xfrm>
            <a:off x="1020667" y="3921159"/>
            <a:ext cx="6858000" cy="895350"/>
          </a:xfrm>
          <a:prstGeom prst="rect">
            <a:avLst/>
          </a:prstGeom>
        </p:spPr>
      </p:pic>
      <p:sp>
        <p:nvSpPr>
          <p:cNvPr id="10" name="TextBox 9">
            <a:extLst>
              <a:ext uri="{FF2B5EF4-FFF2-40B4-BE49-F238E27FC236}">
                <a16:creationId xmlns:a16="http://schemas.microsoft.com/office/drawing/2014/main" id="{5F0E5C8E-2BA2-4DE7-B7DB-ED00357C1D4A}"/>
              </a:ext>
            </a:extLst>
          </p:cNvPr>
          <p:cNvSpPr txBox="1"/>
          <p:nvPr/>
        </p:nvSpPr>
        <p:spPr>
          <a:xfrm>
            <a:off x="837786" y="4741676"/>
            <a:ext cx="7405881" cy="923330"/>
          </a:xfrm>
          <a:prstGeom prst="rect">
            <a:avLst/>
          </a:prstGeom>
          <a:noFill/>
        </p:spPr>
        <p:txBody>
          <a:bodyPr wrap="square">
            <a:spAutoFit/>
          </a:bodyPr>
          <a:lstStyle/>
          <a:p>
            <a:pPr marL="285750" indent="-285750" algn="just">
              <a:buFont typeface="Arial" panose="020B0604020202020204" pitchFamily="34" charset="0"/>
              <a:buChar char="•"/>
            </a:pPr>
            <a:r>
              <a:rPr lang="en-US" b="0" i="0" u="none" strike="noStrike" baseline="0" dirty="0">
                <a:latin typeface="Times New Roman" panose="02020603050405020304" pitchFamily="18" charset="0"/>
              </a:rPr>
              <a:t>Suppose that the processes arrive in the order </a:t>
            </a:r>
            <a:r>
              <a:rPr lang="en-US" b="0" i="1" u="none" strike="noStrike" baseline="0" dirty="0">
                <a:latin typeface="Times New Roman" panose="02020603050405020304" pitchFamily="18" charset="0"/>
              </a:rPr>
              <a:t>P2 </a:t>
            </a:r>
            <a:r>
              <a:rPr lang="en-US" b="0" i="0" u="none" strike="noStrike" baseline="0" dirty="0">
                <a:latin typeface="Times New Roman" panose="02020603050405020304" pitchFamily="18" charset="0"/>
              </a:rPr>
              <a:t>, </a:t>
            </a:r>
            <a:r>
              <a:rPr lang="en-US" b="0" i="1" u="none" strike="noStrike" baseline="0" dirty="0">
                <a:latin typeface="Times New Roman" panose="02020603050405020304" pitchFamily="18" charset="0"/>
              </a:rPr>
              <a:t>P3 </a:t>
            </a:r>
            <a:r>
              <a:rPr lang="en-US" b="0" i="0" u="none" strike="noStrike" baseline="0" dirty="0">
                <a:latin typeface="Times New Roman" panose="02020603050405020304" pitchFamily="18" charset="0"/>
              </a:rPr>
              <a:t>, </a:t>
            </a:r>
            <a:r>
              <a:rPr lang="en-US" b="0" i="1" u="none" strike="noStrike" baseline="0" dirty="0">
                <a:latin typeface="Times New Roman" panose="02020603050405020304" pitchFamily="18" charset="0"/>
              </a:rPr>
              <a:t>P1 ,</a:t>
            </a:r>
            <a:r>
              <a:rPr lang="en-US" sz="1800" b="0" i="0" u="none" strike="noStrike" baseline="0" dirty="0">
                <a:latin typeface="Times New Roman" panose="02020603050405020304" pitchFamily="18" charset="0"/>
              </a:rPr>
              <a:t>Waiting time for </a:t>
            </a:r>
            <a:r>
              <a:rPr lang="en-US" sz="1800" b="0" i="1" u="none" strike="noStrike" baseline="0" dirty="0">
                <a:latin typeface="Times New Roman" panose="02020603050405020304" pitchFamily="18" charset="0"/>
              </a:rPr>
              <a:t>P1 = </a:t>
            </a:r>
            <a:r>
              <a:rPr lang="en-US" sz="1800" b="0" i="0" u="none" strike="noStrike" baseline="0" dirty="0">
                <a:latin typeface="Times New Roman" panose="02020603050405020304" pitchFamily="18" charset="0"/>
              </a:rPr>
              <a:t>6</a:t>
            </a:r>
            <a:r>
              <a:rPr lang="en-US" sz="1800" b="0" i="1" u="none" strike="noStrike" baseline="0" dirty="0">
                <a:latin typeface="Times New Roman" panose="02020603050405020304" pitchFamily="18" charset="0"/>
              </a:rPr>
              <a:t>; P2 </a:t>
            </a:r>
            <a:r>
              <a:rPr lang="en-US" sz="1800" b="0" i="0" u="none" strike="noStrike" baseline="0" dirty="0">
                <a:latin typeface="Times New Roman" panose="02020603050405020304" pitchFamily="18" charset="0"/>
              </a:rPr>
              <a:t>= 0</a:t>
            </a:r>
            <a:r>
              <a:rPr lang="en-US" sz="1800" b="0" i="1" u="none" strike="noStrike" baseline="0" dirty="0">
                <a:latin typeface="Times New Roman" panose="02020603050405020304" pitchFamily="18" charset="0"/>
              </a:rPr>
              <a:t>; P3 = 3,</a:t>
            </a:r>
            <a:r>
              <a:rPr lang="en-US" b="0" i="0" dirty="0">
                <a:effectLst/>
                <a:latin typeface="Times New Roman" panose="02020603050405020304" pitchFamily="18" charset="0"/>
              </a:rPr>
              <a:t>In the second Gantt chart below, the same three processes have an average wait time of ( 0 + 3 + 6 ) / 3 = 3 </a:t>
            </a:r>
            <a:r>
              <a:rPr lang="en-US" b="0" i="0" dirty="0" err="1">
                <a:effectLst/>
                <a:latin typeface="Times New Roman" panose="02020603050405020304" pitchFamily="18" charset="0"/>
              </a:rPr>
              <a:t>ms.</a:t>
            </a:r>
            <a:endParaRPr lang="en-US" dirty="0"/>
          </a:p>
        </p:txBody>
      </p:sp>
      <p:pic>
        <p:nvPicPr>
          <p:cNvPr id="11" name="Picture 10">
            <a:extLst>
              <a:ext uri="{FF2B5EF4-FFF2-40B4-BE49-F238E27FC236}">
                <a16:creationId xmlns:a16="http://schemas.microsoft.com/office/drawing/2014/main" id="{60A3693D-E809-4F53-86D4-03E02F738323}"/>
              </a:ext>
            </a:extLst>
          </p:cNvPr>
          <p:cNvPicPr>
            <a:picLocks noChangeAspect="1"/>
          </p:cNvPicPr>
          <p:nvPr/>
        </p:nvPicPr>
        <p:blipFill>
          <a:blip r:embed="rId3"/>
          <a:stretch>
            <a:fillRect/>
          </a:stretch>
        </p:blipFill>
        <p:spPr>
          <a:xfrm>
            <a:off x="1157287" y="5716880"/>
            <a:ext cx="6829425" cy="857250"/>
          </a:xfrm>
          <a:prstGeom prst="rect">
            <a:avLst/>
          </a:prstGeom>
        </p:spPr>
      </p:pic>
      <p:sp>
        <p:nvSpPr>
          <p:cNvPr id="13" name="TextBox 12">
            <a:extLst>
              <a:ext uri="{FF2B5EF4-FFF2-40B4-BE49-F238E27FC236}">
                <a16:creationId xmlns:a16="http://schemas.microsoft.com/office/drawing/2014/main" id="{353607AA-9C7B-432C-A085-F0F45FAC6220}"/>
              </a:ext>
            </a:extLst>
          </p:cNvPr>
          <p:cNvSpPr txBox="1"/>
          <p:nvPr/>
        </p:nvSpPr>
        <p:spPr>
          <a:xfrm>
            <a:off x="1273125" y="331065"/>
            <a:ext cx="6605541" cy="2120068"/>
          </a:xfrm>
          <a:prstGeom prst="rect">
            <a:avLst/>
          </a:prstGeom>
          <a:noFill/>
        </p:spPr>
        <p:txBody>
          <a:bodyPr wrap="square">
            <a:spAutoFit/>
          </a:bodyPr>
          <a:lstStyle/>
          <a:p>
            <a:pPr>
              <a:lnSpc>
                <a:spcPct val="150000"/>
              </a:lnSpc>
            </a:pPr>
            <a:r>
              <a:rPr lang="en-US" sz="1800" b="0" i="0" u="none" strike="noStrike" baseline="0" dirty="0">
                <a:latin typeface="Times New Roman" panose="02020603050405020304" pitchFamily="18" charset="0"/>
                <a:cs typeface="Times New Roman" panose="02020603050405020304" pitchFamily="18" charset="0"/>
              </a:rPr>
              <a:t>Example :1</a:t>
            </a:r>
          </a:p>
          <a:p>
            <a:pPr lvl="2">
              <a:lnSpc>
                <a:spcPct val="150000"/>
              </a:lnSpc>
            </a:pPr>
            <a:r>
              <a:rPr lang="en-US" dirty="0">
                <a:latin typeface="Times New Roman" panose="02020603050405020304" pitchFamily="18" charset="0"/>
                <a:cs typeface="Times New Roman" panose="02020603050405020304" pitchFamily="18" charset="0"/>
              </a:rPr>
              <a:t>Process			CPU Burst Time</a:t>
            </a:r>
          </a:p>
          <a:p>
            <a:pPr lvl="2">
              <a:lnSpc>
                <a:spcPct val="150000"/>
              </a:lnSpc>
            </a:pPr>
            <a:r>
              <a:rPr lang="en-US" dirty="0">
                <a:latin typeface="Times New Roman" panose="02020603050405020304" pitchFamily="18" charset="0"/>
                <a:cs typeface="Times New Roman" panose="02020603050405020304" pitchFamily="18" charset="0"/>
              </a:rPr>
              <a:t> P1					24</a:t>
            </a:r>
          </a:p>
          <a:p>
            <a:pPr lvl="2">
              <a:lnSpc>
                <a:spcPct val="150000"/>
              </a:lnSpc>
            </a:pPr>
            <a:r>
              <a:rPr lang="en-US" dirty="0">
                <a:latin typeface="Times New Roman" panose="02020603050405020304" pitchFamily="18" charset="0"/>
                <a:cs typeface="Times New Roman" panose="02020603050405020304" pitchFamily="18" charset="0"/>
              </a:rPr>
              <a:t> P2					3</a:t>
            </a:r>
          </a:p>
          <a:p>
            <a:pPr lvl="2">
              <a:lnSpc>
                <a:spcPct val="150000"/>
              </a:lnSpc>
            </a:pPr>
            <a:r>
              <a:rPr lang="en-US" dirty="0">
                <a:latin typeface="Times New Roman" panose="02020603050405020304" pitchFamily="18" charset="0"/>
                <a:cs typeface="Times New Roman" panose="02020603050405020304" pitchFamily="18" charset="0"/>
              </a:rPr>
              <a:t> P3					3</a:t>
            </a:r>
          </a:p>
        </p:txBody>
      </p:sp>
    </p:spTree>
    <p:extLst>
      <p:ext uri="{BB962C8B-B14F-4D97-AF65-F5344CB8AC3E}">
        <p14:creationId xmlns:p14="http://schemas.microsoft.com/office/powerpoint/2010/main" val="191580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AD727-D3C2-4833-BFBE-11F519F1A8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solidFill>
                <a:srgbClr val="000000"/>
              </a:solidFill>
            </a:endParaRPr>
          </a:p>
        </p:txBody>
      </p:sp>
      <p:graphicFrame>
        <p:nvGraphicFramePr>
          <p:cNvPr id="3" name="Table 2">
            <a:extLst>
              <a:ext uri="{FF2B5EF4-FFF2-40B4-BE49-F238E27FC236}">
                <a16:creationId xmlns:a16="http://schemas.microsoft.com/office/drawing/2014/main" id="{481DB413-3683-4521-B28A-9C96B78DBACB}"/>
              </a:ext>
            </a:extLst>
          </p:cNvPr>
          <p:cNvGraphicFramePr>
            <a:graphicFrameLocks noGrp="1"/>
          </p:cNvGraphicFramePr>
          <p:nvPr>
            <p:extLst>
              <p:ext uri="{D42A27DB-BD31-4B8C-83A1-F6EECF244321}">
                <p14:modId xmlns:p14="http://schemas.microsoft.com/office/powerpoint/2010/main" val="1146113914"/>
              </p:ext>
            </p:extLst>
          </p:nvPr>
        </p:nvGraphicFramePr>
        <p:xfrm>
          <a:off x="933450" y="1027150"/>
          <a:ext cx="6553200" cy="1463040"/>
        </p:xfrm>
        <a:graphic>
          <a:graphicData uri="http://schemas.openxmlformats.org/drawingml/2006/table">
            <a:tbl>
              <a:tblPr/>
              <a:tblGrid>
                <a:gridCol w="2193939">
                  <a:extLst>
                    <a:ext uri="{9D8B030D-6E8A-4147-A177-3AD203B41FA5}">
                      <a16:colId xmlns:a16="http://schemas.microsoft.com/office/drawing/2014/main" val="3065278796"/>
                    </a:ext>
                  </a:extLst>
                </a:gridCol>
                <a:gridCol w="2174861">
                  <a:extLst>
                    <a:ext uri="{9D8B030D-6E8A-4147-A177-3AD203B41FA5}">
                      <a16:colId xmlns:a16="http://schemas.microsoft.com/office/drawing/2014/main" val="1671856577"/>
                    </a:ext>
                  </a:extLst>
                </a:gridCol>
                <a:gridCol w="2184400">
                  <a:extLst>
                    <a:ext uri="{9D8B030D-6E8A-4147-A177-3AD203B41FA5}">
                      <a16:colId xmlns:a16="http://schemas.microsoft.com/office/drawing/2014/main" val="619909744"/>
                    </a:ext>
                  </a:extLst>
                </a:gridCol>
              </a:tblGrid>
              <a:tr h="209550">
                <a:tc>
                  <a:txBody>
                    <a:bodyPr/>
                    <a:lstStyle/>
                    <a:p>
                      <a:pPr algn="ctr"/>
                      <a:r>
                        <a:rPr lang="en-US" sz="1400" b="1">
                          <a:effectLst/>
                          <a:latin typeface="Times New Roman" panose="02020603050405020304" pitchFamily="18" charset="0"/>
                          <a:cs typeface="Times New Roman" panose="02020603050405020304" pitchFamily="18" charset="0"/>
                        </a:rPr>
                        <a:t>Process Id</a:t>
                      </a:r>
                      <a:endParaRPr lang="en-US" sz="1400">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effectLst/>
                          <a:latin typeface="Times New Roman" panose="02020603050405020304" pitchFamily="18" charset="0"/>
                          <a:cs typeface="Times New Roman" panose="02020603050405020304" pitchFamily="18" charset="0"/>
                        </a:rPr>
                        <a:t>Arrival time</a:t>
                      </a:r>
                      <a:endParaRPr lang="en-US" sz="1400">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effectLst/>
                          <a:latin typeface="Times New Roman" panose="02020603050405020304" pitchFamily="18" charset="0"/>
                          <a:cs typeface="Times New Roman" panose="02020603050405020304" pitchFamily="18" charset="0"/>
                        </a:rPr>
                        <a:t>Burst time</a:t>
                      </a:r>
                      <a:endParaRPr lang="en-US" sz="1400">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576599944"/>
                  </a:ext>
                </a:extLst>
              </a:tr>
              <a:tr h="209550">
                <a:tc>
                  <a:txBody>
                    <a:bodyPr/>
                    <a:lstStyle/>
                    <a:p>
                      <a:pPr algn="ctr"/>
                      <a:r>
                        <a:rPr lang="en-US" sz="1400">
                          <a:effectLst/>
                          <a:latin typeface="Times New Roman" panose="02020603050405020304" pitchFamily="18" charset="0"/>
                          <a:cs typeface="Times New Roman" panose="02020603050405020304" pitchFamily="18" charset="0"/>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effectLst/>
                          <a:latin typeface="Times New Roman" panose="02020603050405020304" pitchFamily="18" charset="0"/>
                          <a:cs typeface="Times New Roman" panose="02020603050405020304" pitchFamily="18" charset="0"/>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effectLst/>
                          <a:latin typeface="Times New Roman" panose="02020603050405020304" pitchFamily="18" charset="0"/>
                          <a:cs typeface="Times New Roman" panose="02020603050405020304" pitchFamily="18" charset="0"/>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65231108"/>
                  </a:ext>
                </a:extLst>
              </a:tr>
              <a:tr h="209550">
                <a:tc>
                  <a:txBody>
                    <a:bodyPr/>
                    <a:lstStyle/>
                    <a:p>
                      <a:pPr algn="ctr"/>
                      <a:r>
                        <a:rPr lang="en-US" sz="1400">
                          <a:effectLst/>
                          <a:latin typeface="Times New Roman" panose="02020603050405020304" pitchFamily="18" charset="0"/>
                          <a:cs typeface="Times New Roman" panose="02020603050405020304" pitchFamily="18" charset="0"/>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effectLst/>
                          <a:latin typeface="Times New Roman" panose="02020603050405020304" pitchFamily="18" charset="0"/>
                          <a:cs typeface="Times New Roman" panose="02020603050405020304" pitchFamily="18" charset="0"/>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effectLst/>
                          <a:latin typeface="Times New Roman" panose="02020603050405020304" pitchFamily="18" charset="0"/>
                          <a:cs typeface="Times New Roman" panose="02020603050405020304" pitchFamily="18" charset="0"/>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54583377"/>
                  </a:ext>
                </a:extLst>
              </a:tr>
              <a:tr h="209550">
                <a:tc>
                  <a:txBody>
                    <a:bodyPr/>
                    <a:lstStyle/>
                    <a:p>
                      <a:pPr algn="ctr"/>
                      <a:r>
                        <a:rPr lang="en-US" sz="1400">
                          <a:effectLst/>
                          <a:latin typeface="Times New Roman" panose="02020603050405020304" pitchFamily="18" charset="0"/>
                          <a:cs typeface="Times New Roman" panose="02020603050405020304" pitchFamily="18" charset="0"/>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effectLst/>
                          <a:latin typeface="Times New Roman" panose="02020603050405020304" pitchFamily="18" charset="0"/>
                          <a:cs typeface="Times New Roman" panose="02020603050405020304" pitchFamily="18" charset="0"/>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effectLst/>
                          <a:latin typeface="Times New Roman" panose="02020603050405020304" pitchFamily="18" charset="0"/>
                          <a:cs typeface="Times New Roman" panose="02020603050405020304" pitchFamily="18" charset="0"/>
                        </a:rPr>
                        <a:t>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833390744"/>
                  </a:ext>
                </a:extLst>
              </a:tr>
            </a:tbl>
          </a:graphicData>
        </a:graphic>
      </p:graphicFrame>
      <p:sp>
        <p:nvSpPr>
          <p:cNvPr id="4" name="TextBox 3">
            <a:extLst>
              <a:ext uri="{FF2B5EF4-FFF2-40B4-BE49-F238E27FC236}">
                <a16:creationId xmlns:a16="http://schemas.microsoft.com/office/drawing/2014/main" id="{911B5784-21E3-45AD-A7B3-C38448C489D1}"/>
              </a:ext>
            </a:extLst>
          </p:cNvPr>
          <p:cNvSpPr txBox="1"/>
          <p:nvPr/>
        </p:nvSpPr>
        <p:spPr>
          <a:xfrm>
            <a:off x="407964" y="291997"/>
            <a:ext cx="7994845" cy="627505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Example :2</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Gantt Chart: Here, black box represents the idle time of CPU.</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fontAlgn="base">
              <a:lnSpc>
                <a:spcPct val="150000"/>
              </a:lnSpc>
            </a:pPr>
            <a:endParaRPr lang="en-US" dirty="0">
              <a:latin typeface="Times New Roman" panose="02020603050405020304" pitchFamily="18" charset="0"/>
              <a:cs typeface="Times New Roman" panose="02020603050405020304" pitchFamily="18" charset="0"/>
            </a:endParaRPr>
          </a:p>
          <a:p>
            <a:pPr algn="just" fontAlgn="base">
              <a:lnSpc>
                <a:spcPct val="150000"/>
              </a:lnSpc>
            </a:pPr>
            <a:r>
              <a:rPr lang="en-US" b="1" dirty="0">
                <a:latin typeface="Times New Roman" panose="02020603050405020304" pitchFamily="18" charset="0"/>
                <a:cs typeface="Times New Roman" panose="02020603050405020304" pitchFamily="18" charset="0"/>
              </a:rPr>
              <a:t>Turn Around time </a:t>
            </a:r>
            <a:r>
              <a:rPr lang="en-US" dirty="0">
                <a:latin typeface="Times New Roman" panose="02020603050405020304" pitchFamily="18" charset="0"/>
                <a:cs typeface="Times New Roman" panose="02020603050405020304" pitchFamily="18" charset="0"/>
              </a:rPr>
              <a:t>= Exit time/Completion time – Arrival time</a:t>
            </a:r>
          </a:p>
          <a:p>
            <a:pPr algn="just" fontAlgn="base">
              <a:lnSpc>
                <a:spcPct val="150000"/>
              </a:lnSpc>
            </a:pPr>
            <a:r>
              <a:rPr lang="en-US" b="1" dirty="0">
                <a:latin typeface="Times New Roman" panose="02020603050405020304" pitchFamily="18" charset="0"/>
                <a:cs typeface="Times New Roman" panose="02020603050405020304" pitchFamily="18" charset="0"/>
              </a:rPr>
              <a:t>Waiting time </a:t>
            </a:r>
            <a:r>
              <a:rPr lang="en-US" dirty="0">
                <a:latin typeface="Times New Roman" panose="02020603050405020304" pitchFamily="18" charset="0"/>
                <a:cs typeface="Times New Roman" panose="02020603050405020304" pitchFamily="18" charset="0"/>
              </a:rPr>
              <a:t>= Turn Around time – Burst time/Execution time</a:t>
            </a:r>
          </a:p>
        </p:txBody>
      </p:sp>
      <p:pic>
        <p:nvPicPr>
          <p:cNvPr id="1026" name="Picture 2" descr="https://www.gatevidyalay.com/wp-content/uploads/2018/10/FCFS-Scheduling-Problem-02-Gantt-Chart.png">
            <a:extLst>
              <a:ext uri="{FF2B5EF4-FFF2-40B4-BE49-F238E27FC236}">
                <a16:creationId xmlns:a16="http://schemas.microsoft.com/office/drawing/2014/main" id="{318B587E-979A-429C-947C-246B25D55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080" y="3878767"/>
            <a:ext cx="4834231" cy="144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268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73C018-19A3-493D-B42F-4446C20348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solidFill>
                <a:srgbClr val="000000"/>
              </a:solidFill>
            </a:endParaRPr>
          </a:p>
        </p:txBody>
      </p:sp>
      <p:graphicFrame>
        <p:nvGraphicFramePr>
          <p:cNvPr id="3" name="Table 2">
            <a:extLst>
              <a:ext uri="{FF2B5EF4-FFF2-40B4-BE49-F238E27FC236}">
                <a16:creationId xmlns:a16="http://schemas.microsoft.com/office/drawing/2014/main" id="{FB692588-6BFA-44E1-A378-B9AC4B91BB50}"/>
              </a:ext>
            </a:extLst>
          </p:cNvPr>
          <p:cNvGraphicFramePr>
            <a:graphicFrameLocks noGrp="1"/>
          </p:cNvGraphicFramePr>
          <p:nvPr>
            <p:extLst>
              <p:ext uri="{D42A27DB-BD31-4B8C-83A1-F6EECF244321}">
                <p14:modId xmlns:p14="http://schemas.microsoft.com/office/powerpoint/2010/main" val="605399093"/>
              </p:ext>
            </p:extLst>
          </p:nvPr>
        </p:nvGraphicFramePr>
        <p:xfrm>
          <a:off x="745588" y="731520"/>
          <a:ext cx="7104184" cy="2697480"/>
        </p:xfrm>
        <a:graphic>
          <a:graphicData uri="http://schemas.openxmlformats.org/drawingml/2006/table">
            <a:tbl>
              <a:tblPr/>
              <a:tblGrid>
                <a:gridCol w="1308105">
                  <a:extLst>
                    <a:ext uri="{9D8B030D-6E8A-4147-A177-3AD203B41FA5}">
                      <a16:colId xmlns:a16="http://schemas.microsoft.com/office/drawing/2014/main" val="1782659685"/>
                    </a:ext>
                  </a:extLst>
                </a:gridCol>
                <a:gridCol w="1403821">
                  <a:extLst>
                    <a:ext uri="{9D8B030D-6E8A-4147-A177-3AD203B41FA5}">
                      <a16:colId xmlns:a16="http://schemas.microsoft.com/office/drawing/2014/main" val="1848912383"/>
                    </a:ext>
                  </a:extLst>
                </a:gridCol>
                <a:gridCol w="1988746">
                  <a:extLst>
                    <a:ext uri="{9D8B030D-6E8A-4147-A177-3AD203B41FA5}">
                      <a16:colId xmlns:a16="http://schemas.microsoft.com/office/drawing/2014/main" val="3967469867"/>
                    </a:ext>
                  </a:extLst>
                </a:gridCol>
                <a:gridCol w="2403512">
                  <a:extLst>
                    <a:ext uri="{9D8B030D-6E8A-4147-A177-3AD203B41FA5}">
                      <a16:colId xmlns:a16="http://schemas.microsoft.com/office/drawing/2014/main" val="1577575997"/>
                    </a:ext>
                  </a:extLst>
                </a:gridCol>
              </a:tblGrid>
              <a:tr h="559854">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Process Id</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Exit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Turn Around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Waiting time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356461305"/>
                  </a:ext>
                </a:extLst>
              </a:tr>
              <a:tr h="712542">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 – 0 =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 – 2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918802029"/>
                  </a:ext>
                </a:extLst>
              </a:tr>
              <a:tr h="712542">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4 – 3 = 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 – 1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594174272"/>
                  </a:ext>
                </a:extLst>
              </a:tr>
              <a:tr h="712542">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11- 5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6 – 6 = 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775192460"/>
                  </a:ext>
                </a:extLst>
              </a:tr>
            </a:tbl>
          </a:graphicData>
        </a:graphic>
      </p:graphicFrame>
      <p:sp>
        <p:nvSpPr>
          <p:cNvPr id="5" name="Rectangle 4">
            <a:extLst>
              <a:ext uri="{FF2B5EF4-FFF2-40B4-BE49-F238E27FC236}">
                <a16:creationId xmlns:a16="http://schemas.microsoft.com/office/drawing/2014/main" id="{CD8422F9-4508-4137-97B6-A3437241F884}"/>
              </a:ext>
            </a:extLst>
          </p:cNvPr>
          <p:cNvSpPr/>
          <p:nvPr/>
        </p:nvSpPr>
        <p:spPr>
          <a:xfrm>
            <a:off x="590842" y="4192172"/>
            <a:ext cx="7924507" cy="1289071"/>
          </a:xfrm>
          <a:prstGeom prst="rect">
            <a:avLst/>
          </a:prstGeom>
        </p:spPr>
        <p:txBody>
          <a:bodyPr wrap="square">
            <a:spAutoFit/>
          </a:bodyPr>
          <a:lstStyle/>
          <a:p>
            <a:pPr algn="just" fontAlgn="base">
              <a:lnSpc>
                <a:spcPct val="150000"/>
              </a:lnSpc>
            </a:pPr>
            <a:r>
              <a:rPr lang="en-US" dirty="0">
                <a:latin typeface="Times New Roman" panose="02020603050405020304" pitchFamily="18" charset="0"/>
                <a:cs typeface="Times New Roman" panose="02020603050405020304" pitchFamily="18" charset="0"/>
              </a:rPr>
              <a:t>Now,</a:t>
            </a:r>
          </a:p>
          <a:p>
            <a:pPr algn="just" fontAlgn="base">
              <a:lnSpc>
                <a:spcPct val="150000"/>
              </a:lnSpc>
            </a:pPr>
            <a:r>
              <a:rPr lang="en-US" b="1" dirty="0">
                <a:latin typeface="Times New Roman" panose="02020603050405020304" pitchFamily="18" charset="0"/>
                <a:cs typeface="Times New Roman" panose="02020603050405020304" pitchFamily="18" charset="0"/>
              </a:rPr>
              <a:t>Average Turn Around time </a:t>
            </a:r>
            <a:r>
              <a:rPr lang="en-US" dirty="0">
                <a:latin typeface="Times New Roman" panose="02020603050405020304" pitchFamily="18" charset="0"/>
                <a:cs typeface="Times New Roman" panose="02020603050405020304" pitchFamily="18" charset="0"/>
              </a:rPr>
              <a:t>= (2 + 1 + 6) / 3 = 9 / 3 = 3 unit</a:t>
            </a:r>
          </a:p>
          <a:p>
            <a:pPr algn="just" fontAlgn="base">
              <a:lnSpc>
                <a:spcPct val="150000"/>
              </a:lnSpc>
            </a:pPr>
            <a:r>
              <a:rPr lang="en-US" b="1" dirty="0">
                <a:latin typeface="Times New Roman" panose="02020603050405020304" pitchFamily="18" charset="0"/>
                <a:cs typeface="Times New Roman" panose="02020603050405020304" pitchFamily="18" charset="0"/>
              </a:rPr>
              <a:t>Average waiting time </a:t>
            </a:r>
            <a:r>
              <a:rPr lang="en-US" dirty="0">
                <a:latin typeface="Times New Roman" panose="02020603050405020304" pitchFamily="18" charset="0"/>
                <a:cs typeface="Times New Roman" panose="02020603050405020304" pitchFamily="18" charset="0"/>
              </a:rPr>
              <a:t>= (0 + 0 + 0) / 3 = 0 / 3 = 0 unit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50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solidFill>
                <a:srgbClr val="000000"/>
              </a:solidFill>
            </a:endParaRPr>
          </a:p>
        </p:txBody>
      </p:sp>
      <p:sp>
        <p:nvSpPr>
          <p:cNvPr id="4" name="TextBox 3">
            <a:extLst>
              <a:ext uri="{FF2B5EF4-FFF2-40B4-BE49-F238E27FC236}">
                <a16:creationId xmlns:a16="http://schemas.microsoft.com/office/drawing/2014/main" id="{25882C51-7DB6-4B2D-B2F2-712F5E18C3CD}"/>
              </a:ext>
            </a:extLst>
          </p:cNvPr>
          <p:cNvSpPr txBox="1"/>
          <p:nvPr/>
        </p:nvSpPr>
        <p:spPr>
          <a:xfrm>
            <a:off x="553183" y="136524"/>
            <a:ext cx="6295292" cy="579967"/>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Shortest-Job-First Scheduling (SJF)</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F59320-4E2A-4BC3-A17D-547E6CA99E89}"/>
              </a:ext>
            </a:extLst>
          </p:cNvPr>
          <p:cNvSpPr txBox="1"/>
          <p:nvPr/>
        </p:nvSpPr>
        <p:spPr>
          <a:xfrm>
            <a:off x="390524" y="678038"/>
            <a:ext cx="8387715" cy="604343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Shortest Job First (SJF)</a:t>
            </a:r>
            <a:r>
              <a:rPr lang="en-US" sz="1900" b="0" i="0" dirty="0">
                <a:effectLst/>
                <a:latin typeface="Times New Roman" panose="02020603050405020304" pitchFamily="18" charset="0"/>
                <a:cs typeface="Times New Roman" panose="02020603050405020304" pitchFamily="18" charset="0"/>
              </a:rPr>
              <a:t> is an algorithm in which the process having the smallest execution time is chosen for the next execution. </a:t>
            </a:r>
          </a:p>
          <a:p>
            <a:pPr marL="457200" indent="-457200" algn="just">
              <a:lnSpc>
                <a:spcPct val="150000"/>
              </a:lnSpc>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Shortest</a:t>
            </a:r>
            <a:r>
              <a:rPr lang="en-US" sz="1900" b="0" i="0" dirty="0">
                <a:effectLst/>
                <a:latin typeface="Times New Roman" panose="02020603050405020304" pitchFamily="18" charset="0"/>
                <a:cs typeface="Times New Roman" panose="02020603050405020304" pitchFamily="18" charset="0"/>
              </a:rPr>
              <a:t> job </a:t>
            </a:r>
            <a:r>
              <a:rPr lang="en-US" sz="1900" b="1" i="0" dirty="0">
                <a:effectLst/>
                <a:latin typeface="Times New Roman" panose="02020603050405020304" pitchFamily="18" charset="0"/>
                <a:cs typeface="Times New Roman" panose="02020603050405020304" pitchFamily="18" charset="0"/>
              </a:rPr>
              <a:t>next</a:t>
            </a:r>
            <a:r>
              <a:rPr lang="en-US" sz="1900" b="0" i="0" dirty="0">
                <a:effectLst/>
                <a:latin typeface="Times New Roman" panose="02020603050405020304" pitchFamily="18" charset="0"/>
                <a:cs typeface="Times New Roman" panose="02020603050405020304" pitchFamily="18" charset="0"/>
              </a:rPr>
              <a:t> (SJN), also known as </a:t>
            </a:r>
            <a:r>
              <a:rPr lang="en-US" sz="1900" b="1" i="0" dirty="0">
                <a:effectLst/>
                <a:latin typeface="Times New Roman" panose="02020603050405020304" pitchFamily="18" charset="0"/>
                <a:cs typeface="Times New Roman" panose="02020603050405020304" pitchFamily="18" charset="0"/>
              </a:rPr>
              <a:t>shortest</a:t>
            </a:r>
            <a:r>
              <a:rPr lang="en-US" sz="1900" b="0" i="0" dirty="0">
                <a:effectLst/>
                <a:latin typeface="Times New Roman" panose="02020603050405020304" pitchFamily="18" charset="0"/>
                <a:cs typeface="Times New Roman" panose="02020603050405020304" pitchFamily="18" charset="0"/>
              </a:rPr>
              <a:t> job first (SJF) or </a:t>
            </a:r>
            <a:r>
              <a:rPr lang="en-US" sz="1900" b="1" i="0" dirty="0">
                <a:effectLst/>
                <a:latin typeface="Times New Roman" panose="02020603050405020304" pitchFamily="18" charset="0"/>
                <a:cs typeface="Times New Roman" panose="02020603050405020304" pitchFamily="18" charset="0"/>
              </a:rPr>
              <a:t>shortest process next</a:t>
            </a:r>
            <a:r>
              <a:rPr lang="en-US" sz="1900" b="0" i="0" dirty="0">
                <a:effectLst/>
                <a:latin typeface="Times New Roman" panose="02020603050405020304" pitchFamily="18" charset="0"/>
                <a:cs typeface="Times New Roman" panose="02020603050405020304" pitchFamily="18" charset="0"/>
              </a:rPr>
              <a:t> (SPN), is a scheduling policy that selects for execution the waiting </a:t>
            </a:r>
            <a:r>
              <a:rPr lang="en-US" sz="1900" b="1" i="0" dirty="0">
                <a:effectLst/>
                <a:latin typeface="Times New Roman" panose="02020603050405020304" pitchFamily="18" charset="0"/>
                <a:cs typeface="Times New Roman" panose="02020603050405020304" pitchFamily="18" charset="0"/>
              </a:rPr>
              <a:t>process</a:t>
            </a:r>
            <a:r>
              <a:rPr lang="en-US" sz="1900" b="0" i="0" dirty="0">
                <a:effectLst/>
                <a:latin typeface="Times New Roman" panose="02020603050405020304" pitchFamily="18" charset="0"/>
                <a:cs typeface="Times New Roman" panose="02020603050405020304" pitchFamily="18" charset="0"/>
              </a:rPr>
              <a:t> with the smallest execution time.</a:t>
            </a:r>
            <a:endParaRPr lang="en-US" sz="1900" b="0" i="0" u="none" strike="noStrike" baseline="0" dirty="0">
              <a:latin typeface="Times New Roman" panose="02020603050405020304" pitchFamily="18" charset="0"/>
              <a:cs typeface="Times New Roman" panose="02020603050405020304" pitchFamily="18" charset="0"/>
            </a:endParaRPr>
          </a:p>
          <a:p>
            <a:pPr algn="just">
              <a:lnSpc>
                <a:spcPct val="150000"/>
              </a:lnSpc>
            </a:pPr>
            <a:r>
              <a:rPr lang="en-US" sz="1900" b="1" i="0" u="none" strike="noStrike" baseline="0" dirty="0">
                <a:latin typeface="Times New Roman" panose="02020603050405020304" pitchFamily="18" charset="0"/>
                <a:cs typeface="Times New Roman" panose="02020603050405020304" pitchFamily="18" charset="0"/>
              </a:rPr>
              <a:t>Non-Preemptive SJF</a:t>
            </a:r>
          </a:p>
          <a:p>
            <a:pPr marL="800100" lvl="1" indent="-34290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Shortest next CPU burst first</a:t>
            </a:r>
          </a:p>
          <a:p>
            <a:pPr marL="800100" lvl="1"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shortest process is execution first. </a:t>
            </a:r>
          </a:p>
          <a:p>
            <a:pPr algn="just">
              <a:lnSpc>
                <a:spcPct val="150000"/>
              </a:lnSpc>
            </a:pPr>
            <a:r>
              <a:rPr lang="en-US" sz="1900" dirty="0">
                <a:latin typeface="Times New Roman" panose="02020603050405020304" pitchFamily="18" charset="0"/>
                <a:cs typeface="Times New Roman" panose="02020603050405020304" pitchFamily="18" charset="0"/>
              </a:rPr>
              <a:t>Example :1</a:t>
            </a:r>
            <a:endParaRPr lang="en-US" sz="1900" b="0" i="0" u="none" strike="noStrike" baseline="0" dirty="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Process 		CPU burst time</a:t>
            </a:r>
          </a:p>
          <a:p>
            <a:pPr lvl="2" algn="just">
              <a:lnSpc>
                <a:spcPct val="150000"/>
              </a:lnSpc>
            </a:pPr>
            <a:r>
              <a:rPr lang="en-US" b="0" i="0" u="none" strike="noStrike" baseline="0" dirty="0">
                <a:latin typeface="Times New Roman" panose="02020603050405020304" pitchFamily="18" charset="0"/>
                <a:cs typeface="Times New Roman" panose="02020603050405020304" pitchFamily="18" charset="0"/>
              </a:rPr>
              <a:t>P1				6</a:t>
            </a:r>
          </a:p>
          <a:p>
            <a:pPr lvl="2" algn="just">
              <a:lnSpc>
                <a:spcPct val="150000"/>
              </a:lnSpc>
            </a:pPr>
            <a:r>
              <a:rPr lang="en-US" b="0" i="0" u="none" strike="noStrike" baseline="0" dirty="0">
                <a:latin typeface="Times New Roman" panose="02020603050405020304" pitchFamily="18" charset="0"/>
                <a:cs typeface="Times New Roman" panose="02020603050405020304" pitchFamily="18" charset="0"/>
              </a:rPr>
              <a:t>P2				8</a:t>
            </a:r>
          </a:p>
          <a:p>
            <a:pPr lvl="2" algn="just">
              <a:lnSpc>
                <a:spcPct val="150000"/>
              </a:lnSpc>
            </a:pPr>
            <a:r>
              <a:rPr lang="en-US" b="0" i="0" u="none" strike="noStrike" baseline="0" dirty="0">
                <a:latin typeface="Times New Roman" panose="02020603050405020304" pitchFamily="18" charset="0"/>
                <a:cs typeface="Times New Roman" panose="02020603050405020304" pitchFamily="18" charset="0"/>
              </a:rPr>
              <a:t>P3				7</a:t>
            </a:r>
          </a:p>
          <a:p>
            <a:pPr lvl="2" algn="just">
              <a:lnSpc>
                <a:spcPct val="150000"/>
              </a:lnSpc>
            </a:pPr>
            <a:r>
              <a:rPr lang="en-US" b="0" i="0" u="none" strike="noStrike" baseline="0" dirty="0">
                <a:latin typeface="Times New Roman" panose="02020603050405020304" pitchFamily="18" charset="0"/>
                <a:cs typeface="Times New Roman" panose="02020603050405020304" pitchFamily="18" charset="0"/>
              </a:rPr>
              <a:t>P4				3</a:t>
            </a:r>
          </a:p>
        </p:txBody>
      </p:sp>
      <p:pic>
        <p:nvPicPr>
          <p:cNvPr id="8" name="Picture 7">
            <a:extLst>
              <a:ext uri="{FF2B5EF4-FFF2-40B4-BE49-F238E27FC236}">
                <a16:creationId xmlns:a16="http://schemas.microsoft.com/office/drawing/2014/main" id="{437F146D-DE31-4DEA-A2AC-09BCE351226A}"/>
              </a:ext>
            </a:extLst>
          </p:cNvPr>
          <p:cNvPicPr>
            <a:picLocks noChangeAspect="1"/>
          </p:cNvPicPr>
          <p:nvPr/>
        </p:nvPicPr>
        <p:blipFill>
          <a:blip r:embed="rId2"/>
          <a:stretch>
            <a:fillRect/>
          </a:stretch>
        </p:blipFill>
        <p:spPr>
          <a:xfrm>
            <a:off x="4304128" y="4426110"/>
            <a:ext cx="4591050" cy="828675"/>
          </a:xfrm>
          <a:prstGeom prst="rect">
            <a:avLst/>
          </a:prstGeom>
        </p:spPr>
      </p:pic>
      <p:sp>
        <p:nvSpPr>
          <p:cNvPr id="10" name="TextBox 9">
            <a:extLst>
              <a:ext uri="{FF2B5EF4-FFF2-40B4-BE49-F238E27FC236}">
                <a16:creationId xmlns:a16="http://schemas.microsoft.com/office/drawing/2014/main" id="{722DB91F-2B64-44CE-85F8-3E51D0882A32}"/>
              </a:ext>
            </a:extLst>
          </p:cNvPr>
          <p:cNvSpPr txBox="1"/>
          <p:nvPr/>
        </p:nvSpPr>
        <p:spPr>
          <a:xfrm>
            <a:off x="4562475" y="5465420"/>
            <a:ext cx="4572000" cy="369332"/>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Average waiting time= (0+3+9+16)/4 = 7</a:t>
            </a:r>
            <a:endParaRPr lang="en-US" dirty="0"/>
          </a:p>
        </p:txBody>
      </p:sp>
    </p:spTree>
    <p:extLst>
      <p:ext uri="{BB962C8B-B14F-4D97-AF65-F5344CB8AC3E}">
        <p14:creationId xmlns:p14="http://schemas.microsoft.com/office/powerpoint/2010/main" val="412992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solidFill>
                <a:srgbClr val="000000"/>
              </a:solidFill>
            </a:endParaRPr>
          </a:p>
        </p:txBody>
      </p:sp>
      <p:graphicFrame>
        <p:nvGraphicFramePr>
          <p:cNvPr id="3" name="Table 2">
            <a:extLst>
              <a:ext uri="{FF2B5EF4-FFF2-40B4-BE49-F238E27FC236}">
                <a16:creationId xmlns:a16="http://schemas.microsoft.com/office/drawing/2014/main" id="{60280CA8-F401-406D-B931-28B42A74EE07}"/>
              </a:ext>
            </a:extLst>
          </p:cNvPr>
          <p:cNvGraphicFramePr>
            <a:graphicFrameLocks noGrp="1"/>
          </p:cNvGraphicFramePr>
          <p:nvPr>
            <p:extLst>
              <p:ext uri="{D42A27DB-BD31-4B8C-83A1-F6EECF244321}">
                <p14:modId xmlns:p14="http://schemas.microsoft.com/office/powerpoint/2010/main" val="3352940736"/>
              </p:ext>
            </p:extLst>
          </p:nvPr>
        </p:nvGraphicFramePr>
        <p:xfrm>
          <a:off x="781398" y="1097280"/>
          <a:ext cx="3291837" cy="3458095"/>
        </p:xfrm>
        <a:graphic>
          <a:graphicData uri="http://schemas.openxmlformats.org/drawingml/2006/table">
            <a:tbl>
              <a:tblPr/>
              <a:tblGrid>
                <a:gridCol w="1097279">
                  <a:extLst>
                    <a:ext uri="{9D8B030D-6E8A-4147-A177-3AD203B41FA5}">
                      <a16:colId xmlns:a16="http://schemas.microsoft.com/office/drawing/2014/main" val="3089100826"/>
                    </a:ext>
                  </a:extLst>
                </a:gridCol>
                <a:gridCol w="1097279">
                  <a:extLst>
                    <a:ext uri="{9D8B030D-6E8A-4147-A177-3AD203B41FA5}">
                      <a16:colId xmlns:a16="http://schemas.microsoft.com/office/drawing/2014/main" val="904697088"/>
                    </a:ext>
                  </a:extLst>
                </a:gridCol>
                <a:gridCol w="1097279">
                  <a:extLst>
                    <a:ext uri="{9D8B030D-6E8A-4147-A177-3AD203B41FA5}">
                      <a16:colId xmlns:a16="http://schemas.microsoft.com/office/drawing/2014/main" val="4202523166"/>
                    </a:ext>
                  </a:extLst>
                </a:gridCol>
              </a:tblGrid>
              <a:tr h="551411">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Process</a:t>
                      </a:r>
                    </a:p>
                  </a:txBody>
                  <a:tcPr marL="76200" marR="76200" marT="76200" marB="76200">
                    <a:lnL w="12700" cap="flat" cmpd="sng" algn="ctr">
                      <a:solidFill>
                        <a:srgbClr val="00646F"/>
                      </a:solidFill>
                      <a:prstDash val="solid"/>
                      <a:round/>
                      <a:headEnd type="none" w="med" len="med"/>
                      <a:tailEnd type="none" w="med" len="med"/>
                    </a:lnL>
                    <a:lnR w="12700" cap="flat" cmpd="sng" algn="ctr">
                      <a:solidFill>
                        <a:srgbClr val="E06B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Burst time</a:t>
                      </a:r>
                    </a:p>
                  </a:txBody>
                  <a:tcPr marL="76200" marR="76200" marT="76200" marB="76200">
                    <a:lnL w="12700" cap="flat" cmpd="sng" algn="ctr">
                      <a:solidFill>
                        <a:srgbClr val="E06B6F"/>
                      </a:solidFill>
                      <a:prstDash val="solid"/>
                      <a:round/>
                      <a:headEnd type="none" w="med" len="med"/>
                      <a:tailEnd type="none" w="med" len="med"/>
                    </a:lnL>
                    <a:lnR w="12700" cap="flat" cmpd="sng" algn="ctr">
                      <a:solidFill>
                        <a:srgbClr val="6066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Arrival time</a:t>
                      </a:r>
                    </a:p>
                  </a:txBody>
                  <a:tcPr marL="76200" marR="76200" marT="76200" marB="76200">
                    <a:lnL w="12700" cap="flat" cmpd="sng" algn="ctr">
                      <a:solidFill>
                        <a:srgbClr val="60666F"/>
                      </a:solidFill>
                      <a:prstDash val="solid"/>
                      <a:round/>
                      <a:headEnd type="none" w="med" len="med"/>
                      <a:tailEnd type="none" w="med" len="med"/>
                    </a:lnL>
                    <a:lnR w="12700" cap="flat" cmpd="sng" algn="ctr">
                      <a:solidFill>
                        <a:srgbClr val="4068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691106688"/>
                  </a:ext>
                </a:extLst>
              </a:tr>
              <a:tr h="551411">
                <a:tc>
                  <a:txBody>
                    <a:bodyPr/>
                    <a:lstStyle/>
                    <a:p>
                      <a:pPr algn="l" fontAlgn="t"/>
                      <a:r>
                        <a:rPr lang="en-US">
                          <a:solidFill>
                            <a:schemeClr val="tx1"/>
                          </a:solidFill>
                          <a:effectLst/>
                          <a:latin typeface="Times New Roman" panose="02020603050405020304" pitchFamily="18" charset="0"/>
                          <a:cs typeface="Times New Roman" panose="02020603050405020304" pitchFamily="18" charset="0"/>
                        </a:rPr>
                        <a:t>P1</a:t>
                      </a:r>
                    </a:p>
                  </a:txBody>
                  <a:tcPr marL="76200" marR="76200" marT="76200" marB="76200">
                    <a:lnL w="12700" cap="flat" cmpd="sng" algn="ctr">
                      <a:solidFill>
                        <a:srgbClr val="E06C6F"/>
                      </a:solidFill>
                      <a:prstDash val="solid"/>
                      <a:round/>
                      <a:headEnd type="none" w="med" len="med"/>
                      <a:tailEnd type="none" w="med" len="med"/>
                    </a:lnL>
                    <a:lnR w="12700" cap="flat" cmpd="sng" algn="ctr">
                      <a:solidFill>
                        <a:srgbClr val="406C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6</a:t>
                      </a:r>
                    </a:p>
                  </a:txBody>
                  <a:tcPr marL="76200" marR="76200" marT="76200" marB="76200">
                    <a:lnL w="12700" cap="flat" cmpd="sng" algn="ctr">
                      <a:solidFill>
                        <a:srgbClr val="406C6F"/>
                      </a:solidFill>
                      <a:prstDash val="solid"/>
                      <a:round/>
                      <a:headEnd type="none" w="med" len="med"/>
                      <a:tailEnd type="none" w="med" len="med"/>
                    </a:lnL>
                    <a:lnR w="12700" cap="flat" cmpd="sng" algn="ctr">
                      <a:solidFill>
                        <a:srgbClr val="406C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2</a:t>
                      </a:r>
                    </a:p>
                  </a:txBody>
                  <a:tcPr marL="76200" marR="76200" marT="76200" marB="76200">
                    <a:lnL w="12700" cap="flat" cmpd="sng" algn="ctr">
                      <a:solidFill>
                        <a:srgbClr val="406C6F"/>
                      </a:solidFill>
                      <a:prstDash val="solid"/>
                      <a:round/>
                      <a:headEnd type="none" w="med" len="med"/>
                      <a:tailEnd type="none" w="med" len="med"/>
                    </a:lnL>
                    <a:lnR w="12700" cap="flat" cmpd="sng" algn="ctr">
                      <a:solidFill>
                        <a:srgbClr val="C067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71025851"/>
                  </a:ext>
                </a:extLst>
              </a:tr>
              <a:tr h="551411">
                <a:tc>
                  <a:txBody>
                    <a:bodyPr/>
                    <a:lstStyle/>
                    <a:p>
                      <a:pPr algn="l" fontAlgn="t"/>
                      <a:r>
                        <a:rPr lang="en-US">
                          <a:solidFill>
                            <a:schemeClr val="tx1"/>
                          </a:solidFill>
                          <a:effectLst/>
                          <a:latin typeface="Times New Roman" panose="02020603050405020304" pitchFamily="18" charset="0"/>
                          <a:cs typeface="Times New Roman" panose="02020603050405020304" pitchFamily="18" charset="0"/>
                        </a:rPr>
                        <a:t>P2</a:t>
                      </a:r>
                    </a:p>
                  </a:txBody>
                  <a:tcPr marL="76200" marR="76200" marT="76200" marB="76200">
                    <a:lnL w="12700" cap="flat" cmpd="sng" algn="ctr">
                      <a:solidFill>
                        <a:srgbClr val="607B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2</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5</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A069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04856782"/>
                  </a:ext>
                </a:extLst>
              </a:tr>
              <a:tr h="551411">
                <a:tc>
                  <a:txBody>
                    <a:bodyPr/>
                    <a:lstStyle/>
                    <a:p>
                      <a:pPr algn="l" fontAlgn="t"/>
                      <a:r>
                        <a:rPr lang="en-US">
                          <a:solidFill>
                            <a:schemeClr val="tx1"/>
                          </a:solidFill>
                          <a:effectLst/>
                          <a:latin typeface="Times New Roman" panose="02020603050405020304" pitchFamily="18" charset="0"/>
                          <a:cs typeface="Times New Roman" panose="02020603050405020304" pitchFamily="18" charset="0"/>
                        </a:rPr>
                        <a:t>P3</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8</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1</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C067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6428126"/>
                  </a:ext>
                </a:extLst>
              </a:tr>
              <a:tr h="551411">
                <a:tc>
                  <a:txBody>
                    <a:bodyPr/>
                    <a:lstStyle/>
                    <a:p>
                      <a:pPr algn="l" fontAlgn="t"/>
                      <a:r>
                        <a:rPr lang="en-US">
                          <a:solidFill>
                            <a:schemeClr val="tx1"/>
                          </a:solidFill>
                          <a:effectLst/>
                          <a:latin typeface="Times New Roman" panose="02020603050405020304" pitchFamily="18" charset="0"/>
                          <a:cs typeface="Times New Roman" panose="02020603050405020304" pitchFamily="18" charset="0"/>
                        </a:rPr>
                        <a:t>P4</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3</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0</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40646F"/>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482434052"/>
                  </a:ext>
                </a:extLst>
              </a:tr>
              <a:tr h="551411">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P5</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E0746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C6F"/>
                      </a:solidFill>
                      <a:prstDash val="solid"/>
                      <a:round/>
                      <a:headEnd type="none" w="med" len="med"/>
                      <a:tailEnd type="none" w="med" len="med"/>
                    </a:lnB>
                    <a:solidFill>
                      <a:srgbClr val="FFFFFF"/>
                    </a:solidFill>
                  </a:tcPr>
                </a:tc>
                <a:tc>
                  <a:txBody>
                    <a:bodyPr/>
                    <a:lstStyle/>
                    <a:p>
                      <a:pPr algn="l" fontAlgn="t"/>
                      <a:r>
                        <a:rPr lang="en-US">
                          <a:solidFill>
                            <a:schemeClr val="tx1"/>
                          </a:solidFill>
                          <a:effectLst/>
                          <a:latin typeface="Times New Roman" panose="02020603050405020304" pitchFamily="18" charset="0"/>
                          <a:cs typeface="Times New Roman" panose="02020603050405020304" pitchFamily="18" charset="0"/>
                        </a:rPr>
                        <a:t>4</a:t>
                      </a:r>
                    </a:p>
                  </a:txBody>
                  <a:tcPr marL="76200" marR="76200" marT="76200" marB="76200">
                    <a:lnL w="12700" cap="flat" cmpd="sng" algn="ctr">
                      <a:solidFill>
                        <a:srgbClr val="E0746F"/>
                      </a:solidFill>
                      <a:prstDash val="solid"/>
                      <a:round/>
                      <a:headEnd type="none" w="med" len="med"/>
                      <a:tailEnd type="none" w="med" len="med"/>
                    </a:lnL>
                    <a:lnR w="12700" cap="flat" cmpd="sng" algn="ctr">
                      <a:solidFill>
                        <a:srgbClr val="60776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C6F"/>
                      </a:solidFill>
                      <a:prstDash val="solid"/>
                      <a:round/>
                      <a:headEnd type="none" w="med" len="med"/>
                      <a:tailEnd type="none" w="med" len="med"/>
                    </a:lnB>
                    <a:solidFill>
                      <a:srgbClr val="FFFFFF"/>
                    </a:solidFill>
                  </a:tcPr>
                </a:tc>
                <a:tc>
                  <a:txBody>
                    <a:bodyPr/>
                    <a:lstStyle/>
                    <a:p>
                      <a:pPr algn="l" fontAlgn="t"/>
                      <a:r>
                        <a:rPr lang="en-US" dirty="0">
                          <a:solidFill>
                            <a:schemeClr val="tx1"/>
                          </a:solidFill>
                          <a:effectLst/>
                          <a:latin typeface="Times New Roman" panose="02020603050405020304" pitchFamily="18" charset="0"/>
                          <a:cs typeface="Times New Roman" panose="02020603050405020304" pitchFamily="18" charset="0"/>
                        </a:rPr>
                        <a:t>4</a:t>
                      </a:r>
                    </a:p>
                  </a:txBody>
                  <a:tcPr marL="76200" marR="76200" marT="76200" marB="76200">
                    <a:lnL w="12700" cap="flat" cmpd="sng" algn="ctr">
                      <a:solidFill>
                        <a:srgbClr val="60776F"/>
                      </a:solidFill>
                      <a:prstDash val="solid"/>
                      <a:round/>
                      <a:headEnd type="none" w="med" len="med"/>
                      <a:tailEnd type="none" w="med" len="med"/>
                    </a:lnL>
                    <a:lnR w="12700" cap="flat" cmpd="sng" algn="ctr">
                      <a:solidFill>
                        <a:srgbClr val="C0676F"/>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406C6F"/>
                      </a:solidFill>
                      <a:prstDash val="solid"/>
                      <a:round/>
                      <a:headEnd type="none" w="med" len="med"/>
                      <a:tailEnd type="none" w="med" len="med"/>
                    </a:lnB>
                    <a:solidFill>
                      <a:srgbClr val="FFFFFF"/>
                    </a:solidFill>
                  </a:tcPr>
                </a:tc>
                <a:extLst>
                  <a:ext uri="{0D108BD9-81ED-4DB2-BD59-A6C34878D82A}">
                    <a16:rowId xmlns:a16="http://schemas.microsoft.com/office/drawing/2014/main" val="2154908891"/>
                  </a:ext>
                </a:extLst>
              </a:tr>
            </a:tbl>
          </a:graphicData>
        </a:graphic>
      </p:graphicFrame>
      <p:sp>
        <p:nvSpPr>
          <p:cNvPr id="4" name="TextBox 3">
            <a:extLst>
              <a:ext uri="{FF2B5EF4-FFF2-40B4-BE49-F238E27FC236}">
                <a16:creationId xmlns:a16="http://schemas.microsoft.com/office/drawing/2014/main" id="{EAFC6139-11B8-4967-A734-5C1B5698DC60}"/>
              </a:ext>
            </a:extLst>
          </p:cNvPr>
          <p:cNvSpPr txBox="1"/>
          <p:nvPr/>
        </p:nvSpPr>
        <p:spPr>
          <a:xfrm>
            <a:off x="418406" y="311354"/>
            <a:ext cx="483523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Example :2</a:t>
            </a:r>
          </a:p>
        </p:txBody>
      </p:sp>
      <p:pic>
        <p:nvPicPr>
          <p:cNvPr id="5" name="Picture 4">
            <a:extLst>
              <a:ext uri="{FF2B5EF4-FFF2-40B4-BE49-F238E27FC236}">
                <a16:creationId xmlns:a16="http://schemas.microsoft.com/office/drawing/2014/main" id="{4AAFC03E-7905-42AC-8EAF-850B41BE5BAD}"/>
              </a:ext>
            </a:extLst>
          </p:cNvPr>
          <p:cNvPicPr>
            <a:picLocks noChangeAspect="1"/>
          </p:cNvPicPr>
          <p:nvPr/>
        </p:nvPicPr>
        <p:blipFill>
          <a:blip r:embed="rId2"/>
          <a:stretch>
            <a:fillRect/>
          </a:stretch>
        </p:blipFill>
        <p:spPr>
          <a:xfrm>
            <a:off x="501569" y="5677772"/>
            <a:ext cx="7143331" cy="944162"/>
          </a:xfrm>
          <a:prstGeom prst="rect">
            <a:avLst/>
          </a:prstGeom>
        </p:spPr>
      </p:pic>
      <p:sp>
        <p:nvSpPr>
          <p:cNvPr id="9" name="TextBox 8">
            <a:extLst>
              <a:ext uri="{FF2B5EF4-FFF2-40B4-BE49-F238E27FC236}">
                <a16:creationId xmlns:a16="http://schemas.microsoft.com/office/drawing/2014/main" id="{2074D6C5-23C1-4E70-BD2A-9C6FB4F79B30}"/>
              </a:ext>
            </a:extLst>
          </p:cNvPr>
          <p:cNvSpPr txBox="1"/>
          <p:nvPr/>
        </p:nvSpPr>
        <p:spPr>
          <a:xfrm>
            <a:off x="4073234" y="410896"/>
            <a:ext cx="4835238" cy="5146665"/>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Completion time: </a:t>
            </a:r>
            <a:r>
              <a:rPr lang="en-US" sz="1700" dirty="0">
                <a:latin typeface="Times New Roman" panose="02020603050405020304" pitchFamily="18" charset="0"/>
                <a:cs typeface="Times New Roman" panose="02020603050405020304" pitchFamily="18" charset="0"/>
              </a:rPr>
              <a:t>p1=9,p2=11,p3=23,p4=3, p5=15</a:t>
            </a:r>
          </a:p>
          <a:p>
            <a:pPr marL="285750" indent="-285750" algn="just">
              <a:lnSpc>
                <a:spcPct val="150000"/>
              </a:lnSpc>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Turn Around Time = (Completion Time - Arrival Time)</a:t>
            </a: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P1=9-2=7,p2=11-5=6,p3=23-1=22,p4=3-0=3,p5=15-4=11</a:t>
            </a:r>
          </a:p>
          <a:p>
            <a:pPr algn="just">
              <a:lnSpc>
                <a:spcPct val="150000"/>
              </a:lnSpc>
            </a:pPr>
            <a:r>
              <a:rPr lang="en-US" sz="1700" b="1" dirty="0">
                <a:latin typeface="Times New Roman" panose="02020603050405020304" pitchFamily="18" charset="0"/>
                <a:cs typeface="Times New Roman" panose="02020603050405020304" pitchFamily="18" charset="0"/>
              </a:rPr>
              <a:t>Average Turn around time </a:t>
            </a:r>
            <a:r>
              <a:rPr lang="en-US" sz="1700" dirty="0">
                <a:latin typeface="Times New Roman" panose="02020603050405020304" pitchFamily="18" charset="0"/>
                <a:cs typeface="Times New Roman" panose="02020603050405020304" pitchFamily="18" charset="0"/>
              </a:rPr>
              <a:t>=7+6+22+3+11/5=49/5</a:t>
            </a:r>
          </a:p>
          <a:p>
            <a:pPr marL="285750" indent="-285750" algn="just">
              <a:lnSpc>
                <a:spcPct val="150000"/>
              </a:lnSpc>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Waiting Time = (Turn around time - Burst Time )</a:t>
            </a:r>
            <a:endParaRPr lang="en-US" sz="17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P4= 3-3=0 P1= 7-6=1 P2= 6-2=4 P5= 11-4=7 P3= 22-8=14 </a:t>
            </a:r>
          </a:p>
          <a:p>
            <a:pPr algn="just">
              <a:lnSpc>
                <a:spcPct val="150000"/>
              </a:lnSpc>
            </a:pPr>
            <a:r>
              <a:rPr lang="en-US" sz="1700" b="1" dirty="0">
                <a:latin typeface="Times New Roman" panose="02020603050405020304" pitchFamily="18" charset="0"/>
                <a:cs typeface="Times New Roman" panose="02020603050405020304" pitchFamily="18" charset="0"/>
              </a:rPr>
              <a:t>Average Waiting Time</a:t>
            </a:r>
            <a:r>
              <a:rPr lang="en-US" sz="1700" dirty="0">
                <a:latin typeface="Times New Roman" panose="02020603050405020304" pitchFamily="18" charset="0"/>
                <a:cs typeface="Times New Roman" panose="02020603050405020304" pitchFamily="18" charset="0"/>
              </a:rPr>
              <a:t>= 0+1+4+7+14/5 = 26/5 = 5.2 </a:t>
            </a:r>
          </a:p>
        </p:txBody>
      </p:sp>
    </p:spTree>
    <p:extLst>
      <p:ext uri="{BB962C8B-B14F-4D97-AF65-F5344CB8AC3E}">
        <p14:creationId xmlns:p14="http://schemas.microsoft.com/office/powerpoint/2010/main" val="236922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just" rtl="0">
              <a:spcBef>
                <a:spcPts val="0"/>
              </a:spcBef>
              <a:spcAft>
                <a:spcPts val="0"/>
              </a:spcAft>
              <a:buNone/>
            </a:pPr>
            <a:fld id="{00000000-1234-1234-1234-123412341234}" type="slidenum">
              <a:rPr lang="en-US" smtClean="0"/>
              <a:pPr marL="0" lvl="0" indent="0" algn="just" rtl="0">
                <a:spcBef>
                  <a:spcPts val="0"/>
                </a:spcBef>
                <a:spcAft>
                  <a:spcPts val="0"/>
                </a:spcAft>
                <a:buNone/>
              </a:pPr>
              <a:t>19</a:t>
            </a:fld>
            <a:endParaRPr lang="en-US">
              <a:solidFill>
                <a:srgbClr val="000000"/>
              </a:solidFill>
            </a:endParaRPr>
          </a:p>
        </p:txBody>
      </p:sp>
      <p:sp>
        <p:nvSpPr>
          <p:cNvPr id="4" name="TextBox 3">
            <a:extLst>
              <a:ext uri="{FF2B5EF4-FFF2-40B4-BE49-F238E27FC236}">
                <a16:creationId xmlns:a16="http://schemas.microsoft.com/office/drawing/2014/main" id="{198D709D-F1F8-4C1A-9395-39FE227C566B}"/>
              </a:ext>
            </a:extLst>
          </p:cNvPr>
          <p:cNvSpPr txBox="1"/>
          <p:nvPr/>
        </p:nvSpPr>
        <p:spPr>
          <a:xfrm>
            <a:off x="542244" y="1007051"/>
            <a:ext cx="8306334" cy="553080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800" b="0" i="0" u="none" strike="noStrike" baseline="0" dirty="0">
                <a:latin typeface="Times New Roman" panose="02020603050405020304" pitchFamily="18" charset="0"/>
                <a:cs typeface="Times New Roman" panose="02020603050405020304" pitchFamily="18" charset="0"/>
              </a:rPr>
              <a:t>A </a:t>
            </a:r>
            <a:r>
              <a:rPr lang="en-US" sz="1800" b="1" i="0" u="none" strike="noStrike" baseline="0" dirty="0">
                <a:latin typeface="Times New Roman" panose="02020603050405020304" pitchFamily="18" charset="0"/>
                <a:cs typeface="Times New Roman" panose="02020603050405020304" pitchFamily="18" charset="0"/>
              </a:rPr>
              <a:t>preemptive</a:t>
            </a:r>
            <a:r>
              <a:rPr lang="en-US" sz="1800" b="0" i="0" u="none" strike="noStrike" baseline="0" dirty="0">
                <a:latin typeface="Times New Roman" panose="02020603050405020304" pitchFamily="18" charset="0"/>
                <a:cs typeface="Times New Roman" panose="02020603050405020304" pitchFamily="18" charset="0"/>
              </a:rPr>
              <a:t> version of shortest job first is </a:t>
            </a:r>
            <a:r>
              <a:rPr lang="en-US" sz="1800" b="1" i="0" u="none" strike="noStrike" baseline="0" dirty="0">
                <a:latin typeface="Times New Roman" panose="02020603050405020304" pitchFamily="18" charset="0"/>
                <a:cs typeface="Times New Roman" panose="02020603050405020304" pitchFamily="18" charset="0"/>
              </a:rPr>
              <a:t>shortest remaining time next</a:t>
            </a:r>
            <a:r>
              <a:rPr lang="en-US" sz="1800" b="0" i="0" u="none" strike="noStrike" baseline="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process with shortest burst time begins execution.</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 process with even a shorter burst time arrives, the current process is removed or preempted from execution, and the shorter job is allocated CPU cycle.</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Example :1</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Process		CPU Burst Time		Arrival Time</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P1				8					0</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P2				4					1</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P3				9					2</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P4				5					3</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F00A2B8-2F00-4A8D-8F32-41EC9C571112}"/>
              </a:ext>
            </a:extLst>
          </p:cNvPr>
          <p:cNvSpPr txBox="1"/>
          <p:nvPr/>
        </p:nvSpPr>
        <p:spPr>
          <a:xfrm>
            <a:off x="955003" y="6169581"/>
            <a:ext cx="7893575" cy="369332"/>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Average Waiting Time = ((10-1) +(1-1) + (17-2) +(5-3))/4 = 26/4= 6.5 </a:t>
            </a:r>
            <a:r>
              <a:rPr lang="en-US" sz="1800" b="0" i="0" u="none" strike="noStrike" baseline="0" dirty="0" err="1">
                <a:latin typeface="Times New Roman" panose="02020603050405020304" pitchFamily="18" charset="0"/>
              </a:rPr>
              <a:t>ms</a:t>
            </a:r>
            <a:endParaRPr lang="en-US" dirty="0"/>
          </a:p>
        </p:txBody>
      </p:sp>
      <p:pic>
        <p:nvPicPr>
          <p:cNvPr id="3" name="Picture 2">
            <a:extLst>
              <a:ext uri="{FF2B5EF4-FFF2-40B4-BE49-F238E27FC236}">
                <a16:creationId xmlns:a16="http://schemas.microsoft.com/office/drawing/2014/main" id="{878325D8-CC38-418D-911A-22721C6D7466}"/>
              </a:ext>
            </a:extLst>
          </p:cNvPr>
          <p:cNvPicPr>
            <a:picLocks noChangeAspect="1"/>
          </p:cNvPicPr>
          <p:nvPr/>
        </p:nvPicPr>
        <p:blipFill>
          <a:blip r:embed="rId2"/>
          <a:stretch>
            <a:fillRect/>
          </a:stretch>
        </p:blipFill>
        <p:spPr>
          <a:xfrm>
            <a:off x="2933700" y="3010455"/>
            <a:ext cx="5581650" cy="762000"/>
          </a:xfrm>
          <a:prstGeom prst="rect">
            <a:avLst/>
          </a:prstGeom>
        </p:spPr>
      </p:pic>
      <p:sp>
        <p:nvSpPr>
          <p:cNvPr id="8" name="TextBox 7">
            <a:extLst>
              <a:ext uri="{FF2B5EF4-FFF2-40B4-BE49-F238E27FC236}">
                <a16:creationId xmlns:a16="http://schemas.microsoft.com/office/drawing/2014/main" id="{282BCC7E-F2F7-416A-9737-6C8DF4ABF36F}"/>
              </a:ext>
            </a:extLst>
          </p:cNvPr>
          <p:cNvSpPr txBox="1"/>
          <p:nvPr/>
        </p:nvSpPr>
        <p:spPr>
          <a:xfrm>
            <a:off x="955003" y="411419"/>
            <a:ext cx="4572000" cy="461665"/>
          </a:xfrm>
          <a:prstGeom prst="rect">
            <a:avLst/>
          </a:prstGeom>
          <a:noFill/>
        </p:spPr>
        <p:txBody>
          <a:bodyPr wrap="square">
            <a:spAutoFit/>
          </a:bodyPr>
          <a:lstStyle/>
          <a:p>
            <a:pPr algn="just"/>
            <a:r>
              <a:rPr lang="en-US" sz="2400" b="1" i="0" u="none" strike="noStrike" baseline="0" dirty="0">
                <a:latin typeface="Times New Roman" panose="02020603050405020304" pitchFamily="18" charset="0"/>
                <a:cs typeface="Times New Roman" panose="02020603050405020304" pitchFamily="18" charset="0"/>
              </a:rPr>
              <a:t>Shortest remaining time next</a:t>
            </a:r>
            <a:endParaRPr lang="en-US" sz="2400" dirty="0"/>
          </a:p>
        </p:txBody>
      </p:sp>
    </p:spTree>
    <p:extLst>
      <p:ext uri="{BB962C8B-B14F-4D97-AF65-F5344CB8AC3E}">
        <p14:creationId xmlns:p14="http://schemas.microsoft.com/office/powerpoint/2010/main" val="400435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C7EE85-5F60-41AB-BE21-CDF96E78BD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solidFill>
                <a:srgbClr val="000000"/>
              </a:solidFill>
            </a:endParaRPr>
          </a:p>
        </p:txBody>
      </p:sp>
      <p:sp>
        <p:nvSpPr>
          <p:cNvPr id="4" name="TextBox 3">
            <a:extLst>
              <a:ext uri="{FF2B5EF4-FFF2-40B4-BE49-F238E27FC236}">
                <a16:creationId xmlns:a16="http://schemas.microsoft.com/office/drawing/2014/main" id="{C9A5335A-45AA-4A1D-8E61-13B376BD6502}"/>
              </a:ext>
            </a:extLst>
          </p:cNvPr>
          <p:cNvSpPr txBox="1"/>
          <p:nvPr/>
        </p:nvSpPr>
        <p:spPr>
          <a:xfrm>
            <a:off x="2286000" y="3240817"/>
            <a:ext cx="4572000" cy="584775"/>
          </a:xfrm>
          <a:prstGeom prst="rect">
            <a:avLst/>
          </a:prstGeom>
          <a:noFill/>
        </p:spPr>
        <p:txBody>
          <a:bodyPr wrap="square">
            <a:spAutoFit/>
          </a:bodyPr>
          <a:lstStyle/>
          <a:p>
            <a:r>
              <a:rPr lang="en-US" altLang="en-US" sz="3200" b="1" dirty="0">
                <a:latin typeface="Times New Roman" panose="02020603050405020304" pitchFamily="18" charset="0"/>
                <a:cs typeface="Times New Roman" panose="02020603050405020304" pitchFamily="18" charset="0"/>
              </a:rPr>
              <a:t>Process Scheduling</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1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solidFill>
                <a:srgbClr val="000000"/>
              </a:solidFill>
            </a:endParaRPr>
          </a:p>
        </p:txBody>
      </p:sp>
      <p:sp>
        <p:nvSpPr>
          <p:cNvPr id="4" name="TextBox 3">
            <a:extLst>
              <a:ext uri="{FF2B5EF4-FFF2-40B4-BE49-F238E27FC236}">
                <a16:creationId xmlns:a16="http://schemas.microsoft.com/office/drawing/2014/main" id="{DD9F7D76-10BD-4B24-A7A8-0B3072E20FE2}"/>
              </a:ext>
            </a:extLst>
          </p:cNvPr>
          <p:cNvSpPr txBox="1"/>
          <p:nvPr/>
        </p:nvSpPr>
        <p:spPr>
          <a:xfrm>
            <a:off x="739832" y="355661"/>
            <a:ext cx="6525491"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Scheduling in Interactive Systems</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9FF295-8B4F-496F-8341-8D6A4256058B}"/>
              </a:ext>
            </a:extLst>
          </p:cNvPr>
          <p:cNvSpPr txBox="1"/>
          <p:nvPr/>
        </p:nvSpPr>
        <p:spPr>
          <a:xfrm>
            <a:off x="972588" y="1436315"/>
            <a:ext cx="6043354" cy="37303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Round-Robin Scheduling</a:t>
            </a: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Priority Scheduling</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Multiple Queues</a:t>
            </a: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Shortest Process Next</a:t>
            </a: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Guaranteed Scheduling</a:t>
            </a: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Fair-Share Scheduling</a:t>
            </a: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i="0" u="none" strike="noStrike" baseline="0" dirty="0">
                <a:latin typeface="Times New Roman" panose="02020603050405020304" pitchFamily="18" charset="0"/>
                <a:cs typeface="Times New Roman" panose="02020603050405020304" pitchFamily="18" charset="0"/>
              </a:rPr>
              <a:t>Lottery Scheduling</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39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solidFill>
                <a:srgbClr val="000000"/>
              </a:solidFill>
            </a:endParaRPr>
          </a:p>
        </p:txBody>
      </p:sp>
      <p:sp>
        <p:nvSpPr>
          <p:cNvPr id="4" name="TextBox 3">
            <a:extLst>
              <a:ext uri="{FF2B5EF4-FFF2-40B4-BE49-F238E27FC236}">
                <a16:creationId xmlns:a16="http://schemas.microsoft.com/office/drawing/2014/main" id="{94A31ECD-83CE-410A-A681-0EDE34CC7F5A}"/>
              </a:ext>
            </a:extLst>
          </p:cNvPr>
          <p:cNvSpPr txBox="1"/>
          <p:nvPr/>
        </p:nvSpPr>
        <p:spPr>
          <a:xfrm>
            <a:off x="864524" y="1284091"/>
            <a:ext cx="7498080"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of the M</a:t>
            </a:r>
            <a:r>
              <a:rPr lang="en-US" sz="2000" b="0" i="0" u="none" strike="noStrike" baseline="0" dirty="0">
                <a:latin typeface="Times New Roman" panose="02020603050405020304" pitchFamily="18" charset="0"/>
                <a:cs typeface="Times New Roman" panose="02020603050405020304" pitchFamily="18" charset="0"/>
              </a:rPr>
              <a:t>ost widely used,</a:t>
            </a:r>
            <a:r>
              <a:rPr lang="en-US" sz="2000" b="0" i="0" dirty="0">
                <a:effectLst/>
                <a:latin typeface="Times New Roman" panose="02020603050405020304" pitchFamily="18" charset="0"/>
                <a:cs typeface="Times New Roman" panose="02020603050405020304" pitchFamily="18" charset="0"/>
              </a:rPr>
              <a:t> oldest, fairest, and easiest</a:t>
            </a:r>
            <a:r>
              <a:rPr lang="en-US" sz="2000" b="0" i="0" u="none" strike="noStrike" baseline="0" dirty="0">
                <a:latin typeface="Times New Roman" panose="02020603050405020304" pitchFamily="18" charset="0"/>
                <a:cs typeface="Times New Roman" panose="02020603050405020304" pitchFamily="18" charset="0"/>
              </a:rPr>
              <a:t> algorithms is </a:t>
            </a:r>
            <a:r>
              <a:rPr lang="en-US" sz="2000" b="1" i="0" u="none" strike="noStrike" baseline="0" dirty="0">
                <a:latin typeface="Times New Roman" panose="02020603050405020304" pitchFamily="18" charset="0"/>
                <a:cs typeface="Times New Roman" panose="02020603050405020304" pitchFamily="18" charset="0"/>
              </a:rPr>
              <a:t>round robin</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Round robin is a preemptive algorithm</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CPU is shifted to the next process after fixed interval time, which is called time quantum/time slice.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Process runs until it blocks or time quantum exceeded</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the process has blocked or finished before the quantum has elapsed, the CPU switching is done when the process blocks, of course.</a:t>
            </a:r>
            <a:endParaRPr lang="en-US" sz="2000" b="0"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CD3D1D-8478-41F5-A37A-80E61AF8EF80}"/>
              </a:ext>
            </a:extLst>
          </p:cNvPr>
          <p:cNvSpPr txBox="1"/>
          <p:nvPr/>
        </p:nvSpPr>
        <p:spPr>
          <a:xfrm>
            <a:off x="1155469" y="510795"/>
            <a:ext cx="4572000" cy="579967"/>
          </a:xfrm>
          <a:prstGeom prst="rect">
            <a:avLst/>
          </a:prstGeom>
          <a:noFill/>
        </p:spPr>
        <p:txBody>
          <a:bodyPr wrap="square">
            <a:spAutoFit/>
          </a:bodyPr>
          <a:lstStyle/>
          <a:p>
            <a:pPr>
              <a:lnSpc>
                <a:spcPct val="150000"/>
              </a:lnSpc>
            </a:pPr>
            <a:r>
              <a:rPr lang="en-US" sz="2400" b="1" i="0" u="none" strike="noStrike" baseline="0" dirty="0">
                <a:latin typeface="Times New Roman" panose="02020603050405020304" pitchFamily="18" charset="0"/>
                <a:cs typeface="Times New Roman" panose="02020603050405020304" pitchFamily="18" charset="0"/>
              </a:rPr>
              <a:t>Round-Robin Scheduling</a:t>
            </a:r>
          </a:p>
        </p:txBody>
      </p:sp>
    </p:spTree>
    <p:extLst>
      <p:ext uri="{BB962C8B-B14F-4D97-AF65-F5344CB8AC3E}">
        <p14:creationId xmlns:p14="http://schemas.microsoft.com/office/powerpoint/2010/main" val="3676886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BA1B2-F106-4BB1-9F8B-B2EEDE4EF8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solidFill>
                <a:srgbClr val="000000"/>
              </a:solidFill>
            </a:endParaRPr>
          </a:p>
        </p:txBody>
      </p:sp>
      <p:pic>
        <p:nvPicPr>
          <p:cNvPr id="3" name="Picture 2">
            <a:extLst>
              <a:ext uri="{FF2B5EF4-FFF2-40B4-BE49-F238E27FC236}">
                <a16:creationId xmlns:a16="http://schemas.microsoft.com/office/drawing/2014/main" id="{D6638833-7C55-484A-A4F0-8C43DABC8E5E}"/>
              </a:ext>
            </a:extLst>
          </p:cNvPr>
          <p:cNvPicPr>
            <a:picLocks noChangeAspect="1"/>
          </p:cNvPicPr>
          <p:nvPr/>
        </p:nvPicPr>
        <p:blipFill>
          <a:blip r:embed="rId2"/>
          <a:stretch>
            <a:fillRect/>
          </a:stretch>
        </p:blipFill>
        <p:spPr>
          <a:xfrm>
            <a:off x="1138237" y="4789540"/>
            <a:ext cx="6867525" cy="866775"/>
          </a:xfrm>
          <a:prstGeom prst="rect">
            <a:avLst/>
          </a:prstGeom>
        </p:spPr>
      </p:pic>
      <p:sp>
        <p:nvSpPr>
          <p:cNvPr id="5" name="TextBox 4">
            <a:extLst>
              <a:ext uri="{FF2B5EF4-FFF2-40B4-BE49-F238E27FC236}">
                <a16:creationId xmlns:a16="http://schemas.microsoft.com/office/drawing/2014/main" id="{FAFC37F4-3F85-4ABF-ACA5-943AA9847AA3}"/>
              </a:ext>
            </a:extLst>
          </p:cNvPr>
          <p:cNvSpPr txBox="1"/>
          <p:nvPr/>
        </p:nvSpPr>
        <p:spPr>
          <a:xfrm>
            <a:off x="628650" y="347196"/>
            <a:ext cx="8515350" cy="627505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Example :1</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Process 							Burst time</a:t>
            </a:r>
          </a:p>
          <a:p>
            <a:pPr>
              <a:lnSpc>
                <a:spcPct val="150000"/>
              </a:lnSpc>
            </a:pPr>
            <a:r>
              <a:rPr lang="en-US" dirty="0">
                <a:latin typeface="Times New Roman" panose="02020603050405020304" pitchFamily="18" charset="0"/>
                <a:cs typeface="Times New Roman" panose="02020603050405020304" pitchFamily="18" charset="0"/>
              </a:rPr>
              <a:t>   P1									24</a:t>
            </a:r>
          </a:p>
          <a:p>
            <a:pPr>
              <a:lnSpc>
                <a:spcPct val="150000"/>
              </a:lnSpc>
            </a:pPr>
            <a:r>
              <a:rPr lang="en-US" dirty="0">
                <a:latin typeface="Times New Roman" panose="02020603050405020304" pitchFamily="18" charset="0"/>
                <a:cs typeface="Times New Roman" panose="02020603050405020304" pitchFamily="18" charset="0"/>
              </a:rPr>
              <a:t>   P2									3</a:t>
            </a:r>
          </a:p>
          <a:p>
            <a:pPr>
              <a:lnSpc>
                <a:spcPct val="150000"/>
              </a:lnSpc>
            </a:pPr>
            <a:r>
              <a:rPr lang="en-US" dirty="0">
                <a:latin typeface="Times New Roman" panose="02020603050405020304" pitchFamily="18" charset="0"/>
                <a:cs typeface="Times New Roman" panose="02020603050405020304" pitchFamily="18" charset="0"/>
              </a:rPr>
              <a:t>   P3									3</a:t>
            </a:r>
          </a:p>
          <a:p>
            <a:pPr>
              <a:lnSpc>
                <a:spcPct val="150000"/>
              </a:lnSpc>
            </a:pPr>
            <a:r>
              <a:rPr lang="en-US" dirty="0">
                <a:latin typeface="Times New Roman" panose="02020603050405020304" pitchFamily="18" charset="0"/>
                <a:cs typeface="Times New Roman" panose="02020603050405020304" pitchFamily="18" charset="0"/>
              </a:rPr>
              <a:t>Time Slice=4.</a:t>
            </a:r>
          </a:p>
          <a:p>
            <a:pPr>
              <a:lnSpc>
                <a:spcPct val="150000"/>
              </a:lnSpc>
            </a:pP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Ready Queue:     P1,P2,P3,P1</a:t>
            </a:r>
          </a:p>
          <a:p>
            <a:pPr>
              <a:lnSpc>
                <a:spcPct val="150000"/>
              </a:lnSpc>
            </a:pPr>
            <a:r>
              <a:rPr lang="en-US" dirty="0">
                <a:latin typeface="Times New Roman" panose="02020603050405020304" pitchFamily="18" charset="0"/>
                <a:cs typeface="Times New Roman" panose="02020603050405020304" pitchFamily="18" charset="0"/>
              </a:rPr>
              <a:t>The Gantt chart assuming all processes arrive at time 0 is: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Average Waiting Time={(10-4)+(4-0)+(7-0)}/3=17/3=5.66 </a:t>
            </a:r>
            <a:r>
              <a:rPr lang="en-US" dirty="0" err="1">
                <a:latin typeface="Times New Roman" panose="02020603050405020304" pitchFamily="18" charset="0"/>
                <a:cs typeface="Times New Roman" panose="02020603050405020304" pitchFamily="18" charset="0"/>
              </a:rPr>
              <a:t>ms.</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425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solidFill>
                <a:srgbClr val="000000"/>
              </a:solidFill>
            </a:endParaRPr>
          </a:p>
        </p:txBody>
      </p:sp>
      <p:graphicFrame>
        <p:nvGraphicFramePr>
          <p:cNvPr id="3" name="Table 2">
            <a:extLst>
              <a:ext uri="{FF2B5EF4-FFF2-40B4-BE49-F238E27FC236}">
                <a16:creationId xmlns:a16="http://schemas.microsoft.com/office/drawing/2014/main" id="{419FED0E-6B10-4637-9809-91E552FA54F4}"/>
              </a:ext>
            </a:extLst>
          </p:cNvPr>
          <p:cNvGraphicFramePr>
            <a:graphicFrameLocks noGrp="1"/>
          </p:cNvGraphicFramePr>
          <p:nvPr>
            <p:extLst>
              <p:ext uri="{D42A27DB-BD31-4B8C-83A1-F6EECF244321}">
                <p14:modId xmlns:p14="http://schemas.microsoft.com/office/powerpoint/2010/main" val="1743094679"/>
              </p:ext>
            </p:extLst>
          </p:nvPr>
        </p:nvGraphicFramePr>
        <p:xfrm>
          <a:off x="1095376" y="1918957"/>
          <a:ext cx="5362574" cy="2194560"/>
        </p:xfrm>
        <a:graphic>
          <a:graphicData uri="http://schemas.openxmlformats.org/drawingml/2006/table">
            <a:tbl>
              <a:tblPr/>
              <a:tblGrid>
                <a:gridCol w="1793886">
                  <a:extLst>
                    <a:ext uri="{9D8B030D-6E8A-4147-A177-3AD203B41FA5}">
                      <a16:colId xmlns:a16="http://schemas.microsoft.com/office/drawing/2014/main" val="3647538935"/>
                    </a:ext>
                  </a:extLst>
                </a:gridCol>
                <a:gridCol w="1784344">
                  <a:extLst>
                    <a:ext uri="{9D8B030D-6E8A-4147-A177-3AD203B41FA5}">
                      <a16:colId xmlns:a16="http://schemas.microsoft.com/office/drawing/2014/main" val="1503303314"/>
                    </a:ext>
                  </a:extLst>
                </a:gridCol>
                <a:gridCol w="1784344">
                  <a:extLst>
                    <a:ext uri="{9D8B030D-6E8A-4147-A177-3AD203B41FA5}">
                      <a16:colId xmlns:a16="http://schemas.microsoft.com/office/drawing/2014/main" val="2727558257"/>
                    </a:ext>
                  </a:extLst>
                </a:gridCol>
              </a:tblGrid>
              <a:tr h="209550">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Process </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Arrival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Burst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775113313"/>
                  </a:ext>
                </a:extLst>
              </a:tr>
              <a:tr h="209550">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39753208"/>
                  </a:ext>
                </a:extLst>
              </a:tr>
              <a:tr h="209550">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67665125"/>
                  </a:ext>
                </a:extLst>
              </a:tr>
              <a:tr h="209550">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108104909"/>
                  </a:ext>
                </a:extLst>
              </a:tr>
              <a:tr h="209550">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929514957"/>
                  </a:ext>
                </a:extLst>
              </a:tr>
              <a:tr h="209550">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686081504"/>
                  </a:ext>
                </a:extLst>
              </a:tr>
            </a:tbl>
          </a:graphicData>
        </a:graphic>
      </p:graphicFrame>
      <p:sp>
        <p:nvSpPr>
          <p:cNvPr id="4" name="TextBox 3">
            <a:extLst>
              <a:ext uri="{FF2B5EF4-FFF2-40B4-BE49-F238E27FC236}">
                <a16:creationId xmlns:a16="http://schemas.microsoft.com/office/drawing/2014/main" id="{E428EE86-2405-4461-8914-34E71D088A93}"/>
              </a:ext>
            </a:extLst>
          </p:cNvPr>
          <p:cNvSpPr txBox="1"/>
          <p:nvPr/>
        </p:nvSpPr>
        <p:spPr>
          <a:xfrm>
            <a:off x="909810" y="282632"/>
            <a:ext cx="7502669" cy="1477328"/>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Example : 2  </a:t>
            </a:r>
            <a:r>
              <a:rPr lang="en-US" sz="2000" b="0" i="0" dirty="0">
                <a:effectLst/>
                <a:latin typeface="Times New Roman" panose="02020603050405020304" pitchFamily="18" charset="0"/>
                <a:cs typeface="Times New Roman" panose="02020603050405020304" pitchFamily="18" charset="0"/>
              </a:rPr>
              <a:t>If the CPU scheduling policy is Round Robin with time quantum = 2 unit, calculate the average waiting time and average turn around time.</a:t>
            </a:r>
            <a:endParaRPr lang="en-US" sz="2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45B38CF-89CE-45F8-B463-D16B5338E12E}"/>
              </a:ext>
            </a:extLst>
          </p:cNvPr>
          <p:cNvSpPr>
            <a:spLocks noChangeArrowheads="1"/>
          </p:cNvSpPr>
          <p:nvPr/>
        </p:nvSpPr>
        <p:spPr bwMode="auto">
          <a:xfrm>
            <a:off x="1274851" y="4758641"/>
            <a:ext cx="64940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b="1" dirty="0">
                <a:latin typeface="Times New Roman" panose="02020603050405020304" pitchFamily="18" charset="0"/>
                <a:cs typeface="Times New Roman" panose="02020603050405020304" pitchFamily="18" charset="0"/>
              </a:rPr>
              <a:t>Ready Queue: </a:t>
            </a:r>
            <a:r>
              <a:rPr lang="en-US" altLang="en-US" dirty="0">
                <a:latin typeface="Times New Roman" panose="02020603050405020304" pitchFamily="18" charset="0"/>
                <a:cs typeface="Times New Roman" panose="02020603050405020304" pitchFamily="18" charset="0"/>
              </a:rPr>
              <a:t> P1, P2,P3,P1, P4,P5,P2, P1, P5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E047C21-0DEC-4BC3-A3FF-4E3EDD747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851" y="5543473"/>
            <a:ext cx="6021741" cy="103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89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solidFill>
                <a:srgbClr val="000000"/>
              </a:solidFill>
            </a:endParaRPr>
          </a:p>
        </p:txBody>
      </p:sp>
      <p:graphicFrame>
        <p:nvGraphicFramePr>
          <p:cNvPr id="5" name="Table 4">
            <a:extLst>
              <a:ext uri="{FF2B5EF4-FFF2-40B4-BE49-F238E27FC236}">
                <a16:creationId xmlns:a16="http://schemas.microsoft.com/office/drawing/2014/main" id="{EE39EC01-681F-48AD-908F-ACFACCE5C49B}"/>
              </a:ext>
            </a:extLst>
          </p:cNvPr>
          <p:cNvGraphicFramePr>
            <a:graphicFrameLocks noGrp="1"/>
          </p:cNvGraphicFramePr>
          <p:nvPr>
            <p:extLst>
              <p:ext uri="{D42A27DB-BD31-4B8C-83A1-F6EECF244321}">
                <p14:modId xmlns:p14="http://schemas.microsoft.com/office/powerpoint/2010/main" val="2964532604"/>
              </p:ext>
            </p:extLst>
          </p:nvPr>
        </p:nvGraphicFramePr>
        <p:xfrm>
          <a:off x="1469014" y="960122"/>
          <a:ext cx="5721495" cy="2614350"/>
        </p:xfrm>
        <a:graphic>
          <a:graphicData uri="http://schemas.openxmlformats.org/drawingml/2006/table">
            <a:tbl>
              <a:tblPr/>
              <a:tblGrid>
                <a:gridCol w="1312955">
                  <a:extLst>
                    <a:ext uri="{9D8B030D-6E8A-4147-A177-3AD203B41FA5}">
                      <a16:colId xmlns:a16="http://schemas.microsoft.com/office/drawing/2014/main" val="1201340846"/>
                    </a:ext>
                  </a:extLst>
                </a:gridCol>
                <a:gridCol w="1996118">
                  <a:extLst>
                    <a:ext uri="{9D8B030D-6E8A-4147-A177-3AD203B41FA5}">
                      <a16:colId xmlns:a16="http://schemas.microsoft.com/office/drawing/2014/main" val="2929441536"/>
                    </a:ext>
                  </a:extLst>
                </a:gridCol>
                <a:gridCol w="2412422">
                  <a:extLst>
                    <a:ext uri="{9D8B030D-6E8A-4147-A177-3AD203B41FA5}">
                      <a16:colId xmlns:a16="http://schemas.microsoft.com/office/drawing/2014/main" val="25458574"/>
                    </a:ext>
                  </a:extLst>
                </a:gridCol>
              </a:tblGrid>
              <a:tr h="435725">
                <a:tc>
                  <a:txBody>
                    <a:bodyPr/>
                    <a:lstStyle/>
                    <a:p>
                      <a:pPr algn="ctr"/>
                      <a:r>
                        <a:rPr lang="en-US" sz="1400" b="1" dirty="0">
                          <a:solidFill>
                            <a:schemeClr val="tx1"/>
                          </a:solidFill>
                          <a:effectLst/>
                          <a:latin typeface="Times New Roman" panose="02020603050405020304" pitchFamily="18" charset="0"/>
                          <a:cs typeface="Times New Roman" panose="02020603050405020304" pitchFamily="18" charset="0"/>
                        </a:rPr>
                        <a:t>Process </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Turn Around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b="1">
                          <a:solidFill>
                            <a:schemeClr val="tx1"/>
                          </a:solidFill>
                          <a:effectLst/>
                          <a:latin typeface="Times New Roman" panose="02020603050405020304" pitchFamily="18" charset="0"/>
                          <a:cs typeface="Times New Roman" panose="02020603050405020304" pitchFamily="18" charset="0"/>
                        </a:rPr>
                        <a:t>Waiting time</a:t>
                      </a:r>
                      <a:endParaRPr lang="en-US" sz="1400">
                        <a:solidFill>
                          <a:schemeClr val="tx1"/>
                        </a:solidFill>
                        <a:effectLst/>
                        <a:latin typeface="Times New Roman" panose="02020603050405020304" pitchFamily="18" charset="0"/>
                        <a:cs typeface="Times New Roman" panose="02020603050405020304" pitchFamily="18" charset="0"/>
                      </a:endParaRP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3415392729"/>
                  </a:ext>
                </a:extLst>
              </a:tr>
              <a:tr h="435725">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13 – 0 = 13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13 – 5 = 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83048750"/>
                  </a:ext>
                </a:extLst>
              </a:tr>
              <a:tr h="435725">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12 – 1 = 11</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11 – 3 = 8</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158607357"/>
                  </a:ext>
                </a:extLst>
              </a:tr>
              <a:tr h="435725">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5 – 2 = 3</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3 – 1 = 2</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746110293"/>
                  </a:ext>
                </a:extLst>
              </a:tr>
              <a:tr h="435725">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9 – 3 = 6</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6 – 2 = 4</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2862039089"/>
                  </a:ext>
                </a:extLst>
              </a:tr>
              <a:tr h="435725">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P5</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14 – 4 = 10</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10 – 3 = 7</a:t>
                      </a:r>
                    </a:p>
                  </a:txBody>
                  <a:tcPr marL="95250" marR="95250" marT="76200" marB="7620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4288205649"/>
                  </a:ext>
                </a:extLst>
              </a:tr>
            </a:tbl>
          </a:graphicData>
        </a:graphic>
      </p:graphicFrame>
      <p:sp>
        <p:nvSpPr>
          <p:cNvPr id="7" name="TextBox 6">
            <a:extLst>
              <a:ext uri="{FF2B5EF4-FFF2-40B4-BE49-F238E27FC236}">
                <a16:creationId xmlns:a16="http://schemas.microsoft.com/office/drawing/2014/main" id="{049F4BFE-1A4D-4D68-B129-15094796A095}"/>
              </a:ext>
            </a:extLst>
          </p:cNvPr>
          <p:cNvSpPr txBox="1"/>
          <p:nvPr/>
        </p:nvSpPr>
        <p:spPr>
          <a:xfrm>
            <a:off x="759655" y="3835329"/>
            <a:ext cx="7976381" cy="1421992"/>
          </a:xfrm>
          <a:prstGeom prst="rect">
            <a:avLst/>
          </a:prstGeom>
          <a:noFill/>
        </p:spPr>
        <p:txBody>
          <a:bodyPr wrap="square">
            <a:spAutoFit/>
          </a:bodyPr>
          <a:lstStyle/>
          <a:p>
            <a:pPr algn="just" fontAlgn="base">
              <a:lnSpc>
                <a:spcPct val="150000"/>
              </a:lnSpc>
            </a:pPr>
            <a:r>
              <a:rPr lang="en-US" sz="2000" b="0" i="0" dirty="0">
                <a:effectLst/>
                <a:latin typeface="Times New Roman" panose="02020603050405020304" pitchFamily="18" charset="0"/>
                <a:cs typeface="Times New Roman" panose="02020603050405020304" pitchFamily="18" charset="0"/>
              </a:rPr>
              <a:t>Now,</a:t>
            </a:r>
          </a:p>
          <a:p>
            <a:pPr algn="just" fontAlgn="base">
              <a:lnSpc>
                <a:spcPct val="150000"/>
              </a:lnSpc>
            </a:pPr>
            <a:r>
              <a:rPr lang="en-US" sz="2000" b="1" i="0" dirty="0">
                <a:effectLst/>
                <a:latin typeface="Times New Roman" panose="02020603050405020304" pitchFamily="18" charset="0"/>
                <a:cs typeface="Times New Roman" panose="02020603050405020304" pitchFamily="18" charset="0"/>
              </a:rPr>
              <a:t>Average Turn Around time </a:t>
            </a:r>
            <a:r>
              <a:rPr lang="en-US" sz="2000" b="0" i="0" dirty="0">
                <a:effectLst/>
                <a:latin typeface="Times New Roman" panose="02020603050405020304" pitchFamily="18" charset="0"/>
                <a:cs typeface="Times New Roman" panose="02020603050405020304" pitchFamily="18" charset="0"/>
              </a:rPr>
              <a:t>= (13 + 11 + 3 + 6 + 10) / 5 = 43 / 5 = 8.6 unit</a:t>
            </a:r>
          </a:p>
          <a:p>
            <a:pPr algn="just" fontAlgn="base">
              <a:lnSpc>
                <a:spcPct val="150000"/>
              </a:lnSpc>
            </a:pPr>
            <a:r>
              <a:rPr lang="en-US" sz="2000" b="1" i="0" dirty="0">
                <a:effectLst/>
                <a:latin typeface="Times New Roman" panose="02020603050405020304" pitchFamily="18" charset="0"/>
                <a:cs typeface="Times New Roman" panose="02020603050405020304" pitchFamily="18" charset="0"/>
              </a:rPr>
              <a:t>Average waiting time </a:t>
            </a:r>
            <a:r>
              <a:rPr lang="en-US" sz="2000" b="0" i="0" dirty="0">
                <a:effectLst/>
                <a:latin typeface="Times New Roman" panose="02020603050405020304" pitchFamily="18" charset="0"/>
                <a:cs typeface="Times New Roman" panose="02020603050405020304" pitchFamily="18" charset="0"/>
              </a:rPr>
              <a:t>= (8 + 8 + 2 + 4 + 7) / 5 = 29 / 5 = 5.8 unit</a:t>
            </a:r>
          </a:p>
        </p:txBody>
      </p:sp>
    </p:spTree>
    <p:extLst>
      <p:ext uri="{BB962C8B-B14F-4D97-AF65-F5344CB8AC3E}">
        <p14:creationId xmlns:p14="http://schemas.microsoft.com/office/powerpoint/2010/main" val="345876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solidFill>
                <a:srgbClr val="000000"/>
              </a:solidFill>
            </a:endParaRPr>
          </a:p>
        </p:txBody>
      </p:sp>
      <p:sp>
        <p:nvSpPr>
          <p:cNvPr id="5" name="TextBox 4">
            <a:extLst>
              <a:ext uri="{FF2B5EF4-FFF2-40B4-BE49-F238E27FC236}">
                <a16:creationId xmlns:a16="http://schemas.microsoft.com/office/drawing/2014/main" id="{061771D6-3FA3-43EE-97D9-B05F26D3345E}"/>
              </a:ext>
            </a:extLst>
          </p:cNvPr>
          <p:cNvSpPr txBox="1"/>
          <p:nvPr/>
        </p:nvSpPr>
        <p:spPr>
          <a:xfrm>
            <a:off x="628650" y="1144500"/>
            <a:ext cx="8246226" cy="4708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Jobs are run based on their priority, Always run the job with the highest priority</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Priorities can be </a:t>
            </a:r>
            <a:r>
              <a:rPr lang="en-US" sz="2000" b="1" i="0" u="none" strike="noStrike" baseline="0" dirty="0">
                <a:latin typeface="Times New Roman" panose="02020603050405020304" pitchFamily="18" charset="0"/>
                <a:cs typeface="Times New Roman" panose="02020603050405020304" pitchFamily="18" charset="0"/>
              </a:rPr>
              <a:t>externally defined </a:t>
            </a:r>
            <a:r>
              <a:rPr lang="en-US" sz="2000" b="0" i="0" u="none" strike="noStrike" baseline="0" dirty="0">
                <a:latin typeface="Times New Roman" panose="02020603050405020304" pitchFamily="18" charset="0"/>
                <a:cs typeface="Times New Roman" panose="02020603050405020304" pitchFamily="18" charset="0"/>
              </a:rPr>
              <a:t>(e.g., by user) or based on some </a:t>
            </a:r>
            <a:r>
              <a:rPr lang="en-US" sz="2000" b="1" i="0" u="none" strike="noStrike" baseline="0" dirty="0">
                <a:latin typeface="Times New Roman" panose="02020603050405020304" pitchFamily="18" charset="0"/>
                <a:cs typeface="Times New Roman" panose="02020603050405020304" pitchFamily="18" charset="0"/>
              </a:rPr>
              <a:t>process-specific metrics </a:t>
            </a:r>
            <a:r>
              <a:rPr lang="en-US" sz="2000" b="0" i="0" u="none" strike="noStrike" baseline="0" dirty="0">
                <a:latin typeface="Times New Roman" panose="02020603050405020304" pitchFamily="18" charset="0"/>
                <a:cs typeface="Times New Roman" panose="02020603050405020304" pitchFamily="18" charset="0"/>
              </a:rPr>
              <a:t>(e.g., their expected CPU burst)</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Can be preemptive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Can be no preemptive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Priorities can be </a:t>
            </a:r>
            <a:r>
              <a:rPr lang="en-US" sz="2000" b="1" i="0" u="none" strike="noStrike" baseline="0" dirty="0">
                <a:latin typeface="Times New Roman" panose="02020603050405020304" pitchFamily="18" charset="0"/>
                <a:cs typeface="Times New Roman" panose="02020603050405020304" pitchFamily="18" charset="0"/>
              </a:rPr>
              <a:t>static </a:t>
            </a:r>
            <a:r>
              <a:rPr lang="en-US" sz="2000" b="0" i="0" u="none" strike="noStrike" baseline="0" dirty="0">
                <a:latin typeface="Times New Roman" panose="02020603050405020304" pitchFamily="18" charset="0"/>
                <a:cs typeface="Times New Roman" panose="02020603050405020304" pitchFamily="18" charset="0"/>
              </a:rPr>
              <a:t>(i.e. they don’t change) or </a:t>
            </a:r>
            <a:r>
              <a:rPr lang="en-US" sz="2000" b="1" i="0" u="none" strike="noStrike" baseline="0" dirty="0">
                <a:latin typeface="Times New Roman" panose="02020603050405020304" pitchFamily="18" charset="0"/>
                <a:cs typeface="Times New Roman" panose="02020603050405020304" pitchFamily="18" charset="0"/>
              </a:rPr>
              <a:t>dynamic </a:t>
            </a:r>
            <a:r>
              <a:rPr lang="en-US" sz="2000" b="0" i="0" u="none" strike="noStrike" baseline="0" dirty="0">
                <a:latin typeface="Times New Roman" panose="02020603050405020304" pitchFamily="18" charset="0"/>
                <a:cs typeface="Times New Roman" panose="02020603050405020304" pitchFamily="18" charset="0"/>
              </a:rPr>
              <a:t>(they may change during execution)</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Problem =</a:t>
            </a:r>
            <a:r>
              <a:rPr lang="en-US" sz="2000" b="1" i="0" u="none" strike="noStrike" baseline="0" dirty="0">
                <a:latin typeface="Times New Roman" panose="02020603050405020304" pitchFamily="18" charset="0"/>
                <a:cs typeface="Times New Roman" panose="02020603050405020304" pitchFamily="18" charset="0"/>
              </a:rPr>
              <a:t>Starvation </a:t>
            </a:r>
            <a:r>
              <a:rPr lang="en-US" sz="2000" b="0" i="0" u="none" strike="noStrike" baseline="0" dirty="0">
                <a:latin typeface="Times New Roman" panose="02020603050405020304" pitchFamily="18" charset="0"/>
                <a:cs typeface="Times New Roman" panose="02020603050405020304" pitchFamily="18" charset="0"/>
              </a:rPr>
              <a:t>– low priority processes may never execute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Solution = </a:t>
            </a:r>
            <a:r>
              <a:rPr lang="en-US" sz="2000" b="1" i="0" u="none" strike="noStrike" baseline="0" dirty="0">
                <a:latin typeface="Times New Roman" panose="02020603050405020304" pitchFamily="18" charset="0"/>
                <a:cs typeface="Times New Roman" panose="02020603050405020304" pitchFamily="18" charset="0"/>
              </a:rPr>
              <a:t>Aging </a:t>
            </a:r>
            <a:r>
              <a:rPr lang="en-US" sz="2000" b="0" i="0" u="none" strike="noStrike" baseline="0" dirty="0">
                <a:latin typeface="Times New Roman" panose="02020603050405020304" pitchFamily="18" charset="0"/>
                <a:cs typeface="Times New Roman" panose="02020603050405020304" pitchFamily="18" charset="0"/>
              </a:rPr>
              <a:t>– as time progresses increase the priority of the process </a:t>
            </a:r>
          </a:p>
        </p:txBody>
      </p:sp>
      <p:sp>
        <p:nvSpPr>
          <p:cNvPr id="7" name="TextBox 6">
            <a:extLst>
              <a:ext uri="{FF2B5EF4-FFF2-40B4-BE49-F238E27FC236}">
                <a16:creationId xmlns:a16="http://schemas.microsoft.com/office/drawing/2014/main" id="{06C7BF30-744E-46A1-94CC-C57928DED8B0}"/>
              </a:ext>
            </a:extLst>
          </p:cNvPr>
          <p:cNvSpPr txBox="1"/>
          <p:nvPr/>
        </p:nvSpPr>
        <p:spPr>
          <a:xfrm>
            <a:off x="1090247" y="354773"/>
            <a:ext cx="4572000" cy="579967"/>
          </a:xfrm>
          <a:prstGeom prst="rect">
            <a:avLst/>
          </a:prstGeom>
          <a:noFill/>
        </p:spPr>
        <p:txBody>
          <a:bodyPr wrap="square">
            <a:spAutoFit/>
          </a:bodyPr>
          <a:lstStyle/>
          <a:p>
            <a:pPr>
              <a:lnSpc>
                <a:spcPct val="150000"/>
              </a:lnSpc>
            </a:pPr>
            <a:r>
              <a:rPr lang="en-US" sz="2400" b="1" i="0" u="none" strike="noStrike" baseline="0" dirty="0">
                <a:latin typeface="Times New Roman" panose="02020603050405020304" pitchFamily="18" charset="0"/>
                <a:cs typeface="Times New Roman" panose="02020603050405020304" pitchFamily="18" charset="0"/>
              </a:rPr>
              <a:t>Priority Scheduling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244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96534D-34D7-47C5-8CAE-1BEBFACBF1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solidFill>
                <a:srgbClr val="000000"/>
              </a:solidFill>
            </a:endParaRPr>
          </a:p>
        </p:txBody>
      </p:sp>
      <p:sp>
        <p:nvSpPr>
          <p:cNvPr id="4" name="TextBox 3">
            <a:extLst>
              <a:ext uri="{FF2B5EF4-FFF2-40B4-BE49-F238E27FC236}">
                <a16:creationId xmlns:a16="http://schemas.microsoft.com/office/drawing/2014/main" id="{DD6567D1-7E92-4A43-929A-7356495628D7}"/>
              </a:ext>
            </a:extLst>
          </p:cNvPr>
          <p:cNvSpPr txBox="1"/>
          <p:nvPr/>
        </p:nvSpPr>
        <p:spPr>
          <a:xfrm>
            <a:off x="439615" y="492369"/>
            <a:ext cx="8254219" cy="5632311"/>
          </a:xfrm>
          <a:prstGeom prst="rect">
            <a:avLst/>
          </a:prstGeom>
          <a:noFill/>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Example 1.</a:t>
            </a:r>
            <a:r>
              <a:rPr lang="en-US" sz="2000" b="0" i="0" dirty="0">
                <a:effectLst/>
                <a:latin typeface="Times New Roman" panose="02020603050405020304" pitchFamily="18" charset="0"/>
                <a:cs typeface="Times New Roman" panose="02020603050405020304" pitchFamily="18" charset="0"/>
              </a:rPr>
              <a:t> If the CPU scheduling policy is priority non-preemptive, calculate the average waiting time and average turn around time. (lower number represents higher priority)</a:t>
            </a:r>
            <a:endParaRPr lang="en-US" sz="2000" b="0" i="0" u="none" strike="noStrike" baseline="0" dirty="0">
              <a:latin typeface="Times New Roman" panose="02020603050405020304" pitchFamily="18" charset="0"/>
              <a:cs typeface="Times New Roman" panose="02020603050405020304" pitchFamily="18" charset="0"/>
            </a:endParaRP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Process  Burst Time (</a:t>
            </a:r>
            <a:r>
              <a:rPr lang="en-US" sz="2000" b="0" i="0" u="none" strike="noStrike" baseline="0" dirty="0" err="1">
                <a:latin typeface="Times New Roman" panose="02020603050405020304" pitchFamily="18" charset="0"/>
                <a:cs typeface="Times New Roman" panose="02020603050405020304" pitchFamily="18" charset="0"/>
              </a:rPr>
              <a:t>ms</a:t>
            </a:r>
            <a:r>
              <a:rPr lang="en-US" sz="2000" b="0" i="0" u="none" strike="noStrike" baseline="0" dirty="0">
                <a:latin typeface="Times New Roman" panose="02020603050405020304" pitchFamily="18" charset="0"/>
                <a:cs typeface="Times New Roman" panose="02020603050405020304" pitchFamily="18" charset="0"/>
              </a:rPr>
              <a:t>)   Priority </a:t>
            </a:r>
          </a:p>
          <a:p>
            <a:pPr lvl="1" algn="just">
              <a:lnSpc>
                <a:spcPct val="150000"/>
              </a:lnSpc>
            </a:pPr>
            <a:r>
              <a:rPr lang="en-US" sz="2000" b="0" i="1" u="none" strike="noStrike" baseline="0" dirty="0">
                <a:latin typeface="Times New Roman" panose="02020603050405020304" pitchFamily="18" charset="0"/>
                <a:cs typeface="Times New Roman" panose="02020603050405020304" pitchFamily="18" charset="0"/>
              </a:rPr>
              <a:t>P1 			</a:t>
            </a:r>
            <a:r>
              <a:rPr lang="en-US" sz="2000" b="0" i="0" u="none" strike="noStrike" baseline="0" dirty="0">
                <a:latin typeface="Times New Roman" panose="02020603050405020304" pitchFamily="18" charset="0"/>
                <a:cs typeface="Times New Roman" panose="02020603050405020304" pitchFamily="18" charset="0"/>
              </a:rPr>
              <a:t>10 			3 </a:t>
            </a:r>
          </a:p>
          <a:p>
            <a:pPr lvl="1" algn="just">
              <a:lnSpc>
                <a:spcPct val="150000"/>
              </a:lnSpc>
            </a:pPr>
            <a:r>
              <a:rPr lang="en-US" sz="2000" b="0" i="1" u="none" strike="noStrike" baseline="0" dirty="0">
                <a:latin typeface="Times New Roman" panose="02020603050405020304" pitchFamily="18" charset="0"/>
                <a:cs typeface="Times New Roman" panose="02020603050405020304" pitchFamily="18" charset="0"/>
              </a:rPr>
              <a:t>P2 			</a:t>
            </a:r>
            <a:r>
              <a:rPr lang="en-US" sz="2000" b="0" i="0" u="none" strike="noStrike" baseline="0" dirty="0">
                <a:latin typeface="Times New Roman" panose="02020603050405020304" pitchFamily="18" charset="0"/>
                <a:cs typeface="Times New Roman" panose="02020603050405020304" pitchFamily="18" charset="0"/>
              </a:rPr>
              <a:t>1 			1 </a:t>
            </a:r>
          </a:p>
          <a:p>
            <a:pPr lvl="1" algn="just">
              <a:lnSpc>
                <a:spcPct val="150000"/>
              </a:lnSpc>
            </a:pPr>
            <a:r>
              <a:rPr lang="en-US" sz="2000" b="0" i="1" u="none" strike="noStrike" baseline="0" dirty="0">
                <a:latin typeface="Times New Roman" panose="02020603050405020304" pitchFamily="18" charset="0"/>
                <a:cs typeface="Times New Roman" panose="02020603050405020304" pitchFamily="18" charset="0"/>
              </a:rPr>
              <a:t>P3 			</a:t>
            </a:r>
            <a:r>
              <a:rPr lang="en-US" sz="2000" b="0" i="0" u="none" strike="noStrike" baseline="0" dirty="0">
                <a:latin typeface="Times New Roman" panose="02020603050405020304" pitchFamily="18" charset="0"/>
                <a:cs typeface="Times New Roman" panose="02020603050405020304" pitchFamily="18" charset="0"/>
              </a:rPr>
              <a:t>2			4 </a:t>
            </a:r>
          </a:p>
          <a:p>
            <a:pPr lvl="1" algn="just">
              <a:lnSpc>
                <a:spcPct val="150000"/>
              </a:lnSpc>
            </a:pPr>
            <a:r>
              <a:rPr lang="en-US" sz="2000" b="0" i="1" u="none" strike="noStrike" baseline="0" dirty="0">
                <a:latin typeface="Times New Roman" panose="02020603050405020304" pitchFamily="18" charset="0"/>
                <a:cs typeface="Times New Roman" panose="02020603050405020304" pitchFamily="18" charset="0"/>
              </a:rPr>
              <a:t>P4 			</a:t>
            </a:r>
            <a:r>
              <a:rPr lang="en-US" sz="2000" b="0" i="0" u="none" strike="noStrike" baseline="0" dirty="0">
                <a:latin typeface="Times New Roman" panose="02020603050405020304" pitchFamily="18" charset="0"/>
                <a:cs typeface="Times New Roman" panose="02020603050405020304" pitchFamily="18" charset="0"/>
              </a:rPr>
              <a:t>1			5 </a:t>
            </a:r>
          </a:p>
          <a:p>
            <a:pPr lvl="1" algn="just">
              <a:lnSpc>
                <a:spcPct val="150000"/>
              </a:lnSpc>
            </a:pPr>
            <a:r>
              <a:rPr lang="en-US" sz="2000" b="0" i="1" u="none" strike="noStrike" baseline="0" dirty="0">
                <a:latin typeface="Times New Roman" panose="02020603050405020304" pitchFamily="18" charset="0"/>
                <a:cs typeface="Times New Roman" panose="02020603050405020304" pitchFamily="18" charset="0"/>
              </a:rPr>
              <a:t>P5 			</a:t>
            </a:r>
            <a:r>
              <a:rPr lang="en-US" sz="2000" b="0" i="0" u="none" strike="noStrike" baseline="0" dirty="0">
                <a:latin typeface="Times New Roman" panose="02020603050405020304" pitchFamily="18" charset="0"/>
                <a:cs typeface="Times New Roman" panose="02020603050405020304" pitchFamily="18" charset="0"/>
              </a:rPr>
              <a:t>5			2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Priority scheduling Gantt Chart assuming all arrive at time 0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Turn Around time </a:t>
            </a:r>
            <a:r>
              <a:rPr lang="en-US" sz="2000" b="0" i="0" dirty="0">
                <a:effectLst/>
                <a:latin typeface="Times New Roman" panose="02020603050405020304" pitchFamily="18" charset="0"/>
                <a:cs typeface="Times New Roman" panose="02020603050405020304" pitchFamily="18" charset="0"/>
              </a:rPr>
              <a:t>= Exit time – Arrival time</a:t>
            </a:r>
            <a:endParaRPr lang="en-US" sz="2000" dirty="0">
              <a:effectLst/>
              <a:latin typeface="Times New Roman" panose="02020603050405020304" pitchFamily="18" charset="0"/>
              <a:cs typeface="Times New Roman" panose="02020603050405020304" pitchFamily="18" charset="0"/>
            </a:endParaRP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Average waiting time </a:t>
            </a:r>
            <a:r>
              <a:rPr lang="en-US" sz="2000" b="0" i="0" u="none" strike="noStrike" baseline="0" dirty="0">
                <a:latin typeface="Times New Roman" panose="02020603050405020304" pitchFamily="18" charset="0"/>
                <a:cs typeface="Times New Roman" panose="02020603050405020304" pitchFamily="18" charset="0"/>
              </a:rPr>
              <a:t>= (0+1+6+16+18)/5 = 8.2 msec </a:t>
            </a:r>
          </a:p>
        </p:txBody>
      </p:sp>
      <p:pic>
        <p:nvPicPr>
          <p:cNvPr id="5" name="Picture 4">
            <a:extLst>
              <a:ext uri="{FF2B5EF4-FFF2-40B4-BE49-F238E27FC236}">
                <a16:creationId xmlns:a16="http://schemas.microsoft.com/office/drawing/2014/main" id="{60B48EC1-13D3-4C59-B49B-069E107066B1}"/>
              </a:ext>
            </a:extLst>
          </p:cNvPr>
          <p:cNvPicPr>
            <a:picLocks noChangeAspect="1"/>
          </p:cNvPicPr>
          <p:nvPr/>
        </p:nvPicPr>
        <p:blipFill>
          <a:blip r:embed="rId2"/>
          <a:stretch>
            <a:fillRect/>
          </a:stretch>
        </p:blipFill>
        <p:spPr>
          <a:xfrm>
            <a:off x="3942338" y="3778481"/>
            <a:ext cx="5031223" cy="951108"/>
          </a:xfrm>
          <a:prstGeom prst="rect">
            <a:avLst/>
          </a:prstGeom>
        </p:spPr>
      </p:pic>
    </p:spTree>
    <p:extLst>
      <p:ext uri="{BB962C8B-B14F-4D97-AF65-F5344CB8AC3E}">
        <p14:creationId xmlns:p14="http://schemas.microsoft.com/office/powerpoint/2010/main" val="2664523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5F154A-A2E1-4E69-976D-16D4B6FEF8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solidFill>
                <a:srgbClr val="000000"/>
              </a:solidFill>
            </a:endParaRPr>
          </a:p>
        </p:txBody>
      </p:sp>
      <p:graphicFrame>
        <p:nvGraphicFramePr>
          <p:cNvPr id="3" name="Table 2">
            <a:extLst>
              <a:ext uri="{FF2B5EF4-FFF2-40B4-BE49-F238E27FC236}">
                <a16:creationId xmlns:a16="http://schemas.microsoft.com/office/drawing/2014/main" id="{D22027D7-C46D-4BF5-ADDF-D8CE7B9242D5}"/>
              </a:ext>
            </a:extLst>
          </p:cNvPr>
          <p:cNvGraphicFramePr>
            <a:graphicFrameLocks noGrp="1"/>
          </p:cNvGraphicFramePr>
          <p:nvPr>
            <p:extLst>
              <p:ext uri="{D42A27DB-BD31-4B8C-83A1-F6EECF244321}">
                <p14:modId xmlns:p14="http://schemas.microsoft.com/office/powerpoint/2010/main" val="58824612"/>
              </p:ext>
            </p:extLst>
          </p:nvPr>
        </p:nvGraphicFramePr>
        <p:xfrm>
          <a:off x="548641" y="872196"/>
          <a:ext cx="6392487" cy="2730052"/>
        </p:xfrm>
        <a:graphic>
          <a:graphicData uri="http://schemas.openxmlformats.org/drawingml/2006/table">
            <a:tbl>
              <a:tblPr/>
              <a:tblGrid>
                <a:gridCol w="1419858">
                  <a:extLst>
                    <a:ext uri="{9D8B030D-6E8A-4147-A177-3AD203B41FA5}">
                      <a16:colId xmlns:a16="http://schemas.microsoft.com/office/drawing/2014/main" val="3111106051"/>
                    </a:ext>
                  </a:extLst>
                </a:gridCol>
                <a:gridCol w="1657543">
                  <a:extLst>
                    <a:ext uri="{9D8B030D-6E8A-4147-A177-3AD203B41FA5}">
                      <a16:colId xmlns:a16="http://schemas.microsoft.com/office/drawing/2014/main" val="4048447754"/>
                    </a:ext>
                  </a:extLst>
                </a:gridCol>
                <a:gridCol w="1657543">
                  <a:extLst>
                    <a:ext uri="{9D8B030D-6E8A-4147-A177-3AD203B41FA5}">
                      <a16:colId xmlns:a16="http://schemas.microsoft.com/office/drawing/2014/main" val="2336269691"/>
                    </a:ext>
                  </a:extLst>
                </a:gridCol>
                <a:gridCol w="1657543">
                  <a:extLst>
                    <a:ext uri="{9D8B030D-6E8A-4147-A177-3AD203B41FA5}">
                      <a16:colId xmlns:a16="http://schemas.microsoft.com/office/drawing/2014/main" val="1213478547"/>
                    </a:ext>
                  </a:extLst>
                </a:gridCol>
              </a:tblGrid>
              <a:tr h="683637">
                <a:tc>
                  <a:txBody>
                    <a:bodyPr/>
                    <a:lstStyle/>
                    <a:p>
                      <a:pPr algn="ctr" fontAlgn="base"/>
                      <a:r>
                        <a:rPr lang="en-US" sz="1400" b="1" cap="all">
                          <a:solidFill>
                            <a:schemeClr val="tx1"/>
                          </a:solidFill>
                          <a:effectLst/>
                          <a:latin typeface="Times New Roman" panose="02020603050405020304" pitchFamily="18" charset="0"/>
                          <a:cs typeface="Times New Roman" panose="02020603050405020304" pitchFamily="18" charset="0"/>
                        </a:rPr>
                        <a:t>PROCESS</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1" cap="all" dirty="0">
                          <a:solidFill>
                            <a:schemeClr val="tx1"/>
                          </a:solidFill>
                          <a:effectLst/>
                          <a:latin typeface="Times New Roman" panose="02020603050405020304" pitchFamily="18" charset="0"/>
                          <a:cs typeface="Times New Roman" panose="02020603050405020304" pitchFamily="18" charset="0"/>
                        </a:rPr>
                        <a:t>ARRIVAL TIME</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1" cap="all" dirty="0">
                          <a:solidFill>
                            <a:schemeClr val="tx1"/>
                          </a:solidFill>
                          <a:effectLst/>
                          <a:latin typeface="Times New Roman" panose="02020603050405020304" pitchFamily="18" charset="0"/>
                          <a:cs typeface="Times New Roman" panose="02020603050405020304" pitchFamily="18" charset="0"/>
                        </a:rPr>
                        <a:t>BURST TIME</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1" cap="all" dirty="0">
                          <a:solidFill>
                            <a:schemeClr val="tx1"/>
                          </a:solidFill>
                          <a:effectLst/>
                          <a:latin typeface="Times New Roman" panose="02020603050405020304" pitchFamily="18" charset="0"/>
                          <a:cs typeface="Times New Roman" panose="02020603050405020304" pitchFamily="18" charset="0"/>
                        </a:rPr>
                        <a:t>PRIORITY</a:t>
                      </a:r>
                    </a:p>
                  </a:txBody>
                  <a:tcPr marL="76200" marR="76200" marT="76200" marB="76200"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192034887"/>
                  </a:ext>
                </a:extLst>
              </a:tr>
              <a:tr h="409283">
                <a:tc>
                  <a:txBody>
                    <a:bodyPr/>
                    <a:lstStyle/>
                    <a:p>
                      <a:pPr algn="ctr" fontAlgn="base"/>
                      <a:r>
                        <a:rPr lang="en-US" sz="1400" b="0" dirty="0">
                          <a:solidFill>
                            <a:schemeClr val="tx1"/>
                          </a:solidFill>
                          <a:effectLst/>
                          <a:latin typeface="Times New Roman" panose="02020603050405020304" pitchFamily="18" charset="0"/>
                          <a:cs typeface="Times New Roman" panose="02020603050405020304" pitchFamily="18" charset="0"/>
                        </a:rPr>
                        <a:t>P1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dirty="0">
                          <a:solidFill>
                            <a:schemeClr val="tx1"/>
                          </a:solidFill>
                          <a:effectLst/>
                          <a:latin typeface="Times New Roman" panose="02020603050405020304" pitchFamily="18" charset="0"/>
                          <a:cs typeface="Times New Roman" panose="02020603050405020304" pitchFamily="18" charset="0"/>
                        </a:rPr>
                        <a:t>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8</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390104455"/>
                  </a:ext>
                </a:extLst>
              </a:tr>
              <a:tr h="409283">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P2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015241372"/>
                  </a:ext>
                </a:extLst>
              </a:tr>
              <a:tr h="409283">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P3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dirty="0">
                          <a:solidFill>
                            <a:schemeClr val="tx1"/>
                          </a:solidFill>
                          <a:effectLst/>
                          <a:latin typeface="Times New Roman" panose="02020603050405020304" pitchFamily="18" charset="0"/>
                          <a:cs typeface="Times New Roman" panose="02020603050405020304" pitchFamily="18" charset="0"/>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84771055"/>
                  </a:ext>
                </a:extLst>
              </a:tr>
              <a:tr h="409283">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P4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dirty="0">
                          <a:solidFill>
                            <a:schemeClr val="tx1"/>
                          </a:solidFill>
                          <a:effectLst/>
                          <a:latin typeface="Times New Roman" panose="02020603050405020304" pitchFamily="18" charset="0"/>
                          <a:cs typeface="Times New Roman" panose="02020603050405020304" pitchFamily="18" charset="0"/>
                        </a:rPr>
                        <a:t>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79821694"/>
                  </a:ext>
                </a:extLst>
              </a:tr>
              <a:tr h="409283">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P5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400" b="0">
                          <a:solidFill>
                            <a:schemeClr val="tx1"/>
                          </a:solidFill>
                          <a:effectLst/>
                          <a:latin typeface="Times New Roman" panose="02020603050405020304" pitchFamily="18" charset="0"/>
                          <a:cs typeface="Times New Roman" panose="02020603050405020304" pitchFamily="18" charset="0"/>
                        </a:rPr>
                        <a:t>6</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US" sz="1400" b="0" dirty="0">
                          <a:solidFill>
                            <a:schemeClr val="tx1"/>
                          </a:solidFill>
                          <a:effectLst/>
                          <a:latin typeface="Times New Roman" panose="02020603050405020304" pitchFamily="18" charset="0"/>
                          <a:cs typeface="Times New Roman" panose="02020603050405020304" pitchFamily="18" charset="0"/>
                        </a:rPr>
                        <a:t>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97150782"/>
                  </a:ext>
                </a:extLst>
              </a:tr>
            </a:tbl>
          </a:graphicData>
        </a:graphic>
      </p:graphicFrame>
      <p:sp>
        <p:nvSpPr>
          <p:cNvPr id="5" name="TextBox 4">
            <a:extLst>
              <a:ext uri="{FF2B5EF4-FFF2-40B4-BE49-F238E27FC236}">
                <a16:creationId xmlns:a16="http://schemas.microsoft.com/office/drawing/2014/main" id="{8B9B3F7C-7A47-4DC7-BFDF-5AFD30BA9325}"/>
              </a:ext>
            </a:extLst>
          </p:cNvPr>
          <p:cNvSpPr txBox="1"/>
          <p:nvPr/>
        </p:nvSpPr>
        <p:spPr>
          <a:xfrm>
            <a:off x="654148" y="258466"/>
            <a:ext cx="4572000" cy="369332"/>
          </a:xfrm>
          <a:prstGeom prst="rect">
            <a:avLst/>
          </a:prstGeom>
          <a:noFill/>
        </p:spPr>
        <p:txBody>
          <a:bodyPr wrap="square">
            <a:spAutoFit/>
          </a:bodyPr>
          <a:lstStyle/>
          <a:p>
            <a:r>
              <a:rPr lang="en-US" sz="1800" b="0" i="0" u="none" strike="noStrike" baseline="0" dirty="0">
                <a:latin typeface="Times New Roman" panose="02020603050405020304" pitchFamily="18" charset="0"/>
                <a:cs typeface="Times New Roman" panose="02020603050405020304" pitchFamily="18" charset="0"/>
              </a:rPr>
              <a:t>Example 2.</a:t>
            </a:r>
            <a:r>
              <a:rPr lang="en-US" sz="1800" b="0" i="0" dirty="0">
                <a:effectLst/>
                <a:latin typeface="Times New Roman" panose="02020603050405020304" pitchFamily="18" charset="0"/>
                <a:cs typeface="Times New Roman" panose="02020603050405020304" pitchFamily="18" charset="0"/>
              </a:rPr>
              <a:t> </a:t>
            </a:r>
            <a:endParaRPr lang="en-US" dirty="0"/>
          </a:p>
        </p:txBody>
      </p:sp>
      <p:sp>
        <p:nvSpPr>
          <p:cNvPr id="7" name="TextBox 6">
            <a:extLst>
              <a:ext uri="{FF2B5EF4-FFF2-40B4-BE49-F238E27FC236}">
                <a16:creationId xmlns:a16="http://schemas.microsoft.com/office/drawing/2014/main" id="{E19E9AD6-7B6A-43A9-8A1D-690DB7B088B4}"/>
              </a:ext>
            </a:extLst>
          </p:cNvPr>
          <p:cNvSpPr txBox="1"/>
          <p:nvPr/>
        </p:nvSpPr>
        <p:spPr>
          <a:xfrm>
            <a:off x="548640" y="3723560"/>
            <a:ext cx="7265323" cy="400110"/>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Priority Non-preemptive scheduling :</a:t>
            </a:r>
            <a:endParaRPr 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1090E3C-BCC8-48DE-8EE9-825C24478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641" y="4142714"/>
            <a:ext cx="6019800" cy="12287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F6B142-864C-44C9-AD18-53F1B50C5BE0}"/>
              </a:ext>
            </a:extLst>
          </p:cNvPr>
          <p:cNvSpPr txBox="1"/>
          <p:nvPr/>
        </p:nvSpPr>
        <p:spPr>
          <a:xfrm>
            <a:off x="384225" y="5371439"/>
            <a:ext cx="8131125" cy="12287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Average waiting time (AWT)= ((0-0) + (8-1) + (9-2) + (12-3) + (14-4)) / 5 = 33 / 5 </a:t>
            </a:r>
          </a:p>
          <a:p>
            <a:r>
              <a:rPr lang="en-US" dirty="0">
                <a:latin typeface="Times New Roman" panose="02020603050405020304" pitchFamily="18" charset="0"/>
                <a:cs typeface="Times New Roman" panose="02020603050405020304" pitchFamily="18" charset="0"/>
              </a:rPr>
              <a:t>= 6.6 </a:t>
            </a:r>
          </a:p>
          <a:p>
            <a:r>
              <a:rPr lang="en-US" dirty="0">
                <a:latin typeface="Times New Roman" panose="02020603050405020304" pitchFamily="18" charset="0"/>
                <a:cs typeface="Times New Roman" panose="02020603050405020304" pitchFamily="18" charset="0"/>
              </a:rPr>
              <a:t>Average turnaround time (TAT)= ((8-0) + (9-1) + (12-2) + (14-3) + (20-4)) / 5= 53 / 5 </a:t>
            </a:r>
          </a:p>
          <a:p>
            <a:r>
              <a:rPr lang="en-US" dirty="0">
                <a:latin typeface="Times New Roman" panose="02020603050405020304" pitchFamily="18" charset="0"/>
                <a:cs typeface="Times New Roman" panose="02020603050405020304" pitchFamily="18" charset="0"/>
              </a:rPr>
              <a:t>= 10.6 </a:t>
            </a:r>
          </a:p>
        </p:txBody>
      </p:sp>
    </p:spTree>
    <p:extLst>
      <p:ext uri="{BB962C8B-B14F-4D97-AF65-F5344CB8AC3E}">
        <p14:creationId xmlns:p14="http://schemas.microsoft.com/office/powerpoint/2010/main" val="958163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E61A3-A125-4189-B3B5-E4D6684656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solidFill>
                <a:srgbClr val="000000"/>
              </a:solidFill>
            </a:endParaRPr>
          </a:p>
        </p:txBody>
      </p:sp>
      <p:sp>
        <p:nvSpPr>
          <p:cNvPr id="5" name="TextBox 4">
            <a:extLst>
              <a:ext uri="{FF2B5EF4-FFF2-40B4-BE49-F238E27FC236}">
                <a16:creationId xmlns:a16="http://schemas.microsoft.com/office/drawing/2014/main" id="{4AE0B0F5-61F2-40D0-A590-1D51D0595358}"/>
              </a:ext>
            </a:extLst>
          </p:cNvPr>
          <p:cNvSpPr txBox="1"/>
          <p:nvPr/>
        </p:nvSpPr>
        <p:spPr>
          <a:xfrm>
            <a:off x="696350" y="680496"/>
            <a:ext cx="6258631" cy="400110"/>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Priority Preemptive scheduling :</a:t>
            </a:r>
            <a:endParaRPr lang="en-US" sz="2000" dirty="0">
              <a:latin typeface="Times New Roman" panose="02020603050405020304" pitchFamily="18" charset="0"/>
              <a:cs typeface="Times New Roman" panose="02020603050405020304" pitchFamily="18" charset="0"/>
            </a:endParaRPr>
          </a:p>
        </p:txBody>
      </p:sp>
      <p:pic>
        <p:nvPicPr>
          <p:cNvPr id="2051" name="Picture 3">
            <a:extLst>
              <a:ext uri="{FF2B5EF4-FFF2-40B4-BE49-F238E27FC236}">
                <a16:creationId xmlns:a16="http://schemas.microsoft.com/office/drawing/2014/main" id="{D482EC3B-EC14-4115-AEB5-D1B8E3746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42" y="1530505"/>
            <a:ext cx="5812008" cy="11938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19E991-7D42-4EA3-B09C-112743E2BC67}"/>
              </a:ext>
            </a:extLst>
          </p:cNvPr>
          <p:cNvSpPr txBox="1"/>
          <p:nvPr/>
        </p:nvSpPr>
        <p:spPr>
          <a:xfrm>
            <a:off x="476250" y="3044950"/>
            <a:ext cx="8124091" cy="2862322"/>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Average waiting time (AWT)= ((5-1) + (1-1) + (2-2) + (12-3) + (14-4)) / 5 </a:t>
            </a:r>
          </a:p>
          <a:p>
            <a:pPr>
              <a:lnSpc>
                <a:spcPct val="150000"/>
              </a:lnSpc>
            </a:pPr>
            <a:r>
              <a:rPr lang="en-US" sz="2000" dirty="0">
                <a:latin typeface="Times New Roman" panose="02020603050405020304" pitchFamily="18" charset="0"/>
                <a:cs typeface="Times New Roman" panose="02020603050405020304" pitchFamily="18" charset="0"/>
              </a:rPr>
              <a:t>= 23/5 </a:t>
            </a:r>
          </a:p>
          <a:p>
            <a:pPr>
              <a:lnSpc>
                <a:spcPct val="150000"/>
              </a:lnSpc>
            </a:pPr>
            <a:r>
              <a:rPr lang="en-US" sz="2000" dirty="0">
                <a:latin typeface="Times New Roman" panose="02020603050405020304" pitchFamily="18" charset="0"/>
                <a:cs typeface="Times New Roman" panose="02020603050405020304" pitchFamily="18" charset="0"/>
              </a:rPr>
              <a:t>= 4.6 </a:t>
            </a:r>
          </a:p>
          <a:p>
            <a:pPr>
              <a:lnSpc>
                <a:spcPct val="150000"/>
              </a:lnSpc>
            </a:pPr>
            <a:r>
              <a:rPr lang="en-US" sz="2000" dirty="0">
                <a:latin typeface="Times New Roman" panose="02020603050405020304" pitchFamily="18" charset="0"/>
                <a:cs typeface="Times New Roman" panose="02020603050405020304" pitchFamily="18" charset="0"/>
              </a:rPr>
              <a:t>Average turnaround time (TAT)= ((12-0) + (2-1) + (5-2) + (14-3) + (20-4)) / 5 </a:t>
            </a:r>
          </a:p>
          <a:p>
            <a:pPr>
              <a:lnSpc>
                <a:spcPct val="150000"/>
              </a:lnSpc>
            </a:pPr>
            <a:r>
              <a:rPr lang="en-US" sz="2000" dirty="0">
                <a:latin typeface="Times New Roman" panose="02020603050405020304" pitchFamily="18" charset="0"/>
                <a:cs typeface="Times New Roman" panose="02020603050405020304" pitchFamily="18" charset="0"/>
              </a:rPr>
              <a:t>= 43 / 5 </a:t>
            </a:r>
          </a:p>
          <a:p>
            <a:pPr>
              <a:lnSpc>
                <a:spcPct val="150000"/>
              </a:lnSpc>
            </a:pPr>
            <a:r>
              <a:rPr lang="en-US" sz="2000" dirty="0">
                <a:latin typeface="Times New Roman" panose="02020603050405020304" pitchFamily="18" charset="0"/>
                <a:cs typeface="Times New Roman" panose="02020603050405020304" pitchFamily="18" charset="0"/>
              </a:rPr>
              <a:t>= 8.5 </a:t>
            </a:r>
          </a:p>
        </p:txBody>
      </p:sp>
    </p:spTree>
    <p:extLst>
      <p:ext uri="{BB962C8B-B14F-4D97-AF65-F5344CB8AC3E}">
        <p14:creationId xmlns:p14="http://schemas.microsoft.com/office/powerpoint/2010/main" val="649170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solidFill>
                <a:srgbClr val="000000"/>
              </a:solidFill>
            </a:endParaRPr>
          </a:p>
        </p:txBody>
      </p:sp>
      <p:sp>
        <p:nvSpPr>
          <p:cNvPr id="4" name="TextBox 3">
            <a:extLst>
              <a:ext uri="{FF2B5EF4-FFF2-40B4-BE49-F238E27FC236}">
                <a16:creationId xmlns:a16="http://schemas.microsoft.com/office/drawing/2014/main" id="{566CA21F-67C9-4D6F-9F3D-0A53B24A7D15}"/>
              </a:ext>
            </a:extLst>
          </p:cNvPr>
          <p:cNvSpPr txBox="1"/>
          <p:nvPr/>
        </p:nvSpPr>
        <p:spPr>
          <a:xfrm>
            <a:off x="639640" y="963313"/>
            <a:ext cx="7875710" cy="4708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multi-level queue scheduling algorithm partitions the ready queue into several separate queues.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processes are permanently assigned to one queue, generally based on some property of the process, such as memory size, process priority, or process type</a:t>
            </a:r>
          </a:p>
          <a:p>
            <a:pPr algn="just">
              <a:lnSpc>
                <a:spcPct val="150000"/>
              </a:lnSpc>
            </a:pPr>
            <a:r>
              <a:rPr lang="en-US" sz="2000" b="1" i="0" dirty="0">
                <a:effectLst/>
                <a:latin typeface="Times New Roman" panose="02020603050405020304" pitchFamily="18" charset="0"/>
                <a:cs typeface="Times New Roman" panose="02020603050405020304" pitchFamily="18" charset="0"/>
              </a:rPr>
              <a:t>For Example: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eparate queues might be used for foreground and background processes.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foreground queue might be scheduled by Round Robin algorithm, while the background queue is scheduled by an FCFS algorithm.</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FD10159-A443-441C-88B7-1FC57FE2C179}"/>
              </a:ext>
            </a:extLst>
          </p:cNvPr>
          <p:cNvSpPr txBox="1"/>
          <p:nvPr/>
        </p:nvSpPr>
        <p:spPr>
          <a:xfrm>
            <a:off x="639640" y="289580"/>
            <a:ext cx="4572000" cy="461665"/>
          </a:xfrm>
          <a:prstGeom prst="rect">
            <a:avLst/>
          </a:prstGeom>
          <a:noFill/>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Multi-level queue </a:t>
            </a:r>
            <a:endParaRPr lang="en-US" sz="2400" b="1" dirty="0"/>
          </a:p>
        </p:txBody>
      </p:sp>
    </p:spTree>
    <p:extLst>
      <p:ext uri="{BB962C8B-B14F-4D97-AF65-F5344CB8AC3E}">
        <p14:creationId xmlns:p14="http://schemas.microsoft.com/office/powerpoint/2010/main" val="189632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748ABF36-8DD6-4585-AFC5-410005C064C6}"/>
              </a:ext>
            </a:extLst>
          </p:cNvPr>
          <p:cNvSpPr>
            <a:spLocks noGrp="1" noChangeArrowheads="1"/>
          </p:cNvSpPr>
          <p:nvPr>
            <p:ph type="title"/>
          </p:nvPr>
        </p:nvSpPr>
        <p:spPr>
          <a:xfrm>
            <a:off x="628650" y="365126"/>
            <a:ext cx="7886700" cy="591477"/>
          </a:xfrm>
          <a:noFill/>
        </p:spPr>
        <p:txBody>
          <a:bodyPr lIns="92075" tIns="46038" rIns="92075" bIns="46038">
            <a:noAutofit/>
          </a:bodyPr>
          <a:lstStyle/>
          <a:p>
            <a:r>
              <a:rPr lang="en-US" altLang="en-US" sz="3200" b="1" dirty="0">
                <a:latin typeface="Times New Roman" panose="02020603050405020304" pitchFamily="18" charset="0"/>
                <a:cs typeface="Times New Roman" panose="02020603050405020304" pitchFamily="18" charset="0"/>
              </a:rPr>
              <a:t>Introduction</a:t>
            </a:r>
          </a:p>
        </p:txBody>
      </p:sp>
      <p:sp>
        <p:nvSpPr>
          <p:cNvPr id="7173" name="Rectangle 3" descr="Rectangle: Click to edit Master text styles&#10;Second level&#10;Third level&#10;Fourth level&#10;Fifth level">
            <a:extLst>
              <a:ext uri="{FF2B5EF4-FFF2-40B4-BE49-F238E27FC236}">
                <a16:creationId xmlns:a16="http://schemas.microsoft.com/office/drawing/2014/main" id="{49AF912B-420B-4FBB-B239-97B8F6450067}"/>
              </a:ext>
            </a:extLst>
          </p:cNvPr>
          <p:cNvSpPr>
            <a:spLocks noGrp="1" noChangeArrowheads="1"/>
          </p:cNvSpPr>
          <p:nvPr>
            <p:ph type="body" idx="1"/>
          </p:nvPr>
        </p:nvSpPr>
        <p:spPr>
          <a:xfrm>
            <a:off x="811530" y="1253331"/>
            <a:ext cx="7886700" cy="4351338"/>
          </a:xfrm>
          <a:noFill/>
        </p:spPr>
        <p:txBody>
          <a:bodyPr lIns="92075" tIns="46038" rIns="92075" bIns="46038">
            <a:no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An important aspect of multiprogramming is scheduling. The resources that  are scheduled are IO and processors. </a:t>
            </a:r>
          </a:p>
          <a:p>
            <a:pPr algn="just">
              <a:lnSpc>
                <a:spcPct val="150000"/>
              </a:lnSpc>
            </a:pPr>
            <a:r>
              <a:rPr lang="en-US" altLang="en-US" sz="2000" dirty="0">
                <a:latin typeface="Times New Roman" panose="02020603050405020304" pitchFamily="18" charset="0"/>
                <a:cs typeface="Times New Roman" panose="02020603050405020304" pitchFamily="18" charset="0"/>
              </a:rPr>
              <a:t>The goal is to achieve</a:t>
            </a:r>
          </a:p>
          <a:p>
            <a:pPr lvl="1" algn="just">
              <a:lnSpc>
                <a:spcPct val="150000"/>
              </a:lnSpc>
            </a:pPr>
            <a:r>
              <a:rPr lang="en-US" altLang="en-US" sz="2000" dirty="0">
                <a:latin typeface="Times New Roman" panose="02020603050405020304" pitchFamily="18" charset="0"/>
                <a:cs typeface="Times New Roman" panose="02020603050405020304" pitchFamily="18" charset="0"/>
              </a:rPr>
              <a:t>High processor utilization</a:t>
            </a:r>
          </a:p>
          <a:p>
            <a:pPr lvl="1" algn="just">
              <a:lnSpc>
                <a:spcPct val="150000"/>
              </a:lnSpc>
            </a:pPr>
            <a:r>
              <a:rPr lang="en-US" altLang="en-US" sz="2000" dirty="0">
                <a:latin typeface="Times New Roman" panose="02020603050405020304" pitchFamily="18" charset="0"/>
                <a:cs typeface="Times New Roman" panose="02020603050405020304" pitchFamily="18" charset="0"/>
              </a:rPr>
              <a:t>High throughput</a:t>
            </a:r>
          </a:p>
          <a:p>
            <a:pPr lvl="2" algn="just">
              <a:lnSpc>
                <a:spcPct val="150000"/>
              </a:lnSpc>
            </a:pPr>
            <a:r>
              <a:rPr lang="en-US" altLang="en-US" dirty="0">
                <a:latin typeface="Times New Roman" panose="02020603050405020304" pitchFamily="18" charset="0"/>
                <a:cs typeface="Times New Roman" panose="02020603050405020304" pitchFamily="18" charset="0"/>
              </a:rPr>
              <a:t>number of processes completed per unit time</a:t>
            </a:r>
          </a:p>
          <a:p>
            <a:pPr lvl="1" algn="just">
              <a:lnSpc>
                <a:spcPct val="150000"/>
              </a:lnSpc>
            </a:pPr>
            <a:r>
              <a:rPr lang="en-US" altLang="en-US" sz="2000" dirty="0">
                <a:latin typeface="Times New Roman" panose="02020603050405020304" pitchFamily="18" charset="0"/>
                <a:cs typeface="Times New Roman" panose="02020603050405020304" pitchFamily="18" charset="0"/>
              </a:rPr>
              <a:t>Low response time</a:t>
            </a:r>
          </a:p>
          <a:p>
            <a:pPr lvl="2" algn="just">
              <a:lnSpc>
                <a:spcPct val="150000"/>
              </a:lnSpc>
            </a:pPr>
            <a:r>
              <a:rPr lang="en-US" altLang="en-US" dirty="0">
                <a:latin typeface="Times New Roman" panose="02020603050405020304" pitchFamily="18" charset="0"/>
                <a:cs typeface="Times New Roman" panose="02020603050405020304" pitchFamily="18" charset="0"/>
              </a:rPr>
              <a:t>time elapse from the submission of a request to the beginning of the response</a:t>
            </a:r>
          </a:p>
          <a:p>
            <a:pPr lvl="2" algn="just">
              <a:lnSpc>
                <a:spcPct val="150000"/>
              </a:lnSpc>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solidFill>
                <a:srgbClr val="000000"/>
              </a:solidFill>
            </a:endParaRPr>
          </a:p>
        </p:txBody>
      </p:sp>
      <p:sp>
        <p:nvSpPr>
          <p:cNvPr id="4" name="TextBox 3">
            <a:extLst>
              <a:ext uri="{FF2B5EF4-FFF2-40B4-BE49-F238E27FC236}">
                <a16:creationId xmlns:a16="http://schemas.microsoft.com/office/drawing/2014/main" id="{A51C5BA1-3309-4006-AB88-696406DFA283}"/>
              </a:ext>
            </a:extLst>
          </p:cNvPr>
          <p:cNvSpPr txBox="1"/>
          <p:nvPr/>
        </p:nvSpPr>
        <p:spPr>
          <a:xfrm>
            <a:off x="562708" y="534572"/>
            <a:ext cx="7952642" cy="32686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Let us consider an example of a multilevel queue-scheduling algorithm with five queues:</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System Processes</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Interactive Processes</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Interactive Editing Processes</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Batch Processes</a:t>
            </a:r>
          </a:p>
          <a:p>
            <a:pPr marL="800100" lvl="1"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Student Processes</a:t>
            </a:r>
          </a:p>
        </p:txBody>
      </p:sp>
      <p:pic>
        <p:nvPicPr>
          <p:cNvPr id="5" name="Picture 4">
            <a:extLst>
              <a:ext uri="{FF2B5EF4-FFF2-40B4-BE49-F238E27FC236}">
                <a16:creationId xmlns:a16="http://schemas.microsoft.com/office/drawing/2014/main" id="{9D486253-F4A5-4FB9-9462-41E7B5A89022}"/>
              </a:ext>
            </a:extLst>
          </p:cNvPr>
          <p:cNvPicPr>
            <a:picLocks noChangeAspect="1"/>
          </p:cNvPicPr>
          <p:nvPr/>
        </p:nvPicPr>
        <p:blipFill>
          <a:blip r:embed="rId2"/>
          <a:stretch>
            <a:fillRect/>
          </a:stretch>
        </p:blipFill>
        <p:spPr>
          <a:xfrm>
            <a:off x="3549601" y="3329095"/>
            <a:ext cx="4792540" cy="2688997"/>
          </a:xfrm>
          <a:prstGeom prst="rect">
            <a:avLst/>
          </a:prstGeom>
        </p:spPr>
      </p:pic>
    </p:spTree>
    <p:extLst>
      <p:ext uri="{BB962C8B-B14F-4D97-AF65-F5344CB8AC3E}">
        <p14:creationId xmlns:p14="http://schemas.microsoft.com/office/powerpoint/2010/main" val="29477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solidFill>
                <a:srgbClr val="000000"/>
              </a:solidFill>
            </a:endParaRPr>
          </a:p>
        </p:txBody>
      </p:sp>
      <p:sp>
        <p:nvSpPr>
          <p:cNvPr id="4" name="TextBox 3">
            <a:extLst>
              <a:ext uri="{FF2B5EF4-FFF2-40B4-BE49-F238E27FC236}">
                <a16:creationId xmlns:a16="http://schemas.microsoft.com/office/drawing/2014/main" id="{62E98653-3469-473C-B31D-655DC7663D66}"/>
              </a:ext>
            </a:extLst>
          </p:cNvPr>
          <p:cNvSpPr txBox="1"/>
          <p:nvPr/>
        </p:nvSpPr>
        <p:spPr>
          <a:xfrm>
            <a:off x="668215" y="562708"/>
            <a:ext cx="6189785" cy="461665"/>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Multilevel Feedback Queue</a:t>
            </a:r>
          </a:p>
        </p:txBody>
      </p:sp>
      <p:sp>
        <p:nvSpPr>
          <p:cNvPr id="8" name="TextBox 7">
            <a:extLst>
              <a:ext uri="{FF2B5EF4-FFF2-40B4-BE49-F238E27FC236}">
                <a16:creationId xmlns:a16="http://schemas.microsoft.com/office/drawing/2014/main" id="{06065351-0DD9-41B3-97B5-873657D073A5}"/>
              </a:ext>
            </a:extLst>
          </p:cNvPr>
          <p:cNvSpPr txBox="1"/>
          <p:nvPr/>
        </p:nvSpPr>
        <p:spPr>
          <a:xfrm>
            <a:off x="668215" y="1024374"/>
            <a:ext cx="8011551" cy="37856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Multilevel feedback queue scheduling, allows a process to move between queues.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idea is to separate processes with different CPU-burst characteristics.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 process uses too much CPU time, it will be moved to a lower-priority queue.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Similarly, a process that waits too long in a lower-priority queue may be moved to a higher-priority queue.</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44413D-FE7C-4ED8-9AF0-7EC5B5E00B0F}"/>
              </a:ext>
            </a:extLst>
          </p:cNvPr>
          <p:cNvPicPr>
            <a:picLocks noChangeAspect="1"/>
          </p:cNvPicPr>
          <p:nvPr/>
        </p:nvPicPr>
        <p:blipFill>
          <a:blip r:embed="rId2"/>
          <a:stretch>
            <a:fillRect/>
          </a:stretch>
        </p:blipFill>
        <p:spPr>
          <a:xfrm>
            <a:off x="3948112" y="4271963"/>
            <a:ext cx="4970805" cy="2244880"/>
          </a:xfrm>
          <a:prstGeom prst="rect">
            <a:avLst/>
          </a:prstGeom>
        </p:spPr>
      </p:pic>
    </p:spTree>
    <p:extLst>
      <p:ext uri="{BB962C8B-B14F-4D97-AF65-F5344CB8AC3E}">
        <p14:creationId xmlns:p14="http://schemas.microsoft.com/office/powerpoint/2010/main" val="2678025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E8D28A-C0BA-438A-BCE8-F02E246E38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solidFill>
                <a:srgbClr val="000000"/>
              </a:solidFill>
            </a:endParaRPr>
          </a:p>
        </p:txBody>
      </p:sp>
      <p:sp>
        <p:nvSpPr>
          <p:cNvPr id="4" name="TextBox 3">
            <a:extLst>
              <a:ext uri="{FF2B5EF4-FFF2-40B4-BE49-F238E27FC236}">
                <a16:creationId xmlns:a16="http://schemas.microsoft.com/office/drawing/2014/main" id="{D1A06CC0-6FF3-400B-B28A-AC7123B3F3E5}"/>
              </a:ext>
            </a:extLst>
          </p:cNvPr>
          <p:cNvSpPr txBox="1"/>
          <p:nvPr/>
        </p:nvSpPr>
        <p:spPr>
          <a:xfrm>
            <a:off x="464234" y="520506"/>
            <a:ext cx="8051116" cy="465364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Multilevel feedback queue scheduler is defined by the following parameters:</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number of queues.</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scheduling algorithm for each queue.</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method used to determine when to upgrade a process to a higher-priority queue.</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method used to determine when to demote a process to a lower-priority queue.</a:t>
            </a:r>
          </a:p>
          <a:p>
            <a:pPr marL="742950" lvl="1"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method used to determine which queue a process will enter when that process needs service.</a:t>
            </a:r>
          </a:p>
        </p:txBody>
      </p:sp>
    </p:spTree>
    <p:extLst>
      <p:ext uri="{BB962C8B-B14F-4D97-AF65-F5344CB8AC3E}">
        <p14:creationId xmlns:p14="http://schemas.microsoft.com/office/powerpoint/2010/main" val="1316164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solidFill>
                <a:srgbClr val="000000"/>
              </a:solidFill>
            </a:endParaRPr>
          </a:p>
        </p:txBody>
      </p:sp>
      <p:sp>
        <p:nvSpPr>
          <p:cNvPr id="4" name="TextBox 3">
            <a:extLst>
              <a:ext uri="{FF2B5EF4-FFF2-40B4-BE49-F238E27FC236}">
                <a16:creationId xmlns:a16="http://schemas.microsoft.com/office/drawing/2014/main" id="{5E090EA2-76AE-4975-87B3-2E7520AB4095}"/>
              </a:ext>
            </a:extLst>
          </p:cNvPr>
          <p:cNvSpPr txBox="1"/>
          <p:nvPr/>
        </p:nvSpPr>
        <p:spPr>
          <a:xfrm>
            <a:off x="474785" y="875609"/>
            <a:ext cx="8040565" cy="472684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Make real promises to the users about performance.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there are n users logged in while you are working, you will receive about 1 /n of the CPU power.</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Similarly, on a single-user system with n processes running, all things being equal, each one should get 1 /n of the CPU cycles.</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make good on this promise, the system must keep track of how much CPU each process has had since its creation.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CPU Time entitled= (Time Since Creation)/n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Then compute the ratio of Actual CPU time consumed to the CPU time entitled.</a:t>
            </a:r>
          </a:p>
        </p:txBody>
      </p:sp>
      <p:sp>
        <p:nvSpPr>
          <p:cNvPr id="6" name="TextBox 5">
            <a:extLst>
              <a:ext uri="{FF2B5EF4-FFF2-40B4-BE49-F238E27FC236}">
                <a16:creationId xmlns:a16="http://schemas.microsoft.com/office/drawing/2014/main" id="{54BD154B-3CAC-4E25-8D95-D88B744AB58F}"/>
              </a:ext>
            </a:extLst>
          </p:cNvPr>
          <p:cNvSpPr txBox="1"/>
          <p:nvPr/>
        </p:nvSpPr>
        <p:spPr>
          <a:xfrm>
            <a:off x="474785" y="276172"/>
            <a:ext cx="4572000" cy="461665"/>
          </a:xfrm>
          <a:prstGeom prst="rect">
            <a:avLst/>
          </a:prstGeom>
          <a:noFill/>
        </p:spPr>
        <p:txBody>
          <a:bodyPr wrap="square">
            <a:spAutoFit/>
          </a:bodyPr>
          <a:lstStyle/>
          <a:p>
            <a:pPr algn="l"/>
            <a:r>
              <a:rPr lang="en-US" sz="2400" b="1" i="0" u="none" strike="noStrike" baseline="0" dirty="0">
                <a:latin typeface="Times New Roman" panose="02020603050405020304" pitchFamily="18" charset="0"/>
                <a:cs typeface="Times New Roman" panose="02020603050405020304" pitchFamily="18" charset="0"/>
              </a:rPr>
              <a:t>Guaranteed Scheduling</a:t>
            </a:r>
          </a:p>
        </p:txBody>
      </p:sp>
    </p:spTree>
    <p:extLst>
      <p:ext uri="{BB962C8B-B14F-4D97-AF65-F5344CB8AC3E}">
        <p14:creationId xmlns:p14="http://schemas.microsoft.com/office/powerpoint/2010/main" val="392157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solidFill>
                <a:srgbClr val="000000"/>
              </a:solidFill>
            </a:endParaRPr>
          </a:p>
        </p:txBody>
      </p:sp>
      <p:sp>
        <p:nvSpPr>
          <p:cNvPr id="4" name="TextBox 3">
            <a:extLst>
              <a:ext uri="{FF2B5EF4-FFF2-40B4-BE49-F238E27FC236}">
                <a16:creationId xmlns:a16="http://schemas.microsoft.com/office/drawing/2014/main" id="{68040B49-812A-4ED5-BEEA-3B51A5070DCC}"/>
              </a:ext>
            </a:extLst>
          </p:cNvPr>
          <p:cNvSpPr txBox="1"/>
          <p:nvPr/>
        </p:nvSpPr>
        <p:spPr>
          <a:xfrm>
            <a:off x="534572" y="393895"/>
            <a:ext cx="7980778" cy="2400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ratio of 0.5 means that a process has only had half of what it should have had, and a ratio of 2.0 means that a process has had twice as much as it was entitled to.</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algorithm is then to run the process with the lowest ratio until its ratio has moved above its closest competitor.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7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solidFill>
                <a:srgbClr val="000000"/>
              </a:solidFill>
            </a:endParaRPr>
          </a:p>
        </p:txBody>
      </p:sp>
      <p:sp>
        <p:nvSpPr>
          <p:cNvPr id="4" name="TextBox 3">
            <a:extLst>
              <a:ext uri="{FF2B5EF4-FFF2-40B4-BE49-F238E27FC236}">
                <a16:creationId xmlns:a16="http://schemas.microsoft.com/office/drawing/2014/main" id="{C558369D-298B-4300-A415-683D7BD86F1E}"/>
              </a:ext>
            </a:extLst>
          </p:cNvPr>
          <p:cNvSpPr txBox="1"/>
          <p:nvPr/>
        </p:nvSpPr>
        <p:spPr>
          <a:xfrm>
            <a:off x="766689" y="230331"/>
            <a:ext cx="4572000"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Fair-Share Scheduling</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F9BCBF-B385-460E-ADC3-178634D476E7}"/>
              </a:ext>
            </a:extLst>
          </p:cNvPr>
          <p:cNvSpPr txBox="1"/>
          <p:nvPr/>
        </p:nvSpPr>
        <p:spPr>
          <a:xfrm>
            <a:off x="136257" y="691996"/>
            <a:ext cx="8149590" cy="5170646"/>
          </a:xfrm>
          <a:prstGeom prst="rect">
            <a:avLst/>
          </a:prstGeom>
          <a:noFill/>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Users are assigned some fraction of the CPU</a:t>
            </a:r>
          </a:p>
          <a:p>
            <a:pPr marL="742950" lvl="1"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Scheduler takes into account who owns a process before scheduling it</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algorithm equally distributes the processor time to its users, for instance, there are 5 users (A, B, C, D, E)each of them are simultaneously executing a process, the scheduler divides the CPU periods such that all the users get the same share of the CPU cycles (100%/5) that is 20%. Even though, a user moves onto the second while the other at the first, the algorithm is so specific that it ensures that this user is attributed with only 10% for the second process making it a total of 20%. </a:t>
            </a:r>
          </a:p>
          <a:p>
            <a:pPr lvl="1"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890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solidFill>
                <a:srgbClr val="000000"/>
              </a:solidFill>
            </a:endParaRPr>
          </a:p>
        </p:txBody>
      </p:sp>
      <p:sp>
        <p:nvSpPr>
          <p:cNvPr id="4" name="TextBox 3">
            <a:extLst>
              <a:ext uri="{FF2B5EF4-FFF2-40B4-BE49-F238E27FC236}">
                <a16:creationId xmlns:a16="http://schemas.microsoft.com/office/drawing/2014/main" id="{C558369D-298B-4300-A415-683D7BD86F1E}"/>
              </a:ext>
            </a:extLst>
          </p:cNvPr>
          <p:cNvSpPr txBox="1"/>
          <p:nvPr/>
        </p:nvSpPr>
        <p:spPr>
          <a:xfrm>
            <a:off x="766689" y="230331"/>
            <a:ext cx="4572000"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Fair-Share Scheduling</a:t>
            </a:r>
            <a:endParaRPr lang="en-US" sz="2400" b="1" dirty="0">
              <a:latin typeface="Times New Roman" panose="02020603050405020304" pitchFamily="18" charset="0"/>
              <a:cs typeface="Times New Roman" panose="02020603050405020304" pitchFamily="18" charset="0"/>
            </a:endParaRPr>
          </a:p>
        </p:txBody>
      </p:sp>
      <p:pic>
        <p:nvPicPr>
          <p:cNvPr id="2050" name="Picture 2" descr="https://media.geeksforgeeks.org/wp-content/uploads/20200404151402/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38" y="1453564"/>
            <a:ext cx="529473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068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078042-E839-4189-8EAD-4C4606FF42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solidFill>
                <a:srgbClr val="000000"/>
              </a:solidFill>
            </a:endParaRPr>
          </a:p>
        </p:txBody>
      </p:sp>
      <p:sp>
        <p:nvSpPr>
          <p:cNvPr id="4" name="TextBox 3">
            <a:extLst>
              <a:ext uri="{FF2B5EF4-FFF2-40B4-BE49-F238E27FC236}">
                <a16:creationId xmlns:a16="http://schemas.microsoft.com/office/drawing/2014/main" id="{15646F66-4164-4CE9-B490-65D40777421E}"/>
              </a:ext>
            </a:extLst>
          </p:cNvPr>
          <p:cNvSpPr txBox="1"/>
          <p:nvPr/>
        </p:nvSpPr>
        <p:spPr>
          <a:xfrm>
            <a:off x="626012" y="104042"/>
            <a:ext cx="7228156" cy="579967"/>
          </a:xfrm>
          <a:prstGeom prst="rect">
            <a:avLst/>
          </a:prstGeom>
          <a:noFill/>
        </p:spPr>
        <p:txBody>
          <a:bodyPr wrap="square">
            <a:spAutoFit/>
          </a:bodyPr>
          <a:lstStyle/>
          <a:p>
            <a:pPr>
              <a:lnSpc>
                <a:spcPct val="150000"/>
              </a:lnSpc>
            </a:pPr>
            <a:r>
              <a:rPr lang="en-US" sz="2400" b="1" i="0" u="none" strike="noStrike" baseline="0" dirty="0">
                <a:latin typeface="Times New Roman" panose="02020603050405020304" pitchFamily="18" charset="0"/>
                <a:cs typeface="Times New Roman" panose="02020603050405020304" pitchFamily="18" charset="0"/>
              </a:rPr>
              <a:t>Lottery Scheduling [</a:t>
            </a:r>
            <a:r>
              <a:rPr lang="en-US" sz="2400" b="1" i="0" u="none" strike="noStrike" baseline="0" dirty="0" err="1">
                <a:latin typeface="Times New Roman" panose="02020603050405020304" pitchFamily="18" charset="0"/>
                <a:cs typeface="Times New Roman" panose="02020603050405020304" pitchFamily="18" charset="0"/>
              </a:rPr>
              <a:t>Waldspurger</a:t>
            </a:r>
            <a:r>
              <a:rPr lang="en-US" sz="2400" b="1" i="0" u="none" strike="noStrike" baseline="0" dirty="0">
                <a:latin typeface="Times New Roman" panose="02020603050405020304" pitchFamily="18" charset="0"/>
                <a:cs typeface="Times New Roman" panose="02020603050405020304" pitchFamily="18" charset="0"/>
              </a:rPr>
              <a:t> and </a:t>
            </a:r>
            <a:r>
              <a:rPr lang="en-US" sz="2400" b="1" i="0" u="none" strike="noStrike" baseline="0" dirty="0" err="1">
                <a:latin typeface="Times New Roman" panose="02020603050405020304" pitchFamily="18" charset="0"/>
                <a:cs typeface="Times New Roman" panose="02020603050405020304" pitchFamily="18" charset="0"/>
              </a:rPr>
              <a:t>Weihl</a:t>
            </a:r>
            <a:r>
              <a:rPr lang="en-US" sz="2400" b="1" i="0" u="none" strike="noStrike" baseline="0" dirty="0">
                <a:latin typeface="Times New Roman" panose="02020603050405020304" pitchFamily="18" charset="0"/>
                <a:cs typeface="Times New Roman" panose="02020603050405020304" pitchFamily="18" charset="0"/>
              </a:rPr>
              <a:t> 1994]</a:t>
            </a:r>
          </a:p>
        </p:txBody>
      </p:sp>
      <p:sp>
        <p:nvSpPr>
          <p:cNvPr id="6" name="TextBox 5">
            <a:extLst>
              <a:ext uri="{FF2B5EF4-FFF2-40B4-BE49-F238E27FC236}">
                <a16:creationId xmlns:a16="http://schemas.microsoft.com/office/drawing/2014/main" id="{92DC9A2D-9FE2-458A-8E61-82F8332EEE4F}"/>
              </a:ext>
            </a:extLst>
          </p:cNvPr>
          <p:cNvSpPr txBox="1"/>
          <p:nvPr/>
        </p:nvSpPr>
        <p:spPr>
          <a:xfrm>
            <a:off x="626012" y="627081"/>
            <a:ext cx="8257734" cy="39395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Jobs receive lottery tickets for various resources</a:t>
            </a:r>
          </a:p>
          <a:p>
            <a:pPr marL="742950" lvl="1"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E.g., CPU time</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At each scheduling decision, one ticket is chosen at random and the job holding that ticket wins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there are 100 tickets outstanding, and one process holds 20 of them, it will have a 20% chance of winning each lottery. In the long run, it will get about 20% of the CPU.</a:t>
            </a:r>
          </a:p>
          <a:p>
            <a:pPr marL="285750" indent="-285750" algn="just">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Lottery scheduling can be used to solve problems that are difficult to handle with other methods. </a:t>
            </a:r>
          </a:p>
        </p:txBody>
      </p:sp>
    </p:spTree>
    <p:extLst>
      <p:ext uri="{BB962C8B-B14F-4D97-AF65-F5344CB8AC3E}">
        <p14:creationId xmlns:p14="http://schemas.microsoft.com/office/powerpoint/2010/main" val="2638169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solidFill>
                <a:srgbClr val="000000"/>
              </a:solidFill>
            </a:endParaRPr>
          </a:p>
        </p:txBody>
      </p:sp>
      <p:sp>
        <p:nvSpPr>
          <p:cNvPr id="4" name="TextBox 3">
            <a:extLst>
              <a:ext uri="{FF2B5EF4-FFF2-40B4-BE49-F238E27FC236}">
                <a16:creationId xmlns:a16="http://schemas.microsoft.com/office/drawing/2014/main" id="{E9DCD124-A93D-4E17-9136-3DCCC861CFCD}"/>
              </a:ext>
            </a:extLst>
          </p:cNvPr>
          <p:cNvSpPr txBox="1"/>
          <p:nvPr/>
        </p:nvSpPr>
        <p:spPr>
          <a:xfrm>
            <a:off x="931985" y="399783"/>
            <a:ext cx="4572000"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Scheduling in Real-Time Systems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4309BB-CB51-4FF6-A445-D09557B7ADA4}"/>
              </a:ext>
            </a:extLst>
          </p:cNvPr>
          <p:cNvSpPr txBox="1"/>
          <p:nvPr/>
        </p:nvSpPr>
        <p:spPr>
          <a:xfrm>
            <a:off x="791308" y="1107831"/>
            <a:ext cx="7724042" cy="5170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1" i="0" dirty="0">
                <a:effectLst/>
                <a:latin typeface="Times New Roman" panose="02020603050405020304" pitchFamily="18" charset="0"/>
                <a:cs typeface="Times New Roman" panose="02020603050405020304" pitchFamily="18" charset="0"/>
              </a:rPr>
              <a:t>real</a:t>
            </a:r>
            <a:r>
              <a:rPr lang="en-US" sz="2000" b="0" i="0" dirty="0">
                <a:effectLst/>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time scheduling System</a:t>
            </a:r>
            <a:r>
              <a:rPr lang="en-US" sz="2000" b="0" i="0" dirty="0">
                <a:effectLst/>
                <a:latin typeface="Times New Roman" panose="02020603050405020304" pitchFamily="18" charset="0"/>
                <a:cs typeface="Times New Roman" panose="02020603050405020304" pitchFamily="18" charset="0"/>
              </a:rPr>
              <a:t> is composed of the </a:t>
            </a:r>
            <a:r>
              <a:rPr lang="en-US" sz="2000" b="1" i="0" dirty="0">
                <a:effectLst/>
                <a:latin typeface="Times New Roman" panose="02020603050405020304" pitchFamily="18" charset="0"/>
                <a:cs typeface="Times New Roman" panose="02020603050405020304" pitchFamily="18" charset="0"/>
              </a:rPr>
              <a:t>scheduler</a:t>
            </a:r>
            <a:r>
              <a:rPr lang="en-US" sz="2000" b="0" i="0" dirty="0">
                <a:effectLst/>
                <a:latin typeface="Times New Roman" panose="02020603050405020304" pitchFamily="18" charset="0"/>
                <a:cs typeface="Times New Roman" panose="02020603050405020304" pitchFamily="18" charset="0"/>
              </a:rPr>
              <a:t>, clock and the processing hardware elements.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a </a:t>
            </a:r>
            <a:r>
              <a:rPr lang="en-US" sz="2000" b="1" i="0" dirty="0">
                <a:effectLst/>
                <a:latin typeface="Times New Roman" panose="02020603050405020304" pitchFamily="18" charset="0"/>
                <a:cs typeface="Times New Roman" panose="02020603050405020304" pitchFamily="18" charset="0"/>
              </a:rPr>
              <a:t>real</a:t>
            </a:r>
            <a:r>
              <a:rPr lang="en-US" sz="2000" b="0" i="0" dirty="0">
                <a:effectLst/>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time system</a:t>
            </a:r>
            <a:r>
              <a:rPr lang="en-US" sz="2000" b="0" i="0" dirty="0">
                <a:effectLst/>
                <a:latin typeface="Times New Roman" panose="02020603050405020304" pitchFamily="18" charset="0"/>
                <a:cs typeface="Times New Roman" panose="02020603050405020304" pitchFamily="18" charset="0"/>
              </a:rPr>
              <a:t>, a process or task has </a:t>
            </a:r>
            <a:r>
              <a:rPr lang="en-US" sz="2000" dirty="0" err="1">
                <a:latin typeface="Times New Roman" panose="02020603050405020304" pitchFamily="18" charset="0"/>
                <a:cs typeface="Times New Roman" panose="02020603050405020304" pitchFamily="18" charset="0"/>
              </a:rPr>
              <a:t>S</a:t>
            </a:r>
            <a:r>
              <a:rPr lang="en-US" sz="2000" b="0" i="0" dirty="0" err="1">
                <a:effectLst/>
                <a:latin typeface="Times New Roman" panose="02020603050405020304" pitchFamily="18" charset="0"/>
                <a:cs typeface="Times New Roman" panose="02020603050405020304" pitchFamily="18" charset="0"/>
              </a:rPr>
              <a:t>chedulability</a:t>
            </a:r>
            <a:r>
              <a:rPr lang="en-US" sz="2000" b="0" i="0" dirty="0">
                <a:effectLst/>
                <a:latin typeface="Times New Roman" panose="02020603050405020304" pitchFamily="18" charset="0"/>
                <a:cs typeface="Times New Roman" panose="02020603050405020304" pitchFamily="18" charset="0"/>
              </a:rPr>
              <a:t> ; tasks are accepted by a </a:t>
            </a:r>
            <a:r>
              <a:rPr lang="en-US" sz="2000" b="1" i="0" dirty="0">
                <a:effectLst/>
                <a:latin typeface="Times New Roman" panose="02020603050405020304" pitchFamily="18" charset="0"/>
                <a:cs typeface="Times New Roman" panose="02020603050405020304" pitchFamily="18" charset="0"/>
              </a:rPr>
              <a:t>real</a:t>
            </a:r>
            <a:r>
              <a:rPr lang="en-US" sz="2000" b="0" i="0" dirty="0">
                <a:effectLst/>
                <a:latin typeface="Times New Roman" panose="02020603050405020304" pitchFamily="18" charset="0"/>
                <a:cs typeface="Times New Roman" panose="02020603050405020304" pitchFamily="18" charset="0"/>
              </a:rPr>
              <a:t>-</a:t>
            </a:r>
            <a:r>
              <a:rPr lang="en-US" sz="2000" b="1" i="0" dirty="0">
                <a:effectLst/>
                <a:latin typeface="Times New Roman" panose="02020603050405020304" pitchFamily="18" charset="0"/>
                <a:cs typeface="Times New Roman" panose="02020603050405020304" pitchFamily="18" charset="0"/>
              </a:rPr>
              <a:t>time system</a:t>
            </a:r>
            <a:r>
              <a:rPr lang="en-US" sz="2000" b="0" i="0" dirty="0">
                <a:effectLst/>
                <a:latin typeface="Times New Roman" panose="02020603050405020304" pitchFamily="18" charset="0"/>
                <a:cs typeface="Times New Roman" panose="02020603050405020304" pitchFamily="18" charset="0"/>
              </a:rPr>
              <a:t> and completed as specified by the task deadline depending on the characteristic of the </a:t>
            </a:r>
            <a:r>
              <a:rPr lang="en-US" sz="2000" b="1" i="0" dirty="0">
                <a:effectLst/>
                <a:latin typeface="Times New Roman" panose="02020603050405020304" pitchFamily="18" charset="0"/>
                <a:cs typeface="Times New Roman" panose="02020603050405020304" pitchFamily="18" charset="0"/>
              </a:rPr>
              <a:t>scheduling</a:t>
            </a:r>
            <a:r>
              <a:rPr lang="en-US" sz="2000" b="0" i="0" dirty="0">
                <a:effectLst/>
                <a:latin typeface="Times New Roman" panose="02020603050405020304" pitchFamily="18" charset="0"/>
                <a:cs typeface="Times New Roman" panose="02020603050405020304" pitchFamily="18" charset="0"/>
              </a:rPr>
              <a:t> algorithm.</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Real-time systems are generally categorized as </a:t>
            </a:r>
            <a:r>
              <a:rPr lang="en-US" sz="2000" b="1" i="0" u="none" strike="noStrike" baseline="0" dirty="0">
                <a:latin typeface="Times New Roman" panose="02020603050405020304" pitchFamily="18" charset="0"/>
                <a:cs typeface="Times New Roman" panose="02020603050405020304" pitchFamily="18" charset="0"/>
              </a:rPr>
              <a:t>hard real time</a:t>
            </a:r>
            <a:r>
              <a:rPr lang="en-US" sz="2000" b="0" i="0" u="none" strike="noStrike" baseline="0" dirty="0">
                <a:latin typeface="Times New Roman" panose="02020603050405020304" pitchFamily="18" charset="0"/>
                <a:cs typeface="Times New Roman" panose="02020603050405020304" pitchFamily="18" charset="0"/>
              </a:rPr>
              <a:t>, meaning there are absolute deadlines that must be met—or — and </a:t>
            </a:r>
            <a:r>
              <a:rPr lang="en-US" sz="2000" b="1" i="0" u="none" strike="noStrike" baseline="0" dirty="0">
                <a:latin typeface="Times New Roman" panose="02020603050405020304" pitchFamily="18" charset="0"/>
                <a:cs typeface="Times New Roman" panose="02020603050405020304" pitchFamily="18" charset="0"/>
              </a:rPr>
              <a:t>soft real time</a:t>
            </a:r>
            <a:r>
              <a:rPr lang="en-US" sz="2000" b="0" i="0" u="none" strike="noStrike" baseline="0" dirty="0">
                <a:latin typeface="Times New Roman" panose="02020603050405020304" pitchFamily="18" charset="0"/>
                <a:cs typeface="Times New Roman" panose="02020603050405020304" pitchFamily="18" charset="0"/>
              </a:rPr>
              <a:t>, meaning that missing an occasional deadline is  tolerable.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events that a real-time system may have to respond to can be further categorized as </a:t>
            </a:r>
            <a:r>
              <a:rPr lang="en-US" sz="2000" b="1" i="0" u="none" strike="noStrike" baseline="0" dirty="0">
                <a:latin typeface="Times New Roman" panose="02020603050405020304" pitchFamily="18" charset="0"/>
                <a:cs typeface="Times New Roman" panose="02020603050405020304" pitchFamily="18" charset="0"/>
              </a:rPr>
              <a:t>periodic </a:t>
            </a:r>
            <a:r>
              <a:rPr lang="en-US" sz="2000" b="0" i="0" u="none" strike="noStrike" baseline="0" dirty="0">
                <a:latin typeface="Times New Roman" panose="02020603050405020304" pitchFamily="18" charset="0"/>
                <a:cs typeface="Times New Roman" panose="02020603050405020304" pitchFamily="18" charset="0"/>
              </a:rPr>
              <a:t>(meaning they occur at regular intervals) or </a:t>
            </a:r>
            <a:r>
              <a:rPr lang="en-US" sz="2000" b="1" i="0" u="none" strike="noStrike" baseline="0" dirty="0">
                <a:latin typeface="Times New Roman" panose="02020603050405020304" pitchFamily="18" charset="0"/>
                <a:cs typeface="Times New Roman" panose="02020603050405020304" pitchFamily="18" charset="0"/>
              </a:rPr>
              <a:t>aperiodic </a:t>
            </a:r>
            <a:r>
              <a:rPr lang="en-US" sz="2000" b="0" i="0" u="none" strike="noStrike" baseline="0" dirty="0">
                <a:latin typeface="Times New Roman" panose="02020603050405020304" pitchFamily="18" charset="0"/>
                <a:cs typeface="Times New Roman" panose="02020603050405020304" pitchFamily="18" charset="0"/>
              </a:rPr>
              <a:t>(meaning they occur unpredictably).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197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solidFill>
                <a:srgbClr val="000000"/>
              </a:solidFill>
            </a:endParaRPr>
          </a:p>
        </p:txBody>
      </p:sp>
      <p:sp>
        <p:nvSpPr>
          <p:cNvPr id="3" name="Rectangle 2"/>
          <p:cNvSpPr/>
          <p:nvPr/>
        </p:nvSpPr>
        <p:spPr>
          <a:xfrm>
            <a:off x="489081" y="0"/>
            <a:ext cx="6176414" cy="1477328"/>
          </a:xfrm>
          <a:prstGeom prst="rect">
            <a:avLst/>
          </a:prstGeom>
        </p:spPr>
        <p:txBody>
          <a:bodyPr wrap="square">
            <a:spAutoFit/>
          </a:bodyPr>
          <a:lstStyle/>
          <a:p>
            <a:pPr fontAlgn="base"/>
            <a:r>
              <a:rPr lang="en-US" sz="3600" dirty="0">
                <a:latin typeface="Times New Roman" panose="02020603050405020304" pitchFamily="18" charset="0"/>
                <a:cs typeface="Times New Roman" panose="02020603050405020304" pitchFamily="18" charset="0"/>
              </a:rPr>
              <a:t>Highest Response Ratio  (HRN) Scheduling</a:t>
            </a:r>
          </a:p>
          <a:p>
            <a:pPr fontAlgn="base"/>
            <a:endParaRPr lang="en-US" b="1" i="0" dirty="0">
              <a:solidFill>
                <a:schemeClr val="bg2">
                  <a:lumMod val="10000"/>
                </a:schemeClr>
              </a:solidFill>
              <a:effectLst/>
              <a:latin typeface="roboto condensed"/>
            </a:endParaRPr>
          </a:p>
        </p:txBody>
      </p:sp>
      <p:sp>
        <p:nvSpPr>
          <p:cNvPr id="4" name="Rectangle 3"/>
          <p:cNvSpPr/>
          <p:nvPr/>
        </p:nvSpPr>
        <p:spPr>
          <a:xfrm>
            <a:off x="120316" y="1477328"/>
            <a:ext cx="9023684" cy="4524315"/>
          </a:xfrm>
          <a:prstGeom prst="rect">
            <a:avLst/>
          </a:prstGeom>
        </p:spPr>
        <p:txBody>
          <a:bodyPr wrap="square">
            <a:spAutoFit/>
          </a:bodyPr>
          <a:lstStyle/>
          <a:p>
            <a:r>
              <a:rPr lang="en-US" b="1" dirty="0">
                <a:solidFill>
                  <a:srgbClr val="212529"/>
                </a:solidFill>
                <a:latin typeface="Times New Roman" panose="02020603050405020304" pitchFamily="18" charset="0"/>
                <a:cs typeface="Times New Roman" panose="02020603050405020304" pitchFamily="18" charset="0"/>
              </a:rPr>
              <a:t>HRRN</a:t>
            </a:r>
            <a:r>
              <a:rPr lang="en-US" dirty="0">
                <a:solidFill>
                  <a:srgbClr val="212529"/>
                </a:solidFill>
                <a:latin typeface="Times New Roman" panose="02020603050405020304" pitchFamily="18" charset="0"/>
                <a:cs typeface="Times New Roman" panose="02020603050405020304" pitchFamily="18" charset="0"/>
              </a:rPr>
              <a:t>(Highest Response Ratio Next )Scheduling is a non-preemptive scheduling algorithm in the operating system. It is one of the optimal algorithms used for scheduling.</a:t>
            </a:r>
          </a:p>
          <a:p>
            <a:r>
              <a:rPr lang="en-US" dirty="0">
                <a:latin typeface="Times New Roman" panose="02020603050405020304" pitchFamily="18" charset="0"/>
                <a:cs typeface="Times New Roman" panose="02020603050405020304" pitchFamily="18" charset="0"/>
              </a:rPr>
              <a:t>As </a:t>
            </a:r>
            <a:r>
              <a:rPr lang="en-US" b="1" dirty="0">
                <a:latin typeface="Times New Roman" panose="02020603050405020304" pitchFamily="18" charset="0"/>
                <a:cs typeface="Times New Roman" panose="02020603050405020304" pitchFamily="18" charset="0"/>
              </a:rPr>
              <a:t>HRRN is a non-preemptive scheduling algorithm </a:t>
            </a:r>
            <a:r>
              <a:rPr lang="en-US" dirty="0">
                <a:latin typeface="Times New Roman" panose="02020603050405020304" pitchFamily="18" charset="0"/>
                <a:cs typeface="Times New Roman" panose="02020603050405020304" pitchFamily="18" charset="0"/>
              </a:rPr>
              <a:t>so in case if there is any process</a:t>
            </a:r>
            <a:r>
              <a:rPr lang="en-US" b="1" dirty="0">
                <a:latin typeface="Times New Roman" panose="02020603050405020304" pitchFamily="18" charset="0"/>
                <a:cs typeface="Times New Roman" panose="02020603050405020304" pitchFamily="18" charset="0"/>
              </a:rPr>
              <a:t> that is currently in execution with the CPU</a:t>
            </a:r>
            <a:r>
              <a:rPr lang="en-US" dirty="0">
                <a:latin typeface="Times New Roman" panose="02020603050405020304" pitchFamily="18" charset="0"/>
                <a:cs typeface="Times New Roman" panose="02020603050405020304" pitchFamily="18" charset="0"/>
              </a:rPr>
              <a:t> and during its execution, if any new process arrives in the memory with burst time smaller than the currently running process then at that time the currently running process will not be put in the ready queue &amp; complete its execution without any interruption.</a:t>
            </a:r>
          </a:p>
          <a:p>
            <a:r>
              <a:rPr lang="en-US" b="1">
                <a:latin typeface="Times New Roman" panose="02020603050405020304" pitchFamily="18" charset="0"/>
                <a:cs typeface="Times New Roman" panose="02020603050405020304" pitchFamily="18" charset="0"/>
              </a:rPr>
              <a:t>HRN</a:t>
            </a:r>
            <a:r>
              <a:rPr lang="en-US" dirty="0">
                <a:latin typeface="Times New Roman" panose="02020603050405020304" pitchFamily="18" charset="0"/>
                <a:cs typeface="Times New Roman" panose="02020603050405020304" pitchFamily="18" charset="0"/>
              </a:rPr>
              <a:t> is basically the modification of </a:t>
            </a:r>
            <a:r>
              <a:rPr lang="en-US" b="1" dirty="0">
                <a:latin typeface="Times New Roman" panose="02020603050405020304" pitchFamily="18" charset="0"/>
                <a:cs typeface="Times New Roman" panose="02020603050405020304" pitchFamily="18" charset="0"/>
              </a:rPr>
              <a:t>Shortest Job Next(SJN) </a:t>
            </a:r>
            <a:r>
              <a:rPr lang="en-US" dirty="0">
                <a:latin typeface="Times New Roman" panose="02020603050405020304" pitchFamily="18" charset="0"/>
                <a:cs typeface="Times New Roman" panose="02020603050405020304" pitchFamily="18" charset="0"/>
              </a:rPr>
              <a:t>in order to reduce the problem of starvation.</a:t>
            </a:r>
          </a:p>
          <a:p>
            <a:r>
              <a:rPr lang="en-US" dirty="0">
                <a:latin typeface="Times New Roman" panose="02020603050405020304" pitchFamily="18" charset="0"/>
                <a:cs typeface="Times New Roman" panose="02020603050405020304" pitchFamily="18" charset="0"/>
              </a:rPr>
              <a:t>In the HRRN scheduling algorithm, the CPU is assigned to the next process that has the </a:t>
            </a:r>
            <a:r>
              <a:rPr lang="en-US" b="1" dirty="0">
                <a:latin typeface="Times New Roman" panose="02020603050405020304" pitchFamily="18" charset="0"/>
                <a:cs typeface="Times New Roman" panose="02020603050405020304" pitchFamily="18" charset="0"/>
              </a:rPr>
              <a:t>highest response ratio</a:t>
            </a:r>
            <a:r>
              <a:rPr lang="en-US" dirty="0">
                <a:latin typeface="Times New Roman" panose="02020603050405020304" pitchFamily="18" charset="0"/>
                <a:cs typeface="Times New Roman" panose="02020603050405020304" pitchFamily="18" charset="0"/>
              </a:rPr>
              <a:t> and not to the process having less burst time.</a:t>
            </a:r>
          </a:p>
          <a:p>
            <a:r>
              <a:rPr lang="en-US" b="1" dirty="0">
                <a:latin typeface="Times New Roman" panose="02020603050405020304" pitchFamily="18" charset="0"/>
                <a:cs typeface="Times New Roman" panose="02020603050405020304" pitchFamily="18" charset="0"/>
              </a:rPr>
              <a:t>Response Ratio = (W+S)/S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Where,</a:t>
            </a:r>
          </a:p>
          <a:p>
            <a:r>
              <a:rPr lang="en-US" b="1" dirty="0">
                <a:latin typeface="Times New Roman" panose="02020603050405020304" pitchFamily="18" charset="0"/>
                <a:cs typeface="Times New Roman" panose="02020603050405020304" pitchFamily="18" charset="0"/>
              </a:rPr>
              <a:t>W</a:t>
            </a:r>
            <a:r>
              <a:rPr lang="en-US" dirty="0">
                <a:latin typeface="Times New Roman" panose="02020603050405020304" pitchFamily="18" charset="0"/>
                <a:cs typeface="Times New Roman" panose="02020603050405020304" pitchFamily="18" charset="0"/>
              </a:rPr>
              <a:t>=It indicates the Waiting Time.</a:t>
            </a:r>
          </a:p>
          <a:p>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=It indicates the Service time that is Burst Time.</a:t>
            </a:r>
          </a:p>
          <a:p>
            <a:endParaRPr lang="en-US" dirty="0"/>
          </a:p>
        </p:txBody>
      </p:sp>
    </p:spTree>
    <p:extLst>
      <p:ext uri="{BB962C8B-B14F-4D97-AF65-F5344CB8AC3E}">
        <p14:creationId xmlns:p14="http://schemas.microsoft.com/office/powerpoint/2010/main" val="143661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07" y="166352"/>
            <a:ext cx="7886700" cy="1479885"/>
          </a:xfrm>
        </p:spPr>
        <p:txBody>
          <a:bodyPr>
            <a:normAutofit fontScale="90000"/>
          </a:bodyPr>
          <a:lstStyle/>
          <a:p>
            <a:r>
              <a:rPr lang="en-US" dirty="0">
                <a:latin typeface="Times New Roman" panose="02020603050405020304" pitchFamily="18" charset="0"/>
                <a:cs typeface="Times New Roman" panose="02020603050405020304" pitchFamily="18" charset="0"/>
              </a:rPr>
              <a:t>Operating System - Process Scheduling</a:t>
            </a:r>
            <a:br>
              <a:rPr lang="en-US" dirty="0"/>
            </a:br>
            <a:endParaRPr lang="en-US" dirty="0"/>
          </a:p>
        </p:txBody>
      </p:sp>
      <p:sp>
        <p:nvSpPr>
          <p:cNvPr id="3" name="Content Placeholder 2"/>
          <p:cNvSpPr>
            <a:spLocks noGrp="1"/>
          </p:cNvSpPr>
          <p:nvPr>
            <p:ph idx="1"/>
          </p:nvPr>
        </p:nvSpPr>
        <p:spPr>
          <a:xfrm>
            <a:off x="204537" y="1203158"/>
            <a:ext cx="8939463" cy="497380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process scheduling is the activity of the process manager that handles the removal of the running process from the CPU and the selection of another process on the basis of a particular strategy.</a:t>
            </a:r>
          </a:p>
          <a:p>
            <a:pPr marL="0" indent="0" algn="just">
              <a:buNone/>
            </a:pPr>
            <a:r>
              <a:rPr lang="en-US" sz="2400" dirty="0">
                <a:latin typeface="Times New Roman" panose="02020603050405020304" pitchFamily="18" charset="0"/>
                <a:cs typeface="Times New Roman" panose="02020603050405020304" pitchFamily="18" charset="0"/>
              </a:rPr>
              <a:t>Process scheduling is an essential part of a Multiprogramming operating systems. Such operating systems allow more than one process to be loaded into the executable memory at a time and the loaded process shares the CPU using time multiplexing.</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2719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2D71C-E6DE-5483-393F-B6CF70D6B9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solidFill>
                <a:srgbClr val="000000"/>
              </a:solidFill>
            </a:endParaRPr>
          </a:p>
        </p:txBody>
      </p:sp>
      <p:pic>
        <p:nvPicPr>
          <p:cNvPr id="4" name="Picture 3">
            <a:extLst>
              <a:ext uri="{FF2B5EF4-FFF2-40B4-BE49-F238E27FC236}">
                <a16:creationId xmlns:a16="http://schemas.microsoft.com/office/drawing/2014/main" id="{1FF38125-46EF-242D-7A9B-C678108E46D2}"/>
              </a:ext>
            </a:extLst>
          </p:cNvPr>
          <p:cNvPicPr>
            <a:picLocks noChangeAspect="1"/>
          </p:cNvPicPr>
          <p:nvPr/>
        </p:nvPicPr>
        <p:blipFill>
          <a:blip r:embed="rId2"/>
          <a:stretch>
            <a:fillRect/>
          </a:stretch>
        </p:blipFill>
        <p:spPr>
          <a:xfrm>
            <a:off x="532286" y="365126"/>
            <a:ext cx="7983064" cy="5239002"/>
          </a:xfrm>
          <a:prstGeom prst="rect">
            <a:avLst/>
          </a:prstGeom>
        </p:spPr>
      </p:pic>
    </p:spTree>
    <p:extLst>
      <p:ext uri="{BB962C8B-B14F-4D97-AF65-F5344CB8AC3E}">
        <p14:creationId xmlns:p14="http://schemas.microsoft.com/office/powerpoint/2010/main" val="67455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5D80A-A13A-9768-1302-5F9D2B983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solidFill>
                <a:srgbClr val="000000"/>
              </a:solidFill>
            </a:endParaRPr>
          </a:p>
        </p:txBody>
      </p:sp>
      <p:pic>
        <p:nvPicPr>
          <p:cNvPr id="4" name="Picture 3">
            <a:extLst>
              <a:ext uri="{FF2B5EF4-FFF2-40B4-BE49-F238E27FC236}">
                <a16:creationId xmlns:a16="http://schemas.microsoft.com/office/drawing/2014/main" id="{FA6FF1CB-8B73-427F-5C35-ED436C6CE960}"/>
              </a:ext>
            </a:extLst>
          </p:cNvPr>
          <p:cNvPicPr>
            <a:picLocks noChangeAspect="1"/>
          </p:cNvPicPr>
          <p:nvPr/>
        </p:nvPicPr>
        <p:blipFill>
          <a:blip r:embed="rId2"/>
          <a:stretch>
            <a:fillRect/>
          </a:stretch>
        </p:blipFill>
        <p:spPr>
          <a:xfrm>
            <a:off x="0" y="1"/>
            <a:ext cx="9144000" cy="3716594"/>
          </a:xfrm>
          <a:prstGeom prst="rect">
            <a:avLst/>
          </a:prstGeom>
        </p:spPr>
      </p:pic>
      <p:pic>
        <p:nvPicPr>
          <p:cNvPr id="6" name="Picture 5">
            <a:extLst>
              <a:ext uri="{FF2B5EF4-FFF2-40B4-BE49-F238E27FC236}">
                <a16:creationId xmlns:a16="http://schemas.microsoft.com/office/drawing/2014/main" id="{16939940-F51B-F4A8-E122-61F96C39FDA1}"/>
              </a:ext>
            </a:extLst>
          </p:cNvPr>
          <p:cNvPicPr>
            <a:picLocks noChangeAspect="1"/>
          </p:cNvPicPr>
          <p:nvPr/>
        </p:nvPicPr>
        <p:blipFill>
          <a:blip r:embed="rId3"/>
          <a:stretch>
            <a:fillRect/>
          </a:stretch>
        </p:blipFill>
        <p:spPr>
          <a:xfrm>
            <a:off x="0" y="3716595"/>
            <a:ext cx="9065342" cy="3141405"/>
          </a:xfrm>
          <a:prstGeom prst="rect">
            <a:avLst/>
          </a:prstGeom>
        </p:spPr>
      </p:pic>
    </p:spTree>
    <p:extLst>
      <p:ext uri="{BB962C8B-B14F-4D97-AF65-F5344CB8AC3E}">
        <p14:creationId xmlns:p14="http://schemas.microsoft.com/office/powerpoint/2010/main" val="2932883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833382-DC91-C6C0-CEB4-C6EAC54A6E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solidFill>
                <a:srgbClr val="000000"/>
              </a:solidFill>
            </a:endParaRPr>
          </a:p>
        </p:txBody>
      </p:sp>
      <p:pic>
        <p:nvPicPr>
          <p:cNvPr id="4" name="Picture 3">
            <a:extLst>
              <a:ext uri="{FF2B5EF4-FFF2-40B4-BE49-F238E27FC236}">
                <a16:creationId xmlns:a16="http://schemas.microsoft.com/office/drawing/2014/main" id="{D22666F2-BC14-1BB6-D5C0-5FB93A800543}"/>
              </a:ext>
            </a:extLst>
          </p:cNvPr>
          <p:cNvPicPr>
            <a:picLocks noChangeAspect="1"/>
          </p:cNvPicPr>
          <p:nvPr/>
        </p:nvPicPr>
        <p:blipFill>
          <a:blip r:embed="rId2"/>
          <a:stretch>
            <a:fillRect/>
          </a:stretch>
        </p:blipFill>
        <p:spPr>
          <a:xfrm>
            <a:off x="0" y="1"/>
            <a:ext cx="9144000" cy="3106994"/>
          </a:xfrm>
          <a:prstGeom prst="rect">
            <a:avLst/>
          </a:prstGeom>
        </p:spPr>
      </p:pic>
      <p:pic>
        <p:nvPicPr>
          <p:cNvPr id="6" name="Picture 5">
            <a:extLst>
              <a:ext uri="{FF2B5EF4-FFF2-40B4-BE49-F238E27FC236}">
                <a16:creationId xmlns:a16="http://schemas.microsoft.com/office/drawing/2014/main" id="{037C9DB4-4A0F-7116-FE31-20416002173F}"/>
              </a:ext>
            </a:extLst>
          </p:cNvPr>
          <p:cNvPicPr>
            <a:picLocks noChangeAspect="1"/>
          </p:cNvPicPr>
          <p:nvPr/>
        </p:nvPicPr>
        <p:blipFill>
          <a:blip r:embed="rId3"/>
          <a:stretch>
            <a:fillRect/>
          </a:stretch>
        </p:blipFill>
        <p:spPr>
          <a:xfrm>
            <a:off x="0" y="3106995"/>
            <a:ext cx="9144000" cy="5383283"/>
          </a:xfrm>
          <a:prstGeom prst="rect">
            <a:avLst/>
          </a:prstGeom>
        </p:spPr>
      </p:pic>
    </p:spTree>
    <p:extLst>
      <p:ext uri="{BB962C8B-B14F-4D97-AF65-F5344CB8AC3E}">
        <p14:creationId xmlns:p14="http://schemas.microsoft.com/office/powerpoint/2010/main" val="3187194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D64421-E8EC-3963-9B15-6A012E2B2A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solidFill>
                <a:srgbClr val="000000"/>
              </a:solidFill>
            </a:endParaRPr>
          </a:p>
        </p:txBody>
      </p:sp>
      <p:pic>
        <p:nvPicPr>
          <p:cNvPr id="6" name="Picture 5">
            <a:extLst>
              <a:ext uri="{FF2B5EF4-FFF2-40B4-BE49-F238E27FC236}">
                <a16:creationId xmlns:a16="http://schemas.microsoft.com/office/drawing/2014/main" id="{737AA5D7-9D69-D58E-2260-21FD0DD64668}"/>
              </a:ext>
            </a:extLst>
          </p:cNvPr>
          <p:cNvPicPr>
            <a:picLocks noChangeAspect="1"/>
          </p:cNvPicPr>
          <p:nvPr/>
        </p:nvPicPr>
        <p:blipFill>
          <a:blip r:embed="rId2"/>
          <a:stretch>
            <a:fillRect/>
          </a:stretch>
        </p:blipFill>
        <p:spPr>
          <a:xfrm>
            <a:off x="70809" y="0"/>
            <a:ext cx="9002381" cy="5886793"/>
          </a:xfrm>
          <a:prstGeom prst="rect">
            <a:avLst/>
          </a:prstGeom>
        </p:spPr>
      </p:pic>
    </p:spTree>
    <p:extLst>
      <p:ext uri="{BB962C8B-B14F-4D97-AF65-F5344CB8AC3E}">
        <p14:creationId xmlns:p14="http://schemas.microsoft.com/office/powerpoint/2010/main" val="273139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207" y="358859"/>
            <a:ext cx="7886700" cy="1036806"/>
          </a:xfrm>
        </p:spPr>
        <p:txBody>
          <a:bodyPr>
            <a:normAutofit fontScale="90000"/>
          </a:bodyPr>
          <a:lstStyle/>
          <a:p>
            <a:r>
              <a:rPr lang="en-US" dirty="0"/>
              <a:t>Process Scheduling Queues</a:t>
            </a:r>
            <a:br>
              <a:rPr lang="en-US" dirty="0"/>
            </a:br>
            <a:br>
              <a:rPr lang="en-US" dirty="0"/>
            </a:br>
            <a:endParaRPr lang="en-US" dirty="0"/>
          </a:p>
        </p:txBody>
      </p:sp>
      <p:sp>
        <p:nvSpPr>
          <p:cNvPr id="3" name="Content Placeholder 2"/>
          <p:cNvSpPr>
            <a:spLocks noGrp="1"/>
          </p:cNvSpPr>
          <p:nvPr>
            <p:ph idx="1"/>
          </p:nvPr>
        </p:nvSpPr>
        <p:spPr>
          <a:xfrm>
            <a:off x="204537" y="877262"/>
            <a:ext cx="8939463" cy="5844214"/>
          </a:xfrm>
        </p:spPr>
        <p:txBody>
          <a:bodyPr>
            <a:normAutofit/>
          </a:bodyPr>
          <a:lstStyle/>
          <a:p>
            <a:pPr marL="0" indent="0" algn="just">
              <a:buNone/>
            </a:pPr>
            <a:r>
              <a:rPr lang="en-US" sz="2400" b="1" dirty="0"/>
              <a:t>Job queue</a:t>
            </a:r>
            <a:r>
              <a:rPr lang="en-US" sz="2400" dirty="0"/>
              <a:t>: This queue keeps all the processes in the system.</a:t>
            </a:r>
          </a:p>
          <a:p>
            <a:pPr marL="0" indent="0" algn="just">
              <a:buNone/>
            </a:pPr>
            <a:r>
              <a:rPr lang="en-US" sz="2400" b="1" dirty="0"/>
              <a:t>Ready queue: </a:t>
            </a:r>
            <a:r>
              <a:rPr lang="en-US" sz="2400" dirty="0"/>
              <a:t>This queue keeps a set of all processes residing in main memory, ready and waiting to execute. A new process is always put in this queue.</a:t>
            </a:r>
          </a:p>
          <a:p>
            <a:pPr marL="0" indent="0" algn="just">
              <a:buNone/>
            </a:pPr>
            <a:r>
              <a:rPr lang="en-US" sz="2400" b="1" dirty="0"/>
              <a:t>Device queues:</a:t>
            </a:r>
            <a:r>
              <a:rPr lang="en-US" sz="2400" dirty="0"/>
              <a:t> The processes which are blocked due to unavailability of an I/O device constitute this queue.</a:t>
            </a:r>
          </a:p>
          <a:p>
            <a:pPr marL="0" indent="0" algn="just">
              <a:buNone/>
            </a:pPr>
            <a:endParaRPr lang="en-US" sz="2400" dirty="0"/>
          </a:p>
          <a:p>
            <a:pPr marL="0" indent="0" algn="just">
              <a:buNone/>
            </a:pPr>
            <a:endParaRPr lang="en-US" sz="2400" dirty="0"/>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026" name="Picture 2" descr="Process Scheduling Queu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670" y="3531268"/>
            <a:ext cx="5968498" cy="319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7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8716"/>
            <a:ext cx="7886700" cy="910221"/>
          </a:xfrm>
        </p:spPr>
        <p:txBody>
          <a:bodyPr>
            <a:normAutofit fontScale="90000"/>
          </a:bodyPr>
          <a:lstStyle/>
          <a:p>
            <a:r>
              <a:rPr lang="en-US" dirty="0"/>
              <a:t>Schedulers</a:t>
            </a:r>
            <a:br>
              <a:rPr lang="en-US" dirty="0"/>
            </a:br>
            <a:endParaRPr lang="en-US" dirty="0"/>
          </a:p>
        </p:txBody>
      </p:sp>
      <p:sp>
        <p:nvSpPr>
          <p:cNvPr id="3" name="Content Placeholder 2"/>
          <p:cNvSpPr>
            <a:spLocks noGrp="1"/>
          </p:cNvSpPr>
          <p:nvPr>
            <p:ph idx="1"/>
          </p:nvPr>
        </p:nvSpPr>
        <p:spPr>
          <a:xfrm>
            <a:off x="99261" y="663826"/>
            <a:ext cx="8743950" cy="6057650"/>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Schedulers are special system software which handle process scheduling in various ways. Their main task is to select the jobs to be submitted into the system and to decide which process to run. Schedulers are of three types −</a:t>
            </a:r>
          </a:p>
          <a:p>
            <a:pPr algn="just"/>
            <a:r>
              <a:rPr lang="en-US" sz="2400" dirty="0">
                <a:latin typeface="Times New Roman" panose="02020603050405020304" pitchFamily="18" charset="0"/>
                <a:cs typeface="Times New Roman" panose="02020603050405020304" pitchFamily="18" charset="0"/>
              </a:rPr>
              <a:t>Long-Term Scheduler</a:t>
            </a:r>
          </a:p>
          <a:p>
            <a:pPr algn="just"/>
            <a:r>
              <a:rPr lang="en-US" sz="2400" dirty="0">
                <a:latin typeface="Times New Roman" panose="02020603050405020304" pitchFamily="18" charset="0"/>
                <a:cs typeface="Times New Roman" panose="02020603050405020304" pitchFamily="18" charset="0"/>
              </a:rPr>
              <a:t>Short-Term Scheduler</a:t>
            </a:r>
          </a:p>
          <a:p>
            <a:pPr algn="just"/>
            <a:r>
              <a:rPr lang="en-US" sz="2400" dirty="0">
                <a:latin typeface="Times New Roman" panose="02020603050405020304" pitchFamily="18" charset="0"/>
                <a:cs typeface="Times New Roman" panose="02020603050405020304" pitchFamily="18" charset="0"/>
              </a:rPr>
              <a:t>Medium-Term Scheduler</a:t>
            </a:r>
          </a:p>
          <a:p>
            <a:pPr marL="0" indent="0">
              <a:buNone/>
            </a:pPr>
            <a:r>
              <a:rPr lang="en-US" b="1" dirty="0"/>
              <a:t>Long Term Scheduler</a:t>
            </a:r>
            <a:r>
              <a:rPr lang="en-US" dirty="0"/>
              <a:t>: </a:t>
            </a:r>
            <a:r>
              <a:rPr lang="en-US" sz="2400" dirty="0">
                <a:latin typeface="Times New Roman" panose="02020603050405020304" pitchFamily="18" charset="0"/>
                <a:cs typeface="Times New Roman" panose="02020603050405020304" pitchFamily="18" charset="0"/>
              </a:rPr>
              <a:t>It is also called a </a:t>
            </a:r>
            <a:r>
              <a:rPr lang="en-US" sz="2400" b="1" dirty="0">
                <a:latin typeface="Times New Roman" panose="02020603050405020304" pitchFamily="18" charset="0"/>
                <a:cs typeface="Times New Roman" panose="02020603050405020304" pitchFamily="18" charset="0"/>
              </a:rPr>
              <a:t>job scheduler</a:t>
            </a:r>
            <a:r>
              <a:rPr lang="en-US" sz="2400" dirty="0">
                <a:latin typeface="Times New Roman" panose="02020603050405020304" pitchFamily="18" charset="0"/>
                <a:cs typeface="Times New Roman" panose="02020603050405020304" pitchFamily="18" charset="0"/>
              </a:rPr>
              <a:t>. A long-term scheduler determines which programs are admitted to the system for processing. It selects processes from the queue and loads them into memory for execution. Process loads into the memory for CPU scheduling.</a:t>
            </a:r>
          </a:p>
          <a:p>
            <a:pPr marL="0" indent="0" algn="just">
              <a:buNone/>
            </a:pPr>
            <a:r>
              <a:rPr lang="en-US" sz="2400" b="1" dirty="0">
                <a:latin typeface="Times New Roman" panose="02020603050405020304" pitchFamily="18" charset="0"/>
                <a:cs typeface="Times New Roman" panose="02020603050405020304" pitchFamily="18" charset="0"/>
              </a:rPr>
              <a:t>Short Term </a:t>
            </a:r>
            <a:r>
              <a:rPr lang="en-US" sz="2400" b="1" dirty="0" err="1">
                <a:latin typeface="Times New Roman" panose="02020603050405020304" pitchFamily="18" charset="0"/>
                <a:cs typeface="Times New Roman" panose="02020603050405020304" pitchFamily="18" charset="0"/>
              </a:rPr>
              <a:t>Scheduler:</a:t>
            </a:r>
            <a:r>
              <a:rPr lang="en-US" sz="2400" dirty="0" err="1">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is also called as </a:t>
            </a:r>
            <a:r>
              <a:rPr lang="en-US" sz="2400" b="1" dirty="0">
                <a:latin typeface="Times New Roman" panose="02020603050405020304" pitchFamily="18" charset="0"/>
                <a:cs typeface="Times New Roman" panose="02020603050405020304" pitchFamily="18" charset="0"/>
              </a:rPr>
              <a:t>CPU scheduler</a:t>
            </a:r>
            <a:r>
              <a:rPr lang="en-US" sz="2400" dirty="0">
                <a:latin typeface="Times New Roman" panose="02020603050405020304" pitchFamily="18" charset="0"/>
                <a:cs typeface="Times New Roman" panose="02020603050405020304" pitchFamily="18" charset="0"/>
              </a:rPr>
              <a:t>. Its main objective is to increase system performance in accordance with the chosen set of criteria. It is the change of ready state to running state of the process. CPU scheduler selects a process among the processes that are ready to execute and allocates CPU to one of them.</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43989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8716"/>
            <a:ext cx="7886700" cy="910221"/>
          </a:xfrm>
        </p:spPr>
        <p:txBody>
          <a:bodyPr>
            <a:normAutofit fontScale="90000"/>
          </a:bodyPr>
          <a:lstStyle/>
          <a:p>
            <a:r>
              <a:rPr lang="en-US" dirty="0"/>
              <a:t>Schedulers</a:t>
            </a:r>
            <a:br>
              <a:rPr lang="en-US" dirty="0"/>
            </a:br>
            <a:endParaRPr lang="en-US" dirty="0"/>
          </a:p>
        </p:txBody>
      </p:sp>
      <p:sp>
        <p:nvSpPr>
          <p:cNvPr id="3" name="Content Placeholder 2"/>
          <p:cNvSpPr>
            <a:spLocks noGrp="1"/>
          </p:cNvSpPr>
          <p:nvPr>
            <p:ph idx="1"/>
          </p:nvPr>
        </p:nvSpPr>
        <p:spPr>
          <a:xfrm>
            <a:off x="99261" y="663826"/>
            <a:ext cx="8743950" cy="6057650"/>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Medium Term Scheduler: Medium-term scheduling is a part of </a:t>
            </a:r>
            <a:r>
              <a:rPr lang="en-US" sz="2400" b="1" dirty="0">
                <a:latin typeface="Times New Roman" panose="02020603050405020304" pitchFamily="18" charset="0"/>
                <a:cs typeface="Times New Roman" panose="02020603050405020304" pitchFamily="18" charset="0"/>
              </a:rPr>
              <a:t>swapping</a:t>
            </a:r>
            <a:r>
              <a:rPr lang="en-US" sz="2400" dirty="0">
                <a:latin typeface="Times New Roman" panose="02020603050405020304" pitchFamily="18" charset="0"/>
                <a:cs typeface="Times New Roman" panose="02020603050405020304" pitchFamily="18" charset="0"/>
              </a:rPr>
              <a:t>. It removes the processes from the memory. It reduces the degree of multiprogramming. The medium-term scheduler is in-charge of handling the swapped out-processes.</a:t>
            </a:r>
          </a:p>
          <a:p>
            <a:pPr marL="0" indent="0" algn="just">
              <a:buNone/>
            </a:pPr>
            <a:r>
              <a:rPr lang="en-US" sz="2400" dirty="0">
                <a:latin typeface="Times New Roman" panose="02020603050405020304" pitchFamily="18" charset="0"/>
                <a:cs typeface="Times New Roman" panose="02020603050405020304" pitchFamily="18" charset="0"/>
              </a:rPr>
              <a:t>A running process may become suspended if it makes an I/O request. A suspended processes cannot make any progress towards completion. In this condition, to remove the process from memory and make space for other processes.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What is Dispatcher in OS</a:t>
            </a:r>
          </a:p>
          <a:p>
            <a:pPr marL="0" indent="0" algn="just">
              <a:buNone/>
            </a:pPr>
            <a:r>
              <a:rPr lang="en-US" sz="2400" dirty="0">
                <a:latin typeface="Times New Roman" panose="02020603050405020304" pitchFamily="18" charset="0"/>
                <a:cs typeface="Times New Roman" panose="02020603050405020304" pitchFamily="18" charset="0"/>
              </a:rPr>
              <a:t>A dispatcher is a special program that comes into play after the scheduler. When the short term scheduler selects from the ready queue, the Dispatcher performs the task of allocating the selected process to the CPU. A running process goes to the waiting state for IO operation etc., and then the CPU is allocated to some other process. This switching of CPU from one process to the other is called </a:t>
            </a:r>
            <a:r>
              <a:rPr lang="en-US" sz="2400" b="1" dirty="0">
                <a:latin typeface="Times New Roman" panose="02020603050405020304" pitchFamily="18" charset="0"/>
                <a:cs typeface="Times New Roman" panose="02020603050405020304" pitchFamily="18" charset="0"/>
              </a:rPr>
              <a:t>context switching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399697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78663"/>
          </a:xfrm>
        </p:spPr>
        <p:txBody>
          <a:bodyPr>
            <a:normAutofit fontScale="90000"/>
          </a:bodyPr>
          <a:lstStyle/>
          <a:p>
            <a:r>
              <a:rPr lang="en-US" dirty="0"/>
              <a:t>Context Switch</a:t>
            </a:r>
            <a:br>
              <a:rPr lang="en-US" dirty="0"/>
            </a:br>
            <a:endParaRPr lang="en-US" dirty="0"/>
          </a:p>
        </p:txBody>
      </p:sp>
      <p:sp>
        <p:nvSpPr>
          <p:cNvPr id="3" name="Content Placeholder 2"/>
          <p:cNvSpPr>
            <a:spLocks noGrp="1"/>
          </p:cNvSpPr>
          <p:nvPr>
            <p:ph idx="1"/>
          </p:nvPr>
        </p:nvSpPr>
        <p:spPr>
          <a:xfrm>
            <a:off x="228600" y="1443789"/>
            <a:ext cx="8915400" cy="5811253"/>
          </a:xfrm>
        </p:spPr>
        <p:txBody>
          <a:bodyPr>
            <a:normAutofit/>
          </a:bodyPr>
          <a:lstStyle/>
          <a:p>
            <a:pPr algn="just"/>
            <a:r>
              <a:rPr lang="en-US" sz="2400" dirty="0">
                <a:latin typeface="Times New Roman" panose="02020603050405020304" pitchFamily="18" charset="0"/>
                <a:cs typeface="Times New Roman" panose="02020603050405020304" pitchFamily="18" charset="0"/>
              </a:rPr>
              <a:t>This switching of CPU from one process to the other is called </a:t>
            </a:r>
            <a:r>
              <a:rPr lang="en-US" sz="2400" b="1" dirty="0">
                <a:latin typeface="Times New Roman" panose="02020603050405020304" pitchFamily="18" charset="0"/>
                <a:cs typeface="Times New Roman" panose="02020603050405020304" pitchFamily="18" charset="0"/>
              </a:rPr>
              <a:t>context switching</a:t>
            </a:r>
          </a:p>
          <a:p>
            <a:pPr algn="just"/>
            <a:r>
              <a:rPr lang="en-US" sz="2400" dirty="0">
                <a:latin typeface="Times New Roman" panose="02020603050405020304" pitchFamily="18" charset="0"/>
                <a:cs typeface="Times New Roman" panose="02020603050405020304" pitchFamily="18" charset="0"/>
              </a:rPr>
              <a:t>A context switch is the mechanism to store and restore the state or context of a CPU in Process Control block so that a process execution can be resumed from the same point at a later time. Using this technique, a context switcher enables multiple processes to share a single CPU. Context switching is an essential part of a multitasking operating system features.</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2050" name="Picture 2" descr="Process Context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499" y="3922295"/>
            <a:ext cx="3667125" cy="279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2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E8D74-06D5-472D-BBEB-CEB45E6006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solidFill>
                <a:srgbClr val="000000"/>
              </a:solidFill>
            </a:endParaRPr>
          </a:p>
        </p:txBody>
      </p:sp>
      <p:sp>
        <p:nvSpPr>
          <p:cNvPr id="3" name="内容占位符 2">
            <a:extLst>
              <a:ext uri="{FF2B5EF4-FFF2-40B4-BE49-F238E27FC236}">
                <a16:creationId xmlns:a16="http://schemas.microsoft.com/office/drawing/2014/main" id="{7F614EC2-9012-46C4-82E3-66E24DC54D3B}"/>
              </a:ext>
            </a:extLst>
          </p:cNvPr>
          <p:cNvSpPr txBox="1">
            <a:spLocks noChangeArrowheads="1"/>
          </p:cNvSpPr>
          <p:nvPr/>
        </p:nvSpPr>
        <p:spPr>
          <a:xfrm>
            <a:off x="457200" y="1600200"/>
            <a:ext cx="822960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zh-CN" sz="2000" b="1" dirty="0">
                <a:latin typeface="Times New Roman" panose="02020603050405020304" pitchFamily="18" charset="0"/>
                <a:cs typeface="Times New Roman" panose="02020603050405020304" pitchFamily="18" charset="0"/>
              </a:rPr>
              <a:t>Preemptive algorithm: </a:t>
            </a:r>
            <a:r>
              <a:rPr lang="en-US" sz="2000" dirty="0">
                <a:latin typeface="Times New Roman" panose="02020603050405020304" pitchFamily="18" charset="0"/>
                <a:cs typeface="Times New Roman" panose="02020603050405020304" pitchFamily="18" charset="0"/>
              </a:rPr>
              <a:t>Preemptive Scheduling is a scheduling method where the tasks are mostly assigned with their priorities. Sometimes it is important to run a task with a higher priority before another lower priority task, even if the lower priority task is still running</a:t>
            </a:r>
            <a:endParaRPr lang="en-US" altLang="zh-CN" sz="2000" b="1" dirty="0">
              <a:latin typeface="Times New Roman" panose="02020603050405020304" pitchFamily="18" charset="0"/>
              <a:cs typeface="Times New Roman" panose="02020603050405020304" pitchFamily="18" charset="0"/>
            </a:endParaRPr>
          </a:p>
          <a:p>
            <a:pPr algn="just">
              <a:lnSpc>
                <a:spcPct val="150000"/>
              </a:lnSpc>
            </a:pPr>
            <a:r>
              <a:rPr lang="en-US" altLang="zh-CN" sz="2000" b="1" dirty="0">
                <a:latin typeface="Times New Roman" panose="02020603050405020304" pitchFamily="18" charset="0"/>
                <a:cs typeface="Times New Roman" panose="02020603050405020304" pitchFamily="18" charset="0"/>
              </a:rPr>
              <a:t>Non preemptive </a:t>
            </a:r>
            <a:r>
              <a:rPr lang="en-US" altLang="zh-CN" sz="2000" b="1" dirty="0" err="1">
                <a:latin typeface="Times New Roman" panose="02020603050405020304" pitchFamily="18" charset="0"/>
                <a:cs typeface="Times New Roman" panose="02020603050405020304" pitchFamily="18" charset="0"/>
              </a:rPr>
              <a:t>Algorithm:</a:t>
            </a:r>
            <a:r>
              <a:rPr lang="en-US" sz="2000" dirty="0" err="1"/>
              <a:t>In</a:t>
            </a:r>
            <a:r>
              <a:rPr lang="en-US" sz="2000" dirty="0"/>
              <a:t> this type of scheduling method, the CPU has been allocated to a specific process. The process that keeps the CPU busy will release the CPU either by switching context or terminating.</a:t>
            </a:r>
          </a:p>
          <a:p>
            <a:pPr marL="0" indent="0" algn="just">
              <a:lnSpc>
                <a:spcPct val="150000"/>
              </a:lnSpc>
              <a:buNone/>
            </a:pPr>
            <a:endParaRPr lang="zh-CN" altLang="en-US" sz="20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9E99D3CD-6400-4952-9A5B-8B2E47813C76}"/>
              </a:ext>
            </a:extLst>
          </p:cNvPr>
          <p:cNvSpPr txBox="1">
            <a:spLocks noChangeArrowheads="1"/>
          </p:cNvSpPr>
          <p:nvPr/>
        </p:nvSpPr>
        <p:spPr>
          <a:xfrm>
            <a:off x="628650" y="638516"/>
            <a:ext cx="8058150" cy="6365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a:latin typeface="Times New Roman" panose="02020603050405020304" pitchFamily="18" charset="0"/>
                <a:cs typeface="Times New Roman" panose="02020603050405020304" pitchFamily="18" charset="0"/>
              </a:rPr>
              <a:t>Concepts</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0280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5427</TotalTime>
  <Words>3369</Words>
  <Application>Microsoft Office PowerPoint</Application>
  <PresentationFormat>On-screen Show (4:3)</PresentationFormat>
  <Paragraphs>393</Paragraphs>
  <Slides>43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roboto condensed</vt:lpstr>
      <vt:lpstr>Times New Roman</vt:lpstr>
      <vt:lpstr>Wingdings</vt:lpstr>
      <vt:lpstr>Calibri Light</vt:lpstr>
      <vt:lpstr>Arial</vt:lpstr>
      <vt:lpstr>Calibri</vt:lpstr>
      <vt:lpstr>Office Theme</vt:lpstr>
      <vt:lpstr>PowerPoint Presentation</vt:lpstr>
      <vt:lpstr>PowerPoint Presentation</vt:lpstr>
      <vt:lpstr>Introduction</vt:lpstr>
      <vt:lpstr>Operating System - Process Scheduling </vt:lpstr>
      <vt:lpstr>Process Scheduling Queues  </vt:lpstr>
      <vt:lpstr>Schedulers </vt:lpstr>
      <vt:lpstr>Schedulers </vt:lpstr>
      <vt:lpstr>Context Switch </vt:lpstr>
      <vt:lpstr>PowerPoint Presentation</vt:lpstr>
      <vt:lpstr>PowerPoint Presentation</vt:lpstr>
      <vt:lpstr>Scheduling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Nabaraj</dc:creator>
  <cp:lastModifiedBy>Arjun Gautam</cp:lastModifiedBy>
  <cp:revision>1950</cp:revision>
  <dcterms:modified xsi:type="dcterms:W3CDTF">2025-07-20T10:14:48Z</dcterms:modified>
</cp:coreProperties>
</file>