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D3D49-797E-46E1-9A09-6138205DBE4F}" v="7" dt="2022-01-20T16:17:52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DED3D49-797E-46E1-9A09-6138205DBE4F}"/>
    <pc:docChg chg="modSld">
      <pc:chgData name="" userId="" providerId="" clId="Web-{ADED3D49-797E-46E1-9A09-6138205DBE4F}" dt="2022-01-20T16:17:30.256" v="3" actId="20577"/>
      <pc:docMkLst>
        <pc:docMk/>
      </pc:docMkLst>
      <pc:sldChg chg="modSp">
        <pc:chgData name="" userId="" providerId="" clId="Web-{ADED3D49-797E-46E1-9A09-6138205DBE4F}" dt="2022-01-20T16:17:30.256" v="3" actId="20577"/>
        <pc:sldMkLst>
          <pc:docMk/>
          <pc:sldMk cId="109857222" sldId="256"/>
        </pc:sldMkLst>
        <pc:spChg chg="mod">
          <ac:chgData name="" userId="" providerId="" clId="Web-{ADED3D49-797E-46E1-9A09-6138205DBE4F}" dt="2022-01-20T16:17:30.256" v="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axmi adhikari" userId="5a5a1bd70490cd84" providerId="Windows Live" clId="Web-{ADED3D49-797E-46E1-9A09-6138205DBE4F}"/>
    <pc:docChg chg="addSld modSld">
      <pc:chgData name="laxmi adhikari" userId="5a5a1bd70490cd84" providerId="Windows Live" clId="Web-{ADED3D49-797E-46E1-9A09-6138205DBE4F}" dt="2022-01-20T16:17:52.304" v="2" actId="20577"/>
      <pc:docMkLst>
        <pc:docMk/>
      </pc:docMkLst>
      <pc:sldChg chg="modSp">
        <pc:chgData name="laxmi adhikari" userId="5a5a1bd70490cd84" providerId="Windows Live" clId="Web-{ADED3D49-797E-46E1-9A09-6138205DBE4F}" dt="2022-01-20T16:17:42.757" v="0" actId="20577"/>
        <pc:sldMkLst>
          <pc:docMk/>
          <pc:sldMk cId="109857222" sldId="256"/>
        </pc:sldMkLst>
        <pc:spChg chg="mod">
          <ac:chgData name="laxmi adhikari" userId="5a5a1bd70490cd84" providerId="Windows Live" clId="Web-{ADED3D49-797E-46E1-9A09-6138205DBE4F}" dt="2022-01-20T16:17:42.757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laxmi adhikari" userId="5a5a1bd70490cd84" providerId="Windows Live" clId="Web-{ADED3D49-797E-46E1-9A09-6138205DBE4F}" dt="2022-01-20T16:17:52.304" v="2" actId="20577"/>
        <pc:sldMkLst>
          <pc:docMk/>
          <pc:sldMk cId="414342472" sldId="257"/>
        </pc:sldMkLst>
        <pc:spChg chg="mod">
          <ac:chgData name="laxmi adhikari" userId="5a5a1bd70490cd84" providerId="Windows Live" clId="Web-{ADED3D49-797E-46E1-9A09-6138205DBE4F}" dt="2022-01-20T16:17:52.304" v="2" actId="20577"/>
          <ac:spMkLst>
            <pc:docMk/>
            <pc:sldMk cId="414342472" sldId="257"/>
            <ac:spMk id="3" creationId="{C6778035-8694-4B73-8F76-5198B15770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Chapter - 9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Oral Communication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 smtClean="0"/>
              <a:t>Telephone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4"/>
            <a:ext cx="10515600" cy="4953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have to make and receive numerous telephone calls to and from colleagues, seniors, clients etc.</a:t>
            </a:r>
          </a:p>
          <a:p>
            <a:r>
              <a:rPr lang="en-US" dirty="0" smtClean="0"/>
              <a:t>Telephone helps us to communicate with the people who are geographically far from our location.</a:t>
            </a:r>
          </a:p>
          <a:p>
            <a:r>
              <a:rPr lang="en-US" dirty="0" smtClean="0"/>
              <a:t>Telephone has become an inseparable part of our personal and professional life as we can share and exchange information with family, friends, colleagues, clients etc. over the phone.</a:t>
            </a:r>
          </a:p>
          <a:p>
            <a:r>
              <a:rPr lang="en-US" dirty="0" smtClean="0"/>
              <a:t>Telephone conversations can be formal and informal.</a:t>
            </a:r>
          </a:p>
          <a:p>
            <a:r>
              <a:rPr lang="en-US" dirty="0" smtClean="0"/>
              <a:t>As the way you talk over the phone reflects your image, personality, image of the organization, be polite, courteous and try to sound professional.</a:t>
            </a:r>
          </a:p>
          <a:p>
            <a:r>
              <a:rPr lang="en-US" dirty="0" smtClean="0"/>
              <a:t>For effective telephone conversation, follow the guidelines of </a:t>
            </a:r>
            <a:r>
              <a:rPr lang="en-US" b="1" dirty="0" smtClean="0"/>
              <a:t>telephone etiquette</a:t>
            </a:r>
            <a:r>
              <a:rPr lang="en-US" dirty="0" smtClean="0"/>
              <a:t> and </a:t>
            </a:r>
            <a:r>
              <a:rPr lang="en-US" b="1" dirty="0" smtClean="0"/>
              <a:t>telephone conversation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1"/>
            <a:ext cx="10515600" cy="550726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Telephone Etiquette</a:t>
            </a:r>
          </a:p>
          <a:p>
            <a:r>
              <a:rPr lang="en-US" dirty="0" smtClean="0"/>
              <a:t>We all have our unique way of answering and making calls over the phone.</a:t>
            </a:r>
          </a:p>
          <a:p>
            <a:r>
              <a:rPr lang="en-US" dirty="0" smtClean="0"/>
              <a:t>Although telephone etiquette is culture-specific, it generally refers to expected behavior that we have to follow during a telephone conversation.</a:t>
            </a:r>
          </a:p>
          <a:p>
            <a:r>
              <a:rPr lang="en-US" dirty="0"/>
              <a:t>S</a:t>
            </a:r>
            <a:r>
              <a:rPr lang="en-US" dirty="0" smtClean="0"/>
              <a:t>howing respect to the person you are talking with, being considerate and allowing the person to talk are important aspects of telephone etiquette.</a:t>
            </a:r>
          </a:p>
        </p:txBody>
      </p:sp>
    </p:spTree>
    <p:extLst>
      <p:ext uri="{BB962C8B-B14F-4D97-AF65-F5344CB8AC3E}">
        <p14:creationId xmlns:p14="http://schemas.microsoft.com/office/powerpoint/2010/main" val="35769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2428"/>
            <a:ext cx="10515600" cy="5584535"/>
          </a:xfrm>
        </p:spPr>
        <p:txBody>
          <a:bodyPr>
            <a:normAutofit/>
          </a:bodyPr>
          <a:lstStyle/>
          <a:p>
            <a:r>
              <a:rPr lang="en-US" dirty="0"/>
              <a:t>Here is a list of desirable manners that we should follow during telephone conversation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Observing appropriate timing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Avoiding eating and side talking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Responding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Speaking clearly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Introducing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Being sensitive to the tone of your voice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Listening actively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 ending the conversation abruptly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9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Telephone conversation Process</a:t>
            </a:r>
          </a:p>
          <a:p>
            <a:r>
              <a:rPr lang="en-US" dirty="0" smtClean="0"/>
              <a:t>Business telephone calls follow a certain pattern and involve specific situation.</a:t>
            </a:r>
          </a:p>
          <a:p>
            <a:r>
              <a:rPr lang="en-US" dirty="0" smtClean="0"/>
              <a:t>The conversation pattern may include the following situations: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Calling to speak someone or asking for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Answering the call and offering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Request for information or offering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Leaving or taking a message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Ending the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Presentations and Speeches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presentation is a speech or talk in which the speaker explains an idea or shows a product to an audience.</a:t>
            </a:r>
          </a:p>
          <a:p>
            <a:r>
              <a:rPr lang="en-US" dirty="0" smtClean="0"/>
              <a:t>Business presentations have become one of the important forms of oral communication as they exchange and obtain information quickly and efficiently.</a:t>
            </a:r>
          </a:p>
          <a:p>
            <a:r>
              <a:rPr lang="en-US" dirty="0" smtClean="0"/>
              <a:t>A large number of audience can receive information at the same time and provide feedback during the presentation.</a:t>
            </a:r>
          </a:p>
          <a:p>
            <a:r>
              <a:rPr lang="en-US" dirty="0" smtClean="0"/>
              <a:t>In an organization one is expected to give less formal presentation (briefing, updating, explaining policy) to formal presentation on a business plan.</a:t>
            </a:r>
          </a:p>
          <a:p>
            <a:r>
              <a:rPr lang="en-US" dirty="0" smtClean="0"/>
              <a:t>Whether formal or informal, short or long, the effectiveness of the presentation depends on how you plan, organize and deliver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/>
          <a:lstStyle/>
          <a:p>
            <a:r>
              <a:rPr lang="en-US" dirty="0" smtClean="0"/>
              <a:t>The following steps will help you develop the necessary skills for delivering powerful presentation: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Designing visual aids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Delivering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Planning a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/>
          <a:lstStyle/>
          <a:p>
            <a:r>
              <a:rPr lang="en-US" dirty="0" smtClean="0"/>
              <a:t>Presentations are pre-announced communication events so presenter will have adequate time to plan ahead.</a:t>
            </a:r>
          </a:p>
          <a:p>
            <a:r>
              <a:rPr lang="en-US" dirty="0" smtClean="0"/>
              <a:t>Planning allows you to prepare and that ultimately boosts your confidence.</a:t>
            </a:r>
          </a:p>
          <a:p>
            <a:r>
              <a:rPr lang="en-US" dirty="0" smtClean="0"/>
              <a:t>Planning a presentation involves three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Identifying the 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Managing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Analyzing the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5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Identifying the message and the purpose</a:t>
            </a:r>
          </a:p>
          <a:p>
            <a:r>
              <a:rPr lang="en-US" dirty="0" smtClean="0"/>
              <a:t>Choose the topic or you may be assigned with a topic.</a:t>
            </a:r>
          </a:p>
          <a:p>
            <a:r>
              <a:rPr lang="en-US" dirty="0" smtClean="0"/>
              <a:t>If you have to select a topic, consider a topic that you are comfortable with.</a:t>
            </a:r>
          </a:p>
          <a:p>
            <a:r>
              <a:rPr lang="en-US" dirty="0" smtClean="0"/>
              <a:t>The topic should also interest the audience and be suitable for the occasion.</a:t>
            </a:r>
          </a:p>
          <a:p>
            <a:r>
              <a:rPr lang="en-US" dirty="0" smtClean="0"/>
              <a:t>Once you decide the topic, determine the overall message you want to convey during the presentation.</a:t>
            </a:r>
          </a:p>
          <a:p>
            <a:r>
              <a:rPr lang="en-US" dirty="0" smtClean="0"/>
              <a:t>Carefully consider what your audience already knows about the topic and what new information/ideas would really interest the audience.</a:t>
            </a:r>
          </a:p>
          <a:p>
            <a:r>
              <a:rPr lang="en-US" dirty="0" smtClean="0"/>
              <a:t>Consider the purpose of the presentation and what you want to accomplish during the presentation – Is it to inform the audience? Is it to persuade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3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/>
          <a:lstStyle/>
          <a:p>
            <a:r>
              <a:rPr lang="en-US" dirty="0"/>
              <a:t>The way you gather information, organize the presentation and deliver it will depend on the purpose of the presentation. So identifying the purpose is a crucial part of planning a successful presentation.</a:t>
            </a:r>
          </a:p>
          <a:p>
            <a:r>
              <a:rPr lang="en-US" dirty="0" smtClean="0"/>
              <a:t>Tell the purpose statement at the beginning of the presentation which helps you to focus on the main idea and stay focused, and the audience understand the presenter better.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805" y="656823"/>
            <a:ext cx="10515600" cy="5558777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Planning and allocating time</a:t>
            </a:r>
          </a:p>
          <a:p>
            <a:r>
              <a:rPr lang="en-US" dirty="0" smtClean="0"/>
              <a:t>Managing time is the most important aspect of a presentation.</a:t>
            </a:r>
          </a:p>
          <a:p>
            <a:r>
              <a:rPr lang="en-US" dirty="0" smtClean="0"/>
              <a:t>You are supposed to finish the presentation in the given time frame.</a:t>
            </a:r>
          </a:p>
          <a:p>
            <a:r>
              <a:rPr lang="en-US" dirty="0" smtClean="0"/>
              <a:t>Exceeding the given time is considered unprofessional.</a:t>
            </a:r>
          </a:p>
          <a:p>
            <a:r>
              <a:rPr lang="en-US" dirty="0" smtClean="0"/>
              <a:t>The presenter must stick to the time allocated and even consider ending the presentation a few minutes before.</a:t>
            </a:r>
          </a:p>
          <a:p>
            <a:r>
              <a:rPr lang="en-US" dirty="0" smtClean="0"/>
              <a:t>If you feel like you are running out of time, you should consider going through the main points  and holding back on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/>
          <a:lstStyle/>
          <a:p>
            <a:r>
              <a:rPr lang="en-US" dirty="0"/>
              <a:t>Oral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40"/>
            <a:ext cx="10515600" cy="47989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Oral communication can be defined as a form of communication, in which communicators exchange ideas by means of spoken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involves non-verbal and visual cues.</a:t>
            </a:r>
          </a:p>
          <a:p>
            <a:r>
              <a:rPr lang="en-US" dirty="0" smtClean="0"/>
              <a:t>Non-verbal cues, in fact, complement the message transmitted by spoken words.</a:t>
            </a:r>
          </a:p>
          <a:p>
            <a:r>
              <a:rPr lang="en-US" dirty="0" smtClean="0"/>
              <a:t>Conversations, meetings and telephone calls are common forms of oral communication; whereas presentations, lectures and public speeches are examples of formal oral communication. </a:t>
            </a:r>
          </a:p>
          <a:p>
            <a:r>
              <a:rPr lang="en-US" dirty="0" smtClean="0"/>
              <a:t>With the increased use of technology, new forms of oral communication like – video-conferencing, virtual meetings, podcasts, audio-video calls have evolved.</a:t>
            </a:r>
          </a:p>
          <a:p>
            <a:r>
              <a:rPr lang="en-US" dirty="0" smtClean="0"/>
              <a:t>Oral communication gives life to functional areas of business through face to face conversation, meetings and presentations.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3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Analyzing the audience</a:t>
            </a:r>
          </a:p>
          <a:p>
            <a:r>
              <a:rPr lang="en-US" dirty="0"/>
              <a:t>I</a:t>
            </a:r>
            <a:r>
              <a:rPr lang="en-US" dirty="0" smtClean="0"/>
              <a:t>n presentation, like </a:t>
            </a:r>
            <a:r>
              <a:rPr lang="en-US" dirty="0"/>
              <a:t>in writing, </a:t>
            </a:r>
            <a:r>
              <a:rPr lang="en-US" dirty="0" smtClean="0"/>
              <a:t>you must have clear idea who your audience is.</a:t>
            </a:r>
          </a:p>
          <a:p>
            <a:r>
              <a:rPr lang="en-US" dirty="0" smtClean="0"/>
              <a:t>Think of the age, gender and level of education of your target audience so that you can meet the expectation and needs of the audience.</a:t>
            </a:r>
          </a:p>
          <a:p>
            <a:r>
              <a:rPr lang="en-US" dirty="0" smtClean="0"/>
              <a:t>Then, you can plan the content</a:t>
            </a:r>
            <a:r>
              <a:rPr lang="en-US" dirty="0"/>
              <a:t> </a:t>
            </a:r>
            <a:r>
              <a:rPr lang="en-US" dirty="0" smtClean="0"/>
              <a:t>and delivery of the presentation which will help you to build good rapport with the audience.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4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Organizing the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have identified the purpose and the audience of your presentation, your next step would be to organize the content in the most effective way.</a:t>
            </a:r>
          </a:p>
          <a:p>
            <a:r>
              <a:rPr lang="en-US" dirty="0" smtClean="0"/>
              <a:t>Basically we can think of three important stages of presentation: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Body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7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Introduction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Make a clear idea how you are going to begin the presentation.</a:t>
            </a:r>
          </a:p>
          <a:p>
            <a:r>
              <a:rPr lang="en-US" dirty="0" smtClean="0"/>
              <a:t>Give your introduction in the beginning but you can avoid it if you are already introduced by someone.</a:t>
            </a:r>
          </a:p>
          <a:p>
            <a:r>
              <a:rPr lang="en-US" dirty="0" smtClean="0"/>
              <a:t>The introduction must be able to 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</a:rPr>
              <a:t>Get the attention of the audience</a:t>
            </a:r>
          </a:p>
          <a:p>
            <a:r>
              <a:rPr lang="en-US" dirty="0" smtClean="0"/>
              <a:t>The presenter can use an attention-grabbing strategy to get the audience engaged in the presentation like –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Direct quotation – usually from a well known source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Rhetorical question – a question designed to provoke thought – a question for which the speaker expects no answer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Startling fact or statistics – to grab the listeners’ attention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Statement you then disprove (to prove false, to refute)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Anecdote – a humorous story</a:t>
            </a:r>
          </a:p>
        </p:txBody>
      </p:sp>
    </p:spTree>
    <p:extLst>
      <p:ext uri="{BB962C8B-B14F-4D97-AF65-F5344CB8AC3E}">
        <p14:creationId xmlns:p14="http://schemas.microsoft.com/office/powerpoint/2010/main" val="268458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715" y="1339402"/>
            <a:ext cx="10515600" cy="5352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Build rapport with the audience</a:t>
            </a:r>
          </a:p>
          <a:p>
            <a:r>
              <a:rPr lang="en-US" dirty="0" smtClean="0"/>
              <a:t>You should show enthusiasm, confidence and positive body language to establish an emotional connection with the audience.</a:t>
            </a:r>
          </a:p>
          <a:p>
            <a:r>
              <a:rPr lang="en-US" dirty="0" smtClean="0"/>
              <a:t>Before the presentation, even the way you meet and greet the audience leaves an impression about you.</a:t>
            </a:r>
          </a:p>
          <a:p>
            <a:r>
              <a:rPr lang="en-US" dirty="0" smtClean="0"/>
              <a:t>During the presentation, keep audience engaged by asking specific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6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State the purpose and preview the main </a:t>
            </a:r>
            <a:r>
              <a:rPr lang="en-US" dirty="0" smtClean="0">
                <a:solidFill>
                  <a:srgbClr val="00B050"/>
                </a:solidFill>
              </a:rPr>
              <a:t>idea/points</a:t>
            </a:r>
          </a:p>
          <a:p>
            <a:r>
              <a:rPr lang="en-US" dirty="0" smtClean="0"/>
              <a:t>As the audience has to rely on memory to retain information, the presenter can help the audience understand the message by clearly stating the purpose of the presentation at the beginning.</a:t>
            </a:r>
          </a:p>
          <a:p>
            <a:r>
              <a:rPr lang="en-US" dirty="0" smtClean="0"/>
              <a:t>The purpose statement tells the audience what the presentation is about and what the presenter wants to achieve at the end.</a:t>
            </a:r>
          </a:p>
          <a:p>
            <a:r>
              <a:rPr lang="en-US" dirty="0"/>
              <a:t> Y</a:t>
            </a:r>
            <a:r>
              <a:rPr lang="en-US" dirty="0" smtClean="0"/>
              <a:t>ou can think of the preview as – I will first discuss…..secondly I will focus on…..and finally, I will conclude…..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8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Body of the presentation</a:t>
            </a:r>
          </a:p>
          <a:p>
            <a:r>
              <a:rPr lang="en-US" dirty="0" smtClean="0"/>
              <a:t>The body is the most important and the longest section of the presentation.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This is the section in which the presenter describe, explain the points told in introduction, and give examples, evidences to prove the point, using graphic </a:t>
            </a:r>
            <a:r>
              <a:rPr lang="en-US" sz="2800" dirty="0" smtClean="0"/>
              <a:t>aids.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Address </a:t>
            </a:r>
            <a:r>
              <a:rPr lang="en-US" sz="2800" dirty="0"/>
              <a:t>the listener as </a:t>
            </a:r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</a:rPr>
              <a:t>you</a:t>
            </a:r>
            <a:r>
              <a:rPr lang="en-US" sz="2800" dirty="0" smtClean="0"/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Use </a:t>
            </a:r>
            <a:r>
              <a:rPr lang="en-US" sz="2800" dirty="0"/>
              <a:t>words audience are familiar with. Define unfamiliar </a:t>
            </a:r>
            <a:r>
              <a:rPr lang="en-US" sz="2800" dirty="0" smtClean="0"/>
              <a:t>words.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Use </a:t>
            </a:r>
            <a:r>
              <a:rPr lang="en-US" sz="2800" dirty="0"/>
              <a:t>short, simple and clear </a:t>
            </a:r>
            <a:r>
              <a:rPr lang="en-US" sz="2800" dirty="0" smtClean="0"/>
              <a:t>sentences.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Give </a:t>
            </a:r>
            <a:r>
              <a:rPr lang="en-US" sz="2800" dirty="0"/>
              <a:t>listeners information they want or need and fully explain its relevance.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pPr lvl="1"/>
            <a:r>
              <a:rPr lang="en-US" sz="2800" dirty="0"/>
              <a:t>Emphasize your main points- repeat and restate main or important ideas.</a:t>
            </a:r>
          </a:p>
          <a:p>
            <a:pPr lvl="1"/>
            <a:r>
              <a:rPr lang="en-US" sz="2800" dirty="0"/>
              <a:t>Use transition words (on the other hand, in contrast, similarly, likewise, in addition to….) so the audience will not loss the connection from one point to the another.</a:t>
            </a:r>
          </a:p>
          <a:p>
            <a:pPr lvl="1"/>
            <a:r>
              <a:rPr lang="en-US" sz="2800" dirty="0"/>
              <a:t>Answer the question you think the audience are likely to ask.</a:t>
            </a:r>
          </a:p>
          <a:p>
            <a:pPr lvl="1"/>
            <a:r>
              <a:rPr lang="en-US" sz="2800" dirty="0"/>
              <a:t>Stay within your time limit, meeting the audiences’ expectations.</a:t>
            </a:r>
          </a:p>
          <a:p>
            <a:pPr lvl="1"/>
            <a:r>
              <a:rPr lang="en-US" sz="2800" dirty="0"/>
              <a:t>Use approximate numbers - use words like: approximately, nearly, roughly, over, more than…</a:t>
            </a:r>
          </a:p>
          <a:p>
            <a:pPr lvl="2">
              <a:buNone/>
            </a:pPr>
            <a:r>
              <a:rPr lang="en-US" sz="2800" dirty="0"/>
              <a:t>For example:</a:t>
            </a:r>
          </a:p>
          <a:p>
            <a:pPr lvl="1">
              <a:buNone/>
            </a:pPr>
            <a:r>
              <a:rPr lang="en-US" sz="2800" dirty="0"/>
              <a:t>Nearly –     Nearly 9,000 cases were examined in this study . (8,679)</a:t>
            </a:r>
          </a:p>
          <a:p>
            <a:pPr lvl="1">
              <a:buNone/>
            </a:pPr>
            <a:r>
              <a:rPr lang="en-US" sz="2800" dirty="0"/>
              <a:t>Over - Over </a:t>
            </a:r>
            <a:r>
              <a:rPr lang="en-US" dirty="0"/>
              <a:t>a third of the respondents said they preferred instant coffee.   (34.5%)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1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065"/>
            <a:ext cx="10515600" cy="5545898"/>
          </a:xfrm>
        </p:spPr>
        <p:txBody>
          <a:bodyPr/>
          <a:lstStyle/>
          <a:p>
            <a:r>
              <a:rPr lang="en-US" dirty="0" smtClean="0"/>
              <a:t>You can organize the ideas and details in several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and 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of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Chronological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to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the cause and prove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to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9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Conclusion</a:t>
            </a:r>
          </a:p>
          <a:p>
            <a:pPr lvl="1"/>
            <a:r>
              <a:rPr lang="en-US" sz="2800" dirty="0"/>
              <a:t>When you reach in conclusion of presentation, signal your audience with words like: to conclude, in conclusion, to sum up, in a nutshell etc.</a:t>
            </a:r>
          </a:p>
          <a:p>
            <a:pPr lvl="1"/>
            <a:r>
              <a:rPr lang="en-US" sz="2800" dirty="0"/>
              <a:t>Restate the main or key points – you can also recall the most important example, if any.</a:t>
            </a:r>
          </a:p>
          <a:p>
            <a:pPr lvl="1"/>
            <a:r>
              <a:rPr lang="en-US" sz="2800" dirty="0"/>
              <a:t>Thank your audience for their participation, attention and patience.</a:t>
            </a:r>
          </a:p>
          <a:p>
            <a:pPr lvl="1"/>
            <a:r>
              <a:rPr lang="en-US" sz="2800" dirty="0"/>
              <a:t> call for questions – invite your audience to ask question but do not force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Designing and Using Visual Aids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visual aids during the presentation has become a common practice.</a:t>
            </a:r>
          </a:p>
          <a:p>
            <a:r>
              <a:rPr lang="en-US" dirty="0" smtClean="0"/>
              <a:t>If used effectively, visual aids support and clarify the speaker’s idea.</a:t>
            </a:r>
          </a:p>
          <a:p>
            <a:r>
              <a:rPr lang="en-US" dirty="0" smtClean="0"/>
              <a:t>Moreover, they also create interest for the audience and help them focus on the presentation.</a:t>
            </a:r>
          </a:p>
          <a:p>
            <a:r>
              <a:rPr lang="en-US" dirty="0" smtClean="0"/>
              <a:t>With the help of visual aids, the speaker is able to convey complex ideas in a way that the audience can easily understand and remember.</a:t>
            </a:r>
          </a:p>
          <a:p>
            <a:r>
              <a:rPr lang="en-US" dirty="0" smtClean="0"/>
              <a:t>However, too complex, irrelevant and carelessly designed visuals distract the audience .</a:t>
            </a:r>
          </a:p>
          <a:p>
            <a:r>
              <a:rPr lang="en-US" dirty="0" smtClean="0"/>
              <a:t>Inappropriate visual aids raise questions about the speaker’s credibility and professionalism.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2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</a:t>
            </a:r>
            <a:r>
              <a:rPr lang="en-US" dirty="0" smtClean="0"/>
              <a:t>Oral </a:t>
            </a:r>
            <a:r>
              <a:rPr lang="en-US" dirty="0"/>
              <a:t>C</a:t>
            </a:r>
            <a:r>
              <a:rPr lang="en-US" dirty="0" smtClean="0"/>
              <a:t>ommunication </a:t>
            </a:r>
            <a:r>
              <a:rPr lang="en-US" dirty="0"/>
              <a:t>S</a:t>
            </a:r>
            <a:r>
              <a:rPr lang="en-US" dirty="0" smtClean="0"/>
              <a:t>kills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Oral communication is flexible, transparent and instant feedback is available which facilitates quick problem solving and decision-making.</a:t>
            </a:r>
          </a:p>
          <a:p>
            <a:pPr lvl="0"/>
            <a:r>
              <a:rPr lang="en-US" dirty="0"/>
              <a:t>Effective oral communication among employees enhances interpersonal relationships and promotes collaborative work culture.</a:t>
            </a:r>
          </a:p>
          <a:p>
            <a:pPr lvl="0"/>
            <a:r>
              <a:rPr lang="en-US" dirty="0"/>
              <a:t>Excellent oral communication skills will help to succeed in a job, build relationship and motivate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2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Criteria for effective visual aids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Clarity : visuals should be simple, clear and easy to understand.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Visibility: fonts, letters, pictures, images should be large and distinct enough for the audience to see clearly and 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Simplicity: complex designs, characters, borders, logos often distract the audience.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Relevance: everything that appears on the visual aid should be related to the content, not just for decorative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Designing Effective PowerPoint Slides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PowerPoint presentations have become common in classroom, workplace and professional setting.</a:t>
            </a:r>
          </a:p>
          <a:p>
            <a:r>
              <a:rPr lang="en-US" dirty="0" smtClean="0"/>
              <a:t>However, some argue that PowerPoint presentations promote passivity among learners, especially in the classroom.</a:t>
            </a:r>
          </a:p>
          <a:p>
            <a:r>
              <a:rPr lang="en-US" dirty="0"/>
              <a:t>P</a:t>
            </a:r>
            <a:r>
              <a:rPr lang="en-US" dirty="0" smtClean="0"/>
              <a:t>owerPoint is in fact powerful tool and if used properly, can engage the audience, facilitate understanding and promote the presenter’s professional image.</a:t>
            </a:r>
          </a:p>
          <a:p>
            <a:r>
              <a:rPr lang="en-US" dirty="0" smtClean="0"/>
              <a:t>The following guidelines will help design effective slides: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30"/>
            <a:ext cx="10515600" cy="582923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the number of visuals in a presentation: be selective and include only compelling visuals that directly explain the point you are making.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the number of lines and words in a slide: think of limiting the slides and key words, phrases and bullets. 7x7-7lines per slide and 7 words per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design consistency: use variety in content presentation – bullets, </a:t>
            </a:r>
            <a:r>
              <a:rPr lang="en-US" dirty="0" err="1" smtClean="0"/>
              <a:t>SmartArts</a:t>
            </a:r>
            <a:r>
              <a:rPr lang="en-US" dirty="0" smtClean="0"/>
              <a:t>, columns, text and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graphic devices and animation appropriately: avoid flashy animations such as text fly-ins, unnecessary fade-ways and image drop-ins.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appropriate punctuation and capitalization: avoid using all-caps lines and use capitals only if the grammar requires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Avoid reading: use points, phrases, key words as cues.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Delivering the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US" dirty="0" smtClean="0"/>
              <a:t>Ineffective delivery can ruin a well-organized and brilliantly-designed presentation</a:t>
            </a:r>
          </a:p>
          <a:p>
            <a:r>
              <a:rPr lang="en-US" dirty="0" smtClean="0"/>
              <a:t>A successfully delivered presentation engages the audience and conveys the message with ease and confidence.</a:t>
            </a:r>
          </a:p>
          <a:p>
            <a:r>
              <a:rPr lang="en-US" dirty="0" smtClean="0"/>
              <a:t>For a powerful delivery, you should adapt the presentation to the audience, select the right method and practice repeatedly.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Delivery Method</a:t>
            </a:r>
          </a:p>
          <a:p>
            <a:r>
              <a:rPr lang="en-US" dirty="0" smtClean="0"/>
              <a:t>There are basically four presentation methods.</a:t>
            </a:r>
          </a:p>
          <a:p>
            <a:r>
              <a:rPr lang="en-US" dirty="0" smtClean="0"/>
              <a:t>Choose the method that best suits your strength and purpose.</a:t>
            </a:r>
          </a:p>
          <a:p>
            <a:r>
              <a:rPr lang="en-US" dirty="0" smtClean="0"/>
              <a:t>Selecting the right presentation method requires several considerations: the degree of formality, the length of presentation and the presenter’s level of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Memorization presentations</a:t>
            </a:r>
          </a:p>
          <a:p>
            <a:r>
              <a:rPr lang="en-US" dirty="0" smtClean="0"/>
              <a:t>Written ahead of presentation and memorized.</a:t>
            </a:r>
          </a:p>
          <a:p>
            <a:r>
              <a:rPr lang="en-US" dirty="0" smtClean="0"/>
              <a:t>The presenter recalls the speech and delivers verbatim.</a:t>
            </a:r>
          </a:p>
          <a:p>
            <a:r>
              <a:rPr lang="en-US" dirty="0" smtClean="0"/>
              <a:t>This is probably the least preferred method as it has many limitations – lack of interaction with audience, inability to handle questions, the risk of forgetting the script.</a:t>
            </a:r>
          </a:p>
          <a:p>
            <a:r>
              <a:rPr lang="en-US" dirty="0" smtClean="0"/>
              <a:t>It is suitable in a highly formal situation such as a commemoration or religious oration in which feedback and interaction with the audience are not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Scripted delivery</a:t>
            </a:r>
          </a:p>
          <a:p>
            <a:r>
              <a:rPr lang="en-US" dirty="0" smtClean="0"/>
              <a:t>The presenter reads word after word the pre-written speech to the audience.</a:t>
            </a:r>
          </a:p>
          <a:p>
            <a:r>
              <a:rPr lang="en-US" dirty="0" smtClean="0"/>
              <a:t>Ideal for serious technical and academic topics. </a:t>
            </a:r>
          </a:p>
          <a:p>
            <a:r>
              <a:rPr lang="en-US" dirty="0" smtClean="0"/>
              <a:t>Scripted presentations ensure authenticity, seriousness and presenter’s total control over the content.</a:t>
            </a:r>
          </a:p>
          <a:p>
            <a:r>
              <a:rPr lang="en-US" dirty="0" smtClean="0"/>
              <a:t>Highly important speeches delivered by politicians tend to be scripted ones.</a:t>
            </a:r>
          </a:p>
          <a:p>
            <a:r>
              <a:rPr lang="en-US" dirty="0" smtClean="0"/>
              <a:t>Scripted presentations are gradually being replaced by </a:t>
            </a:r>
            <a:r>
              <a:rPr lang="en-US" dirty="0" err="1" smtClean="0"/>
              <a:t>ecectronic</a:t>
            </a:r>
            <a:r>
              <a:rPr lang="en-US" dirty="0" smtClean="0"/>
              <a:t> presentations.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Impromptu delivery</a:t>
            </a:r>
          </a:p>
          <a:p>
            <a:r>
              <a:rPr lang="en-US" dirty="0" smtClean="0"/>
              <a:t>It requires the presenter to deliver a speech upon the request without prior preparation.</a:t>
            </a:r>
          </a:p>
          <a:p>
            <a:r>
              <a:rPr lang="en-US" dirty="0" smtClean="0"/>
              <a:t>Suddenly organized informal occasions such as welcome, farewell and felicitation programs are the examples.</a:t>
            </a:r>
          </a:p>
          <a:p>
            <a:r>
              <a:rPr lang="en-US" dirty="0" smtClean="0"/>
              <a:t>Experienced speakers can easily plan and deliver a presentation.</a:t>
            </a:r>
          </a:p>
          <a:p>
            <a:r>
              <a:rPr lang="en-US" dirty="0" smtClean="0"/>
              <a:t>Mostly speakers are often chosen to speak in their area of expertise and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951"/>
            <a:ext cx="10515600" cy="42580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Extemporaneous delivery</a:t>
            </a:r>
          </a:p>
          <a:p>
            <a:r>
              <a:rPr lang="en-US" dirty="0" smtClean="0"/>
              <a:t>Such presentations are planned, prepared and rehearsed but not written in detail.</a:t>
            </a:r>
          </a:p>
          <a:p>
            <a:r>
              <a:rPr lang="en-US" dirty="0" smtClean="0"/>
              <a:t>The presenter use notes, slides and visual aids as cues to speak naturally and spontaneously on the subject.</a:t>
            </a:r>
          </a:p>
          <a:p>
            <a:r>
              <a:rPr lang="en-US" dirty="0" smtClean="0"/>
              <a:t>These presentations are based on interactive speech and listening.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Delivery Process</a:t>
            </a:r>
          </a:p>
          <a:p>
            <a:r>
              <a:rPr lang="en-US" dirty="0" smtClean="0"/>
              <a:t>The delivery process of a presentation and speech involves three stages -  before, during and after the 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Before the presentation</a:t>
            </a:r>
          </a:p>
          <a:p>
            <a:r>
              <a:rPr lang="en-US" dirty="0" smtClean="0"/>
              <a:t>Complete all the notes, visuals and supporting materials ahead of presentation time.</a:t>
            </a:r>
          </a:p>
          <a:p>
            <a:r>
              <a:rPr lang="en-US" dirty="0" smtClean="0"/>
              <a:t>Think how you begin the presentation.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Check tools – computer, software, microphone</a:t>
            </a:r>
          </a:p>
          <a:p>
            <a:r>
              <a:rPr lang="en-US" dirty="0" smtClean="0"/>
              <a:t>Prepare a short impressive introduction</a:t>
            </a:r>
          </a:p>
          <a:p>
            <a:r>
              <a:rPr lang="en-US" dirty="0" smtClean="0"/>
              <a:t>Suitable dress</a:t>
            </a:r>
          </a:p>
          <a:p>
            <a:r>
              <a:rPr lang="en-US" dirty="0" smtClean="0"/>
              <a:t>Arrive early at the location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Audience Awareness</a:t>
            </a:r>
          </a:p>
          <a:p>
            <a:pPr lvl="0"/>
            <a:r>
              <a:rPr lang="en-US" dirty="0"/>
              <a:t>Any form of communication must focus on addressing the audience’s needs.</a:t>
            </a:r>
          </a:p>
          <a:p>
            <a:pPr lvl="0"/>
            <a:r>
              <a:rPr lang="en-US" dirty="0"/>
              <a:t>This is more applicable in oral communication as the speaker directly faces the audience.</a:t>
            </a:r>
          </a:p>
          <a:p>
            <a:pPr lvl="0"/>
            <a:r>
              <a:rPr lang="en-US" dirty="0"/>
              <a:t>The speaker is able to receive instant feedback or response.</a:t>
            </a:r>
          </a:p>
          <a:p>
            <a:pPr lvl="0"/>
            <a:r>
              <a:rPr lang="en-US" dirty="0"/>
              <a:t>Awareness about who the audience is and what their needs and expectations help the speaker to decide what to deliver.</a:t>
            </a:r>
          </a:p>
          <a:p>
            <a:pPr lvl="0"/>
            <a:r>
              <a:rPr lang="en-US" dirty="0"/>
              <a:t>So it is crucial to analyze the audience before you begin the communication.</a:t>
            </a:r>
          </a:p>
          <a:p>
            <a:pPr lvl="0"/>
            <a:r>
              <a:rPr lang="en-US" dirty="0"/>
              <a:t>The relation between the speaker and the audience determines the selection of words, tone and style of presentation.</a:t>
            </a:r>
          </a:p>
          <a:p>
            <a:pPr lvl="0"/>
            <a:r>
              <a:rPr lang="en-US" dirty="0"/>
              <a:t>We should utilize the response or feedback to revise, explain and restate the message.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9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During the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Calm your nerves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Speak to the 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the entire road-map early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making the presentation interactive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Watch the audience for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 positive body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vocal variety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emphatically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After the Presentation</a:t>
            </a:r>
          </a:p>
          <a:p>
            <a:r>
              <a:rPr lang="en-US" dirty="0" smtClean="0"/>
              <a:t>A successful presentation elicits questions and you should be prepared for a question and answer session.</a:t>
            </a:r>
          </a:p>
          <a:p>
            <a:r>
              <a:rPr lang="en-US" dirty="0" smtClean="0"/>
              <a:t>For effective question and answer, consider: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Encourage the audience to ask question.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argue, acknowledge alternative and opposing views.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Appreciate genuine questions but avoid thanking for every question.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dirty="0" smtClean="0"/>
              <a:t>Other forms of Oral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Business or (Team) Briefing</a:t>
            </a:r>
            <a:endParaRPr lang="en-US" dirty="0"/>
          </a:p>
          <a:p>
            <a:r>
              <a:rPr lang="en-US" dirty="0" smtClean="0"/>
              <a:t>Briefings are one of the important ways for a team manager or a team leader to communicate with members.</a:t>
            </a:r>
          </a:p>
          <a:p>
            <a:r>
              <a:rPr lang="en-US" dirty="0" smtClean="0"/>
              <a:t>Briefings bring managers together with teams in a face-to-face communication situation.</a:t>
            </a:r>
          </a:p>
          <a:p>
            <a:r>
              <a:rPr lang="en-US" dirty="0" smtClean="0"/>
              <a:t>It allows team leader to share information, receive feedback and get the members’ input in the work process.</a:t>
            </a:r>
          </a:p>
          <a:p>
            <a:r>
              <a:rPr lang="en-US" dirty="0" smtClean="0"/>
              <a:t>Briefing is an important way of moving the information flow in multiple directions, developing a participatory culture and promoting collaboration.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 of Briefing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Provides a channel for delivering clear messages and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Prevents unnecessary rumors and miscommunication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Promotes two way communication as members can also provide instant feedback and ask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Encourage employee’s involvement in the decision making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 shared sense of goal, vision and procedural clarity among 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Helps employees up to date about plans, procedure and policy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Helps reduce misunderstandings and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Guidelines for Delivering a Briefing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Before the briefing</a:t>
            </a:r>
          </a:p>
          <a:p>
            <a:r>
              <a:rPr lang="en-US" dirty="0" smtClean="0"/>
              <a:t>It requires careful planning, determining time, place, participants and preparing the message.</a:t>
            </a:r>
          </a:p>
          <a:p>
            <a:r>
              <a:rPr lang="en-US" dirty="0" smtClean="0"/>
              <a:t>An organization may have a pre-scheduled regular briefing calendar and a designed venue.</a:t>
            </a:r>
          </a:p>
          <a:p>
            <a:r>
              <a:rPr lang="en-US" dirty="0" smtClean="0"/>
              <a:t>If not, an appropriate and convenient time and place should be selected in advance and the participants should be informed about it.</a:t>
            </a:r>
          </a:p>
          <a:p>
            <a:r>
              <a:rPr lang="en-US" dirty="0" smtClean="0"/>
              <a:t>The person responsible for briefing should prepare the message to be communicated.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During the briefing</a:t>
            </a:r>
          </a:p>
          <a:p>
            <a:r>
              <a:rPr lang="en-US" dirty="0" smtClean="0"/>
              <a:t>Announce the beginning of the briefing</a:t>
            </a:r>
          </a:p>
          <a:p>
            <a:r>
              <a:rPr lang="en-US" dirty="0" smtClean="0"/>
              <a:t>Take note of absentees</a:t>
            </a:r>
          </a:p>
          <a:p>
            <a:r>
              <a:rPr lang="en-US" dirty="0" smtClean="0"/>
              <a:t>Go through the items on the brief</a:t>
            </a:r>
          </a:p>
          <a:p>
            <a:r>
              <a:rPr lang="en-US" dirty="0" smtClean="0"/>
              <a:t>Keep the briefing short and simple</a:t>
            </a:r>
          </a:p>
          <a:p>
            <a:r>
              <a:rPr lang="en-US" dirty="0" smtClean="0"/>
              <a:t>Identify and deal with issues and points</a:t>
            </a:r>
          </a:p>
          <a:p>
            <a:r>
              <a:rPr lang="en-US" dirty="0" smtClean="0"/>
              <a:t>Make a note of any questions raised which you haven’t been able to answer</a:t>
            </a:r>
          </a:p>
          <a:p>
            <a:r>
              <a:rPr lang="en-US" dirty="0" smtClean="0"/>
              <a:t>Remind the group of the date of the next meeting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096"/>
            <a:ext cx="10515600" cy="54428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Control of Language and Tone</a:t>
            </a:r>
          </a:p>
          <a:p>
            <a:r>
              <a:rPr lang="en-US" dirty="0" smtClean="0"/>
              <a:t>When we write, we are more flexible in selecting words and sentences.</a:t>
            </a:r>
          </a:p>
          <a:p>
            <a:r>
              <a:rPr lang="en-US" dirty="0" smtClean="0"/>
              <a:t>But in oral communication, there is no flexibility for the audience to read, reread and interpret.</a:t>
            </a:r>
          </a:p>
          <a:p>
            <a:r>
              <a:rPr lang="en-US" dirty="0" smtClean="0"/>
              <a:t>Listeners have to understand what they listen to at the moment in their short memories. So the speaker must use short, simple sentences, familiar words and emphasize key information.</a:t>
            </a:r>
          </a:p>
          <a:p>
            <a:r>
              <a:rPr lang="en-US" dirty="0" smtClean="0"/>
              <a:t>Communication situations in workplace are mostly formal occasions and one should take them professionally. </a:t>
            </a:r>
          </a:p>
          <a:p>
            <a:r>
              <a:rPr lang="en-US" dirty="0" smtClean="0"/>
              <a:t>One should avoid flippant(not showing serious or respectful attitude) expressions, misplaced jokes and sarcastic and overbearing tones.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6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065"/>
            <a:ext cx="10515600" cy="554589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Brevity(short) and Preciseness</a:t>
            </a:r>
          </a:p>
          <a:p>
            <a:r>
              <a:rPr lang="en-US" dirty="0" smtClean="0"/>
              <a:t>We often digress(leave the main subject) and spend time giving irrelevant information when we speak to somebody.</a:t>
            </a:r>
          </a:p>
          <a:p>
            <a:r>
              <a:rPr lang="en-US" dirty="0" smtClean="0"/>
              <a:t>Long rambling talks and speeches hardly serve the purpose of communication as a result of that audience loses interest and struggle to get the point or meaning.</a:t>
            </a:r>
          </a:p>
          <a:p>
            <a:r>
              <a:rPr lang="en-US" dirty="0" smtClean="0"/>
              <a:t>Oral communication must be brief and to the point so that audience can remember the key information and retain it in memory.</a:t>
            </a:r>
          </a:p>
          <a:p>
            <a:r>
              <a:rPr lang="en-US" dirty="0" smtClean="0"/>
              <a:t>The speaker must present ideas precisely by selecting short sentences, using few examples and listing the main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8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6"/>
            <a:ext cx="10515600" cy="5558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Positive Body Language</a:t>
            </a:r>
          </a:p>
          <a:p>
            <a:r>
              <a:rPr lang="en-US" dirty="0" smtClean="0"/>
              <a:t>In oral communication, the speaker uses verbal as well as non-verbal cues. </a:t>
            </a:r>
            <a:endParaRPr lang="en-US" dirty="0"/>
          </a:p>
          <a:p>
            <a:r>
              <a:rPr lang="en-US" dirty="0" smtClean="0"/>
              <a:t>If non-verbal cues positively complement the verbal message, communication becomes more effective.</a:t>
            </a:r>
          </a:p>
          <a:p>
            <a:r>
              <a:rPr lang="en-US" dirty="0" smtClean="0"/>
              <a:t>Body language also speaks a lot about the speaker’s attitude, background and intended message. </a:t>
            </a:r>
          </a:p>
          <a:p>
            <a:r>
              <a:rPr lang="en-US" dirty="0" smtClean="0"/>
              <a:t>Thus, maintaining proper body language is essential for successful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33528" y="-2239620"/>
            <a:ext cx="5950230" cy="110390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5391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Effective Use of Visual Aids</a:t>
            </a:r>
          </a:p>
          <a:p>
            <a:r>
              <a:rPr lang="en-US" dirty="0" smtClean="0"/>
              <a:t>The use of visual </a:t>
            </a:r>
            <a:r>
              <a:rPr lang="en-US" dirty="0"/>
              <a:t>a</a:t>
            </a:r>
            <a:r>
              <a:rPr lang="en-US" dirty="0" smtClean="0"/>
              <a:t>ids can make a speech or presentation lively and interesting as well as help the audience to understand the message.</a:t>
            </a:r>
          </a:p>
          <a:p>
            <a:r>
              <a:rPr lang="en-US" dirty="0" smtClean="0"/>
              <a:t>Visual aids such as flash cards, charts, white boards and slides can be used effectively to present data, illustrate a point or to show progress.</a:t>
            </a:r>
          </a:p>
          <a:p>
            <a:r>
              <a:rPr lang="en-US" dirty="0" smtClean="0"/>
              <a:t>It is crucial that visual aids must be related to the content.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6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3210</Words>
  <Application>Microsoft Office PowerPoint</Application>
  <PresentationFormat>Widescreen</PresentationFormat>
  <Paragraphs>267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Chapter - 9</vt:lpstr>
      <vt:lpstr>Oral Communication</vt:lpstr>
      <vt:lpstr>Enhancing Oral Communication Skills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Telephone Conversation</vt:lpstr>
      <vt:lpstr>PowerPoint Presentation</vt:lpstr>
      <vt:lpstr>PowerPoint Presentation</vt:lpstr>
      <vt:lpstr>PowerPoint Presentation</vt:lpstr>
      <vt:lpstr>Presentations and Speeches</vt:lpstr>
      <vt:lpstr>PowerPoint Presentation</vt:lpstr>
      <vt:lpstr>Planning a Presentation</vt:lpstr>
      <vt:lpstr>PowerPoint Presentation</vt:lpstr>
      <vt:lpstr>PowerPoint Presentation</vt:lpstr>
      <vt:lpstr>PowerPoint Presentation</vt:lpstr>
      <vt:lpstr>PowerPoint Presentation</vt:lpstr>
      <vt:lpstr>Organizing the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and Using Visual Aids</vt:lpstr>
      <vt:lpstr>PowerPoint Presentation</vt:lpstr>
      <vt:lpstr>Designing Effective PowerPoint Slides</vt:lpstr>
      <vt:lpstr>PowerPoint Presentation</vt:lpstr>
      <vt:lpstr>Delivering the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forms of Oral Communication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</dc:title>
  <dc:creator>HP</dc:creator>
  <cp:lastModifiedBy>Microsoft account</cp:lastModifiedBy>
  <cp:revision>153</cp:revision>
  <dcterms:created xsi:type="dcterms:W3CDTF">2022-01-20T16:17:05Z</dcterms:created>
  <dcterms:modified xsi:type="dcterms:W3CDTF">2023-07-16T16:49:03Z</dcterms:modified>
</cp:coreProperties>
</file>