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308" r:id="rId11"/>
    <p:sldId id="309" r:id="rId12"/>
    <p:sldId id="310" r:id="rId13"/>
    <p:sldId id="313" r:id="rId14"/>
    <p:sldId id="311" r:id="rId15"/>
    <p:sldId id="312" r:id="rId16"/>
    <p:sldId id="332" r:id="rId17"/>
    <p:sldId id="314" r:id="rId18"/>
    <p:sldId id="315" r:id="rId19"/>
    <p:sldId id="316" r:id="rId20"/>
    <p:sldId id="317" r:id="rId21"/>
    <p:sldId id="319" r:id="rId22"/>
    <p:sldId id="318" r:id="rId23"/>
    <p:sldId id="320" r:id="rId24"/>
    <p:sldId id="321" r:id="rId25"/>
    <p:sldId id="266" r:id="rId26"/>
    <p:sldId id="267" r:id="rId27"/>
    <p:sldId id="268" r:id="rId28"/>
    <p:sldId id="269" r:id="rId29"/>
    <p:sldId id="270" r:id="rId30"/>
    <p:sldId id="326" r:id="rId31"/>
    <p:sldId id="324" r:id="rId32"/>
    <p:sldId id="325" r:id="rId33"/>
    <p:sldId id="323" r:id="rId34"/>
    <p:sldId id="322" r:id="rId35"/>
    <p:sldId id="271" r:id="rId36"/>
    <p:sldId id="272" r:id="rId37"/>
    <p:sldId id="285" r:id="rId38"/>
    <p:sldId id="273" r:id="rId39"/>
    <p:sldId id="330" r:id="rId40"/>
    <p:sldId id="282" r:id="rId41"/>
    <p:sldId id="283" r:id="rId42"/>
    <p:sldId id="274" r:id="rId43"/>
    <p:sldId id="275" r:id="rId44"/>
    <p:sldId id="276" r:id="rId45"/>
    <p:sldId id="277" r:id="rId46"/>
    <p:sldId id="278" r:id="rId47"/>
    <p:sldId id="279" r:id="rId48"/>
    <p:sldId id="280" r:id="rId49"/>
    <p:sldId id="281" r:id="rId50"/>
    <p:sldId id="284" r:id="rId51"/>
    <p:sldId id="286" r:id="rId52"/>
    <p:sldId id="331" r:id="rId53"/>
    <p:sldId id="287" r:id="rId54"/>
    <p:sldId id="293" r:id="rId55"/>
    <p:sldId id="294" r:id="rId56"/>
    <p:sldId id="288" r:id="rId57"/>
    <p:sldId id="289" r:id="rId58"/>
    <p:sldId id="290" r:id="rId59"/>
    <p:sldId id="291" r:id="rId60"/>
    <p:sldId id="292" r:id="rId61"/>
    <p:sldId id="295" r:id="rId62"/>
    <p:sldId id="296" r:id="rId63"/>
    <p:sldId id="297" r:id="rId64"/>
    <p:sldId id="298" r:id="rId65"/>
    <p:sldId id="299" r:id="rId66"/>
    <p:sldId id="301" r:id="rId67"/>
    <p:sldId id="302" r:id="rId68"/>
    <p:sldId id="303" r:id="rId69"/>
    <p:sldId id="300" r:id="rId70"/>
    <p:sldId id="304" r:id="rId71"/>
    <p:sldId id="306" r:id="rId72"/>
    <p:sldId id="307" r:id="rId73"/>
    <p:sldId id="327" r:id="rId74"/>
    <p:sldId id="328" r:id="rId75"/>
    <p:sldId id="32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08" d="100"/>
          <a:sy n="108" d="100"/>
        </p:scale>
        <p:origin x="2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5FE8-BEFC-460A-B7C2-1B473F6B46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142852-83D0-4A75-8A8E-7B7E6F26E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E587C4-43C3-4D5D-811A-E0AA8EC3FBB1}"/>
              </a:ext>
            </a:extLst>
          </p:cNvPr>
          <p:cNvSpPr>
            <a:spLocks noGrp="1"/>
          </p:cNvSpPr>
          <p:nvPr>
            <p:ph type="dt" sz="half" idx="10"/>
          </p:nvPr>
        </p:nvSpPr>
        <p:spPr/>
        <p:txBody>
          <a:bodyPr/>
          <a:lstStyle/>
          <a:p>
            <a:fld id="{7B8DA52B-59E8-4E4E-B4A3-CF10AE1EECEA}" type="datetimeFigureOut">
              <a:rPr lang="en-US" smtClean="0"/>
              <a:t>8/15/25</a:t>
            </a:fld>
            <a:endParaRPr lang="en-US"/>
          </a:p>
        </p:txBody>
      </p:sp>
      <p:sp>
        <p:nvSpPr>
          <p:cNvPr id="5" name="Footer Placeholder 4">
            <a:extLst>
              <a:ext uri="{FF2B5EF4-FFF2-40B4-BE49-F238E27FC236}">
                <a16:creationId xmlns:a16="http://schemas.microsoft.com/office/drawing/2014/main" id="{8D45DBBB-DE0E-484F-B8CA-689B6DE22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E25A8-2C52-486E-81DD-E51061A93105}"/>
              </a:ext>
            </a:extLst>
          </p:cNvPr>
          <p:cNvSpPr>
            <a:spLocks noGrp="1"/>
          </p:cNvSpPr>
          <p:nvPr>
            <p:ph type="sldNum" sz="quarter" idx="12"/>
          </p:nvPr>
        </p:nvSpPr>
        <p:spPr/>
        <p:txBody>
          <a:bodyPr/>
          <a:lstStyle/>
          <a:p>
            <a:fld id="{76F2ED69-EA98-486E-8D1A-FE3780E58E81}" type="slidenum">
              <a:rPr lang="en-US" smtClean="0"/>
              <a:t>‹#›</a:t>
            </a:fld>
            <a:endParaRPr lang="en-US"/>
          </a:p>
        </p:txBody>
      </p:sp>
    </p:spTree>
    <p:extLst>
      <p:ext uri="{BB962C8B-B14F-4D97-AF65-F5344CB8AC3E}">
        <p14:creationId xmlns:p14="http://schemas.microsoft.com/office/powerpoint/2010/main" val="40611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9D5B-55F1-49D8-9DD6-B1036DDA84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87BC71-7E23-4CFC-A127-0A95DCB0F3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175F8-D4A4-4662-9E42-20F7496E826D}"/>
              </a:ext>
            </a:extLst>
          </p:cNvPr>
          <p:cNvSpPr>
            <a:spLocks noGrp="1"/>
          </p:cNvSpPr>
          <p:nvPr>
            <p:ph type="dt" sz="half" idx="10"/>
          </p:nvPr>
        </p:nvSpPr>
        <p:spPr/>
        <p:txBody>
          <a:bodyPr/>
          <a:lstStyle/>
          <a:p>
            <a:fld id="{7B8DA52B-59E8-4E4E-B4A3-CF10AE1EECEA}" type="datetimeFigureOut">
              <a:rPr lang="en-US" smtClean="0"/>
              <a:t>8/15/25</a:t>
            </a:fld>
            <a:endParaRPr lang="en-US"/>
          </a:p>
        </p:txBody>
      </p:sp>
      <p:sp>
        <p:nvSpPr>
          <p:cNvPr id="5" name="Footer Placeholder 4">
            <a:extLst>
              <a:ext uri="{FF2B5EF4-FFF2-40B4-BE49-F238E27FC236}">
                <a16:creationId xmlns:a16="http://schemas.microsoft.com/office/drawing/2014/main" id="{79E0ABDD-C3EB-44FB-BC98-574BD2229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8803D-706D-4DC2-A1B4-378FB7A1EE29}"/>
              </a:ext>
            </a:extLst>
          </p:cNvPr>
          <p:cNvSpPr>
            <a:spLocks noGrp="1"/>
          </p:cNvSpPr>
          <p:nvPr>
            <p:ph type="sldNum" sz="quarter" idx="12"/>
          </p:nvPr>
        </p:nvSpPr>
        <p:spPr/>
        <p:txBody>
          <a:bodyPr/>
          <a:lstStyle/>
          <a:p>
            <a:fld id="{76F2ED69-EA98-486E-8D1A-FE3780E58E81}" type="slidenum">
              <a:rPr lang="en-US" smtClean="0"/>
              <a:t>‹#›</a:t>
            </a:fld>
            <a:endParaRPr lang="en-US"/>
          </a:p>
        </p:txBody>
      </p:sp>
    </p:spTree>
    <p:extLst>
      <p:ext uri="{BB962C8B-B14F-4D97-AF65-F5344CB8AC3E}">
        <p14:creationId xmlns:p14="http://schemas.microsoft.com/office/powerpoint/2010/main" val="141961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5C0F1-EF87-49BF-AA3F-247A162393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4E1DFB-7AB1-4B6B-B713-EA7986D7F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97109-2B40-496F-8D80-6629D34AE8E0}"/>
              </a:ext>
            </a:extLst>
          </p:cNvPr>
          <p:cNvSpPr>
            <a:spLocks noGrp="1"/>
          </p:cNvSpPr>
          <p:nvPr>
            <p:ph type="dt" sz="half" idx="10"/>
          </p:nvPr>
        </p:nvSpPr>
        <p:spPr/>
        <p:txBody>
          <a:bodyPr/>
          <a:lstStyle/>
          <a:p>
            <a:fld id="{7B8DA52B-59E8-4E4E-B4A3-CF10AE1EECEA}" type="datetimeFigureOut">
              <a:rPr lang="en-US" smtClean="0"/>
              <a:t>8/15/25</a:t>
            </a:fld>
            <a:endParaRPr lang="en-US"/>
          </a:p>
        </p:txBody>
      </p:sp>
      <p:sp>
        <p:nvSpPr>
          <p:cNvPr id="5" name="Footer Placeholder 4">
            <a:extLst>
              <a:ext uri="{FF2B5EF4-FFF2-40B4-BE49-F238E27FC236}">
                <a16:creationId xmlns:a16="http://schemas.microsoft.com/office/drawing/2014/main" id="{F83F8AFF-39EE-4ADA-B194-E620D3340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AB2A7-2B42-416D-8739-F5DA067C028A}"/>
              </a:ext>
            </a:extLst>
          </p:cNvPr>
          <p:cNvSpPr>
            <a:spLocks noGrp="1"/>
          </p:cNvSpPr>
          <p:nvPr>
            <p:ph type="sldNum" sz="quarter" idx="12"/>
          </p:nvPr>
        </p:nvSpPr>
        <p:spPr/>
        <p:txBody>
          <a:bodyPr/>
          <a:lstStyle/>
          <a:p>
            <a:fld id="{76F2ED69-EA98-486E-8D1A-FE3780E58E81}" type="slidenum">
              <a:rPr lang="en-US" smtClean="0"/>
              <a:t>‹#›</a:t>
            </a:fld>
            <a:endParaRPr lang="en-US"/>
          </a:p>
        </p:txBody>
      </p:sp>
    </p:spTree>
    <p:extLst>
      <p:ext uri="{BB962C8B-B14F-4D97-AF65-F5344CB8AC3E}">
        <p14:creationId xmlns:p14="http://schemas.microsoft.com/office/powerpoint/2010/main" val="12167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8CCB-7E1B-4289-98CF-7C951320BD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57C94-A4C3-4F75-A3D3-39EAB1FA61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0C81F-4784-4FD4-88EE-E6C12F04FFE1}"/>
              </a:ext>
            </a:extLst>
          </p:cNvPr>
          <p:cNvSpPr>
            <a:spLocks noGrp="1"/>
          </p:cNvSpPr>
          <p:nvPr>
            <p:ph type="dt" sz="half" idx="10"/>
          </p:nvPr>
        </p:nvSpPr>
        <p:spPr/>
        <p:txBody>
          <a:bodyPr/>
          <a:lstStyle/>
          <a:p>
            <a:fld id="{7B8DA52B-59E8-4E4E-B4A3-CF10AE1EECEA}" type="datetimeFigureOut">
              <a:rPr lang="en-US" smtClean="0"/>
              <a:t>8/15/25</a:t>
            </a:fld>
            <a:endParaRPr lang="en-US"/>
          </a:p>
        </p:txBody>
      </p:sp>
      <p:sp>
        <p:nvSpPr>
          <p:cNvPr id="5" name="Footer Placeholder 4">
            <a:extLst>
              <a:ext uri="{FF2B5EF4-FFF2-40B4-BE49-F238E27FC236}">
                <a16:creationId xmlns:a16="http://schemas.microsoft.com/office/drawing/2014/main" id="{71A616BD-CE51-406A-AA28-0F811183C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D308B-53E5-4126-A135-05D01EBE07A7}"/>
              </a:ext>
            </a:extLst>
          </p:cNvPr>
          <p:cNvSpPr>
            <a:spLocks noGrp="1"/>
          </p:cNvSpPr>
          <p:nvPr>
            <p:ph type="sldNum" sz="quarter" idx="12"/>
          </p:nvPr>
        </p:nvSpPr>
        <p:spPr/>
        <p:txBody>
          <a:bodyPr/>
          <a:lstStyle/>
          <a:p>
            <a:fld id="{76F2ED69-EA98-486E-8D1A-FE3780E58E81}" type="slidenum">
              <a:rPr lang="en-US" smtClean="0"/>
              <a:t>‹#›</a:t>
            </a:fld>
            <a:endParaRPr lang="en-US"/>
          </a:p>
        </p:txBody>
      </p:sp>
    </p:spTree>
    <p:extLst>
      <p:ext uri="{BB962C8B-B14F-4D97-AF65-F5344CB8AC3E}">
        <p14:creationId xmlns:p14="http://schemas.microsoft.com/office/powerpoint/2010/main" val="230467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D61B-F1E3-41A3-BBED-0AB3BD05EB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630A7-7DB3-4AE3-8765-25F4F8FD2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ECB4C9-93E4-40DB-BF21-D71C30039937}"/>
              </a:ext>
            </a:extLst>
          </p:cNvPr>
          <p:cNvSpPr>
            <a:spLocks noGrp="1"/>
          </p:cNvSpPr>
          <p:nvPr>
            <p:ph type="dt" sz="half" idx="10"/>
          </p:nvPr>
        </p:nvSpPr>
        <p:spPr/>
        <p:txBody>
          <a:bodyPr/>
          <a:lstStyle/>
          <a:p>
            <a:fld id="{7B8DA52B-59E8-4E4E-B4A3-CF10AE1EECEA}" type="datetimeFigureOut">
              <a:rPr lang="en-US" smtClean="0"/>
              <a:t>8/15/25</a:t>
            </a:fld>
            <a:endParaRPr lang="en-US"/>
          </a:p>
        </p:txBody>
      </p:sp>
      <p:sp>
        <p:nvSpPr>
          <p:cNvPr id="5" name="Footer Placeholder 4">
            <a:extLst>
              <a:ext uri="{FF2B5EF4-FFF2-40B4-BE49-F238E27FC236}">
                <a16:creationId xmlns:a16="http://schemas.microsoft.com/office/drawing/2014/main" id="{E87ED763-72A2-4E98-9CB6-325367AE2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1C3F0-2CB3-4992-8FC5-3A70103C0B7A}"/>
              </a:ext>
            </a:extLst>
          </p:cNvPr>
          <p:cNvSpPr>
            <a:spLocks noGrp="1"/>
          </p:cNvSpPr>
          <p:nvPr>
            <p:ph type="sldNum" sz="quarter" idx="12"/>
          </p:nvPr>
        </p:nvSpPr>
        <p:spPr/>
        <p:txBody>
          <a:bodyPr/>
          <a:lstStyle/>
          <a:p>
            <a:fld id="{76F2ED69-EA98-486E-8D1A-FE3780E58E81}" type="slidenum">
              <a:rPr lang="en-US" smtClean="0"/>
              <a:t>‹#›</a:t>
            </a:fld>
            <a:endParaRPr lang="en-US"/>
          </a:p>
        </p:txBody>
      </p:sp>
    </p:spTree>
    <p:extLst>
      <p:ext uri="{BB962C8B-B14F-4D97-AF65-F5344CB8AC3E}">
        <p14:creationId xmlns:p14="http://schemas.microsoft.com/office/powerpoint/2010/main" val="3092597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153A-A3D1-496E-A4A8-FB6551060B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E4A717-7EFB-4DEA-AA39-D004D5713A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954682-82E8-4A3D-9A8B-34636F0FF1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C750DE-5637-4666-8F12-C359B62A5141}"/>
              </a:ext>
            </a:extLst>
          </p:cNvPr>
          <p:cNvSpPr>
            <a:spLocks noGrp="1"/>
          </p:cNvSpPr>
          <p:nvPr>
            <p:ph type="dt" sz="half" idx="10"/>
          </p:nvPr>
        </p:nvSpPr>
        <p:spPr/>
        <p:txBody>
          <a:bodyPr/>
          <a:lstStyle/>
          <a:p>
            <a:fld id="{7B8DA52B-59E8-4E4E-B4A3-CF10AE1EECEA}" type="datetimeFigureOut">
              <a:rPr lang="en-US" smtClean="0"/>
              <a:t>8/15/25</a:t>
            </a:fld>
            <a:endParaRPr lang="en-US"/>
          </a:p>
        </p:txBody>
      </p:sp>
      <p:sp>
        <p:nvSpPr>
          <p:cNvPr id="6" name="Footer Placeholder 5">
            <a:extLst>
              <a:ext uri="{FF2B5EF4-FFF2-40B4-BE49-F238E27FC236}">
                <a16:creationId xmlns:a16="http://schemas.microsoft.com/office/drawing/2014/main" id="{79D9F049-2465-4745-95BF-31BAD05CA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9B1A0-D3CE-4304-A192-363ADD71D96E}"/>
              </a:ext>
            </a:extLst>
          </p:cNvPr>
          <p:cNvSpPr>
            <a:spLocks noGrp="1"/>
          </p:cNvSpPr>
          <p:nvPr>
            <p:ph type="sldNum" sz="quarter" idx="12"/>
          </p:nvPr>
        </p:nvSpPr>
        <p:spPr/>
        <p:txBody>
          <a:bodyPr/>
          <a:lstStyle/>
          <a:p>
            <a:fld id="{76F2ED69-EA98-486E-8D1A-FE3780E58E81}" type="slidenum">
              <a:rPr lang="en-US" smtClean="0"/>
              <a:t>‹#›</a:t>
            </a:fld>
            <a:endParaRPr lang="en-US"/>
          </a:p>
        </p:txBody>
      </p:sp>
    </p:spTree>
    <p:extLst>
      <p:ext uri="{BB962C8B-B14F-4D97-AF65-F5344CB8AC3E}">
        <p14:creationId xmlns:p14="http://schemas.microsoft.com/office/powerpoint/2010/main" val="261288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6234-10C6-4C5B-A57D-A2AE6AA67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F2DD4-0435-4F63-AB51-096BEE95B1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631F9-5B45-4009-B8FF-D13A0CD6F1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BE3657-D609-4D1D-AB8F-EF20A9BFC2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20D4EB-1E6D-4224-ACF0-6914B5607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E37542-EE08-4E3B-8271-BEDEFF2BFB15}"/>
              </a:ext>
            </a:extLst>
          </p:cNvPr>
          <p:cNvSpPr>
            <a:spLocks noGrp="1"/>
          </p:cNvSpPr>
          <p:nvPr>
            <p:ph type="dt" sz="half" idx="10"/>
          </p:nvPr>
        </p:nvSpPr>
        <p:spPr/>
        <p:txBody>
          <a:bodyPr/>
          <a:lstStyle/>
          <a:p>
            <a:fld id="{7B8DA52B-59E8-4E4E-B4A3-CF10AE1EECEA}" type="datetimeFigureOut">
              <a:rPr lang="en-US" smtClean="0"/>
              <a:t>8/15/25</a:t>
            </a:fld>
            <a:endParaRPr lang="en-US"/>
          </a:p>
        </p:txBody>
      </p:sp>
      <p:sp>
        <p:nvSpPr>
          <p:cNvPr id="8" name="Footer Placeholder 7">
            <a:extLst>
              <a:ext uri="{FF2B5EF4-FFF2-40B4-BE49-F238E27FC236}">
                <a16:creationId xmlns:a16="http://schemas.microsoft.com/office/drawing/2014/main" id="{E8A06A48-2297-4FA8-9A42-6E801F50A3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1F68E-FBCA-408B-AB91-05B25190D705}"/>
              </a:ext>
            </a:extLst>
          </p:cNvPr>
          <p:cNvSpPr>
            <a:spLocks noGrp="1"/>
          </p:cNvSpPr>
          <p:nvPr>
            <p:ph type="sldNum" sz="quarter" idx="12"/>
          </p:nvPr>
        </p:nvSpPr>
        <p:spPr/>
        <p:txBody>
          <a:bodyPr/>
          <a:lstStyle/>
          <a:p>
            <a:fld id="{76F2ED69-EA98-486E-8D1A-FE3780E58E81}" type="slidenum">
              <a:rPr lang="en-US" smtClean="0"/>
              <a:t>‹#›</a:t>
            </a:fld>
            <a:endParaRPr lang="en-US"/>
          </a:p>
        </p:txBody>
      </p:sp>
    </p:spTree>
    <p:extLst>
      <p:ext uri="{BB962C8B-B14F-4D97-AF65-F5344CB8AC3E}">
        <p14:creationId xmlns:p14="http://schemas.microsoft.com/office/powerpoint/2010/main" val="4771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689C-2429-4DE5-BF37-43AA239012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3D15F6-8238-47DB-AE41-AE9EB1AFDCF8}"/>
              </a:ext>
            </a:extLst>
          </p:cNvPr>
          <p:cNvSpPr>
            <a:spLocks noGrp="1"/>
          </p:cNvSpPr>
          <p:nvPr>
            <p:ph type="dt" sz="half" idx="10"/>
          </p:nvPr>
        </p:nvSpPr>
        <p:spPr/>
        <p:txBody>
          <a:bodyPr/>
          <a:lstStyle/>
          <a:p>
            <a:fld id="{7B8DA52B-59E8-4E4E-B4A3-CF10AE1EECEA}" type="datetimeFigureOut">
              <a:rPr lang="en-US" smtClean="0"/>
              <a:t>8/15/25</a:t>
            </a:fld>
            <a:endParaRPr lang="en-US"/>
          </a:p>
        </p:txBody>
      </p:sp>
      <p:sp>
        <p:nvSpPr>
          <p:cNvPr id="4" name="Footer Placeholder 3">
            <a:extLst>
              <a:ext uri="{FF2B5EF4-FFF2-40B4-BE49-F238E27FC236}">
                <a16:creationId xmlns:a16="http://schemas.microsoft.com/office/drawing/2014/main" id="{BD18D2D6-6C90-4C31-A231-E48E28065C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3A25D-972B-4143-996A-D7C74FB12727}"/>
              </a:ext>
            </a:extLst>
          </p:cNvPr>
          <p:cNvSpPr>
            <a:spLocks noGrp="1"/>
          </p:cNvSpPr>
          <p:nvPr>
            <p:ph type="sldNum" sz="quarter" idx="12"/>
          </p:nvPr>
        </p:nvSpPr>
        <p:spPr/>
        <p:txBody>
          <a:bodyPr/>
          <a:lstStyle/>
          <a:p>
            <a:fld id="{76F2ED69-EA98-486E-8D1A-FE3780E58E81}" type="slidenum">
              <a:rPr lang="en-US" smtClean="0"/>
              <a:t>‹#›</a:t>
            </a:fld>
            <a:endParaRPr lang="en-US"/>
          </a:p>
        </p:txBody>
      </p:sp>
    </p:spTree>
    <p:extLst>
      <p:ext uri="{BB962C8B-B14F-4D97-AF65-F5344CB8AC3E}">
        <p14:creationId xmlns:p14="http://schemas.microsoft.com/office/powerpoint/2010/main" val="220071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8D1DB-95A2-424E-A855-47CEA1926EBB}"/>
              </a:ext>
            </a:extLst>
          </p:cNvPr>
          <p:cNvSpPr>
            <a:spLocks noGrp="1"/>
          </p:cNvSpPr>
          <p:nvPr>
            <p:ph type="dt" sz="half" idx="10"/>
          </p:nvPr>
        </p:nvSpPr>
        <p:spPr/>
        <p:txBody>
          <a:bodyPr/>
          <a:lstStyle/>
          <a:p>
            <a:fld id="{7B8DA52B-59E8-4E4E-B4A3-CF10AE1EECEA}" type="datetimeFigureOut">
              <a:rPr lang="en-US" smtClean="0"/>
              <a:t>8/15/25</a:t>
            </a:fld>
            <a:endParaRPr lang="en-US"/>
          </a:p>
        </p:txBody>
      </p:sp>
      <p:sp>
        <p:nvSpPr>
          <p:cNvPr id="3" name="Footer Placeholder 2">
            <a:extLst>
              <a:ext uri="{FF2B5EF4-FFF2-40B4-BE49-F238E27FC236}">
                <a16:creationId xmlns:a16="http://schemas.microsoft.com/office/drawing/2014/main" id="{DA7D2C3D-9475-4BB8-AC98-A76BDF122E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13E74D-D3EE-40B1-ADF4-DB78CEE9A8C1}"/>
              </a:ext>
            </a:extLst>
          </p:cNvPr>
          <p:cNvSpPr>
            <a:spLocks noGrp="1"/>
          </p:cNvSpPr>
          <p:nvPr>
            <p:ph type="sldNum" sz="quarter" idx="12"/>
          </p:nvPr>
        </p:nvSpPr>
        <p:spPr/>
        <p:txBody>
          <a:bodyPr/>
          <a:lstStyle/>
          <a:p>
            <a:fld id="{76F2ED69-EA98-486E-8D1A-FE3780E58E81}" type="slidenum">
              <a:rPr lang="en-US" smtClean="0"/>
              <a:t>‹#›</a:t>
            </a:fld>
            <a:endParaRPr lang="en-US"/>
          </a:p>
        </p:txBody>
      </p:sp>
    </p:spTree>
    <p:extLst>
      <p:ext uri="{BB962C8B-B14F-4D97-AF65-F5344CB8AC3E}">
        <p14:creationId xmlns:p14="http://schemas.microsoft.com/office/powerpoint/2010/main" val="15972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D1F7-D759-475B-B13F-2CBB339EB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C3D3AD-6BCE-4126-8B1A-E9A545034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94E560-9F02-4CCA-8CD7-F5C10293D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501132-48E2-49F2-ABD3-DA76B6F3A3D1}"/>
              </a:ext>
            </a:extLst>
          </p:cNvPr>
          <p:cNvSpPr>
            <a:spLocks noGrp="1"/>
          </p:cNvSpPr>
          <p:nvPr>
            <p:ph type="dt" sz="half" idx="10"/>
          </p:nvPr>
        </p:nvSpPr>
        <p:spPr/>
        <p:txBody>
          <a:bodyPr/>
          <a:lstStyle/>
          <a:p>
            <a:fld id="{7B8DA52B-59E8-4E4E-B4A3-CF10AE1EECEA}" type="datetimeFigureOut">
              <a:rPr lang="en-US" smtClean="0"/>
              <a:t>8/15/25</a:t>
            </a:fld>
            <a:endParaRPr lang="en-US"/>
          </a:p>
        </p:txBody>
      </p:sp>
      <p:sp>
        <p:nvSpPr>
          <p:cNvPr id="6" name="Footer Placeholder 5">
            <a:extLst>
              <a:ext uri="{FF2B5EF4-FFF2-40B4-BE49-F238E27FC236}">
                <a16:creationId xmlns:a16="http://schemas.microsoft.com/office/drawing/2014/main" id="{089BC13C-8DBA-43F3-BA74-BC07F4660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4657F-3AD2-4761-BE58-EB05E9A5642F}"/>
              </a:ext>
            </a:extLst>
          </p:cNvPr>
          <p:cNvSpPr>
            <a:spLocks noGrp="1"/>
          </p:cNvSpPr>
          <p:nvPr>
            <p:ph type="sldNum" sz="quarter" idx="12"/>
          </p:nvPr>
        </p:nvSpPr>
        <p:spPr/>
        <p:txBody>
          <a:bodyPr/>
          <a:lstStyle/>
          <a:p>
            <a:fld id="{76F2ED69-EA98-486E-8D1A-FE3780E58E81}" type="slidenum">
              <a:rPr lang="en-US" smtClean="0"/>
              <a:t>‹#›</a:t>
            </a:fld>
            <a:endParaRPr lang="en-US"/>
          </a:p>
        </p:txBody>
      </p:sp>
    </p:spTree>
    <p:extLst>
      <p:ext uri="{BB962C8B-B14F-4D97-AF65-F5344CB8AC3E}">
        <p14:creationId xmlns:p14="http://schemas.microsoft.com/office/powerpoint/2010/main" val="142656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F128-4CDA-415E-A7BC-4CBEE5CBF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D16261-1D00-4FAC-9CA9-F7B831003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F51AF-BEE2-48F9-B2B7-FD7DBF2AA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4907A-65DD-4248-BBE5-A9A2972E31B7}"/>
              </a:ext>
            </a:extLst>
          </p:cNvPr>
          <p:cNvSpPr>
            <a:spLocks noGrp="1"/>
          </p:cNvSpPr>
          <p:nvPr>
            <p:ph type="dt" sz="half" idx="10"/>
          </p:nvPr>
        </p:nvSpPr>
        <p:spPr/>
        <p:txBody>
          <a:bodyPr/>
          <a:lstStyle/>
          <a:p>
            <a:fld id="{7B8DA52B-59E8-4E4E-B4A3-CF10AE1EECEA}" type="datetimeFigureOut">
              <a:rPr lang="en-US" smtClean="0"/>
              <a:t>8/15/25</a:t>
            </a:fld>
            <a:endParaRPr lang="en-US"/>
          </a:p>
        </p:txBody>
      </p:sp>
      <p:sp>
        <p:nvSpPr>
          <p:cNvPr id="6" name="Footer Placeholder 5">
            <a:extLst>
              <a:ext uri="{FF2B5EF4-FFF2-40B4-BE49-F238E27FC236}">
                <a16:creationId xmlns:a16="http://schemas.microsoft.com/office/drawing/2014/main" id="{8729DB95-C8BB-47CA-8F8A-84AA3C9B2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B1DFA-B141-4002-B2C6-49F471BE7364}"/>
              </a:ext>
            </a:extLst>
          </p:cNvPr>
          <p:cNvSpPr>
            <a:spLocks noGrp="1"/>
          </p:cNvSpPr>
          <p:nvPr>
            <p:ph type="sldNum" sz="quarter" idx="12"/>
          </p:nvPr>
        </p:nvSpPr>
        <p:spPr/>
        <p:txBody>
          <a:bodyPr/>
          <a:lstStyle/>
          <a:p>
            <a:fld id="{76F2ED69-EA98-486E-8D1A-FE3780E58E81}" type="slidenum">
              <a:rPr lang="en-US" smtClean="0"/>
              <a:t>‹#›</a:t>
            </a:fld>
            <a:endParaRPr lang="en-US"/>
          </a:p>
        </p:txBody>
      </p:sp>
    </p:spTree>
    <p:extLst>
      <p:ext uri="{BB962C8B-B14F-4D97-AF65-F5344CB8AC3E}">
        <p14:creationId xmlns:p14="http://schemas.microsoft.com/office/powerpoint/2010/main" val="17308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71502-37E6-4CCE-93C8-6E5134CA6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3636B2-9818-4C39-8D0E-02B9D8337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D4ACE-4409-466D-8E4A-138D82797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8DA52B-59E8-4E4E-B4A3-CF10AE1EECEA}" type="datetimeFigureOut">
              <a:rPr lang="en-US" smtClean="0"/>
              <a:t>8/15/25</a:t>
            </a:fld>
            <a:endParaRPr lang="en-US"/>
          </a:p>
        </p:txBody>
      </p:sp>
      <p:sp>
        <p:nvSpPr>
          <p:cNvPr id="5" name="Footer Placeholder 4">
            <a:extLst>
              <a:ext uri="{FF2B5EF4-FFF2-40B4-BE49-F238E27FC236}">
                <a16:creationId xmlns:a16="http://schemas.microsoft.com/office/drawing/2014/main" id="{A41CD5AF-5C51-4996-A626-155E85F89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702C3A-D281-4AB1-BAE2-73B64543E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2ED69-EA98-486E-8D1A-FE3780E58E81}" type="slidenum">
              <a:rPr lang="en-US" smtClean="0"/>
              <a:t>‹#›</a:t>
            </a:fld>
            <a:endParaRPr lang="en-US"/>
          </a:p>
        </p:txBody>
      </p:sp>
    </p:spTree>
    <p:extLst>
      <p:ext uri="{BB962C8B-B14F-4D97-AF65-F5344CB8AC3E}">
        <p14:creationId xmlns:p14="http://schemas.microsoft.com/office/powerpoint/2010/main" val="1743368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Unit 4</a:t>
            </a:r>
            <a:br>
              <a:rPr lang="en-US" b="1" dirty="0"/>
            </a:br>
            <a:r>
              <a:rPr lang="en-US" b="1" dirty="0"/>
              <a:t>Database Normalization</a:t>
            </a:r>
          </a:p>
        </p:txBody>
      </p:sp>
    </p:spTree>
    <p:extLst>
      <p:ext uri="{BB962C8B-B14F-4D97-AF65-F5344CB8AC3E}">
        <p14:creationId xmlns:p14="http://schemas.microsoft.com/office/powerpoint/2010/main" val="231883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5E2C-D9AF-4A04-A33D-CC063DDB364A}"/>
              </a:ext>
            </a:extLst>
          </p:cNvPr>
          <p:cNvSpPr>
            <a:spLocks noGrp="1"/>
          </p:cNvSpPr>
          <p:nvPr>
            <p:ph type="title"/>
          </p:nvPr>
        </p:nvSpPr>
        <p:spPr/>
        <p:txBody>
          <a:bodyPr/>
          <a:lstStyle/>
          <a:p>
            <a:r>
              <a:rPr lang="en-US" b="1" dirty="0"/>
              <a:t>Informal Design Guidelines for Relational Schemas</a:t>
            </a:r>
          </a:p>
        </p:txBody>
      </p:sp>
      <p:sp>
        <p:nvSpPr>
          <p:cNvPr id="3" name="Content Placeholder 2">
            <a:extLst>
              <a:ext uri="{FF2B5EF4-FFF2-40B4-BE49-F238E27FC236}">
                <a16:creationId xmlns:a16="http://schemas.microsoft.com/office/drawing/2014/main" id="{5179509E-DBFB-4257-ACD2-31352E856CAE}"/>
              </a:ext>
            </a:extLst>
          </p:cNvPr>
          <p:cNvSpPr>
            <a:spLocks noGrp="1"/>
          </p:cNvSpPr>
          <p:nvPr>
            <p:ph idx="1"/>
          </p:nvPr>
        </p:nvSpPr>
        <p:spPr/>
        <p:txBody>
          <a:bodyPr/>
          <a:lstStyle/>
          <a:p>
            <a:r>
              <a:rPr lang="en-US" dirty="0"/>
              <a:t>Informal Design guidelines that may be used as measures to determine the quality of relation schema design are:</a:t>
            </a:r>
          </a:p>
          <a:p>
            <a:pPr marL="971550" lvl="1" indent="-514350">
              <a:buFont typeface="+mj-lt"/>
              <a:buAutoNum type="arabicPeriod"/>
            </a:pPr>
            <a:r>
              <a:rPr lang="en-US" sz="3200" dirty="0"/>
              <a:t> Making sure that the semantics of the attributes is clear in the schema </a:t>
            </a:r>
          </a:p>
          <a:p>
            <a:pPr marL="971550" lvl="1" indent="-514350">
              <a:buFont typeface="+mj-lt"/>
              <a:buAutoNum type="arabicPeriod"/>
            </a:pPr>
            <a:r>
              <a:rPr lang="en-US" sz="3200" dirty="0"/>
              <a:t> Reducing the redundant information in tuples </a:t>
            </a:r>
          </a:p>
          <a:p>
            <a:pPr marL="971550" lvl="1" indent="-514350">
              <a:buFont typeface="+mj-lt"/>
              <a:buAutoNum type="arabicPeriod"/>
            </a:pPr>
            <a:r>
              <a:rPr lang="en-US" sz="3200" dirty="0"/>
              <a:t> Reducing the NULL values in tuples </a:t>
            </a:r>
          </a:p>
          <a:p>
            <a:pPr marL="971550" lvl="1" indent="-514350">
              <a:buFont typeface="+mj-lt"/>
              <a:buAutoNum type="arabicPeriod"/>
            </a:pPr>
            <a:r>
              <a:rPr lang="en-US" sz="3200" dirty="0"/>
              <a:t>Disallowing the possibility of generating spurious tuples</a:t>
            </a:r>
          </a:p>
        </p:txBody>
      </p:sp>
    </p:spTree>
    <p:extLst>
      <p:ext uri="{BB962C8B-B14F-4D97-AF65-F5344CB8AC3E}">
        <p14:creationId xmlns:p14="http://schemas.microsoft.com/office/powerpoint/2010/main" val="39139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92DA-75A8-4693-B584-AF9A0BEE9972}"/>
              </a:ext>
            </a:extLst>
          </p:cNvPr>
          <p:cNvSpPr>
            <a:spLocks noGrp="1"/>
          </p:cNvSpPr>
          <p:nvPr>
            <p:ph type="title"/>
          </p:nvPr>
        </p:nvSpPr>
        <p:spPr/>
        <p:txBody>
          <a:bodyPr>
            <a:normAutofit/>
          </a:bodyPr>
          <a:lstStyle/>
          <a:p>
            <a:r>
              <a:rPr lang="en-US" sz="4400" dirty="0"/>
              <a:t>1. Making sure that the semantics of the attributes is clear in the schema </a:t>
            </a:r>
            <a:endParaRPr lang="en-US" dirty="0"/>
          </a:p>
        </p:txBody>
      </p:sp>
      <p:sp>
        <p:nvSpPr>
          <p:cNvPr id="3" name="Content Placeholder 2">
            <a:extLst>
              <a:ext uri="{FF2B5EF4-FFF2-40B4-BE49-F238E27FC236}">
                <a16:creationId xmlns:a16="http://schemas.microsoft.com/office/drawing/2014/main" id="{48E51131-A3EF-408C-BF27-5B72F803B909}"/>
              </a:ext>
            </a:extLst>
          </p:cNvPr>
          <p:cNvSpPr>
            <a:spLocks noGrp="1"/>
          </p:cNvSpPr>
          <p:nvPr>
            <p:ph idx="1"/>
          </p:nvPr>
        </p:nvSpPr>
        <p:spPr/>
        <p:txBody>
          <a:bodyPr/>
          <a:lstStyle/>
          <a:p>
            <a:r>
              <a:rPr lang="en-US" dirty="0"/>
              <a:t>Whenever we are going to form relational schema there should be some meaning among the attributes. This meaning is called semantics. This semantics relates one attribute to another with some relation. </a:t>
            </a:r>
          </a:p>
          <a:p>
            <a:r>
              <a:rPr lang="en-US" b="1" dirty="0"/>
              <a:t>Guideline 1:</a:t>
            </a:r>
            <a:r>
              <a:rPr lang="en-US" b="0" i="0" dirty="0">
                <a:solidFill>
                  <a:srgbClr val="000000"/>
                </a:solidFill>
                <a:effectLst/>
                <a:latin typeface="ff1"/>
              </a:rPr>
              <a:t>:Informally, each tuple in a relation should represent one entity or relationship instance.</a:t>
            </a:r>
            <a:endParaRPr lang="en-US" b="1" dirty="0"/>
          </a:p>
          <a:p>
            <a:pPr lvl="1"/>
            <a:r>
              <a:rPr lang="en-US" dirty="0"/>
              <a:t>Attributes of different entities  should not be mixed in the same relation.</a:t>
            </a:r>
          </a:p>
          <a:p>
            <a:pPr lvl="1"/>
            <a:r>
              <a:rPr lang="en-US"/>
              <a:t>Only </a:t>
            </a:r>
            <a:r>
              <a:rPr lang="en-US" dirty="0"/>
              <a:t>foreign keys should be used to refer to other entities.</a:t>
            </a:r>
          </a:p>
          <a:p>
            <a:pPr lvl="1"/>
            <a:r>
              <a:rPr lang="en-US" dirty="0"/>
              <a:t>Entity and relationship attributes should be kept apart as much as possible.</a:t>
            </a:r>
          </a:p>
        </p:txBody>
      </p:sp>
    </p:spTree>
    <p:extLst>
      <p:ext uri="{BB962C8B-B14F-4D97-AF65-F5344CB8AC3E}">
        <p14:creationId xmlns:p14="http://schemas.microsoft.com/office/powerpoint/2010/main" val="16174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4735F7DE-E5E1-4DE3-A52B-9260369C695A}"/>
              </a:ext>
            </a:extLst>
          </p:cNvPr>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Guideline 1 example</a:t>
            </a:r>
          </a:p>
        </p:txBody>
      </p:sp>
      <p:pic>
        <p:nvPicPr>
          <p:cNvPr id="1028" name="Picture 4">
            <a:extLst>
              <a:ext uri="{FF2B5EF4-FFF2-40B4-BE49-F238E27FC236}">
                <a16:creationId xmlns:a16="http://schemas.microsoft.com/office/drawing/2014/main" id="{04D3832F-58FB-43DD-B410-BFD03BF827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38747"/>
            <a:ext cx="51955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67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4735F7DE-E5E1-4DE3-A52B-9260369C695A}"/>
              </a:ext>
            </a:extLst>
          </p:cNvPr>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Guideline 1 example</a:t>
            </a:r>
          </a:p>
        </p:txBody>
      </p:sp>
      <p:pic>
        <p:nvPicPr>
          <p:cNvPr id="3074" name="Picture 2">
            <a:extLst>
              <a:ext uri="{FF2B5EF4-FFF2-40B4-BE49-F238E27FC236}">
                <a16:creationId xmlns:a16="http://schemas.microsoft.com/office/drawing/2014/main" id="{1DCA0014-1A3C-430B-91D9-2CF78A1062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09414" y="1825625"/>
            <a:ext cx="637317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16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4735F7DE-E5E1-4DE3-A52B-9260369C695A}"/>
              </a:ext>
            </a:extLst>
          </p:cNvPr>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Guideline 1 Example</a:t>
            </a:r>
          </a:p>
        </p:txBody>
      </p:sp>
      <p:pic>
        <p:nvPicPr>
          <p:cNvPr id="2050" name="Picture 2">
            <a:extLst>
              <a:ext uri="{FF2B5EF4-FFF2-40B4-BE49-F238E27FC236}">
                <a16:creationId xmlns:a16="http://schemas.microsoft.com/office/drawing/2014/main" id="{70A174B7-ED86-4ED7-B050-CF4D762C0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90712"/>
            <a:ext cx="9041091" cy="410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528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5E2C-D9AF-4A04-A33D-CC063DDB364A}"/>
              </a:ext>
            </a:extLst>
          </p:cNvPr>
          <p:cNvSpPr>
            <a:spLocks noGrp="1"/>
          </p:cNvSpPr>
          <p:nvPr>
            <p:ph type="title"/>
          </p:nvPr>
        </p:nvSpPr>
        <p:spPr/>
        <p:txBody>
          <a:bodyPr/>
          <a:lstStyle/>
          <a:p>
            <a:r>
              <a:rPr lang="en-US" sz="4400" b="1" dirty="0"/>
              <a:t>Reducing the redundant information in tuples and anomalies</a:t>
            </a:r>
            <a:endParaRPr lang="en-US" b="1" dirty="0"/>
          </a:p>
        </p:txBody>
      </p:sp>
      <p:sp>
        <p:nvSpPr>
          <p:cNvPr id="3" name="Content Placeholder 2">
            <a:extLst>
              <a:ext uri="{FF2B5EF4-FFF2-40B4-BE49-F238E27FC236}">
                <a16:creationId xmlns:a16="http://schemas.microsoft.com/office/drawing/2014/main" id="{5179509E-DBFB-4257-ACD2-31352E856CAE}"/>
              </a:ext>
            </a:extLst>
          </p:cNvPr>
          <p:cNvSpPr>
            <a:spLocks noGrp="1"/>
          </p:cNvSpPr>
          <p:nvPr>
            <p:ph idx="1"/>
          </p:nvPr>
        </p:nvSpPr>
        <p:spPr/>
        <p:txBody>
          <a:bodyPr>
            <a:normAutofit fontScale="77500" lnSpcReduction="20000"/>
          </a:bodyPr>
          <a:lstStyle/>
          <a:p>
            <a:r>
              <a:rPr lang="en-US" sz="3200" dirty="0"/>
              <a:t>One goal of schema design is to minimize the storage space used by the base relations (and hence the corresponding files). Grouping attributes into relation schemas has a significant effect on storage space.</a:t>
            </a:r>
          </a:p>
          <a:p>
            <a:r>
              <a:rPr lang="en-US" sz="3200" dirty="0"/>
              <a:t>For example, compare the space used by the two base relations EMPLOYEE and DEPARTMENT in Figure 15.2 with that for an EMP_DEPT base relation in Figure 15.4, which is the result of applying the NATURAL JOIN operation to EMPLOYEE and DEPARTMENT. In EMP_DEPT, the attribute values pertaining to a particular department (</a:t>
            </a:r>
            <a:r>
              <a:rPr lang="en-US" sz="3200" dirty="0" err="1"/>
              <a:t>Dnumber</a:t>
            </a:r>
            <a:r>
              <a:rPr lang="en-US" sz="3200" dirty="0"/>
              <a:t>, </a:t>
            </a:r>
            <a:r>
              <a:rPr lang="en-US" sz="3200" dirty="0" err="1"/>
              <a:t>Dname</a:t>
            </a:r>
            <a:r>
              <a:rPr lang="en-US" sz="3200" dirty="0"/>
              <a:t>, </a:t>
            </a:r>
            <a:r>
              <a:rPr lang="en-US" sz="3200" dirty="0" err="1"/>
              <a:t>Dmgr_ssn</a:t>
            </a:r>
            <a:r>
              <a:rPr lang="en-US" sz="3200" dirty="0"/>
              <a:t>) are repeated for every employee who works for that department. In contrast, each department’s information appears only once in the DEPARTMENT relation in Figure 15.2. Only the department number (</a:t>
            </a:r>
            <a:r>
              <a:rPr lang="en-US" sz="3200" dirty="0" err="1"/>
              <a:t>Dnumber</a:t>
            </a:r>
            <a:r>
              <a:rPr lang="en-US" sz="3200" dirty="0"/>
              <a:t>) is repeated in the EMPLOYEE relation for each employee who works in that department as a foreign key. Similar com-</a:t>
            </a:r>
            <a:r>
              <a:rPr lang="en-US" sz="3200" dirty="0" err="1"/>
              <a:t>ments</a:t>
            </a:r>
            <a:r>
              <a:rPr lang="en-US" sz="3200" dirty="0"/>
              <a:t> apply to the EMP_PROJ relation (see Figure 15.4), which augments the WORKS_ON relation with additional attributes from EMPLOYEE and PROJECT.</a:t>
            </a:r>
          </a:p>
          <a:p>
            <a:endParaRPr lang="en-US" sz="3200" dirty="0"/>
          </a:p>
          <a:p>
            <a:endParaRPr lang="en-US" sz="3200" dirty="0"/>
          </a:p>
          <a:p>
            <a:endParaRPr lang="en-US" sz="3200" dirty="0"/>
          </a:p>
        </p:txBody>
      </p:sp>
    </p:spTree>
    <p:extLst>
      <p:ext uri="{BB962C8B-B14F-4D97-AF65-F5344CB8AC3E}">
        <p14:creationId xmlns:p14="http://schemas.microsoft.com/office/powerpoint/2010/main" val="327121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E5E8C7-D0DA-485B-A7BD-760FB2FFD11D}"/>
              </a:ext>
            </a:extLst>
          </p:cNvPr>
          <p:cNvPicPr>
            <a:picLocks noChangeAspect="1"/>
          </p:cNvPicPr>
          <p:nvPr/>
        </p:nvPicPr>
        <p:blipFill>
          <a:blip r:embed="rId2"/>
          <a:stretch>
            <a:fillRect/>
          </a:stretch>
        </p:blipFill>
        <p:spPr>
          <a:xfrm>
            <a:off x="1948905" y="261868"/>
            <a:ext cx="6761462" cy="6473583"/>
          </a:xfrm>
          <a:prstGeom prst="rect">
            <a:avLst/>
          </a:prstGeom>
        </p:spPr>
      </p:pic>
    </p:spTree>
    <p:extLst>
      <p:ext uri="{BB962C8B-B14F-4D97-AF65-F5344CB8AC3E}">
        <p14:creationId xmlns:p14="http://schemas.microsoft.com/office/powerpoint/2010/main" val="47156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5E2C-D9AF-4A04-A33D-CC063DDB364A}"/>
              </a:ext>
            </a:extLst>
          </p:cNvPr>
          <p:cNvSpPr>
            <a:spLocks noGrp="1"/>
          </p:cNvSpPr>
          <p:nvPr>
            <p:ph type="title"/>
          </p:nvPr>
        </p:nvSpPr>
        <p:spPr/>
        <p:txBody>
          <a:bodyPr/>
          <a:lstStyle/>
          <a:p>
            <a:r>
              <a:rPr lang="en-US" sz="4400" b="1" dirty="0"/>
              <a:t>Reducing the redundant information in tuples and anomalies</a:t>
            </a:r>
            <a:endParaRPr lang="en-US" b="1" dirty="0"/>
          </a:p>
        </p:txBody>
      </p:sp>
      <p:sp>
        <p:nvSpPr>
          <p:cNvPr id="3" name="Content Placeholder 2">
            <a:extLst>
              <a:ext uri="{FF2B5EF4-FFF2-40B4-BE49-F238E27FC236}">
                <a16:creationId xmlns:a16="http://schemas.microsoft.com/office/drawing/2014/main" id="{5179509E-DBFB-4257-ACD2-31352E856CAE}"/>
              </a:ext>
            </a:extLst>
          </p:cNvPr>
          <p:cNvSpPr>
            <a:spLocks noGrp="1"/>
          </p:cNvSpPr>
          <p:nvPr>
            <p:ph idx="1"/>
          </p:nvPr>
        </p:nvSpPr>
        <p:spPr/>
        <p:txBody>
          <a:bodyPr>
            <a:normAutofit/>
          </a:bodyPr>
          <a:lstStyle/>
          <a:p>
            <a:pPr marL="0" indent="0">
              <a:buNone/>
            </a:pPr>
            <a:r>
              <a:rPr lang="en-US" sz="3200" b="1" dirty="0"/>
              <a:t>Guideline 2</a:t>
            </a:r>
          </a:p>
          <a:p>
            <a:r>
              <a:rPr lang="en-US" sz="3200" dirty="0"/>
              <a:t>Design the base relation schemas so that no insertion, deletion, or modification anomalies are present in the relations. If any anomalies are present, note them clearly and make sure that the programs that update the database will operate correctly.</a:t>
            </a:r>
          </a:p>
          <a:p>
            <a:r>
              <a:rPr lang="en-US" sz="3200" dirty="0"/>
              <a:t>Types of anomalies are explain in above slides</a:t>
            </a:r>
          </a:p>
        </p:txBody>
      </p:sp>
    </p:spTree>
    <p:extLst>
      <p:ext uri="{BB962C8B-B14F-4D97-AF65-F5344CB8AC3E}">
        <p14:creationId xmlns:p14="http://schemas.microsoft.com/office/powerpoint/2010/main" val="2826315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5E2C-D9AF-4A04-A33D-CC063DDB364A}"/>
              </a:ext>
            </a:extLst>
          </p:cNvPr>
          <p:cNvSpPr>
            <a:spLocks noGrp="1"/>
          </p:cNvSpPr>
          <p:nvPr>
            <p:ph type="title"/>
          </p:nvPr>
        </p:nvSpPr>
        <p:spPr/>
        <p:txBody>
          <a:bodyPr/>
          <a:lstStyle/>
          <a:p>
            <a:r>
              <a:rPr lang="en-US" sz="4400" b="1" dirty="0"/>
              <a:t> Reducing the NULL values in tuples </a:t>
            </a:r>
            <a:br>
              <a:rPr lang="en-US" sz="4400" dirty="0"/>
            </a:br>
            <a:endParaRPr lang="en-US" dirty="0"/>
          </a:p>
        </p:txBody>
      </p:sp>
      <p:sp>
        <p:nvSpPr>
          <p:cNvPr id="3" name="Content Placeholder 2">
            <a:extLst>
              <a:ext uri="{FF2B5EF4-FFF2-40B4-BE49-F238E27FC236}">
                <a16:creationId xmlns:a16="http://schemas.microsoft.com/office/drawing/2014/main" id="{5179509E-DBFB-4257-ACD2-31352E856CAE}"/>
              </a:ext>
            </a:extLst>
          </p:cNvPr>
          <p:cNvSpPr>
            <a:spLocks noGrp="1"/>
          </p:cNvSpPr>
          <p:nvPr>
            <p:ph idx="1"/>
          </p:nvPr>
        </p:nvSpPr>
        <p:spPr/>
        <p:txBody>
          <a:bodyPr/>
          <a:lstStyle/>
          <a:p>
            <a:r>
              <a:rPr lang="en-US" sz="3200" dirty="0"/>
              <a:t>In some schema designs we may group many attributes together into a “fat” relation. If many of the attributes do not apply to all tuples in the relation, we end up with many NULLs in those tuples. This can waste space at the storage level and may also lead to problems with understanding the meaning of the attributes and with specifying JOIN operations at the logical level. Another problem with NULLs is how to account for them when aggregate operations such as COUNT or SUM are applied.</a:t>
            </a:r>
          </a:p>
        </p:txBody>
      </p:sp>
    </p:spTree>
    <p:extLst>
      <p:ext uri="{BB962C8B-B14F-4D97-AF65-F5344CB8AC3E}">
        <p14:creationId xmlns:p14="http://schemas.microsoft.com/office/powerpoint/2010/main" val="3880731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5E2C-D9AF-4A04-A33D-CC063DDB364A}"/>
              </a:ext>
            </a:extLst>
          </p:cNvPr>
          <p:cNvSpPr>
            <a:spLocks noGrp="1"/>
          </p:cNvSpPr>
          <p:nvPr>
            <p:ph type="title"/>
          </p:nvPr>
        </p:nvSpPr>
        <p:spPr/>
        <p:txBody>
          <a:bodyPr/>
          <a:lstStyle/>
          <a:p>
            <a:r>
              <a:rPr lang="en-US" sz="4400" b="1" dirty="0"/>
              <a:t> Reducing the NULL values in tuples </a:t>
            </a:r>
            <a:br>
              <a:rPr lang="en-US" sz="4400" dirty="0"/>
            </a:br>
            <a:endParaRPr lang="en-US" dirty="0"/>
          </a:p>
        </p:txBody>
      </p:sp>
      <p:sp>
        <p:nvSpPr>
          <p:cNvPr id="3" name="Content Placeholder 2">
            <a:extLst>
              <a:ext uri="{FF2B5EF4-FFF2-40B4-BE49-F238E27FC236}">
                <a16:creationId xmlns:a16="http://schemas.microsoft.com/office/drawing/2014/main" id="{5179509E-DBFB-4257-ACD2-31352E856CAE}"/>
              </a:ext>
            </a:extLst>
          </p:cNvPr>
          <p:cNvSpPr>
            <a:spLocks noGrp="1"/>
          </p:cNvSpPr>
          <p:nvPr>
            <p:ph idx="1"/>
          </p:nvPr>
        </p:nvSpPr>
        <p:spPr/>
        <p:txBody>
          <a:bodyPr>
            <a:normAutofit fontScale="85000" lnSpcReduction="20000"/>
          </a:bodyPr>
          <a:lstStyle/>
          <a:p>
            <a:r>
              <a:rPr lang="en-US" sz="3200" dirty="0"/>
              <a:t>Guideline 3</a:t>
            </a:r>
          </a:p>
          <a:p>
            <a:r>
              <a:rPr lang="en-US" sz="3200" dirty="0"/>
              <a:t>As far as possible, avoid placing attributes in a base relation whose values may frequently be NULL. If NULLs are unavoidable, make sure that they apply in exceptional cases only and do not apply to a majority of tuples in the relation.</a:t>
            </a:r>
          </a:p>
          <a:p>
            <a:r>
              <a:rPr lang="en-US" sz="3200" dirty="0"/>
              <a:t>Using space efficiently and avoiding joins with NULL values are the two overriding criteria that determine whether to include the columns that may have NULLs in a relation or to have a separate relation for those columns (with the appropriate key columns). For example, if only 15 percent of employees have individual offices, there is little justification for including an attribute </a:t>
            </a:r>
            <a:r>
              <a:rPr lang="en-US" sz="3200" dirty="0" err="1"/>
              <a:t>Office_number</a:t>
            </a:r>
            <a:r>
              <a:rPr lang="en-US" sz="3200" dirty="0"/>
              <a:t> in the EMPLOYEE relation; rather, a relation EMP_OFFICES(</a:t>
            </a:r>
            <a:r>
              <a:rPr lang="en-US" sz="3200" dirty="0" err="1"/>
              <a:t>Essn</a:t>
            </a:r>
            <a:r>
              <a:rPr lang="en-US" sz="3200" dirty="0"/>
              <a:t>, </a:t>
            </a:r>
            <a:r>
              <a:rPr lang="en-US" sz="3200" dirty="0" err="1"/>
              <a:t>Office_number</a:t>
            </a:r>
            <a:r>
              <a:rPr lang="en-US" sz="3200" dirty="0"/>
              <a:t>) can be created to include tuples for only the employees with individual offices.</a:t>
            </a:r>
          </a:p>
        </p:txBody>
      </p:sp>
    </p:spTree>
    <p:extLst>
      <p:ext uri="{BB962C8B-B14F-4D97-AF65-F5344CB8AC3E}">
        <p14:creationId xmlns:p14="http://schemas.microsoft.com/office/powerpoint/2010/main" val="306102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RDBMS (relational database management system)</a:t>
            </a:r>
          </a:p>
        </p:txBody>
      </p:sp>
      <p:sp>
        <p:nvSpPr>
          <p:cNvPr id="3" name="Content Placeholder 2"/>
          <p:cNvSpPr>
            <a:spLocks noGrp="1"/>
          </p:cNvSpPr>
          <p:nvPr>
            <p:ph idx="1"/>
          </p:nvPr>
        </p:nvSpPr>
        <p:spPr/>
        <p:txBody>
          <a:bodyPr/>
          <a:lstStyle/>
          <a:p>
            <a:pPr algn="just"/>
            <a:r>
              <a:rPr lang="en-US" dirty="0"/>
              <a:t>A relational database management system (RDBMS) is a collection of programs and capabilities that enable IT teams and others to create, update, administer and otherwise interact with a relational database. </a:t>
            </a:r>
          </a:p>
          <a:p>
            <a:pPr algn="just"/>
            <a:r>
              <a:rPr lang="en-US" dirty="0"/>
              <a:t>RDBMS store data in the form of tables, with most commercial relational database management systems using Structured Query Language (SQL) to access the database.</a:t>
            </a:r>
          </a:p>
        </p:txBody>
      </p:sp>
    </p:spTree>
    <p:extLst>
      <p:ext uri="{BB962C8B-B14F-4D97-AF65-F5344CB8AC3E}">
        <p14:creationId xmlns:p14="http://schemas.microsoft.com/office/powerpoint/2010/main" val="4254157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5E2C-D9AF-4A04-A33D-CC063DDB364A}"/>
              </a:ext>
            </a:extLst>
          </p:cNvPr>
          <p:cNvSpPr>
            <a:spLocks noGrp="1"/>
          </p:cNvSpPr>
          <p:nvPr>
            <p:ph type="title"/>
          </p:nvPr>
        </p:nvSpPr>
        <p:spPr/>
        <p:txBody>
          <a:bodyPr>
            <a:normAutofit fontScale="90000"/>
          </a:bodyPr>
          <a:lstStyle/>
          <a:p>
            <a:pPr marL="457200" lvl="1"/>
            <a:r>
              <a:rPr lang="en-US" sz="4400" dirty="0"/>
              <a:t>Disallowing the possibility of generating spurious tuples</a:t>
            </a:r>
          </a:p>
        </p:txBody>
      </p:sp>
      <p:sp>
        <p:nvSpPr>
          <p:cNvPr id="3" name="Content Placeholder 2">
            <a:extLst>
              <a:ext uri="{FF2B5EF4-FFF2-40B4-BE49-F238E27FC236}">
                <a16:creationId xmlns:a16="http://schemas.microsoft.com/office/drawing/2014/main" id="{5179509E-DBFB-4257-ACD2-31352E856CAE}"/>
              </a:ext>
            </a:extLst>
          </p:cNvPr>
          <p:cNvSpPr>
            <a:spLocks noGrp="1"/>
          </p:cNvSpPr>
          <p:nvPr>
            <p:ph idx="1"/>
          </p:nvPr>
        </p:nvSpPr>
        <p:spPr/>
        <p:txBody>
          <a:bodyPr>
            <a:normAutofit/>
          </a:bodyPr>
          <a:lstStyle/>
          <a:p>
            <a:pPr marL="0" indent="0">
              <a:buNone/>
            </a:pPr>
            <a:r>
              <a:rPr lang="en-US" sz="3200" dirty="0"/>
              <a:t>Spurious tuples are extra generated false record occurred during natural join operation of relations on basis of foreign key with not primary attribute of another relation.</a:t>
            </a:r>
          </a:p>
        </p:txBody>
      </p:sp>
    </p:spTree>
    <p:extLst>
      <p:ext uri="{BB962C8B-B14F-4D97-AF65-F5344CB8AC3E}">
        <p14:creationId xmlns:p14="http://schemas.microsoft.com/office/powerpoint/2010/main" val="1569549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5E2C-D9AF-4A04-A33D-CC063DDB364A}"/>
              </a:ext>
            </a:extLst>
          </p:cNvPr>
          <p:cNvSpPr>
            <a:spLocks noGrp="1"/>
          </p:cNvSpPr>
          <p:nvPr>
            <p:ph type="title"/>
          </p:nvPr>
        </p:nvSpPr>
        <p:spPr/>
        <p:txBody>
          <a:bodyPr>
            <a:normAutofit fontScale="90000"/>
          </a:bodyPr>
          <a:lstStyle/>
          <a:p>
            <a:pPr marL="457200" lvl="1"/>
            <a:r>
              <a:rPr lang="en-US" sz="4400" dirty="0"/>
              <a:t>Disallowing the possibility of generating spurious tuples</a:t>
            </a:r>
          </a:p>
        </p:txBody>
      </p:sp>
      <p:sp>
        <p:nvSpPr>
          <p:cNvPr id="3" name="Content Placeholder 2">
            <a:extLst>
              <a:ext uri="{FF2B5EF4-FFF2-40B4-BE49-F238E27FC236}">
                <a16:creationId xmlns:a16="http://schemas.microsoft.com/office/drawing/2014/main" id="{5179509E-DBFB-4257-ACD2-31352E856CAE}"/>
              </a:ext>
            </a:extLst>
          </p:cNvPr>
          <p:cNvSpPr>
            <a:spLocks noGrp="1"/>
          </p:cNvSpPr>
          <p:nvPr>
            <p:ph idx="1"/>
          </p:nvPr>
        </p:nvSpPr>
        <p:spPr/>
        <p:txBody>
          <a:bodyPr>
            <a:normAutofit lnSpcReduction="10000"/>
          </a:bodyPr>
          <a:lstStyle/>
          <a:p>
            <a:pPr marL="0" indent="0">
              <a:buNone/>
            </a:pPr>
            <a:r>
              <a:rPr lang="en-US" sz="3200" dirty="0"/>
              <a:t>Consider the two relation schemas EMP_LOCS and EMP_PROJ1 in Figure 15.5(a), which can be used instead of the single EMP_PROJ relation in Figure 15.3(b). A tuple in EMP_LOCS means that the employee whose name is </a:t>
            </a:r>
            <a:r>
              <a:rPr lang="en-US" sz="3200" dirty="0" err="1"/>
              <a:t>Ename</a:t>
            </a:r>
            <a:r>
              <a:rPr lang="en-US" sz="3200" dirty="0"/>
              <a:t> works on some project whose location is </a:t>
            </a:r>
            <a:r>
              <a:rPr lang="en-US" sz="3200" dirty="0" err="1"/>
              <a:t>Plocation</a:t>
            </a:r>
            <a:r>
              <a:rPr lang="en-US" sz="3200" dirty="0"/>
              <a:t>. A tuple in EMP_PROJ1 refers to the fact that the employee whose Social Security number is </a:t>
            </a:r>
            <a:r>
              <a:rPr lang="en-US" sz="3200" dirty="0" err="1"/>
              <a:t>Ssn</a:t>
            </a:r>
            <a:r>
              <a:rPr lang="en-US" sz="3200" dirty="0"/>
              <a:t> works Hours per week on the project whose name, number, and location are </a:t>
            </a:r>
            <a:r>
              <a:rPr lang="en-US" sz="3200" dirty="0" err="1"/>
              <a:t>Pname</a:t>
            </a:r>
            <a:r>
              <a:rPr lang="en-US" sz="3200" dirty="0"/>
              <a:t>, </a:t>
            </a:r>
            <a:r>
              <a:rPr lang="en-US" sz="3200" dirty="0" err="1"/>
              <a:t>Pnumber</a:t>
            </a:r>
            <a:r>
              <a:rPr lang="en-US" sz="3200" dirty="0"/>
              <a:t>, and </a:t>
            </a:r>
            <a:r>
              <a:rPr lang="en-US" sz="3200" dirty="0" err="1"/>
              <a:t>Plocation</a:t>
            </a:r>
            <a:r>
              <a:rPr lang="en-US" sz="3200" dirty="0"/>
              <a:t>. Figure 15.5(b) shows relation states of EMP_LOCS and EMP_PROJ1 corresponding to the</a:t>
            </a:r>
          </a:p>
        </p:txBody>
      </p:sp>
    </p:spTree>
    <p:extLst>
      <p:ext uri="{BB962C8B-B14F-4D97-AF65-F5344CB8AC3E}">
        <p14:creationId xmlns:p14="http://schemas.microsoft.com/office/powerpoint/2010/main" val="93279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5E2C-D9AF-4A04-A33D-CC063DDB364A}"/>
              </a:ext>
            </a:extLst>
          </p:cNvPr>
          <p:cNvSpPr>
            <a:spLocks noGrp="1"/>
          </p:cNvSpPr>
          <p:nvPr>
            <p:ph type="title"/>
          </p:nvPr>
        </p:nvSpPr>
        <p:spPr/>
        <p:txBody>
          <a:bodyPr>
            <a:normAutofit/>
          </a:bodyPr>
          <a:lstStyle/>
          <a:p>
            <a:pPr marL="457200" lvl="1"/>
            <a:r>
              <a:rPr lang="en-US" sz="4400" dirty="0"/>
              <a:t>example</a:t>
            </a:r>
          </a:p>
        </p:txBody>
      </p:sp>
      <p:pic>
        <p:nvPicPr>
          <p:cNvPr id="4098" name="Picture 2">
            <a:extLst>
              <a:ext uri="{FF2B5EF4-FFF2-40B4-BE49-F238E27FC236}">
                <a16:creationId xmlns:a16="http://schemas.microsoft.com/office/drawing/2014/main" id="{94716F49-DDF9-4CB2-A1D7-25B534B864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058" y="1690688"/>
            <a:ext cx="6381750" cy="38186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A7F828D-8F0C-42BD-9877-C1837A477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762" y="1690688"/>
            <a:ext cx="4867324" cy="388080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B9864EC-31B7-4817-96B4-CF8531A21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7287" y="5730712"/>
            <a:ext cx="4439975" cy="89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676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5E2C-D9AF-4A04-A33D-CC063DDB364A}"/>
              </a:ext>
            </a:extLst>
          </p:cNvPr>
          <p:cNvSpPr>
            <a:spLocks noGrp="1"/>
          </p:cNvSpPr>
          <p:nvPr>
            <p:ph type="title"/>
          </p:nvPr>
        </p:nvSpPr>
        <p:spPr/>
        <p:txBody>
          <a:bodyPr>
            <a:normAutofit/>
          </a:bodyPr>
          <a:lstStyle/>
          <a:p>
            <a:pPr marL="457200" lvl="1"/>
            <a:r>
              <a:rPr lang="en-US" sz="4400" dirty="0"/>
              <a:t>example</a:t>
            </a:r>
          </a:p>
        </p:txBody>
      </p:sp>
      <p:sp>
        <p:nvSpPr>
          <p:cNvPr id="3" name="Content Placeholder 2">
            <a:extLst>
              <a:ext uri="{FF2B5EF4-FFF2-40B4-BE49-F238E27FC236}">
                <a16:creationId xmlns:a16="http://schemas.microsoft.com/office/drawing/2014/main" id="{C2D4A3A6-A411-4588-8401-140732AF0014}"/>
              </a:ext>
            </a:extLst>
          </p:cNvPr>
          <p:cNvSpPr>
            <a:spLocks noGrp="1"/>
          </p:cNvSpPr>
          <p:nvPr>
            <p:ph idx="1"/>
          </p:nvPr>
        </p:nvSpPr>
        <p:spPr/>
        <p:txBody>
          <a:bodyPr/>
          <a:lstStyle/>
          <a:p>
            <a:r>
              <a:rPr lang="en-US" dirty="0"/>
              <a:t>Decomposing EMP_PROJ into EMP_LOCS and EMP_PROJ1 is undesirable because when we JOIN them back using NATURAL JOIN, we do not get the correct original information. This is because in this case </a:t>
            </a:r>
            <a:r>
              <a:rPr lang="en-US" dirty="0" err="1"/>
              <a:t>Plocation</a:t>
            </a:r>
            <a:r>
              <a:rPr lang="en-US" dirty="0"/>
              <a:t> is the attribute that relates EMP_LOCS and EMP_PROJ1, and </a:t>
            </a:r>
            <a:r>
              <a:rPr lang="en-US" dirty="0" err="1"/>
              <a:t>Plocation</a:t>
            </a:r>
            <a:r>
              <a:rPr lang="en-US" dirty="0"/>
              <a:t> is neither a primary key nor a foreign key in either EMP_LOCS or EMP_PROJ1. We can now informally state another design guideline.</a:t>
            </a:r>
          </a:p>
        </p:txBody>
      </p:sp>
    </p:spTree>
    <p:extLst>
      <p:ext uri="{BB962C8B-B14F-4D97-AF65-F5344CB8AC3E}">
        <p14:creationId xmlns:p14="http://schemas.microsoft.com/office/powerpoint/2010/main" val="289237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5E2C-D9AF-4A04-A33D-CC063DDB364A}"/>
              </a:ext>
            </a:extLst>
          </p:cNvPr>
          <p:cNvSpPr>
            <a:spLocks noGrp="1"/>
          </p:cNvSpPr>
          <p:nvPr>
            <p:ph type="title"/>
          </p:nvPr>
        </p:nvSpPr>
        <p:spPr/>
        <p:txBody>
          <a:bodyPr>
            <a:normAutofit fontScale="90000"/>
          </a:bodyPr>
          <a:lstStyle/>
          <a:p>
            <a:pPr marL="457200" lvl="1"/>
            <a:r>
              <a:rPr lang="en-US" sz="4400" dirty="0"/>
              <a:t>Disallowing the possibility of generating spurious tuples</a:t>
            </a:r>
          </a:p>
        </p:txBody>
      </p:sp>
      <p:sp>
        <p:nvSpPr>
          <p:cNvPr id="3" name="Content Placeholder 2">
            <a:extLst>
              <a:ext uri="{FF2B5EF4-FFF2-40B4-BE49-F238E27FC236}">
                <a16:creationId xmlns:a16="http://schemas.microsoft.com/office/drawing/2014/main" id="{C2D4A3A6-A411-4588-8401-140732AF0014}"/>
              </a:ext>
            </a:extLst>
          </p:cNvPr>
          <p:cNvSpPr>
            <a:spLocks noGrp="1"/>
          </p:cNvSpPr>
          <p:nvPr>
            <p:ph idx="1"/>
          </p:nvPr>
        </p:nvSpPr>
        <p:spPr/>
        <p:txBody>
          <a:bodyPr>
            <a:normAutofit/>
          </a:bodyPr>
          <a:lstStyle/>
          <a:p>
            <a:pPr marL="0" indent="0">
              <a:buNone/>
            </a:pPr>
            <a:r>
              <a:rPr lang="en-US" b="1" dirty="0"/>
              <a:t>Guideline 4</a:t>
            </a:r>
          </a:p>
          <a:p>
            <a:r>
              <a:rPr lang="en-US" dirty="0"/>
              <a:t>Design relation schemas so that they can be joined with equality conditions on attributes that are appropriately related (primary key, foreign key) pairs in a way that guarantees that no spurious tuples are generated. Avoid relations that contain matching attributes that are not (foreign key, primary key) combinations because joining on such attributes may produce spurious tuples.</a:t>
            </a:r>
          </a:p>
        </p:txBody>
      </p:sp>
    </p:spTree>
    <p:extLst>
      <p:ext uri="{BB962C8B-B14F-4D97-AF65-F5344CB8AC3E}">
        <p14:creationId xmlns:p14="http://schemas.microsoft.com/office/powerpoint/2010/main" val="3567299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Dependency</a:t>
            </a:r>
          </a:p>
        </p:txBody>
      </p:sp>
      <p:sp>
        <p:nvSpPr>
          <p:cNvPr id="3" name="Content Placeholder 2"/>
          <p:cNvSpPr>
            <a:spLocks noGrp="1"/>
          </p:cNvSpPr>
          <p:nvPr>
            <p:ph idx="1"/>
          </p:nvPr>
        </p:nvSpPr>
        <p:spPr/>
        <p:txBody>
          <a:bodyPr>
            <a:normAutofit fontScale="92500" lnSpcReduction="20000"/>
          </a:bodyPr>
          <a:lstStyle/>
          <a:p>
            <a:pPr algn="just"/>
            <a:r>
              <a:rPr lang="en-US" b="1" dirty="0"/>
              <a:t>Functional Dependency (FD)</a:t>
            </a:r>
            <a:r>
              <a:rPr lang="en-US" dirty="0"/>
              <a:t> is a constraint that determines the relation of one attribute to another attribute in a Database Management System (DBMS). Functional Dependency helps to maintain the quality of data in the database. It plays a vital role to find the difference between good and bad database design.</a:t>
            </a:r>
          </a:p>
          <a:p>
            <a:pPr algn="just"/>
            <a:r>
              <a:rPr lang="en-US" dirty="0"/>
              <a:t>A functional dependency is denoted by an arrow “→”. The functional dependency of X on Y is represented by X → Y. </a:t>
            </a:r>
          </a:p>
          <a:p>
            <a:pPr algn="just"/>
            <a:r>
              <a:rPr lang="en-US" dirty="0">
                <a:solidFill>
                  <a:srgbClr val="333399"/>
                </a:solidFill>
                <a:latin typeface="Arial MT"/>
                <a:cs typeface="Arial MT"/>
              </a:rPr>
              <a:t>X -&gt; Y </a:t>
            </a:r>
            <a:r>
              <a:rPr lang="en-US" spc="-10" dirty="0">
                <a:solidFill>
                  <a:srgbClr val="333399"/>
                </a:solidFill>
                <a:latin typeface="Arial MT"/>
                <a:cs typeface="Arial MT"/>
              </a:rPr>
              <a:t>holds </a:t>
            </a:r>
            <a:r>
              <a:rPr lang="en-US" spc="-5" dirty="0">
                <a:solidFill>
                  <a:srgbClr val="333399"/>
                </a:solidFill>
                <a:latin typeface="Arial MT"/>
                <a:cs typeface="Arial MT"/>
              </a:rPr>
              <a:t>if </a:t>
            </a:r>
            <a:r>
              <a:rPr lang="en-US" spc="-10" dirty="0">
                <a:solidFill>
                  <a:srgbClr val="333399"/>
                </a:solidFill>
                <a:latin typeface="Arial MT"/>
                <a:cs typeface="Arial MT"/>
              </a:rPr>
              <a:t>whenever </a:t>
            </a:r>
            <a:r>
              <a:rPr lang="en-US" spc="-5" dirty="0">
                <a:solidFill>
                  <a:srgbClr val="333399"/>
                </a:solidFill>
                <a:latin typeface="Arial MT"/>
                <a:cs typeface="Arial MT"/>
              </a:rPr>
              <a:t>two </a:t>
            </a:r>
            <a:r>
              <a:rPr lang="en-US" spc="-10" dirty="0">
                <a:solidFill>
                  <a:srgbClr val="333399"/>
                </a:solidFill>
                <a:latin typeface="Arial MT"/>
                <a:cs typeface="Arial MT"/>
              </a:rPr>
              <a:t>tuples </a:t>
            </a:r>
            <a:r>
              <a:rPr lang="en-US" spc="-5" dirty="0">
                <a:solidFill>
                  <a:srgbClr val="333399"/>
                </a:solidFill>
                <a:latin typeface="Arial MT"/>
                <a:cs typeface="Arial MT"/>
              </a:rPr>
              <a:t>have </a:t>
            </a:r>
            <a:r>
              <a:rPr lang="en-US" dirty="0">
                <a:solidFill>
                  <a:srgbClr val="333399"/>
                </a:solidFill>
                <a:latin typeface="Arial MT"/>
                <a:cs typeface="Arial MT"/>
              </a:rPr>
              <a:t>the same </a:t>
            </a:r>
            <a:r>
              <a:rPr lang="en-US" spc="-5" dirty="0">
                <a:solidFill>
                  <a:srgbClr val="333399"/>
                </a:solidFill>
                <a:latin typeface="Arial MT"/>
                <a:cs typeface="Arial MT"/>
              </a:rPr>
              <a:t>value </a:t>
            </a:r>
            <a:r>
              <a:rPr lang="en-US" spc="-655" dirty="0">
                <a:solidFill>
                  <a:srgbClr val="333399"/>
                </a:solidFill>
                <a:latin typeface="Arial MT"/>
                <a:cs typeface="Arial MT"/>
              </a:rPr>
              <a:t> </a:t>
            </a:r>
            <a:r>
              <a:rPr lang="en-US" dirty="0">
                <a:solidFill>
                  <a:srgbClr val="333399"/>
                </a:solidFill>
                <a:latin typeface="Arial MT"/>
                <a:cs typeface="Arial MT"/>
              </a:rPr>
              <a:t>for</a:t>
            </a:r>
            <a:r>
              <a:rPr lang="en-US" spc="-5" dirty="0">
                <a:solidFill>
                  <a:srgbClr val="333399"/>
                </a:solidFill>
                <a:latin typeface="Arial MT"/>
                <a:cs typeface="Arial MT"/>
              </a:rPr>
              <a:t> X,</a:t>
            </a:r>
            <a:r>
              <a:rPr lang="en-US" dirty="0">
                <a:solidFill>
                  <a:srgbClr val="333399"/>
                </a:solidFill>
                <a:latin typeface="Arial MT"/>
                <a:cs typeface="Arial MT"/>
              </a:rPr>
              <a:t> </a:t>
            </a:r>
            <a:r>
              <a:rPr lang="en-US" spc="-5" dirty="0">
                <a:solidFill>
                  <a:srgbClr val="333399"/>
                </a:solidFill>
                <a:latin typeface="Arial MT"/>
                <a:cs typeface="Arial MT"/>
              </a:rPr>
              <a:t>they</a:t>
            </a:r>
            <a:r>
              <a:rPr lang="en-US" spc="25" dirty="0">
                <a:solidFill>
                  <a:srgbClr val="333399"/>
                </a:solidFill>
                <a:latin typeface="Arial MT"/>
                <a:cs typeface="Arial MT"/>
              </a:rPr>
              <a:t> </a:t>
            </a:r>
            <a:r>
              <a:rPr lang="en-US" i="1" spc="-5" dirty="0">
                <a:solidFill>
                  <a:srgbClr val="333399"/>
                </a:solidFill>
                <a:latin typeface="Arial"/>
                <a:cs typeface="Arial"/>
              </a:rPr>
              <a:t>must</a:t>
            </a:r>
            <a:r>
              <a:rPr lang="en-US" i="1" spc="5" dirty="0">
                <a:solidFill>
                  <a:srgbClr val="333399"/>
                </a:solidFill>
                <a:latin typeface="Arial"/>
                <a:cs typeface="Arial"/>
              </a:rPr>
              <a:t> </a:t>
            </a:r>
            <a:r>
              <a:rPr lang="en-US" i="1" spc="-5" dirty="0">
                <a:solidFill>
                  <a:srgbClr val="333399"/>
                </a:solidFill>
                <a:latin typeface="Arial"/>
                <a:cs typeface="Arial"/>
              </a:rPr>
              <a:t>have</a:t>
            </a:r>
            <a:r>
              <a:rPr lang="en-US" i="1" spc="15" dirty="0">
                <a:solidFill>
                  <a:srgbClr val="333399"/>
                </a:solidFill>
                <a:latin typeface="Arial"/>
                <a:cs typeface="Arial"/>
              </a:rPr>
              <a:t> </a:t>
            </a:r>
            <a:r>
              <a:rPr lang="en-US" spc="-5" dirty="0">
                <a:solidFill>
                  <a:srgbClr val="333399"/>
                </a:solidFill>
                <a:latin typeface="Arial MT"/>
                <a:cs typeface="Arial MT"/>
              </a:rPr>
              <a:t>the </a:t>
            </a:r>
            <a:r>
              <a:rPr lang="en-US" dirty="0">
                <a:solidFill>
                  <a:srgbClr val="333399"/>
                </a:solidFill>
                <a:latin typeface="Arial MT"/>
                <a:cs typeface="Arial MT"/>
              </a:rPr>
              <a:t>same</a:t>
            </a:r>
            <a:r>
              <a:rPr lang="en-US" spc="-10" dirty="0">
                <a:solidFill>
                  <a:srgbClr val="333399"/>
                </a:solidFill>
                <a:latin typeface="Arial MT"/>
                <a:cs typeface="Arial MT"/>
              </a:rPr>
              <a:t> </a:t>
            </a:r>
            <a:r>
              <a:rPr lang="en-US" spc="-5" dirty="0">
                <a:solidFill>
                  <a:srgbClr val="333399"/>
                </a:solidFill>
                <a:latin typeface="Arial MT"/>
                <a:cs typeface="Arial MT"/>
              </a:rPr>
              <a:t>value for</a:t>
            </a:r>
            <a:r>
              <a:rPr lang="en-US" spc="-40" dirty="0">
                <a:solidFill>
                  <a:srgbClr val="333399"/>
                </a:solidFill>
                <a:latin typeface="Arial MT"/>
                <a:cs typeface="Arial MT"/>
              </a:rPr>
              <a:t> </a:t>
            </a:r>
            <a:r>
              <a:rPr lang="en-US" dirty="0">
                <a:solidFill>
                  <a:srgbClr val="333399"/>
                </a:solidFill>
                <a:latin typeface="Arial MT"/>
                <a:cs typeface="Arial MT"/>
              </a:rPr>
              <a:t>Y</a:t>
            </a:r>
          </a:p>
          <a:p>
            <a:pPr marL="0" indent="0" algn="just">
              <a:buNone/>
            </a:pPr>
            <a:r>
              <a:rPr lang="en-US" spc="-5" dirty="0">
                <a:solidFill>
                  <a:srgbClr val="7F0000"/>
                </a:solidFill>
                <a:latin typeface="Arial MT"/>
                <a:cs typeface="Arial MT"/>
              </a:rPr>
              <a:t>	For any</a:t>
            </a:r>
            <a:r>
              <a:rPr lang="en-US" spc="5" dirty="0">
                <a:solidFill>
                  <a:srgbClr val="7F0000"/>
                </a:solidFill>
                <a:latin typeface="Arial MT"/>
                <a:cs typeface="Arial MT"/>
              </a:rPr>
              <a:t> </a:t>
            </a:r>
            <a:r>
              <a:rPr lang="en-US" spc="-10" dirty="0">
                <a:solidFill>
                  <a:srgbClr val="7F0000"/>
                </a:solidFill>
                <a:latin typeface="Arial MT"/>
                <a:cs typeface="Arial MT"/>
              </a:rPr>
              <a:t>two</a:t>
            </a:r>
            <a:r>
              <a:rPr lang="en-US" spc="5" dirty="0">
                <a:solidFill>
                  <a:srgbClr val="7F0000"/>
                </a:solidFill>
                <a:latin typeface="Arial MT"/>
                <a:cs typeface="Arial MT"/>
              </a:rPr>
              <a:t> </a:t>
            </a:r>
            <a:r>
              <a:rPr lang="en-US" spc="-5" dirty="0">
                <a:solidFill>
                  <a:srgbClr val="7F0000"/>
                </a:solidFill>
                <a:latin typeface="Arial MT"/>
                <a:cs typeface="Arial MT"/>
              </a:rPr>
              <a:t>tuples</a:t>
            </a:r>
            <a:r>
              <a:rPr lang="en-US" spc="5" dirty="0">
                <a:solidFill>
                  <a:srgbClr val="7F0000"/>
                </a:solidFill>
                <a:latin typeface="Arial MT"/>
                <a:cs typeface="Arial MT"/>
              </a:rPr>
              <a:t> </a:t>
            </a:r>
            <a:r>
              <a:rPr lang="en-US" spc="-5" dirty="0">
                <a:solidFill>
                  <a:srgbClr val="7F0000"/>
                </a:solidFill>
                <a:latin typeface="Arial MT"/>
                <a:cs typeface="Arial MT"/>
              </a:rPr>
              <a:t>t1</a:t>
            </a:r>
            <a:r>
              <a:rPr lang="en-US" spc="5" dirty="0">
                <a:solidFill>
                  <a:srgbClr val="7F0000"/>
                </a:solidFill>
                <a:latin typeface="Arial MT"/>
                <a:cs typeface="Arial MT"/>
              </a:rPr>
              <a:t> </a:t>
            </a:r>
            <a:r>
              <a:rPr lang="en-US" spc="-5" dirty="0">
                <a:solidFill>
                  <a:srgbClr val="7F0000"/>
                </a:solidFill>
                <a:latin typeface="Arial MT"/>
                <a:cs typeface="Arial MT"/>
              </a:rPr>
              <a:t>and t2</a:t>
            </a:r>
            <a:r>
              <a:rPr lang="en-US" dirty="0">
                <a:solidFill>
                  <a:srgbClr val="7F0000"/>
                </a:solidFill>
                <a:latin typeface="Arial MT"/>
                <a:cs typeface="Arial MT"/>
              </a:rPr>
              <a:t> </a:t>
            </a:r>
            <a:r>
              <a:rPr lang="en-US" spc="-5" dirty="0">
                <a:solidFill>
                  <a:srgbClr val="7F0000"/>
                </a:solidFill>
                <a:latin typeface="Arial MT"/>
                <a:cs typeface="Arial MT"/>
              </a:rPr>
              <a:t>in</a:t>
            </a:r>
            <a:r>
              <a:rPr lang="en-US" spc="5" dirty="0">
                <a:solidFill>
                  <a:srgbClr val="7F0000"/>
                </a:solidFill>
                <a:latin typeface="Arial MT"/>
                <a:cs typeface="Arial MT"/>
              </a:rPr>
              <a:t> </a:t>
            </a:r>
            <a:r>
              <a:rPr lang="en-US" spc="-5" dirty="0">
                <a:solidFill>
                  <a:srgbClr val="7F0000"/>
                </a:solidFill>
                <a:latin typeface="Arial MT"/>
                <a:cs typeface="Arial MT"/>
              </a:rPr>
              <a:t>any relation</a:t>
            </a:r>
            <a:r>
              <a:rPr lang="en-US" spc="5" dirty="0">
                <a:solidFill>
                  <a:srgbClr val="7F0000"/>
                </a:solidFill>
                <a:latin typeface="Arial MT"/>
                <a:cs typeface="Arial MT"/>
              </a:rPr>
              <a:t> </a:t>
            </a:r>
            <a:r>
              <a:rPr lang="en-US" spc="-5" dirty="0">
                <a:solidFill>
                  <a:srgbClr val="7F0000"/>
                </a:solidFill>
                <a:latin typeface="Arial MT"/>
                <a:cs typeface="Arial MT"/>
              </a:rPr>
              <a:t>instance</a:t>
            </a:r>
            <a:r>
              <a:rPr lang="en-US" dirty="0">
                <a:solidFill>
                  <a:srgbClr val="7F0000"/>
                </a:solidFill>
                <a:latin typeface="Arial MT"/>
                <a:cs typeface="Arial MT"/>
              </a:rPr>
              <a:t> </a:t>
            </a:r>
            <a:r>
              <a:rPr lang="en-US" spc="-5" dirty="0">
                <a:solidFill>
                  <a:srgbClr val="7F0000"/>
                </a:solidFill>
                <a:latin typeface="Arial MT"/>
                <a:cs typeface="Arial MT"/>
              </a:rPr>
              <a:t>r(R):</a:t>
            </a:r>
            <a:r>
              <a:rPr lang="en-US" spc="-10" dirty="0">
                <a:solidFill>
                  <a:srgbClr val="7F0000"/>
                </a:solidFill>
                <a:latin typeface="Arial MT"/>
                <a:cs typeface="Arial MT"/>
              </a:rPr>
              <a:t> </a:t>
            </a:r>
            <a:r>
              <a:rPr lang="en-US" spc="-5" dirty="0">
                <a:solidFill>
                  <a:srgbClr val="7F0000"/>
                </a:solidFill>
                <a:latin typeface="Arial MT"/>
                <a:cs typeface="Arial MT"/>
              </a:rPr>
              <a:t>If </a:t>
            </a:r>
            <a:r>
              <a:rPr lang="en-US" spc="-595" dirty="0">
                <a:solidFill>
                  <a:srgbClr val="7F0000"/>
                </a:solidFill>
                <a:latin typeface="Arial MT"/>
                <a:cs typeface="Arial MT"/>
              </a:rPr>
              <a:t> 	</a:t>
            </a:r>
            <a:r>
              <a:rPr lang="en-US" spc="-5" dirty="0">
                <a:solidFill>
                  <a:srgbClr val="7F0000"/>
                </a:solidFill>
                <a:latin typeface="Arial MT"/>
                <a:cs typeface="Arial MT"/>
              </a:rPr>
              <a:t>t1[X]=t2[X],</a:t>
            </a:r>
            <a:r>
              <a:rPr lang="en-US" spc="15" dirty="0">
                <a:solidFill>
                  <a:srgbClr val="7F0000"/>
                </a:solidFill>
                <a:latin typeface="Arial MT"/>
                <a:cs typeface="Arial MT"/>
              </a:rPr>
              <a:t> </a:t>
            </a:r>
            <a:r>
              <a:rPr lang="en-US" i="1" spc="-5" dirty="0">
                <a:solidFill>
                  <a:srgbClr val="7F0000"/>
                </a:solidFill>
                <a:latin typeface="Arial"/>
                <a:cs typeface="Arial"/>
              </a:rPr>
              <a:t>then </a:t>
            </a:r>
            <a:r>
              <a:rPr lang="en-US" spc="-5" dirty="0">
                <a:solidFill>
                  <a:srgbClr val="7F0000"/>
                </a:solidFill>
                <a:latin typeface="Arial MT"/>
                <a:cs typeface="Arial MT"/>
              </a:rPr>
              <a:t>t1[Y]=t2[Y]</a:t>
            </a:r>
            <a:endParaRPr lang="en-US" dirty="0"/>
          </a:p>
          <a:p>
            <a:pPr algn="just"/>
            <a:r>
              <a:rPr lang="en-US" dirty="0"/>
              <a:t>Let’s understand Functional Dependency in DBMS with example.</a:t>
            </a:r>
          </a:p>
          <a:p>
            <a:pPr marL="0" indent="0" algn="just">
              <a:buNone/>
            </a:pPr>
            <a:endParaRPr lang="en-US" dirty="0"/>
          </a:p>
        </p:txBody>
      </p:sp>
    </p:spTree>
    <p:extLst>
      <p:ext uri="{BB962C8B-B14F-4D97-AF65-F5344CB8AC3E}">
        <p14:creationId xmlns:p14="http://schemas.microsoft.com/office/powerpoint/2010/main" val="1921510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pic>
        <p:nvPicPr>
          <p:cNvPr id="4" name="Content Placeholder 3"/>
          <p:cNvPicPr>
            <a:picLocks noGrp="1" noChangeAspect="1"/>
          </p:cNvPicPr>
          <p:nvPr>
            <p:ph idx="1"/>
          </p:nvPr>
        </p:nvPicPr>
        <p:blipFill>
          <a:blip r:embed="rId2"/>
          <a:stretch>
            <a:fillRect/>
          </a:stretch>
        </p:blipFill>
        <p:spPr>
          <a:xfrm>
            <a:off x="838200" y="2740705"/>
            <a:ext cx="10515600" cy="2521177"/>
          </a:xfrm>
          <a:prstGeom prst="rect">
            <a:avLst/>
          </a:prstGeom>
        </p:spPr>
      </p:pic>
      <p:sp>
        <p:nvSpPr>
          <p:cNvPr id="5" name="TextBox 4"/>
          <p:cNvSpPr txBox="1"/>
          <p:nvPr/>
        </p:nvSpPr>
        <p:spPr>
          <a:xfrm>
            <a:off x="838200" y="1911927"/>
            <a:ext cx="9855200" cy="923330"/>
          </a:xfrm>
          <a:prstGeom prst="rect">
            <a:avLst/>
          </a:prstGeom>
          <a:noFill/>
        </p:spPr>
        <p:txBody>
          <a:bodyPr wrap="square" rtlCol="0">
            <a:spAutoFit/>
          </a:bodyPr>
          <a:lstStyle/>
          <a:p>
            <a:r>
              <a:rPr lang="en-US"/>
              <a:t>In this example, if we know the value of Employee number, we can obtain Employee Name, city, salary, etc. By this, we can say that the city, Employee Name, and salary are functionally depended on Employee number.</a:t>
            </a:r>
            <a:endParaRPr lang="en-US" dirty="0"/>
          </a:p>
        </p:txBody>
      </p:sp>
    </p:spTree>
    <p:extLst>
      <p:ext uri="{BB962C8B-B14F-4D97-AF65-F5344CB8AC3E}">
        <p14:creationId xmlns:p14="http://schemas.microsoft.com/office/powerpoint/2010/main" val="1126691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Functional Dependency</a:t>
            </a:r>
          </a:p>
        </p:txBody>
      </p:sp>
      <p:sp>
        <p:nvSpPr>
          <p:cNvPr id="3" name="Content Placeholder 2"/>
          <p:cNvSpPr>
            <a:spLocks noGrp="1"/>
          </p:cNvSpPr>
          <p:nvPr>
            <p:ph idx="1"/>
          </p:nvPr>
        </p:nvSpPr>
        <p:spPr/>
        <p:txBody>
          <a:bodyPr/>
          <a:lstStyle/>
          <a:p>
            <a:pPr marL="0" indent="0">
              <a:buNone/>
            </a:pPr>
            <a:r>
              <a:rPr lang="en-US" dirty="0"/>
              <a:t>Functional Dependency has two forms −</a:t>
            </a:r>
          </a:p>
          <a:p>
            <a:r>
              <a:rPr lang="en-US" dirty="0"/>
              <a:t>Trivial Functional Dependency</a:t>
            </a:r>
          </a:p>
          <a:p>
            <a:r>
              <a:rPr lang="en-US" dirty="0"/>
              <a:t>Non-Trivial Functional Dependency</a:t>
            </a:r>
          </a:p>
          <a:p>
            <a:r>
              <a:rPr lang="en-US" dirty="0"/>
              <a:t>Fully  Functional dependency</a:t>
            </a:r>
          </a:p>
          <a:p>
            <a:r>
              <a:rPr lang="en-US" dirty="0"/>
              <a:t>Partial functional dependency</a:t>
            </a:r>
          </a:p>
          <a:p>
            <a:r>
              <a:rPr lang="en-US" dirty="0"/>
              <a:t>Transitive dependency</a:t>
            </a:r>
          </a:p>
          <a:p>
            <a:r>
              <a:rPr lang="en-US" dirty="0"/>
              <a:t>Multivalued dependency</a:t>
            </a:r>
          </a:p>
        </p:txBody>
      </p:sp>
    </p:spTree>
    <p:extLst>
      <p:ext uri="{BB962C8B-B14F-4D97-AF65-F5344CB8AC3E}">
        <p14:creationId xmlns:p14="http://schemas.microsoft.com/office/powerpoint/2010/main" val="3022546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Trivial Functional Dependency</a:t>
            </a:r>
          </a:p>
        </p:txBody>
      </p:sp>
      <p:sp>
        <p:nvSpPr>
          <p:cNvPr id="3" name="Content Placeholder 2"/>
          <p:cNvSpPr>
            <a:spLocks noGrp="1"/>
          </p:cNvSpPr>
          <p:nvPr>
            <p:ph idx="1"/>
          </p:nvPr>
        </p:nvSpPr>
        <p:spPr/>
        <p:txBody>
          <a:bodyPr>
            <a:normAutofit/>
          </a:bodyPr>
          <a:lstStyle/>
          <a:p>
            <a:pPr algn="just"/>
            <a:r>
              <a:rPr lang="en-US" dirty="0"/>
              <a:t>It occurs when B is a subset of A in −</a:t>
            </a:r>
          </a:p>
          <a:p>
            <a:pPr algn="just"/>
            <a:r>
              <a:rPr lang="en-US" dirty="0"/>
              <a:t>A -&gt;B</a:t>
            </a:r>
          </a:p>
          <a:p>
            <a:pPr marL="0" indent="0" algn="just">
              <a:buNone/>
            </a:pPr>
            <a:r>
              <a:rPr lang="en-US" dirty="0"/>
              <a:t>Example</a:t>
            </a:r>
          </a:p>
          <a:p>
            <a:pPr algn="just"/>
            <a:r>
              <a:rPr lang="en-US" dirty="0"/>
              <a:t>We are considering </a:t>
            </a:r>
            <a:r>
              <a:rPr lang="en-US"/>
              <a:t>the  </a:t>
            </a:r>
            <a:r>
              <a:rPr lang="en-US" dirty="0"/>
              <a:t>&lt;Department&gt; table with two attributes to understand the concept of trivial dependency.</a:t>
            </a:r>
          </a:p>
          <a:p>
            <a:pPr algn="just"/>
            <a:r>
              <a:rPr lang="en-US" dirty="0"/>
              <a:t>The following is a trivial functional dependency since </a:t>
            </a:r>
            <a:r>
              <a:rPr lang="en-US" dirty="0" err="1"/>
              <a:t>DeptId</a:t>
            </a:r>
            <a:r>
              <a:rPr lang="en-US" dirty="0"/>
              <a:t> is a subset of </a:t>
            </a:r>
            <a:r>
              <a:rPr lang="en-US" dirty="0" err="1"/>
              <a:t>DeptId</a:t>
            </a:r>
            <a:r>
              <a:rPr lang="en-US" dirty="0"/>
              <a:t> and </a:t>
            </a:r>
            <a:r>
              <a:rPr lang="en-US" dirty="0" err="1"/>
              <a:t>DeptName</a:t>
            </a:r>
            <a:endParaRPr lang="en-US" dirty="0"/>
          </a:p>
          <a:p>
            <a:pPr algn="just"/>
            <a:r>
              <a:rPr lang="en-US" dirty="0"/>
              <a:t>{ </a:t>
            </a:r>
            <a:r>
              <a:rPr lang="en-US" dirty="0" err="1"/>
              <a:t>DeptId</a:t>
            </a:r>
            <a:r>
              <a:rPr lang="en-US" dirty="0"/>
              <a:t>,  </a:t>
            </a:r>
            <a:r>
              <a:rPr lang="en-US" dirty="0" err="1"/>
              <a:t>DeptName</a:t>
            </a:r>
            <a:r>
              <a:rPr lang="en-US" dirty="0"/>
              <a:t> } -&gt; </a:t>
            </a:r>
            <a:r>
              <a:rPr lang="en-US" dirty="0" err="1"/>
              <a:t>Dept</a:t>
            </a:r>
            <a:r>
              <a:rPr lang="en-US" dirty="0"/>
              <a:t> Id</a:t>
            </a:r>
          </a:p>
        </p:txBody>
      </p:sp>
    </p:spTree>
    <p:extLst>
      <p:ext uri="{BB962C8B-B14F-4D97-AF65-F5344CB8AC3E}">
        <p14:creationId xmlns:p14="http://schemas.microsoft.com/office/powerpoint/2010/main" val="1614655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216"/>
            <a:ext cx="10515600" cy="1325563"/>
          </a:xfrm>
        </p:spPr>
        <p:txBody>
          <a:bodyPr/>
          <a:lstStyle/>
          <a:p>
            <a:r>
              <a:rPr lang="en-US" b="1" dirty="0"/>
              <a:t>Non –Trivial Functional Dependency</a:t>
            </a:r>
            <a:br>
              <a:rPr lang="en-US" b="1" dirty="0"/>
            </a:br>
            <a:endParaRPr lang="en-US" dirty="0"/>
          </a:p>
        </p:txBody>
      </p:sp>
      <p:sp>
        <p:nvSpPr>
          <p:cNvPr id="3" name="Content Placeholder 2"/>
          <p:cNvSpPr>
            <a:spLocks noGrp="1"/>
          </p:cNvSpPr>
          <p:nvPr>
            <p:ph idx="1"/>
          </p:nvPr>
        </p:nvSpPr>
        <p:spPr/>
        <p:txBody>
          <a:bodyPr>
            <a:normAutofit/>
          </a:bodyPr>
          <a:lstStyle/>
          <a:p>
            <a:r>
              <a:rPr lang="en-US" dirty="0"/>
              <a:t>It occurs when B is not a subset of A in −</a:t>
            </a:r>
          </a:p>
          <a:p>
            <a:r>
              <a:rPr lang="en-US" dirty="0"/>
              <a:t>A -&gt;B</a:t>
            </a:r>
          </a:p>
          <a:p>
            <a:pPr marL="0" indent="0">
              <a:buNone/>
            </a:pPr>
            <a:r>
              <a:rPr lang="en-US" dirty="0"/>
              <a:t>Example</a:t>
            </a:r>
          </a:p>
          <a:p>
            <a:r>
              <a:rPr lang="en-US" dirty="0" err="1"/>
              <a:t>DeptId</a:t>
            </a:r>
            <a:r>
              <a:rPr lang="en-US" dirty="0"/>
              <a:t> -&gt;  </a:t>
            </a:r>
            <a:r>
              <a:rPr lang="en-US" dirty="0" err="1"/>
              <a:t>DeptName</a:t>
            </a:r>
            <a:endParaRPr lang="en-US" dirty="0"/>
          </a:p>
          <a:p>
            <a:r>
              <a:rPr lang="en-US" dirty="0"/>
              <a:t>The above is a non-trivial functional dependency since </a:t>
            </a:r>
            <a:r>
              <a:rPr lang="en-US" dirty="0" err="1"/>
              <a:t>DeptName</a:t>
            </a:r>
            <a:r>
              <a:rPr lang="en-US" dirty="0"/>
              <a:t> is a not a subset of </a:t>
            </a:r>
            <a:r>
              <a:rPr lang="en-US" dirty="0" err="1"/>
              <a:t>DeptId</a:t>
            </a:r>
            <a:r>
              <a:rPr lang="en-US" dirty="0"/>
              <a:t>.</a:t>
            </a:r>
          </a:p>
        </p:txBody>
      </p:sp>
    </p:spTree>
    <p:extLst>
      <p:ext uri="{BB962C8B-B14F-4D97-AF65-F5344CB8AC3E}">
        <p14:creationId xmlns:p14="http://schemas.microsoft.com/office/powerpoint/2010/main" val="19920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Pitfalls in Relational DB Design</a:t>
            </a:r>
          </a:p>
        </p:txBody>
      </p:sp>
      <p:sp>
        <p:nvSpPr>
          <p:cNvPr id="3" name="Content Placeholder 2"/>
          <p:cNvSpPr>
            <a:spLocks noGrp="1"/>
          </p:cNvSpPr>
          <p:nvPr>
            <p:ph idx="1"/>
          </p:nvPr>
        </p:nvSpPr>
        <p:spPr/>
        <p:txBody>
          <a:bodyPr/>
          <a:lstStyle/>
          <a:p>
            <a:pPr marL="0" indent="0">
              <a:buNone/>
            </a:pPr>
            <a:r>
              <a:rPr lang="en-US" dirty="0"/>
              <a:t>A bad design may have several properties, including:</a:t>
            </a:r>
          </a:p>
          <a:p>
            <a:r>
              <a:rPr lang="en-US" dirty="0"/>
              <a:t>Repetition of information.</a:t>
            </a:r>
          </a:p>
          <a:p>
            <a:r>
              <a:rPr lang="en-US" dirty="0"/>
              <a:t>Inability to represent certain information.</a:t>
            </a:r>
          </a:p>
          <a:p>
            <a:r>
              <a:rPr lang="en-US" dirty="0"/>
              <a:t>Loss of information.</a:t>
            </a:r>
          </a:p>
          <a:p>
            <a:pPr marL="0" indent="0">
              <a:buNone/>
            </a:pPr>
            <a:br>
              <a:rPr lang="en-US" dirty="0"/>
            </a:br>
            <a:endParaRPr lang="en-US" dirty="0"/>
          </a:p>
        </p:txBody>
      </p:sp>
    </p:spTree>
    <p:extLst>
      <p:ext uri="{BB962C8B-B14F-4D97-AF65-F5344CB8AC3E}">
        <p14:creationId xmlns:p14="http://schemas.microsoft.com/office/powerpoint/2010/main" val="1001843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86B3-516F-423A-8BD1-4688E5C87C67}"/>
              </a:ext>
            </a:extLst>
          </p:cNvPr>
          <p:cNvSpPr>
            <a:spLocks noGrp="1"/>
          </p:cNvSpPr>
          <p:nvPr>
            <p:ph type="title"/>
          </p:nvPr>
        </p:nvSpPr>
        <p:spPr/>
        <p:txBody>
          <a:bodyPr/>
          <a:lstStyle/>
          <a:p>
            <a:r>
              <a:rPr lang="en-US" b="1" dirty="0"/>
              <a:t>Full Dependency</a:t>
            </a:r>
          </a:p>
        </p:txBody>
      </p:sp>
      <p:sp>
        <p:nvSpPr>
          <p:cNvPr id="3" name="Content Placeholder 2">
            <a:extLst>
              <a:ext uri="{FF2B5EF4-FFF2-40B4-BE49-F238E27FC236}">
                <a16:creationId xmlns:a16="http://schemas.microsoft.com/office/drawing/2014/main" id="{8F30614B-2874-47F6-B687-2EF81468C474}"/>
              </a:ext>
            </a:extLst>
          </p:cNvPr>
          <p:cNvSpPr>
            <a:spLocks noGrp="1"/>
          </p:cNvSpPr>
          <p:nvPr>
            <p:ph idx="1"/>
          </p:nvPr>
        </p:nvSpPr>
        <p:spPr/>
        <p:txBody>
          <a:bodyPr/>
          <a:lstStyle/>
          <a:p>
            <a:r>
              <a:rPr lang="en-US" dirty="0"/>
              <a:t>An attribute is fully functional dependent on another attribute, if it is Functionally Dependent on that attribute and not on any of its proper subset.</a:t>
            </a:r>
          </a:p>
          <a:p>
            <a:r>
              <a:rPr lang="en-US" dirty="0"/>
              <a:t>an attribute Q is fully functional dependent on another attribute P, if it is Functionally Dependent on P and not on any of the proper subset of P.</a:t>
            </a:r>
          </a:p>
          <a:p>
            <a:r>
              <a:rPr lang="en-US" dirty="0"/>
              <a:t>Example: If we have a table Enrollment(</a:t>
            </a:r>
            <a:r>
              <a:rPr lang="en-US" dirty="0" err="1"/>
              <a:t>StudentID</a:t>
            </a:r>
            <a:r>
              <a:rPr lang="en-US" dirty="0"/>
              <a:t>, </a:t>
            </a:r>
            <a:r>
              <a:rPr lang="en-US" dirty="0" err="1"/>
              <a:t>CourseID</a:t>
            </a:r>
            <a:r>
              <a:rPr lang="en-US" dirty="0"/>
              <a:t>, Grade), the dependency (</a:t>
            </a:r>
            <a:r>
              <a:rPr lang="en-US" dirty="0" err="1"/>
              <a:t>StudentID</a:t>
            </a:r>
            <a:r>
              <a:rPr lang="en-US" dirty="0"/>
              <a:t>, </a:t>
            </a:r>
            <a:r>
              <a:rPr lang="en-US" dirty="0" err="1"/>
              <a:t>CourseID</a:t>
            </a:r>
            <a:r>
              <a:rPr lang="en-US" dirty="0"/>
              <a:t>) → Grade is a full functional dependency because neither </a:t>
            </a:r>
            <a:r>
              <a:rPr lang="en-US" dirty="0" err="1"/>
              <a:t>StudentID</a:t>
            </a:r>
            <a:r>
              <a:rPr lang="en-US" dirty="0"/>
              <a:t> nor </a:t>
            </a:r>
            <a:r>
              <a:rPr lang="en-US" dirty="0" err="1"/>
              <a:t>CourseID</a:t>
            </a:r>
            <a:r>
              <a:rPr lang="en-US" dirty="0"/>
              <a:t> alone can determine the Grade.</a:t>
            </a:r>
          </a:p>
        </p:txBody>
      </p:sp>
    </p:spTree>
    <p:extLst>
      <p:ext uri="{BB962C8B-B14F-4D97-AF65-F5344CB8AC3E}">
        <p14:creationId xmlns:p14="http://schemas.microsoft.com/office/powerpoint/2010/main" val="689687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B03E-0752-4DD8-A3FD-8263675691F2}"/>
              </a:ext>
            </a:extLst>
          </p:cNvPr>
          <p:cNvSpPr>
            <a:spLocks noGrp="1"/>
          </p:cNvSpPr>
          <p:nvPr>
            <p:ph type="title"/>
          </p:nvPr>
        </p:nvSpPr>
        <p:spPr/>
        <p:txBody>
          <a:bodyPr/>
          <a:lstStyle/>
          <a:p>
            <a:r>
              <a:rPr lang="en-US" b="1" dirty="0"/>
              <a:t>Partial Dependency</a:t>
            </a:r>
          </a:p>
        </p:txBody>
      </p:sp>
      <p:sp>
        <p:nvSpPr>
          <p:cNvPr id="3" name="Content Placeholder 2">
            <a:extLst>
              <a:ext uri="{FF2B5EF4-FFF2-40B4-BE49-F238E27FC236}">
                <a16:creationId xmlns:a16="http://schemas.microsoft.com/office/drawing/2014/main" id="{6852E6CE-AEA9-4BCC-BFB0-7F901026F7C9}"/>
              </a:ext>
            </a:extLst>
          </p:cNvPr>
          <p:cNvSpPr>
            <a:spLocks noGrp="1"/>
          </p:cNvSpPr>
          <p:nvPr>
            <p:ph idx="1"/>
          </p:nvPr>
        </p:nvSpPr>
        <p:spPr/>
        <p:txBody>
          <a:bodyPr/>
          <a:lstStyle/>
          <a:p>
            <a:r>
              <a:rPr lang="en-US" dirty="0"/>
              <a:t>The FD (functional dependency) A-&gt;B happens to be a partial dependency if B is functionally dependent on A, and also B can be determined by any other proper subset of A. For instance, we have a relationship like MO-&gt;N, M-&gt;P, and P-&gt;N. In this case, M is alone capable of determining N. It means that N is dependent partially on MO.</a:t>
            </a:r>
          </a:p>
          <a:p>
            <a:endParaRPr lang="en-US" dirty="0"/>
          </a:p>
        </p:txBody>
      </p:sp>
      <p:graphicFrame>
        <p:nvGraphicFramePr>
          <p:cNvPr id="6" name="Table 5">
            <a:extLst>
              <a:ext uri="{FF2B5EF4-FFF2-40B4-BE49-F238E27FC236}">
                <a16:creationId xmlns:a16="http://schemas.microsoft.com/office/drawing/2014/main" id="{AE4F157C-D5B8-4F8A-AE6C-FC6D1C4A44AF}"/>
              </a:ext>
            </a:extLst>
          </p:cNvPr>
          <p:cNvGraphicFramePr>
            <a:graphicFrameLocks noGrp="1"/>
          </p:cNvGraphicFramePr>
          <p:nvPr>
            <p:extLst>
              <p:ext uri="{D42A27DB-BD31-4B8C-83A1-F6EECF244321}">
                <p14:modId xmlns:p14="http://schemas.microsoft.com/office/powerpoint/2010/main" val="3045180689"/>
              </p:ext>
            </p:extLst>
          </p:nvPr>
        </p:nvGraphicFramePr>
        <p:xfrm>
          <a:off x="1037706" y="4330700"/>
          <a:ext cx="10515600" cy="1981200"/>
        </p:xfrm>
        <a:graphic>
          <a:graphicData uri="http://schemas.openxmlformats.org/drawingml/2006/table">
            <a:tbl>
              <a:tblPr/>
              <a:tblGrid>
                <a:gridCol w="2628900">
                  <a:extLst>
                    <a:ext uri="{9D8B030D-6E8A-4147-A177-3AD203B41FA5}">
                      <a16:colId xmlns:a16="http://schemas.microsoft.com/office/drawing/2014/main" val="3914544138"/>
                    </a:ext>
                  </a:extLst>
                </a:gridCol>
                <a:gridCol w="2628900">
                  <a:extLst>
                    <a:ext uri="{9D8B030D-6E8A-4147-A177-3AD203B41FA5}">
                      <a16:colId xmlns:a16="http://schemas.microsoft.com/office/drawing/2014/main" val="3891482901"/>
                    </a:ext>
                  </a:extLst>
                </a:gridCol>
                <a:gridCol w="2628900">
                  <a:extLst>
                    <a:ext uri="{9D8B030D-6E8A-4147-A177-3AD203B41FA5}">
                      <a16:colId xmlns:a16="http://schemas.microsoft.com/office/drawing/2014/main" val="2166190235"/>
                    </a:ext>
                  </a:extLst>
                </a:gridCol>
                <a:gridCol w="2628900">
                  <a:extLst>
                    <a:ext uri="{9D8B030D-6E8A-4147-A177-3AD203B41FA5}">
                      <a16:colId xmlns:a16="http://schemas.microsoft.com/office/drawing/2014/main" val="2817051977"/>
                    </a:ext>
                  </a:extLst>
                </a:gridCol>
              </a:tblGrid>
              <a:tr h="0">
                <a:tc>
                  <a:txBody>
                    <a:bodyPr/>
                    <a:lstStyle/>
                    <a:p>
                      <a:pPr algn="ctr" rtl="0" fontAlgn="base"/>
                      <a:r>
                        <a:rPr lang="en-US" sz="1400" b="1">
                          <a:effectLst/>
                        </a:rPr>
                        <a:t>Student_ID</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1400" b="1">
                          <a:effectLst/>
                        </a:rPr>
                        <a:t>Course_ID</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1400" b="1">
                          <a:effectLst/>
                        </a:rPr>
                        <a:t>Course_Name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1400" b="1">
                          <a:effectLst/>
                        </a:rPr>
                        <a:t>Instructor</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40678564"/>
                  </a:ext>
                </a:extLst>
              </a:tr>
              <a:tr h="0">
                <a:tc>
                  <a:txBody>
                    <a:bodyPr/>
                    <a:lstStyle/>
                    <a:p>
                      <a:pPr algn="ctr" fontAlgn="base"/>
                      <a:r>
                        <a:rPr lang="en-US"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101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Math</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Mr. Smith</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98452993"/>
                  </a:ext>
                </a:extLst>
              </a:tr>
              <a:tr h="0">
                <a:tc>
                  <a:txBody>
                    <a:bodyPr/>
                    <a:lstStyle/>
                    <a:p>
                      <a:pPr algn="ctr" fontAlgn="base"/>
                      <a:r>
                        <a:rPr lang="en-US"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102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Science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Ms. Johnson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99581988"/>
                  </a:ext>
                </a:extLst>
              </a:tr>
              <a:tr h="0">
                <a:tc>
                  <a:txBody>
                    <a:bodyPr/>
                    <a:lstStyle/>
                    <a:p>
                      <a:pPr algn="ctr" fontAlgn="base"/>
                      <a:r>
                        <a:rPr lang="en-US"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101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Math</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Mr. Smith</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17055739"/>
                  </a:ext>
                </a:extLst>
              </a:tr>
              <a:tr h="0">
                <a:tc>
                  <a:txBody>
                    <a:bodyPr/>
                    <a:lstStyle/>
                    <a:p>
                      <a:pPr algn="ctr" fontAlgn="base"/>
                      <a:r>
                        <a:rPr lang="en-US" sz="125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103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English</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dirty="0">
                          <a:effectLst/>
                        </a:rPr>
                        <a:t>Mr. Brown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43785369"/>
                  </a:ext>
                </a:extLst>
              </a:tr>
            </a:tbl>
          </a:graphicData>
        </a:graphic>
      </p:graphicFrame>
    </p:spTree>
    <p:extLst>
      <p:ext uri="{BB962C8B-B14F-4D97-AF65-F5344CB8AC3E}">
        <p14:creationId xmlns:p14="http://schemas.microsoft.com/office/powerpoint/2010/main" val="3557675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72B7-8099-4BC9-8971-CC74D452D45B}"/>
              </a:ext>
            </a:extLst>
          </p:cNvPr>
          <p:cNvSpPr>
            <a:spLocks noGrp="1"/>
          </p:cNvSpPr>
          <p:nvPr>
            <p:ph type="title"/>
          </p:nvPr>
        </p:nvSpPr>
        <p:spPr/>
        <p:txBody>
          <a:bodyPr/>
          <a:lstStyle/>
          <a:p>
            <a:r>
              <a:rPr lang="en-US" b="1" dirty="0"/>
              <a:t>Partial Dependency</a:t>
            </a:r>
          </a:p>
        </p:txBody>
      </p:sp>
      <p:graphicFrame>
        <p:nvGraphicFramePr>
          <p:cNvPr id="4" name="Content Placeholder 3">
            <a:extLst>
              <a:ext uri="{FF2B5EF4-FFF2-40B4-BE49-F238E27FC236}">
                <a16:creationId xmlns:a16="http://schemas.microsoft.com/office/drawing/2014/main" id="{7BF52742-5A40-46FF-A38C-B08943E345BF}"/>
              </a:ext>
            </a:extLst>
          </p:cNvPr>
          <p:cNvGraphicFramePr>
            <a:graphicFrameLocks noGrp="1"/>
          </p:cNvGraphicFramePr>
          <p:nvPr>
            <p:ph idx="1"/>
            <p:extLst>
              <p:ext uri="{D42A27DB-BD31-4B8C-83A1-F6EECF244321}">
                <p14:modId xmlns:p14="http://schemas.microsoft.com/office/powerpoint/2010/main" val="3612209475"/>
              </p:ext>
            </p:extLst>
          </p:nvPr>
        </p:nvGraphicFramePr>
        <p:xfrm>
          <a:off x="721822" y="2196047"/>
          <a:ext cx="10515600" cy="1981200"/>
        </p:xfrm>
        <a:graphic>
          <a:graphicData uri="http://schemas.openxmlformats.org/drawingml/2006/table">
            <a:tbl>
              <a:tblPr/>
              <a:tblGrid>
                <a:gridCol w="2628900">
                  <a:extLst>
                    <a:ext uri="{9D8B030D-6E8A-4147-A177-3AD203B41FA5}">
                      <a16:colId xmlns:a16="http://schemas.microsoft.com/office/drawing/2014/main" val="2588290495"/>
                    </a:ext>
                  </a:extLst>
                </a:gridCol>
                <a:gridCol w="2628900">
                  <a:extLst>
                    <a:ext uri="{9D8B030D-6E8A-4147-A177-3AD203B41FA5}">
                      <a16:colId xmlns:a16="http://schemas.microsoft.com/office/drawing/2014/main" val="3865984280"/>
                    </a:ext>
                  </a:extLst>
                </a:gridCol>
                <a:gridCol w="2628900">
                  <a:extLst>
                    <a:ext uri="{9D8B030D-6E8A-4147-A177-3AD203B41FA5}">
                      <a16:colId xmlns:a16="http://schemas.microsoft.com/office/drawing/2014/main" val="3699985689"/>
                    </a:ext>
                  </a:extLst>
                </a:gridCol>
                <a:gridCol w="2628900">
                  <a:extLst>
                    <a:ext uri="{9D8B030D-6E8A-4147-A177-3AD203B41FA5}">
                      <a16:colId xmlns:a16="http://schemas.microsoft.com/office/drawing/2014/main" val="958782980"/>
                    </a:ext>
                  </a:extLst>
                </a:gridCol>
              </a:tblGrid>
              <a:tr h="0">
                <a:tc>
                  <a:txBody>
                    <a:bodyPr/>
                    <a:lstStyle/>
                    <a:p>
                      <a:pPr algn="ctr" rtl="0" fontAlgn="base"/>
                      <a:r>
                        <a:rPr lang="en-US" sz="1400" b="1">
                          <a:effectLst/>
                        </a:rPr>
                        <a:t>Student_ID</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1400" b="1">
                          <a:effectLst/>
                        </a:rPr>
                        <a:t>Course_ID</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1400" b="1">
                          <a:effectLst/>
                        </a:rPr>
                        <a:t>Course_Name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rtl="0" fontAlgn="base"/>
                      <a:r>
                        <a:rPr lang="en-US" sz="1400" b="1">
                          <a:effectLst/>
                        </a:rPr>
                        <a:t>Instructor</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272131757"/>
                  </a:ext>
                </a:extLst>
              </a:tr>
              <a:tr h="0">
                <a:tc>
                  <a:txBody>
                    <a:bodyPr/>
                    <a:lstStyle/>
                    <a:p>
                      <a:pPr algn="ctr" fontAlgn="base"/>
                      <a:r>
                        <a:rPr lang="en-US"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101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Math</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Mr. Smith</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43817966"/>
                  </a:ext>
                </a:extLst>
              </a:tr>
              <a:tr h="0">
                <a:tc>
                  <a:txBody>
                    <a:bodyPr/>
                    <a:lstStyle/>
                    <a:p>
                      <a:pPr algn="ctr" fontAlgn="base"/>
                      <a:r>
                        <a:rPr lang="en-US"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102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Science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Ms. Johnson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66514832"/>
                  </a:ext>
                </a:extLst>
              </a:tr>
              <a:tr h="0">
                <a:tc>
                  <a:txBody>
                    <a:bodyPr/>
                    <a:lstStyle/>
                    <a:p>
                      <a:pPr algn="ctr" fontAlgn="base"/>
                      <a:r>
                        <a:rPr lang="en-US"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101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Math</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Mr. Smith</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759775"/>
                  </a:ext>
                </a:extLst>
              </a:tr>
              <a:tr h="0">
                <a:tc>
                  <a:txBody>
                    <a:bodyPr/>
                    <a:lstStyle/>
                    <a:p>
                      <a:pPr algn="ctr" fontAlgn="base"/>
                      <a:r>
                        <a:rPr lang="en-US" sz="125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effectLst/>
                        </a:rPr>
                        <a:t>103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English</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dirty="0">
                          <a:effectLst/>
                        </a:rPr>
                        <a:t>Mr. Brown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7567904"/>
                  </a:ext>
                </a:extLst>
              </a:tr>
            </a:tbl>
          </a:graphicData>
        </a:graphic>
      </p:graphicFrame>
      <p:sp>
        <p:nvSpPr>
          <p:cNvPr id="5" name="TextBox 4">
            <a:extLst>
              <a:ext uri="{FF2B5EF4-FFF2-40B4-BE49-F238E27FC236}">
                <a16:creationId xmlns:a16="http://schemas.microsoft.com/office/drawing/2014/main" id="{F866D8DA-154D-42A7-B202-5574CD508414}"/>
              </a:ext>
            </a:extLst>
          </p:cNvPr>
          <p:cNvSpPr txBox="1"/>
          <p:nvPr/>
        </p:nvSpPr>
        <p:spPr>
          <a:xfrm>
            <a:off x="1640378" y="4372495"/>
            <a:ext cx="8678487" cy="1754326"/>
          </a:xfrm>
          <a:prstGeom prst="rect">
            <a:avLst/>
          </a:prstGeom>
          <a:noFill/>
        </p:spPr>
        <p:txBody>
          <a:bodyPr wrap="square" rtlCol="0">
            <a:spAutoFit/>
          </a:bodyPr>
          <a:lstStyle/>
          <a:p>
            <a:r>
              <a:rPr lang="en-US" dirty="0"/>
              <a:t>Explanation:</a:t>
            </a:r>
          </a:p>
          <a:p>
            <a:endParaRPr lang="en-US" dirty="0"/>
          </a:p>
          <a:p>
            <a:r>
              <a:rPr lang="en-US" dirty="0"/>
              <a:t>Candidate Key: {</a:t>
            </a:r>
            <a:r>
              <a:rPr lang="en-US" dirty="0" err="1"/>
              <a:t>Student_ID</a:t>
            </a:r>
            <a:r>
              <a:rPr lang="en-US" dirty="0"/>
              <a:t>, </a:t>
            </a:r>
            <a:r>
              <a:rPr lang="en-US" dirty="0" err="1"/>
              <a:t>Course_ID</a:t>
            </a:r>
            <a:r>
              <a:rPr lang="en-US" dirty="0"/>
              <a:t>}</a:t>
            </a:r>
          </a:p>
          <a:p>
            <a:r>
              <a:rPr lang="en-US" dirty="0"/>
              <a:t>Non-Prime Attribute: </a:t>
            </a:r>
            <a:r>
              <a:rPr lang="en-US" dirty="0" err="1"/>
              <a:t>Course_Name</a:t>
            </a:r>
            <a:r>
              <a:rPr lang="en-US" dirty="0"/>
              <a:t>, Instructor</a:t>
            </a:r>
          </a:p>
          <a:p>
            <a:r>
              <a:rPr lang="en-US" dirty="0"/>
              <a:t>Partial Dependency: </a:t>
            </a:r>
            <a:r>
              <a:rPr lang="en-US" dirty="0" err="1"/>
              <a:t>Course_Name</a:t>
            </a:r>
            <a:r>
              <a:rPr lang="en-US" dirty="0"/>
              <a:t> → </a:t>
            </a:r>
            <a:r>
              <a:rPr lang="en-US" dirty="0" err="1"/>
              <a:t>Course_ID</a:t>
            </a:r>
            <a:r>
              <a:rPr lang="en-US" dirty="0"/>
              <a:t> (since </a:t>
            </a:r>
            <a:r>
              <a:rPr lang="en-US" dirty="0" err="1"/>
              <a:t>Course_Name</a:t>
            </a:r>
            <a:r>
              <a:rPr lang="en-US" dirty="0"/>
              <a:t> depends on part of the primary key, which is </a:t>
            </a:r>
            <a:r>
              <a:rPr lang="en-US" dirty="0" err="1"/>
              <a:t>Course_ID</a:t>
            </a:r>
            <a:r>
              <a:rPr lang="en-US" dirty="0"/>
              <a:t>)ss</a:t>
            </a:r>
          </a:p>
        </p:txBody>
      </p:sp>
    </p:spTree>
    <p:extLst>
      <p:ext uri="{BB962C8B-B14F-4D97-AF65-F5344CB8AC3E}">
        <p14:creationId xmlns:p14="http://schemas.microsoft.com/office/powerpoint/2010/main" val="217617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3C48-2EFC-481F-8F79-810361620D0F}"/>
              </a:ext>
            </a:extLst>
          </p:cNvPr>
          <p:cNvSpPr>
            <a:spLocks noGrp="1"/>
          </p:cNvSpPr>
          <p:nvPr>
            <p:ph type="title"/>
          </p:nvPr>
        </p:nvSpPr>
        <p:spPr/>
        <p:txBody>
          <a:bodyPr/>
          <a:lstStyle/>
          <a:p>
            <a:r>
              <a:rPr lang="en-US" b="1" dirty="0"/>
              <a:t>Transitive Dependency</a:t>
            </a:r>
          </a:p>
        </p:txBody>
      </p:sp>
      <p:sp>
        <p:nvSpPr>
          <p:cNvPr id="3" name="Content Placeholder 2">
            <a:extLst>
              <a:ext uri="{FF2B5EF4-FFF2-40B4-BE49-F238E27FC236}">
                <a16:creationId xmlns:a16="http://schemas.microsoft.com/office/drawing/2014/main" id="{F2325619-AD5D-4B3F-81F4-470E37654D10}"/>
              </a:ext>
            </a:extLst>
          </p:cNvPr>
          <p:cNvSpPr>
            <a:spLocks noGrp="1"/>
          </p:cNvSpPr>
          <p:nvPr>
            <p:ph idx="1"/>
          </p:nvPr>
        </p:nvSpPr>
        <p:spPr>
          <a:xfrm>
            <a:off x="804949" y="1825625"/>
            <a:ext cx="10515600" cy="4351338"/>
          </a:xfrm>
        </p:spPr>
        <p:txBody>
          <a:bodyPr/>
          <a:lstStyle/>
          <a:p>
            <a:r>
              <a:rPr lang="en-US" dirty="0"/>
              <a:t>Consider two functional dependencies A → B and B → C then according to the transitivity axiom A → C must also exist. This is called a transitive functional dependency.</a:t>
            </a:r>
          </a:p>
          <a:p>
            <a:r>
              <a:rPr lang="en-US" dirty="0"/>
              <a:t>In other words, dependent is indirectly dependent on determinant in Transitive functional dependency.</a:t>
            </a:r>
          </a:p>
        </p:txBody>
      </p:sp>
      <p:graphicFrame>
        <p:nvGraphicFramePr>
          <p:cNvPr id="4" name="Table 3">
            <a:extLst>
              <a:ext uri="{FF2B5EF4-FFF2-40B4-BE49-F238E27FC236}">
                <a16:creationId xmlns:a16="http://schemas.microsoft.com/office/drawing/2014/main" id="{98FC1B51-2E0F-49B9-8D35-4580031267AB}"/>
              </a:ext>
            </a:extLst>
          </p:cNvPr>
          <p:cNvGraphicFramePr>
            <a:graphicFrameLocks noGrp="1"/>
          </p:cNvGraphicFramePr>
          <p:nvPr>
            <p:extLst>
              <p:ext uri="{D42A27DB-BD31-4B8C-83A1-F6EECF244321}">
                <p14:modId xmlns:p14="http://schemas.microsoft.com/office/powerpoint/2010/main" val="371725140"/>
              </p:ext>
            </p:extLst>
          </p:nvPr>
        </p:nvGraphicFramePr>
        <p:xfrm>
          <a:off x="1097280" y="4001294"/>
          <a:ext cx="5242560" cy="2468880"/>
        </p:xfrm>
        <a:graphic>
          <a:graphicData uri="http://schemas.openxmlformats.org/drawingml/2006/table">
            <a:tbl>
              <a:tblPr/>
              <a:tblGrid>
                <a:gridCol w="1310640">
                  <a:extLst>
                    <a:ext uri="{9D8B030D-6E8A-4147-A177-3AD203B41FA5}">
                      <a16:colId xmlns:a16="http://schemas.microsoft.com/office/drawing/2014/main" val="1513826961"/>
                    </a:ext>
                  </a:extLst>
                </a:gridCol>
                <a:gridCol w="1310640">
                  <a:extLst>
                    <a:ext uri="{9D8B030D-6E8A-4147-A177-3AD203B41FA5}">
                      <a16:colId xmlns:a16="http://schemas.microsoft.com/office/drawing/2014/main" val="538476099"/>
                    </a:ext>
                  </a:extLst>
                </a:gridCol>
                <a:gridCol w="1310640">
                  <a:extLst>
                    <a:ext uri="{9D8B030D-6E8A-4147-A177-3AD203B41FA5}">
                      <a16:colId xmlns:a16="http://schemas.microsoft.com/office/drawing/2014/main" val="1252608243"/>
                    </a:ext>
                  </a:extLst>
                </a:gridCol>
                <a:gridCol w="1310640">
                  <a:extLst>
                    <a:ext uri="{9D8B030D-6E8A-4147-A177-3AD203B41FA5}">
                      <a16:colId xmlns:a16="http://schemas.microsoft.com/office/drawing/2014/main" val="3556701067"/>
                    </a:ext>
                  </a:extLst>
                </a:gridCol>
              </a:tblGrid>
              <a:tr h="0">
                <a:tc>
                  <a:txBody>
                    <a:bodyPr/>
                    <a:lstStyle/>
                    <a:p>
                      <a:pPr algn="ctr"/>
                      <a:r>
                        <a:rPr lang="en-US">
                          <a:effectLst/>
                        </a:rPr>
                        <a:t>Employee_Id</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Name</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Department</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Street Number</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3155896392"/>
                  </a:ext>
                </a:extLst>
              </a:tr>
              <a:tr h="0">
                <a:tc>
                  <a:txBody>
                    <a:bodyPr/>
                    <a:lstStyle/>
                    <a:p>
                      <a:pPr algn="ctr"/>
                      <a:r>
                        <a:rPr lang="en-US">
                          <a:effectLst/>
                        </a:rPr>
                        <a:t>1</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Zayn</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CD</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11</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2422993263"/>
                  </a:ext>
                </a:extLst>
              </a:tr>
              <a:tr h="0">
                <a:tc>
                  <a:txBody>
                    <a:bodyPr/>
                    <a:lstStyle/>
                    <a:p>
                      <a:pPr algn="ctr"/>
                      <a:r>
                        <a:rPr lang="en-US">
                          <a:effectLst/>
                        </a:rPr>
                        <a:t>2</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Phobe</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AB</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24</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610998646"/>
                  </a:ext>
                </a:extLst>
              </a:tr>
              <a:tr h="0">
                <a:tc>
                  <a:txBody>
                    <a:bodyPr/>
                    <a:lstStyle/>
                    <a:p>
                      <a:pPr algn="ctr"/>
                      <a:r>
                        <a:rPr lang="en-US">
                          <a:effectLst/>
                        </a:rPr>
                        <a:t>3</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Hikki</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CD</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11</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1916568792"/>
                  </a:ext>
                </a:extLst>
              </a:tr>
              <a:tr h="0">
                <a:tc>
                  <a:txBody>
                    <a:bodyPr/>
                    <a:lstStyle/>
                    <a:p>
                      <a:pPr algn="ctr"/>
                      <a:r>
                        <a:rPr lang="en-US">
                          <a:effectLst/>
                        </a:rPr>
                        <a:t>4</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David</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PQ</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71</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1518329870"/>
                  </a:ext>
                </a:extLst>
              </a:tr>
              <a:tr h="0">
                <a:tc>
                  <a:txBody>
                    <a:bodyPr/>
                    <a:lstStyle/>
                    <a:p>
                      <a:pPr algn="ctr"/>
                      <a:r>
                        <a:rPr lang="en-US">
                          <a:effectLst/>
                        </a:rPr>
                        <a:t>5</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Phobe</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LM</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dirty="0">
                          <a:effectLst/>
                        </a:rPr>
                        <a:t>21</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2488647809"/>
                  </a:ext>
                </a:extLst>
              </a:tr>
            </a:tbl>
          </a:graphicData>
        </a:graphic>
      </p:graphicFrame>
      <p:sp>
        <p:nvSpPr>
          <p:cNvPr id="6" name="TextBox 5">
            <a:extLst>
              <a:ext uri="{FF2B5EF4-FFF2-40B4-BE49-F238E27FC236}">
                <a16:creationId xmlns:a16="http://schemas.microsoft.com/office/drawing/2014/main" id="{FBDC2976-CCA4-49AD-9B5E-55F26D2D83BD}"/>
              </a:ext>
            </a:extLst>
          </p:cNvPr>
          <p:cNvSpPr txBox="1"/>
          <p:nvPr/>
        </p:nvSpPr>
        <p:spPr>
          <a:xfrm>
            <a:off x="6278880" y="4619956"/>
            <a:ext cx="6093228" cy="1200329"/>
          </a:xfrm>
          <a:prstGeom prst="rect">
            <a:avLst/>
          </a:prstGeom>
          <a:noFill/>
        </p:spPr>
        <p:txBody>
          <a:bodyPr wrap="square">
            <a:spAutoFit/>
          </a:bodyPr>
          <a:lstStyle/>
          <a:p>
            <a:pPr algn="l">
              <a:buFont typeface="Arial" panose="020B0604020202020204" pitchFamily="34" charset="0"/>
              <a:buChar char="•"/>
            </a:pPr>
            <a:r>
              <a:rPr lang="en-US" b="0" i="0" dirty="0">
                <a:solidFill>
                  <a:srgbClr val="61738E"/>
                </a:solidFill>
                <a:effectLst/>
                <a:latin typeface="__Source_Sans_Pro_2fe30b"/>
              </a:rPr>
              <a:t>Here, </a:t>
            </a:r>
            <a:r>
              <a:rPr lang="en-US" b="1" i="0" dirty="0">
                <a:solidFill>
                  <a:srgbClr val="61738E"/>
                </a:solidFill>
                <a:effectLst/>
                <a:latin typeface="__Source_Sans_Pro_2fe30b"/>
              </a:rPr>
              <a:t>{ </a:t>
            </a:r>
            <a:r>
              <a:rPr lang="en-US" b="1" i="0" dirty="0" err="1">
                <a:solidFill>
                  <a:srgbClr val="61738E"/>
                </a:solidFill>
                <a:effectLst/>
                <a:latin typeface="__Source_Sans_Pro_2fe30b"/>
              </a:rPr>
              <a:t>Employee_Id</a:t>
            </a:r>
            <a:r>
              <a:rPr lang="en-US" b="1" i="0" dirty="0">
                <a:solidFill>
                  <a:srgbClr val="61738E"/>
                </a:solidFill>
                <a:effectLst/>
                <a:latin typeface="__Source_Sans_Pro_2fe30b"/>
              </a:rPr>
              <a:t> → Department }</a:t>
            </a:r>
            <a:r>
              <a:rPr lang="en-US" b="0" i="0" dirty="0">
                <a:solidFill>
                  <a:srgbClr val="61738E"/>
                </a:solidFill>
                <a:effectLst/>
                <a:latin typeface="__Source_Sans_Pro_2fe30b"/>
              </a:rPr>
              <a:t> and </a:t>
            </a:r>
            <a:r>
              <a:rPr lang="en-US" b="1" i="0" dirty="0">
                <a:solidFill>
                  <a:srgbClr val="61738E"/>
                </a:solidFill>
                <a:effectLst/>
                <a:latin typeface="__Source_Sans_Pro_2fe30b"/>
              </a:rPr>
              <a:t>{ Department → Street Number }</a:t>
            </a:r>
            <a:r>
              <a:rPr lang="en-US" b="0" i="0" dirty="0">
                <a:solidFill>
                  <a:srgbClr val="61738E"/>
                </a:solidFill>
                <a:effectLst/>
                <a:latin typeface="__Source_Sans_Pro_2fe30b"/>
              </a:rPr>
              <a:t> holds true. </a:t>
            </a:r>
            <a:r>
              <a:rPr lang="en-US" b="0" i="1" dirty="0">
                <a:solidFill>
                  <a:srgbClr val="61738E"/>
                </a:solidFill>
                <a:effectLst/>
                <a:latin typeface="__Source_Sans_Pro_2fe30b"/>
              </a:rPr>
              <a:t>Hence</a:t>
            </a:r>
            <a:r>
              <a:rPr lang="en-US" b="0" i="0" dirty="0">
                <a:solidFill>
                  <a:srgbClr val="61738E"/>
                </a:solidFill>
                <a:effectLst/>
                <a:latin typeface="__Source_Sans_Pro_2fe30b"/>
              </a:rPr>
              <a:t>, according to the </a:t>
            </a:r>
            <a:r>
              <a:rPr lang="en-US" b="1" i="0" dirty="0">
                <a:solidFill>
                  <a:srgbClr val="61738E"/>
                </a:solidFill>
                <a:effectLst/>
                <a:latin typeface="__Source_Sans_Pro_2fe30b"/>
              </a:rPr>
              <a:t>axiom of transitivity</a:t>
            </a:r>
            <a:r>
              <a:rPr lang="en-US" b="0" i="0" dirty="0">
                <a:solidFill>
                  <a:srgbClr val="61738E"/>
                </a:solidFill>
                <a:effectLst/>
                <a:latin typeface="__Source_Sans_Pro_2fe30b"/>
              </a:rPr>
              <a:t>, </a:t>
            </a:r>
            <a:r>
              <a:rPr lang="en-US" b="1" i="0" dirty="0">
                <a:solidFill>
                  <a:srgbClr val="61738E"/>
                </a:solidFill>
                <a:effectLst/>
                <a:latin typeface="__Source_Sans_Pro_2fe30b"/>
              </a:rPr>
              <a:t>{ Employee_Id → Street Number }</a:t>
            </a:r>
            <a:r>
              <a:rPr lang="en-US" b="0" i="0" dirty="0">
                <a:solidFill>
                  <a:srgbClr val="61738E"/>
                </a:solidFill>
                <a:effectLst/>
                <a:latin typeface="__Source_Sans_Pro_2fe30b"/>
              </a:rPr>
              <a:t> is a valid functional dependency.</a:t>
            </a:r>
          </a:p>
        </p:txBody>
      </p:sp>
    </p:spTree>
    <p:extLst>
      <p:ext uri="{BB962C8B-B14F-4D97-AF65-F5344CB8AC3E}">
        <p14:creationId xmlns:p14="http://schemas.microsoft.com/office/powerpoint/2010/main" val="4028254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2632-8EE3-4FFC-9593-5682631EFB30}"/>
              </a:ext>
            </a:extLst>
          </p:cNvPr>
          <p:cNvSpPr>
            <a:spLocks noGrp="1"/>
          </p:cNvSpPr>
          <p:nvPr>
            <p:ph type="title"/>
          </p:nvPr>
        </p:nvSpPr>
        <p:spPr/>
        <p:txBody>
          <a:bodyPr/>
          <a:lstStyle/>
          <a:p>
            <a:r>
              <a:rPr lang="en-US" b="1" dirty="0"/>
              <a:t>Multivalued functional dependency</a:t>
            </a:r>
          </a:p>
        </p:txBody>
      </p:sp>
      <p:sp>
        <p:nvSpPr>
          <p:cNvPr id="3" name="Content Placeholder 2">
            <a:extLst>
              <a:ext uri="{FF2B5EF4-FFF2-40B4-BE49-F238E27FC236}">
                <a16:creationId xmlns:a16="http://schemas.microsoft.com/office/drawing/2014/main" id="{DC5446BD-5664-4AF5-9CF1-9948F6A90710}"/>
              </a:ext>
            </a:extLst>
          </p:cNvPr>
          <p:cNvSpPr>
            <a:spLocks noGrp="1"/>
          </p:cNvSpPr>
          <p:nvPr>
            <p:ph idx="1"/>
          </p:nvPr>
        </p:nvSpPr>
        <p:spPr/>
        <p:txBody>
          <a:bodyPr/>
          <a:lstStyle/>
          <a:p>
            <a:r>
              <a:rPr lang="en-US" dirty="0"/>
              <a:t>In Multivalued functional dependency, attributes in the dependent set are not dependent on each other.</a:t>
            </a:r>
          </a:p>
          <a:p>
            <a:r>
              <a:rPr lang="en-US" dirty="0"/>
              <a:t>For example, X → { Y, Z }, if there exists is no functional dependency between Y and Z, then it is called as Multivalued functional dependency.</a:t>
            </a:r>
          </a:p>
          <a:p>
            <a:endParaRPr lang="en-US" dirty="0"/>
          </a:p>
        </p:txBody>
      </p:sp>
      <p:graphicFrame>
        <p:nvGraphicFramePr>
          <p:cNvPr id="4" name="Table 3">
            <a:extLst>
              <a:ext uri="{FF2B5EF4-FFF2-40B4-BE49-F238E27FC236}">
                <a16:creationId xmlns:a16="http://schemas.microsoft.com/office/drawing/2014/main" id="{5F5796B9-9D00-425B-A6B7-3F0FD04F60F4}"/>
              </a:ext>
            </a:extLst>
          </p:cNvPr>
          <p:cNvGraphicFramePr>
            <a:graphicFrameLocks noGrp="1"/>
          </p:cNvGraphicFramePr>
          <p:nvPr>
            <p:extLst>
              <p:ext uri="{D42A27DB-BD31-4B8C-83A1-F6EECF244321}">
                <p14:modId xmlns:p14="http://schemas.microsoft.com/office/powerpoint/2010/main" val="874660948"/>
              </p:ext>
            </p:extLst>
          </p:nvPr>
        </p:nvGraphicFramePr>
        <p:xfrm>
          <a:off x="853440" y="4117340"/>
          <a:ext cx="5242560" cy="2194560"/>
        </p:xfrm>
        <a:graphic>
          <a:graphicData uri="http://schemas.openxmlformats.org/drawingml/2006/table">
            <a:tbl>
              <a:tblPr/>
              <a:tblGrid>
                <a:gridCol w="1747520">
                  <a:extLst>
                    <a:ext uri="{9D8B030D-6E8A-4147-A177-3AD203B41FA5}">
                      <a16:colId xmlns:a16="http://schemas.microsoft.com/office/drawing/2014/main" val="1343181187"/>
                    </a:ext>
                  </a:extLst>
                </a:gridCol>
                <a:gridCol w="1747520">
                  <a:extLst>
                    <a:ext uri="{9D8B030D-6E8A-4147-A177-3AD203B41FA5}">
                      <a16:colId xmlns:a16="http://schemas.microsoft.com/office/drawing/2014/main" val="1902491803"/>
                    </a:ext>
                  </a:extLst>
                </a:gridCol>
                <a:gridCol w="1747520">
                  <a:extLst>
                    <a:ext uri="{9D8B030D-6E8A-4147-A177-3AD203B41FA5}">
                      <a16:colId xmlns:a16="http://schemas.microsoft.com/office/drawing/2014/main" val="355371245"/>
                    </a:ext>
                  </a:extLst>
                </a:gridCol>
              </a:tblGrid>
              <a:tr h="0">
                <a:tc>
                  <a:txBody>
                    <a:bodyPr/>
                    <a:lstStyle/>
                    <a:p>
                      <a:pPr algn="ctr"/>
                      <a:r>
                        <a:rPr lang="en-US">
                          <a:effectLst/>
                        </a:rPr>
                        <a:t>Employee_Id</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Name</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Age</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192275347"/>
                  </a:ext>
                </a:extLst>
              </a:tr>
              <a:tr h="0">
                <a:tc>
                  <a:txBody>
                    <a:bodyPr/>
                    <a:lstStyle/>
                    <a:p>
                      <a:pPr algn="ctr"/>
                      <a:r>
                        <a:rPr lang="en-US">
                          <a:effectLst/>
                        </a:rPr>
                        <a:t>1</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Zayn</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24</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1887122857"/>
                  </a:ext>
                </a:extLst>
              </a:tr>
              <a:tr h="0">
                <a:tc>
                  <a:txBody>
                    <a:bodyPr/>
                    <a:lstStyle/>
                    <a:p>
                      <a:pPr algn="ctr"/>
                      <a:r>
                        <a:rPr lang="en-US">
                          <a:effectLst/>
                        </a:rPr>
                        <a:t>2</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dirty="0" err="1">
                          <a:effectLst/>
                        </a:rPr>
                        <a:t>Phobe</a:t>
                      </a:r>
                      <a:endParaRPr lang="en-US" dirty="0">
                        <a:effectLst/>
                      </a:endParaRP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34</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1162561883"/>
                  </a:ext>
                </a:extLst>
              </a:tr>
              <a:tr h="0">
                <a:tc>
                  <a:txBody>
                    <a:bodyPr/>
                    <a:lstStyle/>
                    <a:p>
                      <a:pPr algn="ctr"/>
                      <a:r>
                        <a:rPr lang="en-US">
                          <a:effectLst/>
                        </a:rPr>
                        <a:t>3</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dirty="0">
                          <a:effectLst/>
                        </a:rPr>
                        <a:t>Hikki</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26</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60146960"/>
                  </a:ext>
                </a:extLst>
              </a:tr>
              <a:tr h="0">
                <a:tc>
                  <a:txBody>
                    <a:bodyPr/>
                    <a:lstStyle/>
                    <a:p>
                      <a:pPr algn="ctr"/>
                      <a:r>
                        <a:rPr lang="en-US">
                          <a:effectLst/>
                        </a:rPr>
                        <a:t>4</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David</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29</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3602686372"/>
                  </a:ext>
                </a:extLst>
              </a:tr>
              <a:tr h="0">
                <a:tc>
                  <a:txBody>
                    <a:bodyPr/>
                    <a:lstStyle/>
                    <a:p>
                      <a:pPr algn="ctr"/>
                      <a:r>
                        <a:rPr lang="en-US">
                          <a:effectLst/>
                        </a:rPr>
                        <a:t>4</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a:effectLst/>
                        </a:rPr>
                        <a:t>Phobe</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tc>
                  <a:txBody>
                    <a:bodyPr/>
                    <a:lstStyle/>
                    <a:p>
                      <a:pPr algn="ctr"/>
                      <a:r>
                        <a:rPr lang="en-US" dirty="0">
                          <a:effectLst/>
                        </a:rPr>
                        <a:t>24</a:t>
                      </a:r>
                    </a:p>
                  </a:txBody>
                  <a:tcPr anchor="ctr">
                    <a:lnL w="6096" cap="flat" cmpd="sng" algn="ctr">
                      <a:solidFill>
                        <a:srgbClr val="D6DEE5"/>
                      </a:solidFill>
                      <a:prstDash val="solid"/>
                      <a:round/>
                      <a:headEnd type="none" w="med" len="med"/>
                      <a:tailEnd type="none" w="med" len="med"/>
                    </a:lnL>
                    <a:lnR w="6096" cap="flat" cmpd="sng" algn="ctr">
                      <a:solidFill>
                        <a:srgbClr val="D6DEE5"/>
                      </a:solidFill>
                      <a:prstDash val="solid"/>
                      <a:round/>
                      <a:headEnd type="none" w="med" len="med"/>
                      <a:tailEnd type="none" w="med" len="med"/>
                    </a:lnR>
                    <a:lnT w="6096" cap="flat" cmpd="sng" algn="ctr">
                      <a:solidFill>
                        <a:srgbClr val="D6DEE5"/>
                      </a:solidFill>
                      <a:prstDash val="solid"/>
                      <a:round/>
                      <a:headEnd type="none" w="med" len="med"/>
                      <a:tailEnd type="none" w="med" len="med"/>
                    </a:lnT>
                    <a:lnB w="6096" cap="flat" cmpd="sng" algn="ctr">
                      <a:solidFill>
                        <a:srgbClr val="D6DEE5"/>
                      </a:solidFill>
                      <a:prstDash val="solid"/>
                      <a:round/>
                      <a:headEnd type="none" w="med" len="med"/>
                      <a:tailEnd type="none" w="med" len="med"/>
                    </a:lnB>
                    <a:solidFill>
                      <a:srgbClr val="FAFBFC"/>
                    </a:solidFill>
                  </a:tcPr>
                </a:tc>
                <a:extLst>
                  <a:ext uri="{0D108BD9-81ED-4DB2-BD59-A6C34878D82A}">
                    <a16:rowId xmlns:a16="http://schemas.microsoft.com/office/drawing/2014/main" val="1979720264"/>
                  </a:ext>
                </a:extLst>
              </a:tr>
            </a:tbl>
          </a:graphicData>
        </a:graphic>
      </p:graphicFrame>
      <p:sp>
        <p:nvSpPr>
          <p:cNvPr id="5" name="TextBox 4">
            <a:extLst>
              <a:ext uri="{FF2B5EF4-FFF2-40B4-BE49-F238E27FC236}">
                <a16:creationId xmlns:a16="http://schemas.microsoft.com/office/drawing/2014/main" id="{4C16E794-40DA-4F23-ADC2-CE954AAA6FB1}"/>
              </a:ext>
            </a:extLst>
          </p:cNvPr>
          <p:cNvSpPr txBox="1"/>
          <p:nvPr/>
        </p:nvSpPr>
        <p:spPr>
          <a:xfrm>
            <a:off x="6267647" y="4117340"/>
            <a:ext cx="5581846" cy="1200329"/>
          </a:xfrm>
          <a:prstGeom prst="rect">
            <a:avLst/>
          </a:prstGeom>
          <a:noFill/>
        </p:spPr>
        <p:txBody>
          <a:bodyPr wrap="square" rtlCol="0">
            <a:spAutoFit/>
          </a:bodyPr>
          <a:lstStyle/>
          <a:p>
            <a:r>
              <a:rPr lang="en-US"/>
              <a:t>Here, { Employee_Id } → { Name, Age } is a Multivalued functional dependency, since the dependent attributes Name, Age are not functionally dependent(i.e. Name → Age or Age → Name doesn’t exist !).</a:t>
            </a:r>
            <a:endParaRPr lang="en-US" dirty="0"/>
          </a:p>
        </p:txBody>
      </p:sp>
    </p:spTree>
    <p:extLst>
      <p:ext uri="{BB962C8B-B14F-4D97-AF65-F5344CB8AC3E}">
        <p14:creationId xmlns:p14="http://schemas.microsoft.com/office/powerpoint/2010/main" val="27606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215"/>
            <a:ext cx="10515600" cy="1325563"/>
          </a:xfrm>
        </p:spPr>
        <p:txBody>
          <a:bodyPr>
            <a:normAutofit fontScale="90000"/>
          </a:bodyPr>
          <a:lstStyle/>
          <a:p>
            <a:r>
              <a:rPr lang="en-US" b="1" dirty="0"/>
              <a:t>Armstrong’s Axioms Property of Functional Dependency</a:t>
            </a:r>
            <a:br>
              <a:rPr lang="en-US" b="1" dirty="0"/>
            </a:br>
            <a:endParaRPr lang="en-US" dirty="0"/>
          </a:p>
        </p:txBody>
      </p:sp>
      <p:sp>
        <p:nvSpPr>
          <p:cNvPr id="3" name="Content Placeholder 2"/>
          <p:cNvSpPr>
            <a:spLocks noGrp="1"/>
          </p:cNvSpPr>
          <p:nvPr>
            <p:ph idx="1"/>
          </p:nvPr>
        </p:nvSpPr>
        <p:spPr>
          <a:xfrm>
            <a:off x="838199" y="1825624"/>
            <a:ext cx="11279909" cy="4676775"/>
          </a:xfrm>
        </p:spPr>
        <p:txBody>
          <a:bodyPr>
            <a:normAutofit fontScale="77500" lnSpcReduction="20000"/>
          </a:bodyPr>
          <a:lstStyle/>
          <a:p>
            <a:pPr marL="0" indent="0">
              <a:buNone/>
            </a:pPr>
            <a:r>
              <a:rPr lang="en-US" dirty="0"/>
              <a:t>Armstrong’s Axioms property was developed by William Armstrong in 1974 to reason about functional dependencies.</a:t>
            </a:r>
          </a:p>
          <a:p>
            <a:pPr marL="0" indent="0">
              <a:buNone/>
            </a:pPr>
            <a:r>
              <a:rPr lang="en-US" dirty="0"/>
              <a:t>The property suggests rules that hold true if the following are satisfied:</a:t>
            </a:r>
          </a:p>
          <a:p>
            <a:r>
              <a:rPr lang="en-US" sz="3100" b="1" dirty="0"/>
              <a:t>Transitivity</a:t>
            </a:r>
            <a:br>
              <a:rPr lang="en-US" sz="3100" dirty="0"/>
            </a:br>
            <a:r>
              <a:rPr lang="en-US" sz="3100" dirty="0"/>
              <a:t>If A-&gt;B and B-&gt;C, then A-&gt;C i.e. a transitive relation.</a:t>
            </a:r>
          </a:p>
          <a:p>
            <a:r>
              <a:rPr lang="en-US" sz="3100" b="1" dirty="0"/>
              <a:t>Reflexivity</a:t>
            </a:r>
            <a:br>
              <a:rPr lang="en-US" sz="3100" dirty="0"/>
            </a:br>
            <a:r>
              <a:rPr lang="en-US" sz="3100" dirty="0"/>
              <a:t>A-&gt; B, if B is a subset of A.</a:t>
            </a:r>
          </a:p>
          <a:p>
            <a:r>
              <a:rPr lang="en-US" sz="3100" b="1" dirty="0"/>
              <a:t>Augmentation</a:t>
            </a:r>
            <a:br>
              <a:rPr lang="en-US" sz="3100" dirty="0"/>
            </a:br>
            <a:r>
              <a:rPr lang="en-US" sz="3100" dirty="0"/>
              <a:t>The last rule suggests: AC-&gt;BC, if A-&gt;B</a:t>
            </a:r>
          </a:p>
          <a:p>
            <a:pPr marL="0" indent="0">
              <a:buNone/>
            </a:pPr>
            <a:r>
              <a:rPr lang="en-US" sz="3100" dirty="0"/>
              <a:t>Other Inference rules are:</a:t>
            </a:r>
          </a:p>
          <a:p>
            <a:r>
              <a:rPr lang="en-US" sz="3100" b="1" dirty="0">
                <a:cs typeface="Arial"/>
              </a:rPr>
              <a:t>Decomposition:</a:t>
            </a:r>
            <a:r>
              <a:rPr lang="en-US" sz="3100" b="1" spc="5" dirty="0">
                <a:cs typeface="Arial"/>
              </a:rPr>
              <a:t> </a:t>
            </a:r>
          </a:p>
          <a:p>
            <a:pPr marL="12700" marR="5080" indent="0">
              <a:lnSpc>
                <a:spcPts val="2820"/>
              </a:lnSpc>
              <a:spcBef>
                <a:spcPts val="440"/>
              </a:spcBef>
              <a:buClr>
                <a:srgbClr val="333399"/>
              </a:buClr>
              <a:buSzPct val="53846"/>
              <a:buNone/>
              <a:tabLst>
                <a:tab pos="296545" algn="l"/>
                <a:tab pos="297180" algn="l"/>
              </a:tabLst>
            </a:pPr>
            <a:r>
              <a:rPr lang="en-US" sz="3100" spc="-5" dirty="0">
                <a:cs typeface="Arial MT"/>
              </a:rPr>
              <a:t>	If</a:t>
            </a:r>
            <a:r>
              <a:rPr lang="en-US" sz="3100" spc="-15" dirty="0">
                <a:cs typeface="Arial MT"/>
              </a:rPr>
              <a:t> </a:t>
            </a:r>
            <a:r>
              <a:rPr lang="en-US" sz="3100" dirty="0">
                <a:cs typeface="Arial MT"/>
              </a:rPr>
              <a:t>X</a:t>
            </a:r>
            <a:r>
              <a:rPr lang="en-US" sz="3100" spc="-5" dirty="0">
                <a:cs typeface="Arial MT"/>
              </a:rPr>
              <a:t> </a:t>
            </a:r>
            <a:r>
              <a:rPr lang="en-US" sz="3100" dirty="0">
                <a:cs typeface="Arial MT"/>
              </a:rPr>
              <a:t>-&gt;</a:t>
            </a:r>
            <a:r>
              <a:rPr lang="en-US" sz="3100" spc="-60" dirty="0">
                <a:cs typeface="Arial MT"/>
              </a:rPr>
              <a:t> </a:t>
            </a:r>
            <a:r>
              <a:rPr lang="en-US" sz="3100" dirty="0">
                <a:cs typeface="Arial MT"/>
              </a:rPr>
              <a:t>YZ,</a:t>
            </a:r>
            <a:r>
              <a:rPr lang="en-US" sz="3100" spc="-15" dirty="0">
                <a:cs typeface="Arial MT"/>
              </a:rPr>
              <a:t> </a:t>
            </a:r>
            <a:r>
              <a:rPr lang="en-US" sz="3100" spc="-5" dirty="0">
                <a:cs typeface="Arial MT"/>
              </a:rPr>
              <a:t>then</a:t>
            </a:r>
            <a:r>
              <a:rPr lang="en-US" sz="3100" dirty="0">
                <a:cs typeface="Arial MT"/>
              </a:rPr>
              <a:t> X</a:t>
            </a:r>
            <a:r>
              <a:rPr lang="en-US" sz="3100" spc="-5" dirty="0">
                <a:cs typeface="Arial MT"/>
              </a:rPr>
              <a:t> -&gt;</a:t>
            </a:r>
            <a:r>
              <a:rPr lang="en-US" sz="3100" spc="-50" dirty="0">
                <a:cs typeface="Arial MT"/>
              </a:rPr>
              <a:t> </a:t>
            </a:r>
            <a:r>
              <a:rPr lang="en-US" sz="3100" dirty="0">
                <a:cs typeface="Arial MT"/>
              </a:rPr>
              <a:t>Y</a:t>
            </a:r>
            <a:r>
              <a:rPr lang="en-US" sz="3100" spc="-55" dirty="0">
                <a:cs typeface="Arial MT"/>
              </a:rPr>
              <a:t> </a:t>
            </a:r>
            <a:r>
              <a:rPr lang="en-US" sz="3100" dirty="0">
                <a:cs typeface="Arial MT"/>
              </a:rPr>
              <a:t>and</a:t>
            </a:r>
            <a:r>
              <a:rPr lang="en-US" sz="3100" spc="-5" dirty="0">
                <a:cs typeface="Arial MT"/>
              </a:rPr>
              <a:t> </a:t>
            </a:r>
            <a:r>
              <a:rPr lang="en-US" sz="3100" dirty="0">
                <a:cs typeface="Arial MT"/>
              </a:rPr>
              <a:t>X</a:t>
            </a:r>
            <a:r>
              <a:rPr lang="en-US" sz="3100" spc="-5" dirty="0">
                <a:cs typeface="Arial MT"/>
              </a:rPr>
              <a:t> </a:t>
            </a:r>
            <a:r>
              <a:rPr lang="en-US" sz="3100" dirty="0">
                <a:cs typeface="Arial MT"/>
              </a:rPr>
              <a:t>-&gt; </a:t>
            </a:r>
            <a:r>
              <a:rPr lang="en-US" sz="3100" spc="-710" dirty="0">
                <a:cs typeface="Arial MT"/>
              </a:rPr>
              <a:t> </a:t>
            </a:r>
            <a:r>
              <a:rPr lang="en-US" sz="3100" dirty="0">
                <a:cs typeface="Arial MT"/>
              </a:rPr>
              <a:t>Z</a:t>
            </a:r>
          </a:p>
          <a:p>
            <a:pPr marL="525780" indent="-457200">
              <a:lnSpc>
                <a:spcPct val="100000"/>
              </a:lnSpc>
              <a:spcBef>
                <a:spcPts val="320"/>
              </a:spcBef>
            </a:pPr>
            <a:r>
              <a:rPr lang="en-US" sz="3100" b="1" dirty="0">
                <a:cs typeface="Arial"/>
              </a:rPr>
              <a:t>Union: </a:t>
            </a:r>
          </a:p>
          <a:p>
            <a:pPr marL="68580" indent="0">
              <a:lnSpc>
                <a:spcPct val="100000"/>
              </a:lnSpc>
              <a:spcBef>
                <a:spcPts val="320"/>
              </a:spcBef>
              <a:buNone/>
            </a:pPr>
            <a:r>
              <a:rPr lang="en-US" sz="3100" spc="-5" dirty="0">
                <a:cs typeface="Arial MT"/>
              </a:rPr>
              <a:t>   If</a:t>
            </a:r>
            <a:r>
              <a:rPr lang="en-US" sz="3100" spc="-10" dirty="0">
                <a:cs typeface="Arial MT"/>
              </a:rPr>
              <a:t> </a:t>
            </a:r>
            <a:r>
              <a:rPr lang="en-US" sz="3100" dirty="0">
                <a:cs typeface="Arial MT"/>
              </a:rPr>
              <a:t>X</a:t>
            </a:r>
            <a:r>
              <a:rPr lang="en-US" sz="3100" spc="-5" dirty="0">
                <a:cs typeface="Arial MT"/>
              </a:rPr>
              <a:t> -&gt;</a:t>
            </a:r>
            <a:r>
              <a:rPr lang="en-US" sz="3100" spc="-50" dirty="0">
                <a:cs typeface="Arial MT"/>
              </a:rPr>
              <a:t> </a:t>
            </a:r>
            <a:r>
              <a:rPr lang="en-US" sz="3100" dirty="0">
                <a:cs typeface="Arial MT"/>
              </a:rPr>
              <a:t>Y</a:t>
            </a:r>
            <a:r>
              <a:rPr lang="en-US" sz="3100" spc="-55" dirty="0">
                <a:cs typeface="Arial MT"/>
              </a:rPr>
              <a:t> </a:t>
            </a:r>
            <a:r>
              <a:rPr lang="en-US" sz="3100" dirty="0">
                <a:cs typeface="Arial MT"/>
              </a:rPr>
              <a:t>and</a:t>
            </a:r>
            <a:r>
              <a:rPr lang="en-US" sz="3100" spc="5" dirty="0">
                <a:cs typeface="Arial MT"/>
              </a:rPr>
              <a:t> </a:t>
            </a:r>
            <a:r>
              <a:rPr lang="en-US" sz="3100" dirty="0">
                <a:cs typeface="Arial MT"/>
              </a:rPr>
              <a:t>X</a:t>
            </a:r>
            <a:r>
              <a:rPr lang="en-US" sz="3100" spc="-5" dirty="0">
                <a:cs typeface="Arial MT"/>
              </a:rPr>
              <a:t> -&gt;</a:t>
            </a:r>
            <a:r>
              <a:rPr lang="en-US" sz="3100" spc="-10" dirty="0">
                <a:cs typeface="Arial MT"/>
              </a:rPr>
              <a:t> </a:t>
            </a:r>
            <a:r>
              <a:rPr lang="en-US" sz="3100" dirty="0">
                <a:cs typeface="Arial MT"/>
              </a:rPr>
              <a:t>Z,</a:t>
            </a:r>
            <a:r>
              <a:rPr lang="en-US" sz="3100" spc="-15" dirty="0">
                <a:cs typeface="Arial MT"/>
              </a:rPr>
              <a:t> </a:t>
            </a:r>
            <a:r>
              <a:rPr lang="en-US" sz="3100" spc="-5" dirty="0">
                <a:cs typeface="Arial MT"/>
              </a:rPr>
              <a:t>then</a:t>
            </a:r>
            <a:r>
              <a:rPr lang="en-US" sz="3100" spc="5" dirty="0">
                <a:cs typeface="Arial MT"/>
              </a:rPr>
              <a:t> </a:t>
            </a:r>
            <a:r>
              <a:rPr lang="en-US" sz="3100" dirty="0">
                <a:cs typeface="Arial MT"/>
              </a:rPr>
              <a:t>X</a:t>
            </a:r>
            <a:r>
              <a:rPr lang="en-US" sz="3100" spc="-5" dirty="0">
                <a:cs typeface="Arial MT"/>
              </a:rPr>
              <a:t> -&gt;</a:t>
            </a:r>
            <a:r>
              <a:rPr lang="en-US" sz="3100" spc="-60" dirty="0">
                <a:cs typeface="Arial MT"/>
              </a:rPr>
              <a:t> </a:t>
            </a:r>
            <a:r>
              <a:rPr lang="en-US" sz="3100" spc="5" dirty="0">
                <a:cs typeface="Arial MT"/>
              </a:rPr>
              <a:t>YZ</a:t>
            </a:r>
            <a:endParaRPr lang="en-US" sz="3100" dirty="0">
              <a:cs typeface="Arial MT"/>
            </a:endParaRPr>
          </a:p>
          <a:p>
            <a:endParaRPr lang="en-US" dirty="0"/>
          </a:p>
        </p:txBody>
      </p:sp>
    </p:spTree>
    <p:extLst>
      <p:ext uri="{BB962C8B-B14F-4D97-AF65-F5344CB8AC3E}">
        <p14:creationId xmlns:p14="http://schemas.microsoft.com/office/powerpoint/2010/main" val="2165215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Closure set of functional dependency</a:t>
            </a:r>
          </a:p>
        </p:txBody>
      </p:sp>
      <p:sp>
        <p:nvSpPr>
          <p:cNvPr id="3" name="Content Placeholder 2"/>
          <p:cNvSpPr>
            <a:spLocks noGrp="1"/>
          </p:cNvSpPr>
          <p:nvPr>
            <p:ph idx="1"/>
          </p:nvPr>
        </p:nvSpPr>
        <p:spPr/>
        <p:txBody>
          <a:bodyPr/>
          <a:lstStyle/>
          <a:p>
            <a:pPr algn="just"/>
            <a:r>
              <a:rPr lang="en-US" dirty="0"/>
              <a:t>The Closure Of Functional Dependency means </a:t>
            </a:r>
            <a:r>
              <a:rPr lang="en-US" b="1" dirty="0"/>
              <a:t>the complete set of all possible attributes that can be functionally derived from given functional dependency using the inference rules known as Armstrong's Rules</a:t>
            </a:r>
            <a:r>
              <a:rPr lang="en-US" dirty="0"/>
              <a:t>. </a:t>
            </a:r>
          </a:p>
          <a:p>
            <a:pPr algn="just"/>
            <a:r>
              <a:rPr lang="en-US" dirty="0"/>
              <a:t>If “F” is a functional dependency then closure of functional dependency can be denoted using “{F}</a:t>
            </a:r>
            <a:r>
              <a:rPr lang="en-US" baseline="30000" dirty="0"/>
              <a:t>+</a:t>
            </a:r>
            <a:r>
              <a:rPr lang="en-US" dirty="0"/>
              <a:t>”.</a:t>
            </a:r>
          </a:p>
        </p:txBody>
      </p:sp>
    </p:spTree>
    <p:extLst>
      <p:ext uri="{BB962C8B-B14F-4D97-AF65-F5344CB8AC3E}">
        <p14:creationId xmlns:p14="http://schemas.microsoft.com/office/powerpoint/2010/main" val="2381585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Consider a relation R={X,Y,Z,H,D}</a:t>
            </a:r>
          </a:p>
          <a:p>
            <a:pPr marL="0" indent="0">
              <a:buNone/>
            </a:pPr>
            <a:r>
              <a:rPr lang="en-US" dirty="0"/>
              <a:t>Having  functional dependencies as:</a:t>
            </a:r>
          </a:p>
          <a:p>
            <a:pPr marL="0" indent="0">
              <a:buNone/>
            </a:pPr>
            <a:r>
              <a:rPr lang="en-US" dirty="0"/>
              <a:t>FD= X</a:t>
            </a:r>
            <a:r>
              <a:rPr lang="en-US" dirty="0">
                <a:sym typeface="Wingdings" panose="05000000000000000000" pitchFamily="2" charset="2"/>
              </a:rPr>
              <a:t>YZ , DXH, YH</a:t>
            </a:r>
          </a:p>
          <a:p>
            <a:pPr marL="0" indent="0">
              <a:buNone/>
            </a:pPr>
            <a:r>
              <a:rPr lang="en-US" dirty="0">
                <a:sym typeface="Wingdings" panose="05000000000000000000" pitchFamily="2" charset="2"/>
              </a:rPr>
              <a:t>Soln:</a:t>
            </a:r>
          </a:p>
          <a:p>
            <a:pPr marL="0" indent="0">
              <a:buNone/>
            </a:pPr>
            <a:r>
              <a:rPr lang="en-US" dirty="0">
                <a:sym typeface="Wingdings" panose="05000000000000000000" pitchFamily="2" charset="2"/>
              </a:rPr>
              <a:t>XYZ Using </a:t>
            </a:r>
            <a:r>
              <a:rPr lang="en-US" b="1" dirty="0">
                <a:sym typeface="Wingdings" panose="05000000000000000000" pitchFamily="2" charset="2"/>
              </a:rPr>
              <a:t>Decomposition </a:t>
            </a:r>
            <a:r>
              <a:rPr lang="en-US" dirty="0">
                <a:sym typeface="Wingdings" panose="05000000000000000000" pitchFamily="2" charset="2"/>
              </a:rPr>
              <a:t>we can write XY, XZ.</a:t>
            </a:r>
          </a:p>
          <a:p>
            <a:pPr marL="0" indent="0">
              <a:buNone/>
            </a:pPr>
            <a:r>
              <a:rPr lang="en-US" dirty="0">
                <a:sym typeface="Wingdings" panose="05000000000000000000" pitchFamily="2" charset="2"/>
              </a:rPr>
              <a:t>XY, YH Using </a:t>
            </a:r>
            <a:r>
              <a:rPr lang="en-US" b="1" dirty="0">
                <a:sym typeface="Wingdings" panose="05000000000000000000" pitchFamily="2" charset="2"/>
              </a:rPr>
              <a:t>Transitivity</a:t>
            </a:r>
            <a:r>
              <a:rPr lang="en-US" dirty="0">
                <a:sym typeface="Wingdings" panose="05000000000000000000" pitchFamily="2" charset="2"/>
              </a:rPr>
              <a:t> rule we can write XH.</a:t>
            </a:r>
          </a:p>
          <a:p>
            <a:pPr marL="0" indent="0">
              <a:buNone/>
            </a:pPr>
            <a:r>
              <a:rPr lang="en-US" dirty="0">
                <a:sym typeface="Wingdings" panose="05000000000000000000" pitchFamily="2" charset="2"/>
              </a:rPr>
              <a:t>XY, XZ, XH Using </a:t>
            </a:r>
            <a:r>
              <a:rPr lang="en-US" b="1" dirty="0">
                <a:sym typeface="Wingdings" panose="05000000000000000000" pitchFamily="2" charset="2"/>
              </a:rPr>
              <a:t>Union </a:t>
            </a:r>
            <a:r>
              <a:rPr lang="en-US" dirty="0">
                <a:sym typeface="Wingdings" panose="05000000000000000000" pitchFamily="2" charset="2"/>
              </a:rPr>
              <a:t>we can write XYH, XZH, XYZH</a:t>
            </a:r>
          </a:p>
          <a:p>
            <a:pPr marL="0" indent="0">
              <a:buNone/>
            </a:pPr>
            <a:r>
              <a:rPr lang="en-US" dirty="0">
                <a:sym typeface="Wingdings" panose="05000000000000000000" pitchFamily="2" charset="2"/>
              </a:rPr>
              <a:t>So,</a:t>
            </a:r>
          </a:p>
          <a:p>
            <a:pPr marL="0" indent="0">
              <a:buNone/>
            </a:pPr>
            <a:r>
              <a:rPr lang="en-US" dirty="0">
                <a:sym typeface="Wingdings" panose="05000000000000000000" pitchFamily="2" charset="2"/>
              </a:rPr>
              <a:t>Closure of functional dependency is:</a:t>
            </a:r>
          </a:p>
          <a:p>
            <a:pPr marL="0" indent="0">
              <a:buNone/>
            </a:pPr>
            <a:r>
              <a:rPr lang="en-US" dirty="0"/>
              <a:t>{F}</a:t>
            </a:r>
            <a:r>
              <a:rPr lang="en-US" baseline="30000" dirty="0"/>
              <a:t>+</a:t>
            </a:r>
            <a:r>
              <a:rPr lang="en-US" dirty="0"/>
              <a:t> ={X</a:t>
            </a:r>
            <a:r>
              <a:rPr lang="en-US" dirty="0">
                <a:sym typeface="Wingdings" panose="05000000000000000000" pitchFamily="2" charset="2"/>
              </a:rPr>
              <a:t>YZ , DXH, YH, XY, XZ, XH, XYH, XZH, XYZH…}</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1128914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Closure set of attribute</a:t>
            </a:r>
          </a:p>
        </p:txBody>
      </p:sp>
      <p:sp>
        <p:nvSpPr>
          <p:cNvPr id="3" name="Content Placeholder 2"/>
          <p:cNvSpPr>
            <a:spLocks noGrp="1"/>
          </p:cNvSpPr>
          <p:nvPr>
            <p:ph idx="1"/>
          </p:nvPr>
        </p:nvSpPr>
        <p:spPr/>
        <p:txBody>
          <a:bodyPr>
            <a:normAutofit fontScale="92500" lnSpcReduction="10000"/>
          </a:bodyPr>
          <a:lstStyle/>
          <a:p>
            <a:r>
              <a:rPr lang="en-US" dirty="0"/>
              <a:t>Closure of an attribute X is the set of all attributes that are functionally determined by X. </a:t>
            </a:r>
          </a:p>
          <a:p>
            <a:r>
              <a:rPr lang="en-US" dirty="0"/>
              <a:t>It is denoted by X</a:t>
            </a:r>
            <a:r>
              <a:rPr lang="en-US" baseline="30000" dirty="0"/>
              <a:t>+</a:t>
            </a:r>
            <a:r>
              <a:rPr lang="en-US" dirty="0"/>
              <a:t> which means what X can determine.</a:t>
            </a:r>
          </a:p>
          <a:p>
            <a:pPr marL="0" indent="0">
              <a:buNone/>
            </a:pPr>
            <a:r>
              <a:rPr lang="en-US" dirty="0"/>
              <a:t>Consider a relation R={X, Y, Z, H, D}</a:t>
            </a:r>
          </a:p>
          <a:p>
            <a:pPr marL="0" indent="0">
              <a:buNone/>
            </a:pPr>
            <a:r>
              <a:rPr lang="en-US" dirty="0"/>
              <a:t>Having  functional dependencies as:</a:t>
            </a:r>
          </a:p>
          <a:p>
            <a:pPr marL="0" indent="0">
              <a:buNone/>
            </a:pPr>
            <a:r>
              <a:rPr lang="en-US" dirty="0"/>
              <a:t>FD= X</a:t>
            </a:r>
            <a:r>
              <a:rPr lang="en-US" dirty="0">
                <a:sym typeface="Wingdings" panose="05000000000000000000" pitchFamily="2" charset="2"/>
              </a:rPr>
              <a:t>YZ , DXH, YH</a:t>
            </a:r>
          </a:p>
          <a:p>
            <a:pPr marL="0" indent="0">
              <a:buNone/>
            </a:pPr>
            <a:r>
              <a:rPr lang="en-US" dirty="0">
                <a:sym typeface="Wingdings" panose="05000000000000000000" pitchFamily="2" charset="2"/>
              </a:rPr>
              <a:t>Soln:</a:t>
            </a:r>
          </a:p>
          <a:p>
            <a:pPr marL="0" indent="0">
              <a:buNone/>
            </a:pPr>
            <a:r>
              <a:rPr lang="en-US" dirty="0"/>
              <a:t>Y</a:t>
            </a:r>
            <a:r>
              <a:rPr lang="en-US" baseline="30000" dirty="0"/>
              <a:t>+</a:t>
            </a:r>
            <a:r>
              <a:rPr lang="en-US" dirty="0"/>
              <a:t> = { Y, H}</a:t>
            </a:r>
          </a:p>
          <a:p>
            <a:pPr marL="0" indent="0">
              <a:buNone/>
            </a:pPr>
            <a:r>
              <a:rPr lang="en-US" dirty="0"/>
              <a:t>X</a:t>
            </a:r>
            <a:r>
              <a:rPr lang="en-US" baseline="30000" dirty="0"/>
              <a:t>+</a:t>
            </a:r>
            <a:r>
              <a:rPr lang="en-US" dirty="0"/>
              <a:t> = { X, Y, Z, H}</a:t>
            </a:r>
          </a:p>
          <a:p>
            <a:pPr marL="0" indent="0">
              <a:buNone/>
            </a:pPr>
            <a:r>
              <a:rPr lang="en-US" dirty="0"/>
              <a:t>DX</a:t>
            </a:r>
            <a:r>
              <a:rPr lang="en-US" baseline="30000" dirty="0"/>
              <a:t>+</a:t>
            </a:r>
            <a:r>
              <a:rPr lang="en-US" dirty="0"/>
              <a:t> = {D, X, Y, Z, H}</a:t>
            </a:r>
            <a:endParaRPr lang="en-US" dirty="0">
              <a:sym typeface="Wingdings" panose="05000000000000000000" pitchFamily="2" charset="2"/>
            </a:endParaRP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838482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FE49-98C8-496E-93B9-C02ECCD588A3}"/>
              </a:ext>
            </a:extLst>
          </p:cNvPr>
          <p:cNvSpPr>
            <a:spLocks noGrp="1"/>
          </p:cNvSpPr>
          <p:nvPr>
            <p:ph type="title"/>
          </p:nvPr>
        </p:nvSpPr>
        <p:spPr/>
        <p:txBody>
          <a:bodyPr/>
          <a:lstStyle/>
          <a:p>
            <a:r>
              <a:rPr lang="en-US" b="1" dirty="0"/>
              <a:t>Decomposition</a:t>
            </a:r>
          </a:p>
        </p:txBody>
      </p:sp>
      <p:sp>
        <p:nvSpPr>
          <p:cNvPr id="3" name="Content Placeholder 2">
            <a:extLst>
              <a:ext uri="{FF2B5EF4-FFF2-40B4-BE49-F238E27FC236}">
                <a16:creationId xmlns:a16="http://schemas.microsoft.com/office/drawing/2014/main" id="{A06DC133-56E2-4AFB-8B01-0F956C670F70}"/>
              </a:ext>
            </a:extLst>
          </p:cNvPr>
          <p:cNvSpPr>
            <a:spLocks noGrp="1"/>
          </p:cNvSpPr>
          <p:nvPr>
            <p:ph idx="1"/>
          </p:nvPr>
        </p:nvSpPr>
        <p:spPr/>
        <p:txBody>
          <a:bodyPr/>
          <a:lstStyle/>
          <a:p>
            <a:r>
              <a:rPr lang="en-US" dirty="0"/>
              <a:t>Decomposition is the process of breaking down in parts or elements. It replaces a relation with a collection of smaller relations. It breaks the table into multiple tables in a database.</a:t>
            </a:r>
          </a:p>
          <a:p>
            <a:r>
              <a:rPr lang="en-US" dirty="0"/>
              <a:t>Properties of Relational Decomposition:</a:t>
            </a:r>
          </a:p>
          <a:p>
            <a:pPr marL="914400" lvl="1" indent="-457200">
              <a:buFont typeface="+mj-lt"/>
              <a:buAutoNum type="arabicPeriod"/>
            </a:pPr>
            <a:r>
              <a:rPr lang="en-US" dirty="0"/>
              <a:t>Lossless Decomposition</a:t>
            </a:r>
          </a:p>
          <a:p>
            <a:pPr marL="914400" lvl="1" indent="-457200">
              <a:buFont typeface="+mj-lt"/>
              <a:buAutoNum type="arabicPeriod"/>
            </a:pPr>
            <a:r>
              <a:rPr lang="en-US" dirty="0"/>
              <a:t>Dependency Preservation</a:t>
            </a:r>
          </a:p>
          <a:p>
            <a:pPr marL="914400" lvl="1" indent="-457200">
              <a:buFont typeface="+mj-lt"/>
              <a:buAutoNum type="arabicPeriod"/>
            </a:pPr>
            <a:r>
              <a:rPr lang="en-US" dirty="0"/>
              <a:t>Lack of Data Redundancy</a:t>
            </a:r>
          </a:p>
        </p:txBody>
      </p:sp>
    </p:spTree>
    <p:extLst>
      <p:ext uri="{BB962C8B-B14F-4D97-AF65-F5344CB8AC3E}">
        <p14:creationId xmlns:p14="http://schemas.microsoft.com/office/powerpoint/2010/main" val="117822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Anomaly</a:t>
            </a:r>
          </a:p>
        </p:txBody>
      </p:sp>
      <p:sp>
        <p:nvSpPr>
          <p:cNvPr id="3" name="Content Placeholder 2"/>
          <p:cNvSpPr>
            <a:spLocks noGrp="1"/>
          </p:cNvSpPr>
          <p:nvPr>
            <p:ph idx="1"/>
          </p:nvPr>
        </p:nvSpPr>
        <p:spPr/>
        <p:txBody>
          <a:bodyPr/>
          <a:lstStyle/>
          <a:p>
            <a:pPr algn="just"/>
            <a:r>
              <a:rPr lang="en-US" dirty="0"/>
              <a:t>Anomalies are the problems that can occur in poorly planned databases where all the data are stored in one table.</a:t>
            </a:r>
          </a:p>
          <a:p>
            <a:pPr algn="just"/>
            <a:r>
              <a:rPr lang="en-US" dirty="0"/>
              <a:t>Anomalies are caused when there is too much redundancy in the database’s information.</a:t>
            </a:r>
          </a:p>
          <a:p>
            <a:pPr algn="just"/>
            <a:r>
              <a:rPr lang="en-US" dirty="0"/>
              <a:t>There are 3 types of anomalies. They are:</a:t>
            </a:r>
          </a:p>
          <a:p>
            <a:pPr lvl="1" algn="just"/>
            <a:r>
              <a:rPr lang="en-US" dirty="0"/>
              <a:t>Insert Anomaly</a:t>
            </a:r>
          </a:p>
          <a:p>
            <a:pPr lvl="1" algn="just"/>
            <a:r>
              <a:rPr lang="en-US" dirty="0"/>
              <a:t>Delete Anomaly</a:t>
            </a:r>
          </a:p>
          <a:p>
            <a:pPr lvl="1" algn="just"/>
            <a:r>
              <a:rPr lang="en-US" dirty="0"/>
              <a:t>Update Anomaly</a:t>
            </a:r>
          </a:p>
        </p:txBody>
      </p:sp>
    </p:spTree>
    <p:extLst>
      <p:ext uri="{BB962C8B-B14F-4D97-AF65-F5344CB8AC3E}">
        <p14:creationId xmlns:p14="http://schemas.microsoft.com/office/powerpoint/2010/main" val="3726738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Lossy Decomposition</a:t>
            </a:r>
          </a:p>
        </p:txBody>
      </p:sp>
      <p:sp>
        <p:nvSpPr>
          <p:cNvPr id="3" name="Content Placeholder 2"/>
          <p:cNvSpPr>
            <a:spLocks noGrp="1"/>
          </p:cNvSpPr>
          <p:nvPr>
            <p:ph idx="1"/>
          </p:nvPr>
        </p:nvSpPr>
        <p:spPr/>
        <p:txBody>
          <a:bodyPr/>
          <a:lstStyle/>
          <a:p>
            <a:pPr algn="just"/>
            <a:r>
              <a:rPr lang="en-US" dirty="0"/>
              <a:t>As the name suggests, when a relation is decomposed into two or more relational schemas, the loss of information is unavoidable when the original relation is retrieved.</a:t>
            </a:r>
          </a:p>
          <a:p>
            <a:pPr algn="just"/>
            <a:r>
              <a:rPr lang="en-US" dirty="0"/>
              <a:t>Let us see an example −</a:t>
            </a:r>
          </a:p>
          <a:p>
            <a:pPr algn="just"/>
            <a:endParaRPr lang="en-US" dirty="0"/>
          </a:p>
        </p:txBody>
      </p:sp>
      <p:pic>
        <p:nvPicPr>
          <p:cNvPr id="4" name="Picture 3"/>
          <p:cNvPicPr>
            <a:picLocks noChangeAspect="1"/>
          </p:cNvPicPr>
          <p:nvPr/>
        </p:nvPicPr>
        <p:blipFill>
          <a:blip r:embed="rId2"/>
          <a:stretch>
            <a:fillRect/>
          </a:stretch>
        </p:blipFill>
        <p:spPr>
          <a:xfrm>
            <a:off x="1860511" y="3595328"/>
            <a:ext cx="8840434" cy="2581635"/>
          </a:xfrm>
          <a:prstGeom prst="rect">
            <a:avLst/>
          </a:prstGeom>
        </p:spPr>
      </p:pic>
    </p:spTree>
    <p:extLst>
      <p:ext uri="{BB962C8B-B14F-4D97-AF65-F5344CB8AC3E}">
        <p14:creationId xmlns:p14="http://schemas.microsoft.com/office/powerpoint/2010/main" val="2643208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08727" y="351415"/>
            <a:ext cx="8552873" cy="4758757"/>
          </a:xfrm>
          <a:prstGeom prst="rect">
            <a:avLst/>
          </a:prstGeom>
        </p:spPr>
      </p:pic>
      <p:sp>
        <p:nvSpPr>
          <p:cNvPr id="5" name="Rectangle 4"/>
          <p:cNvSpPr/>
          <p:nvPr/>
        </p:nvSpPr>
        <p:spPr>
          <a:xfrm>
            <a:off x="2964873" y="5110172"/>
            <a:ext cx="5828145" cy="923330"/>
          </a:xfrm>
          <a:prstGeom prst="rect">
            <a:avLst/>
          </a:prstGeom>
        </p:spPr>
        <p:txBody>
          <a:bodyPr wrap="square">
            <a:spAutoFit/>
          </a:bodyPr>
          <a:lstStyle/>
          <a:p>
            <a:pPr algn="just"/>
            <a:r>
              <a:rPr lang="en-US" dirty="0">
                <a:solidFill>
                  <a:srgbClr val="000000"/>
                </a:solidFill>
                <a:latin typeface="Arial" panose="020B0604020202020204" pitchFamily="34" charset="0"/>
              </a:rPr>
              <a:t>Now, you won’t be able to join the above tables, since </a:t>
            </a:r>
            <a:r>
              <a:rPr lang="en-US" b="1" dirty="0" err="1">
                <a:solidFill>
                  <a:srgbClr val="000000"/>
                </a:solidFill>
                <a:latin typeface="Arial" panose="020B0604020202020204" pitchFamily="34" charset="0"/>
              </a:rPr>
              <a:t>Emp_ID</a:t>
            </a:r>
            <a:r>
              <a:rPr lang="en-US" b="1" dirty="0">
                <a:solidFill>
                  <a:srgbClr val="000000"/>
                </a:solidFill>
                <a:latin typeface="Arial" panose="020B0604020202020204" pitchFamily="34" charset="0"/>
              </a:rPr>
              <a:t> </a:t>
            </a:r>
            <a:r>
              <a:rPr lang="en-US" dirty="0">
                <a:solidFill>
                  <a:srgbClr val="000000"/>
                </a:solidFill>
                <a:latin typeface="Arial" panose="020B0604020202020204" pitchFamily="34" charset="0"/>
              </a:rPr>
              <a:t>isn’t part of the </a:t>
            </a:r>
            <a:r>
              <a:rPr lang="en-US" b="1" dirty="0" err="1">
                <a:solidFill>
                  <a:srgbClr val="000000"/>
                </a:solidFill>
                <a:latin typeface="Arial" panose="020B0604020202020204" pitchFamily="34" charset="0"/>
              </a:rPr>
              <a:t>DeptDetails</a:t>
            </a:r>
            <a:r>
              <a:rPr lang="en-US" dirty="0">
                <a:solidFill>
                  <a:srgbClr val="000000"/>
                </a:solidFill>
                <a:latin typeface="Arial" panose="020B0604020202020204" pitchFamily="34" charset="0"/>
              </a:rPr>
              <a:t> relation.</a:t>
            </a:r>
          </a:p>
          <a:p>
            <a:pPr algn="just"/>
            <a:r>
              <a:rPr lang="en-US" dirty="0">
                <a:solidFill>
                  <a:srgbClr val="000000"/>
                </a:solidFill>
                <a:latin typeface="Arial" panose="020B0604020202020204" pitchFamily="34" charset="0"/>
              </a:rPr>
              <a:t>Therefore, the above relation has </a:t>
            </a:r>
            <a:r>
              <a:rPr lang="en-US" dirty="0" err="1">
                <a:solidFill>
                  <a:srgbClr val="000000"/>
                </a:solidFill>
                <a:latin typeface="Arial" panose="020B0604020202020204" pitchFamily="34" charset="0"/>
              </a:rPr>
              <a:t>lossy</a:t>
            </a:r>
            <a:r>
              <a:rPr lang="en-US" dirty="0">
                <a:solidFill>
                  <a:srgbClr val="000000"/>
                </a:solidFill>
                <a:latin typeface="Arial" panose="020B0604020202020204" pitchFamily="34" charset="0"/>
              </a:rPr>
              <a:t> decomposition.</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800588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Lossless Decomposition</a:t>
            </a:r>
          </a:p>
        </p:txBody>
      </p:sp>
      <p:sp>
        <p:nvSpPr>
          <p:cNvPr id="3" name="Content Placeholder 2"/>
          <p:cNvSpPr>
            <a:spLocks noGrp="1"/>
          </p:cNvSpPr>
          <p:nvPr>
            <p:ph idx="1"/>
          </p:nvPr>
        </p:nvSpPr>
        <p:spPr/>
        <p:txBody>
          <a:bodyPr>
            <a:normAutofit fontScale="92500" lnSpcReduction="10000"/>
          </a:bodyPr>
          <a:lstStyle/>
          <a:p>
            <a:pPr algn="just"/>
            <a:r>
              <a:rPr lang="en-US" dirty="0"/>
              <a:t>Lossless-join decomposition is a process in which a relation is decomposed into two or more relations. </a:t>
            </a:r>
          </a:p>
          <a:p>
            <a:pPr algn="just"/>
            <a:r>
              <a:rPr lang="en-US" dirty="0"/>
              <a:t>This property guarantees that the extra or less tuple generation problem does not occur and no information is lost from the original relation during the decomposition. </a:t>
            </a:r>
          </a:p>
          <a:p>
            <a:pPr marL="0" indent="0" algn="just">
              <a:buNone/>
            </a:pPr>
            <a:r>
              <a:rPr lang="en-US" dirty="0"/>
              <a:t>The decomposition is lossless when it satisfies the following statement −</a:t>
            </a:r>
          </a:p>
          <a:p>
            <a:pPr algn="just"/>
            <a:r>
              <a:rPr lang="en-US" dirty="0"/>
              <a:t>If we union the sub Relation R1 and R2 then it must contain all the attributes that are available in the original relation R before decomposition.</a:t>
            </a:r>
          </a:p>
          <a:p>
            <a:pPr algn="just"/>
            <a:r>
              <a:rPr lang="en-US" dirty="0"/>
              <a:t>Intersections of R1 and R2 cannot be Null. The sub relation must contain a common attribute. The common attribute must contain unique data.</a:t>
            </a:r>
          </a:p>
          <a:p>
            <a:pPr algn="just"/>
            <a:endParaRPr lang="en-US" dirty="0"/>
          </a:p>
        </p:txBody>
      </p:sp>
    </p:spTree>
    <p:extLst>
      <p:ext uri="{BB962C8B-B14F-4D97-AF65-F5344CB8AC3E}">
        <p14:creationId xmlns:p14="http://schemas.microsoft.com/office/powerpoint/2010/main" val="1173289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dirty="0"/>
              <a:t>Here,</a:t>
            </a:r>
          </a:p>
          <a:p>
            <a:pPr marL="0" indent="0">
              <a:buNone/>
            </a:pPr>
            <a:r>
              <a:rPr lang="en-US" dirty="0"/>
              <a:t>R = (A, B, C)</a:t>
            </a:r>
          </a:p>
          <a:p>
            <a:pPr marL="0" indent="0">
              <a:buNone/>
            </a:pPr>
            <a:r>
              <a:rPr lang="en-US" dirty="0"/>
              <a:t>R1 = (A, B)</a:t>
            </a:r>
          </a:p>
          <a:p>
            <a:pPr marL="0" indent="0">
              <a:buNone/>
            </a:pPr>
            <a:r>
              <a:rPr lang="en-US" dirty="0"/>
              <a:t>R2 = (B, C)</a:t>
            </a:r>
          </a:p>
          <a:p>
            <a:r>
              <a:rPr lang="en-US" dirty="0"/>
              <a:t>The relation R has three attributes A, B, and C. The relation R is decomposed into two relation R1 and R2. . R1 and R2 both have 2-2 attributes. The common attributes are B.</a:t>
            </a:r>
          </a:p>
          <a:p>
            <a:r>
              <a:rPr lang="en-US" dirty="0"/>
              <a:t>The Value in Column B must be unique. if it contains a duplicate value then the Lossless-join decomposition is not possible.</a:t>
            </a:r>
          </a:p>
        </p:txBody>
      </p:sp>
    </p:spTree>
    <p:extLst>
      <p:ext uri="{BB962C8B-B14F-4D97-AF65-F5344CB8AC3E}">
        <p14:creationId xmlns:p14="http://schemas.microsoft.com/office/powerpoint/2010/main" val="3044987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685309" y="2753345"/>
            <a:ext cx="8821381" cy="2495898"/>
          </a:xfrm>
          <a:prstGeom prst="rect">
            <a:avLst/>
          </a:prstGeom>
        </p:spPr>
      </p:pic>
      <p:sp>
        <p:nvSpPr>
          <p:cNvPr id="5" name="Rectangle 4"/>
          <p:cNvSpPr/>
          <p:nvPr/>
        </p:nvSpPr>
        <p:spPr>
          <a:xfrm>
            <a:off x="1569660" y="2037350"/>
            <a:ext cx="4868085" cy="369332"/>
          </a:xfrm>
          <a:prstGeom prst="rect">
            <a:avLst/>
          </a:prstGeom>
        </p:spPr>
        <p:txBody>
          <a:bodyPr wrap="square">
            <a:spAutoFit/>
          </a:bodyPr>
          <a:lstStyle/>
          <a:p>
            <a:r>
              <a:rPr lang="en-US" dirty="0"/>
              <a:t>Draw a table of Relation R with Raw Data −</a:t>
            </a:r>
          </a:p>
        </p:txBody>
      </p:sp>
    </p:spTree>
    <p:extLst>
      <p:ext uri="{BB962C8B-B14F-4D97-AF65-F5344CB8AC3E}">
        <p14:creationId xmlns:p14="http://schemas.microsoft.com/office/powerpoint/2010/main" val="1713398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2523043" y="1825625"/>
            <a:ext cx="7145914" cy="4351338"/>
          </a:xfrm>
          <a:prstGeom prst="rect">
            <a:avLst/>
          </a:prstGeom>
        </p:spPr>
      </p:pic>
    </p:spTree>
    <p:extLst>
      <p:ext uri="{BB962C8B-B14F-4D97-AF65-F5344CB8AC3E}">
        <p14:creationId xmlns:p14="http://schemas.microsoft.com/office/powerpoint/2010/main" val="1704628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838200" y="1825625"/>
            <a:ext cx="10531764" cy="4316557"/>
          </a:xfrm>
        </p:spPr>
        <p:txBody>
          <a:bodyPr/>
          <a:lstStyle/>
          <a:p>
            <a:r>
              <a:rPr lang="en-US" dirty="0"/>
              <a:t>Now, we can check the first condition for Lossless-join decomposition.</a:t>
            </a:r>
          </a:p>
          <a:p>
            <a:r>
              <a:rPr lang="en-US" dirty="0"/>
              <a:t>The union of sub relation R1 and R2 is the same as relation R.</a:t>
            </a:r>
          </a:p>
          <a:p>
            <a:r>
              <a:rPr lang="en-US" b="1" dirty="0"/>
              <a:t>R</a:t>
            </a:r>
            <a:r>
              <a:rPr lang="en-US" b="1" baseline="-25000" dirty="0"/>
              <a:t>1</a:t>
            </a:r>
            <a:r>
              <a:rPr lang="en-US" b="1" dirty="0"/>
              <a:t>U R</a:t>
            </a:r>
            <a:r>
              <a:rPr lang="en-US" b="1" baseline="-25000" dirty="0"/>
              <a:t>2</a:t>
            </a:r>
            <a:r>
              <a:rPr lang="en-US" b="1" dirty="0"/>
              <a:t> = R</a:t>
            </a:r>
            <a:endParaRPr lang="en-US" dirty="0"/>
          </a:p>
          <a:p>
            <a:r>
              <a:rPr lang="en-US" dirty="0"/>
              <a:t>We get the following result −</a:t>
            </a:r>
          </a:p>
          <a:p>
            <a:endParaRPr lang="en-US" dirty="0"/>
          </a:p>
        </p:txBody>
      </p:sp>
      <p:pic>
        <p:nvPicPr>
          <p:cNvPr id="4" name="Picture 3"/>
          <p:cNvPicPr>
            <a:picLocks noChangeAspect="1"/>
          </p:cNvPicPr>
          <p:nvPr/>
        </p:nvPicPr>
        <p:blipFill>
          <a:blip r:embed="rId2"/>
          <a:stretch>
            <a:fillRect/>
          </a:stretch>
        </p:blipFill>
        <p:spPr>
          <a:xfrm>
            <a:off x="2613152" y="3920417"/>
            <a:ext cx="6965696" cy="2356702"/>
          </a:xfrm>
          <a:prstGeom prst="rect">
            <a:avLst/>
          </a:prstGeom>
        </p:spPr>
      </p:pic>
    </p:spTree>
    <p:extLst>
      <p:ext uri="{BB962C8B-B14F-4D97-AF65-F5344CB8AC3E}">
        <p14:creationId xmlns:p14="http://schemas.microsoft.com/office/powerpoint/2010/main" val="24562101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Let us see an example −</a:t>
            </a:r>
          </a:p>
          <a:p>
            <a:endParaRPr lang="en-US" dirty="0"/>
          </a:p>
        </p:txBody>
      </p:sp>
      <p:pic>
        <p:nvPicPr>
          <p:cNvPr id="4" name="Picture 3"/>
          <p:cNvPicPr>
            <a:picLocks noChangeAspect="1"/>
          </p:cNvPicPr>
          <p:nvPr/>
        </p:nvPicPr>
        <p:blipFill>
          <a:blip r:embed="rId2"/>
          <a:stretch>
            <a:fillRect/>
          </a:stretch>
        </p:blipFill>
        <p:spPr>
          <a:xfrm>
            <a:off x="1685309" y="2753345"/>
            <a:ext cx="8821381" cy="2495898"/>
          </a:xfrm>
          <a:prstGeom prst="rect">
            <a:avLst/>
          </a:prstGeom>
        </p:spPr>
      </p:pic>
    </p:spTree>
    <p:extLst>
      <p:ext uri="{BB962C8B-B14F-4D97-AF65-F5344CB8AC3E}">
        <p14:creationId xmlns:p14="http://schemas.microsoft.com/office/powerpoint/2010/main" val="2667352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Decompose the above table into two tables:</a:t>
            </a:r>
          </a:p>
          <a:p>
            <a:endParaRPr lang="en-US" dirty="0"/>
          </a:p>
        </p:txBody>
      </p:sp>
      <p:pic>
        <p:nvPicPr>
          <p:cNvPr id="4" name="Picture 3"/>
          <p:cNvPicPr>
            <a:picLocks noChangeAspect="1"/>
          </p:cNvPicPr>
          <p:nvPr/>
        </p:nvPicPr>
        <p:blipFill>
          <a:blip r:embed="rId2"/>
          <a:stretch>
            <a:fillRect/>
          </a:stretch>
        </p:blipFill>
        <p:spPr>
          <a:xfrm>
            <a:off x="2770909" y="2325324"/>
            <a:ext cx="6840434" cy="3986576"/>
          </a:xfrm>
          <a:prstGeom prst="rect">
            <a:avLst/>
          </a:prstGeom>
        </p:spPr>
      </p:pic>
    </p:spTree>
    <p:extLst>
      <p:ext uri="{BB962C8B-B14F-4D97-AF65-F5344CB8AC3E}">
        <p14:creationId xmlns:p14="http://schemas.microsoft.com/office/powerpoint/2010/main" val="152373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726148" y="1923189"/>
            <a:ext cx="8869013" cy="3029373"/>
          </a:xfrm>
          <a:prstGeom prst="rect">
            <a:avLst/>
          </a:prstGeom>
        </p:spPr>
      </p:pic>
      <p:sp>
        <p:nvSpPr>
          <p:cNvPr id="5" name="Rectangle 4"/>
          <p:cNvSpPr/>
          <p:nvPr/>
        </p:nvSpPr>
        <p:spPr>
          <a:xfrm>
            <a:off x="3278909" y="5185063"/>
            <a:ext cx="6096000" cy="646331"/>
          </a:xfrm>
          <a:prstGeom prst="rect">
            <a:avLst/>
          </a:prstGeom>
        </p:spPr>
        <p:txBody>
          <a:bodyPr>
            <a:spAutoFit/>
          </a:bodyPr>
          <a:lstStyle/>
          <a:p>
            <a:r>
              <a:rPr lang="en-US" dirty="0">
                <a:solidFill>
                  <a:srgbClr val="000000"/>
                </a:solidFill>
                <a:latin typeface="Arial" panose="020B0604020202020204" pitchFamily="34" charset="0"/>
              </a:rPr>
              <a:t>Therefore, the above relation had lossless decomposition i.e. no loss of information.</a:t>
            </a:r>
            <a:endParaRPr lang="en-US" dirty="0"/>
          </a:p>
        </p:txBody>
      </p:sp>
    </p:spTree>
    <p:extLst>
      <p:ext uri="{BB962C8B-B14F-4D97-AF65-F5344CB8AC3E}">
        <p14:creationId xmlns:p14="http://schemas.microsoft.com/office/powerpoint/2010/main" val="402275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pic>
        <p:nvPicPr>
          <p:cNvPr id="4" name="Content Placeholder 3"/>
          <p:cNvPicPr>
            <a:picLocks noGrp="1" noChangeAspect="1"/>
          </p:cNvPicPr>
          <p:nvPr>
            <p:ph idx="1"/>
          </p:nvPr>
        </p:nvPicPr>
        <p:blipFill>
          <a:blip r:embed="rId2"/>
          <a:stretch>
            <a:fillRect/>
          </a:stretch>
        </p:blipFill>
        <p:spPr>
          <a:xfrm>
            <a:off x="1902791" y="1373735"/>
            <a:ext cx="9097718" cy="4917044"/>
          </a:xfrm>
          <a:prstGeom prst="rect">
            <a:avLst/>
          </a:prstGeom>
        </p:spPr>
      </p:pic>
    </p:spTree>
    <p:extLst>
      <p:ext uri="{BB962C8B-B14F-4D97-AF65-F5344CB8AC3E}">
        <p14:creationId xmlns:p14="http://schemas.microsoft.com/office/powerpoint/2010/main" val="1126454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2.Dependency Preserving</a:t>
            </a:r>
          </a:p>
        </p:txBody>
      </p:sp>
      <p:sp>
        <p:nvSpPr>
          <p:cNvPr id="3" name="Content Placeholder 2"/>
          <p:cNvSpPr>
            <a:spLocks noGrp="1"/>
          </p:cNvSpPr>
          <p:nvPr>
            <p:ph idx="1"/>
          </p:nvPr>
        </p:nvSpPr>
        <p:spPr/>
        <p:txBody>
          <a:bodyPr>
            <a:normAutofit lnSpcReduction="10000"/>
          </a:bodyPr>
          <a:lstStyle/>
          <a:p>
            <a:pPr algn="just"/>
            <a:r>
              <a:rPr lang="en-US" dirty="0"/>
              <a:t>It is an important constraint of the database.</a:t>
            </a:r>
          </a:p>
          <a:p>
            <a:pPr algn="just"/>
            <a:r>
              <a:rPr lang="en-US" dirty="0"/>
              <a:t>In the dependency preservation, at least one decomposed table must satisfy every dependency.</a:t>
            </a:r>
          </a:p>
          <a:p>
            <a:pPr algn="just"/>
            <a:r>
              <a:rPr lang="en-US" dirty="0"/>
              <a:t>If {A-&gt;B} holds, then two sets are functional dependent. And, it becomes more useful for checking the dependency easily if both sets in a same relation.</a:t>
            </a:r>
          </a:p>
          <a:p>
            <a:pPr algn="just"/>
            <a:r>
              <a:rPr lang="en-US" dirty="0"/>
              <a:t>This decomposition property can only be done by maintaining the functional dependency</a:t>
            </a:r>
          </a:p>
          <a:p>
            <a:pPr algn="just"/>
            <a:r>
              <a:rPr lang="en-US" dirty="0"/>
              <a:t>In this property, it allows to check the updates without computing the natural join of the database structure.</a:t>
            </a:r>
          </a:p>
        </p:txBody>
      </p:sp>
    </p:spTree>
    <p:extLst>
      <p:ext uri="{BB962C8B-B14F-4D97-AF65-F5344CB8AC3E}">
        <p14:creationId xmlns:p14="http://schemas.microsoft.com/office/powerpoint/2010/main" val="3734035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Suppose there is a relation R (A, B, C, D) with functional dependency set (A-&gt;BC). The relational R is decomposed into R1(ABC) and R2(AD) which is dependency preserving because FD A-&gt;BC is a part of relation R1(ABC).</a:t>
            </a:r>
          </a:p>
          <a:p>
            <a:pPr algn="just"/>
            <a:r>
              <a:rPr lang="en-US" dirty="0"/>
              <a:t>Let us suppose, R is decomposed into:</a:t>
            </a:r>
          </a:p>
          <a:p>
            <a:pPr marL="0" indent="0" algn="just">
              <a:buNone/>
            </a:pPr>
            <a:r>
              <a:rPr lang="en-US" dirty="0"/>
              <a:t>R3(AB) and R4(ACD)</a:t>
            </a:r>
          </a:p>
          <a:p>
            <a:pPr marL="0" indent="0" algn="just">
              <a:buNone/>
            </a:pPr>
            <a:r>
              <a:rPr lang="en-US" dirty="0"/>
              <a:t>By using decomposition rule we can infer </a:t>
            </a:r>
          </a:p>
          <a:p>
            <a:pPr marL="0" indent="0" algn="just">
              <a:buNone/>
            </a:pPr>
            <a:r>
              <a:rPr lang="en-US" dirty="0"/>
              <a:t>A</a:t>
            </a:r>
            <a:r>
              <a:rPr lang="en-US" dirty="0">
                <a:sym typeface="Wingdings" panose="05000000000000000000" pitchFamily="2" charset="2"/>
              </a:rPr>
              <a:t>B is FD of R3 and AC is FD of R4</a:t>
            </a:r>
          </a:p>
          <a:p>
            <a:pPr marL="0" indent="0" algn="just">
              <a:buNone/>
            </a:pPr>
            <a:r>
              <a:rPr lang="en-US" dirty="0">
                <a:sym typeface="Wingdings" panose="05000000000000000000" pitchFamily="2" charset="2"/>
              </a:rPr>
              <a:t>Then the dependency can be preserved by union of previous FD ABC</a:t>
            </a:r>
            <a:endParaRPr lang="en-US" dirty="0"/>
          </a:p>
          <a:p>
            <a:pPr algn="just"/>
            <a:r>
              <a:rPr lang="en-US" dirty="0"/>
              <a:t>Let us suppose, R is decomposed into:</a:t>
            </a:r>
          </a:p>
          <a:p>
            <a:pPr marL="0" indent="0" algn="just">
              <a:buNone/>
            </a:pPr>
            <a:r>
              <a:rPr lang="en-US" dirty="0"/>
              <a:t>R5(AB) and R6(CD)</a:t>
            </a:r>
          </a:p>
          <a:p>
            <a:pPr marL="0" indent="0" algn="just">
              <a:buNone/>
            </a:pPr>
            <a:r>
              <a:rPr lang="en-US" dirty="0"/>
              <a:t>Since we cannot infer A</a:t>
            </a:r>
            <a:r>
              <a:rPr lang="en-US" dirty="0">
                <a:sym typeface="Wingdings" panose="05000000000000000000" pitchFamily="2" charset="2"/>
              </a:rPr>
              <a:t>BC using any inference rule hence dependency is not preserved.</a:t>
            </a:r>
            <a:endParaRPr lang="en-US" dirty="0"/>
          </a:p>
        </p:txBody>
      </p:sp>
    </p:spTree>
    <p:extLst>
      <p:ext uri="{BB962C8B-B14F-4D97-AF65-F5344CB8AC3E}">
        <p14:creationId xmlns:p14="http://schemas.microsoft.com/office/powerpoint/2010/main" val="2582566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C444-3214-44BD-87F7-E09BCE8AF026}"/>
              </a:ext>
            </a:extLst>
          </p:cNvPr>
          <p:cNvSpPr>
            <a:spLocks noGrp="1"/>
          </p:cNvSpPr>
          <p:nvPr>
            <p:ph type="title"/>
          </p:nvPr>
        </p:nvSpPr>
        <p:spPr/>
        <p:txBody>
          <a:bodyPr/>
          <a:lstStyle/>
          <a:p>
            <a:r>
              <a:rPr lang="en-US" b="1" dirty="0"/>
              <a:t>3. Lack of Data Redundancy</a:t>
            </a:r>
          </a:p>
        </p:txBody>
      </p:sp>
      <p:sp>
        <p:nvSpPr>
          <p:cNvPr id="3" name="Content Placeholder 2">
            <a:extLst>
              <a:ext uri="{FF2B5EF4-FFF2-40B4-BE49-F238E27FC236}">
                <a16:creationId xmlns:a16="http://schemas.microsoft.com/office/drawing/2014/main" id="{F3188FDE-BBEF-4009-8CB0-778C6C8D44A0}"/>
              </a:ext>
            </a:extLst>
          </p:cNvPr>
          <p:cNvSpPr>
            <a:spLocks noGrp="1"/>
          </p:cNvSpPr>
          <p:nvPr>
            <p:ph idx="1"/>
          </p:nvPr>
        </p:nvSpPr>
        <p:spPr/>
        <p:txBody>
          <a:bodyPr/>
          <a:lstStyle/>
          <a:p>
            <a:r>
              <a:rPr lang="en-US" dirty="0"/>
              <a:t>Lack of Data Redundancy is also known as a Repetition of Information.</a:t>
            </a:r>
          </a:p>
          <a:p>
            <a:r>
              <a:rPr lang="en-US" dirty="0"/>
              <a:t>The proper decomposition should not suffer from any data redundancy</a:t>
            </a:r>
          </a:p>
          <a:p>
            <a:r>
              <a:rPr lang="en-US" dirty="0"/>
              <a:t>The careless decomposition may cause a problem with the data.</a:t>
            </a:r>
          </a:p>
          <a:p>
            <a:r>
              <a:rPr lang="en-US" dirty="0"/>
              <a:t>The lack of data redundancy property may be achieved by normalization process</a:t>
            </a:r>
          </a:p>
        </p:txBody>
      </p:sp>
    </p:spTree>
    <p:extLst>
      <p:ext uri="{BB962C8B-B14F-4D97-AF65-F5344CB8AC3E}">
        <p14:creationId xmlns:p14="http://schemas.microsoft.com/office/powerpoint/2010/main" val="2172681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Normalization:</a:t>
            </a:r>
            <a:br>
              <a:rPr lang="en-US" b="1" dirty="0"/>
            </a:br>
            <a:endParaRPr lang="en-US" b="1" dirty="0"/>
          </a:p>
        </p:txBody>
      </p:sp>
      <p:sp>
        <p:nvSpPr>
          <p:cNvPr id="3" name="Content Placeholder 2"/>
          <p:cNvSpPr>
            <a:spLocks noGrp="1"/>
          </p:cNvSpPr>
          <p:nvPr>
            <p:ph idx="1"/>
          </p:nvPr>
        </p:nvSpPr>
        <p:spPr/>
        <p:txBody>
          <a:bodyPr>
            <a:normAutofit fontScale="92500"/>
          </a:bodyPr>
          <a:lstStyle/>
          <a:p>
            <a:pPr algn="just"/>
            <a:r>
              <a:rPr lang="en-US" b="1" dirty="0"/>
              <a:t>Normalization</a:t>
            </a:r>
            <a:r>
              <a:rPr lang="en-US" dirty="0"/>
              <a:t> is a database design technique that reduces data redundancy and eliminates undesirable characteristics like Insertion, Update and Deletion Anomalies.</a:t>
            </a:r>
          </a:p>
          <a:p>
            <a:pPr algn="just"/>
            <a:r>
              <a:rPr lang="en-US" dirty="0"/>
              <a:t> Normalization rules divides larger tables into smaller tables and links them using relationships. The purpose of Normalization in SQL is to eliminate redundant (repetitive) data and ensure data is stored logically.</a:t>
            </a:r>
          </a:p>
          <a:p>
            <a:pPr algn="just"/>
            <a:r>
              <a:rPr lang="en-US" dirty="0"/>
              <a:t>The inventor of the relational model Edgar </a:t>
            </a:r>
            <a:r>
              <a:rPr lang="en-US" dirty="0" err="1"/>
              <a:t>Codd</a:t>
            </a:r>
            <a:r>
              <a:rPr lang="en-US" dirty="0"/>
              <a:t> proposed the theory of normalization of data with the introduction of the First Normal Form, and he continued to extend theory with Second and Third Normal Form. Later he joined Raymond F. Boyce to develop the theory of Boyce-</a:t>
            </a:r>
            <a:r>
              <a:rPr lang="en-US" dirty="0" err="1"/>
              <a:t>Codd</a:t>
            </a:r>
            <a:r>
              <a:rPr lang="en-US" dirty="0"/>
              <a:t> Normal Form.</a:t>
            </a:r>
          </a:p>
        </p:txBody>
      </p:sp>
    </p:spTree>
    <p:extLst>
      <p:ext uri="{BB962C8B-B14F-4D97-AF65-F5344CB8AC3E}">
        <p14:creationId xmlns:p14="http://schemas.microsoft.com/office/powerpoint/2010/main" val="1546868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5" name="TextBox 4"/>
          <p:cNvSpPr txBox="1"/>
          <p:nvPr/>
        </p:nvSpPr>
        <p:spPr>
          <a:xfrm>
            <a:off x="2032000" y="1880580"/>
            <a:ext cx="8599055" cy="646331"/>
          </a:xfrm>
          <a:prstGeom prst="rect">
            <a:avLst/>
          </a:prstGeom>
          <a:noFill/>
        </p:spPr>
        <p:txBody>
          <a:bodyPr wrap="square" rtlCol="0">
            <a:spAutoFit/>
          </a:bodyPr>
          <a:lstStyle/>
          <a:p>
            <a:r>
              <a:rPr lang="en-US" dirty="0"/>
              <a:t>Suppose, we have student table which is given below. Now here the data is being redundant which can occur anomalies( insert, delete and update).</a:t>
            </a:r>
          </a:p>
        </p:txBody>
      </p:sp>
      <p:pic>
        <p:nvPicPr>
          <p:cNvPr id="7" name="Picture 6"/>
          <p:cNvPicPr>
            <a:picLocks noChangeAspect="1"/>
          </p:cNvPicPr>
          <p:nvPr/>
        </p:nvPicPr>
        <p:blipFill>
          <a:blip r:embed="rId2"/>
          <a:stretch>
            <a:fillRect/>
          </a:stretch>
        </p:blipFill>
        <p:spPr>
          <a:xfrm>
            <a:off x="1083003" y="2770408"/>
            <a:ext cx="10025994" cy="2461771"/>
          </a:xfrm>
          <a:prstGeom prst="rect">
            <a:avLst/>
          </a:prstGeom>
        </p:spPr>
      </p:pic>
    </p:spTree>
    <p:extLst>
      <p:ext uri="{BB962C8B-B14F-4D97-AF65-F5344CB8AC3E}">
        <p14:creationId xmlns:p14="http://schemas.microsoft.com/office/powerpoint/2010/main" val="390646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Solution</a:t>
            </a:r>
          </a:p>
          <a:p>
            <a:endParaRPr lang="en-US" dirty="0"/>
          </a:p>
        </p:txBody>
      </p:sp>
      <p:pic>
        <p:nvPicPr>
          <p:cNvPr id="4" name="Picture 3"/>
          <p:cNvPicPr>
            <a:picLocks noChangeAspect="1"/>
          </p:cNvPicPr>
          <p:nvPr/>
        </p:nvPicPr>
        <p:blipFill>
          <a:blip r:embed="rId2"/>
          <a:stretch>
            <a:fillRect/>
          </a:stretch>
        </p:blipFill>
        <p:spPr>
          <a:xfrm>
            <a:off x="3784312" y="2129519"/>
            <a:ext cx="5405869" cy="2395393"/>
          </a:xfrm>
          <a:prstGeom prst="rect">
            <a:avLst/>
          </a:prstGeom>
        </p:spPr>
      </p:pic>
      <p:pic>
        <p:nvPicPr>
          <p:cNvPr id="5" name="Picture 4"/>
          <p:cNvPicPr>
            <a:picLocks noChangeAspect="1"/>
          </p:cNvPicPr>
          <p:nvPr/>
        </p:nvPicPr>
        <p:blipFill>
          <a:blip r:embed="rId3"/>
          <a:stretch>
            <a:fillRect/>
          </a:stretch>
        </p:blipFill>
        <p:spPr>
          <a:xfrm>
            <a:off x="2678544" y="4828805"/>
            <a:ext cx="7961746" cy="1824840"/>
          </a:xfrm>
          <a:prstGeom prst="rect">
            <a:avLst/>
          </a:prstGeom>
        </p:spPr>
      </p:pic>
      <p:sp>
        <p:nvSpPr>
          <p:cNvPr id="6" name="TextBox 5"/>
          <p:cNvSpPr txBox="1"/>
          <p:nvPr/>
        </p:nvSpPr>
        <p:spPr>
          <a:xfrm>
            <a:off x="5745017" y="1760187"/>
            <a:ext cx="1662545" cy="369332"/>
          </a:xfrm>
          <a:prstGeom prst="rect">
            <a:avLst/>
          </a:prstGeom>
          <a:noFill/>
        </p:spPr>
        <p:txBody>
          <a:bodyPr wrap="square" rtlCol="0">
            <a:spAutoFit/>
          </a:bodyPr>
          <a:lstStyle/>
          <a:p>
            <a:r>
              <a:rPr lang="en-US" dirty="0"/>
              <a:t>Student table</a:t>
            </a:r>
          </a:p>
        </p:txBody>
      </p:sp>
      <p:sp>
        <p:nvSpPr>
          <p:cNvPr id="7" name="TextBox 6"/>
          <p:cNvSpPr txBox="1"/>
          <p:nvPr/>
        </p:nvSpPr>
        <p:spPr>
          <a:xfrm>
            <a:off x="5994400" y="4492193"/>
            <a:ext cx="2272146" cy="369332"/>
          </a:xfrm>
          <a:prstGeom prst="rect">
            <a:avLst/>
          </a:prstGeom>
          <a:noFill/>
        </p:spPr>
        <p:txBody>
          <a:bodyPr wrap="square" rtlCol="0">
            <a:spAutoFit/>
          </a:bodyPr>
          <a:lstStyle/>
          <a:p>
            <a:r>
              <a:rPr lang="en-US" dirty="0"/>
              <a:t>Dept. table</a:t>
            </a:r>
          </a:p>
        </p:txBody>
      </p:sp>
      <p:sp>
        <p:nvSpPr>
          <p:cNvPr id="8" name="TextBox 7"/>
          <p:cNvSpPr txBox="1"/>
          <p:nvPr/>
        </p:nvSpPr>
        <p:spPr>
          <a:xfrm>
            <a:off x="1096675" y="2876365"/>
            <a:ext cx="2052925" cy="1200329"/>
          </a:xfrm>
          <a:prstGeom prst="rect">
            <a:avLst/>
          </a:prstGeom>
          <a:noFill/>
        </p:spPr>
        <p:txBody>
          <a:bodyPr wrap="square" rtlCol="0">
            <a:spAutoFit/>
          </a:bodyPr>
          <a:lstStyle/>
          <a:p>
            <a:r>
              <a:rPr lang="en-US" dirty="0"/>
              <a:t>Normalizing table like this will reduce data redundancy and anomalies</a:t>
            </a:r>
          </a:p>
        </p:txBody>
      </p:sp>
    </p:spTree>
    <p:extLst>
      <p:ext uri="{BB962C8B-B14F-4D97-AF65-F5344CB8AC3E}">
        <p14:creationId xmlns:p14="http://schemas.microsoft.com/office/powerpoint/2010/main" val="3044248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Normal Forms</a:t>
            </a:r>
          </a:p>
        </p:txBody>
      </p:sp>
      <p:sp>
        <p:nvSpPr>
          <p:cNvPr id="3" name="Content Placeholder 2"/>
          <p:cNvSpPr>
            <a:spLocks noGrp="1"/>
          </p:cNvSpPr>
          <p:nvPr>
            <p:ph idx="1"/>
          </p:nvPr>
        </p:nvSpPr>
        <p:spPr/>
        <p:txBody>
          <a:bodyPr/>
          <a:lstStyle/>
          <a:p>
            <a:pPr marL="0" indent="0">
              <a:buNone/>
            </a:pPr>
            <a:r>
              <a:rPr lang="en-US" dirty="0"/>
              <a:t>Here is a list of Normal Forms in SQL:</a:t>
            </a:r>
          </a:p>
          <a:p>
            <a:r>
              <a:rPr lang="en-US" dirty="0"/>
              <a:t>1NF (First Normal Form)</a:t>
            </a:r>
          </a:p>
          <a:p>
            <a:r>
              <a:rPr lang="en-US" dirty="0"/>
              <a:t>2NF (Second Normal Form)</a:t>
            </a:r>
          </a:p>
          <a:p>
            <a:r>
              <a:rPr lang="en-US" dirty="0"/>
              <a:t>3NF (Third Normal Form)</a:t>
            </a:r>
          </a:p>
          <a:p>
            <a:r>
              <a:rPr lang="en-US" dirty="0"/>
              <a:t>BCNF (Boyce-</a:t>
            </a:r>
            <a:r>
              <a:rPr lang="en-US" dirty="0" err="1"/>
              <a:t>Codd</a:t>
            </a:r>
            <a:r>
              <a:rPr lang="en-US" dirty="0"/>
              <a:t> Normal Form)</a:t>
            </a:r>
          </a:p>
        </p:txBody>
      </p:sp>
      <p:pic>
        <p:nvPicPr>
          <p:cNvPr id="1028" name="Picture 4" descr="DBMS Normalization: 1NF, 2NF, 3NF and BCNF with Example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574" y="1612756"/>
            <a:ext cx="5828426" cy="3107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419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First Normal Form (1NF):</a:t>
            </a:r>
            <a:r>
              <a:rPr lang="en-US" dirty="0"/>
              <a:t> </a:t>
            </a:r>
          </a:p>
        </p:txBody>
      </p:sp>
      <p:sp>
        <p:nvSpPr>
          <p:cNvPr id="3" name="Content Placeholder 2"/>
          <p:cNvSpPr>
            <a:spLocks noGrp="1"/>
          </p:cNvSpPr>
          <p:nvPr>
            <p:ph idx="1"/>
          </p:nvPr>
        </p:nvSpPr>
        <p:spPr/>
        <p:txBody>
          <a:bodyPr>
            <a:normAutofit lnSpcReduction="10000"/>
          </a:bodyPr>
          <a:lstStyle/>
          <a:p>
            <a:pPr algn="just"/>
            <a:r>
              <a:rPr lang="en-US" dirty="0"/>
              <a:t>If a relation contains a composite or multi-valued attribute, it violates the first normal form, or the relation is in first normal form if it does not contain any </a:t>
            </a:r>
            <a:r>
              <a:rPr lang="en-US" b="1" dirty="0"/>
              <a:t>composite</a:t>
            </a:r>
            <a:r>
              <a:rPr lang="en-US" dirty="0"/>
              <a:t> or </a:t>
            </a:r>
            <a:r>
              <a:rPr lang="en-US" b="1" dirty="0"/>
              <a:t>multi-valued attribute</a:t>
            </a:r>
            <a:r>
              <a:rPr lang="en-US" dirty="0"/>
              <a:t>. A relation is in first normal form if every attribute in that relation is singled valued attribute. </a:t>
            </a:r>
          </a:p>
          <a:p>
            <a:pPr marL="0" indent="0" algn="just" fontAlgn="base">
              <a:buNone/>
            </a:pPr>
            <a:r>
              <a:rPr lang="en-US" dirty="0"/>
              <a:t>A table is in 1 NF if: </a:t>
            </a:r>
          </a:p>
          <a:p>
            <a:pPr algn="just" fontAlgn="base"/>
            <a:r>
              <a:rPr lang="en-US" dirty="0"/>
              <a:t>There are only Single Valued Attributes.</a:t>
            </a:r>
          </a:p>
          <a:p>
            <a:pPr algn="just" fontAlgn="base"/>
            <a:r>
              <a:rPr lang="en-US" dirty="0"/>
              <a:t>Attribute Domain does not change.</a:t>
            </a:r>
          </a:p>
          <a:p>
            <a:pPr algn="just" fontAlgn="base"/>
            <a:r>
              <a:rPr lang="en-US" dirty="0"/>
              <a:t>There is a unique name for every Attribute/Column.</a:t>
            </a:r>
          </a:p>
          <a:p>
            <a:pPr algn="just" fontAlgn="base"/>
            <a:r>
              <a:rPr lang="en-US" dirty="0"/>
              <a:t>The order in which data is stored does not matter. </a:t>
            </a:r>
          </a:p>
          <a:p>
            <a:pPr algn="just"/>
            <a:endParaRPr lang="en-US" dirty="0"/>
          </a:p>
        </p:txBody>
      </p:sp>
    </p:spTree>
    <p:extLst>
      <p:ext uri="{BB962C8B-B14F-4D97-AF65-F5344CB8AC3E}">
        <p14:creationId xmlns:p14="http://schemas.microsoft.com/office/powerpoint/2010/main" val="28295478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172316"/>
            <a:ext cx="10515600" cy="4351338"/>
          </a:xfrm>
        </p:spPr>
        <p:txBody>
          <a:bodyPr/>
          <a:lstStyle/>
          <a:p>
            <a:pPr fontAlgn="base"/>
            <a:r>
              <a:rPr lang="en-US" b="1" dirty="0"/>
              <a:t>Example:</a:t>
            </a:r>
            <a:r>
              <a:rPr lang="en-US" dirty="0"/>
              <a:t> </a:t>
            </a:r>
            <a:br>
              <a:rPr lang="en-US" dirty="0"/>
            </a:br>
            <a:r>
              <a:rPr lang="en-US" dirty="0"/>
              <a:t>Relation STUDENT in table 1 is not in 1NF because of multi-valued attribute STUD_PHONE. Its decomposition into 1NF has been shown in table 2. </a:t>
            </a:r>
          </a:p>
          <a:p>
            <a:pPr fontAlgn="base"/>
            <a:endParaRPr lang="en-US" dirty="0"/>
          </a:p>
        </p:txBody>
      </p:sp>
      <p:pic>
        <p:nvPicPr>
          <p:cNvPr id="4" name="Picture 3"/>
          <p:cNvPicPr>
            <a:picLocks noChangeAspect="1"/>
          </p:cNvPicPr>
          <p:nvPr/>
        </p:nvPicPr>
        <p:blipFill>
          <a:blip r:embed="rId2"/>
          <a:stretch>
            <a:fillRect/>
          </a:stretch>
        </p:blipFill>
        <p:spPr>
          <a:xfrm>
            <a:off x="2177035" y="2347985"/>
            <a:ext cx="8234655" cy="4200975"/>
          </a:xfrm>
          <a:prstGeom prst="rect">
            <a:avLst/>
          </a:prstGeom>
        </p:spPr>
      </p:pic>
    </p:spTree>
    <p:extLst>
      <p:ext uri="{BB962C8B-B14F-4D97-AF65-F5344CB8AC3E}">
        <p14:creationId xmlns:p14="http://schemas.microsoft.com/office/powerpoint/2010/main" val="3104077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855" y="1151371"/>
            <a:ext cx="10515600" cy="4351338"/>
          </a:xfrm>
        </p:spPr>
        <p:txBody>
          <a:bodyPr/>
          <a:lstStyle/>
          <a:p>
            <a:pPr algn="just" fontAlgn="base"/>
            <a:r>
              <a:rPr lang="en-US" dirty="0"/>
              <a:t>First Normal Form (1NF) does not eliminate redundancy, but rather, it’s that it eliminates repeating groups.</a:t>
            </a:r>
          </a:p>
          <a:p>
            <a:pPr algn="just" fontAlgn="base"/>
            <a:r>
              <a:rPr lang="en-US" dirty="0"/>
              <a:t>Instead of having multiple columns of the same kind of data in a record, (0NF or Unnormalized form) you remove the repeated information into a separate relation and represent them as rows. This is what constitutes 1NF.</a:t>
            </a:r>
          </a:p>
          <a:p>
            <a:pPr algn="just"/>
            <a:endParaRPr lang="en-US" dirty="0"/>
          </a:p>
        </p:txBody>
      </p:sp>
    </p:spTree>
    <p:extLst>
      <p:ext uri="{BB962C8B-B14F-4D97-AF65-F5344CB8AC3E}">
        <p14:creationId xmlns:p14="http://schemas.microsoft.com/office/powerpoint/2010/main" val="317349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 anomaly:</a:t>
            </a:r>
          </a:p>
        </p:txBody>
      </p:sp>
      <p:sp>
        <p:nvSpPr>
          <p:cNvPr id="3" name="Content Placeholder 2"/>
          <p:cNvSpPr>
            <a:spLocks noGrp="1"/>
          </p:cNvSpPr>
          <p:nvPr>
            <p:ph idx="1"/>
          </p:nvPr>
        </p:nvSpPr>
        <p:spPr/>
        <p:txBody>
          <a:bodyPr/>
          <a:lstStyle/>
          <a:p>
            <a:pPr marL="0" indent="0" algn="just">
              <a:buNone/>
            </a:pPr>
            <a:r>
              <a:rPr lang="en-US" dirty="0"/>
              <a:t>Suppose a new employee joins the company, who is under training and currently not assigned to any department then we would not be able to insert the data into the table if the </a:t>
            </a:r>
            <a:r>
              <a:rPr lang="en-US" dirty="0" err="1"/>
              <a:t>e_dept</a:t>
            </a:r>
            <a:r>
              <a:rPr lang="en-US" dirty="0"/>
              <a:t> field doesn’t allow nulls.</a:t>
            </a:r>
          </a:p>
        </p:txBody>
      </p:sp>
    </p:spTree>
    <p:extLst>
      <p:ext uri="{BB962C8B-B14F-4D97-AF65-F5344CB8AC3E}">
        <p14:creationId xmlns:p14="http://schemas.microsoft.com/office/powerpoint/2010/main" val="13829597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 Normal Form (2NF):</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dirty="0"/>
              <a:t>Second Normal Form (2NF) is based on the concept of full functional dependency. Second Normal Form applies to relations with composite keys, that is, relations with a primary key composed of two or more attributes. A relation with a single-attribute primary key is automatically in at least 2NF. A relation that is not in 2NF may suffer from the update anomalies.</a:t>
            </a:r>
          </a:p>
          <a:p>
            <a:pPr algn="just" fontAlgn="base"/>
            <a:r>
              <a:rPr lang="en-US" dirty="0"/>
              <a:t>To be in second normal form, a relation must be in first normal form and relation must not contain any partial dependency. A relation is in 2NF if it has No Partial Dependency, i.e., no non-prime attribute (attributes which are not part of any candidate key) is dependent on any proper subset of any candidate key of the table.</a:t>
            </a:r>
          </a:p>
        </p:txBody>
      </p:sp>
    </p:spTree>
    <p:extLst>
      <p:ext uri="{BB962C8B-B14F-4D97-AF65-F5344CB8AC3E}">
        <p14:creationId xmlns:p14="http://schemas.microsoft.com/office/powerpoint/2010/main" val="1516496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Example (Table violates 2NF)</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604335" y="2377055"/>
            <a:ext cx="8983329" cy="3248478"/>
          </a:xfrm>
          <a:prstGeom prst="rect">
            <a:avLst/>
          </a:prstGeom>
        </p:spPr>
      </p:pic>
    </p:spTree>
    <p:extLst>
      <p:ext uri="{BB962C8B-B14F-4D97-AF65-F5344CB8AC3E}">
        <p14:creationId xmlns:p14="http://schemas.microsoft.com/office/powerpoint/2010/main" val="10338228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normAutofit fontScale="92500" lnSpcReduction="10000"/>
          </a:bodyPr>
          <a:lstStyle/>
          <a:p>
            <a:r>
              <a:rPr lang="en-US" dirty="0"/>
              <a:t>In the above table, we have partial dependency; let us see how −</a:t>
            </a:r>
          </a:p>
          <a:p>
            <a:r>
              <a:rPr lang="en-US" dirty="0"/>
              <a:t>The prime key attributes are </a:t>
            </a:r>
            <a:r>
              <a:rPr lang="en-US" b="1" dirty="0" err="1"/>
              <a:t>StudentID</a:t>
            </a:r>
            <a:r>
              <a:rPr lang="en-US" b="1" dirty="0"/>
              <a:t> </a:t>
            </a:r>
            <a:r>
              <a:rPr lang="en-US" dirty="0"/>
              <a:t>and </a:t>
            </a:r>
            <a:r>
              <a:rPr lang="en-US" b="1" dirty="0" err="1"/>
              <a:t>ProjectID</a:t>
            </a:r>
            <a:r>
              <a:rPr lang="en-US" dirty="0"/>
              <a:t>.</a:t>
            </a:r>
          </a:p>
          <a:p>
            <a:r>
              <a:rPr lang="en-US" dirty="0"/>
              <a:t>As stated, the non-prime attributes i.e. </a:t>
            </a:r>
            <a:r>
              <a:rPr lang="en-US" b="1" dirty="0" err="1"/>
              <a:t>StudentName</a:t>
            </a:r>
            <a:r>
              <a:rPr lang="en-US" b="1" dirty="0"/>
              <a:t> </a:t>
            </a:r>
            <a:r>
              <a:rPr lang="en-US" dirty="0"/>
              <a:t>and </a:t>
            </a:r>
            <a:r>
              <a:rPr lang="en-US" b="1" dirty="0" err="1"/>
              <a:t>ProjectName</a:t>
            </a:r>
            <a:r>
              <a:rPr lang="en-US" b="1" dirty="0"/>
              <a:t> </a:t>
            </a:r>
            <a:r>
              <a:rPr lang="en-US" dirty="0"/>
              <a:t>should be functionally dependent on part of a candidate key, to be Partial Dependent.</a:t>
            </a:r>
          </a:p>
          <a:p>
            <a:r>
              <a:rPr lang="en-US" dirty="0"/>
              <a:t>The </a:t>
            </a:r>
            <a:r>
              <a:rPr lang="en-US" b="1" dirty="0" err="1"/>
              <a:t>StudentName</a:t>
            </a:r>
            <a:r>
              <a:rPr lang="en-US" b="1" dirty="0"/>
              <a:t> </a:t>
            </a:r>
            <a:r>
              <a:rPr lang="en-US" dirty="0"/>
              <a:t>can be determined by </a:t>
            </a:r>
            <a:r>
              <a:rPr lang="en-US" b="1" dirty="0" err="1"/>
              <a:t>StudentID</a:t>
            </a:r>
            <a:r>
              <a:rPr lang="en-US" dirty="0"/>
              <a:t>, which makes the relation Partial Dependent.</a:t>
            </a:r>
          </a:p>
          <a:p>
            <a:r>
              <a:rPr lang="en-US" dirty="0"/>
              <a:t>The </a:t>
            </a:r>
            <a:r>
              <a:rPr lang="en-US" b="1" dirty="0" err="1"/>
              <a:t>ProjectName</a:t>
            </a:r>
            <a:r>
              <a:rPr lang="en-US" b="1" dirty="0"/>
              <a:t> </a:t>
            </a:r>
            <a:r>
              <a:rPr lang="en-US" dirty="0"/>
              <a:t>can be determined by </a:t>
            </a:r>
            <a:r>
              <a:rPr lang="en-US" b="1" dirty="0" err="1"/>
              <a:t>ProjectID</a:t>
            </a:r>
            <a:r>
              <a:rPr lang="en-US" dirty="0"/>
              <a:t>, which makes the relation Partial Dependent.</a:t>
            </a:r>
          </a:p>
          <a:p>
            <a:r>
              <a:rPr lang="en-US" dirty="0"/>
              <a:t>Therefore, the &lt;</a:t>
            </a:r>
            <a:r>
              <a:rPr lang="en-US" b="1" dirty="0" err="1"/>
              <a:t>StudentProject</a:t>
            </a:r>
            <a:r>
              <a:rPr lang="en-US" dirty="0"/>
              <a:t>&gt; relation violates the 2NF in Normalization and is considered a bad database design.</a:t>
            </a:r>
          </a:p>
        </p:txBody>
      </p:sp>
    </p:spTree>
    <p:extLst>
      <p:ext uri="{BB962C8B-B14F-4D97-AF65-F5344CB8AC3E}">
        <p14:creationId xmlns:p14="http://schemas.microsoft.com/office/powerpoint/2010/main" val="3593607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(Table converted to 2NF)</a:t>
            </a:r>
          </a:p>
        </p:txBody>
      </p:sp>
      <p:sp>
        <p:nvSpPr>
          <p:cNvPr id="3" name="Content Placeholder 2"/>
          <p:cNvSpPr>
            <a:spLocks noGrp="1"/>
          </p:cNvSpPr>
          <p:nvPr>
            <p:ph idx="1"/>
          </p:nvPr>
        </p:nvSpPr>
        <p:spPr>
          <a:xfrm>
            <a:off x="838200" y="1797915"/>
            <a:ext cx="10515600" cy="4351338"/>
          </a:xfrm>
        </p:spPr>
        <p:txBody>
          <a:bodyPr/>
          <a:lstStyle/>
          <a:p>
            <a:r>
              <a:rPr lang="en-US" dirty="0"/>
              <a:t>To remove Partial Dependency and violation on 2NF, decompose the above tables −</a:t>
            </a:r>
          </a:p>
          <a:p>
            <a:endParaRPr lang="en-US" dirty="0"/>
          </a:p>
        </p:txBody>
      </p:sp>
      <p:pic>
        <p:nvPicPr>
          <p:cNvPr id="4" name="Picture 3"/>
          <p:cNvPicPr>
            <a:picLocks noChangeAspect="1"/>
          </p:cNvPicPr>
          <p:nvPr/>
        </p:nvPicPr>
        <p:blipFill>
          <a:blip r:embed="rId2"/>
          <a:stretch>
            <a:fillRect/>
          </a:stretch>
        </p:blipFill>
        <p:spPr>
          <a:xfrm>
            <a:off x="3491346" y="2549236"/>
            <a:ext cx="6696364" cy="4308764"/>
          </a:xfrm>
          <a:prstGeom prst="rect">
            <a:avLst/>
          </a:prstGeom>
        </p:spPr>
      </p:pic>
      <p:sp>
        <p:nvSpPr>
          <p:cNvPr id="5" name="TextBox 4"/>
          <p:cNvSpPr txBox="1"/>
          <p:nvPr/>
        </p:nvSpPr>
        <p:spPr>
          <a:xfrm>
            <a:off x="992250" y="3759200"/>
            <a:ext cx="2235200" cy="1200329"/>
          </a:xfrm>
          <a:prstGeom prst="rect">
            <a:avLst/>
          </a:prstGeom>
          <a:noFill/>
        </p:spPr>
        <p:txBody>
          <a:bodyPr wrap="square" rtlCol="0">
            <a:spAutoFit/>
          </a:bodyPr>
          <a:lstStyle/>
          <a:p>
            <a:r>
              <a:rPr lang="en-US" dirty="0"/>
              <a:t>Now the relation is in 2nd Normal form of Database Normalization</a:t>
            </a:r>
          </a:p>
        </p:txBody>
      </p:sp>
    </p:spTree>
    <p:extLst>
      <p:ext uri="{BB962C8B-B14F-4D97-AF65-F5344CB8AC3E}">
        <p14:creationId xmlns:p14="http://schemas.microsoft.com/office/powerpoint/2010/main" val="17597910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Another example:</a:t>
            </a:r>
          </a:p>
        </p:txBody>
      </p:sp>
      <p:pic>
        <p:nvPicPr>
          <p:cNvPr id="4" name="Content Placeholder 3"/>
          <p:cNvPicPr>
            <a:picLocks noGrp="1" noChangeAspect="1"/>
          </p:cNvPicPr>
          <p:nvPr>
            <p:ph idx="1"/>
          </p:nvPr>
        </p:nvPicPr>
        <p:blipFill>
          <a:blip r:embed="rId2"/>
          <a:stretch>
            <a:fillRect/>
          </a:stretch>
        </p:blipFill>
        <p:spPr>
          <a:xfrm>
            <a:off x="2075892" y="2040694"/>
            <a:ext cx="8921224" cy="3907525"/>
          </a:xfrm>
          <a:prstGeom prst="rect">
            <a:avLst/>
          </a:prstGeom>
        </p:spPr>
      </p:pic>
    </p:spTree>
    <p:extLst>
      <p:ext uri="{BB962C8B-B14F-4D97-AF65-F5344CB8AC3E}">
        <p14:creationId xmlns:p14="http://schemas.microsoft.com/office/powerpoint/2010/main" val="19573802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Third Normal Form (3NF)</a:t>
            </a:r>
          </a:p>
        </p:txBody>
      </p:sp>
      <p:sp>
        <p:nvSpPr>
          <p:cNvPr id="3" name="Content Placeholder 2"/>
          <p:cNvSpPr>
            <a:spLocks noGrp="1"/>
          </p:cNvSpPr>
          <p:nvPr>
            <p:ph idx="1"/>
          </p:nvPr>
        </p:nvSpPr>
        <p:spPr/>
        <p:txBody>
          <a:bodyPr/>
          <a:lstStyle/>
          <a:p>
            <a:pPr algn="just"/>
            <a:r>
              <a:rPr lang="en-US" dirty="0"/>
              <a:t>A relation will be in 3NF if it is in 2NF and does not contain any transitive  dependency.</a:t>
            </a:r>
          </a:p>
          <a:p>
            <a:pPr algn="just"/>
            <a:r>
              <a:rPr lang="en-US" dirty="0"/>
              <a:t>3NF is used to reduce the data duplication. It is also used to achieve the data integrity.</a:t>
            </a:r>
          </a:p>
          <a:p>
            <a:pPr algn="just"/>
            <a:r>
              <a:rPr lang="en-US" dirty="0"/>
              <a:t>If there is no transitive dependency for non-prime attributes, then the relation must be in third normal form.</a:t>
            </a:r>
          </a:p>
        </p:txBody>
      </p:sp>
    </p:spTree>
    <p:extLst>
      <p:ext uri="{BB962C8B-B14F-4D97-AF65-F5344CB8AC3E}">
        <p14:creationId xmlns:p14="http://schemas.microsoft.com/office/powerpoint/2010/main" val="231490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2028462" y="1322038"/>
            <a:ext cx="8659888" cy="3702544"/>
          </a:xfrm>
          <a:prstGeom prst="rect">
            <a:avLst/>
          </a:prstGeom>
        </p:spPr>
      </p:pic>
      <p:sp>
        <p:nvSpPr>
          <p:cNvPr id="5" name="TextBox 4"/>
          <p:cNvSpPr txBox="1"/>
          <p:nvPr/>
        </p:nvSpPr>
        <p:spPr>
          <a:xfrm>
            <a:off x="2447636" y="5412509"/>
            <a:ext cx="3482109" cy="1200329"/>
          </a:xfrm>
          <a:prstGeom prst="rect">
            <a:avLst/>
          </a:prstGeom>
          <a:noFill/>
        </p:spPr>
        <p:txBody>
          <a:bodyPr wrap="square" rtlCol="0">
            <a:spAutoFit/>
          </a:bodyPr>
          <a:lstStyle/>
          <a:p>
            <a:r>
              <a:rPr lang="en-US" dirty="0"/>
              <a:t>Suppose, </a:t>
            </a:r>
          </a:p>
          <a:p>
            <a:r>
              <a:rPr lang="en-US" dirty="0"/>
              <a:t>Emp_id is the primary key.</a:t>
            </a:r>
          </a:p>
          <a:p>
            <a:r>
              <a:rPr lang="en-US" dirty="0" err="1"/>
              <a:t>E_id</a:t>
            </a:r>
            <a:r>
              <a:rPr lang="en-US" dirty="0">
                <a:sym typeface="Wingdings" panose="05000000000000000000" pitchFamily="2" charset="2"/>
              </a:rPr>
              <a:t> </a:t>
            </a:r>
            <a:r>
              <a:rPr lang="en-US" dirty="0" err="1"/>
              <a:t>Emp_name,Emp_Zip</a:t>
            </a:r>
            <a:endParaRPr lang="en-US" dirty="0"/>
          </a:p>
          <a:p>
            <a:r>
              <a:rPr lang="en-US" dirty="0" err="1"/>
              <a:t>Emp_zip</a:t>
            </a:r>
            <a:r>
              <a:rPr lang="en-US" dirty="0"/>
              <a:t> </a:t>
            </a:r>
            <a:r>
              <a:rPr lang="en-US" dirty="0">
                <a:sym typeface="Wingdings" panose="05000000000000000000" pitchFamily="2" charset="2"/>
              </a:rPr>
              <a:t></a:t>
            </a:r>
            <a:r>
              <a:rPr lang="en-US" dirty="0" err="1">
                <a:sym typeface="Wingdings" panose="05000000000000000000" pitchFamily="2" charset="2"/>
              </a:rPr>
              <a:t>Emp_state</a:t>
            </a:r>
            <a:r>
              <a:rPr lang="en-US" dirty="0">
                <a:sym typeface="Wingdings" panose="05000000000000000000" pitchFamily="2" charset="2"/>
              </a:rPr>
              <a:t>, </a:t>
            </a:r>
            <a:r>
              <a:rPr lang="en-US" dirty="0" err="1">
                <a:sym typeface="Wingdings" panose="05000000000000000000" pitchFamily="2" charset="2"/>
              </a:rPr>
              <a:t>Emp_city</a:t>
            </a:r>
            <a:endParaRPr lang="en-US" dirty="0"/>
          </a:p>
        </p:txBody>
      </p:sp>
      <p:sp>
        <p:nvSpPr>
          <p:cNvPr id="6" name="TextBox 5"/>
          <p:cNvSpPr txBox="1"/>
          <p:nvPr/>
        </p:nvSpPr>
        <p:spPr>
          <a:xfrm>
            <a:off x="7019636" y="5726544"/>
            <a:ext cx="2484582" cy="646331"/>
          </a:xfrm>
          <a:prstGeom prst="rect">
            <a:avLst/>
          </a:prstGeom>
          <a:noFill/>
        </p:spPr>
        <p:txBody>
          <a:bodyPr wrap="square" rtlCol="0">
            <a:spAutoFit/>
          </a:bodyPr>
          <a:lstStyle/>
          <a:p>
            <a:r>
              <a:rPr lang="en-US" dirty="0"/>
              <a:t>Here , Transitive dependency occurs.</a:t>
            </a:r>
          </a:p>
        </p:txBody>
      </p:sp>
    </p:spTree>
    <p:extLst>
      <p:ext uri="{BB962C8B-B14F-4D97-AF65-F5344CB8AC3E}">
        <p14:creationId xmlns:p14="http://schemas.microsoft.com/office/powerpoint/2010/main" val="2390481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Here, EMP_STATE &amp; EMP_CITY dependent on EMP_ZIP and EMP_ZIP dependent on EMP_ID. The non-prime attributes (EMP_STATE, EMP_CITY) transitively dependent on super key(EMP_ID). It violates the rule of third normal form.</a:t>
            </a:r>
          </a:p>
          <a:p>
            <a:pPr algn="just"/>
            <a:r>
              <a:rPr lang="en-US" dirty="0"/>
              <a:t>That's why we need to move the EMP_CITY and EMP_STATE to the new &lt;EMPLOYEE_ZIP&gt; table, with EMP_ZIP as a Primary key.</a:t>
            </a:r>
          </a:p>
        </p:txBody>
      </p:sp>
    </p:spTree>
    <p:extLst>
      <p:ext uri="{BB962C8B-B14F-4D97-AF65-F5344CB8AC3E}">
        <p14:creationId xmlns:p14="http://schemas.microsoft.com/office/powerpoint/2010/main" val="460267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0969" y="634134"/>
            <a:ext cx="5789538" cy="2903393"/>
          </a:xfrm>
          <a:prstGeom prst="rect">
            <a:avLst/>
          </a:prstGeom>
        </p:spPr>
      </p:pic>
      <p:pic>
        <p:nvPicPr>
          <p:cNvPr id="5" name="Picture 4"/>
          <p:cNvPicPr>
            <a:picLocks noChangeAspect="1"/>
          </p:cNvPicPr>
          <p:nvPr/>
        </p:nvPicPr>
        <p:blipFill>
          <a:blip r:embed="rId3"/>
          <a:stretch>
            <a:fillRect/>
          </a:stretch>
        </p:blipFill>
        <p:spPr>
          <a:xfrm>
            <a:off x="4670625" y="3640516"/>
            <a:ext cx="6068864" cy="3037375"/>
          </a:xfrm>
          <a:prstGeom prst="rect">
            <a:avLst/>
          </a:prstGeom>
        </p:spPr>
      </p:pic>
      <p:sp>
        <p:nvSpPr>
          <p:cNvPr id="6" name="TextBox 5"/>
          <p:cNvSpPr txBox="1"/>
          <p:nvPr/>
        </p:nvSpPr>
        <p:spPr>
          <a:xfrm>
            <a:off x="7361381" y="1653309"/>
            <a:ext cx="3666837" cy="1200329"/>
          </a:xfrm>
          <a:prstGeom prst="rect">
            <a:avLst/>
          </a:prstGeom>
          <a:noFill/>
        </p:spPr>
        <p:txBody>
          <a:bodyPr wrap="square" rtlCol="0">
            <a:spAutoFit/>
          </a:bodyPr>
          <a:lstStyle/>
          <a:p>
            <a:r>
              <a:rPr lang="en-US" dirty="0"/>
              <a:t>That's why we need to move the EMP_CITY and EMP_STATE to the new &lt;EMPLOYEE_ZIP&gt; table, with EMP_ZIP as a Primary key.</a:t>
            </a:r>
          </a:p>
        </p:txBody>
      </p:sp>
    </p:spTree>
    <p:extLst>
      <p:ext uri="{BB962C8B-B14F-4D97-AF65-F5344CB8AC3E}">
        <p14:creationId xmlns:p14="http://schemas.microsoft.com/office/powerpoint/2010/main" val="2680312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pic>
        <p:nvPicPr>
          <p:cNvPr id="4" name="Content Placeholder 3"/>
          <p:cNvPicPr>
            <a:picLocks noGrp="1" noChangeAspect="1"/>
          </p:cNvPicPr>
          <p:nvPr>
            <p:ph idx="1"/>
          </p:nvPr>
        </p:nvPicPr>
        <p:blipFill>
          <a:blip r:embed="rId2"/>
          <a:stretch>
            <a:fillRect/>
          </a:stretch>
        </p:blipFill>
        <p:spPr>
          <a:xfrm>
            <a:off x="718700" y="1742654"/>
            <a:ext cx="10374173" cy="3219899"/>
          </a:xfrm>
          <a:prstGeom prst="rect">
            <a:avLst/>
          </a:prstGeom>
        </p:spPr>
      </p:pic>
      <p:sp>
        <p:nvSpPr>
          <p:cNvPr id="5" name="TextBox 4"/>
          <p:cNvSpPr txBox="1"/>
          <p:nvPr/>
        </p:nvSpPr>
        <p:spPr>
          <a:xfrm>
            <a:off x="1099127" y="4829852"/>
            <a:ext cx="9005454" cy="1477328"/>
          </a:xfrm>
          <a:prstGeom prst="rect">
            <a:avLst/>
          </a:prstGeom>
          <a:noFill/>
        </p:spPr>
        <p:txBody>
          <a:bodyPr wrap="square" rtlCol="0">
            <a:spAutoFit/>
          </a:bodyPr>
          <a:lstStyle/>
          <a:p>
            <a:r>
              <a:rPr lang="en-US" dirty="0"/>
              <a:t>Suppose ,</a:t>
            </a:r>
          </a:p>
          <a:p>
            <a:r>
              <a:rPr lang="en-US" dirty="0"/>
              <a:t>S_id</a:t>
            </a:r>
            <a:r>
              <a:rPr lang="en-US" dirty="0">
                <a:sym typeface="Wingdings" panose="05000000000000000000" pitchFamily="2" charset="2"/>
              </a:rPr>
              <a:t> S_name ,Faculty</a:t>
            </a:r>
          </a:p>
          <a:p>
            <a:r>
              <a:rPr lang="en-US" dirty="0">
                <a:sym typeface="Wingdings" panose="05000000000000000000" pitchFamily="2" charset="2"/>
              </a:rPr>
              <a:t>C_idC_title, T_name, T_location</a:t>
            </a:r>
          </a:p>
          <a:p>
            <a:r>
              <a:rPr lang="en-US" dirty="0">
                <a:sym typeface="Wingdings" panose="05000000000000000000" pitchFamily="2" charset="2"/>
              </a:rPr>
              <a:t>S_id, C_id  Grade</a:t>
            </a:r>
          </a:p>
          <a:p>
            <a:r>
              <a:rPr lang="en-US" dirty="0">
                <a:sym typeface="Wingdings" panose="05000000000000000000" pitchFamily="2" charset="2"/>
              </a:rPr>
              <a:t>T_name T_location</a:t>
            </a:r>
            <a:endParaRPr lang="en-US" dirty="0"/>
          </a:p>
        </p:txBody>
      </p:sp>
      <p:sp>
        <p:nvSpPr>
          <p:cNvPr id="6" name="TextBox 5"/>
          <p:cNvSpPr txBox="1"/>
          <p:nvPr/>
        </p:nvSpPr>
        <p:spPr>
          <a:xfrm>
            <a:off x="4664363" y="1506022"/>
            <a:ext cx="4932218" cy="369332"/>
          </a:xfrm>
          <a:prstGeom prst="rect">
            <a:avLst/>
          </a:prstGeom>
          <a:noFill/>
        </p:spPr>
        <p:txBody>
          <a:bodyPr wrap="square" rtlCol="0">
            <a:spAutoFit/>
          </a:bodyPr>
          <a:lstStyle/>
          <a:p>
            <a:r>
              <a:rPr lang="en-US" dirty="0"/>
              <a:t>Normalize the table up to 3NF</a:t>
            </a:r>
          </a:p>
        </p:txBody>
      </p:sp>
    </p:spTree>
    <p:extLst>
      <p:ext uri="{BB962C8B-B14F-4D97-AF65-F5344CB8AC3E}">
        <p14:creationId xmlns:p14="http://schemas.microsoft.com/office/powerpoint/2010/main" val="161912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Delete anomaly:</a:t>
            </a:r>
          </a:p>
        </p:txBody>
      </p:sp>
      <p:sp>
        <p:nvSpPr>
          <p:cNvPr id="3" name="Content Placeholder 2"/>
          <p:cNvSpPr>
            <a:spLocks noGrp="1"/>
          </p:cNvSpPr>
          <p:nvPr>
            <p:ph idx="1"/>
          </p:nvPr>
        </p:nvSpPr>
        <p:spPr/>
        <p:txBody>
          <a:bodyPr/>
          <a:lstStyle/>
          <a:p>
            <a:pPr marL="0" indent="0" algn="just">
              <a:buNone/>
            </a:pPr>
            <a:r>
              <a:rPr lang="en-US" dirty="0"/>
              <a:t>Suppose, if at a point of time the company closes the department D890 then deleting the rows that are having </a:t>
            </a:r>
            <a:r>
              <a:rPr lang="en-US" dirty="0" err="1"/>
              <a:t>e_dept</a:t>
            </a:r>
            <a:r>
              <a:rPr lang="en-US" dirty="0"/>
              <a:t> as D890 would also delete the information of employee Maggie since she is assigned only to this department.</a:t>
            </a:r>
          </a:p>
        </p:txBody>
      </p:sp>
    </p:spTree>
    <p:extLst>
      <p:ext uri="{BB962C8B-B14F-4D97-AF65-F5344CB8AC3E}">
        <p14:creationId xmlns:p14="http://schemas.microsoft.com/office/powerpoint/2010/main" val="307252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Boyce-</a:t>
            </a:r>
            <a:r>
              <a:rPr lang="en-US" b="1" dirty="0" err="1"/>
              <a:t>Codd</a:t>
            </a:r>
            <a:r>
              <a:rPr lang="en-US" b="1" dirty="0"/>
              <a:t> Normal Form (BCNF)</a:t>
            </a:r>
          </a:p>
        </p:txBody>
      </p:sp>
      <p:sp>
        <p:nvSpPr>
          <p:cNvPr id="3" name="Content Placeholder 2"/>
          <p:cNvSpPr>
            <a:spLocks noGrp="1"/>
          </p:cNvSpPr>
          <p:nvPr>
            <p:ph idx="1"/>
          </p:nvPr>
        </p:nvSpPr>
        <p:spPr/>
        <p:txBody>
          <a:bodyPr/>
          <a:lstStyle/>
          <a:p>
            <a:r>
              <a:rPr lang="en-US" dirty="0"/>
              <a:t>BCNF is the advance version of 3NF. It is stricter than 3NF.</a:t>
            </a:r>
          </a:p>
          <a:p>
            <a:r>
              <a:rPr lang="en-US" dirty="0"/>
              <a:t>A table is in BCNF if every functional dependency X → Y, X is the super key of the table.</a:t>
            </a:r>
          </a:p>
          <a:p>
            <a:r>
              <a:rPr lang="en-US" dirty="0"/>
              <a:t>For BCNF, the table should be in 3NF, and for every FD, LHS is super key.</a:t>
            </a:r>
          </a:p>
        </p:txBody>
      </p:sp>
    </p:spTree>
    <p:extLst>
      <p:ext uri="{BB962C8B-B14F-4D97-AF65-F5344CB8AC3E}">
        <p14:creationId xmlns:p14="http://schemas.microsoft.com/office/powerpoint/2010/main" val="590418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970835" y="1421346"/>
            <a:ext cx="10250330" cy="4315427"/>
          </a:xfrm>
          <a:prstGeom prst="rect">
            <a:avLst/>
          </a:prstGeom>
        </p:spPr>
      </p:pic>
      <p:sp>
        <p:nvSpPr>
          <p:cNvPr id="5" name="TextBox 4"/>
          <p:cNvSpPr txBox="1"/>
          <p:nvPr/>
        </p:nvSpPr>
        <p:spPr>
          <a:xfrm>
            <a:off x="5302319" y="4626714"/>
            <a:ext cx="5985164" cy="923330"/>
          </a:xfrm>
          <a:prstGeom prst="rect">
            <a:avLst/>
          </a:prstGeom>
          <a:noFill/>
        </p:spPr>
        <p:txBody>
          <a:bodyPr wrap="square" rtlCol="0">
            <a:spAutoFit/>
          </a:bodyPr>
          <a:lstStyle/>
          <a:p>
            <a:r>
              <a:rPr lang="en-US" dirty="0"/>
              <a:t>Here, S_id and Subject is the  super key but Advisor is not the super key or Advisor is non prime attribute. Hence, it violates BCNF rule. This table is not in BCNF</a:t>
            </a:r>
          </a:p>
        </p:txBody>
      </p:sp>
    </p:spTree>
    <p:extLst>
      <p:ext uri="{BB962C8B-B14F-4D97-AF65-F5344CB8AC3E}">
        <p14:creationId xmlns:p14="http://schemas.microsoft.com/office/powerpoint/2010/main" val="22873444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5291" y="477116"/>
            <a:ext cx="9078510" cy="4351338"/>
          </a:xfrm>
          <a:prstGeom prst="rect">
            <a:avLst/>
          </a:prstGeom>
        </p:spPr>
      </p:pic>
      <p:sp>
        <p:nvSpPr>
          <p:cNvPr id="5" name="TextBox 4"/>
          <p:cNvSpPr txBox="1"/>
          <p:nvPr/>
        </p:nvSpPr>
        <p:spPr>
          <a:xfrm>
            <a:off x="2932545" y="4904509"/>
            <a:ext cx="7010400" cy="923330"/>
          </a:xfrm>
          <a:prstGeom prst="rect">
            <a:avLst/>
          </a:prstGeom>
          <a:noFill/>
        </p:spPr>
        <p:txBody>
          <a:bodyPr wrap="square" rtlCol="0">
            <a:spAutoFit/>
          </a:bodyPr>
          <a:lstStyle/>
          <a:p>
            <a:r>
              <a:rPr lang="en-US" dirty="0"/>
              <a:t>Here in table student advisor S_id can be primary key and advisor can be foreign key and in advisor subject table advisor can be primary key.</a:t>
            </a:r>
          </a:p>
          <a:p>
            <a:r>
              <a:rPr lang="en-US" dirty="0"/>
              <a:t>Hence this tables are in BCNF.</a:t>
            </a:r>
          </a:p>
        </p:txBody>
      </p:sp>
    </p:spTree>
    <p:extLst>
      <p:ext uri="{BB962C8B-B14F-4D97-AF65-F5344CB8AC3E}">
        <p14:creationId xmlns:p14="http://schemas.microsoft.com/office/powerpoint/2010/main" val="20098034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042-EC3D-40FC-A532-6884FC2CB0D4}"/>
              </a:ext>
            </a:extLst>
          </p:cNvPr>
          <p:cNvSpPr>
            <a:spLocks noGrp="1"/>
          </p:cNvSpPr>
          <p:nvPr>
            <p:ph type="title"/>
          </p:nvPr>
        </p:nvSpPr>
        <p:spPr/>
        <p:txBody>
          <a:bodyPr/>
          <a:lstStyle/>
          <a:p>
            <a:r>
              <a:rPr lang="en-US" dirty="0"/>
              <a:t>4NF</a:t>
            </a:r>
          </a:p>
        </p:txBody>
      </p:sp>
      <p:sp>
        <p:nvSpPr>
          <p:cNvPr id="3" name="Content Placeholder 2">
            <a:extLst>
              <a:ext uri="{FF2B5EF4-FFF2-40B4-BE49-F238E27FC236}">
                <a16:creationId xmlns:a16="http://schemas.microsoft.com/office/drawing/2014/main" id="{B1409B29-823D-4E74-BB2E-6D355E122ED0}"/>
              </a:ext>
            </a:extLst>
          </p:cNvPr>
          <p:cNvSpPr>
            <a:spLocks noGrp="1"/>
          </p:cNvSpPr>
          <p:nvPr>
            <p:ph idx="1"/>
          </p:nvPr>
        </p:nvSpPr>
        <p:spPr/>
        <p:txBody>
          <a:bodyPr>
            <a:normAutofit fontScale="92500" lnSpcReduction="10000"/>
          </a:bodyPr>
          <a:lstStyle/>
          <a:p>
            <a:r>
              <a:rPr lang="en-US" dirty="0"/>
              <a:t>The Fourth Normal Form (4NF) is an advanced level in the normalization process, aiming to handle certain types of anomalies which aren't addressed by the Third Normal Form (3NF). Specifically, 4NF addresses multi-valued dependencies.</a:t>
            </a:r>
          </a:p>
          <a:p>
            <a:r>
              <a:rPr lang="en-US" dirty="0"/>
              <a:t>A relation is in 4NF if:</a:t>
            </a:r>
          </a:p>
          <a:p>
            <a:pPr lvl="1"/>
            <a:r>
              <a:rPr lang="en-US" dirty="0"/>
              <a:t>1. It is already in 3NF.</a:t>
            </a:r>
          </a:p>
          <a:p>
            <a:pPr lvl="1"/>
            <a:r>
              <a:rPr lang="en-US" dirty="0"/>
              <a:t>2. No multi-valued dependencies exist. A multi-valued dependency occurs when an attribute depends on another attribute but not on the primary key.</a:t>
            </a:r>
          </a:p>
          <a:p>
            <a:r>
              <a:rPr lang="en-US" dirty="0"/>
              <a:t>To clarify, consider a relation R with attributes X, Y, and Z. We say that there is a multi-valued dependency from X to Y, denoted (X -&gt;&gt; Y), if for a single value of X, there are multiple values of Y associated with it, independent of Z.</a:t>
            </a:r>
          </a:p>
          <a:p>
            <a:endParaRPr lang="en-US" dirty="0"/>
          </a:p>
          <a:p>
            <a:endParaRPr lang="en-US" dirty="0"/>
          </a:p>
        </p:txBody>
      </p:sp>
    </p:spTree>
    <p:extLst>
      <p:ext uri="{BB962C8B-B14F-4D97-AF65-F5344CB8AC3E}">
        <p14:creationId xmlns:p14="http://schemas.microsoft.com/office/powerpoint/2010/main" val="37391931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042-EC3D-40FC-A532-6884FC2CB0D4}"/>
              </a:ext>
            </a:extLst>
          </p:cNvPr>
          <p:cNvSpPr>
            <a:spLocks noGrp="1"/>
          </p:cNvSpPr>
          <p:nvPr>
            <p:ph type="title"/>
          </p:nvPr>
        </p:nvSpPr>
        <p:spPr/>
        <p:txBody>
          <a:bodyPr/>
          <a:lstStyle/>
          <a:p>
            <a:r>
              <a:rPr lang="en-US" dirty="0"/>
              <a:t>4NF</a:t>
            </a:r>
          </a:p>
        </p:txBody>
      </p:sp>
      <p:pic>
        <p:nvPicPr>
          <p:cNvPr id="7" name="Content Placeholder 6">
            <a:extLst>
              <a:ext uri="{FF2B5EF4-FFF2-40B4-BE49-F238E27FC236}">
                <a16:creationId xmlns:a16="http://schemas.microsoft.com/office/drawing/2014/main" id="{58095E9C-9E5A-4B72-89A0-321AA4F93D6C}"/>
              </a:ext>
            </a:extLst>
          </p:cNvPr>
          <p:cNvPicPr>
            <a:picLocks noGrp="1" noChangeAspect="1"/>
          </p:cNvPicPr>
          <p:nvPr>
            <p:ph idx="1"/>
          </p:nvPr>
        </p:nvPicPr>
        <p:blipFill>
          <a:blip r:embed="rId2"/>
          <a:stretch>
            <a:fillRect/>
          </a:stretch>
        </p:blipFill>
        <p:spPr>
          <a:xfrm>
            <a:off x="311084" y="1294514"/>
            <a:ext cx="11623249" cy="5438553"/>
          </a:xfrm>
        </p:spPr>
      </p:pic>
    </p:spTree>
    <p:extLst>
      <p:ext uri="{BB962C8B-B14F-4D97-AF65-F5344CB8AC3E}">
        <p14:creationId xmlns:p14="http://schemas.microsoft.com/office/powerpoint/2010/main" val="14461985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042-EC3D-40FC-A532-6884FC2CB0D4}"/>
              </a:ext>
            </a:extLst>
          </p:cNvPr>
          <p:cNvSpPr>
            <a:spLocks noGrp="1"/>
          </p:cNvSpPr>
          <p:nvPr>
            <p:ph type="title"/>
          </p:nvPr>
        </p:nvSpPr>
        <p:spPr>
          <a:xfrm>
            <a:off x="838200" y="289709"/>
            <a:ext cx="10515600" cy="605837"/>
          </a:xfrm>
        </p:spPr>
        <p:txBody>
          <a:bodyPr>
            <a:normAutofit fontScale="90000"/>
          </a:bodyPr>
          <a:lstStyle/>
          <a:p>
            <a:r>
              <a:rPr lang="en-US" dirty="0"/>
              <a:t>4NF</a:t>
            </a:r>
          </a:p>
        </p:txBody>
      </p:sp>
      <p:pic>
        <p:nvPicPr>
          <p:cNvPr id="6" name="Content Placeholder 5">
            <a:extLst>
              <a:ext uri="{FF2B5EF4-FFF2-40B4-BE49-F238E27FC236}">
                <a16:creationId xmlns:a16="http://schemas.microsoft.com/office/drawing/2014/main" id="{FDA5E94F-E162-4D1E-B8F2-65A99E21541A}"/>
              </a:ext>
            </a:extLst>
          </p:cNvPr>
          <p:cNvPicPr>
            <a:picLocks noGrp="1" noChangeAspect="1"/>
          </p:cNvPicPr>
          <p:nvPr>
            <p:ph idx="1"/>
          </p:nvPr>
        </p:nvPicPr>
        <p:blipFill>
          <a:blip r:embed="rId2"/>
          <a:stretch>
            <a:fillRect/>
          </a:stretch>
        </p:blipFill>
        <p:spPr>
          <a:xfrm>
            <a:off x="2460396" y="818928"/>
            <a:ext cx="8956249" cy="3165684"/>
          </a:xfrm>
        </p:spPr>
      </p:pic>
      <p:pic>
        <p:nvPicPr>
          <p:cNvPr id="9" name="Picture 8">
            <a:extLst>
              <a:ext uri="{FF2B5EF4-FFF2-40B4-BE49-F238E27FC236}">
                <a16:creationId xmlns:a16="http://schemas.microsoft.com/office/drawing/2014/main" id="{8E0D27EB-7D86-482E-AF8F-6636B127D0AE}"/>
              </a:ext>
            </a:extLst>
          </p:cNvPr>
          <p:cNvPicPr>
            <a:picLocks noChangeAspect="1"/>
          </p:cNvPicPr>
          <p:nvPr/>
        </p:nvPicPr>
        <p:blipFill>
          <a:blip r:embed="rId3"/>
          <a:stretch>
            <a:fillRect/>
          </a:stretch>
        </p:blipFill>
        <p:spPr>
          <a:xfrm>
            <a:off x="0" y="3931562"/>
            <a:ext cx="12192000" cy="2746744"/>
          </a:xfrm>
          <a:prstGeom prst="rect">
            <a:avLst/>
          </a:prstGeom>
        </p:spPr>
      </p:pic>
    </p:spTree>
    <p:extLst>
      <p:ext uri="{BB962C8B-B14F-4D97-AF65-F5344CB8AC3E}">
        <p14:creationId xmlns:p14="http://schemas.microsoft.com/office/powerpoint/2010/main" val="300361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Update anomaly:</a:t>
            </a:r>
          </a:p>
        </p:txBody>
      </p:sp>
      <p:sp>
        <p:nvSpPr>
          <p:cNvPr id="3" name="Content Placeholder 2"/>
          <p:cNvSpPr>
            <a:spLocks noGrp="1"/>
          </p:cNvSpPr>
          <p:nvPr>
            <p:ph idx="1"/>
          </p:nvPr>
        </p:nvSpPr>
        <p:spPr/>
        <p:txBody>
          <a:bodyPr/>
          <a:lstStyle/>
          <a:p>
            <a:pPr algn="just"/>
            <a:r>
              <a:rPr lang="en-US" dirty="0"/>
              <a:t>In the above table, we have two rows for employee Rick as he belongs to two departments of the company. If we want to update the address of Rick then we have to update the same in two rows or the data will become inconsistent.</a:t>
            </a:r>
          </a:p>
          <a:p>
            <a:pPr algn="just"/>
            <a:r>
              <a:rPr lang="en-US" dirty="0"/>
              <a:t>If somehow, the correct address gets updated in one department but not in other then as per the database, Rick would be having two different addresses, which is not correct and would lead to inconsistent data.</a:t>
            </a:r>
          </a:p>
        </p:txBody>
      </p:sp>
    </p:spTree>
    <p:extLst>
      <p:ext uri="{BB962C8B-B14F-4D97-AF65-F5344CB8AC3E}">
        <p14:creationId xmlns:p14="http://schemas.microsoft.com/office/powerpoint/2010/main" val="175651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a:t>
            </a:r>
          </a:p>
        </p:txBody>
      </p:sp>
      <p:sp>
        <p:nvSpPr>
          <p:cNvPr id="3" name="Content Placeholder 2"/>
          <p:cNvSpPr>
            <a:spLocks noGrp="1"/>
          </p:cNvSpPr>
          <p:nvPr>
            <p:ph idx="1"/>
          </p:nvPr>
        </p:nvSpPr>
        <p:spPr/>
        <p:txBody>
          <a:bodyPr/>
          <a:lstStyle/>
          <a:p>
            <a:r>
              <a:rPr lang="en-US" dirty="0"/>
              <a:t>What is RDBMS? What are the pitfalls in Relational DB Design?</a:t>
            </a:r>
          </a:p>
          <a:p>
            <a:r>
              <a:rPr lang="en-US" dirty="0"/>
              <a:t>What is Anomaly? What are the types? Explain.</a:t>
            </a:r>
          </a:p>
          <a:p>
            <a:endParaRPr lang="en-US" dirty="0"/>
          </a:p>
        </p:txBody>
      </p:sp>
    </p:spTree>
    <p:extLst>
      <p:ext uri="{BB962C8B-B14F-4D97-AF65-F5344CB8AC3E}">
        <p14:creationId xmlns:p14="http://schemas.microsoft.com/office/powerpoint/2010/main" val="4054981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1999</TotalTime>
  <Words>4615</Words>
  <Application>Microsoft Macintosh PowerPoint</Application>
  <PresentationFormat>Widescreen</PresentationFormat>
  <Paragraphs>370</Paragraphs>
  <Slides>75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__Source_Sans_Pro_2fe30b</vt:lpstr>
      <vt:lpstr>Arial</vt:lpstr>
      <vt:lpstr>Arial MT</vt:lpstr>
      <vt:lpstr>Calibri</vt:lpstr>
      <vt:lpstr>Calibri Light</vt:lpstr>
      <vt:lpstr>ff1</vt:lpstr>
      <vt:lpstr>Office Theme</vt:lpstr>
      <vt:lpstr>Unit 4 Database Normalization</vt:lpstr>
      <vt:lpstr>RDBMS (relational database management system)</vt:lpstr>
      <vt:lpstr>Pitfalls in Relational DB Design</vt:lpstr>
      <vt:lpstr>Anomaly</vt:lpstr>
      <vt:lpstr>Example:</vt:lpstr>
      <vt:lpstr>Insert anomaly:</vt:lpstr>
      <vt:lpstr>Delete anomaly:</vt:lpstr>
      <vt:lpstr>Update anomaly:</vt:lpstr>
      <vt:lpstr>Question:</vt:lpstr>
      <vt:lpstr>Informal Design Guidelines for Relational Schemas</vt:lpstr>
      <vt:lpstr>1. Making sure that the semantics of the attributes is clear in the schema </vt:lpstr>
      <vt:lpstr>Guideline 1 example</vt:lpstr>
      <vt:lpstr>Guideline 1 example</vt:lpstr>
      <vt:lpstr>Guideline 1 Example</vt:lpstr>
      <vt:lpstr>Reducing the redundant information in tuples and anomalies</vt:lpstr>
      <vt:lpstr>PowerPoint Presentation</vt:lpstr>
      <vt:lpstr>Reducing the redundant information in tuples and anomalies</vt:lpstr>
      <vt:lpstr> Reducing the NULL values in tuples  </vt:lpstr>
      <vt:lpstr> Reducing the NULL values in tuples  </vt:lpstr>
      <vt:lpstr>Disallowing the possibility of generating spurious tuples</vt:lpstr>
      <vt:lpstr>Disallowing the possibility of generating spurious tuples</vt:lpstr>
      <vt:lpstr>example</vt:lpstr>
      <vt:lpstr>example</vt:lpstr>
      <vt:lpstr>Disallowing the possibility of generating spurious tuples</vt:lpstr>
      <vt:lpstr>Functional Dependency</vt:lpstr>
      <vt:lpstr>Example:</vt:lpstr>
      <vt:lpstr>Types of Functional Dependency</vt:lpstr>
      <vt:lpstr>Trivial Functional Dependency</vt:lpstr>
      <vt:lpstr>Non –Trivial Functional Dependency </vt:lpstr>
      <vt:lpstr>Full Dependency</vt:lpstr>
      <vt:lpstr>Partial Dependency</vt:lpstr>
      <vt:lpstr>Partial Dependency</vt:lpstr>
      <vt:lpstr>Transitive Dependency</vt:lpstr>
      <vt:lpstr>Multivalued functional dependency</vt:lpstr>
      <vt:lpstr>Armstrong’s Axioms Property of Functional Dependency </vt:lpstr>
      <vt:lpstr>Closure set of functional dependency</vt:lpstr>
      <vt:lpstr>Example:</vt:lpstr>
      <vt:lpstr>Closure set of attribute</vt:lpstr>
      <vt:lpstr>Decomposition</vt:lpstr>
      <vt:lpstr>Lossy Decomposition</vt:lpstr>
      <vt:lpstr>PowerPoint Presentation</vt:lpstr>
      <vt:lpstr>1. Lossless Decomposition</vt:lpstr>
      <vt:lpstr>Example:</vt:lpstr>
      <vt:lpstr>Example:</vt:lpstr>
      <vt:lpstr>Example</vt:lpstr>
      <vt:lpstr>Example</vt:lpstr>
      <vt:lpstr>Example:</vt:lpstr>
      <vt:lpstr>Example:</vt:lpstr>
      <vt:lpstr>Example:</vt:lpstr>
      <vt:lpstr>2.Dependency Preserving</vt:lpstr>
      <vt:lpstr>Example:</vt:lpstr>
      <vt:lpstr>3. Lack of Data Redundancy</vt:lpstr>
      <vt:lpstr> Normalization: </vt:lpstr>
      <vt:lpstr>Example :</vt:lpstr>
      <vt:lpstr>Example:</vt:lpstr>
      <vt:lpstr>Database Normal Forms</vt:lpstr>
      <vt:lpstr>First Normal Form (1NF): </vt:lpstr>
      <vt:lpstr>PowerPoint Presentation</vt:lpstr>
      <vt:lpstr>PowerPoint Presentation</vt:lpstr>
      <vt:lpstr>Second Normal Form (2NF):</vt:lpstr>
      <vt:lpstr> Example (Table violates 2NF) </vt:lpstr>
      <vt:lpstr>Example:</vt:lpstr>
      <vt:lpstr>Example (Table converted to 2NF)</vt:lpstr>
      <vt:lpstr>Another example:</vt:lpstr>
      <vt:lpstr>Third Normal Form (3NF)</vt:lpstr>
      <vt:lpstr>Example:</vt:lpstr>
      <vt:lpstr>PowerPoint Presentation</vt:lpstr>
      <vt:lpstr>PowerPoint Presentation</vt:lpstr>
      <vt:lpstr>Question:</vt:lpstr>
      <vt:lpstr>Boyce-Codd Normal Form (BCNF)</vt:lpstr>
      <vt:lpstr>Example:</vt:lpstr>
      <vt:lpstr>PowerPoint Presentation</vt:lpstr>
      <vt:lpstr>4NF</vt:lpstr>
      <vt:lpstr>4NF</vt:lpstr>
      <vt:lpstr>4NF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Hp</dc:creator>
  <cp:lastModifiedBy>Microsoft Office User</cp:lastModifiedBy>
  <cp:revision>83</cp:revision>
  <dcterms:created xsi:type="dcterms:W3CDTF">2022-04-05T04:00:26Z</dcterms:created>
  <dcterms:modified xsi:type="dcterms:W3CDTF">2025-08-15T05:39:30Z</dcterms:modified>
</cp:coreProperties>
</file>