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4"/>
  </p:notesMasterIdLst>
  <p:sldIdLst>
    <p:sldId id="256" r:id="rId2"/>
    <p:sldId id="257" r:id="rId3"/>
    <p:sldId id="258" r:id="rId4"/>
    <p:sldId id="259" r:id="rId5"/>
    <p:sldId id="260" r:id="rId6"/>
    <p:sldId id="261" r:id="rId7"/>
    <p:sldId id="262" r:id="rId8"/>
    <p:sldId id="264" r:id="rId9"/>
    <p:sldId id="265" r:id="rId10"/>
    <p:sldId id="263" r:id="rId11"/>
    <p:sldId id="266" r:id="rId12"/>
    <p:sldId id="267" r:id="rId13"/>
    <p:sldId id="268" r:id="rId14"/>
    <p:sldId id="269" r:id="rId15"/>
    <p:sldId id="270" r:id="rId16"/>
    <p:sldId id="291" r:id="rId17"/>
    <p:sldId id="292" r:id="rId18"/>
    <p:sldId id="293"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8" r:id="rId40"/>
    <p:sldId id="299" r:id="rId41"/>
    <p:sldId id="300" r:id="rId42"/>
    <p:sldId id="348" r:id="rId43"/>
    <p:sldId id="349" r:id="rId44"/>
    <p:sldId id="350" r:id="rId45"/>
    <p:sldId id="351" r:id="rId46"/>
    <p:sldId id="352" r:id="rId47"/>
    <p:sldId id="355" r:id="rId48"/>
    <p:sldId id="353" r:id="rId49"/>
    <p:sldId id="354" r:id="rId50"/>
    <p:sldId id="356" r:id="rId51"/>
    <p:sldId id="357" r:id="rId52"/>
    <p:sldId id="358" r:id="rId53"/>
    <p:sldId id="294" r:id="rId54"/>
    <p:sldId id="295" r:id="rId55"/>
    <p:sldId id="296" r:id="rId56"/>
    <p:sldId id="297" r:id="rId57"/>
    <p:sldId id="301" r:id="rId58"/>
    <p:sldId id="302" r:id="rId59"/>
    <p:sldId id="303" r:id="rId60"/>
    <p:sldId id="306" r:id="rId61"/>
    <p:sldId id="304" r:id="rId62"/>
    <p:sldId id="307" r:id="rId63"/>
    <p:sldId id="305" r:id="rId64"/>
    <p:sldId id="308" r:id="rId65"/>
    <p:sldId id="309" r:id="rId66"/>
    <p:sldId id="310" r:id="rId67"/>
    <p:sldId id="311" r:id="rId68"/>
    <p:sldId id="315" r:id="rId69"/>
    <p:sldId id="312" r:id="rId70"/>
    <p:sldId id="313" r:id="rId71"/>
    <p:sldId id="314" r:id="rId72"/>
    <p:sldId id="316" r:id="rId73"/>
    <p:sldId id="317" r:id="rId74"/>
    <p:sldId id="318" r:id="rId75"/>
    <p:sldId id="319" r:id="rId76"/>
    <p:sldId id="329" r:id="rId77"/>
    <p:sldId id="320" r:id="rId78"/>
    <p:sldId id="321" r:id="rId79"/>
    <p:sldId id="322" r:id="rId80"/>
    <p:sldId id="324" r:id="rId81"/>
    <p:sldId id="325" r:id="rId82"/>
    <p:sldId id="327" r:id="rId83"/>
    <p:sldId id="328" r:id="rId84"/>
    <p:sldId id="326" r:id="rId85"/>
    <p:sldId id="330" r:id="rId86"/>
    <p:sldId id="331" r:id="rId87"/>
    <p:sldId id="332" r:id="rId88"/>
    <p:sldId id="333" r:id="rId89"/>
    <p:sldId id="334" r:id="rId90"/>
    <p:sldId id="335" r:id="rId91"/>
    <p:sldId id="336" r:id="rId92"/>
    <p:sldId id="337" r:id="rId93"/>
    <p:sldId id="343" r:id="rId94"/>
    <p:sldId id="338" r:id="rId95"/>
    <p:sldId id="339" r:id="rId96"/>
    <p:sldId id="340" r:id="rId97"/>
    <p:sldId id="341" r:id="rId98"/>
    <p:sldId id="342" r:id="rId99"/>
    <p:sldId id="344" r:id="rId100"/>
    <p:sldId id="345" r:id="rId101"/>
    <p:sldId id="346" r:id="rId102"/>
    <p:sldId id="347" r:id="rId10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E7BE18-0C80-425A-8A84-0FA19C409A8D}" type="datetimeFigureOut">
              <a:rPr lang="en-US" smtClean="0"/>
              <a:t>8/5/2025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574B63-EE7D-4DF1-8167-59CD0BA8039B}" type="slidenum">
              <a:rPr lang="en-US" smtClean="0"/>
              <a:t>‹#›</a:t>
            </a:fld>
            <a:endParaRPr lang="en-US"/>
          </a:p>
        </p:txBody>
      </p:sp>
    </p:spTree>
    <p:extLst>
      <p:ext uri="{BB962C8B-B14F-4D97-AF65-F5344CB8AC3E}">
        <p14:creationId xmlns:p14="http://schemas.microsoft.com/office/powerpoint/2010/main" val="1151485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CF887AE-3978-49AB-99C8-C5E90377671B}" type="datetime1">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B42E-B965-4DCF-BAD8-E7338CA8A40D}" type="slidenum">
              <a:rPr lang="en-US" smtClean="0"/>
              <a:t>‹#›</a:t>
            </a:fld>
            <a:endParaRPr lang="en-US"/>
          </a:p>
        </p:txBody>
      </p:sp>
    </p:spTree>
    <p:extLst>
      <p:ext uri="{BB962C8B-B14F-4D97-AF65-F5344CB8AC3E}">
        <p14:creationId xmlns:p14="http://schemas.microsoft.com/office/powerpoint/2010/main" val="2450005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37E84D-B28D-4F51-A1E3-1BFEAA7AB598}" type="datetime1">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B42E-B965-4DCF-BAD8-E7338CA8A40D}" type="slidenum">
              <a:rPr lang="en-US" smtClean="0"/>
              <a:t>‹#›</a:t>
            </a:fld>
            <a:endParaRPr lang="en-US"/>
          </a:p>
        </p:txBody>
      </p:sp>
    </p:spTree>
    <p:extLst>
      <p:ext uri="{BB962C8B-B14F-4D97-AF65-F5344CB8AC3E}">
        <p14:creationId xmlns:p14="http://schemas.microsoft.com/office/powerpoint/2010/main" val="396383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B867BA-4279-4617-B06D-F8FE6D9A3A95}" type="datetime1">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B42E-B965-4DCF-BAD8-E7338CA8A40D}" type="slidenum">
              <a:rPr lang="en-US" smtClean="0"/>
              <a:t>‹#›</a:t>
            </a:fld>
            <a:endParaRPr lang="en-US"/>
          </a:p>
        </p:txBody>
      </p:sp>
    </p:spTree>
    <p:extLst>
      <p:ext uri="{BB962C8B-B14F-4D97-AF65-F5344CB8AC3E}">
        <p14:creationId xmlns:p14="http://schemas.microsoft.com/office/powerpoint/2010/main" val="2220931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67778F-BAF7-4676-8151-907F4CD080E6}" type="datetime1">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B42E-B965-4DCF-BAD8-E7338CA8A40D}" type="slidenum">
              <a:rPr lang="en-US" smtClean="0"/>
              <a:t>‹#›</a:t>
            </a:fld>
            <a:endParaRPr lang="en-US"/>
          </a:p>
        </p:txBody>
      </p:sp>
    </p:spTree>
    <p:extLst>
      <p:ext uri="{BB962C8B-B14F-4D97-AF65-F5344CB8AC3E}">
        <p14:creationId xmlns:p14="http://schemas.microsoft.com/office/powerpoint/2010/main" val="1297741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1AC162D-AD00-48C9-9632-05D14AF26B87}" type="datetime1">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B42E-B965-4DCF-BAD8-E7338CA8A40D}" type="slidenum">
              <a:rPr lang="en-US" smtClean="0"/>
              <a:t>‹#›</a:t>
            </a:fld>
            <a:endParaRPr lang="en-US"/>
          </a:p>
        </p:txBody>
      </p:sp>
    </p:spTree>
    <p:extLst>
      <p:ext uri="{BB962C8B-B14F-4D97-AF65-F5344CB8AC3E}">
        <p14:creationId xmlns:p14="http://schemas.microsoft.com/office/powerpoint/2010/main" val="235262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E95F0A-E495-4497-8512-DCE3F0987771}" type="datetime1">
              <a:rPr lang="en-US" smtClean="0"/>
              <a:t>8/5/2025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B42E-B965-4DCF-BAD8-E7338CA8A40D}" type="slidenum">
              <a:rPr lang="en-US" smtClean="0"/>
              <a:t>‹#›</a:t>
            </a:fld>
            <a:endParaRPr lang="en-US"/>
          </a:p>
        </p:txBody>
      </p:sp>
    </p:spTree>
    <p:extLst>
      <p:ext uri="{BB962C8B-B14F-4D97-AF65-F5344CB8AC3E}">
        <p14:creationId xmlns:p14="http://schemas.microsoft.com/office/powerpoint/2010/main" val="53431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761752-1E0F-4682-A0F7-C9CDF08AB155}" type="datetime1">
              <a:rPr lang="en-US" smtClean="0"/>
              <a:t>8/5/2025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C6B42E-B965-4DCF-BAD8-E7338CA8A40D}" type="slidenum">
              <a:rPr lang="en-US" smtClean="0"/>
              <a:t>‹#›</a:t>
            </a:fld>
            <a:endParaRPr lang="en-US"/>
          </a:p>
        </p:txBody>
      </p:sp>
    </p:spTree>
    <p:extLst>
      <p:ext uri="{BB962C8B-B14F-4D97-AF65-F5344CB8AC3E}">
        <p14:creationId xmlns:p14="http://schemas.microsoft.com/office/powerpoint/2010/main" val="3849089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43E405A-6C32-4E19-BF26-3AA4AB52F5E3}" type="datetime1">
              <a:rPr lang="en-US" smtClean="0"/>
              <a:t>8/5/2025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C6B42E-B965-4DCF-BAD8-E7338CA8A40D}" type="slidenum">
              <a:rPr lang="en-US" smtClean="0"/>
              <a:t>‹#›</a:t>
            </a:fld>
            <a:endParaRPr lang="en-US"/>
          </a:p>
        </p:txBody>
      </p:sp>
    </p:spTree>
    <p:extLst>
      <p:ext uri="{BB962C8B-B14F-4D97-AF65-F5344CB8AC3E}">
        <p14:creationId xmlns:p14="http://schemas.microsoft.com/office/powerpoint/2010/main" val="453849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1E646B-DDDE-4C18-BCC7-7FCBEFC97E37}" type="datetime1">
              <a:rPr lang="en-US" smtClean="0"/>
              <a:t>8/5/2025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C6B42E-B965-4DCF-BAD8-E7338CA8A40D}" type="slidenum">
              <a:rPr lang="en-US" smtClean="0"/>
              <a:t>‹#›</a:t>
            </a:fld>
            <a:endParaRPr lang="en-US"/>
          </a:p>
        </p:txBody>
      </p:sp>
    </p:spTree>
    <p:extLst>
      <p:ext uri="{BB962C8B-B14F-4D97-AF65-F5344CB8AC3E}">
        <p14:creationId xmlns:p14="http://schemas.microsoft.com/office/powerpoint/2010/main" val="3939568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90B5FF2-A7B7-4BA7-94C6-25AAD2F79DBD}" type="datetime1">
              <a:rPr lang="en-US" smtClean="0"/>
              <a:t>8/5/2025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B42E-B965-4DCF-BAD8-E7338CA8A40D}" type="slidenum">
              <a:rPr lang="en-US" smtClean="0"/>
              <a:t>‹#›</a:t>
            </a:fld>
            <a:endParaRPr lang="en-US"/>
          </a:p>
        </p:txBody>
      </p:sp>
    </p:spTree>
    <p:extLst>
      <p:ext uri="{BB962C8B-B14F-4D97-AF65-F5344CB8AC3E}">
        <p14:creationId xmlns:p14="http://schemas.microsoft.com/office/powerpoint/2010/main" val="1062776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C0B7389-B7BE-4351-8F88-DA8AAB0E84DF}" type="datetime1">
              <a:rPr lang="en-US" smtClean="0"/>
              <a:t>8/5/2025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B42E-B965-4DCF-BAD8-E7338CA8A40D}" type="slidenum">
              <a:rPr lang="en-US" smtClean="0"/>
              <a:t>‹#›</a:t>
            </a:fld>
            <a:endParaRPr lang="en-US"/>
          </a:p>
        </p:txBody>
      </p:sp>
    </p:spTree>
    <p:extLst>
      <p:ext uri="{BB962C8B-B14F-4D97-AF65-F5344CB8AC3E}">
        <p14:creationId xmlns:p14="http://schemas.microsoft.com/office/powerpoint/2010/main" val="1273374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FF5DD3-D103-44E8-A3E6-0B5B69A1B055}" type="datetime1">
              <a:rPr lang="en-US" smtClean="0"/>
              <a:t>8/5/2025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C6B42E-B965-4DCF-BAD8-E7338CA8A40D}" type="slidenum">
              <a:rPr lang="en-US" smtClean="0"/>
              <a:t>‹#›</a:t>
            </a:fld>
            <a:endParaRPr lang="en-US"/>
          </a:p>
        </p:txBody>
      </p:sp>
    </p:spTree>
    <p:extLst>
      <p:ext uri="{BB962C8B-B14F-4D97-AF65-F5344CB8AC3E}">
        <p14:creationId xmlns:p14="http://schemas.microsoft.com/office/powerpoint/2010/main" val="1869128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w3schools.com/sql/sql_unique.asp" TargetMode="External"/><Relationship Id="rId7" Type="http://schemas.openxmlformats.org/officeDocument/2006/relationships/hyperlink" Target="https://www.w3schools.com/sql/sql_default.asp" TargetMode="External"/><Relationship Id="rId2" Type="http://schemas.openxmlformats.org/officeDocument/2006/relationships/hyperlink" Target="https://www.w3schools.com/sql/sql_notnull.asp" TargetMode="External"/><Relationship Id="rId1" Type="http://schemas.openxmlformats.org/officeDocument/2006/relationships/slideLayout" Target="../slideLayouts/slideLayout2.xml"/><Relationship Id="rId6" Type="http://schemas.openxmlformats.org/officeDocument/2006/relationships/hyperlink" Target="https://www.w3schools.com/sql/sql_check.asp" TargetMode="External"/><Relationship Id="rId5" Type="http://schemas.openxmlformats.org/officeDocument/2006/relationships/hyperlink" Target="https://www.w3schools.com/sql/sql_foreignkey.asp" TargetMode="External"/><Relationship Id="rId4" Type="http://schemas.openxmlformats.org/officeDocument/2006/relationships/hyperlink" Target="https://www.w3schools.com/sql/sql_primarykey.asp"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2414558" y="1833852"/>
            <a:ext cx="8157209" cy="2221121"/>
          </a:xfrm>
          <a:prstGeom prst="rect">
            <a:avLst/>
          </a:prstGeom>
        </p:spPr>
        <p:txBody>
          <a:bodyPr vert="horz" wrap="square" lIns="0" tIns="12700" rIns="0" bIns="0" rtlCol="0">
            <a:spAutoFit/>
          </a:bodyPr>
          <a:lstStyle/>
          <a:p>
            <a:pPr marL="3810" algn="ctr">
              <a:lnSpc>
                <a:spcPct val="100000"/>
              </a:lnSpc>
              <a:spcBef>
                <a:spcPts val="100"/>
              </a:spcBef>
              <a:tabLst>
                <a:tab pos="1886585" algn="l"/>
              </a:tabLst>
            </a:pPr>
            <a:r>
              <a:rPr lang="en-US" sz="4000" b="1" spc="-5" dirty="0">
                <a:latin typeface="Liberation Sans"/>
                <a:cs typeface="Liberation Sans"/>
              </a:rPr>
              <a:t>Unit 3</a:t>
            </a:r>
            <a:endParaRPr sz="5500" b="1" dirty="0">
              <a:latin typeface="Liberation Sans"/>
              <a:cs typeface="Liberation Sans"/>
            </a:endParaRPr>
          </a:p>
          <a:p>
            <a:pPr algn="ctr">
              <a:lnSpc>
                <a:spcPct val="100000"/>
              </a:lnSpc>
              <a:tabLst>
                <a:tab pos="4310380" algn="l"/>
              </a:tabLst>
            </a:pPr>
            <a:r>
              <a:rPr sz="4000" b="1" spc="-10" dirty="0">
                <a:latin typeface="Liberation Sans"/>
                <a:cs typeface="Liberation Sans"/>
              </a:rPr>
              <a:t>Structured</a:t>
            </a:r>
            <a:r>
              <a:rPr sz="4000" b="1" spc="5" dirty="0">
                <a:latin typeface="Liberation Sans"/>
                <a:cs typeface="Liberation Sans"/>
              </a:rPr>
              <a:t> </a:t>
            </a:r>
            <a:r>
              <a:rPr sz="4000" b="1" spc="-5" dirty="0">
                <a:latin typeface="Liberation Sans"/>
                <a:cs typeface="Liberation Sans"/>
              </a:rPr>
              <a:t>Query	</a:t>
            </a:r>
            <a:r>
              <a:rPr sz="4000" b="1" spc="-10" dirty="0">
                <a:latin typeface="Liberation Sans"/>
                <a:cs typeface="Liberation Sans"/>
              </a:rPr>
              <a:t>Language(SQL)</a:t>
            </a:r>
            <a:endParaRPr sz="4000" dirty="0">
              <a:latin typeface="Liberation Sans"/>
              <a:cs typeface="Liberation Sans"/>
            </a:endParaRPr>
          </a:p>
          <a:p>
            <a:pPr>
              <a:lnSpc>
                <a:spcPct val="100000"/>
              </a:lnSpc>
              <a:spcBef>
                <a:spcPts val="25"/>
              </a:spcBef>
            </a:pPr>
            <a:endParaRPr sz="6350" dirty="0">
              <a:latin typeface="Liberation Sans"/>
              <a:cs typeface="Liberation Sans"/>
            </a:endParaRPr>
          </a:p>
        </p:txBody>
      </p:sp>
      <p:sp>
        <p:nvSpPr>
          <p:cNvPr id="5" name="Slide Number Placeholder 4"/>
          <p:cNvSpPr>
            <a:spLocks noGrp="1"/>
          </p:cNvSpPr>
          <p:nvPr>
            <p:ph type="sldNum" sz="quarter" idx="12"/>
          </p:nvPr>
        </p:nvSpPr>
        <p:spPr/>
        <p:txBody>
          <a:bodyPr/>
          <a:lstStyle/>
          <a:p>
            <a:fld id="{F2C6B42E-B965-4DCF-BAD8-E7338CA8A40D}" type="slidenum">
              <a:rPr lang="en-US" smtClean="0"/>
              <a:t>1</a:t>
            </a:fld>
            <a:endParaRPr lang="en-US"/>
          </a:p>
        </p:txBody>
      </p:sp>
    </p:spTree>
    <p:extLst>
      <p:ext uri="{BB962C8B-B14F-4D97-AF65-F5344CB8AC3E}">
        <p14:creationId xmlns:p14="http://schemas.microsoft.com/office/powerpoint/2010/main" val="2306342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DROP Command:</a:t>
            </a:r>
          </a:p>
        </p:txBody>
      </p:sp>
      <p:sp>
        <p:nvSpPr>
          <p:cNvPr id="3" name="Content Placeholder 2"/>
          <p:cNvSpPr>
            <a:spLocks noGrp="1"/>
          </p:cNvSpPr>
          <p:nvPr>
            <p:ph idx="1"/>
          </p:nvPr>
        </p:nvSpPr>
        <p:spPr/>
        <p:txBody>
          <a:bodyPr>
            <a:normAutofit/>
          </a:bodyPr>
          <a:lstStyle/>
          <a:p>
            <a:r>
              <a:rPr lang="en-US" dirty="0"/>
              <a:t>A drop command is used to delete objects such as a table, index or view. A DROP statement cannot be rolled back, so once an object is destroyed, there’s no way to recover it.</a:t>
            </a:r>
          </a:p>
          <a:p>
            <a:r>
              <a:rPr lang="en-US" dirty="0"/>
              <a:t>Drop statement syntax is:</a:t>
            </a:r>
          </a:p>
          <a:p>
            <a:r>
              <a:rPr lang="en-US" dirty="0"/>
              <a:t>DROP object type object name;</a:t>
            </a:r>
          </a:p>
          <a:p>
            <a:pPr marL="0" indent="0">
              <a:buNone/>
            </a:pPr>
            <a:r>
              <a:rPr lang="en-US" dirty="0"/>
              <a:t>For example:</a:t>
            </a:r>
          </a:p>
          <a:p>
            <a:pPr marL="0" indent="0">
              <a:buNone/>
            </a:pPr>
            <a:r>
              <a:rPr lang="en-US" dirty="0"/>
              <a:t>DROP TABLE employee_details;</a:t>
            </a:r>
          </a:p>
          <a:p>
            <a:pPr marL="0" indent="0">
              <a:buNone/>
            </a:pPr>
            <a:r>
              <a:rPr lang="en-US" dirty="0"/>
              <a:t>DROP DATABASE employee_management_system;</a:t>
            </a:r>
          </a:p>
          <a:p>
            <a:pPr marL="0" indent="0">
              <a:buNone/>
            </a:pPr>
            <a:r>
              <a:rPr lang="en-US" dirty="0"/>
              <a:t>In this example, we’re deleting the Employee table and database.</a:t>
            </a:r>
          </a:p>
        </p:txBody>
      </p:sp>
      <p:sp>
        <p:nvSpPr>
          <p:cNvPr id="6" name="Slide Number Placeholder 5"/>
          <p:cNvSpPr>
            <a:spLocks noGrp="1"/>
          </p:cNvSpPr>
          <p:nvPr>
            <p:ph type="sldNum" sz="quarter" idx="12"/>
          </p:nvPr>
        </p:nvSpPr>
        <p:spPr/>
        <p:txBody>
          <a:bodyPr/>
          <a:lstStyle/>
          <a:p>
            <a:fld id="{F2C6B42E-B965-4DCF-BAD8-E7338CA8A40D}" type="slidenum">
              <a:rPr lang="en-US" smtClean="0"/>
              <a:t>10</a:t>
            </a:fld>
            <a:endParaRPr lang="en-US"/>
          </a:p>
        </p:txBody>
      </p:sp>
    </p:spTree>
    <p:extLst>
      <p:ext uri="{BB962C8B-B14F-4D97-AF65-F5344CB8AC3E}">
        <p14:creationId xmlns:p14="http://schemas.microsoft.com/office/powerpoint/2010/main" val="205435658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Dynamic SQL</a:t>
            </a:r>
          </a:p>
        </p:txBody>
      </p:sp>
      <p:sp>
        <p:nvSpPr>
          <p:cNvPr id="3" name="Content Placeholder 2"/>
          <p:cNvSpPr>
            <a:spLocks noGrp="1"/>
          </p:cNvSpPr>
          <p:nvPr>
            <p:ph idx="1"/>
          </p:nvPr>
        </p:nvSpPr>
        <p:spPr/>
        <p:txBody>
          <a:bodyPr>
            <a:normAutofit fontScale="92500" lnSpcReduction="20000"/>
          </a:bodyPr>
          <a:lstStyle/>
          <a:p>
            <a:pPr marL="12700" marR="7620" algn="just">
              <a:lnSpc>
                <a:spcPct val="100499"/>
              </a:lnSpc>
              <a:spcBef>
                <a:spcPts val="90"/>
              </a:spcBef>
            </a:pPr>
            <a:r>
              <a:rPr lang="en-US" spc="-10" dirty="0">
                <a:latin typeface="Liberation Sans"/>
                <a:cs typeface="Liberation Sans"/>
              </a:rPr>
              <a:t>Dynamic </a:t>
            </a:r>
            <a:r>
              <a:rPr lang="en-US" spc="-5" dirty="0">
                <a:latin typeface="Liberation Sans"/>
                <a:cs typeface="Liberation Sans"/>
              </a:rPr>
              <a:t>Structured Query </a:t>
            </a:r>
            <a:r>
              <a:rPr lang="en-US" spc="-10" dirty="0">
                <a:latin typeface="Liberation Sans"/>
                <a:cs typeface="Liberation Sans"/>
              </a:rPr>
              <a:t>Language </a:t>
            </a:r>
            <a:r>
              <a:rPr lang="en-US" spc="-5" dirty="0">
                <a:latin typeface="Liberation Sans"/>
                <a:cs typeface="Liberation Sans"/>
              </a:rPr>
              <a:t>(SQL) is </a:t>
            </a:r>
            <a:r>
              <a:rPr lang="en-US" dirty="0">
                <a:latin typeface="Liberation Sans"/>
                <a:cs typeface="Liberation Sans"/>
              </a:rPr>
              <a:t>a </a:t>
            </a:r>
            <a:r>
              <a:rPr lang="en-US" spc="-5" dirty="0">
                <a:latin typeface="Liberation Sans"/>
                <a:cs typeface="Liberation Sans"/>
              </a:rPr>
              <a:t>SQL version that  facilitates </a:t>
            </a:r>
            <a:r>
              <a:rPr lang="en-US" dirty="0">
                <a:latin typeface="Liberation Sans"/>
                <a:cs typeface="Liberation Sans"/>
              </a:rPr>
              <a:t>the </a:t>
            </a:r>
            <a:r>
              <a:rPr lang="en-US" spc="-10" dirty="0">
                <a:latin typeface="Liberation Sans"/>
                <a:cs typeface="Liberation Sans"/>
              </a:rPr>
              <a:t>generation </a:t>
            </a:r>
            <a:r>
              <a:rPr lang="en-US" spc="-5" dirty="0">
                <a:latin typeface="Liberation Sans"/>
                <a:cs typeface="Liberation Sans"/>
              </a:rPr>
              <a:t>of dynamic </a:t>
            </a:r>
            <a:r>
              <a:rPr lang="en-US" dirty="0">
                <a:latin typeface="Liberation Sans"/>
                <a:cs typeface="Liberation Sans"/>
              </a:rPr>
              <a:t>(or </a:t>
            </a:r>
            <a:r>
              <a:rPr lang="en-US" spc="-5" dirty="0">
                <a:latin typeface="Liberation Sans"/>
                <a:cs typeface="Liberation Sans"/>
              </a:rPr>
              <a:t>variable) </a:t>
            </a:r>
            <a:r>
              <a:rPr lang="en-US" spc="-10" dirty="0">
                <a:latin typeface="Liberation Sans"/>
                <a:cs typeface="Liberation Sans"/>
              </a:rPr>
              <a:t>program queries.</a:t>
            </a:r>
            <a:endParaRPr lang="en-US" dirty="0">
              <a:latin typeface="Liberation Sans"/>
              <a:cs typeface="Liberation Sans"/>
            </a:endParaRPr>
          </a:p>
          <a:p>
            <a:pPr marL="12700" marR="7620" algn="just">
              <a:lnSpc>
                <a:spcPct val="100000"/>
              </a:lnSpc>
              <a:spcBef>
                <a:spcPts val="800"/>
              </a:spcBef>
            </a:pPr>
            <a:r>
              <a:rPr lang="en-US" spc="-10" dirty="0">
                <a:latin typeface="Liberation Sans"/>
                <a:cs typeface="Liberation Sans"/>
              </a:rPr>
              <a:t>Dynamic </a:t>
            </a:r>
            <a:r>
              <a:rPr lang="en-US" spc="-5" dirty="0">
                <a:latin typeface="Liberation Sans"/>
                <a:cs typeface="Liberation Sans"/>
              </a:rPr>
              <a:t>SQL </a:t>
            </a:r>
            <a:r>
              <a:rPr lang="en-US" spc="-10" dirty="0">
                <a:latin typeface="Liberation Sans"/>
                <a:cs typeface="Liberation Sans"/>
              </a:rPr>
              <a:t>allows </a:t>
            </a:r>
            <a:r>
              <a:rPr lang="en-US" dirty="0">
                <a:latin typeface="Liberation Sans"/>
                <a:cs typeface="Liberation Sans"/>
              </a:rPr>
              <a:t>a </a:t>
            </a:r>
            <a:r>
              <a:rPr lang="en-US" spc="-5" dirty="0">
                <a:latin typeface="Liberation Sans"/>
                <a:cs typeface="Liberation Sans"/>
              </a:rPr>
              <a:t>programmer </a:t>
            </a:r>
            <a:r>
              <a:rPr lang="en-US" dirty="0">
                <a:latin typeface="Liberation Sans"/>
                <a:cs typeface="Liberation Sans"/>
              </a:rPr>
              <a:t>to </a:t>
            </a:r>
            <a:r>
              <a:rPr lang="en-US" spc="-5" dirty="0">
                <a:latin typeface="Liberation Sans"/>
                <a:cs typeface="Liberation Sans"/>
              </a:rPr>
              <a:t>write code that </a:t>
            </a:r>
            <a:r>
              <a:rPr lang="en-US" spc="-10" dirty="0">
                <a:latin typeface="Liberation Sans"/>
                <a:cs typeface="Liberation Sans"/>
              </a:rPr>
              <a:t>automatically  </a:t>
            </a:r>
            <a:r>
              <a:rPr lang="en-US" spc="-5" dirty="0">
                <a:latin typeface="Liberation Sans"/>
                <a:cs typeface="Liberation Sans"/>
              </a:rPr>
              <a:t>adjusts </a:t>
            </a:r>
            <a:r>
              <a:rPr lang="en-US" dirty="0">
                <a:latin typeface="Liberation Sans"/>
                <a:cs typeface="Liberation Sans"/>
              </a:rPr>
              <a:t>to </a:t>
            </a:r>
            <a:r>
              <a:rPr lang="en-US" spc="-5" dirty="0">
                <a:latin typeface="Liberation Sans"/>
                <a:cs typeface="Liberation Sans"/>
              </a:rPr>
              <a:t>varying </a:t>
            </a:r>
            <a:r>
              <a:rPr lang="en-US" spc="-10" dirty="0">
                <a:latin typeface="Liberation Sans"/>
                <a:cs typeface="Liberation Sans"/>
              </a:rPr>
              <a:t>databases, </a:t>
            </a:r>
            <a:r>
              <a:rPr lang="en-US" spc="-5" dirty="0">
                <a:latin typeface="Liberation Sans"/>
                <a:cs typeface="Liberation Sans"/>
              </a:rPr>
              <a:t>environments, servers </a:t>
            </a:r>
            <a:r>
              <a:rPr lang="en-US" spc="-10" dirty="0">
                <a:latin typeface="Liberation Sans"/>
                <a:cs typeface="Liberation Sans"/>
              </a:rPr>
              <a:t>or</a:t>
            </a:r>
            <a:r>
              <a:rPr lang="en-US" spc="30" dirty="0">
                <a:latin typeface="Liberation Sans"/>
                <a:cs typeface="Liberation Sans"/>
              </a:rPr>
              <a:t> </a:t>
            </a:r>
            <a:r>
              <a:rPr lang="en-US" spc="-10" dirty="0">
                <a:latin typeface="Liberation Sans"/>
                <a:cs typeface="Liberation Sans"/>
              </a:rPr>
              <a:t>variables.</a:t>
            </a:r>
            <a:endParaRPr lang="en-US" dirty="0">
              <a:latin typeface="Liberation Sans"/>
              <a:cs typeface="Liberation Sans"/>
            </a:endParaRPr>
          </a:p>
          <a:p>
            <a:pPr marL="12700" marR="5715" algn="just">
              <a:lnSpc>
                <a:spcPct val="100499"/>
              </a:lnSpc>
              <a:spcBef>
                <a:spcPts val="795"/>
              </a:spcBef>
            </a:pPr>
            <a:r>
              <a:rPr lang="en-US" spc="-10" dirty="0">
                <a:latin typeface="Liberation Sans"/>
                <a:cs typeface="Liberation Sans"/>
              </a:rPr>
              <a:t>Dynamic </a:t>
            </a:r>
            <a:r>
              <a:rPr lang="en-US" dirty="0">
                <a:latin typeface="Liberation Sans"/>
                <a:cs typeface="Liberation Sans"/>
              </a:rPr>
              <a:t>SQL </a:t>
            </a:r>
            <a:r>
              <a:rPr lang="en-US" spc="-5" dirty="0">
                <a:latin typeface="Liberation Sans"/>
                <a:cs typeface="Liberation Sans"/>
              </a:rPr>
              <a:t>statements are </a:t>
            </a:r>
            <a:r>
              <a:rPr lang="en-US" spc="-10" dirty="0">
                <a:latin typeface="Liberation Sans"/>
                <a:cs typeface="Liberation Sans"/>
              </a:rPr>
              <a:t>not embedded </a:t>
            </a:r>
            <a:r>
              <a:rPr lang="en-US" spc="-5" dirty="0">
                <a:latin typeface="Liberation Sans"/>
                <a:cs typeface="Liberation Sans"/>
              </a:rPr>
              <a:t>in the source program but  stored as strings of characters that are </a:t>
            </a:r>
            <a:r>
              <a:rPr lang="en-US" spc="-10" dirty="0">
                <a:latin typeface="Liberation Sans"/>
                <a:cs typeface="Liberation Sans"/>
              </a:rPr>
              <a:t>manipulated </a:t>
            </a:r>
            <a:r>
              <a:rPr lang="en-US" spc="-5" dirty="0">
                <a:latin typeface="Liberation Sans"/>
                <a:cs typeface="Liberation Sans"/>
              </a:rPr>
              <a:t>during </a:t>
            </a:r>
            <a:r>
              <a:rPr lang="en-US" dirty="0">
                <a:latin typeface="Liberation Sans"/>
                <a:cs typeface="Liberation Sans"/>
              </a:rPr>
              <a:t>a </a:t>
            </a:r>
            <a:r>
              <a:rPr lang="en-US" spc="-5" dirty="0">
                <a:latin typeface="Liberation Sans"/>
                <a:cs typeface="Liberation Sans"/>
              </a:rPr>
              <a:t>program's  runtime.</a:t>
            </a:r>
            <a:endParaRPr lang="en-US" dirty="0">
              <a:latin typeface="Liberation Sans"/>
              <a:cs typeface="Liberation Sans"/>
            </a:endParaRPr>
          </a:p>
          <a:p>
            <a:pPr marL="12700" marR="7620" algn="just">
              <a:lnSpc>
                <a:spcPct val="100000"/>
              </a:lnSpc>
              <a:spcBef>
                <a:spcPts val="800"/>
              </a:spcBef>
            </a:pPr>
            <a:r>
              <a:rPr lang="en-US" spc="-5" dirty="0">
                <a:latin typeface="Liberation Sans"/>
                <a:cs typeface="Liberation Sans"/>
              </a:rPr>
              <a:t>These </a:t>
            </a:r>
            <a:r>
              <a:rPr lang="en-US" dirty="0">
                <a:latin typeface="Liberation Sans"/>
                <a:cs typeface="Liberation Sans"/>
              </a:rPr>
              <a:t>SQL </a:t>
            </a:r>
            <a:r>
              <a:rPr lang="en-US" spc="-5" dirty="0">
                <a:latin typeface="Liberation Sans"/>
                <a:cs typeface="Liberation Sans"/>
              </a:rPr>
              <a:t>statements are either entered by </a:t>
            </a:r>
            <a:r>
              <a:rPr lang="en-US" dirty="0">
                <a:latin typeface="Liberation Sans"/>
                <a:cs typeface="Liberation Sans"/>
              </a:rPr>
              <a:t>a </a:t>
            </a:r>
            <a:r>
              <a:rPr lang="en-US" spc="-5" dirty="0">
                <a:latin typeface="Liberation Sans"/>
                <a:cs typeface="Liberation Sans"/>
              </a:rPr>
              <a:t>programmer or  automatically </a:t>
            </a:r>
            <a:r>
              <a:rPr lang="en-US" spc="-10" dirty="0">
                <a:latin typeface="Liberation Sans"/>
                <a:cs typeface="Liberation Sans"/>
              </a:rPr>
              <a:t>generated </a:t>
            </a:r>
            <a:r>
              <a:rPr lang="en-US" spc="-5" dirty="0">
                <a:latin typeface="Liberation Sans"/>
                <a:cs typeface="Liberation Sans"/>
              </a:rPr>
              <a:t>by the program.</a:t>
            </a:r>
            <a:endParaRPr lang="en-US" dirty="0">
              <a:latin typeface="Liberation Sans"/>
              <a:cs typeface="Liberation Sans"/>
            </a:endParaRPr>
          </a:p>
          <a:p>
            <a:pPr marL="12700" marR="6350" algn="just">
              <a:lnSpc>
                <a:spcPct val="100000"/>
              </a:lnSpc>
              <a:spcBef>
                <a:spcPts val="810"/>
              </a:spcBef>
            </a:pPr>
            <a:r>
              <a:rPr lang="en-US" spc="-10" dirty="0">
                <a:latin typeface="Liberation Sans"/>
                <a:cs typeface="Liberation Sans"/>
              </a:rPr>
              <a:t>Dynamic </a:t>
            </a:r>
            <a:r>
              <a:rPr lang="en-US" spc="-5" dirty="0">
                <a:latin typeface="Liberation Sans"/>
                <a:cs typeface="Liberation Sans"/>
              </a:rPr>
              <a:t>SQL facilitates </a:t>
            </a:r>
            <a:r>
              <a:rPr lang="en-US" spc="-10" dirty="0">
                <a:latin typeface="Liberation Sans"/>
                <a:cs typeface="Liberation Sans"/>
              </a:rPr>
              <a:t>automatic generation and manipulation </a:t>
            </a:r>
            <a:r>
              <a:rPr lang="en-US" spc="-5" dirty="0">
                <a:latin typeface="Liberation Sans"/>
                <a:cs typeface="Liberation Sans"/>
              </a:rPr>
              <a:t>of  </a:t>
            </a:r>
            <a:r>
              <a:rPr lang="en-US" spc="-10" dirty="0">
                <a:latin typeface="Liberation Sans"/>
                <a:cs typeface="Liberation Sans"/>
              </a:rPr>
              <a:t>program modules </a:t>
            </a:r>
            <a:r>
              <a:rPr lang="en-US" spc="-5" dirty="0">
                <a:latin typeface="Liberation Sans"/>
                <a:cs typeface="Liberation Sans"/>
              </a:rPr>
              <a:t>for </a:t>
            </a:r>
            <a:r>
              <a:rPr lang="en-US" spc="-10" dirty="0">
                <a:latin typeface="Liberation Sans"/>
                <a:cs typeface="Liberation Sans"/>
              </a:rPr>
              <a:t>efficient automated repeating </a:t>
            </a:r>
            <a:r>
              <a:rPr lang="en-US" spc="-5" dirty="0">
                <a:latin typeface="Liberation Sans"/>
                <a:cs typeface="Liberation Sans"/>
              </a:rPr>
              <a:t>task preparation </a:t>
            </a:r>
            <a:r>
              <a:rPr lang="en-US" spc="-10" dirty="0">
                <a:latin typeface="Liberation Sans"/>
                <a:cs typeface="Liberation Sans"/>
              </a:rPr>
              <a:t>and  </a:t>
            </a:r>
            <a:r>
              <a:rPr lang="en-US" spc="-5" dirty="0">
                <a:latin typeface="Liberation Sans"/>
                <a:cs typeface="Liberation Sans"/>
              </a:rPr>
              <a:t>performance.</a:t>
            </a:r>
            <a:endParaRPr lang="en-US" dirty="0">
              <a:latin typeface="Liberation Sans"/>
              <a:cs typeface="Liberation Sans"/>
            </a:endParaRPr>
          </a:p>
        </p:txBody>
      </p:sp>
      <p:sp>
        <p:nvSpPr>
          <p:cNvPr id="4" name="Slide Number Placeholder 3"/>
          <p:cNvSpPr>
            <a:spLocks noGrp="1"/>
          </p:cNvSpPr>
          <p:nvPr>
            <p:ph type="sldNum" sz="quarter" idx="12"/>
          </p:nvPr>
        </p:nvSpPr>
        <p:spPr/>
        <p:txBody>
          <a:bodyPr/>
          <a:lstStyle/>
          <a:p>
            <a:fld id="{F2C6B42E-B965-4DCF-BAD8-E7338CA8A40D}" type="slidenum">
              <a:rPr lang="en-US" smtClean="0"/>
              <a:t>100</a:t>
            </a:fld>
            <a:endParaRPr lang="en-US"/>
          </a:p>
        </p:txBody>
      </p:sp>
    </p:spTree>
    <p:extLst>
      <p:ext uri="{BB962C8B-B14F-4D97-AF65-F5344CB8AC3E}">
        <p14:creationId xmlns:p14="http://schemas.microsoft.com/office/powerpoint/2010/main" val="158012547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TCL (Transaction Control Language) :</a:t>
            </a:r>
          </a:p>
        </p:txBody>
      </p:sp>
      <p:sp>
        <p:nvSpPr>
          <p:cNvPr id="3" name="Content Placeholder 2"/>
          <p:cNvSpPr>
            <a:spLocks noGrp="1"/>
          </p:cNvSpPr>
          <p:nvPr>
            <p:ph idx="1"/>
          </p:nvPr>
        </p:nvSpPr>
        <p:spPr/>
        <p:txBody>
          <a:bodyPr>
            <a:normAutofit lnSpcReduction="10000"/>
          </a:bodyPr>
          <a:lstStyle/>
          <a:p>
            <a:r>
              <a:rPr lang="en-US" dirty="0"/>
              <a:t>Transaction Control Language commands are used to manage transactions in the database. These are used to manage the changes made by DML-statements. It also allows statements to be grouped together into logical transactions. </a:t>
            </a:r>
          </a:p>
          <a:p>
            <a:pPr marL="0" indent="0">
              <a:buNone/>
            </a:pPr>
            <a:r>
              <a:rPr lang="en-US" dirty="0"/>
              <a:t>Examples of TCL commands – </a:t>
            </a:r>
          </a:p>
          <a:p>
            <a:r>
              <a:rPr lang="en-US" dirty="0"/>
              <a:t>COMMIT: Commit command is used to permanently save any transaction     into the database.</a:t>
            </a:r>
          </a:p>
          <a:p>
            <a:r>
              <a:rPr lang="en-US" dirty="0"/>
              <a:t>ROLLBACK: This command restores the database to last committed state.</a:t>
            </a:r>
          </a:p>
          <a:p>
            <a:pPr marL="0" indent="0">
              <a:buNone/>
            </a:pPr>
            <a:r>
              <a:rPr lang="en-US" dirty="0"/>
              <a:t> </a:t>
            </a:r>
          </a:p>
        </p:txBody>
      </p:sp>
      <p:sp>
        <p:nvSpPr>
          <p:cNvPr id="4" name="Slide Number Placeholder 3"/>
          <p:cNvSpPr>
            <a:spLocks noGrp="1"/>
          </p:cNvSpPr>
          <p:nvPr>
            <p:ph type="sldNum" sz="quarter" idx="12"/>
          </p:nvPr>
        </p:nvSpPr>
        <p:spPr/>
        <p:txBody>
          <a:bodyPr/>
          <a:lstStyle/>
          <a:p>
            <a:fld id="{F2C6B42E-B965-4DCF-BAD8-E7338CA8A40D}" type="slidenum">
              <a:rPr lang="en-US" smtClean="0"/>
              <a:t>101</a:t>
            </a:fld>
            <a:endParaRPr lang="en-US"/>
          </a:p>
        </p:txBody>
      </p:sp>
    </p:spTree>
    <p:extLst>
      <p:ext uri="{BB962C8B-B14F-4D97-AF65-F5344CB8AC3E}">
        <p14:creationId xmlns:p14="http://schemas.microsoft.com/office/powerpoint/2010/main" val="43723441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DCL (Data Control Language) :</a:t>
            </a:r>
          </a:p>
        </p:txBody>
      </p:sp>
      <p:sp>
        <p:nvSpPr>
          <p:cNvPr id="3" name="Content Placeholder 2"/>
          <p:cNvSpPr>
            <a:spLocks noGrp="1"/>
          </p:cNvSpPr>
          <p:nvPr>
            <p:ph idx="1"/>
          </p:nvPr>
        </p:nvSpPr>
        <p:spPr/>
        <p:txBody>
          <a:bodyPr/>
          <a:lstStyle/>
          <a:p>
            <a:r>
              <a:rPr lang="en-US" dirty="0"/>
              <a:t>A Data Control Language is a syntax similar to a computer programming language used to control access to data stored in a database (Authorization). In particular, it is a component of Structured Query Language (SQL). </a:t>
            </a:r>
          </a:p>
          <a:p>
            <a:pPr marL="0" indent="0">
              <a:buNone/>
            </a:pPr>
            <a:r>
              <a:rPr lang="en-US" dirty="0"/>
              <a:t>Examples of DCL commands : </a:t>
            </a:r>
          </a:p>
          <a:p>
            <a:r>
              <a:rPr lang="en-US" dirty="0"/>
              <a:t>GRANT: allow specified users to perform specified tasks.</a:t>
            </a:r>
          </a:p>
          <a:p>
            <a:r>
              <a:rPr lang="en-US" dirty="0"/>
              <a:t>REVOKE: cancel previously granted or denied permissions.</a:t>
            </a:r>
          </a:p>
        </p:txBody>
      </p:sp>
      <p:sp>
        <p:nvSpPr>
          <p:cNvPr id="4" name="Slide Number Placeholder 3"/>
          <p:cNvSpPr>
            <a:spLocks noGrp="1"/>
          </p:cNvSpPr>
          <p:nvPr>
            <p:ph type="sldNum" sz="quarter" idx="12"/>
          </p:nvPr>
        </p:nvSpPr>
        <p:spPr/>
        <p:txBody>
          <a:bodyPr/>
          <a:lstStyle/>
          <a:p>
            <a:fld id="{F2C6B42E-B965-4DCF-BAD8-E7338CA8A40D}" type="slidenum">
              <a:rPr lang="en-US" smtClean="0"/>
              <a:t>102</a:t>
            </a:fld>
            <a:endParaRPr lang="en-US"/>
          </a:p>
        </p:txBody>
      </p:sp>
    </p:spTree>
    <p:extLst>
      <p:ext uri="{BB962C8B-B14F-4D97-AF65-F5344CB8AC3E}">
        <p14:creationId xmlns:p14="http://schemas.microsoft.com/office/powerpoint/2010/main" val="376463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Manipulation Language (DML):</a:t>
            </a:r>
          </a:p>
        </p:txBody>
      </p:sp>
      <p:sp>
        <p:nvSpPr>
          <p:cNvPr id="3" name="Content Placeholder 2"/>
          <p:cNvSpPr>
            <a:spLocks noGrp="1"/>
          </p:cNvSpPr>
          <p:nvPr>
            <p:ph idx="1"/>
          </p:nvPr>
        </p:nvSpPr>
        <p:spPr/>
        <p:txBody>
          <a:bodyPr/>
          <a:lstStyle/>
          <a:p>
            <a:pPr algn="just"/>
            <a:r>
              <a:rPr lang="en-US" dirty="0"/>
              <a:t>Data Manipulation Language (DML) commands in SQL deals with manipulation of data records stored within the database tables. It does not deal with changes to database objects and its structure. The commonly known DML commands are INSERT, UPDATE and DELETE. Liberally speaking, we can consider even SELECT statement as a part of DML commands. Albeit, it strictly forms part of the Data Query Language (DQL) command.</a:t>
            </a:r>
          </a:p>
        </p:txBody>
      </p:sp>
      <p:sp>
        <p:nvSpPr>
          <p:cNvPr id="6" name="Slide Number Placeholder 5"/>
          <p:cNvSpPr>
            <a:spLocks noGrp="1"/>
          </p:cNvSpPr>
          <p:nvPr>
            <p:ph type="sldNum" sz="quarter" idx="12"/>
          </p:nvPr>
        </p:nvSpPr>
        <p:spPr/>
        <p:txBody>
          <a:bodyPr/>
          <a:lstStyle/>
          <a:p>
            <a:fld id="{F2C6B42E-B965-4DCF-BAD8-E7338CA8A40D}" type="slidenum">
              <a:rPr lang="en-US" smtClean="0"/>
              <a:t>11</a:t>
            </a:fld>
            <a:endParaRPr lang="en-US"/>
          </a:p>
        </p:txBody>
      </p:sp>
    </p:spTree>
    <p:extLst>
      <p:ext uri="{BB962C8B-B14F-4D97-AF65-F5344CB8AC3E}">
        <p14:creationId xmlns:p14="http://schemas.microsoft.com/office/powerpoint/2010/main" val="652471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SELECT</a:t>
            </a:r>
          </a:p>
        </p:txBody>
      </p:sp>
      <p:sp>
        <p:nvSpPr>
          <p:cNvPr id="3" name="Content Placeholder 2"/>
          <p:cNvSpPr>
            <a:spLocks noGrp="1"/>
          </p:cNvSpPr>
          <p:nvPr>
            <p:ph idx="1"/>
          </p:nvPr>
        </p:nvSpPr>
        <p:spPr>
          <a:xfrm>
            <a:off x="551871" y="1520825"/>
            <a:ext cx="11242965" cy="5471102"/>
          </a:xfrm>
        </p:spPr>
        <p:txBody>
          <a:bodyPr>
            <a:normAutofit fontScale="92500" lnSpcReduction="10000"/>
          </a:bodyPr>
          <a:lstStyle/>
          <a:p>
            <a:pPr marL="0" indent="0" algn="just">
              <a:buNone/>
            </a:pPr>
            <a:r>
              <a:rPr lang="en-US" dirty="0"/>
              <a:t>SELECT command or statement in SQL is used to fetch data records from the database table and present it in the form of a result set. It is usually considered as a DQL command but it can also be considered as DML.</a:t>
            </a:r>
          </a:p>
          <a:p>
            <a:pPr marL="0" indent="0">
              <a:buNone/>
            </a:pPr>
            <a:r>
              <a:rPr lang="en-US" dirty="0"/>
              <a:t>The basic syntax for writing a SELECT query in SQL is as follows :</a:t>
            </a:r>
          </a:p>
          <a:p>
            <a:pPr marL="0" indent="0">
              <a:buNone/>
            </a:pPr>
            <a:r>
              <a:rPr lang="en-US" dirty="0"/>
              <a:t>SELECT column_name1, column_name2, …</a:t>
            </a:r>
            <a:br>
              <a:rPr lang="en-US" dirty="0"/>
            </a:br>
            <a:r>
              <a:rPr lang="en-US" dirty="0"/>
              <a:t>FROM table_name</a:t>
            </a:r>
            <a:br>
              <a:rPr lang="en-US" dirty="0"/>
            </a:br>
            <a:r>
              <a:rPr lang="en-US" dirty="0"/>
              <a:t>WHERE condition_ expression;</a:t>
            </a:r>
          </a:p>
          <a:p>
            <a:pPr marL="0" indent="0">
              <a:buNone/>
            </a:pPr>
            <a:r>
              <a:rPr lang="en-US" dirty="0"/>
              <a:t>Eg.:</a:t>
            </a:r>
          </a:p>
          <a:p>
            <a:pPr marL="0" indent="0">
              <a:buNone/>
            </a:pPr>
            <a:r>
              <a:rPr lang="en-US" dirty="0"/>
              <a:t>SELECT * FROM college;</a:t>
            </a:r>
          </a:p>
          <a:p>
            <a:pPr marL="0" indent="0">
              <a:buNone/>
            </a:pPr>
            <a:r>
              <a:rPr lang="en-US" dirty="0"/>
              <a:t>Or</a:t>
            </a:r>
          </a:p>
          <a:p>
            <a:pPr marL="0" indent="0">
              <a:buNone/>
            </a:pPr>
            <a:r>
              <a:rPr lang="en-US" dirty="0"/>
              <a:t>SELECT s_name FROM college;</a:t>
            </a:r>
          </a:p>
          <a:p>
            <a:pPr marL="0" indent="0">
              <a:buNone/>
            </a:pPr>
            <a:r>
              <a:rPr lang="en-US" dirty="0"/>
              <a:t>Or</a:t>
            </a:r>
          </a:p>
          <a:p>
            <a:pPr marL="0" indent="0">
              <a:buNone/>
            </a:pPr>
            <a:r>
              <a:rPr lang="en-US" dirty="0"/>
              <a:t>SELECT * FROM college WHERE s_id=1;</a:t>
            </a:r>
          </a:p>
          <a:p>
            <a:pPr marL="0" indent="0">
              <a:buNone/>
            </a:pPr>
            <a:endParaRPr lang="en-US" dirty="0"/>
          </a:p>
        </p:txBody>
      </p:sp>
      <p:sp>
        <p:nvSpPr>
          <p:cNvPr id="6" name="Slide Number Placeholder 5"/>
          <p:cNvSpPr>
            <a:spLocks noGrp="1"/>
          </p:cNvSpPr>
          <p:nvPr>
            <p:ph type="sldNum" sz="quarter" idx="12"/>
          </p:nvPr>
        </p:nvSpPr>
        <p:spPr/>
        <p:txBody>
          <a:bodyPr/>
          <a:lstStyle/>
          <a:p>
            <a:fld id="{F2C6B42E-B965-4DCF-BAD8-E7338CA8A40D}" type="slidenum">
              <a:rPr lang="en-US" smtClean="0"/>
              <a:t>12</a:t>
            </a:fld>
            <a:endParaRPr lang="en-US"/>
          </a:p>
        </p:txBody>
      </p:sp>
    </p:spTree>
    <p:extLst>
      <p:ext uri="{BB962C8B-B14F-4D97-AF65-F5344CB8AC3E}">
        <p14:creationId xmlns:p14="http://schemas.microsoft.com/office/powerpoint/2010/main" val="2528597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INSERT</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INSERT commands in SQL are used to insert data records or rows in a database table. In an INSERT statement, we specify both the column_names for which the entry has to be made along with the data value that has to be inserted.</a:t>
            </a:r>
          </a:p>
          <a:p>
            <a:r>
              <a:rPr lang="en-US" dirty="0"/>
              <a:t>The basic syntax for writing INSERT statements in SQL is as follows :</a:t>
            </a:r>
          </a:p>
          <a:p>
            <a:r>
              <a:rPr lang="en-US" dirty="0"/>
              <a:t>INSERT INTO table_name (column_name_1, column_name_2, column_name_3, ...)</a:t>
            </a:r>
            <a:br>
              <a:rPr lang="en-US" dirty="0"/>
            </a:br>
            <a:r>
              <a:rPr lang="en-US" dirty="0"/>
              <a:t>VALUES (value1, value2, value3, ...)</a:t>
            </a:r>
          </a:p>
          <a:p>
            <a:r>
              <a:rPr lang="en-US" dirty="0"/>
              <a:t>Eg:</a:t>
            </a:r>
          </a:p>
          <a:p>
            <a:pPr marL="0" indent="0">
              <a:buNone/>
            </a:pPr>
            <a:r>
              <a:rPr lang="en-US" dirty="0"/>
              <a:t>INSERT INTO college VALUES(1,'ram','newroad');</a:t>
            </a:r>
          </a:p>
          <a:p>
            <a:pPr marL="0" indent="0">
              <a:buNone/>
            </a:pPr>
            <a:r>
              <a:rPr lang="en-US" dirty="0"/>
              <a:t>Or</a:t>
            </a:r>
          </a:p>
          <a:p>
            <a:pPr marL="0" indent="0">
              <a:buNone/>
            </a:pPr>
            <a:r>
              <a:rPr lang="en-US" dirty="0"/>
              <a:t>INSERT INTO college(</a:t>
            </a:r>
            <a:r>
              <a:rPr lang="en-US" dirty="0" err="1"/>
              <a:t>s_id</a:t>
            </a:r>
            <a:r>
              <a:rPr lang="en-US" dirty="0"/>
              <a:t>, s_name) VALUES (4,'rita');</a:t>
            </a:r>
          </a:p>
        </p:txBody>
      </p:sp>
      <p:sp>
        <p:nvSpPr>
          <p:cNvPr id="6" name="Slide Number Placeholder 5"/>
          <p:cNvSpPr>
            <a:spLocks noGrp="1"/>
          </p:cNvSpPr>
          <p:nvPr>
            <p:ph type="sldNum" sz="quarter" idx="12"/>
          </p:nvPr>
        </p:nvSpPr>
        <p:spPr/>
        <p:txBody>
          <a:bodyPr/>
          <a:lstStyle/>
          <a:p>
            <a:fld id="{F2C6B42E-B965-4DCF-BAD8-E7338CA8A40D}" type="slidenum">
              <a:rPr lang="en-US" smtClean="0"/>
              <a:t>13</a:t>
            </a:fld>
            <a:endParaRPr lang="en-US"/>
          </a:p>
        </p:txBody>
      </p:sp>
    </p:spTree>
    <p:extLst>
      <p:ext uri="{BB962C8B-B14F-4D97-AF65-F5344CB8AC3E}">
        <p14:creationId xmlns:p14="http://schemas.microsoft.com/office/powerpoint/2010/main" val="2735774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UPDATE</a:t>
            </a:r>
          </a:p>
        </p:txBody>
      </p:sp>
      <p:sp>
        <p:nvSpPr>
          <p:cNvPr id="3" name="Content Placeholder 2"/>
          <p:cNvSpPr>
            <a:spLocks noGrp="1"/>
          </p:cNvSpPr>
          <p:nvPr>
            <p:ph idx="1"/>
          </p:nvPr>
        </p:nvSpPr>
        <p:spPr/>
        <p:txBody>
          <a:bodyPr>
            <a:normAutofit lnSpcReduction="10000"/>
          </a:bodyPr>
          <a:lstStyle/>
          <a:p>
            <a:pPr algn="just"/>
            <a:r>
              <a:rPr lang="en-US" dirty="0"/>
              <a:t>UPDATE command or statement is used to modify the value of an existing column in a database table.</a:t>
            </a:r>
          </a:p>
          <a:p>
            <a:r>
              <a:rPr lang="en-US" dirty="0"/>
              <a:t>The syntax for writing an UPDATE statement is as follows :</a:t>
            </a:r>
          </a:p>
          <a:p>
            <a:r>
              <a:rPr lang="en-US" dirty="0"/>
              <a:t>UPDATE table_name</a:t>
            </a:r>
            <a:br>
              <a:rPr lang="en-US" dirty="0"/>
            </a:br>
            <a:r>
              <a:rPr lang="en-US" dirty="0"/>
              <a:t>SET column_name_1 = value1, column_name_2 = value2, ...</a:t>
            </a:r>
            <a:br>
              <a:rPr lang="en-US" dirty="0"/>
            </a:br>
            <a:r>
              <a:rPr lang="en-US" dirty="0"/>
              <a:t>WHERE condition;</a:t>
            </a:r>
          </a:p>
          <a:p>
            <a:r>
              <a:rPr lang="en-US" dirty="0"/>
              <a:t>Eg :</a:t>
            </a:r>
          </a:p>
          <a:p>
            <a:pPr marL="0" indent="0">
              <a:buNone/>
            </a:pPr>
            <a:r>
              <a:rPr lang="en-US" dirty="0"/>
              <a:t>UPDATE college SET s_name='</a:t>
            </a:r>
            <a:r>
              <a:rPr lang="en-US" dirty="0" err="1"/>
              <a:t>hari</a:t>
            </a:r>
            <a:r>
              <a:rPr lang="en-US" dirty="0"/>
              <a:t>' WHERE s_id=1;</a:t>
            </a:r>
          </a:p>
          <a:p>
            <a:pPr marL="0" indent="0">
              <a:buNone/>
            </a:pPr>
            <a:r>
              <a:rPr lang="en-US" dirty="0"/>
              <a:t>UPDATE college SET s_name='ram', s_address='</a:t>
            </a:r>
            <a:r>
              <a:rPr lang="en-US" dirty="0" err="1"/>
              <a:t>bagbazar</a:t>
            </a:r>
            <a:r>
              <a:rPr lang="en-US" dirty="0"/>
              <a:t>' WHERE s_id=1;</a:t>
            </a:r>
          </a:p>
        </p:txBody>
      </p:sp>
      <p:sp>
        <p:nvSpPr>
          <p:cNvPr id="6" name="Slide Number Placeholder 5"/>
          <p:cNvSpPr>
            <a:spLocks noGrp="1"/>
          </p:cNvSpPr>
          <p:nvPr>
            <p:ph type="sldNum" sz="quarter" idx="12"/>
          </p:nvPr>
        </p:nvSpPr>
        <p:spPr/>
        <p:txBody>
          <a:bodyPr/>
          <a:lstStyle/>
          <a:p>
            <a:fld id="{F2C6B42E-B965-4DCF-BAD8-E7338CA8A40D}" type="slidenum">
              <a:rPr lang="en-US" smtClean="0"/>
              <a:t>14</a:t>
            </a:fld>
            <a:endParaRPr lang="en-US"/>
          </a:p>
        </p:txBody>
      </p:sp>
    </p:spTree>
    <p:extLst>
      <p:ext uri="{BB962C8B-B14F-4D97-AF65-F5344CB8AC3E}">
        <p14:creationId xmlns:p14="http://schemas.microsoft.com/office/powerpoint/2010/main" val="123604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 DELETE</a:t>
            </a:r>
          </a:p>
        </p:txBody>
      </p:sp>
      <p:sp>
        <p:nvSpPr>
          <p:cNvPr id="3" name="Content Placeholder 2"/>
          <p:cNvSpPr>
            <a:spLocks noGrp="1"/>
          </p:cNvSpPr>
          <p:nvPr>
            <p:ph idx="1"/>
          </p:nvPr>
        </p:nvSpPr>
        <p:spPr/>
        <p:txBody>
          <a:bodyPr/>
          <a:lstStyle/>
          <a:p>
            <a:pPr algn="just"/>
            <a:r>
              <a:rPr lang="en-US" dirty="0"/>
              <a:t>DELETE statement in SQL is used to remove one or more rows from the database table. It does not delete the data records permanently. With DELETE statements we can use the WHERE clause for filtering specific rows.</a:t>
            </a:r>
          </a:p>
          <a:p>
            <a:r>
              <a:rPr lang="en-US" dirty="0"/>
              <a:t>The syntax for writing an DELETE statement is as follows :</a:t>
            </a:r>
          </a:p>
          <a:p>
            <a:r>
              <a:rPr lang="en-US" dirty="0"/>
              <a:t>DELETE FROM table_name WHERE condition;</a:t>
            </a:r>
          </a:p>
          <a:p>
            <a:r>
              <a:rPr lang="en-US" dirty="0"/>
              <a:t>Eg :</a:t>
            </a:r>
          </a:p>
          <a:p>
            <a:pPr marL="0" indent="0">
              <a:buNone/>
            </a:pPr>
            <a:r>
              <a:rPr lang="en-US" dirty="0"/>
              <a:t>DELETE FROM college WHERE s_id=2;</a:t>
            </a:r>
          </a:p>
          <a:p>
            <a:endParaRPr lang="en-US" dirty="0"/>
          </a:p>
        </p:txBody>
      </p:sp>
      <p:sp>
        <p:nvSpPr>
          <p:cNvPr id="6" name="Slide Number Placeholder 5"/>
          <p:cNvSpPr>
            <a:spLocks noGrp="1"/>
          </p:cNvSpPr>
          <p:nvPr>
            <p:ph type="sldNum" sz="quarter" idx="12"/>
          </p:nvPr>
        </p:nvSpPr>
        <p:spPr/>
        <p:txBody>
          <a:bodyPr/>
          <a:lstStyle/>
          <a:p>
            <a:fld id="{F2C6B42E-B965-4DCF-BAD8-E7338CA8A40D}" type="slidenum">
              <a:rPr lang="en-US" smtClean="0"/>
              <a:t>15</a:t>
            </a:fld>
            <a:endParaRPr lang="en-US"/>
          </a:p>
        </p:txBody>
      </p:sp>
    </p:spTree>
    <p:extLst>
      <p:ext uri="{BB962C8B-B14F-4D97-AF65-F5344CB8AC3E}">
        <p14:creationId xmlns:p14="http://schemas.microsoft.com/office/powerpoint/2010/main" val="3460799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 used in SQL</a:t>
            </a:r>
          </a:p>
        </p:txBody>
      </p:sp>
      <p:sp>
        <p:nvSpPr>
          <p:cNvPr id="3" name="Content Placeholder 2"/>
          <p:cNvSpPr>
            <a:spLocks noGrp="1"/>
          </p:cNvSpPr>
          <p:nvPr>
            <p:ph idx="1"/>
          </p:nvPr>
        </p:nvSpPr>
        <p:spPr/>
        <p:txBody>
          <a:bodyPr>
            <a:normAutofit fontScale="92500" lnSpcReduction="10000"/>
          </a:bodyPr>
          <a:lstStyle/>
          <a:p>
            <a:r>
              <a:rPr lang="en-US" sz="3500" b="1" dirty="0"/>
              <a:t>Arithmetic operator: </a:t>
            </a:r>
          </a:p>
          <a:p>
            <a:pPr marL="0" indent="0">
              <a:buNone/>
            </a:pPr>
            <a:r>
              <a:rPr lang="en-US" dirty="0"/>
              <a:t>Used for performing mathematical operation. Arithmetic operator are +, - , *, /,%. </a:t>
            </a:r>
          </a:p>
          <a:p>
            <a:pPr marL="0" indent="0">
              <a:buNone/>
            </a:pPr>
            <a:r>
              <a:rPr lang="en-US" b="1" dirty="0"/>
              <a:t>Comparison operator: </a:t>
            </a:r>
            <a:r>
              <a:rPr lang="en-US" dirty="0"/>
              <a:t>Are used to select, update and delete the record in relation based on condition specified in where clause. Comparison operator are </a:t>
            </a:r>
          </a:p>
          <a:p>
            <a:pPr marL="0" indent="0">
              <a:buNone/>
            </a:pPr>
            <a:r>
              <a:rPr lang="en-US" dirty="0"/>
              <a:t>= : equals sign used for checking equality</a:t>
            </a:r>
          </a:p>
          <a:p>
            <a:pPr marL="0" indent="0">
              <a:buNone/>
            </a:pPr>
            <a:r>
              <a:rPr lang="en-US" dirty="0"/>
              <a:t> != : not equals sign ( &lt;&gt;). Used for checking non equality between any two expression &gt;, &lt; , &lt;=, &gt;=, ! </a:t>
            </a:r>
          </a:p>
          <a:p>
            <a:pPr marL="0" indent="0">
              <a:buNone/>
            </a:pPr>
            <a:r>
              <a:rPr lang="en-US" b="1" dirty="0"/>
              <a:t>Logical Operator/</a:t>
            </a:r>
            <a:r>
              <a:rPr lang="en-US" b="1" dirty="0" err="1"/>
              <a:t>Conjuctive</a:t>
            </a:r>
            <a:r>
              <a:rPr lang="en-US" b="1" dirty="0"/>
              <a:t> operator: </a:t>
            </a:r>
            <a:r>
              <a:rPr lang="en-US" dirty="0"/>
              <a:t>Used to select, update and delete record based on one or more condition. Logical Operator are And, Or, Not.</a:t>
            </a:r>
          </a:p>
        </p:txBody>
      </p:sp>
      <p:sp>
        <p:nvSpPr>
          <p:cNvPr id="4" name="Slide Number Placeholder 3"/>
          <p:cNvSpPr>
            <a:spLocks noGrp="1"/>
          </p:cNvSpPr>
          <p:nvPr>
            <p:ph type="sldNum" sz="quarter" idx="12"/>
          </p:nvPr>
        </p:nvSpPr>
        <p:spPr/>
        <p:txBody>
          <a:bodyPr/>
          <a:lstStyle/>
          <a:p>
            <a:fld id="{F2C6B42E-B965-4DCF-BAD8-E7338CA8A40D}" type="slidenum">
              <a:rPr lang="en-US" smtClean="0"/>
              <a:t>16</a:t>
            </a:fld>
            <a:endParaRPr lang="en-US"/>
          </a:p>
        </p:txBody>
      </p:sp>
    </p:spTree>
    <p:extLst>
      <p:ext uri="{BB962C8B-B14F-4D97-AF65-F5344CB8AC3E}">
        <p14:creationId xmlns:p14="http://schemas.microsoft.com/office/powerpoint/2010/main" val="1891671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3200" b="1" dirty="0"/>
              <a:t>Range Operator: </a:t>
            </a:r>
          </a:p>
          <a:p>
            <a:pPr marL="0" indent="0">
              <a:buNone/>
            </a:pPr>
            <a:r>
              <a:rPr lang="en-US" dirty="0"/>
              <a:t>This operator can be used to select, update and delete the record based on the condition specified by certain range. Range operator are Between and Not Between</a:t>
            </a:r>
          </a:p>
          <a:p>
            <a:pPr marL="0" indent="0">
              <a:buNone/>
            </a:pPr>
            <a:r>
              <a:rPr lang="en-US" dirty="0"/>
              <a:t> </a:t>
            </a:r>
            <a:r>
              <a:rPr lang="en-US" b="1" dirty="0"/>
              <a:t>List operator: </a:t>
            </a:r>
            <a:r>
              <a:rPr lang="en-US" dirty="0"/>
              <a:t>The list operator are used to select, update and delete the records based on condition specified by list of the values. List operator are ( In, Not In) </a:t>
            </a:r>
          </a:p>
        </p:txBody>
      </p:sp>
      <p:sp>
        <p:nvSpPr>
          <p:cNvPr id="4" name="Slide Number Placeholder 3"/>
          <p:cNvSpPr>
            <a:spLocks noGrp="1"/>
          </p:cNvSpPr>
          <p:nvPr>
            <p:ph type="sldNum" sz="quarter" idx="12"/>
          </p:nvPr>
        </p:nvSpPr>
        <p:spPr/>
        <p:txBody>
          <a:bodyPr/>
          <a:lstStyle/>
          <a:p>
            <a:fld id="{F2C6B42E-B965-4DCF-BAD8-E7338CA8A40D}" type="slidenum">
              <a:rPr lang="en-US" smtClean="0"/>
              <a:t>17</a:t>
            </a:fld>
            <a:endParaRPr lang="en-US"/>
          </a:p>
        </p:txBody>
      </p:sp>
    </p:spTree>
    <p:extLst>
      <p:ext uri="{BB962C8B-B14F-4D97-AF65-F5344CB8AC3E}">
        <p14:creationId xmlns:p14="http://schemas.microsoft.com/office/powerpoint/2010/main" val="186091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String Operator: </a:t>
            </a:r>
          </a:p>
          <a:p>
            <a:r>
              <a:rPr lang="en-US" dirty="0"/>
              <a:t>SQL includes a string-matching operator for comparison on character string. The operator Like matches the given string with the specified pattern. Pattern includes wild card and regular character. some of the wild card characters are: </a:t>
            </a:r>
          </a:p>
          <a:p>
            <a:r>
              <a:rPr lang="en-US" dirty="0"/>
              <a:t>% (percent) : represent any string of zero or N character </a:t>
            </a:r>
          </a:p>
          <a:p>
            <a:r>
              <a:rPr lang="en-US" dirty="0"/>
              <a:t>_ (underscore): represent single character </a:t>
            </a:r>
          </a:p>
          <a:p>
            <a:r>
              <a:rPr lang="en-US" dirty="0"/>
              <a:t>[ ] : represent any single character within a specified range </a:t>
            </a:r>
          </a:p>
          <a:p>
            <a:r>
              <a:rPr lang="en-US" dirty="0"/>
              <a:t>[^] : represent any single character not within the specified range</a:t>
            </a:r>
          </a:p>
        </p:txBody>
      </p:sp>
      <p:sp>
        <p:nvSpPr>
          <p:cNvPr id="4" name="Slide Number Placeholder 3"/>
          <p:cNvSpPr>
            <a:spLocks noGrp="1"/>
          </p:cNvSpPr>
          <p:nvPr>
            <p:ph type="sldNum" sz="quarter" idx="12"/>
          </p:nvPr>
        </p:nvSpPr>
        <p:spPr/>
        <p:txBody>
          <a:bodyPr/>
          <a:lstStyle/>
          <a:p>
            <a:fld id="{F2C6B42E-B965-4DCF-BAD8-E7338CA8A40D}" type="slidenum">
              <a:rPr lang="en-US" smtClean="0"/>
              <a:t>18</a:t>
            </a:fld>
            <a:endParaRPr lang="en-US"/>
          </a:p>
        </p:txBody>
      </p:sp>
    </p:spTree>
    <p:extLst>
      <p:ext uri="{BB962C8B-B14F-4D97-AF65-F5344CB8AC3E}">
        <p14:creationId xmlns:p14="http://schemas.microsoft.com/office/powerpoint/2010/main" val="254499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0"/>
            <a:ext cx="10515600" cy="1325563"/>
          </a:xfrm>
        </p:spPr>
        <p:txBody>
          <a:bodyPr/>
          <a:lstStyle/>
          <a:p>
            <a:r>
              <a:rPr lang="en-US" b="1" spc="-5" dirty="0"/>
              <a:t>The </a:t>
            </a:r>
            <a:r>
              <a:rPr lang="en-US" b="1" dirty="0"/>
              <a:t>Where</a:t>
            </a:r>
            <a:r>
              <a:rPr lang="en-US" b="1" spc="-65" dirty="0"/>
              <a:t> </a:t>
            </a:r>
            <a:r>
              <a:rPr lang="en-US" b="1" spc="-5" dirty="0"/>
              <a:t>Clause</a:t>
            </a:r>
            <a:endParaRPr lang="en-US" b="1" dirty="0"/>
          </a:p>
        </p:txBody>
      </p:sp>
      <p:sp>
        <p:nvSpPr>
          <p:cNvPr id="3" name="Content Placeholder 2"/>
          <p:cNvSpPr>
            <a:spLocks noGrp="1"/>
          </p:cNvSpPr>
          <p:nvPr>
            <p:ph idx="1"/>
          </p:nvPr>
        </p:nvSpPr>
        <p:spPr>
          <a:xfrm>
            <a:off x="838199" y="1246910"/>
            <a:ext cx="11058237" cy="5763490"/>
          </a:xfrm>
        </p:spPr>
        <p:txBody>
          <a:bodyPr>
            <a:normAutofit fontScale="77500" lnSpcReduction="20000"/>
          </a:bodyPr>
          <a:lstStyle/>
          <a:p>
            <a:pPr fontAlgn="base"/>
            <a:r>
              <a:rPr lang="en-US" sz="3300" spc="-100" dirty="0">
                <a:cs typeface="Liberation Sans"/>
              </a:rPr>
              <a:t> </a:t>
            </a:r>
            <a:r>
              <a:rPr lang="en-US" sz="3300" dirty="0"/>
              <a:t>Clauses are in-built functions available to us in SQL. With the help of clauses, we can deal with data easily stored in the table.</a:t>
            </a:r>
          </a:p>
          <a:p>
            <a:pPr fontAlgn="base"/>
            <a:r>
              <a:rPr lang="en-US" sz="3300" dirty="0"/>
              <a:t>Clauses help us filter and analyze data quickly. When we have large amounts of data stored in the database, we use Clauses to query and get data required by the user.</a:t>
            </a:r>
          </a:p>
          <a:p>
            <a:pPr fontAlgn="base"/>
            <a:endParaRPr lang="en-US" sz="3300" spc="-100" dirty="0">
              <a:cs typeface="Liberation Sans"/>
            </a:endParaRPr>
          </a:p>
          <a:p>
            <a:pPr marL="12700" marR="424180">
              <a:lnSpc>
                <a:spcPct val="100499"/>
              </a:lnSpc>
              <a:spcBef>
                <a:spcPts val="90"/>
              </a:spcBef>
            </a:pPr>
            <a:r>
              <a:rPr lang="en-US" sz="3300" spc="-100" dirty="0">
                <a:cs typeface="Liberation Sans"/>
              </a:rPr>
              <a:t>The WHERE clause is used to filter records.</a:t>
            </a:r>
          </a:p>
          <a:p>
            <a:pPr marL="12700" marR="424180">
              <a:lnSpc>
                <a:spcPct val="100499"/>
              </a:lnSpc>
              <a:spcBef>
                <a:spcPts val="90"/>
              </a:spcBef>
            </a:pPr>
            <a:r>
              <a:rPr lang="en-US" sz="3300" spc="-100" dirty="0">
                <a:cs typeface="Liberation Sans"/>
              </a:rPr>
              <a:t>It is used to extract only those records that fulfill a specified condition.</a:t>
            </a:r>
          </a:p>
          <a:p>
            <a:pPr marL="12700" marR="424180">
              <a:lnSpc>
                <a:spcPct val="100499"/>
              </a:lnSpc>
              <a:spcBef>
                <a:spcPts val="90"/>
              </a:spcBef>
            </a:pPr>
            <a:endParaRPr lang="en-US" sz="3300" spc="-100" dirty="0">
              <a:cs typeface="Liberation Sans"/>
            </a:endParaRPr>
          </a:p>
          <a:p>
            <a:pPr marL="12700" marR="424180">
              <a:lnSpc>
                <a:spcPct val="100499"/>
              </a:lnSpc>
              <a:spcBef>
                <a:spcPts val="90"/>
              </a:spcBef>
            </a:pPr>
            <a:r>
              <a:rPr lang="en-US" sz="3300" spc="-100" dirty="0">
                <a:cs typeface="Liberation Sans"/>
              </a:rPr>
              <a:t>WHERE Syntax:</a:t>
            </a:r>
          </a:p>
          <a:p>
            <a:pPr marL="0" marR="424180" indent="0">
              <a:lnSpc>
                <a:spcPct val="100499"/>
              </a:lnSpc>
              <a:spcBef>
                <a:spcPts val="90"/>
              </a:spcBef>
              <a:buNone/>
            </a:pPr>
            <a:r>
              <a:rPr lang="en-US" sz="3300" spc="-100" dirty="0">
                <a:cs typeface="Liberation Sans"/>
              </a:rPr>
              <a:t>SELECT column1, column2, ...</a:t>
            </a:r>
          </a:p>
          <a:p>
            <a:pPr marL="0" marR="424180" indent="0">
              <a:lnSpc>
                <a:spcPct val="100499"/>
              </a:lnSpc>
              <a:spcBef>
                <a:spcPts val="90"/>
              </a:spcBef>
              <a:buNone/>
            </a:pPr>
            <a:r>
              <a:rPr lang="en-US" sz="3300" spc="-100" dirty="0">
                <a:cs typeface="Liberation Sans"/>
              </a:rPr>
              <a:t>FROM table_name</a:t>
            </a:r>
          </a:p>
          <a:p>
            <a:pPr marL="0" marR="424180" indent="0">
              <a:lnSpc>
                <a:spcPct val="100499"/>
              </a:lnSpc>
              <a:spcBef>
                <a:spcPts val="90"/>
              </a:spcBef>
              <a:buNone/>
            </a:pPr>
            <a:r>
              <a:rPr lang="en-US" sz="3300" spc="-100" dirty="0">
                <a:cs typeface="Liberation Sans"/>
              </a:rPr>
              <a:t>WHERE condition;</a:t>
            </a:r>
          </a:p>
          <a:p>
            <a:pPr marL="12700" marR="424180">
              <a:lnSpc>
                <a:spcPct val="100499"/>
              </a:lnSpc>
              <a:spcBef>
                <a:spcPts val="90"/>
              </a:spcBef>
            </a:pPr>
            <a:endParaRPr lang="en-US" sz="3300" spc="-100" dirty="0">
              <a:cs typeface="Liberation Sans"/>
            </a:endParaRPr>
          </a:p>
          <a:p>
            <a:pPr marL="751205" indent="0">
              <a:lnSpc>
                <a:spcPct val="100000"/>
              </a:lnSpc>
              <a:spcBef>
                <a:spcPts val="10"/>
              </a:spcBef>
              <a:buNone/>
              <a:tabLst>
                <a:tab pos="4627245" algn="l"/>
              </a:tabLst>
            </a:pPr>
            <a:r>
              <a:rPr lang="en-US" sz="3300" spc="-10" dirty="0">
                <a:cs typeface="Liberation Sans"/>
              </a:rPr>
              <a:t>	</a:t>
            </a:r>
            <a:endParaRPr lang="en-US" sz="3300" b="1" spc="-5" dirty="0">
              <a:cs typeface="Liberation Sans"/>
            </a:endParaRPr>
          </a:p>
          <a:p>
            <a:pPr marL="751205" indent="0">
              <a:lnSpc>
                <a:spcPct val="100000"/>
              </a:lnSpc>
              <a:spcBef>
                <a:spcPts val="10"/>
              </a:spcBef>
              <a:buNone/>
              <a:tabLst>
                <a:tab pos="4627245" algn="l"/>
              </a:tabLst>
            </a:pPr>
            <a:r>
              <a:rPr lang="en-US" sz="3300" spc="-10" dirty="0">
                <a:cs typeface="Liberation Sans"/>
              </a:rPr>
              <a:t>Comparison </a:t>
            </a:r>
            <a:r>
              <a:rPr lang="en-US" sz="3300" spc="-5" dirty="0">
                <a:cs typeface="Liberation Sans"/>
              </a:rPr>
              <a:t>results can be combined using the logical connectives </a:t>
            </a:r>
            <a:r>
              <a:rPr lang="en-US" sz="3300" b="1" spc="-5" dirty="0">
                <a:cs typeface="Liberation Sans"/>
              </a:rPr>
              <a:t>and,  </a:t>
            </a:r>
            <a:r>
              <a:rPr lang="en-US" sz="3300" b="1" spc="-40" dirty="0">
                <a:cs typeface="Liberation Sans"/>
              </a:rPr>
              <a:t>or, </a:t>
            </a:r>
            <a:r>
              <a:rPr lang="en-US" sz="3300" spc="-10" dirty="0">
                <a:cs typeface="Liberation Sans"/>
              </a:rPr>
              <a:t>and</a:t>
            </a:r>
            <a:r>
              <a:rPr lang="en-US" sz="3300" spc="40" dirty="0">
                <a:cs typeface="Liberation Sans"/>
              </a:rPr>
              <a:t> </a:t>
            </a:r>
            <a:r>
              <a:rPr lang="en-US" sz="3300" b="1" dirty="0">
                <a:cs typeface="Liberation Sans"/>
              </a:rPr>
              <a:t>not.</a:t>
            </a:r>
            <a:endParaRPr lang="en-US" sz="3300" dirty="0">
              <a:cs typeface="Liberation Sans"/>
            </a:endParaRPr>
          </a:p>
          <a:p>
            <a:pPr marL="12700">
              <a:lnSpc>
                <a:spcPct val="100000"/>
              </a:lnSpc>
              <a:spcBef>
                <a:spcPts val="100"/>
              </a:spcBef>
            </a:pPr>
            <a:endParaRPr lang="en-US" dirty="0">
              <a:latin typeface="Liberation Sans"/>
              <a:cs typeface="Liberation Sans"/>
            </a:endParaRPr>
          </a:p>
        </p:txBody>
      </p:sp>
      <p:sp>
        <p:nvSpPr>
          <p:cNvPr id="6" name="Slide Number Placeholder 5"/>
          <p:cNvSpPr>
            <a:spLocks noGrp="1"/>
          </p:cNvSpPr>
          <p:nvPr>
            <p:ph type="sldNum" sz="quarter" idx="12"/>
          </p:nvPr>
        </p:nvSpPr>
        <p:spPr/>
        <p:txBody>
          <a:bodyPr/>
          <a:lstStyle/>
          <a:p>
            <a:fld id="{F2C6B42E-B965-4DCF-BAD8-E7338CA8A40D}" type="slidenum">
              <a:rPr lang="en-US" smtClean="0"/>
              <a:t>19</a:t>
            </a:fld>
            <a:endParaRPr lang="en-US"/>
          </a:p>
        </p:txBody>
      </p:sp>
    </p:spTree>
    <p:extLst>
      <p:ext uri="{BB962C8B-B14F-4D97-AF65-F5344CB8AC3E}">
        <p14:creationId xmlns:p14="http://schemas.microsoft.com/office/powerpoint/2010/main" val="3452043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History of SQL:</a:t>
            </a:r>
          </a:p>
        </p:txBody>
      </p:sp>
      <p:sp>
        <p:nvSpPr>
          <p:cNvPr id="3" name="Content Placeholder 2"/>
          <p:cNvSpPr>
            <a:spLocks noGrp="1"/>
          </p:cNvSpPr>
          <p:nvPr>
            <p:ph idx="1"/>
          </p:nvPr>
        </p:nvSpPr>
        <p:spPr/>
        <p:txBody>
          <a:bodyPr>
            <a:normAutofit/>
          </a:bodyPr>
          <a:lstStyle/>
          <a:p>
            <a:pPr algn="just"/>
            <a:r>
              <a:rPr lang="en-US" sz="2400" dirty="0"/>
              <a:t>SQL was one of the first commercial languages to use Edgar F. Codd’s relational model originally based upon relational algebra and tuple relational calculus.</a:t>
            </a:r>
          </a:p>
          <a:p>
            <a:pPr algn="just"/>
            <a:r>
              <a:rPr lang="en-US" sz="2400" dirty="0"/>
              <a:t>The SQL language was originally developed at the IBM research laboratory in San José, in connection with a project developing a prototype for a relational database management system called System R in the early 70s.</a:t>
            </a:r>
          </a:p>
          <a:p>
            <a:pPr algn="just"/>
            <a:r>
              <a:rPr lang="en-US" sz="2400" dirty="0"/>
              <a:t>The first database management systems based on SQL became available commercially by the end of the 70s. </a:t>
            </a:r>
          </a:p>
          <a:p>
            <a:pPr marL="12700" marR="2209165" algn="just">
              <a:lnSpc>
                <a:spcPct val="137000"/>
              </a:lnSpc>
            </a:pPr>
            <a:r>
              <a:rPr lang="en-US" sz="2400" spc="-5" dirty="0">
                <a:cs typeface="Liberation Sans"/>
              </a:rPr>
              <a:t>At first it was named SEQUEL (Simple English Query Language)   then after it </a:t>
            </a:r>
            <a:r>
              <a:rPr lang="en-US" sz="2400" spc="-5">
                <a:cs typeface="Liberation Sans"/>
              </a:rPr>
              <a:t>is rename </a:t>
            </a:r>
            <a:r>
              <a:rPr lang="en-US" sz="2400" spc="-5" dirty="0">
                <a:cs typeface="Liberation Sans"/>
              </a:rPr>
              <a:t>to Structured Query </a:t>
            </a:r>
            <a:r>
              <a:rPr lang="en-US" sz="2400" spc="-10" dirty="0">
                <a:cs typeface="Liberation Sans"/>
              </a:rPr>
              <a:t>Language </a:t>
            </a:r>
            <a:r>
              <a:rPr lang="en-US" sz="2400" dirty="0">
                <a:cs typeface="Liberation Sans"/>
              </a:rPr>
              <a:t>(SQL)</a:t>
            </a:r>
            <a:endParaRPr lang="en-US" sz="2400" dirty="0"/>
          </a:p>
        </p:txBody>
      </p:sp>
      <p:sp>
        <p:nvSpPr>
          <p:cNvPr id="6" name="Slide Number Placeholder 5"/>
          <p:cNvSpPr>
            <a:spLocks noGrp="1"/>
          </p:cNvSpPr>
          <p:nvPr>
            <p:ph type="sldNum" sz="quarter" idx="12"/>
          </p:nvPr>
        </p:nvSpPr>
        <p:spPr/>
        <p:txBody>
          <a:bodyPr/>
          <a:lstStyle/>
          <a:p>
            <a:fld id="{F2C6B42E-B965-4DCF-BAD8-E7338CA8A40D}" type="slidenum">
              <a:rPr lang="en-US" smtClean="0"/>
              <a:t>2</a:t>
            </a:fld>
            <a:endParaRPr lang="en-US"/>
          </a:p>
        </p:txBody>
      </p:sp>
    </p:spTree>
    <p:extLst>
      <p:ext uri="{BB962C8B-B14F-4D97-AF65-F5344CB8AC3E}">
        <p14:creationId xmlns:p14="http://schemas.microsoft.com/office/powerpoint/2010/main" val="738789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SQL AND, OR and NOT Operators</a:t>
            </a:r>
          </a:p>
        </p:txBody>
      </p:sp>
      <p:sp>
        <p:nvSpPr>
          <p:cNvPr id="3" name="Content Placeholder 2"/>
          <p:cNvSpPr>
            <a:spLocks noGrp="1"/>
          </p:cNvSpPr>
          <p:nvPr>
            <p:ph idx="1"/>
          </p:nvPr>
        </p:nvSpPr>
        <p:spPr/>
        <p:txBody>
          <a:bodyPr>
            <a:normAutofit fontScale="92500" lnSpcReduction="10000"/>
          </a:bodyPr>
          <a:lstStyle/>
          <a:p>
            <a:r>
              <a:rPr lang="en-US" dirty="0"/>
              <a:t>The WHERE clause can be combined with AND, OR, and NOT operators.</a:t>
            </a:r>
          </a:p>
          <a:p>
            <a:endParaRPr lang="en-US" dirty="0"/>
          </a:p>
          <a:p>
            <a:r>
              <a:rPr lang="en-US" dirty="0"/>
              <a:t>The AND and OR operators are used to filter records based on more than one condition:</a:t>
            </a:r>
          </a:p>
          <a:p>
            <a:endParaRPr lang="en-US" dirty="0"/>
          </a:p>
          <a:p>
            <a:r>
              <a:rPr lang="en-US" dirty="0"/>
              <a:t>The AND operator displays a record if all the conditions separated by AND are TRUE.</a:t>
            </a:r>
          </a:p>
          <a:p>
            <a:r>
              <a:rPr lang="en-US" dirty="0"/>
              <a:t>The OR operator displays a record if any of the conditions separated by OR is TRUE.</a:t>
            </a:r>
          </a:p>
          <a:p>
            <a:r>
              <a:rPr lang="en-US" dirty="0"/>
              <a:t>The NOT operator displays a record if the condition(s) is NOT TRUE.</a:t>
            </a:r>
          </a:p>
          <a:p>
            <a:endParaRPr lang="en-US" dirty="0"/>
          </a:p>
          <a:p>
            <a:endParaRPr lang="en-US" dirty="0"/>
          </a:p>
        </p:txBody>
      </p:sp>
      <p:sp>
        <p:nvSpPr>
          <p:cNvPr id="6" name="Slide Number Placeholder 5"/>
          <p:cNvSpPr>
            <a:spLocks noGrp="1"/>
          </p:cNvSpPr>
          <p:nvPr>
            <p:ph type="sldNum" sz="quarter" idx="12"/>
          </p:nvPr>
        </p:nvSpPr>
        <p:spPr/>
        <p:txBody>
          <a:bodyPr/>
          <a:lstStyle/>
          <a:p>
            <a:fld id="{F2C6B42E-B965-4DCF-BAD8-E7338CA8A40D}" type="slidenum">
              <a:rPr lang="en-US" smtClean="0"/>
              <a:t>20</a:t>
            </a:fld>
            <a:endParaRPr lang="en-US"/>
          </a:p>
        </p:txBody>
      </p:sp>
    </p:spTree>
    <p:extLst>
      <p:ext uri="{BB962C8B-B14F-4D97-AF65-F5344CB8AC3E}">
        <p14:creationId xmlns:p14="http://schemas.microsoft.com/office/powerpoint/2010/main" val="2545793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68218"/>
            <a:ext cx="10515600" cy="5308745"/>
          </a:xfrm>
        </p:spPr>
        <p:txBody>
          <a:bodyPr>
            <a:normAutofit lnSpcReduction="10000"/>
          </a:bodyPr>
          <a:lstStyle/>
          <a:p>
            <a:r>
              <a:rPr lang="en-US" dirty="0"/>
              <a:t>AND Syntax</a:t>
            </a:r>
          </a:p>
          <a:p>
            <a:pPr marL="0" indent="0">
              <a:buNone/>
            </a:pPr>
            <a:r>
              <a:rPr lang="en-US" dirty="0"/>
              <a:t>SELECT </a:t>
            </a:r>
            <a:r>
              <a:rPr lang="en-US" i="1" dirty="0"/>
              <a:t>column1</a:t>
            </a:r>
            <a:r>
              <a:rPr lang="en-US" dirty="0"/>
              <a:t>,</a:t>
            </a:r>
            <a:r>
              <a:rPr lang="en-US" i="1" dirty="0"/>
              <a:t> column2, ...</a:t>
            </a:r>
            <a:br>
              <a:rPr lang="en-US" dirty="0"/>
            </a:br>
            <a:r>
              <a:rPr lang="en-US" dirty="0"/>
              <a:t>FROM </a:t>
            </a:r>
            <a:r>
              <a:rPr lang="en-US" i="1" dirty="0"/>
              <a:t>table_name</a:t>
            </a:r>
            <a:br>
              <a:rPr lang="en-US" dirty="0"/>
            </a:br>
            <a:r>
              <a:rPr lang="en-US" dirty="0"/>
              <a:t>WHERE </a:t>
            </a:r>
            <a:r>
              <a:rPr lang="en-US" i="1" dirty="0"/>
              <a:t>condition1</a:t>
            </a:r>
            <a:r>
              <a:rPr lang="en-US" dirty="0"/>
              <a:t> AND </a:t>
            </a:r>
            <a:r>
              <a:rPr lang="en-US" i="1" dirty="0"/>
              <a:t>condition2</a:t>
            </a:r>
            <a:r>
              <a:rPr lang="en-US" dirty="0"/>
              <a:t> AND </a:t>
            </a:r>
            <a:r>
              <a:rPr lang="en-US" i="1" dirty="0"/>
              <a:t>condition3 ...</a:t>
            </a:r>
            <a:r>
              <a:rPr lang="en-US" dirty="0"/>
              <a:t>;</a:t>
            </a:r>
          </a:p>
          <a:p>
            <a:r>
              <a:rPr lang="en-US" dirty="0"/>
              <a:t>OR Syntax</a:t>
            </a:r>
          </a:p>
          <a:p>
            <a:pPr marL="0" indent="0">
              <a:buNone/>
            </a:pPr>
            <a:r>
              <a:rPr lang="en-US" dirty="0"/>
              <a:t>SELECT </a:t>
            </a:r>
            <a:r>
              <a:rPr lang="en-US" i="1" dirty="0"/>
              <a:t>column1</a:t>
            </a:r>
            <a:r>
              <a:rPr lang="en-US" dirty="0"/>
              <a:t>,</a:t>
            </a:r>
            <a:r>
              <a:rPr lang="en-US" i="1" dirty="0"/>
              <a:t> column2, ...</a:t>
            </a:r>
            <a:br>
              <a:rPr lang="en-US" dirty="0"/>
            </a:br>
            <a:r>
              <a:rPr lang="en-US" dirty="0"/>
              <a:t>FROM </a:t>
            </a:r>
            <a:r>
              <a:rPr lang="en-US" i="1" dirty="0"/>
              <a:t>table_name</a:t>
            </a:r>
            <a:br>
              <a:rPr lang="en-US" dirty="0"/>
            </a:br>
            <a:r>
              <a:rPr lang="en-US" dirty="0"/>
              <a:t>WHERE </a:t>
            </a:r>
            <a:r>
              <a:rPr lang="en-US" i="1" dirty="0"/>
              <a:t>condition1</a:t>
            </a:r>
            <a:r>
              <a:rPr lang="en-US" dirty="0"/>
              <a:t> OR </a:t>
            </a:r>
            <a:r>
              <a:rPr lang="en-US" i="1" dirty="0"/>
              <a:t>condition2</a:t>
            </a:r>
            <a:r>
              <a:rPr lang="en-US" dirty="0"/>
              <a:t> OR </a:t>
            </a:r>
            <a:r>
              <a:rPr lang="en-US" i="1" dirty="0"/>
              <a:t>condition3 ...</a:t>
            </a:r>
            <a:r>
              <a:rPr lang="en-US" dirty="0"/>
              <a:t>;</a:t>
            </a:r>
          </a:p>
          <a:p>
            <a:r>
              <a:rPr lang="en-US" dirty="0"/>
              <a:t>NOT Syntax</a:t>
            </a:r>
          </a:p>
          <a:p>
            <a:pPr marL="0" indent="0">
              <a:buNone/>
            </a:pPr>
            <a:r>
              <a:rPr lang="en-US" dirty="0"/>
              <a:t>SELECT </a:t>
            </a:r>
            <a:r>
              <a:rPr lang="en-US" i="1" dirty="0"/>
              <a:t>column1</a:t>
            </a:r>
            <a:r>
              <a:rPr lang="en-US" dirty="0"/>
              <a:t>,</a:t>
            </a:r>
            <a:r>
              <a:rPr lang="en-US" i="1" dirty="0"/>
              <a:t> column2, ...</a:t>
            </a:r>
            <a:br>
              <a:rPr lang="en-US" dirty="0"/>
            </a:br>
            <a:r>
              <a:rPr lang="en-US" dirty="0"/>
              <a:t>FROM </a:t>
            </a:r>
            <a:r>
              <a:rPr lang="en-US" i="1" dirty="0"/>
              <a:t>table_name</a:t>
            </a:r>
            <a:br>
              <a:rPr lang="en-US" dirty="0"/>
            </a:br>
            <a:r>
              <a:rPr lang="en-US" dirty="0"/>
              <a:t>WHERE NOT </a:t>
            </a:r>
            <a:r>
              <a:rPr lang="en-US" i="1" dirty="0"/>
              <a:t>condition</a:t>
            </a:r>
            <a:r>
              <a:rPr lang="en-US" dirty="0"/>
              <a:t>;</a:t>
            </a:r>
          </a:p>
        </p:txBody>
      </p:sp>
      <p:sp>
        <p:nvSpPr>
          <p:cNvPr id="5" name="Slide Number Placeholder 4"/>
          <p:cNvSpPr>
            <a:spLocks noGrp="1"/>
          </p:cNvSpPr>
          <p:nvPr>
            <p:ph type="sldNum" sz="quarter" idx="12"/>
          </p:nvPr>
        </p:nvSpPr>
        <p:spPr/>
        <p:txBody>
          <a:bodyPr/>
          <a:lstStyle/>
          <a:p>
            <a:fld id="{F2C6B42E-B965-4DCF-BAD8-E7338CA8A40D}" type="slidenum">
              <a:rPr lang="en-US" smtClean="0"/>
              <a:t>21</a:t>
            </a:fld>
            <a:endParaRPr lang="en-US"/>
          </a:p>
        </p:txBody>
      </p:sp>
    </p:spTree>
    <p:extLst>
      <p:ext uri="{BB962C8B-B14F-4D97-AF65-F5344CB8AC3E}">
        <p14:creationId xmlns:p14="http://schemas.microsoft.com/office/powerpoint/2010/main" val="554564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SQL LIKE Operator</a:t>
            </a:r>
          </a:p>
        </p:txBody>
      </p:sp>
      <p:sp>
        <p:nvSpPr>
          <p:cNvPr id="3" name="Content Placeholder 2"/>
          <p:cNvSpPr>
            <a:spLocks noGrp="1"/>
          </p:cNvSpPr>
          <p:nvPr>
            <p:ph idx="1"/>
          </p:nvPr>
        </p:nvSpPr>
        <p:spPr/>
        <p:txBody>
          <a:bodyPr>
            <a:normAutofit fontScale="92500" lnSpcReduction="10000"/>
          </a:bodyPr>
          <a:lstStyle/>
          <a:p>
            <a:r>
              <a:rPr lang="en-US" dirty="0"/>
              <a:t>The LIKE operator is used in a WHERE clause to search for a specified pattern in a column.</a:t>
            </a:r>
          </a:p>
          <a:p>
            <a:r>
              <a:rPr lang="en-US" dirty="0"/>
              <a:t>There are two wildcards often used in conjunction with the LIKE operator:</a:t>
            </a:r>
          </a:p>
          <a:p>
            <a:r>
              <a:rPr lang="en-US" dirty="0"/>
              <a:t> The percent sign (%) represents zero, one, or multiple characters</a:t>
            </a:r>
          </a:p>
          <a:p>
            <a:r>
              <a:rPr lang="en-US" dirty="0"/>
              <a:t> The underscore sign (_) represents one, single character</a:t>
            </a:r>
          </a:p>
          <a:p>
            <a:r>
              <a:rPr lang="en-US" dirty="0"/>
              <a:t>The percent sign and the underscore can also be used in combinations!</a:t>
            </a:r>
          </a:p>
          <a:p>
            <a:r>
              <a:rPr lang="en-US" dirty="0"/>
              <a:t>LIKE Syntax</a:t>
            </a:r>
          </a:p>
          <a:p>
            <a:pPr marL="0" indent="0">
              <a:buNone/>
            </a:pPr>
            <a:r>
              <a:rPr lang="en-US" dirty="0"/>
              <a:t>SELECT </a:t>
            </a:r>
            <a:r>
              <a:rPr lang="en-US" i="1" dirty="0"/>
              <a:t>column1, column2, ...</a:t>
            </a:r>
            <a:br>
              <a:rPr lang="en-US" dirty="0"/>
            </a:br>
            <a:r>
              <a:rPr lang="en-US" dirty="0"/>
              <a:t>FROM </a:t>
            </a:r>
            <a:r>
              <a:rPr lang="en-US" i="1" dirty="0"/>
              <a:t>table_name</a:t>
            </a:r>
            <a:br>
              <a:rPr lang="en-US" dirty="0"/>
            </a:br>
            <a:r>
              <a:rPr lang="en-US" dirty="0"/>
              <a:t>WHERE </a:t>
            </a:r>
            <a:r>
              <a:rPr lang="en-US" i="1" dirty="0" err="1"/>
              <a:t>columnN</a:t>
            </a:r>
            <a:r>
              <a:rPr lang="en-US" dirty="0"/>
              <a:t> LIKE </a:t>
            </a:r>
            <a:r>
              <a:rPr lang="en-US" i="1" dirty="0"/>
              <a:t>pattern</a:t>
            </a:r>
            <a:r>
              <a:rPr lang="en-US" dirty="0"/>
              <a:t>;</a:t>
            </a:r>
          </a:p>
          <a:p>
            <a:endParaRPr lang="en-US" dirty="0"/>
          </a:p>
        </p:txBody>
      </p:sp>
      <p:sp>
        <p:nvSpPr>
          <p:cNvPr id="6" name="Slide Number Placeholder 5"/>
          <p:cNvSpPr>
            <a:spLocks noGrp="1"/>
          </p:cNvSpPr>
          <p:nvPr>
            <p:ph type="sldNum" sz="quarter" idx="12"/>
          </p:nvPr>
        </p:nvSpPr>
        <p:spPr/>
        <p:txBody>
          <a:bodyPr/>
          <a:lstStyle/>
          <a:p>
            <a:fld id="{F2C6B42E-B965-4DCF-BAD8-E7338CA8A40D}" type="slidenum">
              <a:rPr lang="en-US" smtClean="0"/>
              <a:t>22</a:t>
            </a:fld>
            <a:endParaRPr lang="en-US"/>
          </a:p>
        </p:txBody>
      </p:sp>
    </p:spTree>
    <p:extLst>
      <p:ext uri="{BB962C8B-B14F-4D97-AF65-F5344CB8AC3E}">
        <p14:creationId xmlns:p14="http://schemas.microsoft.com/office/powerpoint/2010/main" val="4262588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SQL ORDER BY Keyword</a:t>
            </a:r>
          </a:p>
        </p:txBody>
      </p:sp>
      <p:sp>
        <p:nvSpPr>
          <p:cNvPr id="3" name="Content Placeholder 2"/>
          <p:cNvSpPr>
            <a:spLocks noGrp="1"/>
          </p:cNvSpPr>
          <p:nvPr>
            <p:ph idx="1"/>
          </p:nvPr>
        </p:nvSpPr>
        <p:spPr/>
        <p:txBody>
          <a:bodyPr/>
          <a:lstStyle/>
          <a:p>
            <a:r>
              <a:rPr lang="en-US" dirty="0"/>
              <a:t>The ORDER BY keyword is used to sort the result-set in ascending or descending order.</a:t>
            </a:r>
          </a:p>
          <a:p>
            <a:r>
              <a:rPr lang="en-US" dirty="0"/>
              <a:t>The ORDER BY keyword sorts the records in ascending order by default. To sort the records in descending order, use the DESC keyword.</a:t>
            </a:r>
          </a:p>
          <a:p>
            <a:r>
              <a:rPr lang="en-US" dirty="0"/>
              <a:t>ORDER BY Syntax</a:t>
            </a:r>
          </a:p>
          <a:p>
            <a:pPr marL="0" indent="0">
              <a:buNone/>
            </a:pPr>
            <a:r>
              <a:rPr lang="en-US" dirty="0"/>
              <a:t>SELECT </a:t>
            </a:r>
            <a:r>
              <a:rPr lang="en-US" i="1" dirty="0"/>
              <a:t>column1</a:t>
            </a:r>
            <a:r>
              <a:rPr lang="en-US" dirty="0"/>
              <a:t>,</a:t>
            </a:r>
            <a:r>
              <a:rPr lang="en-US" i="1" dirty="0"/>
              <a:t> column2, ...</a:t>
            </a:r>
            <a:br>
              <a:rPr lang="en-US" dirty="0"/>
            </a:br>
            <a:r>
              <a:rPr lang="en-US" dirty="0"/>
              <a:t>FROM </a:t>
            </a:r>
            <a:r>
              <a:rPr lang="en-US" i="1" dirty="0"/>
              <a:t>table_name</a:t>
            </a:r>
            <a:br>
              <a:rPr lang="en-US" dirty="0"/>
            </a:br>
            <a:r>
              <a:rPr lang="en-US" dirty="0"/>
              <a:t>ORDER BY </a:t>
            </a:r>
            <a:r>
              <a:rPr lang="en-US" i="1" dirty="0"/>
              <a:t>column1, column2, ... </a:t>
            </a:r>
            <a:r>
              <a:rPr lang="en-US" dirty="0"/>
              <a:t>ASC|DESC;</a:t>
            </a:r>
          </a:p>
          <a:p>
            <a:endParaRPr lang="en-US" dirty="0"/>
          </a:p>
        </p:txBody>
      </p:sp>
      <p:sp>
        <p:nvSpPr>
          <p:cNvPr id="6" name="Slide Number Placeholder 5"/>
          <p:cNvSpPr>
            <a:spLocks noGrp="1"/>
          </p:cNvSpPr>
          <p:nvPr>
            <p:ph type="sldNum" sz="quarter" idx="12"/>
          </p:nvPr>
        </p:nvSpPr>
        <p:spPr/>
        <p:txBody>
          <a:bodyPr/>
          <a:lstStyle/>
          <a:p>
            <a:fld id="{F2C6B42E-B965-4DCF-BAD8-E7338CA8A40D}" type="slidenum">
              <a:rPr lang="en-US" smtClean="0"/>
              <a:t>23</a:t>
            </a:fld>
            <a:endParaRPr lang="en-US"/>
          </a:p>
        </p:txBody>
      </p:sp>
    </p:spTree>
    <p:extLst>
      <p:ext uri="{BB962C8B-B14F-4D97-AF65-F5344CB8AC3E}">
        <p14:creationId xmlns:p14="http://schemas.microsoft.com/office/powerpoint/2010/main" val="3313691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SQL SELECT DISTINCT Statement</a:t>
            </a:r>
          </a:p>
        </p:txBody>
      </p:sp>
      <p:sp>
        <p:nvSpPr>
          <p:cNvPr id="3" name="Content Placeholder 2"/>
          <p:cNvSpPr>
            <a:spLocks noGrp="1"/>
          </p:cNvSpPr>
          <p:nvPr>
            <p:ph idx="1"/>
          </p:nvPr>
        </p:nvSpPr>
        <p:spPr/>
        <p:txBody>
          <a:bodyPr/>
          <a:lstStyle/>
          <a:p>
            <a:r>
              <a:rPr lang="en-US" dirty="0"/>
              <a:t>The SELECT DISTINCT statement is used to return only distinct (different) values.</a:t>
            </a:r>
          </a:p>
          <a:p>
            <a:r>
              <a:rPr lang="en-US" dirty="0"/>
              <a:t>Inside a table, a column often contains many duplicate values; and sometimes you only want to list the different (distinct) values.</a:t>
            </a:r>
          </a:p>
          <a:p>
            <a:r>
              <a:rPr lang="en-US" dirty="0"/>
              <a:t>SELECT DISTINCT Syntax:</a:t>
            </a:r>
          </a:p>
          <a:p>
            <a:pPr marL="0" indent="0">
              <a:buNone/>
            </a:pPr>
            <a:r>
              <a:rPr lang="en-US" dirty="0"/>
              <a:t>SELECT DISTINCT </a:t>
            </a:r>
            <a:r>
              <a:rPr lang="en-US" i="1" dirty="0"/>
              <a:t>column1</a:t>
            </a:r>
            <a:r>
              <a:rPr lang="en-US" dirty="0"/>
              <a:t>,</a:t>
            </a:r>
            <a:r>
              <a:rPr lang="en-US" i="1" dirty="0"/>
              <a:t> column2, ...</a:t>
            </a:r>
            <a:br>
              <a:rPr lang="en-US" dirty="0"/>
            </a:br>
            <a:r>
              <a:rPr lang="en-US" dirty="0"/>
              <a:t>FROM </a:t>
            </a:r>
            <a:r>
              <a:rPr lang="en-US" i="1" dirty="0"/>
              <a:t>table_name</a:t>
            </a:r>
            <a:r>
              <a:rPr lang="en-US" dirty="0"/>
              <a:t>;</a:t>
            </a:r>
          </a:p>
          <a:p>
            <a:endParaRPr lang="en-US" dirty="0"/>
          </a:p>
        </p:txBody>
      </p:sp>
      <p:sp>
        <p:nvSpPr>
          <p:cNvPr id="6" name="Slide Number Placeholder 5"/>
          <p:cNvSpPr>
            <a:spLocks noGrp="1"/>
          </p:cNvSpPr>
          <p:nvPr>
            <p:ph type="sldNum" sz="quarter" idx="12"/>
          </p:nvPr>
        </p:nvSpPr>
        <p:spPr/>
        <p:txBody>
          <a:bodyPr/>
          <a:lstStyle/>
          <a:p>
            <a:fld id="{F2C6B42E-B965-4DCF-BAD8-E7338CA8A40D}" type="slidenum">
              <a:rPr lang="en-US" smtClean="0"/>
              <a:t>24</a:t>
            </a:fld>
            <a:endParaRPr lang="en-US"/>
          </a:p>
        </p:txBody>
      </p:sp>
    </p:spTree>
    <p:extLst>
      <p:ext uri="{BB962C8B-B14F-4D97-AF65-F5344CB8AC3E}">
        <p14:creationId xmlns:p14="http://schemas.microsoft.com/office/powerpoint/2010/main" val="3478890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MySQL Data Types</a:t>
            </a:r>
            <a:br>
              <a:rPr lang="en-US" b="1" dirty="0"/>
            </a:br>
            <a:endParaRPr lang="en-US" b="1" dirty="0"/>
          </a:p>
        </p:txBody>
      </p:sp>
      <p:sp>
        <p:nvSpPr>
          <p:cNvPr id="3" name="Content Placeholder 2"/>
          <p:cNvSpPr>
            <a:spLocks noGrp="1"/>
          </p:cNvSpPr>
          <p:nvPr>
            <p:ph idx="1"/>
          </p:nvPr>
        </p:nvSpPr>
        <p:spPr>
          <a:xfrm>
            <a:off x="838200" y="1108364"/>
            <a:ext cx="10515600" cy="4590471"/>
          </a:xfrm>
        </p:spPr>
        <p:txBody>
          <a:bodyPr>
            <a:normAutofit fontScale="62500" lnSpcReduction="20000"/>
          </a:bodyPr>
          <a:lstStyle/>
          <a:p>
            <a:pPr algn="just"/>
            <a:r>
              <a:rPr lang="en-US" sz="3800" b="1" dirty="0"/>
              <a:t>CHAR(size):</a:t>
            </a:r>
            <a:r>
              <a:rPr lang="en-US" sz="3800" dirty="0"/>
              <a:t>A FIXED length string (can contain letters, numbers, and special characters). The </a:t>
            </a:r>
            <a:r>
              <a:rPr lang="en-US" sz="3800" i="1" dirty="0"/>
              <a:t>size</a:t>
            </a:r>
            <a:r>
              <a:rPr lang="en-US" sz="3800" dirty="0"/>
              <a:t> parameter specifies the column length in characters - can be from 0 to 255. Default is 1.</a:t>
            </a:r>
          </a:p>
          <a:p>
            <a:pPr algn="just"/>
            <a:r>
              <a:rPr lang="en-US" sz="3800" b="1" dirty="0"/>
              <a:t>VARCHAR(size):</a:t>
            </a:r>
            <a:r>
              <a:rPr lang="en-US" sz="3800" dirty="0"/>
              <a:t>A VARIABLE length string (can contain letters, numbers, and special characters). The </a:t>
            </a:r>
            <a:r>
              <a:rPr lang="en-US" sz="3800" i="1" dirty="0"/>
              <a:t>size</a:t>
            </a:r>
            <a:r>
              <a:rPr lang="en-US" sz="3800" dirty="0"/>
              <a:t> parameter specifies the maximum column length in characters - can be from 0 to 65535.</a:t>
            </a:r>
          </a:p>
          <a:p>
            <a:pPr algn="just"/>
            <a:r>
              <a:rPr lang="en-US" sz="3800" b="1" dirty="0"/>
              <a:t>INT(</a:t>
            </a:r>
            <a:r>
              <a:rPr lang="en-US" sz="3800" b="1" i="1" dirty="0"/>
              <a:t>size</a:t>
            </a:r>
            <a:r>
              <a:rPr lang="en-US" sz="3800" b="1" dirty="0"/>
              <a:t>):</a:t>
            </a:r>
            <a:r>
              <a:rPr lang="en-US" sz="3800" dirty="0"/>
              <a:t>A medium integer. Signed range is from -2147483648 to 2147483647. Unsigned range is from 0 to 4294967295. The </a:t>
            </a:r>
            <a:r>
              <a:rPr lang="en-US" sz="3800" i="1" dirty="0"/>
              <a:t>size</a:t>
            </a:r>
            <a:r>
              <a:rPr lang="en-US" sz="3800" dirty="0"/>
              <a:t> parameter specifies the maximum display width (which is 255).</a:t>
            </a:r>
          </a:p>
          <a:p>
            <a:pPr algn="just"/>
            <a:r>
              <a:rPr lang="en-US" sz="3800" b="1" dirty="0"/>
              <a:t>DATE: </a:t>
            </a:r>
            <a:r>
              <a:rPr lang="en-US" sz="3800" dirty="0"/>
              <a:t>A date. Format: YYYY-MM-DD. The supported range is from '1000-01-01' to '9999-12-31‘.</a:t>
            </a:r>
          </a:p>
          <a:p>
            <a:pPr algn="just"/>
            <a:r>
              <a:rPr lang="en-US" sz="3800" b="1" dirty="0"/>
              <a:t>DATETIME: </a:t>
            </a:r>
            <a:r>
              <a:rPr lang="en-US" sz="3800" dirty="0"/>
              <a:t>A date and time combination. Format: YYYY-MM-DD </a:t>
            </a:r>
            <a:r>
              <a:rPr lang="en-US" sz="3800" dirty="0" err="1"/>
              <a:t>hh:mm:ss</a:t>
            </a:r>
            <a:r>
              <a:rPr lang="en-US" sz="3800" dirty="0"/>
              <a:t>. The supported range is from '1000-01-01 00:00:00' to '9999-12-31 23:59:59'. Adding DEFAULT and ON UPDATE in the column definition to get automatic initialization and updating to the current date and time</a:t>
            </a:r>
          </a:p>
          <a:p>
            <a:endParaRPr lang="en-US" sz="2900" dirty="0"/>
          </a:p>
          <a:p>
            <a:pPr marL="0" indent="0">
              <a:buNone/>
            </a:pPr>
            <a:endParaRPr lang="en-US" dirty="0"/>
          </a:p>
          <a:p>
            <a:endParaRPr lang="en-US" dirty="0"/>
          </a:p>
        </p:txBody>
      </p:sp>
      <p:sp>
        <p:nvSpPr>
          <p:cNvPr id="7" name="TextBox 6"/>
          <p:cNvSpPr txBox="1"/>
          <p:nvPr/>
        </p:nvSpPr>
        <p:spPr>
          <a:xfrm>
            <a:off x="1099127" y="5892801"/>
            <a:ext cx="6336145" cy="646331"/>
          </a:xfrm>
          <a:prstGeom prst="rect">
            <a:avLst/>
          </a:prstGeom>
          <a:noFill/>
        </p:spPr>
        <p:txBody>
          <a:bodyPr wrap="square" rtlCol="0">
            <a:spAutoFit/>
          </a:bodyPr>
          <a:lstStyle/>
          <a:p>
            <a:r>
              <a:rPr lang="en-US"/>
              <a:t>For more data types:</a:t>
            </a:r>
          </a:p>
          <a:p>
            <a:r>
              <a:rPr lang="en-US"/>
              <a:t>https://www.w3schools.com/sql/sql_datatypes.asp</a:t>
            </a:r>
            <a:endParaRPr lang="en-US" dirty="0"/>
          </a:p>
        </p:txBody>
      </p:sp>
      <p:sp>
        <p:nvSpPr>
          <p:cNvPr id="10" name="Slide Number Placeholder 9"/>
          <p:cNvSpPr>
            <a:spLocks noGrp="1"/>
          </p:cNvSpPr>
          <p:nvPr>
            <p:ph type="sldNum" sz="quarter" idx="12"/>
          </p:nvPr>
        </p:nvSpPr>
        <p:spPr/>
        <p:txBody>
          <a:bodyPr/>
          <a:lstStyle/>
          <a:p>
            <a:fld id="{F2C6B42E-B965-4DCF-BAD8-E7338CA8A40D}" type="slidenum">
              <a:rPr lang="en-US" smtClean="0"/>
              <a:t>25</a:t>
            </a:fld>
            <a:endParaRPr lang="en-US"/>
          </a:p>
        </p:txBody>
      </p:sp>
    </p:spTree>
    <p:extLst>
      <p:ext uri="{BB962C8B-B14F-4D97-AF65-F5344CB8AC3E}">
        <p14:creationId xmlns:p14="http://schemas.microsoft.com/office/powerpoint/2010/main" val="28800640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SQL Constraints </a:t>
            </a:r>
          </a:p>
        </p:txBody>
      </p:sp>
      <p:sp>
        <p:nvSpPr>
          <p:cNvPr id="8" name="Rectangle 3"/>
          <p:cNvSpPr>
            <a:spLocks noGrp="1" noChangeArrowheads="1"/>
          </p:cNvSpPr>
          <p:nvPr>
            <p:ph idx="1"/>
          </p:nvPr>
        </p:nvSpPr>
        <p:spPr bwMode="auto">
          <a:xfrm>
            <a:off x="838200" y="1662192"/>
            <a:ext cx="10515600" cy="46782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DC143C"/>
                </a:solidFill>
                <a:effectLst/>
                <a:hlinkClick r:id="rId2"/>
              </a:rPr>
              <a:t>NOT NULL</a:t>
            </a:r>
            <a:r>
              <a:rPr kumimoji="0" lang="en-US" altLang="en-US" b="0" i="0" u="none" strike="noStrike" cap="none" normalizeH="0" baseline="0" dirty="0">
                <a:ln>
                  <a:noFill/>
                </a:ln>
                <a:solidFill>
                  <a:srgbClr val="000000"/>
                </a:solidFill>
                <a:effectLst/>
              </a:rPr>
              <a:t> - Ensures that a column cannot have a NULL value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DC143C"/>
                </a:solidFill>
                <a:effectLst/>
                <a:hlinkClick r:id="rId3"/>
              </a:rPr>
              <a:t>UNIQUE</a:t>
            </a:r>
            <a:r>
              <a:rPr kumimoji="0" lang="en-US" altLang="en-US" b="0" i="0" u="none" strike="noStrike" cap="none" normalizeH="0" baseline="0" dirty="0">
                <a:ln>
                  <a:noFill/>
                </a:ln>
                <a:solidFill>
                  <a:srgbClr val="000000"/>
                </a:solidFill>
                <a:effectLst/>
              </a:rPr>
              <a:t> - Ensures that all values in a column are different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DC143C"/>
                </a:solidFill>
                <a:effectLst/>
                <a:hlinkClick r:id="rId4"/>
              </a:rPr>
              <a:t>PRIMARY KEY</a:t>
            </a:r>
            <a:r>
              <a:rPr kumimoji="0" lang="en-US" altLang="en-US" b="0" i="0" u="none" strike="noStrike" cap="none" normalizeH="0" baseline="0" dirty="0">
                <a:ln>
                  <a:noFill/>
                </a:ln>
                <a:solidFill>
                  <a:srgbClr val="000000"/>
                </a:solidFill>
                <a:effectLst/>
              </a:rPr>
              <a:t> - A combination of a </a:t>
            </a:r>
            <a:r>
              <a:rPr kumimoji="0" lang="en-US" altLang="en-US" b="0" i="0" u="none" strike="noStrike" cap="none" normalizeH="0" baseline="0" dirty="0">
                <a:ln>
                  <a:noFill/>
                </a:ln>
                <a:solidFill>
                  <a:srgbClr val="DC143C"/>
                </a:solidFill>
                <a:effectLst/>
              </a:rPr>
              <a:t>NOT NULL</a:t>
            </a:r>
            <a:r>
              <a:rPr kumimoji="0" lang="en-US" altLang="en-US" b="0" i="0" u="none" strike="noStrike" cap="none" normalizeH="0" baseline="0" dirty="0">
                <a:ln>
                  <a:noFill/>
                </a:ln>
                <a:solidFill>
                  <a:srgbClr val="000000"/>
                </a:solidFill>
                <a:effectLst/>
              </a:rPr>
              <a:t> and </a:t>
            </a:r>
            <a:r>
              <a:rPr kumimoji="0" lang="en-US" altLang="en-US" b="0" i="0" u="none" strike="noStrike" cap="none" normalizeH="0" baseline="0" dirty="0">
                <a:ln>
                  <a:noFill/>
                </a:ln>
                <a:solidFill>
                  <a:srgbClr val="DC143C"/>
                </a:solidFill>
                <a:effectLst/>
              </a:rPr>
              <a:t>UNIQUE</a:t>
            </a:r>
            <a:r>
              <a:rPr kumimoji="0" lang="en-US" altLang="en-US" b="0" i="0" u="none" strike="noStrike" cap="none" normalizeH="0" baseline="0" dirty="0">
                <a:ln>
                  <a:noFill/>
                </a:ln>
                <a:solidFill>
                  <a:srgbClr val="000000"/>
                </a:solidFill>
                <a:effectLst/>
              </a:rPr>
              <a:t>. Uniquely identifies each row in a table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DC143C"/>
                </a:solidFill>
                <a:effectLst/>
                <a:hlinkClick r:id="rId5"/>
              </a:rPr>
              <a:t>FOREIGN KEY</a:t>
            </a:r>
            <a:r>
              <a:rPr kumimoji="0" lang="en-US" altLang="en-US" b="0" i="0" u="none" strike="noStrike" cap="none" normalizeH="0" baseline="0" dirty="0">
                <a:ln>
                  <a:noFill/>
                </a:ln>
                <a:solidFill>
                  <a:srgbClr val="000000"/>
                </a:solidFill>
                <a:effectLst/>
              </a:rPr>
              <a:t> - Prevents actions that would destroy links between tables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DC143C"/>
                </a:solidFill>
                <a:effectLst/>
                <a:hlinkClick r:id="rId6"/>
              </a:rPr>
              <a:t>CHECK</a:t>
            </a:r>
            <a:r>
              <a:rPr kumimoji="0" lang="en-US" altLang="en-US" b="0" i="0" u="none" strike="noStrike" cap="none" normalizeH="0" baseline="0" dirty="0">
                <a:ln>
                  <a:noFill/>
                </a:ln>
                <a:solidFill>
                  <a:srgbClr val="000000"/>
                </a:solidFill>
                <a:effectLst/>
              </a:rPr>
              <a:t> - Ensures that the values in a column satisfies a specific condition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DC143C"/>
                </a:solidFill>
                <a:effectLst/>
                <a:hlinkClick r:id="rId7"/>
              </a:rPr>
              <a:t>DEFAULT</a:t>
            </a:r>
            <a:r>
              <a:rPr kumimoji="0" lang="en-US" altLang="en-US" b="0" i="0" u="none" strike="noStrike" cap="none" normalizeH="0" baseline="0" dirty="0">
                <a:ln>
                  <a:noFill/>
                </a:ln>
                <a:solidFill>
                  <a:srgbClr val="000000"/>
                </a:solidFill>
                <a:effectLst/>
              </a:rPr>
              <a:t> - Sets a default value for a column if no value is specified</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Slide Number Placeholder 10"/>
          <p:cNvSpPr>
            <a:spLocks noGrp="1"/>
          </p:cNvSpPr>
          <p:nvPr>
            <p:ph type="sldNum" sz="quarter" idx="12"/>
          </p:nvPr>
        </p:nvSpPr>
        <p:spPr/>
        <p:txBody>
          <a:bodyPr/>
          <a:lstStyle/>
          <a:p>
            <a:fld id="{F2C6B42E-B965-4DCF-BAD8-E7338CA8A40D}" type="slidenum">
              <a:rPr lang="en-US" smtClean="0"/>
              <a:t>26</a:t>
            </a:fld>
            <a:endParaRPr lang="en-US"/>
          </a:p>
        </p:txBody>
      </p:sp>
    </p:spTree>
    <p:extLst>
      <p:ext uri="{BB962C8B-B14F-4D97-AF65-F5344CB8AC3E}">
        <p14:creationId xmlns:p14="http://schemas.microsoft.com/office/powerpoint/2010/main" val="23795171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SQL NOT NULL Constraint</a:t>
            </a:r>
          </a:p>
        </p:txBody>
      </p:sp>
      <p:sp>
        <p:nvSpPr>
          <p:cNvPr id="5" name="Content Placeholder 4"/>
          <p:cNvSpPr>
            <a:spLocks noGrp="1"/>
          </p:cNvSpPr>
          <p:nvPr>
            <p:ph idx="1"/>
          </p:nvPr>
        </p:nvSpPr>
        <p:spPr/>
        <p:txBody>
          <a:bodyPr>
            <a:normAutofit fontScale="85000" lnSpcReduction="20000"/>
          </a:bodyPr>
          <a:lstStyle/>
          <a:p>
            <a:r>
              <a:rPr lang="en-US" dirty="0"/>
              <a:t>By default, a column can hold NULL values.</a:t>
            </a:r>
          </a:p>
          <a:p>
            <a:r>
              <a:rPr lang="en-US" dirty="0"/>
              <a:t>The NOT NULL constraint enforces a column to NOT accept NULL values.</a:t>
            </a:r>
          </a:p>
          <a:p>
            <a:r>
              <a:rPr lang="en-US" dirty="0"/>
              <a:t>This enforces a field to always contain a value, which means that you cannot insert a new record, or update a record without adding a value to this field.</a:t>
            </a:r>
          </a:p>
          <a:p>
            <a:r>
              <a:rPr lang="en-US" dirty="0"/>
              <a:t>Example</a:t>
            </a:r>
          </a:p>
          <a:p>
            <a:pPr marL="0" indent="0">
              <a:buNone/>
            </a:pPr>
            <a:r>
              <a:rPr lang="en-US" dirty="0"/>
              <a:t>CREATE TABLE Persons (</a:t>
            </a:r>
          </a:p>
          <a:p>
            <a:pPr marL="0" indent="0">
              <a:buNone/>
            </a:pPr>
            <a:r>
              <a:rPr lang="en-US" dirty="0"/>
              <a:t>   ID int NOT NULL,</a:t>
            </a:r>
          </a:p>
          <a:p>
            <a:pPr marL="0" indent="0">
              <a:buNone/>
            </a:pPr>
            <a:r>
              <a:rPr lang="en-US" dirty="0"/>
              <a:t>  LastName varchar(255) NOT NULL,</a:t>
            </a:r>
          </a:p>
          <a:p>
            <a:pPr marL="0" indent="0">
              <a:buNone/>
            </a:pPr>
            <a:r>
              <a:rPr lang="en-US" dirty="0"/>
              <a:t>  FirstName varchar(255) NOT NULL,</a:t>
            </a:r>
          </a:p>
          <a:p>
            <a:pPr marL="0" indent="0">
              <a:buNone/>
            </a:pPr>
            <a:r>
              <a:rPr lang="en-US" dirty="0"/>
              <a:t>  Age int</a:t>
            </a:r>
          </a:p>
          <a:p>
            <a:pPr marL="0" indent="0">
              <a:buNone/>
            </a:pPr>
            <a:r>
              <a:rPr lang="en-US" dirty="0"/>
              <a:t>  );</a:t>
            </a:r>
          </a:p>
          <a:p>
            <a:endParaRPr lang="en-US" dirty="0"/>
          </a:p>
        </p:txBody>
      </p:sp>
      <p:sp>
        <p:nvSpPr>
          <p:cNvPr id="8" name="Slide Number Placeholder 7"/>
          <p:cNvSpPr>
            <a:spLocks noGrp="1"/>
          </p:cNvSpPr>
          <p:nvPr>
            <p:ph type="sldNum" sz="quarter" idx="12"/>
          </p:nvPr>
        </p:nvSpPr>
        <p:spPr/>
        <p:txBody>
          <a:bodyPr/>
          <a:lstStyle/>
          <a:p>
            <a:fld id="{F2C6B42E-B965-4DCF-BAD8-E7338CA8A40D}" type="slidenum">
              <a:rPr lang="en-US" smtClean="0"/>
              <a:t>27</a:t>
            </a:fld>
            <a:endParaRPr lang="en-US"/>
          </a:p>
        </p:txBody>
      </p:sp>
    </p:spTree>
    <p:extLst>
      <p:ext uri="{BB962C8B-B14F-4D97-AF65-F5344CB8AC3E}">
        <p14:creationId xmlns:p14="http://schemas.microsoft.com/office/powerpoint/2010/main" val="22842843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SQL UNIQUE Constraint</a:t>
            </a:r>
          </a:p>
        </p:txBody>
      </p:sp>
      <p:sp>
        <p:nvSpPr>
          <p:cNvPr id="3" name="Content Placeholder 2"/>
          <p:cNvSpPr>
            <a:spLocks noGrp="1"/>
          </p:cNvSpPr>
          <p:nvPr>
            <p:ph idx="1"/>
          </p:nvPr>
        </p:nvSpPr>
        <p:spPr/>
        <p:txBody>
          <a:bodyPr>
            <a:normAutofit fontScale="85000" lnSpcReduction="20000"/>
          </a:bodyPr>
          <a:lstStyle/>
          <a:p>
            <a:r>
              <a:rPr lang="en-US" dirty="0"/>
              <a:t>The UNIQUE constraint ensures that all values in a column are different.</a:t>
            </a:r>
          </a:p>
          <a:p>
            <a:r>
              <a:rPr lang="en-US" dirty="0"/>
              <a:t>Both the UNIQUE and PRIMARY KEY constraints provide a guarantee for uniqueness for a column or set of columns.</a:t>
            </a:r>
          </a:p>
          <a:p>
            <a:r>
              <a:rPr lang="en-US" dirty="0"/>
              <a:t>A PRIMARY KEY constraint automatically has a UNIQUE constraint.</a:t>
            </a:r>
          </a:p>
          <a:p>
            <a:r>
              <a:rPr lang="en-US" dirty="0"/>
              <a:t>However, you can have many UNIQUE constraints per table, but only one PRIMARY KEY constraint per table.</a:t>
            </a:r>
          </a:p>
          <a:p>
            <a:r>
              <a:rPr lang="en-US" dirty="0"/>
              <a:t>Example :</a:t>
            </a:r>
          </a:p>
          <a:p>
            <a:pPr marL="0" indent="0">
              <a:buNone/>
            </a:pPr>
            <a:r>
              <a:rPr lang="en-US" dirty="0"/>
              <a:t>CREATE TABLE Persons (</a:t>
            </a:r>
            <a:br>
              <a:rPr lang="en-US" dirty="0"/>
            </a:br>
            <a:r>
              <a:rPr lang="en-US" dirty="0"/>
              <a:t>    ID int NOT NULL,</a:t>
            </a:r>
            <a:br>
              <a:rPr lang="en-US" dirty="0"/>
            </a:br>
            <a:r>
              <a:rPr lang="en-US" dirty="0"/>
              <a:t>    LastName varchar(255) NOT NULL,</a:t>
            </a:r>
            <a:br>
              <a:rPr lang="en-US" dirty="0"/>
            </a:br>
            <a:r>
              <a:rPr lang="en-US" dirty="0"/>
              <a:t>    FirstName varchar(255),</a:t>
            </a:r>
            <a:br>
              <a:rPr lang="en-US" dirty="0"/>
            </a:br>
            <a:r>
              <a:rPr lang="en-US" dirty="0"/>
              <a:t>    Age int,</a:t>
            </a:r>
            <a:br>
              <a:rPr lang="en-US" dirty="0"/>
            </a:br>
            <a:r>
              <a:rPr lang="en-US" dirty="0"/>
              <a:t>    UNIQUE (ID)</a:t>
            </a:r>
            <a:br>
              <a:rPr lang="en-US" dirty="0"/>
            </a:br>
            <a:r>
              <a:rPr lang="en-US" dirty="0"/>
              <a:t>);</a:t>
            </a:r>
          </a:p>
        </p:txBody>
      </p:sp>
      <p:sp>
        <p:nvSpPr>
          <p:cNvPr id="6" name="Slide Number Placeholder 5"/>
          <p:cNvSpPr>
            <a:spLocks noGrp="1"/>
          </p:cNvSpPr>
          <p:nvPr>
            <p:ph type="sldNum" sz="quarter" idx="12"/>
          </p:nvPr>
        </p:nvSpPr>
        <p:spPr/>
        <p:txBody>
          <a:bodyPr/>
          <a:lstStyle/>
          <a:p>
            <a:fld id="{F2C6B42E-B965-4DCF-BAD8-E7338CA8A40D}" type="slidenum">
              <a:rPr lang="en-US" smtClean="0"/>
              <a:t>28</a:t>
            </a:fld>
            <a:endParaRPr lang="en-US"/>
          </a:p>
        </p:txBody>
      </p:sp>
    </p:spTree>
    <p:extLst>
      <p:ext uri="{BB962C8B-B14F-4D97-AF65-F5344CB8AC3E}">
        <p14:creationId xmlns:p14="http://schemas.microsoft.com/office/powerpoint/2010/main" val="9262730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SQL PRIMARY KEY Constraint</a:t>
            </a:r>
            <a:br>
              <a:rPr lang="en-US" b="1" dirty="0"/>
            </a:br>
            <a:endParaRPr lang="en-US" b="1" dirty="0"/>
          </a:p>
        </p:txBody>
      </p:sp>
      <p:sp>
        <p:nvSpPr>
          <p:cNvPr id="3" name="Content Placeholder 2"/>
          <p:cNvSpPr>
            <a:spLocks noGrp="1"/>
          </p:cNvSpPr>
          <p:nvPr>
            <p:ph idx="1"/>
          </p:nvPr>
        </p:nvSpPr>
        <p:spPr/>
        <p:txBody>
          <a:bodyPr>
            <a:normAutofit fontScale="92500" lnSpcReduction="10000"/>
          </a:bodyPr>
          <a:lstStyle/>
          <a:p>
            <a:r>
              <a:rPr lang="en-US" dirty="0"/>
              <a:t>The PRIMARY KEY constraint uniquely identifies each record in a table.</a:t>
            </a:r>
          </a:p>
          <a:p>
            <a:r>
              <a:rPr lang="en-US" dirty="0"/>
              <a:t>Primary keys must contain UNIQUE values, and cannot contain NULL values.</a:t>
            </a:r>
          </a:p>
          <a:p>
            <a:r>
              <a:rPr lang="en-US" dirty="0"/>
              <a:t>A table can have only ONE primary key; and in the table, this primary key can consist of single or multiple columns (fields). </a:t>
            </a:r>
          </a:p>
          <a:p>
            <a:r>
              <a:rPr lang="en-US" dirty="0"/>
              <a:t>CREATE TABLE Persons (</a:t>
            </a:r>
            <a:br>
              <a:rPr lang="en-US" dirty="0"/>
            </a:br>
            <a:r>
              <a:rPr lang="en-US" dirty="0"/>
              <a:t>    ID int PRIMARY KEY,</a:t>
            </a:r>
            <a:br>
              <a:rPr lang="en-US" dirty="0"/>
            </a:br>
            <a:r>
              <a:rPr lang="en-US" dirty="0"/>
              <a:t>    LastName varchar(255) NOT NULL,</a:t>
            </a:r>
            <a:br>
              <a:rPr lang="en-US" dirty="0"/>
            </a:br>
            <a:r>
              <a:rPr lang="en-US" dirty="0"/>
              <a:t>    FirstName varchar(255),</a:t>
            </a:r>
            <a:br>
              <a:rPr lang="en-US" dirty="0"/>
            </a:br>
            <a:r>
              <a:rPr lang="en-US" dirty="0"/>
              <a:t>    Age int</a:t>
            </a:r>
            <a:br>
              <a:rPr lang="en-US" dirty="0"/>
            </a:br>
            <a:r>
              <a:rPr lang="en-US" dirty="0"/>
              <a:t>);</a:t>
            </a:r>
          </a:p>
        </p:txBody>
      </p:sp>
      <p:sp>
        <p:nvSpPr>
          <p:cNvPr id="6" name="Slide Number Placeholder 5"/>
          <p:cNvSpPr>
            <a:spLocks noGrp="1"/>
          </p:cNvSpPr>
          <p:nvPr>
            <p:ph type="sldNum" sz="quarter" idx="12"/>
          </p:nvPr>
        </p:nvSpPr>
        <p:spPr/>
        <p:txBody>
          <a:bodyPr/>
          <a:lstStyle/>
          <a:p>
            <a:fld id="{F2C6B42E-B965-4DCF-BAD8-E7338CA8A40D}" type="slidenum">
              <a:rPr lang="en-US" smtClean="0"/>
              <a:t>29</a:t>
            </a:fld>
            <a:endParaRPr lang="en-US"/>
          </a:p>
        </p:txBody>
      </p:sp>
    </p:spTree>
    <p:extLst>
      <p:ext uri="{BB962C8B-B14F-4D97-AF65-F5344CB8AC3E}">
        <p14:creationId xmlns:p14="http://schemas.microsoft.com/office/powerpoint/2010/main" val="2221467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Structured Query Language (SQL)</a:t>
            </a:r>
          </a:p>
        </p:txBody>
      </p:sp>
      <p:sp>
        <p:nvSpPr>
          <p:cNvPr id="3" name="Content Placeholder 2"/>
          <p:cNvSpPr>
            <a:spLocks noGrp="1"/>
          </p:cNvSpPr>
          <p:nvPr>
            <p:ph idx="1"/>
          </p:nvPr>
        </p:nvSpPr>
        <p:spPr/>
        <p:txBody>
          <a:bodyPr/>
          <a:lstStyle/>
          <a:p>
            <a:pPr algn="just"/>
            <a:r>
              <a:rPr lang="en-US" dirty="0"/>
              <a:t>Structured Query Language (SQL) is a programming language that is typically used in relational database or data stream management systems.</a:t>
            </a:r>
          </a:p>
          <a:p>
            <a:pPr algn="just"/>
            <a:r>
              <a:rPr lang="en-US" dirty="0"/>
              <a:t>SQL is declarative language which has remained a consistently popular choice for database users over the years primarily due to its ease of use and the highly effective manner in which it queries, manipulates, aggregates data and performs a wide range of other functions to turn massive collections of structured data into usable information.</a:t>
            </a:r>
          </a:p>
        </p:txBody>
      </p:sp>
      <p:sp>
        <p:nvSpPr>
          <p:cNvPr id="6" name="Slide Number Placeholder 5"/>
          <p:cNvSpPr>
            <a:spLocks noGrp="1"/>
          </p:cNvSpPr>
          <p:nvPr>
            <p:ph type="sldNum" sz="quarter" idx="12"/>
          </p:nvPr>
        </p:nvSpPr>
        <p:spPr/>
        <p:txBody>
          <a:bodyPr/>
          <a:lstStyle/>
          <a:p>
            <a:fld id="{F2C6B42E-B965-4DCF-BAD8-E7338CA8A40D}" type="slidenum">
              <a:rPr lang="en-US" smtClean="0"/>
              <a:t>3</a:t>
            </a:fld>
            <a:endParaRPr lang="en-US"/>
          </a:p>
        </p:txBody>
      </p:sp>
    </p:spTree>
    <p:extLst>
      <p:ext uri="{BB962C8B-B14F-4D97-AF65-F5344CB8AC3E}">
        <p14:creationId xmlns:p14="http://schemas.microsoft.com/office/powerpoint/2010/main" val="2902599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SQL FOREIGN KEY Constraint</a:t>
            </a:r>
          </a:p>
        </p:txBody>
      </p:sp>
      <p:sp>
        <p:nvSpPr>
          <p:cNvPr id="3" name="Content Placeholder 2"/>
          <p:cNvSpPr>
            <a:spLocks noGrp="1"/>
          </p:cNvSpPr>
          <p:nvPr>
            <p:ph idx="1"/>
          </p:nvPr>
        </p:nvSpPr>
        <p:spPr/>
        <p:txBody>
          <a:bodyPr>
            <a:normAutofit fontScale="92500" lnSpcReduction="10000"/>
          </a:bodyPr>
          <a:lstStyle/>
          <a:p>
            <a:r>
              <a:rPr lang="en-US" dirty="0"/>
              <a:t>The FOREIGN KEY constraint is used to prevent actions that would destroy links between tables.</a:t>
            </a:r>
          </a:p>
          <a:p>
            <a:r>
              <a:rPr lang="en-US" dirty="0"/>
              <a:t>A FOREIGN KEY is a field (or collection of fields) in one table, that refers to the PRIMARY KEY in another table.</a:t>
            </a:r>
          </a:p>
          <a:p>
            <a:r>
              <a:rPr lang="en-US" dirty="0"/>
              <a:t>The table with the foreign key is called the child table, and the table with the primary key is called the referenced or parent table.</a:t>
            </a:r>
          </a:p>
          <a:p>
            <a:r>
              <a:rPr lang="en-US" dirty="0"/>
              <a:t>CREATE TABLE Orders (</a:t>
            </a:r>
            <a:br>
              <a:rPr lang="en-US" dirty="0"/>
            </a:br>
            <a:r>
              <a:rPr lang="en-US" dirty="0"/>
              <a:t>    OrderID int  PRIMARY KEY NOT NULL,</a:t>
            </a:r>
            <a:br>
              <a:rPr lang="en-US" dirty="0"/>
            </a:br>
            <a:r>
              <a:rPr lang="en-US" dirty="0"/>
              <a:t>    OrderNumber int NOT NULL,</a:t>
            </a:r>
            <a:br>
              <a:rPr lang="en-US" dirty="0"/>
            </a:br>
            <a:r>
              <a:rPr lang="en-US" dirty="0"/>
              <a:t>    PersonID </a:t>
            </a:r>
            <a:r>
              <a:rPr lang="en-US" dirty="0" err="1"/>
              <a:t>int</a:t>
            </a:r>
            <a:r>
              <a:rPr lang="en-US" dirty="0"/>
              <a:t>,</a:t>
            </a:r>
            <a:br>
              <a:rPr lang="en-US" dirty="0"/>
            </a:br>
            <a:r>
              <a:rPr lang="en-US" dirty="0"/>
              <a:t>    FOREIGN KEY (PersonID) REFERENCES Persons(PersonID)</a:t>
            </a:r>
            <a:br>
              <a:rPr lang="en-US" dirty="0"/>
            </a:br>
            <a:r>
              <a:rPr lang="en-US" dirty="0"/>
              <a:t>);</a:t>
            </a:r>
          </a:p>
        </p:txBody>
      </p:sp>
      <p:sp>
        <p:nvSpPr>
          <p:cNvPr id="6" name="Slide Number Placeholder 5"/>
          <p:cNvSpPr>
            <a:spLocks noGrp="1"/>
          </p:cNvSpPr>
          <p:nvPr>
            <p:ph type="sldNum" sz="quarter" idx="12"/>
          </p:nvPr>
        </p:nvSpPr>
        <p:spPr/>
        <p:txBody>
          <a:bodyPr/>
          <a:lstStyle/>
          <a:p>
            <a:fld id="{F2C6B42E-B965-4DCF-BAD8-E7338CA8A40D}" type="slidenum">
              <a:rPr lang="en-US" smtClean="0"/>
              <a:t>30</a:t>
            </a:fld>
            <a:endParaRPr lang="en-US"/>
          </a:p>
        </p:txBody>
      </p:sp>
    </p:spTree>
    <p:extLst>
      <p:ext uri="{BB962C8B-B14F-4D97-AF65-F5344CB8AC3E}">
        <p14:creationId xmlns:p14="http://schemas.microsoft.com/office/powerpoint/2010/main" val="12675625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SQL CHECK Constraint</a:t>
            </a:r>
          </a:p>
        </p:txBody>
      </p:sp>
      <p:sp>
        <p:nvSpPr>
          <p:cNvPr id="3" name="Content Placeholder 2"/>
          <p:cNvSpPr>
            <a:spLocks noGrp="1"/>
          </p:cNvSpPr>
          <p:nvPr>
            <p:ph idx="1"/>
          </p:nvPr>
        </p:nvSpPr>
        <p:spPr/>
        <p:txBody>
          <a:bodyPr>
            <a:normAutofit fontScale="92500" lnSpcReduction="20000"/>
          </a:bodyPr>
          <a:lstStyle/>
          <a:p>
            <a:r>
              <a:rPr lang="en-US" dirty="0"/>
              <a:t>The CHECK constraint is used to limit the value range that can be placed in a column.</a:t>
            </a:r>
          </a:p>
          <a:p>
            <a:r>
              <a:rPr lang="en-US" dirty="0"/>
              <a:t>If you define a CHECK constraint on a column it will allow only certain values for this column.</a:t>
            </a:r>
          </a:p>
          <a:p>
            <a:r>
              <a:rPr lang="en-US" dirty="0"/>
              <a:t>If you define a CHECK constraint on a table it can limit the values in certain columns based on values in other columns in the row.</a:t>
            </a:r>
          </a:p>
          <a:p>
            <a:r>
              <a:rPr lang="en-US" dirty="0"/>
              <a:t>CREATE TABLE Persons (</a:t>
            </a:r>
            <a:br>
              <a:rPr lang="en-US" dirty="0"/>
            </a:br>
            <a:r>
              <a:rPr lang="en-US" dirty="0"/>
              <a:t>    ID int NOT NULL,</a:t>
            </a:r>
            <a:br>
              <a:rPr lang="en-US" dirty="0"/>
            </a:br>
            <a:r>
              <a:rPr lang="en-US" dirty="0"/>
              <a:t>    LastName varchar(255) NOT NULL,</a:t>
            </a:r>
            <a:br>
              <a:rPr lang="en-US" dirty="0"/>
            </a:br>
            <a:r>
              <a:rPr lang="en-US" dirty="0"/>
              <a:t>    FirstName varchar(255),</a:t>
            </a:r>
            <a:br>
              <a:rPr lang="en-US" dirty="0"/>
            </a:br>
            <a:r>
              <a:rPr lang="en-US" dirty="0"/>
              <a:t>    Age int,</a:t>
            </a:r>
            <a:br>
              <a:rPr lang="en-US" dirty="0"/>
            </a:br>
            <a:r>
              <a:rPr lang="en-US" dirty="0"/>
              <a:t>    CHECK (Age&gt;=18)</a:t>
            </a:r>
            <a:br>
              <a:rPr lang="en-US" dirty="0"/>
            </a:br>
            <a:r>
              <a:rPr lang="en-US" dirty="0"/>
              <a:t>);</a:t>
            </a:r>
          </a:p>
          <a:p>
            <a:endParaRPr lang="en-US" dirty="0"/>
          </a:p>
          <a:p>
            <a:endParaRPr lang="en-US" dirty="0"/>
          </a:p>
        </p:txBody>
      </p:sp>
      <p:sp>
        <p:nvSpPr>
          <p:cNvPr id="7" name="Slide Number Placeholder 6"/>
          <p:cNvSpPr>
            <a:spLocks noGrp="1"/>
          </p:cNvSpPr>
          <p:nvPr>
            <p:ph type="sldNum" sz="quarter" idx="12"/>
          </p:nvPr>
        </p:nvSpPr>
        <p:spPr/>
        <p:txBody>
          <a:bodyPr/>
          <a:lstStyle/>
          <a:p>
            <a:fld id="{F2C6B42E-B965-4DCF-BAD8-E7338CA8A40D}" type="slidenum">
              <a:rPr lang="en-US" smtClean="0"/>
              <a:t>31</a:t>
            </a:fld>
            <a:endParaRPr lang="en-US"/>
          </a:p>
        </p:txBody>
      </p:sp>
    </p:spTree>
    <p:extLst>
      <p:ext uri="{BB962C8B-B14F-4D97-AF65-F5344CB8AC3E}">
        <p14:creationId xmlns:p14="http://schemas.microsoft.com/office/powerpoint/2010/main" val="9271342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SQL DEFAULT Constraint</a:t>
            </a:r>
          </a:p>
        </p:txBody>
      </p:sp>
      <p:sp>
        <p:nvSpPr>
          <p:cNvPr id="3" name="Content Placeholder 2"/>
          <p:cNvSpPr>
            <a:spLocks noGrp="1"/>
          </p:cNvSpPr>
          <p:nvPr>
            <p:ph idx="1"/>
          </p:nvPr>
        </p:nvSpPr>
        <p:spPr/>
        <p:txBody>
          <a:bodyPr/>
          <a:lstStyle/>
          <a:p>
            <a:r>
              <a:rPr lang="en-US" dirty="0"/>
              <a:t>The DEFAULT constraint is used to set a default value for a column.</a:t>
            </a:r>
          </a:p>
          <a:p>
            <a:r>
              <a:rPr lang="en-US" dirty="0"/>
              <a:t>The default value will be added to all new records, if no other value is specified.</a:t>
            </a:r>
          </a:p>
          <a:p>
            <a:r>
              <a:rPr lang="en-US" dirty="0"/>
              <a:t>CREATE TABLE Persons (</a:t>
            </a:r>
            <a:br>
              <a:rPr lang="en-US" dirty="0"/>
            </a:br>
            <a:r>
              <a:rPr lang="en-US" dirty="0"/>
              <a:t>    ID int NOT NULL,</a:t>
            </a:r>
            <a:br>
              <a:rPr lang="en-US" dirty="0"/>
            </a:br>
            <a:r>
              <a:rPr lang="en-US" dirty="0"/>
              <a:t>    LastName varchar(255) NOT NULL,</a:t>
            </a:r>
            <a:br>
              <a:rPr lang="en-US" dirty="0"/>
            </a:br>
            <a:r>
              <a:rPr lang="en-US" dirty="0"/>
              <a:t>    FirstName varchar(255),</a:t>
            </a:r>
            <a:br>
              <a:rPr lang="en-US" dirty="0"/>
            </a:br>
            <a:r>
              <a:rPr lang="en-US" dirty="0"/>
              <a:t>    Age int,</a:t>
            </a:r>
            <a:br>
              <a:rPr lang="en-US" dirty="0"/>
            </a:br>
            <a:r>
              <a:rPr lang="en-US" dirty="0"/>
              <a:t>    City varchar(255) DEFAULT '</a:t>
            </a:r>
            <a:r>
              <a:rPr lang="en-US" dirty="0" err="1"/>
              <a:t>Sandnes</a:t>
            </a:r>
            <a:r>
              <a:rPr lang="en-US" dirty="0"/>
              <a:t>'</a:t>
            </a:r>
            <a:br>
              <a:rPr lang="en-US" dirty="0"/>
            </a:br>
            <a:r>
              <a:rPr lang="en-US" dirty="0"/>
              <a:t>);</a:t>
            </a:r>
          </a:p>
        </p:txBody>
      </p:sp>
      <p:sp>
        <p:nvSpPr>
          <p:cNvPr id="7" name="Slide Number Placeholder 6"/>
          <p:cNvSpPr>
            <a:spLocks noGrp="1"/>
          </p:cNvSpPr>
          <p:nvPr>
            <p:ph type="sldNum" sz="quarter" idx="12"/>
          </p:nvPr>
        </p:nvSpPr>
        <p:spPr/>
        <p:txBody>
          <a:bodyPr/>
          <a:lstStyle/>
          <a:p>
            <a:fld id="{F2C6B42E-B965-4DCF-BAD8-E7338CA8A40D}" type="slidenum">
              <a:rPr lang="en-US" smtClean="0"/>
              <a:t>32</a:t>
            </a:fld>
            <a:endParaRPr lang="en-US"/>
          </a:p>
        </p:txBody>
      </p:sp>
    </p:spTree>
    <p:extLst>
      <p:ext uri="{BB962C8B-B14F-4D97-AF65-F5344CB8AC3E}">
        <p14:creationId xmlns:p14="http://schemas.microsoft.com/office/powerpoint/2010/main" val="33883388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5" dirty="0"/>
              <a:t>Aggregate</a:t>
            </a:r>
            <a:r>
              <a:rPr lang="en-US" b="1" spc="-45" dirty="0"/>
              <a:t> </a:t>
            </a:r>
            <a:r>
              <a:rPr lang="en-US" b="1" spc="-5" dirty="0"/>
              <a:t>Functions</a:t>
            </a:r>
            <a:endParaRPr lang="en-US" b="1" dirty="0"/>
          </a:p>
        </p:txBody>
      </p:sp>
      <p:sp>
        <p:nvSpPr>
          <p:cNvPr id="3" name="Content Placeholder 2"/>
          <p:cNvSpPr>
            <a:spLocks noGrp="1"/>
          </p:cNvSpPr>
          <p:nvPr>
            <p:ph idx="1"/>
          </p:nvPr>
        </p:nvSpPr>
        <p:spPr/>
        <p:txBody>
          <a:bodyPr/>
          <a:lstStyle/>
          <a:p>
            <a:pPr marL="12700" marR="5080">
              <a:lnSpc>
                <a:spcPct val="100499"/>
              </a:lnSpc>
              <a:spcBef>
                <a:spcPts val="90"/>
              </a:spcBef>
            </a:pPr>
            <a:r>
              <a:rPr lang="en-US" spc="-5" dirty="0">
                <a:latin typeface="Liberation Sans"/>
                <a:cs typeface="Liberation Sans"/>
              </a:rPr>
              <a:t>These </a:t>
            </a:r>
            <a:r>
              <a:rPr lang="en-US" spc="-10" dirty="0">
                <a:latin typeface="Liberation Sans"/>
                <a:cs typeface="Liberation Sans"/>
              </a:rPr>
              <a:t>functions operate on </a:t>
            </a:r>
            <a:r>
              <a:rPr lang="en-US" spc="-5" dirty="0">
                <a:latin typeface="Liberation Sans"/>
                <a:cs typeface="Liberation Sans"/>
              </a:rPr>
              <a:t>the multiset </a:t>
            </a:r>
            <a:r>
              <a:rPr lang="en-US" spc="-10" dirty="0">
                <a:latin typeface="Liberation Sans"/>
                <a:cs typeface="Liberation Sans"/>
              </a:rPr>
              <a:t>of </a:t>
            </a:r>
            <a:r>
              <a:rPr lang="en-US" spc="-5" dirty="0">
                <a:latin typeface="Liberation Sans"/>
                <a:cs typeface="Liberation Sans"/>
              </a:rPr>
              <a:t>values of </a:t>
            </a:r>
            <a:r>
              <a:rPr lang="en-US" dirty="0">
                <a:latin typeface="Liberation Sans"/>
                <a:cs typeface="Liberation Sans"/>
              </a:rPr>
              <a:t>a </a:t>
            </a:r>
            <a:r>
              <a:rPr lang="en-US" spc="-5" dirty="0">
                <a:latin typeface="Liberation Sans"/>
                <a:cs typeface="Liberation Sans"/>
              </a:rPr>
              <a:t>column of  </a:t>
            </a:r>
            <a:r>
              <a:rPr lang="en-US" dirty="0">
                <a:latin typeface="Liberation Sans"/>
                <a:cs typeface="Liberation Sans"/>
              </a:rPr>
              <a:t>a </a:t>
            </a:r>
            <a:r>
              <a:rPr lang="en-US" spc="-10" dirty="0">
                <a:latin typeface="Liberation Sans"/>
                <a:cs typeface="Liberation Sans"/>
              </a:rPr>
              <a:t>relation, and </a:t>
            </a:r>
            <a:r>
              <a:rPr lang="en-US" spc="-5" dirty="0">
                <a:latin typeface="Liberation Sans"/>
                <a:cs typeface="Liberation Sans"/>
              </a:rPr>
              <a:t>return </a:t>
            </a:r>
            <a:r>
              <a:rPr lang="en-US" dirty="0">
                <a:latin typeface="Liberation Sans"/>
                <a:cs typeface="Liberation Sans"/>
              </a:rPr>
              <a:t>a</a:t>
            </a:r>
            <a:r>
              <a:rPr lang="en-US" spc="-5" dirty="0">
                <a:latin typeface="Liberation Sans"/>
                <a:cs typeface="Liberation Sans"/>
              </a:rPr>
              <a:t> </a:t>
            </a:r>
            <a:r>
              <a:rPr lang="en-US" spc="-10" dirty="0">
                <a:latin typeface="Liberation Sans"/>
                <a:cs typeface="Liberation Sans"/>
              </a:rPr>
              <a:t>value</a:t>
            </a:r>
            <a:endParaRPr lang="en-US" dirty="0">
              <a:latin typeface="Liberation Sans"/>
              <a:cs typeface="Liberation Sans"/>
            </a:endParaRPr>
          </a:p>
          <a:p>
            <a:pPr marL="1892300" marR="2336165">
              <a:lnSpc>
                <a:spcPct val="100499"/>
              </a:lnSpc>
              <a:spcBef>
                <a:spcPts val="785"/>
              </a:spcBef>
              <a:tabLst>
                <a:tab pos="2502535" algn="l"/>
                <a:tab pos="2564765" algn="l"/>
              </a:tabLst>
            </a:pPr>
            <a:r>
              <a:rPr lang="en-US" b="1" spc="-10" dirty="0">
                <a:latin typeface="Liberation Sans"/>
                <a:cs typeface="Liberation Sans"/>
              </a:rPr>
              <a:t>avg: </a:t>
            </a:r>
            <a:r>
              <a:rPr lang="en-US" spc="-10" dirty="0">
                <a:latin typeface="Liberation Sans"/>
                <a:cs typeface="Liberation Sans"/>
              </a:rPr>
              <a:t>average </a:t>
            </a:r>
            <a:r>
              <a:rPr lang="en-US" spc="-5" dirty="0">
                <a:latin typeface="Liberation Sans"/>
                <a:cs typeface="Liberation Sans"/>
              </a:rPr>
              <a:t>value </a:t>
            </a:r>
          </a:p>
          <a:p>
            <a:pPr marL="1892300" marR="2336165">
              <a:lnSpc>
                <a:spcPct val="100499"/>
              </a:lnSpc>
              <a:spcBef>
                <a:spcPts val="785"/>
              </a:spcBef>
              <a:tabLst>
                <a:tab pos="2502535" algn="l"/>
                <a:tab pos="2564765" algn="l"/>
              </a:tabLst>
            </a:pPr>
            <a:r>
              <a:rPr lang="en-US" spc="-5" dirty="0">
                <a:latin typeface="Liberation Sans"/>
                <a:cs typeface="Liberation Sans"/>
              </a:rPr>
              <a:t> </a:t>
            </a:r>
            <a:r>
              <a:rPr lang="en-US" b="1" spc="-5" dirty="0">
                <a:latin typeface="Liberation Sans"/>
                <a:cs typeface="Liberation Sans"/>
              </a:rPr>
              <a:t>min:	</a:t>
            </a:r>
            <a:r>
              <a:rPr lang="en-US" spc="-10" dirty="0">
                <a:latin typeface="Liberation Sans"/>
                <a:cs typeface="Liberation Sans"/>
              </a:rPr>
              <a:t>minimum </a:t>
            </a:r>
            <a:r>
              <a:rPr lang="en-US" spc="-5" dirty="0">
                <a:latin typeface="Liberation Sans"/>
                <a:cs typeface="Liberation Sans"/>
              </a:rPr>
              <a:t>value  </a:t>
            </a:r>
          </a:p>
          <a:p>
            <a:pPr marL="1892300" marR="2336165">
              <a:lnSpc>
                <a:spcPct val="100499"/>
              </a:lnSpc>
              <a:spcBef>
                <a:spcPts val="785"/>
              </a:spcBef>
              <a:tabLst>
                <a:tab pos="2502535" algn="l"/>
                <a:tab pos="2564765" algn="l"/>
              </a:tabLst>
            </a:pPr>
            <a:r>
              <a:rPr lang="en-US" b="1" spc="-10" dirty="0">
                <a:latin typeface="Liberation Sans"/>
                <a:cs typeface="Liberation Sans"/>
              </a:rPr>
              <a:t>max: </a:t>
            </a:r>
            <a:r>
              <a:rPr lang="en-US" spc="-5" dirty="0">
                <a:latin typeface="Liberation Sans"/>
                <a:cs typeface="Liberation Sans"/>
              </a:rPr>
              <a:t>maximum </a:t>
            </a:r>
            <a:r>
              <a:rPr lang="en-US" spc="-10" dirty="0">
                <a:latin typeface="Liberation Sans"/>
                <a:cs typeface="Liberation Sans"/>
              </a:rPr>
              <a:t>value  </a:t>
            </a:r>
          </a:p>
          <a:p>
            <a:pPr marL="1892300" marR="2336165">
              <a:lnSpc>
                <a:spcPct val="100499"/>
              </a:lnSpc>
              <a:spcBef>
                <a:spcPts val="785"/>
              </a:spcBef>
              <a:tabLst>
                <a:tab pos="2502535" algn="l"/>
                <a:tab pos="2564765" algn="l"/>
              </a:tabLst>
            </a:pPr>
            <a:r>
              <a:rPr lang="en-US" b="1" spc="-5" dirty="0">
                <a:latin typeface="Liberation Sans"/>
                <a:cs typeface="Liberation Sans"/>
              </a:rPr>
              <a:t>sum:	</a:t>
            </a:r>
            <a:r>
              <a:rPr lang="en-US" dirty="0">
                <a:latin typeface="Liberation Sans"/>
                <a:cs typeface="Liberation Sans"/>
              </a:rPr>
              <a:t>sum </a:t>
            </a:r>
            <a:r>
              <a:rPr lang="en-US" spc="-5" dirty="0">
                <a:latin typeface="Liberation Sans"/>
                <a:cs typeface="Liberation Sans"/>
              </a:rPr>
              <a:t>of</a:t>
            </a:r>
            <a:r>
              <a:rPr lang="en-US" spc="-35" dirty="0">
                <a:latin typeface="Liberation Sans"/>
                <a:cs typeface="Liberation Sans"/>
              </a:rPr>
              <a:t> </a:t>
            </a:r>
            <a:r>
              <a:rPr lang="en-US" spc="-10" dirty="0">
                <a:latin typeface="Liberation Sans"/>
                <a:cs typeface="Liberation Sans"/>
              </a:rPr>
              <a:t>values</a:t>
            </a:r>
            <a:endParaRPr lang="en-US" dirty="0">
              <a:latin typeface="Liberation Sans"/>
              <a:cs typeface="Liberation Sans"/>
            </a:endParaRPr>
          </a:p>
          <a:p>
            <a:pPr marL="1892300">
              <a:lnSpc>
                <a:spcPct val="100000"/>
              </a:lnSpc>
              <a:spcBef>
                <a:spcPts val="10"/>
              </a:spcBef>
              <a:tabLst>
                <a:tab pos="2719705" algn="l"/>
              </a:tabLst>
            </a:pPr>
            <a:r>
              <a:rPr lang="en-US" b="1" spc="-5" dirty="0">
                <a:latin typeface="Liberation Sans"/>
                <a:cs typeface="Liberation Sans"/>
              </a:rPr>
              <a:t>count: </a:t>
            </a:r>
            <a:r>
              <a:rPr lang="en-US" spc="-5" dirty="0">
                <a:latin typeface="Liberation Sans"/>
                <a:cs typeface="Liberation Sans"/>
              </a:rPr>
              <a:t>number</a:t>
            </a:r>
            <a:r>
              <a:rPr lang="en-US" spc="-10" dirty="0">
                <a:latin typeface="Liberation Sans"/>
                <a:cs typeface="Liberation Sans"/>
              </a:rPr>
              <a:t> </a:t>
            </a:r>
            <a:r>
              <a:rPr lang="en-US" spc="-5" dirty="0">
                <a:latin typeface="Liberation Sans"/>
                <a:cs typeface="Liberation Sans"/>
              </a:rPr>
              <a:t>of</a:t>
            </a:r>
            <a:r>
              <a:rPr lang="en-US" spc="5" dirty="0">
                <a:latin typeface="Liberation Sans"/>
                <a:cs typeface="Liberation Sans"/>
              </a:rPr>
              <a:t> </a:t>
            </a:r>
            <a:r>
              <a:rPr lang="en-US" spc="-10" dirty="0">
                <a:latin typeface="Liberation Sans"/>
                <a:cs typeface="Liberation Sans"/>
              </a:rPr>
              <a:t>values</a:t>
            </a:r>
            <a:endParaRPr lang="en-US" dirty="0">
              <a:latin typeface="Liberation Sans"/>
              <a:cs typeface="Liberation Sans"/>
            </a:endParaRPr>
          </a:p>
        </p:txBody>
      </p:sp>
      <p:sp>
        <p:nvSpPr>
          <p:cNvPr id="6" name="Slide Number Placeholder 5"/>
          <p:cNvSpPr>
            <a:spLocks noGrp="1"/>
          </p:cNvSpPr>
          <p:nvPr>
            <p:ph type="sldNum" sz="quarter" idx="12"/>
          </p:nvPr>
        </p:nvSpPr>
        <p:spPr/>
        <p:txBody>
          <a:bodyPr/>
          <a:lstStyle/>
          <a:p>
            <a:fld id="{F2C6B42E-B965-4DCF-BAD8-E7338CA8A40D}" type="slidenum">
              <a:rPr lang="en-US" smtClean="0"/>
              <a:t>33</a:t>
            </a:fld>
            <a:endParaRPr lang="en-US"/>
          </a:p>
        </p:txBody>
      </p:sp>
    </p:spTree>
    <p:extLst>
      <p:ext uri="{BB962C8B-B14F-4D97-AF65-F5344CB8AC3E}">
        <p14:creationId xmlns:p14="http://schemas.microsoft.com/office/powerpoint/2010/main" val="27412612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SQL MIN() and MAX() Functions</a:t>
            </a:r>
          </a:p>
        </p:txBody>
      </p:sp>
      <p:sp>
        <p:nvSpPr>
          <p:cNvPr id="3" name="Content Placeholder 2"/>
          <p:cNvSpPr>
            <a:spLocks noGrp="1"/>
          </p:cNvSpPr>
          <p:nvPr>
            <p:ph idx="1"/>
          </p:nvPr>
        </p:nvSpPr>
        <p:spPr/>
        <p:txBody>
          <a:bodyPr>
            <a:normAutofit lnSpcReduction="10000"/>
          </a:bodyPr>
          <a:lstStyle/>
          <a:p>
            <a:r>
              <a:rPr lang="en-US" dirty="0"/>
              <a:t>The MIN() function returns the smallest value of the selected column.</a:t>
            </a:r>
          </a:p>
          <a:p>
            <a:r>
              <a:rPr lang="en-US" dirty="0"/>
              <a:t>The MAX() function returns the largest value of the selected column.</a:t>
            </a:r>
          </a:p>
          <a:p>
            <a:r>
              <a:rPr lang="en-US" b="1" dirty="0"/>
              <a:t>MIN() Syntax</a:t>
            </a:r>
          </a:p>
          <a:p>
            <a:pPr marL="0" indent="0">
              <a:buNone/>
            </a:pPr>
            <a:r>
              <a:rPr lang="en-US" dirty="0"/>
              <a:t>SELECT MIN(</a:t>
            </a:r>
            <a:r>
              <a:rPr lang="en-US" i="1" dirty="0"/>
              <a:t>column_name</a:t>
            </a:r>
            <a:r>
              <a:rPr lang="en-US" dirty="0"/>
              <a:t>)</a:t>
            </a:r>
            <a:br>
              <a:rPr lang="en-US" dirty="0"/>
            </a:br>
            <a:r>
              <a:rPr lang="en-US" dirty="0"/>
              <a:t>FROM </a:t>
            </a:r>
            <a:r>
              <a:rPr lang="en-US" i="1" dirty="0"/>
              <a:t>table_name</a:t>
            </a:r>
            <a:br>
              <a:rPr lang="en-US" dirty="0"/>
            </a:br>
            <a:r>
              <a:rPr lang="en-US" dirty="0"/>
              <a:t>WHERE </a:t>
            </a:r>
            <a:r>
              <a:rPr lang="en-US" i="1" dirty="0"/>
              <a:t>condition</a:t>
            </a:r>
            <a:r>
              <a:rPr lang="en-US" dirty="0"/>
              <a:t>;</a:t>
            </a:r>
          </a:p>
          <a:p>
            <a:r>
              <a:rPr lang="en-US" b="1" dirty="0"/>
              <a:t>MAX() Syntax</a:t>
            </a:r>
          </a:p>
          <a:p>
            <a:pPr marL="0" indent="0">
              <a:buNone/>
            </a:pPr>
            <a:r>
              <a:rPr lang="en-US" dirty="0"/>
              <a:t>SELECT MAX(</a:t>
            </a:r>
            <a:r>
              <a:rPr lang="en-US" i="1" dirty="0"/>
              <a:t>column_name</a:t>
            </a:r>
            <a:r>
              <a:rPr lang="en-US" dirty="0"/>
              <a:t>)</a:t>
            </a:r>
            <a:br>
              <a:rPr lang="en-US" dirty="0"/>
            </a:br>
            <a:r>
              <a:rPr lang="en-US" dirty="0"/>
              <a:t>FROM </a:t>
            </a:r>
            <a:r>
              <a:rPr lang="en-US" i="1" dirty="0"/>
              <a:t>table_name</a:t>
            </a:r>
            <a:br>
              <a:rPr lang="en-US" dirty="0"/>
            </a:br>
            <a:r>
              <a:rPr lang="en-US" dirty="0"/>
              <a:t>WHERE </a:t>
            </a:r>
            <a:r>
              <a:rPr lang="en-US" i="1" dirty="0"/>
              <a:t>condition</a:t>
            </a:r>
            <a:r>
              <a:rPr lang="en-US" dirty="0"/>
              <a:t>;</a:t>
            </a:r>
          </a:p>
          <a:p>
            <a:pPr marL="0" indent="0">
              <a:buNone/>
            </a:pPr>
            <a:endParaRPr lang="en-US" dirty="0"/>
          </a:p>
          <a:p>
            <a:endParaRPr lang="en-US" dirty="0"/>
          </a:p>
        </p:txBody>
      </p:sp>
      <p:sp>
        <p:nvSpPr>
          <p:cNvPr id="7" name="Slide Number Placeholder 6"/>
          <p:cNvSpPr>
            <a:spLocks noGrp="1"/>
          </p:cNvSpPr>
          <p:nvPr>
            <p:ph type="sldNum" sz="quarter" idx="12"/>
          </p:nvPr>
        </p:nvSpPr>
        <p:spPr/>
        <p:txBody>
          <a:bodyPr/>
          <a:lstStyle/>
          <a:p>
            <a:fld id="{F2C6B42E-B965-4DCF-BAD8-E7338CA8A40D}" type="slidenum">
              <a:rPr lang="en-US" smtClean="0"/>
              <a:t>34</a:t>
            </a:fld>
            <a:endParaRPr lang="en-US"/>
          </a:p>
        </p:txBody>
      </p:sp>
    </p:spTree>
    <p:extLst>
      <p:ext uri="{BB962C8B-B14F-4D97-AF65-F5344CB8AC3E}">
        <p14:creationId xmlns:p14="http://schemas.microsoft.com/office/powerpoint/2010/main" val="21004312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SQL COUNT(), AVG() and SUM() Functions</a:t>
            </a:r>
          </a:p>
        </p:txBody>
      </p:sp>
      <p:sp>
        <p:nvSpPr>
          <p:cNvPr id="3" name="Content Placeholder 2"/>
          <p:cNvSpPr>
            <a:spLocks noGrp="1"/>
          </p:cNvSpPr>
          <p:nvPr>
            <p:ph idx="1"/>
          </p:nvPr>
        </p:nvSpPr>
        <p:spPr>
          <a:xfrm>
            <a:off x="838200" y="1825625"/>
            <a:ext cx="11714018" cy="5101648"/>
          </a:xfrm>
        </p:spPr>
        <p:txBody>
          <a:bodyPr>
            <a:normAutofit fontScale="77500" lnSpcReduction="20000"/>
          </a:bodyPr>
          <a:lstStyle/>
          <a:p>
            <a:r>
              <a:rPr lang="en-US" dirty="0"/>
              <a:t>The COUNT() function returns the number of rows that matches a specified criterion.</a:t>
            </a:r>
          </a:p>
          <a:p>
            <a:r>
              <a:rPr lang="en-US" b="1" dirty="0"/>
              <a:t>COUNT() Syntax</a:t>
            </a:r>
          </a:p>
          <a:p>
            <a:pPr marL="0" indent="0">
              <a:buNone/>
            </a:pPr>
            <a:r>
              <a:rPr lang="en-US" sz="2300" dirty="0"/>
              <a:t>SELECT COUNT(</a:t>
            </a:r>
            <a:r>
              <a:rPr lang="en-US" sz="2300" dirty="0" err="1"/>
              <a:t>column_name</a:t>
            </a:r>
            <a:r>
              <a:rPr lang="en-US" sz="2300" dirty="0"/>
              <a:t>)</a:t>
            </a:r>
          </a:p>
          <a:p>
            <a:pPr marL="0" indent="0">
              <a:buNone/>
            </a:pPr>
            <a:r>
              <a:rPr lang="en-US" sz="2300" dirty="0"/>
              <a:t>FROM table_name</a:t>
            </a:r>
          </a:p>
          <a:p>
            <a:pPr marL="0" indent="0">
              <a:buNone/>
            </a:pPr>
            <a:r>
              <a:rPr lang="en-US" sz="2300" dirty="0"/>
              <a:t>WHERE condition;</a:t>
            </a:r>
          </a:p>
          <a:p>
            <a:r>
              <a:rPr lang="en-US" dirty="0"/>
              <a:t>The AVG() function returns the average value of a numeric column. </a:t>
            </a:r>
          </a:p>
          <a:p>
            <a:r>
              <a:rPr lang="en-US" b="1" dirty="0"/>
              <a:t>AVG() Syntax</a:t>
            </a:r>
          </a:p>
          <a:p>
            <a:pPr marL="0" indent="0">
              <a:buNone/>
            </a:pPr>
            <a:r>
              <a:rPr lang="en-US" sz="2300" dirty="0"/>
              <a:t>SELECT AVG(</a:t>
            </a:r>
            <a:r>
              <a:rPr lang="en-US" sz="2300" dirty="0" err="1"/>
              <a:t>column_name</a:t>
            </a:r>
            <a:r>
              <a:rPr lang="en-US" sz="2300" dirty="0"/>
              <a:t>)</a:t>
            </a:r>
          </a:p>
          <a:p>
            <a:pPr marL="0" indent="0">
              <a:buNone/>
            </a:pPr>
            <a:r>
              <a:rPr lang="en-US" sz="2300" dirty="0"/>
              <a:t>FROM table_name</a:t>
            </a:r>
          </a:p>
          <a:p>
            <a:pPr marL="0" indent="0">
              <a:buNone/>
            </a:pPr>
            <a:r>
              <a:rPr lang="en-US" sz="2300" dirty="0"/>
              <a:t>WHERE condition;</a:t>
            </a:r>
          </a:p>
          <a:p>
            <a:r>
              <a:rPr lang="en-US" dirty="0"/>
              <a:t>The SUM() function returns the total sum of a numeric column. </a:t>
            </a:r>
          </a:p>
          <a:p>
            <a:r>
              <a:rPr lang="en-US" b="1" dirty="0"/>
              <a:t>SUM() Syntax</a:t>
            </a:r>
          </a:p>
          <a:p>
            <a:pPr marL="0" indent="0">
              <a:buNone/>
            </a:pPr>
            <a:r>
              <a:rPr lang="en-US" sz="2300" dirty="0"/>
              <a:t>SELECT SUM(</a:t>
            </a:r>
            <a:r>
              <a:rPr lang="en-US" sz="2300" dirty="0" err="1"/>
              <a:t>column_name</a:t>
            </a:r>
            <a:r>
              <a:rPr lang="en-US" sz="2300" dirty="0"/>
              <a:t>)</a:t>
            </a:r>
          </a:p>
          <a:p>
            <a:pPr marL="0" indent="0">
              <a:buNone/>
            </a:pPr>
            <a:r>
              <a:rPr lang="en-US" sz="2300" dirty="0"/>
              <a:t>FROM table_name</a:t>
            </a:r>
          </a:p>
          <a:p>
            <a:pPr marL="0" indent="0">
              <a:buNone/>
            </a:pPr>
            <a:r>
              <a:rPr lang="en-US" sz="2300" dirty="0"/>
              <a:t>WHERE condition;</a:t>
            </a:r>
          </a:p>
        </p:txBody>
      </p:sp>
      <p:sp>
        <p:nvSpPr>
          <p:cNvPr id="6" name="Slide Number Placeholder 5"/>
          <p:cNvSpPr>
            <a:spLocks noGrp="1"/>
          </p:cNvSpPr>
          <p:nvPr>
            <p:ph type="sldNum" sz="quarter" idx="12"/>
          </p:nvPr>
        </p:nvSpPr>
        <p:spPr/>
        <p:txBody>
          <a:bodyPr/>
          <a:lstStyle/>
          <a:p>
            <a:fld id="{F2C6B42E-B965-4DCF-BAD8-E7338CA8A40D}" type="slidenum">
              <a:rPr lang="en-US" smtClean="0"/>
              <a:t>35</a:t>
            </a:fld>
            <a:endParaRPr lang="en-US"/>
          </a:p>
        </p:txBody>
      </p:sp>
    </p:spTree>
    <p:extLst>
      <p:ext uri="{BB962C8B-B14F-4D97-AF65-F5344CB8AC3E}">
        <p14:creationId xmlns:p14="http://schemas.microsoft.com/office/powerpoint/2010/main" val="2840317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Nested Query/ Sub Query:</a:t>
            </a:r>
          </a:p>
        </p:txBody>
      </p:sp>
      <p:sp>
        <p:nvSpPr>
          <p:cNvPr id="3" name="Content Placeholder 2"/>
          <p:cNvSpPr>
            <a:spLocks noGrp="1"/>
          </p:cNvSpPr>
          <p:nvPr>
            <p:ph idx="1"/>
          </p:nvPr>
        </p:nvSpPr>
        <p:spPr/>
        <p:txBody>
          <a:bodyPr/>
          <a:lstStyle/>
          <a:p>
            <a:pPr algn="just"/>
            <a:r>
              <a:rPr lang="en-US" dirty="0"/>
              <a:t>A Subquery or Inner query or a Nested query is a query within another SQL query and embedded within the WHERE clause.</a:t>
            </a:r>
          </a:p>
          <a:p>
            <a:pPr algn="just"/>
            <a:r>
              <a:rPr lang="en-US" dirty="0"/>
              <a:t>A subquery is used to return data that will be used in the main query as a condition to further restrict the data to be retrieved.</a:t>
            </a:r>
          </a:p>
          <a:p>
            <a:pPr algn="just"/>
            <a:r>
              <a:rPr lang="en-US" dirty="0"/>
              <a:t>Subqueries can be used with the SELECT, INSERT, UPDATE, and DELETE statements along with the operators like =, &lt;, &gt;, &gt;=, &lt;=, IN, BETWEEN, etc.</a:t>
            </a:r>
          </a:p>
        </p:txBody>
      </p:sp>
      <p:sp>
        <p:nvSpPr>
          <p:cNvPr id="4" name="Slide Number Placeholder 3"/>
          <p:cNvSpPr>
            <a:spLocks noGrp="1"/>
          </p:cNvSpPr>
          <p:nvPr>
            <p:ph type="sldNum" sz="quarter" idx="12"/>
          </p:nvPr>
        </p:nvSpPr>
        <p:spPr/>
        <p:txBody>
          <a:bodyPr/>
          <a:lstStyle/>
          <a:p>
            <a:fld id="{F2C6B42E-B965-4DCF-BAD8-E7338CA8A40D}" type="slidenum">
              <a:rPr lang="en-US" smtClean="0"/>
              <a:t>36</a:t>
            </a:fld>
            <a:endParaRPr lang="en-US"/>
          </a:p>
        </p:txBody>
      </p:sp>
    </p:spTree>
    <p:extLst>
      <p:ext uri="{BB962C8B-B14F-4D97-AF65-F5344CB8AC3E}">
        <p14:creationId xmlns:p14="http://schemas.microsoft.com/office/powerpoint/2010/main" val="15499089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Syntax:</a:t>
            </a:r>
          </a:p>
        </p:txBody>
      </p:sp>
      <p:sp>
        <p:nvSpPr>
          <p:cNvPr id="3" name="Content Placeholder 2"/>
          <p:cNvSpPr>
            <a:spLocks noGrp="1"/>
          </p:cNvSpPr>
          <p:nvPr>
            <p:ph idx="1"/>
          </p:nvPr>
        </p:nvSpPr>
        <p:spPr/>
        <p:txBody>
          <a:bodyPr>
            <a:normAutofit/>
          </a:bodyPr>
          <a:lstStyle/>
          <a:p>
            <a:r>
              <a:rPr lang="en-US" dirty="0"/>
              <a:t>Subqueries are most frequently used with the SELECT statement. The basic syntax is as follows −</a:t>
            </a:r>
          </a:p>
          <a:p>
            <a:pPr marL="0" indent="0">
              <a:buNone/>
            </a:pPr>
            <a:r>
              <a:rPr lang="en-US" dirty="0"/>
              <a:t>SELECT column_name</a:t>
            </a:r>
          </a:p>
          <a:p>
            <a:pPr marL="0" indent="0">
              <a:buNone/>
            </a:pPr>
            <a:r>
              <a:rPr lang="en-US" dirty="0"/>
              <a:t>FROM   table1 WHERE  column_name OPERATOR</a:t>
            </a:r>
          </a:p>
          <a:p>
            <a:pPr marL="0" indent="0">
              <a:buNone/>
            </a:pPr>
            <a:r>
              <a:rPr lang="en-US" dirty="0"/>
              <a:t>  (SELECT column_name</a:t>
            </a:r>
          </a:p>
          <a:p>
            <a:pPr marL="0" indent="0">
              <a:buNone/>
            </a:pPr>
            <a:r>
              <a:rPr lang="en-US" dirty="0"/>
              <a:t> FROM table1 [WHERE]);</a:t>
            </a:r>
          </a:p>
        </p:txBody>
      </p:sp>
      <p:sp>
        <p:nvSpPr>
          <p:cNvPr id="4" name="Slide Number Placeholder 3"/>
          <p:cNvSpPr>
            <a:spLocks noGrp="1"/>
          </p:cNvSpPr>
          <p:nvPr>
            <p:ph type="sldNum" sz="quarter" idx="12"/>
          </p:nvPr>
        </p:nvSpPr>
        <p:spPr/>
        <p:txBody>
          <a:bodyPr/>
          <a:lstStyle/>
          <a:p>
            <a:fld id="{F2C6B42E-B965-4DCF-BAD8-E7338CA8A40D}" type="slidenum">
              <a:rPr lang="en-US" smtClean="0"/>
              <a:t>37</a:t>
            </a:fld>
            <a:endParaRPr lang="en-US"/>
          </a:p>
        </p:txBody>
      </p:sp>
    </p:spTree>
    <p:extLst>
      <p:ext uri="{BB962C8B-B14F-4D97-AF65-F5344CB8AC3E}">
        <p14:creationId xmlns:p14="http://schemas.microsoft.com/office/powerpoint/2010/main" val="20173489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Nested query using aggregate function example:</a:t>
            </a:r>
          </a:p>
        </p:txBody>
      </p:sp>
      <p:sp>
        <p:nvSpPr>
          <p:cNvPr id="3" name="Content Placeholder 2"/>
          <p:cNvSpPr>
            <a:spLocks noGrp="1"/>
          </p:cNvSpPr>
          <p:nvPr>
            <p:ph idx="1"/>
          </p:nvPr>
        </p:nvSpPr>
        <p:spPr/>
        <p:txBody>
          <a:bodyPr>
            <a:normAutofit/>
          </a:bodyPr>
          <a:lstStyle/>
          <a:p>
            <a:pPr lvl="0"/>
            <a:r>
              <a:rPr lang="en-US" b="1" dirty="0"/>
              <a:t>Display all information of employees who is getting minimum salary among all the employees.</a:t>
            </a:r>
          </a:p>
          <a:p>
            <a:pPr marL="0" indent="0">
              <a:buNone/>
            </a:pPr>
            <a:r>
              <a:rPr lang="en-US" dirty="0"/>
              <a:t>SELECT * FROM employee WHERE salary=</a:t>
            </a:r>
          </a:p>
          <a:p>
            <a:pPr marL="0" indent="0">
              <a:buNone/>
            </a:pPr>
            <a:r>
              <a:rPr lang="en-US" dirty="0"/>
              <a:t>(SELECT MAX(salary) FROM employee);</a:t>
            </a:r>
          </a:p>
          <a:p>
            <a:pPr lvl="0"/>
            <a:r>
              <a:rPr lang="en-US" b="1" dirty="0"/>
              <a:t>Display all information of employees who is getting second highest salary among all the employees.</a:t>
            </a:r>
          </a:p>
          <a:p>
            <a:pPr marL="0" indent="0">
              <a:buNone/>
            </a:pPr>
            <a:r>
              <a:rPr lang="en-US" dirty="0"/>
              <a:t>SELECT * FROM employee WHERE salary =(</a:t>
            </a:r>
          </a:p>
          <a:p>
            <a:pPr marL="0" indent="0">
              <a:buNone/>
            </a:pPr>
            <a:r>
              <a:rPr lang="en-US" dirty="0"/>
              <a:t>SELECT MAX(salary) FROM employee WHERE salary !=(</a:t>
            </a:r>
          </a:p>
          <a:p>
            <a:pPr marL="0" indent="0">
              <a:buNone/>
            </a:pPr>
            <a:r>
              <a:rPr lang="en-US" dirty="0"/>
              <a:t>SELECT MAX(salary) FROM employee));</a:t>
            </a:r>
          </a:p>
        </p:txBody>
      </p:sp>
      <p:sp>
        <p:nvSpPr>
          <p:cNvPr id="4" name="Slide Number Placeholder 3"/>
          <p:cNvSpPr>
            <a:spLocks noGrp="1"/>
          </p:cNvSpPr>
          <p:nvPr>
            <p:ph type="sldNum" sz="quarter" idx="12"/>
          </p:nvPr>
        </p:nvSpPr>
        <p:spPr/>
        <p:txBody>
          <a:bodyPr/>
          <a:lstStyle/>
          <a:p>
            <a:fld id="{F2C6B42E-B965-4DCF-BAD8-E7338CA8A40D}" type="slidenum">
              <a:rPr lang="en-US" smtClean="0"/>
              <a:t>38</a:t>
            </a:fld>
            <a:endParaRPr lang="en-US"/>
          </a:p>
        </p:txBody>
      </p:sp>
    </p:spTree>
    <p:extLst>
      <p:ext uri="{BB962C8B-B14F-4D97-AF65-F5344CB8AC3E}">
        <p14:creationId xmlns:p14="http://schemas.microsoft.com/office/powerpoint/2010/main" val="39976674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for Nested Query Insertion:</a:t>
            </a:r>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r>
              <a:rPr lang="en-US" dirty="0"/>
              <a:t>INSERT INTO it(</a:t>
            </a:r>
            <a:r>
              <a:rPr lang="en-US" dirty="0" err="1"/>
              <a:t>e_id</a:t>
            </a:r>
            <a:r>
              <a:rPr lang="en-US" dirty="0"/>
              <a:t>, </a:t>
            </a:r>
            <a:r>
              <a:rPr lang="en-US" dirty="0" err="1"/>
              <a:t>e_name</a:t>
            </a:r>
            <a:r>
              <a:rPr lang="en-US" dirty="0"/>
              <a:t>, salary)</a:t>
            </a:r>
          </a:p>
          <a:p>
            <a:pPr marL="0" indent="0">
              <a:buNone/>
            </a:pPr>
            <a:r>
              <a:rPr lang="en-US" dirty="0"/>
              <a:t>SELECT </a:t>
            </a:r>
            <a:r>
              <a:rPr lang="en-US" dirty="0" err="1"/>
              <a:t>e_id</a:t>
            </a:r>
            <a:r>
              <a:rPr lang="en-US" dirty="0"/>
              <a:t>, </a:t>
            </a:r>
            <a:r>
              <a:rPr lang="en-US" dirty="0" err="1"/>
              <a:t>e_name,salary</a:t>
            </a:r>
            <a:r>
              <a:rPr lang="en-US" dirty="0"/>
              <a:t> FROM employee WHERE dept_name='IT';</a:t>
            </a:r>
          </a:p>
          <a:p>
            <a:pPr marL="0" indent="0">
              <a:buNone/>
            </a:pPr>
            <a:endParaRPr lang="en-US" dirty="0"/>
          </a:p>
        </p:txBody>
      </p:sp>
      <p:sp>
        <p:nvSpPr>
          <p:cNvPr id="4" name="Slide Number Placeholder 3"/>
          <p:cNvSpPr>
            <a:spLocks noGrp="1"/>
          </p:cNvSpPr>
          <p:nvPr>
            <p:ph type="sldNum" sz="quarter" idx="12"/>
          </p:nvPr>
        </p:nvSpPr>
        <p:spPr/>
        <p:txBody>
          <a:bodyPr/>
          <a:lstStyle/>
          <a:p>
            <a:fld id="{F2C6B42E-B965-4DCF-BAD8-E7338CA8A40D}" type="slidenum">
              <a:rPr lang="en-US" smtClean="0"/>
              <a:t>39</a:t>
            </a:fld>
            <a:endParaRPr lang="en-US"/>
          </a:p>
        </p:txBody>
      </p:sp>
      <p:pic>
        <p:nvPicPr>
          <p:cNvPr id="5" name="Picture 4"/>
          <p:cNvPicPr>
            <a:picLocks noChangeAspect="1"/>
          </p:cNvPicPr>
          <p:nvPr/>
        </p:nvPicPr>
        <p:blipFill>
          <a:blip r:embed="rId2"/>
          <a:stretch>
            <a:fillRect/>
          </a:stretch>
        </p:blipFill>
        <p:spPr>
          <a:xfrm>
            <a:off x="7093527" y="4549065"/>
            <a:ext cx="3916625" cy="2136341"/>
          </a:xfrm>
          <a:prstGeom prst="rect">
            <a:avLst/>
          </a:prstGeom>
        </p:spPr>
      </p:pic>
      <p:sp>
        <p:nvSpPr>
          <p:cNvPr id="6" name="TextBox 5"/>
          <p:cNvSpPr txBox="1"/>
          <p:nvPr/>
        </p:nvSpPr>
        <p:spPr>
          <a:xfrm>
            <a:off x="914400" y="1646238"/>
            <a:ext cx="10704945" cy="923330"/>
          </a:xfrm>
          <a:prstGeom prst="rect">
            <a:avLst/>
          </a:prstGeom>
          <a:noFill/>
        </p:spPr>
        <p:txBody>
          <a:bodyPr wrap="square" rtlCol="0">
            <a:spAutoFit/>
          </a:bodyPr>
          <a:lstStyle/>
          <a:p>
            <a:r>
              <a:rPr lang="en-US" dirty="0"/>
              <a:t>Suppose we have Employee (</a:t>
            </a:r>
            <a:r>
              <a:rPr lang="en-US" dirty="0" err="1"/>
              <a:t>e_id</a:t>
            </a:r>
            <a:r>
              <a:rPr lang="en-US" dirty="0"/>
              <a:t>, </a:t>
            </a:r>
            <a:r>
              <a:rPr lang="en-US" dirty="0" err="1"/>
              <a:t>e_name</a:t>
            </a:r>
            <a:r>
              <a:rPr lang="en-US" dirty="0"/>
              <a:t>, salary and dept_name )table which have tons of data. </a:t>
            </a:r>
          </a:p>
          <a:p>
            <a:r>
              <a:rPr lang="en-US" dirty="0"/>
              <a:t>So we have to make IT (</a:t>
            </a:r>
            <a:r>
              <a:rPr lang="en-US" dirty="0" err="1"/>
              <a:t>e_id</a:t>
            </a:r>
            <a:r>
              <a:rPr lang="en-US" dirty="0"/>
              <a:t>, </a:t>
            </a:r>
            <a:r>
              <a:rPr lang="en-US" dirty="0" err="1"/>
              <a:t>e_name</a:t>
            </a:r>
            <a:r>
              <a:rPr lang="en-US" dirty="0"/>
              <a:t> and salary) table which are in department of IT.</a:t>
            </a:r>
          </a:p>
          <a:p>
            <a:r>
              <a:rPr lang="en-US" dirty="0"/>
              <a:t>So we can use following query:</a:t>
            </a:r>
          </a:p>
        </p:txBody>
      </p:sp>
      <p:pic>
        <p:nvPicPr>
          <p:cNvPr id="7" name="Picture 6"/>
          <p:cNvPicPr>
            <a:picLocks noChangeAspect="1"/>
          </p:cNvPicPr>
          <p:nvPr/>
        </p:nvPicPr>
        <p:blipFill>
          <a:blip r:embed="rId3"/>
          <a:stretch>
            <a:fillRect/>
          </a:stretch>
        </p:blipFill>
        <p:spPr>
          <a:xfrm>
            <a:off x="1312426" y="4340665"/>
            <a:ext cx="4811283" cy="2449381"/>
          </a:xfrm>
          <a:prstGeom prst="rect">
            <a:avLst/>
          </a:prstGeom>
        </p:spPr>
      </p:pic>
      <p:sp>
        <p:nvSpPr>
          <p:cNvPr id="8" name="TextBox 7"/>
          <p:cNvSpPr txBox="1"/>
          <p:nvPr/>
        </p:nvSpPr>
        <p:spPr>
          <a:xfrm flipH="1">
            <a:off x="2465877" y="3903866"/>
            <a:ext cx="1884681" cy="369332"/>
          </a:xfrm>
          <a:prstGeom prst="rect">
            <a:avLst/>
          </a:prstGeom>
          <a:noFill/>
        </p:spPr>
        <p:txBody>
          <a:bodyPr wrap="square" rtlCol="0">
            <a:spAutoFit/>
          </a:bodyPr>
          <a:lstStyle/>
          <a:p>
            <a:r>
              <a:rPr lang="en-US" dirty="0"/>
              <a:t>Employee table</a:t>
            </a:r>
          </a:p>
        </p:txBody>
      </p:sp>
      <p:sp>
        <p:nvSpPr>
          <p:cNvPr id="9" name="TextBox 8"/>
          <p:cNvSpPr txBox="1"/>
          <p:nvPr/>
        </p:nvSpPr>
        <p:spPr>
          <a:xfrm>
            <a:off x="8610600" y="4142880"/>
            <a:ext cx="1530927" cy="369332"/>
          </a:xfrm>
          <a:prstGeom prst="rect">
            <a:avLst/>
          </a:prstGeom>
          <a:noFill/>
        </p:spPr>
        <p:txBody>
          <a:bodyPr wrap="square" rtlCol="0">
            <a:spAutoFit/>
          </a:bodyPr>
          <a:lstStyle/>
          <a:p>
            <a:r>
              <a:rPr lang="en-US" dirty="0"/>
              <a:t>IT table</a:t>
            </a:r>
          </a:p>
        </p:txBody>
      </p:sp>
    </p:spTree>
    <p:extLst>
      <p:ext uri="{BB962C8B-B14F-4D97-AF65-F5344CB8AC3E}">
        <p14:creationId xmlns:p14="http://schemas.microsoft.com/office/powerpoint/2010/main" val="502533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Categories of SQL Commands</a:t>
            </a:r>
          </a:p>
        </p:txBody>
      </p:sp>
      <p:pic>
        <p:nvPicPr>
          <p:cNvPr id="1026" name="Picture 2" descr="Types of SQL Commands - javatpoi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09141" y="2045493"/>
            <a:ext cx="6773718" cy="3432017"/>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F2C6B42E-B965-4DCF-BAD8-E7338CA8A40D}" type="slidenum">
              <a:rPr lang="en-US" smtClean="0"/>
              <a:t>4</a:t>
            </a:fld>
            <a:endParaRPr lang="en-US"/>
          </a:p>
        </p:txBody>
      </p:sp>
    </p:spTree>
    <p:extLst>
      <p:ext uri="{BB962C8B-B14F-4D97-AF65-F5344CB8AC3E}">
        <p14:creationId xmlns:p14="http://schemas.microsoft.com/office/powerpoint/2010/main" val="9213987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for Nested Query Deletion:</a:t>
            </a:r>
          </a:p>
        </p:txBody>
      </p:sp>
      <p:sp>
        <p:nvSpPr>
          <p:cNvPr id="3" name="Content Placeholder 2"/>
          <p:cNvSpPr>
            <a:spLocks noGrp="1"/>
          </p:cNvSpPr>
          <p:nvPr>
            <p:ph idx="1"/>
          </p:nvPr>
        </p:nvSpPr>
        <p:spPr/>
        <p:txBody>
          <a:bodyPr/>
          <a:lstStyle/>
          <a:p>
            <a:r>
              <a:rPr lang="en-US" dirty="0"/>
              <a:t>DELETE FROM employee WHERE </a:t>
            </a:r>
            <a:r>
              <a:rPr lang="en-US" dirty="0" err="1"/>
              <a:t>e_id</a:t>
            </a:r>
            <a:r>
              <a:rPr lang="en-US" dirty="0"/>
              <a:t>=( SELECT MAX(</a:t>
            </a:r>
            <a:r>
              <a:rPr lang="en-US" dirty="0" err="1"/>
              <a:t>e_id</a:t>
            </a:r>
            <a:r>
              <a:rPr lang="en-US" dirty="0"/>
              <a:t>) FROM employee);</a:t>
            </a:r>
          </a:p>
          <a:p>
            <a:endParaRPr lang="en-US" dirty="0"/>
          </a:p>
        </p:txBody>
      </p:sp>
      <p:sp>
        <p:nvSpPr>
          <p:cNvPr id="4" name="Slide Number Placeholder 3"/>
          <p:cNvSpPr>
            <a:spLocks noGrp="1"/>
          </p:cNvSpPr>
          <p:nvPr>
            <p:ph type="sldNum" sz="quarter" idx="12"/>
          </p:nvPr>
        </p:nvSpPr>
        <p:spPr/>
        <p:txBody>
          <a:bodyPr/>
          <a:lstStyle/>
          <a:p>
            <a:fld id="{F2C6B42E-B965-4DCF-BAD8-E7338CA8A40D}" type="slidenum">
              <a:rPr lang="en-US" smtClean="0"/>
              <a:t>40</a:t>
            </a:fld>
            <a:endParaRPr lang="en-US"/>
          </a:p>
        </p:txBody>
      </p:sp>
      <p:pic>
        <p:nvPicPr>
          <p:cNvPr id="5" name="Picture 4"/>
          <p:cNvPicPr>
            <a:picLocks noChangeAspect="1"/>
          </p:cNvPicPr>
          <p:nvPr/>
        </p:nvPicPr>
        <p:blipFill>
          <a:blip r:embed="rId2"/>
          <a:stretch>
            <a:fillRect/>
          </a:stretch>
        </p:blipFill>
        <p:spPr>
          <a:xfrm>
            <a:off x="1012099" y="3771031"/>
            <a:ext cx="5070240" cy="2540869"/>
          </a:xfrm>
          <a:prstGeom prst="rect">
            <a:avLst/>
          </a:prstGeom>
        </p:spPr>
      </p:pic>
      <p:pic>
        <p:nvPicPr>
          <p:cNvPr id="6" name="Picture 5"/>
          <p:cNvPicPr>
            <a:picLocks noChangeAspect="1"/>
          </p:cNvPicPr>
          <p:nvPr/>
        </p:nvPicPr>
        <p:blipFill>
          <a:blip r:embed="rId3"/>
          <a:stretch>
            <a:fillRect/>
          </a:stretch>
        </p:blipFill>
        <p:spPr>
          <a:xfrm>
            <a:off x="6619152" y="4001294"/>
            <a:ext cx="5178128" cy="2310606"/>
          </a:xfrm>
          <a:prstGeom prst="rect">
            <a:avLst/>
          </a:prstGeom>
        </p:spPr>
      </p:pic>
      <p:sp>
        <p:nvSpPr>
          <p:cNvPr id="7" name="TextBox 6"/>
          <p:cNvSpPr txBox="1"/>
          <p:nvPr/>
        </p:nvSpPr>
        <p:spPr>
          <a:xfrm flipH="1">
            <a:off x="2456410" y="3288145"/>
            <a:ext cx="2124826" cy="369332"/>
          </a:xfrm>
          <a:prstGeom prst="rect">
            <a:avLst/>
          </a:prstGeom>
          <a:noFill/>
        </p:spPr>
        <p:txBody>
          <a:bodyPr wrap="square" rtlCol="0">
            <a:spAutoFit/>
          </a:bodyPr>
          <a:lstStyle/>
          <a:p>
            <a:r>
              <a:rPr lang="en-US" dirty="0"/>
              <a:t>Before</a:t>
            </a:r>
          </a:p>
        </p:txBody>
      </p:sp>
      <p:sp>
        <p:nvSpPr>
          <p:cNvPr id="8" name="TextBox 7"/>
          <p:cNvSpPr txBox="1"/>
          <p:nvPr/>
        </p:nvSpPr>
        <p:spPr>
          <a:xfrm>
            <a:off x="8275782" y="3401699"/>
            <a:ext cx="1182255" cy="369332"/>
          </a:xfrm>
          <a:prstGeom prst="rect">
            <a:avLst/>
          </a:prstGeom>
          <a:noFill/>
        </p:spPr>
        <p:txBody>
          <a:bodyPr wrap="square" rtlCol="0">
            <a:spAutoFit/>
          </a:bodyPr>
          <a:lstStyle/>
          <a:p>
            <a:r>
              <a:rPr lang="en-US" dirty="0"/>
              <a:t>After </a:t>
            </a:r>
          </a:p>
        </p:txBody>
      </p:sp>
    </p:spTree>
    <p:extLst>
      <p:ext uri="{BB962C8B-B14F-4D97-AF65-F5344CB8AC3E}">
        <p14:creationId xmlns:p14="http://schemas.microsoft.com/office/powerpoint/2010/main" val="7201603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br>
              <a:rPr lang="en-US" dirty="0"/>
            </a:br>
            <a:r>
              <a:rPr lang="en-US" dirty="0"/>
              <a:t> </a:t>
            </a:r>
            <a:r>
              <a:rPr lang="en-US" b="1" dirty="0"/>
              <a:t>Example of Update using Nested Query:</a:t>
            </a:r>
          </a:p>
        </p:txBody>
      </p:sp>
      <p:pic>
        <p:nvPicPr>
          <p:cNvPr id="5" name="Content Placeholder 4"/>
          <p:cNvPicPr>
            <a:picLocks noGrp="1" noChangeAspect="1"/>
          </p:cNvPicPr>
          <p:nvPr>
            <p:ph idx="1"/>
          </p:nvPr>
        </p:nvPicPr>
        <p:blipFill>
          <a:blip r:embed="rId2"/>
          <a:stretch>
            <a:fillRect/>
          </a:stretch>
        </p:blipFill>
        <p:spPr>
          <a:xfrm>
            <a:off x="1157438" y="3803723"/>
            <a:ext cx="4836962" cy="2452544"/>
          </a:xfrm>
          <a:prstGeom prst="rect">
            <a:avLst/>
          </a:prstGeom>
        </p:spPr>
      </p:pic>
      <p:sp>
        <p:nvSpPr>
          <p:cNvPr id="4" name="Slide Number Placeholder 3"/>
          <p:cNvSpPr>
            <a:spLocks noGrp="1"/>
          </p:cNvSpPr>
          <p:nvPr>
            <p:ph type="sldNum" sz="quarter" idx="12"/>
          </p:nvPr>
        </p:nvSpPr>
        <p:spPr/>
        <p:txBody>
          <a:bodyPr/>
          <a:lstStyle/>
          <a:p>
            <a:fld id="{F2C6B42E-B965-4DCF-BAD8-E7338CA8A40D}" type="slidenum">
              <a:rPr lang="en-US" smtClean="0"/>
              <a:t>41</a:t>
            </a:fld>
            <a:endParaRPr lang="en-US"/>
          </a:p>
        </p:txBody>
      </p:sp>
      <p:sp>
        <p:nvSpPr>
          <p:cNvPr id="6" name="TextBox 5"/>
          <p:cNvSpPr txBox="1"/>
          <p:nvPr/>
        </p:nvSpPr>
        <p:spPr>
          <a:xfrm>
            <a:off x="1062181" y="1907002"/>
            <a:ext cx="10446328" cy="1384995"/>
          </a:xfrm>
          <a:prstGeom prst="rect">
            <a:avLst/>
          </a:prstGeom>
          <a:noFill/>
        </p:spPr>
        <p:txBody>
          <a:bodyPr wrap="square" rtlCol="0">
            <a:spAutoFit/>
          </a:bodyPr>
          <a:lstStyle/>
          <a:p>
            <a:r>
              <a:rPr lang="en-US" sz="2800" dirty="0"/>
              <a:t>UPDATE employee SET salary = salary + 5000 </a:t>
            </a:r>
          </a:p>
          <a:p>
            <a:r>
              <a:rPr lang="en-US" sz="2800" dirty="0"/>
              <a:t>WHERE salary = </a:t>
            </a:r>
          </a:p>
          <a:p>
            <a:r>
              <a:rPr lang="en-US" sz="2800" dirty="0"/>
              <a:t>(SELECT MIN(salary) FROM employee);</a:t>
            </a:r>
          </a:p>
        </p:txBody>
      </p:sp>
      <p:sp>
        <p:nvSpPr>
          <p:cNvPr id="7" name="TextBox 6"/>
          <p:cNvSpPr txBox="1"/>
          <p:nvPr/>
        </p:nvSpPr>
        <p:spPr>
          <a:xfrm flipH="1">
            <a:off x="2179319" y="3259084"/>
            <a:ext cx="1995517" cy="369332"/>
          </a:xfrm>
          <a:prstGeom prst="rect">
            <a:avLst/>
          </a:prstGeom>
          <a:noFill/>
        </p:spPr>
        <p:txBody>
          <a:bodyPr wrap="square" rtlCol="0">
            <a:spAutoFit/>
          </a:bodyPr>
          <a:lstStyle/>
          <a:p>
            <a:r>
              <a:rPr lang="en-US" dirty="0"/>
              <a:t>Before update</a:t>
            </a:r>
          </a:p>
        </p:txBody>
      </p:sp>
      <p:pic>
        <p:nvPicPr>
          <p:cNvPr id="8" name="Picture 7"/>
          <p:cNvPicPr>
            <a:picLocks noChangeAspect="1"/>
          </p:cNvPicPr>
          <p:nvPr/>
        </p:nvPicPr>
        <p:blipFill>
          <a:blip r:embed="rId3"/>
          <a:stretch>
            <a:fillRect/>
          </a:stretch>
        </p:blipFill>
        <p:spPr>
          <a:xfrm>
            <a:off x="6748170" y="3827537"/>
            <a:ext cx="5053137" cy="2428729"/>
          </a:xfrm>
          <a:prstGeom prst="rect">
            <a:avLst/>
          </a:prstGeom>
        </p:spPr>
      </p:pic>
      <p:sp>
        <p:nvSpPr>
          <p:cNvPr id="9" name="TextBox 8"/>
          <p:cNvSpPr txBox="1"/>
          <p:nvPr/>
        </p:nvSpPr>
        <p:spPr>
          <a:xfrm flipH="1">
            <a:off x="7988992" y="3259084"/>
            <a:ext cx="2808317" cy="369332"/>
          </a:xfrm>
          <a:prstGeom prst="rect">
            <a:avLst/>
          </a:prstGeom>
          <a:noFill/>
        </p:spPr>
        <p:txBody>
          <a:bodyPr wrap="square" rtlCol="0">
            <a:spAutoFit/>
          </a:bodyPr>
          <a:lstStyle/>
          <a:p>
            <a:r>
              <a:rPr lang="en-US" dirty="0"/>
              <a:t>After update</a:t>
            </a:r>
          </a:p>
        </p:txBody>
      </p:sp>
    </p:spTree>
    <p:extLst>
      <p:ext uri="{BB962C8B-B14F-4D97-AF65-F5344CB8AC3E}">
        <p14:creationId xmlns:p14="http://schemas.microsoft.com/office/powerpoint/2010/main" val="33811614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42774-DDF7-4F77-84A2-027F12437C21}"/>
              </a:ext>
            </a:extLst>
          </p:cNvPr>
          <p:cNvSpPr>
            <a:spLocks noGrp="1"/>
          </p:cNvSpPr>
          <p:nvPr>
            <p:ph type="title"/>
          </p:nvPr>
        </p:nvSpPr>
        <p:spPr/>
        <p:txBody>
          <a:bodyPr/>
          <a:lstStyle/>
          <a:p>
            <a:r>
              <a:rPr lang="en-US" b="1" dirty="0"/>
              <a:t>Set Membership</a:t>
            </a:r>
          </a:p>
        </p:txBody>
      </p:sp>
      <p:sp>
        <p:nvSpPr>
          <p:cNvPr id="3" name="Content Placeholder 2">
            <a:extLst>
              <a:ext uri="{FF2B5EF4-FFF2-40B4-BE49-F238E27FC236}">
                <a16:creationId xmlns:a16="http://schemas.microsoft.com/office/drawing/2014/main" id="{1C3DA3A1-CE9F-48F3-918A-42CE3E6ECD5F}"/>
              </a:ext>
            </a:extLst>
          </p:cNvPr>
          <p:cNvSpPr>
            <a:spLocks noGrp="1"/>
          </p:cNvSpPr>
          <p:nvPr>
            <p:ph idx="1"/>
          </p:nvPr>
        </p:nvSpPr>
        <p:spPr/>
        <p:txBody>
          <a:bodyPr/>
          <a:lstStyle/>
          <a:p>
            <a:r>
              <a:rPr lang="en-US" dirty="0"/>
              <a:t>In SQL, set membership refers to the concept of checking whether a specific value exists within a defined set of values. This is primarily achieved using the IN and NOT IN operators.</a:t>
            </a:r>
          </a:p>
          <a:p>
            <a:r>
              <a:rPr lang="en-US" b="0" i="0" dirty="0">
                <a:solidFill>
                  <a:srgbClr val="9334E6"/>
                </a:solidFill>
                <a:effectLst/>
                <a:latin typeface="Courier New" panose="02070309020205020404" pitchFamily="49" charset="0"/>
              </a:rPr>
              <a:t>SELECT</a:t>
            </a:r>
            <a:r>
              <a:rPr lang="en-US" b="0" i="0" dirty="0">
                <a:solidFill>
                  <a:srgbClr val="001D35"/>
                </a:solidFill>
                <a:effectLst/>
                <a:latin typeface="Courier New" panose="02070309020205020404" pitchFamily="49" charset="0"/>
              </a:rPr>
              <a:t> name, city</a:t>
            </a:r>
            <a:br>
              <a:rPr lang="en-US" dirty="0"/>
            </a:br>
            <a:r>
              <a:rPr lang="en-US" b="0" i="0" dirty="0">
                <a:solidFill>
                  <a:srgbClr val="9334E6"/>
                </a:solidFill>
                <a:effectLst/>
                <a:latin typeface="Courier New" panose="02070309020205020404" pitchFamily="49" charset="0"/>
              </a:rPr>
              <a:t>FROM</a:t>
            </a:r>
            <a:r>
              <a:rPr lang="en-US" b="0" i="0" dirty="0">
                <a:solidFill>
                  <a:srgbClr val="001D35"/>
                </a:solidFill>
                <a:effectLst/>
                <a:latin typeface="Courier New" panose="02070309020205020404" pitchFamily="49" charset="0"/>
              </a:rPr>
              <a:t> customers</a:t>
            </a:r>
            <a:br>
              <a:rPr lang="en-US" dirty="0"/>
            </a:br>
            <a:r>
              <a:rPr lang="en-US" b="0" i="0" dirty="0">
                <a:solidFill>
                  <a:srgbClr val="9334E6"/>
                </a:solidFill>
                <a:effectLst/>
                <a:latin typeface="Courier New" panose="02070309020205020404" pitchFamily="49" charset="0"/>
              </a:rPr>
              <a:t>WHERE</a:t>
            </a:r>
            <a:r>
              <a:rPr lang="en-US" b="0" i="0" dirty="0">
                <a:solidFill>
                  <a:srgbClr val="001D35"/>
                </a:solidFill>
                <a:effectLst/>
                <a:latin typeface="Courier New" panose="02070309020205020404" pitchFamily="49" charset="0"/>
              </a:rPr>
              <a:t> city </a:t>
            </a:r>
            <a:r>
              <a:rPr lang="en-US" b="0" i="0" dirty="0">
                <a:solidFill>
                  <a:srgbClr val="9334E6"/>
                </a:solidFill>
                <a:effectLst/>
                <a:latin typeface="Courier New" panose="02070309020205020404" pitchFamily="49" charset="0"/>
              </a:rPr>
              <a:t>IN</a:t>
            </a:r>
            <a:r>
              <a:rPr lang="en-US" b="0" i="0" dirty="0">
                <a:solidFill>
                  <a:srgbClr val="001D35"/>
                </a:solidFill>
                <a:effectLst/>
                <a:latin typeface="Courier New" panose="02070309020205020404" pitchFamily="49" charset="0"/>
              </a:rPr>
              <a:t> (</a:t>
            </a:r>
            <a:r>
              <a:rPr lang="en-US" b="0" i="0" dirty="0">
                <a:solidFill>
                  <a:srgbClr val="188038"/>
                </a:solidFill>
                <a:effectLst/>
                <a:latin typeface="Courier New" panose="02070309020205020404" pitchFamily="49" charset="0"/>
              </a:rPr>
              <a:t>'New York'</a:t>
            </a:r>
            <a:r>
              <a:rPr lang="en-US" b="0" i="0" dirty="0">
                <a:solidFill>
                  <a:srgbClr val="001D35"/>
                </a:solidFill>
                <a:effectLst/>
                <a:latin typeface="Courier New" panose="02070309020205020404" pitchFamily="49" charset="0"/>
              </a:rPr>
              <a:t>, </a:t>
            </a:r>
            <a:r>
              <a:rPr lang="en-US" b="0" i="0" dirty="0">
                <a:solidFill>
                  <a:srgbClr val="188038"/>
                </a:solidFill>
                <a:effectLst/>
                <a:latin typeface="Courier New" panose="02070309020205020404" pitchFamily="49" charset="0"/>
              </a:rPr>
              <a:t>'London'</a:t>
            </a:r>
            <a:r>
              <a:rPr lang="en-US" b="0" i="0" dirty="0">
                <a:solidFill>
                  <a:srgbClr val="001D35"/>
                </a:solidFill>
                <a:effectLst/>
                <a:latin typeface="Courier New" panose="02070309020205020404" pitchFamily="49" charset="0"/>
              </a:rPr>
              <a:t>, </a:t>
            </a:r>
            <a:r>
              <a:rPr lang="en-US" b="0" i="0" dirty="0">
                <a:solidFill>
                  <a:srgbClr val="188038"/>
                </a:solidFill>
                <a:effectLst/>
                <a:latin typeface="Courier New" panose="02070309020205020404" pitchFamily="49" charset="0"/>
              </a:rPr>
              <a:t>'Paris’</a:t>
            </a:r>
            <a:r>
              <a:rPr lang="en-US" b="0" i="0" dirty="0">
                <a:solidFill>
                  <a:srgbClr val="001D35"/>
                </a:solidFill>
                <a:effectLst/>
                <a:latin typeface="Courier New" panose="02070309020205020404" pitchFamily="49" charset="0"/>
              </a:rPr>
              <a:t>);</a:t>
            </a:r>
          </a:p>
          <a:p>
            <a:r>
              <a:rPr lang="en-US" b="0" i="0" dirty="0">
                <a:solidFill>
                  <a:srgbClr val="9334E6"/>
                </a:solidFill>
                <a:effectLst/>
                <a:latin typeface="Courier New" panose="02070309020205020404" pitchFamily="49" charset="0"/>
              </a:rPr>
              <a:t>SELECT</a:t>
            </a:r>
            <a:r>
              <a:rPr lang="en-US" b="0" i="0" dirty="0">
                <a:solidFill>
                  <a:srgbClr val="001D35"/>
                </a:solidFill>
                <a:effectLst/>
                <a:latin typeface="Courier New" panose="02070309020205020404" pitchFamily="49" charset="0"/>
              </a:rPr>
              <a:t> </a:t>
            </a:r>
            <a:r>
              <a:rPr lang="en-US" b="0" i="0" dirty="0" err="1">
                <a:solidFill>
                  <a:srgbClr val="001D35"/>
                </a:solidFill>
                <a:effectLst/>
                <a:latin typeface="Courier New" panose="02070309020205020404" pitchFamily="49" charset="0"/>
              </a:rPr>
              <a:t>product_name</a:t>
            </a:r>
            <a:br>
              <a:rPr lang="en-US" dirty="0"/>
            </a:br>
            <a:r>
              <a:rPr lang="en-US" b="0" i="0" dirty="0">
                <a:solidFill>
                  <a:srgbClr val="9334E6"/>
                </a:solidFill>
                <a:effectLst/>
                <a:latin typeface="Courier New" panose="02070309020205020404" pitchFamily="49" charset="0"/>
              </a:rPr>
              <a:t>FROM</a:t>
            </a:r>
            <a:r>
              <a:rPr lang="en-US" b="0" i="0" dirty="0">
                <a:solidFill>
                  <a:srgbClr val="001D35"/>
                </a:solidFill>
                <a:effectLst/>
                <a:latin typeface="Courier New" panose="02070309020205020404" pitchFamily="49" charset="0"/>
              </a:rPr>
              <a:t> products</a:t>
            </a:r>
            <a:br>
              <a:rPr lang="en-US" dirty="0"/>
            </a:br>
            <a:r>
              <a:rPr lang="en-US" b="0" i="0" dirty="0">
                <a:solidFill>
                  <a:srgbClr val="9334E6"/>
                </a:solidFill>
                <a:effectLst/>
                <a:latin typeface="Courier New" panose="02070309020205020404" pitchFamily="49" charset="0"/>
              </a:rPr>
              <a:t>WHERE</a:t>
            </a:r>
            <a:r>
              <a:rPr lang="en-US" b="0" i="0" dirty="0">
                <a:solidFill>
                  <a:srgbClr val="001D35"/>
                </a:solidFill>
                <a:effectLst/>
                <a:latin typeface="Courier New" panose="02070309020205020404" pitchFamily="49" charset="0"/>
              </a:rPr>
              <a:t> </a:t>
            </a:r>
            <a:r>
              <a:rPr lang="en-US" b="0" i="0" dirty="0" err="1">
                <a:solidFill>
                  <a:srgbClr val="001D35"/>
                </a:solidFill>
                <a:effectLst/>
                <a:latin typeface="Courier New" panose="02070309020205020404" pitchFamily="49" charset="0"/>
              </a:rPr>
              <a:t>product_id</a:t>
            </a:r>
            <a:r>
              <a:rPr lang="en-US" b="0" i="0" dirty="0">
                <a:solidFill>
                  <a:srgbClr val="001D35"/>
                </a:solidFill>
                <a:effectLst/>
                <a:latin typeface="Courier New" panose="02070309020205020404" pitchFamily="49" charset="0"/>
              </a:rPr>
              <a:t> </a:t>
            </a:r>
            <a:r>
              <a:rPr lang="en-US" b="0" i="0" dirty="0">
                <a:solidFill>
                  <a:srgbClr val="9334E6"/>
                </a:solidFill>
                <a:effectLst/>
                <a:latin typeface="Courier New" panose="02070309020205020404" pitchFamily="49" charset="0"/>
              </a:rPr>
              <a:t>IN</a:t>
            </a:r>
            <a:r>
              <a:rPr lang="en-US" b="0" i="0" dirty="0">
                <a:solidFill>
                  <a:srgbClr val="001D35"/>
                </a:solidFill>
                <a:effectLst/>
                <a:latin typeface="Courier New" panose="02070309020205020404" pitchFamily="49" charset="0"/>
              </a:rPr>
              <a:t> (</a:t>
            </a:r>
            <a:r>
              <a:rPr lang="en-US" b="0" i="0" dirty="0">
                <a:solidFill>
                  <a:srgbClr val="9334E6"/>
                </a:solidFill>
                <a:effectLst/>
                <a:latin typeface="Courier New" panose="02070309020205020404" pitchFamily="49" charset="0"/>
              </a:rPr>
              <a:t>SELECT</a:t>
            </a:r>
            <a:r>
              <a:rPr lang="en-US" b="0" i="0" dirty="0">
                <a:solidFill>
                  <a:srgbClr val="001D35"/>
                </a:solidFill>
                <a:effectLst/>
                <a:latin typeface="Courier New" panose="02070309020205020404" pitchFamily="49" charset="0"/>
              </a:rPr>
              <a:t> </a:t>
            </a:r>
            <a:r>
              <a:rPr lang="en-US" b="0" i="0" dirty="0" err="1">
                <a:solidFill>
                  <a:srgbClr val="001D35"/>
                </a:solidFill>
                <a:effectLst/>
                <a:latin typeface="Courier New" panose="02070309020205020404" pitchFamily="49" charset="0"/>
              </a:rPr>
              <a:t>product_id</a:t>
            </a:r>
            <a:r>
              <a:rPr lang="en-US" b="0" i="0" dirty="0">
                <a:solidFill>
                  <a:srgbClr val="001D35"/>
                </a:solidFill>
                <a:effectLst/>
                <a:latin typeface="Courier New" panose="02070309020205020404" pitchFamily="49" charset="0"/>
              </a:rPr>
              <a:t> </a:t>
            </a:r>
            <a:r>
              <a:rPr lang="en-US" b="0" i="0" dirty="0">
                <a:solidFill>
                  <a:srgbClr val="9334E6"/>
                </a:solidFill>
                <a:effectLst/>
                <a:latin typeface="Courier New" panose="02070309020205020404" pitchFamily="49" charset="0"/>
              </a:rPr>
              <a:t>FROM</a:t>
            </a:r>
            <a:r>
              <a:rPr lang="en-US" b="0" i="0" dirty="0">
                <a:solidFill>
                  <a:srgbClr val="001D35"/>
                </a:solidFill>
                <a:effectLst/>
                <a:latin typeface="Courier New" panose="02070309020205020404" pitchFamily="49" charset="0"/>
              </a:rPr>
              <a:t> </a:t>
            </a:r>
            <a:r>
              <a:rPr lang="en-US" b="0" i="0" dirty="0" err="1">
                <a:solidFill>
                  <a:srgbClr val="001D35"/>
                </a:solidFill>
                <a:effectLst/>
                <a:latin typeface="Courier New" panose="02070309020205020404" pitchFamily="49" charset="0"/>
              </a:rPr>
              <a:t>order_details</a:t>
            </a:r>
            <a:r>
              <a:rPr lang="en-US" b="0" i="0" dirty="0">
                <a:solidFill>
                  <a:srgbClr val="001D35"/>
                </a:solidFill>
                <a:effectLst/>
                <a:latin typeface="Courier New" panose="02070309020205020404" pitchFamily="49" charset="0"/>
              </a:rPr>
              <a:t> </a:t>
            </a:r>
            <a:r>
              <a:rPr lang="en-US" b="0" i="0" dirty="0">
                <a:solidFill>
                  <a:srgbClr val="9334E6"/>
                </a:solidFill>
                <a:effectLst/>
                <a:latin typeface="Courier New" panose="02070309020205020404" pitchFamily="49" charset="0"/>
              </a:rPr>
              <a:t>WHERE</a:t>
            </a:r>
            <a:r>
              <a:rPr lang="en-US" b="0" i="0" dirty="0">
                <a:solidFill>
                  <a:srgbClr val="001D35"/>
                </a:solidFill>
                <a:effectLst/>
                <a:latin typeface="Courier New" panose="02070309020205020404" pitchFamily="49" charset="0"/>
              </a:rPr>
              <a:t> quantity &gt; </a:t>
            </a:r>
            <a:r>
              <a:rPr lang="en-US" b="0" i="0" dirty="0">
                <a:solidFill>
                  <a:srgbClr val="B45908"/>
                </a:solidFill>
                <a:effectLst/>
                <a:latin typeface="Courier New" panose="02070309020205020404" pitchFamily="49" charset="0"/>
              </a:rPr>
              <a:t>10</a:t>
            </a:r>
            <a:r>
              <a:rPr lang="en-US" b="0" i="0" dirty="0">
                <a:solidFill>
                  <a:srgbClr val="001D35"/>
                </a:solidFill>
                <a:effectLst/>
                <a:latin typeface="Courier New" panose="02070309020205020404" pitchFamily="49" charset="0"/>
              </a:rPr>
              <a:t>);</a:t>
            </a:r>
            <a:endParaRPr lang="en-US" dirty="0"/>
          </a:p>
        </p:txBody>
      </p:sp>
      <p:sp>
        <p:nvSpPr>
          <p:cNvPr id="4" name="Slide Number Placeholder 3">
            <a:extLst>
              <a:ext uri="{FF2B5EF4-FFF2-40B4-BE49-F238E27FC236}">
                <a16:creationId xmlns:a16="http://schemas.microsoft.com/office/drawing/2014/main" id="{38B2C068-2464-44DE-BD1E-B4E66CBA14E1}"/>
              </a:ext>
            </a:extLst>
          </p:cNvPr>
          <p:cNvSpPr>
            <a:spLocks noGrp="1"/>
          </p:cNvSpPr>
          <p:nvPr>
            <p:ph type="sldNum" sz="quarter" idx="12"/>
          </p:nvPr>
        </p:nvSpPr>
        <p:spPr/>
        <p:txBody>
          <a:bodyPr/>
          <a:lstStyle/>
          <a:p>
            <a:fld id="{F2C6B42E-B965-4DCF-BAD8-E7338CA8A40D}" type="slidenum">
              <a:rPr lang="en-US" smtClean="0"/>
              <a:t>42</a:t>
            </a:fld>
            <a:endParaRPr lang="en-US"/>
          </a:p>
        </p:txBody>
      </p:sp>
    </p:spTree>
    <p:extLst>
      <p:ext uri="{BB962C8B-B14F-4D97-AF65-F5344CB8AC3E}">
        <p14:creationId xmlns:p14="http://schemas.microsoft.com/office/powerpoint/2010/main" val="33410851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FCB13-08F7-436E-B9EF-60287676D4E5}"/>
              </a:ext>
            </a:extLst>
          </p:cNvPr>
          <p:cNvSpPr>
            <a:spLocks noGrp="1"/>
          </p:cNvSpPr>
          <p:nvPr>
            <p:ph type="title"/>
          </p:nvPr>
        </p:nvSpPr>
        <p:spPr/>
        <p:txBody>
          <a:bodyPr/>
          <a:lstStyle/>
          <a:p>
            <a:r>
              <a:rPr lang="en-US" b="1" dirty="0"/>
              <a:t>Set Comparison</a:t>
            </a:r>
          </a:p>
        </p:txBody>
      </p:sp>
      <p:sp>
        <p:nvSpPr>
          <p:cNvPr id="3" name="Content Placeholder 2">
            <a:extLst>
              <a:ext uri="{FF2B5EF4-FFF2-40B4-BE49-F238E27FC236}">
                <a16:creationId xmlns:a16="http://schemas.microsoft.com/office/drawing/2014/main" id="{F1B5A9FD-92A2-418C-800E-579234E9665E}"/>
              </a:ext>
            </a:extLst>
          </p:cNvPr>
          <p:cNvSpPr>
            <a:spLocks noGrp="1"/>
          </p:cNvSpPr>
          <p:nvPr>
            <p:ph idx="1"/>
          </p:nvPr>
        </p:nvSpPr>
        <p:spPr/>
        <p:txBody>
          <a:bodyPr/>
          <a:lstStyle/>
          <a:p>
            <a:r>
              <a:rPr lang="en-US" dirty="0"/>
              <a:t>Set comparison in SQL involves comparing the elements of one set (typically represented by the result of a SELECT statement) with the elements of another set. This is achieved using various operators and clauses.</a:t>
            </a:r>
          </a:p>
          <a:p>
            <a:endParaRPr lang="en-US" dirty="0"/>
          </a:p>
        </p:txBody>
      </p:sp>
      <p:sp>
        <p:nvSpPr>
          <p:cNvPr id="4" name="Slide Number Placeholder 3">
            <a:extLst>
              <a:ext uri="{FF2B5EF4-FFF2-40B4-BE49-F238E27FC236}">
                <a16:creationId xmlns:a16="http://schemas.microsoft.com/office/drawing/2014/main" id="{043B603E-52B0-4392-8236-63DC6529C973}"/>
              </a:ext>
            </a:extLst>
          </p:cNvPr>
          <p:cNvSpPr>
            <a:spLocks noGrp="1"/>
          </p:cNvSpPr>
          <p:nvPr>
            <p:ph type="sldNum" sz="quarter" idx="12"/>
          </p:nvPr>
        </p:nvSpPr>
        <p:spPr/>
        <p:txBody>
          <a:bodyPr/>
          <a:lstStyle/>
          <a:p>
            <a:fld id="{F2C6B42E-B965-4DCF-BAD8-E7338CA8A40D}" type="slidenum">
              <a:rPr lang="en-US" smtClean="0"/>
              <a:t>43</a:t>
            </a:fld>
            <a:endParaRPr lang="en-US"/>
          </a:p>
        </p:txBody>
      </p:sp>
      <p:pic>
        <p:nvPicPr>
          <p:cNvPr id="6" name="Picture 5">
            <a:extLst>
              <a:ext uri="{FF2B5EF4-FFF2-40B4-BE49-F238E27FC236}">
                <a16:creationId xmlns:a16="http://schemas.microsoft.com/office/drawing/2014/main" id="{73E9CEC7-ACC9-46E4-BEE4-58689591D9AB}"/>
              </a:ext>
            </a:extLst>
          </p:cNvPr>
          <p:cNvPicPr>
            <a:picLocks noChangeAspect="1"/>
          </p:cNvPicPr>
          <p:nvPr/>
        </p:nvPicPr>
        <p:blipFill>
          <a:blip r:embed="rId2"/>
          <a:stretch>
            <a:fillRect/>
          </a:stretch>
        </p:blipFill>
        <p:spPr>
          <a:xfrm>
            <a:off x="3028877" y="3159818"/>
            <a:ext cx="6774999" cy="3464739"/>
          </a:xfrm>
          <a:prstGeom prst="rect">
            <a:avLst/>
          </a:prstGeom>
        </p:spPr>
      </p:pic>
    </p:spTree>
    <p:extLst>
      <p:ext uri="{BB962C8B-B14F-4D97-AF65-F5344CB8AC3E}">
        <p14:creationId xmlns:p14="http://schemas.microsoft.com/office/powerpoint/2010/main" val="28861455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FCB13-08F7-436E-B9EF-60287676D4E5}"/>
              </a:ext>
            </a:extLst>
          </p:cNvPr>
          <p:cNvSpPr>
            <a:spLocks noGrp="1"/>
          </p:cNvSpPr>
          <p:nvPr>
            <p:ph type="title"/>
          </p:nvPr>
        </p:nvSpPr>
        <p:spPr/>
        <p:txBody>
          <a:bodyPr/>
          <a:lstStyle/>
          <a:p>
            <a:r>
              <a:rPr lang="en-US" b="1" dirty="0"/>
              <a:t>Set Comparison</a:t>
            </a:r>
          </a:p>
        </p:txBody>
      </p:sp>
      <p:pic>
        <p:nvPicPr>
          <p:cNvPr id="7" name="Content Placeholder 6">
            <a:extLst>
              <a:ext uri="{FF2B5EF4-FFF2-40B4-BE49-F238E27FC236}">
                <a16:creationId xmlns:a16="http://schemas.microsoft.com/office/drawing/2014/main" id="{A1F86C95-7758-4038-90DF-7C0BF80010AB}"/>
              </a:ext>
            </a:extLst>
          </p:cNvPr>
          <p:cNvPicPr>
            <a:picLocks noGrp="1" noChangeAspect="1"/>
          </p:cNvPicPr>
          <p:nvPr>
            <p:ph idx="1"/>
          </p:nvPr>
        </p:nvPicPr>
        <p:blipFill>
          <a:blip r:embed="rId2"/>
          <a:stretch>
            <a:fillRect/>
          </a:stretch>
        </p:blipFill>
        <p:spPr>
          <a:xfrm>
            <a:off x="1447151" y="1867396"/>
            <a:ext cx="9297698" cy="4267796"/>
          </a:xfrm>
        </p:spPr>
      </p:pic>
      <p:sp>
        <p:nvSpPr>
          <p:cNvPr id="4" name="Slide Number Placeholder 3">
            <a:extLst>
              <a:ext uri="{FF2B5EF4-FFF2-40B4-BE49-F238E27FC236}">
                <a16:creationId xmlns:a16="http://schemas.microsoft.com/office/drawing/2014/main" id="{043B603E-52B0-4392-8236-63DC6529C973}"/>
              </a:ext>
            </a:extLst>
          </p:cNvPr>
          <p:cNvSpPr>
            <a:spLocks noGrp="1"/>
          </p:cNvSpPr>
          <p:nvPr>
            <p:ph type="sldNum" sz="quarter" idx="12"/>
          </p:nvPr>
        </p:nvSpPr>
        <p:spPr/>
        <p:txBody>
          <a:bodyPr/>
          <a:lstStyle/>
          <a:p>
            <a:fld id="{F2C6B42E-B965-4DCF-BAD8-E7338CA8A40D}" type="slidenum">
              <a:rPr lang="en-US" smtClean="0"/>
              <a:t>44</a:t>
            </a:fld>
            <a:endParaRPr lang="en-US"/>
          </a:p>
        </p:txBody>
      </p:sp>
    </p:spTree>
    <p:extLst>
      <p:ext uri="{BB962C8B-B14F-4D97-AF65-F5344CB8AC3E}">
        <p14:creationId xmlns:p14="http://schemas.microsoft.com/office/powerpoint/2010/main" val="41708933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FCB13-08F7-436E-B9EF-60287676D4E5}"/>
              </a:ext>
            </a:extLst>
          </p:cNvPr>
          <p:cNvSpPr>
            <a:spLocks noGrp="1"/>
          </p:cNvSpPr>
          <p:nvPr>
            <p:ph type="title"/>
          </p:nvPr>
        </p:nvSpPr>
        <p:spPr/>
        <p:txBody>
          <a:bodyPr/>
          <a:lstStyle/>
          <a:p>
            <a:r>
              <a:rPr lang="en-US" b="1" dirty="0"/>
              <a:t>Set Comparison</a:t>
            </a:r>
          </a:p>
        </p:txBody>
      </p:sp>
      <p:sp>
        <p:nvSpPr>
          <p:cNvPr id="3" name="Content Placeholder 2">
            <a:extLst>
              <a:ext uri="{FF2B5EF4-FFF2-40B4-BE49-F238E27FC236}">
                <a16:creationId xmlns:a16="http://schemas.microsoft.com/office/drawing/2014/main" id="{F1B5A9FD-92A2-418C-800E-579234E9665E}"/>
              </a:ext>
            </a:extLst>
          </p:cNvPr>
          <p:cNvSpPr>
            <a:spLocks noGrp="1"/>
          </p:cNvSpPr>
          <p:nvPr>
            <p:ph idx="1"/>
          </p:nvPr>
        </p:nvSpPr>
        <p:spPr/>
        <p:txBody>
          <a:bodyPr>
            <a:normAutofit fontScale="77500" lnSpcReduction="20000"/>
          </a:bodyPr>
          <a:lstStyle/>
          <a:p>
            <a:r>
              <a:rPr lang="en-US" dirty="0"/>
              <a:t>Similarly &lt; SOME, &lt;= SOME, &gt;= SOME, = SOME and &lt;&gt; SOME (Not equal to any value in a set) can be used for various comparisons. Also, &lt; ALL, &lt;= ALL, &gt;= ALL, = ALL and &lt;&gt; ALL can be used for comparisons.</a:t>
            </a:r>
          </a:p>
          <a:p>
            <a:r>
              <a:rPr lang="en-US" dirty="0"/>
              <a:t>= SOME is identical to IN, but &lt;&gt; SOME is not the same as NOT IN</a:t>
            </a:r>
          </a:p>
          <a:p>
            <a:r>
              <a:rPr lang="en-US" dirty="0"/>
              <a:t>“&lt;&gt; SOME” compares a value with each value returned by the subquery, including NULL values. If any comparison with a non-NULL value from the subquery evaluates to true, the overall condition is true. However, if no comparison with non-NULL values evaluates to true but there are NULL values in the subquery result, the overall condition still evaluates to true.</a:t>
            </a:r>
          </a:p>
          <a:p>
            <a:r>
              <a:rPr lang="en-US" dirty="0"/>
              <a:t>“NOT IN” compares a value with each value in a set specified explicitly in parentheses. If any comparison evaluates to true, the overall condition is true. However, if any value in the set is NULL, the entire condition evaluates to unknown rather than true or false.</a:t>
            </a:r>
          </a:p>
          <a:p>
            <a:r>
              <a:rPr lang="en-US" dirty="0"/>
              <a:t>= ALL is not the same as IN</a:t>
            </a:r>
          </a:p>
          <a:p>
            <a:r>
              <a:rPr lang="en-US" dirty="0"/>
              <a:t>&lt;&gt; ALL is similar to NOT IN</a:t>
            </a:r>
          </a:p>
        </p:txBody>
      </p:sp>
      <p:sp>
        <p:nvSpPr>
          <p:cNvPr id="4" name="Slide Number Placeholder 3">
            <a:extLst>
              <a:ext uri="{FF2B5EF4-FFF2-40B4-BE49-F238E27FC236}">
                <a16:creationId xmlns:a16="http://schemas.microsoft.com/office/drawing/2014/main" id="{043B603E-52B0-4392-8236-63DC6529C973}"/>
              </a:ext>
            </a:extLst>
          </p:cNvPr>
          <p:cNvSpPr>
            <a:spLocks noGrp="1"/>
          </p:cNvSpPr>
          <p:nvPr>
            <p:ph type="sldNum" sz="quarter" idx="12"/>
          </p:nvPr>
        </p:nvSpPr>
        <p:spPr/>
        <p:txBody>
          <a:bodyPr/>
          <a:lstStyle/>
          <a:p>
            <a:fld id="{F2C6B42E-B965-4DCF-BAD8-E7338CA8A40D}" type="slidenum">
              <a:rPr lang="en-US" smtClean="0"/>
              <a:t>45</a:t>
            </a:fld>
            <a:endParaRPr lang="en-US"/>
          </a:p>
        </p:txBody>
      </p:sp>
    </p:spTree>
    <p:extLst>
      <p:ext uri="{BB962C8B-B14F-4D97-AF65-F5344CB8AC3E}">
        <p14:creationId xmlns:p14="http://schemas.microsoft.com/office/powerpoint/2010/main" val="3905240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5A146-8834-4336-B828-EF915665DF86}"/>
              </a:ext>
            </a:extLst>
          </p:cNvPr>
          <p:cNvSpPr>
            <a:spLocks noGrp="1"/>
          </p:cNvSpPr>
          <p:nvPr>
            <p:ph type="title"/>
          </p:nvPr>
        </p:nvSpPr>
        <p:spPr/>
        <p:txBody>
          <a:bodyPr/>
          <a:lstStyle/>
          <a:p>
            <a:r>
              <a:rPr lang="en-US" b="1" dirty="0"/>
              <a:t>Test for empty relations</a:t>
            </a:r>
          </a:p>
        </p:txBody>
      </p:sp>
      <p:sp>
        <p:nvSpPr>
          <p:cNvPr id="4" name="Slide Number Placeholder 3">
            <a:extLst>
              <a:ext uri="{FF2B5EF4-FFF2-40B4-BE49-F238E27FC236}">
                <a16:creationId xmlns:a16="http://schemas.microsoft.com/office/drawing/2014/main" id="{E983253F-318F-41FD-84B3-415992A52E00}"/>
              </a:ext>
            </a:extLst>
          </p:cNvPr>
          <p:cNvSpPr>
            <a:spLocks noGrp="1"/>
          </p:cNvSpPr>
          <p:nvPr>
            <p:ph type="sldNum" sz="quarter" idx="12"/>
          </p:nvPr>
        </p:nvSpPr>
        <p:spPr/>
        <p:txBody>
          <a:bodyPr/>
          <a:lstStyle/>
          <a:p>
            <a:fld id="{F2C6B42E-B965-4DCF-BAD8-E7338CA8A40D}" type="slidenum">
              <a:rPr lang="en-US" smtClean="0"/>
              <a:t>46</a:t>
            </a:fld>
            <a:endParaRPr lang="en-US"/>
          </a:p>
        </p:txBody>
      </p:sp>
      <p:sp>
        <p:nvSpPr>
          <p:cNvPr id="8" name="Content Placeholder 7">
            <a:extLst>
              <a:ext uri="{FF2B5EF4-FFF2-40B4-BE49-F238E27FC236}">
                <a16:creationId xmlns:a16="http://schemas.microsoft.com/office/drawing/2014/main" id="{0943AAF3-593D-4154-8A4E-D9E644B25C75}"/>
              </a:ext>
            </a:extLst>
          </p:cNvPr>
          <p:cNvSpPr>
            <a:spLocks noGrp="1"/>
          </p:cNvSpPr>
          <p:nvPr>
            <p:ph idx="1"/>
          </p:nvPr>
        </p:nvSpPr>
        <p:spPr/>
        <p:txBody>
          <a:bodyPr/>
          <a:lstStyle/>
          <a:p>
            <a:r>
              <a:rPr lang="en-US" dirty="0"/>
              <a:t>The SQL EXISTS condition is used to test whether a correlated subquery returns any results. If the subquery returns at least one row, the EXISTS condition evaluates to TRUE; otherwise, it evaluates to FALSE. The EXISTS operator can be used in various SQL statements like SELECT, UPDATE, INSERT, and DELETE to filter data based on whether certain conditions are met.</a:t>
            </a:r>
          </a:p>
        </p:txBody>
      </p:sp>
    </p:spTree>
    <p:extLst>
      <p:ext uri="{BB962C8B-B14F-4D97-AF65-F5344CB8AC3E}">
        <p14:creationId xmlns:p14="http://schemas.microsoft.com/office/powerpoint/2010/main" val="5984444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5A146-8834-4336-B828-EF915665DF86}"/>
              </a:ext>
            </a:extLst>
          </p:cNvPr>
          <p:cNvSpPr>
            <a:spLocks noGrp="1"/>
          </p:cNvSpPr>
          <p:nvPr>
            <p:ph type="title"/>
          </p:nvPr>
        </p:nvSpPr>
        <p:spPr/>
        <p:txBody>
          <a:bodyPr/>
          <a:lstStyle/>
          <a:p>
            <a:r>
              <a:rPr lang="en-US" b="1" dirty="0"/>
              <a:t>Test for empty relations</a:t>
            </a:r>
          </a:p>
        </p:txBody>
      </p:sp>
      <p:sp>
        <p:nvSpPr>
          <p:cNvPr id="4" name="Slide Number Placeholder 3">
            <a:extLst>
              <a:ext uri="{FF2B5EF4-FFF2-40B4-BE49-F238E27FC236}">
                <a16:creationId xmlns:a16="http://schemas.microsoft.com/office/drawing/2014/main" id="{E983253F-318F-41FD-84B3-415992A52E00}"/>
              </a:ext>
            </a:extLst>
          </p:cNvPr>
          <p:cNvSpPr>
            <a:spLocks noGrp="1"/>
          </p:cNvSpPr>
          <p:nvPr>
            <p:ph type="sldNum" sz="quarter" idx="12"/>
          </p:nvPr>
        </p:nvSpPr>
        <p:spPr/>
        <p:txBody>
          <a:bodyPr/>
          <a:lstStyle/>
          <a:p>
            <a:fld id="{F2C6B42E-B965-4DCF-BAD8-E7338CA8A40D}" type="slidenum">
              <a:rPr lang="en-US" smtClean="0"/>
              <a:t>47</a:t>
            </a:fld>
            <a:endParaRPr lang="en-US"/>
          </a:p>
        </p:txBody>
      </p:sp>
      <p:sp>
        <p:nvSpPr>
          <p:cNvPr id="5" name="Content Placeholder 4">
            <a:extLst>
              <a:ext uri="{FF2B5EF4-FFF2-40B4-BE49-F238E27FC236}">
                <a16:creationId xmlns:a16="http://schemas.microsoft.com/office/drawing/2014/main" id="{EB8F3BE2-5A24-49FA-B92C-625E6C60808F}"/>
              </a:ext>
            </a:extLst>
          </p:cNvPr>
          <p:cNvSpPr>
            <a:spLocks noGrp="1"/>
          </p:cNvSpPr>
          <p:nvPr>
            <p:ph idx="1"/>
          </p:nvPr>
        </p:nvSpPr>
        <p:spPr/>
        <p:txBody>
          <a:bodyPr>
            <a:normAutofit/>
          </a:bodyPr>
          <a:lstStyle/>
          <a:p>
            <a:r>
              <a:rPr lang="en-US" dirty="0"/>
              <a:t>When to Use SQL EXISTS</a:t>
            </a:r>
          </a:p>
          <a:p>
            <a:pPr lvl="1"/>
            <a:r>
              <a:rPr lang="en-US" dirty="0"/>
              <a:t>Checking Data Existence: You can use EXISTS to check if related data exists in another table before performing an action (e.g., selecting, updating, deleting).</a:t>
            </a:r>
          </a:p>
          <a:p>
            <a:pPr lvl="1"/>
            <a:r>
              <a:rPr lang="en-US" dirty="0"/>
              <a:t>Performance: EXISTS is often more efficient than using IN when dealing with large datasets, as it stops searching once a match is found.</a:t>
            </a:r>
          </a:p>
          <a:p>
            <a:pPr lvl="1"/>
            <a:r>
              <a:rPr lang="en-US" dirty="0"/>
              <a:t>Correlated Subqueries: EXISTS is ideal for correlated subqueries, where the subquery refers to the outer query’s values.</a:t>
            </a:r>
          </a:p>
          <a:p>
            <a:pPr marL="0" indent="0">
              <a:buNone/>
            </a:pPr>
            <a:endParaRPr lang="en-US" dirty="0"/>
          </a:p>
        </p:txBody>
      </p:sp>
    </p:spTree>
    <p:extLst>
      <p:ext uri="{BB962C8B-B14F-4D97-AF65-F5344CB8AC3E}">
        <p14:creationId xmlns:p14="http://schemas.microsoft.com/office/powerpoint/2010/main" val="5735983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5A146-8834-4336-B828-EF915665DF86}"/>
              </a:ext>
            </a:extLst>
          </p:cNvPr>
          <p:cNvSpPr>
            <a:spLocks noGrp="1"/>
          </p:cNvSpPr>
          <p:nvPr>
            <p:ph type="title"/>
          </p:nvPr>
        </p:nvSpPr>
        <p:spPr/>
        <p:txBody>
          <a:bodyPr/>
          <a:lstStyle/>
          <a:p>
            <a:r>
              <a:rPr lang="en-US" b="1" dirty="0"/>
              <a:t>Test for empty relations</a:t>
            </a:r>
          </a:p>
        </p:txBody>
      </p:sp>
      <p:sp>
        <p:nvSpPr>
          <p:cNvPr id="4" name="Slide Number Placeholder 3">
            <a:extLst>
              <a:ext uri="{FF2B5EF4-FFF2-40B4-BE49-F238E27FC236}">
                <a16:creationId xmlns:a16="http://schemas.microsoft.com/office/drawing/2014/main" id="{E983253F-318F-41FD-84B3-415992A52E00}"/>
              </a:ext>
            </a:extLst>
          </p:cNvPr>
          <p:cNvSpPr>
            <a:spLocks noGrp="1"/>
          </p:cNvSpPr>
          <p:nvPr>
            <p:ph type="sldNum" sz="quarter" idx="12"/>
          </p:nvPr>
        </p:nvSpPr>
        <p:spPr/>
        <p:txBody>
          <a:bodyPr/>
          <a:lstStyle/>
          <a:p>
            <a:fld id="{F2C6B42E-B965-4DCF-BAD8-E7338CA8A40D}" type="slidenum">
              <a:rPr lang="en-US" smtClean="0"/>
              <a:t>48</a:t>
            </a:fld>
            <a:endParaRPr lang="en-US"/>
          </a:p>
        </p:txBody>
      </p:sp>
      <p:sp>
        <p:nvSpPr>
          <p:cNvPr id="8" name="Content Placeholder 7">
            <a:extLst>
              <a:ext uri="{FF2B5EF4-FFF2-40B4-BE49-F238E27FC236}">
                <a16:creationId xmlns:a16="http://schemas.microsoft.com/office/drawing/2014/main" id="{0943AAF3-593D-4154-8A4E-D9E644B25C75}"/>
              </a:ext>
            </a:extLst>
          </p:cNvPr>
          <p:cNvSpPr>
            <a:spLocks noGrp="1"/>
          </p:cNvSpPr>
          <p:nvPr>
            <p:ph idx="1"/>
          </p:nvPr>
        </p:nvSpPr>
        <p:spPr/>
        <p:txBody>
          <a:bodyPr>
            <a:normAutofit/>
          </a:bodyPr>
          <a:lstStyle/>
          <a:p>
            <a:pPr marL="0" indent="0">
              <a:buNone/>
            </a:pPr>
            <a:r>
              <a:rPr lang="en-US" dirty="0"/>
              <a:t>Syntax:</a:t>
            </a:r>
          </a:p>
          <a:p>
            <a:pPr marL="0" indent="0">
              <a:buNone/>
            </a:pPr>
            <a:r>
              <a:rPr lang="en-US" dirty="0"/>
              <a:t>SELECT </a:t>
            </a:r>
            <a:r>
              <a:rPr lang="en-US" dirty="0" err="1"/>
              <a:t>column_name</a:t>
            </a:r>
            <a:r>
              <a:rPr lang="en-US" dirty="0"/>
              <a:t>(s)</a:t>
            </a:r>
          </a:p>
          <a:p>
            <a:pPr marL="0" indent="0">
              <a:buNone/>
            </a:pPr>
            <a:r>
              <a:rPr lang="en-US" dirty="0"/>
              <a:t>FROM </a:t>
            </a:r>
            <a:r>
              <a:rPr lang="en-US" dirty="0" err="1"/>
              <a:t>table_name</a:t>
            </a:r>
            <a:endParaRPr lang="en-US" dirty="0"/>
          </a:p>
          <a:p>
            <a:pPr marL="0" indent="0">
              <a:buNone/>
            </a:pPr>
            <a:r>
              <a:rPr lang="en-US" dirty="0"/>
              <a:t>WHERE EXISTS (</a:t>
            </a:r>
          </a:p>
          <a:p>
            <a:pPr marL="0" indent="0">
              <a:buNone/>
            </a:pPr>
            <a:r>
              <a:rPr lang="en-US" dirty="0"/>
              <a:t>    SELECT </a:t>
            </a:r>
            <a:r>
              <a:rPr lang="en-US" dirty="0" err="1"/>
              <a:t>column_name</a:t>
            </a:r>
            <a:r>
              <a:rPr lang="en-US" dirty="0"/>
              <a:t>(s)</a:t>
            </a:r>
          </a:p>
          <a:p>
            <a:pPr marL="0" indent="0">
              <a:buNone/>
            </a:pPr>
            <a:r>
              <a:rPr lang="en-US" dirty="0"/>
              <a:t>    FROM </a:t>
            </a:r>
            <a:r>
              <a:rPr lang="en-US" dirty="0" err="1"/>
              <a:t>subquery_table</a:t>
            </a:r>
            <a:endParaRPr lang="en-US" dirty="0"/>
          </a:p>
          <a:p>
            <a:pPr marL="0" indent="0">
              <a:buNone/>
            </a:pPr>
            <a:r>
              <a:rPr lang="en-US" dirty="0"/>
              <a:t>    WHERE condition</a:t>
            </a:r>
          </a:p>
          <a:p>
            <a:pPr marL="0" indent="0">
              <a:buNone/>
            </a:pPr>
            <a:r>
              <a:rPr lang="en-US" dirty="0"/>
              <a:t>);</a:t>
            </a:r>
          </a:p>
        </p:txBody>
      </p:sp>
    </p:spTree>
    <p:extLst>
      <p:ext uri="{BB962C8B-B14F-4D97-AF65-F5344CB8AC3E}">
        <p14:creationId xmlns:p14="http://schemas.microsoft.com/office/powerpoint/2010/main" val="38047734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5A146-8834-4336-B828-EF915665DF86}"/>
              </a:ext>
            </a:extLst>
          </p:cNvPr>
          <p:cNvSpPr>
            <a:spLocks noGrp="1"/>
          </p:cNvSpPr>
          <p:nvPr>
            <p:ph type="title"/>
          </p:nvPr>
        </p:nvSpPr>
        <p:spPr/>
        <p:txBody>
          <a:bodyPr/>
          <a:lstStyle/>
          <a:p>
            <a:r>
              <a:rPr lang="en-US" b="1" dirty="0"/>
              <a:t>Test for empty relations</a:t>
            </a:r>
          </a:p>
        </p:txBody>
      </p:sp>
      <p:sp>
        <p:nvSpPr>
          <p:cNvPr id="4" name="Slide Number Placeholder 3">
            <a:extLst>
              <a:ext uri="{FF2B5EF4-FFF2-40B4-BE49-F238E27FC236}">
                <a16:creationId xmlns:a16="http://schemas.microsoft.com/office/drawing/2014/main" id="{E983253F-318F-41FD-84B3-415992A52E00}"/>
              </a:ext>
            </a:extLst>
          </p:cNvPr>
          <p:cNvSpPr>
            <a:spLocks noGrp="1"/>
          </p:cNvSpPr>
          <p:nvPr>
            <p:ph type="sldNum" sz="quarter" idx="12"/>
          </p:nvPr>
        </p:nvSpPr>
        <p:spPr/>
        <p:txBody>
          <a:bodyPr/>
          <a:lstStyle/>
          <a:p>
            <a:fld id="{F2C6B42E-B965-4DCF-BAD8-E7338CA8A40D}" type="slidenum">
              <a:rPr lang="en-US" smtClean="0"/>
              <a:t>49</a:t>
            </a:fld>
            <a:endParaRPr lang="en-US"/>
          </a:p>
        </p:txBody>
      </p:sp>
      <p:pic>
        <p:nvPicPr>
          <p:cNvPr id="7" name="Content Placeholder 6">
            <a:extLst>
              <a:ext uri="{FF2B5EF4-FFF2-40B4-BE49-F238E27FC236}">
                <a16:creationId xmlns:a16="http://schemas.microsoft.com/office/drawing/2014/main" id="{BFDAD9E0-D62F-4970-B5EF-5830F3238591}"/>
              </a:ext>
            </a:extLst>
          </p:cNvPr>
          <p:cNvPicPr>
            <a:picLocks noGrp="1" noChangeAspect="1"/>
          </p:cNvPicPr>
          <p:nvPr>
            <p:ph idx="1"/>
          </p:nvPr>
        </p:nvPicPr>
        <p:blipFill>
          <a:blip r:embed="rId2"/>
          <a:stretch>
            <a:fillRect/>
          </a:stretch>
        </p:blipFill>
        <p:spPr>
          <a:xfrm>
            <a:off x="566578" y="1690688"/>
            <a:ext cx="6024929" cy="4351338"/>
          </a:xfrm>
        </p:spPr>
      </p:pic>
      <p:pic>
        <p:nvPicPr>
          <p:cNvPr id="10" name="Picture 9">
            <a:extLst>
              <a:ext uri="{FF2B5EF4-FFF2-40B4-BE49-F238E27FC236}">
                <a16:creationId xmlns:a16="http://schemas.microsoft.com/office/drawing/2014/main" id="{8CD52A2B-8F09-4AA3-B72C-CB67E1861C97}"/>
              </a:ext>
            </a:extLst>
          </p:cNvPr>
          <p:cNvPicPr>
            <a:picLocks noChangeAspect="1"/>
          </p:cNvPicPr>
          <p:nvPr/>
        </p:nvPicPr>
        <p:blipFill>
          <a:blip r:embed="rId3"/>
          <a:stretch>
            <a:fillRect/>
          </a:stretch>
        </p:blipFill>
        <p:spPr>
          <a:xfrm>
            <a:off x="6096716" y="1992482"/>
            <a:ext cx="6095284" cy="3396246"/>
          </a:xfrm>
          <a:prstGeom prst="rect">
            <a:avLst/>
          </a:prstGeom>
        </p:spPr>
      </p:pic>
    </p:spTree>
    <p:extLst>
      <p:ext uri="{BB962C8B-B14F-4D97-AF65-F5344CB8AC3E}">
        <p14:creationId xmlns:p14="http://schemas.microsoft.com/office/powerpoint/2010/main" val="4020954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Definition Language (DDL)</a:t>
            </a:r>
          </a:p>
        </p:txBody>
      </p:sp>
      <p:sp>
        <p:nvSpPr>
          <p:cNvPr id="3" name="Content Placeholder 2"/>
          <p:cNvSpPr>
            <a:spLocks noGrp="1"/>
          </p:cNvSpPr>
          <p:nvPr>
            <p:ph idx="1"/>
          </p:nvPr>
        </p:nvSpPr>
        <p:spPr/>
        <p:txBody>
          <a:bodyPr/>
          <a:lstStyle/>
          <a:p>
            <a:pPr algn="just"/>
            <a:r>
              <a:rPr lang="en-US" dirty="0"/>
              <a:t>A data definition language (DDL) is a computer language used to create and modify the structure of database objects in a database. These database objects include database, schemas, tables, etc. </a:t>
            </a:r>
          </a:p>
          <a:p>
            <a:pPr algn="just"/>
            <a:r>
              <a:rPr lang="en-US" dirty="0"/>
              <a:t>This term is also known as data description language in some contexts, as it describes the fields and records in a database table.</a:t>
            </a:r>
          </a:p>
          <a:p>
            <a:pPr algn="just"/>
            <a:r>
              <a:rPr lang="en-US" dirty="0"/>
              <a:t>Commonly used DDL in SQL querying are CREATE, ALTER, DROP, and TRUNCATE.</a:t>
            </a:r>
          </a:p>
        </p:txBody>
      </p:sp>
      <p:sp>
        <p:nvSpPr>
          <p:cNvPr id="6" name="Slide Number Placeholder 5"/>
          <p:cNvSpPr>
            <a:spLocks noGrp="1"/>
          </p:cNvSpPr>
          <p:nvPr>
            <p:ph type="sldNum" sz="quarter" idx="12"/>
          </p:nvPr>
        </p:nvSpPr>
        <p:spPr/>
        <p:txBody>
          <a:bodyPr/>
          <a:lstStyle/>
          <a:p>
            <a:fld id="{F2C6B42E-B965-4DCF-BAD8-E7338CA8A40D}" type="slidenum">
              <a:rPr lang="en-US" smtClean="0"/>
              <a:t>5</a:t>
            </a:fld>
            <a:endParaRPr lang="en-US"/>
          </a:p>
        </p:txBody>
      </p:sp>
    </p:spTree>
    <p:extLst>
      <p:ext uri="{BB962C8B-B14F-4D97-AF65-F5344CB8AC3E}">
        <p14:creationId xmlns:p14="http://schemas.microsoft.com/office/powerpoint/2010/main" val="10475130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5A146-8834-4336-B828-EF915665DF86}"/>
              </a:ext>
            </a:extLst>
          </p:cNvPr>
          <p:cNvSpPr>
            <a:spLocks noGrp="1"/>
          </p:cNvSpPr>
          <p:nvPr>
            <p:ph type="title"/>
          </p:nvPr>
        </p:nvSpPr>
        <p:spPr/>
        <p:txBody>
          <a:bodyPr/>
          <a:lstStyle/>
          <a:p>
            <a:r>
              <a:rPr lang="en-US" b="1" dirty="0"/>
              <a:t>Test for empty relations</a:t>
            </a:r>
          </a:p>
        </p:txBody>
      </p:sp>
      <p:sp>
        <p:nvSpPr>
          <p:cNvPr id="4" name="Slide Number Placeholder 3">
            <a:extLst>
              <a:ext uri="{FF2B5EF4-FFF2-40B4-BE49-F238E27FC236}">
                <a16:creationId xmlns:a16="http://schemas.microsoft.com/office/drawing/2014/main" id="{E983253F-318F-41FD-84B3-415992A52E00}"/>
              </a:ext>
            </a:extLst>
          </p:cNvPr>
          <p:cNvSpPr>
            <a:spLocks noGrp="1"/>
          </p:cNvSpPr>
          <p:nvPr>
            <p:ph type="sldNum" sz="quarter" idx="12"/>
          </p:nvPr>
        </p:nvSpPr>
        <p:spPr/>
        <p:txBody>
          <a:bodyPr/>
          <a:lstStyle/>
          <a:p>
            <a:fld id="{F2C6B42E-B965-4DCF-BAD8-E7338CA8A40D}" type="slidenum">
              <a:rPr lang="en-US" smtClean="0"/>
              <a:t>50</a:t>
            </a:fld>
            <a:endParaRPr lang="en-US"/>
          </a:p>
        </p:txBody>
      </p:sp>
      <p:pic>
        <p:nvPicPr>
          <p:cNvPr id="8" name="Content Placeholder 7">
            <a:extLst>
              <a:ext uri="{FF2B5EF4-FFF2-40B4-BE49-F238E27FC236}">
                <a16:creationId xmlns:a16="http://schemas.microsoft.com/office/drawing/2014/main" id="{49A8C42B-7F69-41C6-A7E7-F9485CD35917}"/>
              </a:ext>
            </a:extLst>
          </p:cNvPr>
          <p:cNvPicPr>
            <a:picLocks noGrp="1" noChangeAspect="1"/>
          </p:cNvPicPr>
          <p:nvPr>
            <p:ph idx="1"/>
          </p:nvPr>
        </p:nvPicPr>
        <p:blipFill>
          <a:blip r:embed="rId2"/>
          <a:stretch>
            <a:fillRect/>
          </a:stretch>
        </p:blipFill>
        <p:spPr>
          <a:xfrm>
            <a:off x="1872422" y="1825625"/>
            <a:ext cx="8447156" cy="4351338"/>
          </a:xfrm>
        </p:spPr>
      </p:pic>
    </p:spTree>
    <p:extLst>
      <p:ext uri="{BB962C8B-B14F-4D97-AF65-F5344CB8AC3E}">
        <p14:creationId xmlns:p14="http://schemas.microsoft.com/office/powerpoint/2010/main" val="22529604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5A146-8834-4336-B828-EF915665DF86}"/>
              </a:ext>
            </a:extLst>
          </p:cNvPr>
          <p:cNvSpPr>
            <a:spLocks noGrp="1"/>
          </p:cNvSpPr>
          <p:nvPr>
            <p:ph type="title"/>
          </p:nvPr>
        </p:nvSpPr>
        <p:spPr/>
        <p:txBody>
          <a:bodyPr/>
          <a:lstStyle/>
          <a:p>
            <a:r>
              <a:rPr lang="en-US" b="1" dirty="0"/>
              <a:t>Test for absence of duplicate tuples</a:t>
            </a:r>
          </a:p>
        </p:txBody>
      </p:sp>
      <p:sp>
        <p:nvSpPr>
          <p:cNvPr id="4" name="Slide Number Placeholder 3">
            <a:extLst>
              <a:ext uri="{FF2B5EF4-FFF2-40B4-BE49-F238E27FC236}">
                <a16:creationId xmlns:a16="http://schemas.microsoft.com/office/drawing/2014/main" id="{E983253F-318F-41FD-84B3-415992A52E00}"/>
              </a:ext>
            </a:extLst>
          </p:cNvPr>
          <p:cNvSpPr>
            <a:spLocks noGrp="1"/>
          </p:cNvSpPr>
          <p:nvPr>
            <p:ph type="sldNum" sz="quarter" idx="12"/>
          </p:nvPr>
        </p:nvSpPr>
        <p:spPr/>
        <p:txBody>
          <a:bodyPr/>
          <a:lstStyle/>
          <a:p>
            <a:fld id="{F2C6B42E-B965-4DCF-BAD8-E7338CA8A40D}" type="slidenum">
              <a:rPr lang="en-US" smtClean="0"/>
              <a:t>51</a:t>
            </a:fld>
            <a:endParaRPr lang="en-US"/>
          </a:p>
        </p:txBody>
      </p:sp>
      <p:sp>
        <p:nvSpPr>
          <p:cNvPr id="5" name="Content Placeholder 4">
            <a:extLst>
              <a:ext uri="{FF2B5EF4-FFF2-40B4-BE49-F238E27FC236}">
                <a16:creationId xmlns:a16="http://schemas.microsoft.com/office/drawing/2014/main" id="{F94C09A9-9F92-4087-83DB-C2DDF0BF0D60}"/>
              </a:ext>
            </a:extLst>
          </p:cNvPr>
          <p:cNvSpPr>
            <a:spLocks noGrp="1"/>
          </p:cNvSpPr>
          <p:nvPr>
            <p:ph idx="1"/>
          </p:nvPr>
        </p:nvSpPr>
        <p:spPr/>
        <p:txBody>
          <a:bodyPr/>
          <a:lstStyle/>
          <a:p>
            <a:r>
              <a:rPr lang="en-US" dirty="0"/>
              <a:t>To test for the absence of duplicate tuples in SQL, the UNIQUE construct can be employed within a WHERE clause, specifically in conjunction with a subquery. This construct returns TRUE if the subquery's result set contains no duplicate tuples, and FALSE otherwise. It also returns TRUE for an empty set.</a:t>
            </a:r>
          </a:p>
        </p:txBody>
      </p:sp>
    </p:spTree>
    <p:extLst>
      <p:ext uri="{BB962C8B-B14F-4D97-AF65-F5344CB8AC3E}">
        <p14:creationId xmlns:p14="http://schemas.microsoft.com/office/powerpoint/2010/main" val="32348441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5A146-8834-4336-B828-EF915665DF86}"/>
              </a:ext>
            </a:extLst>
          </p:cNvPr>
          <p:cNvSpPr>
            <a:spLocks noGrp="1"/>
          </p:cNvSpPr>
          <p:nvPr>
            <p:ph type="title"/>
          </p:nvPr>
        </p:nvSpPr>
        <p:spPr/>
        <p:txBody>
          <a:bodyPr/>
          <a:lstStyle/>
          <a:p>
            <a:r>
              <a:rPr lang="en-US" b="1" dirty="0"/>
              <a:t>Test for absence of duplicate tuples</a:t>
            </a:r>
          </a:p>
        </p:txBody>
      </p:sp>
      <p:sp>
        <p:nvSpPr>
          <p:cNvPr id="4" name="Slide Number Placeholder 3">
            <a:extLst>
              <a:ext uri="{FF2B5EF4-FFF2-40B4-BE49-F238E27FC236}">
                <a16:creationId xmlns:a16="http://schemas.microsoft.com/office/drawing/2014/main" id="{E983253F-318F-41FD-84B3-415992A52E00}"/>
              </a:ext>
            </a:extLst>
          </p:cNvPr>
          <p:cNvSpPr>
            <a:spLocks noGrp="1"/>
          </p:cNvSpPr>
          <p:nvPr>
            <p:ph type="sldNum" sz="quarter" idx="12"/>
          </p:nvPr>
        </p:nvSpPr>
        <p:spPr/>
        <p:txBody>
          <a:bodyPr/>
          <a:lstStyle/>
          <a:p>
            <a:fld id="{F2C6B42E-B965-4DCF-BAD8-E7338CA8A40D}" type="slidenum">
              <a:rPr lang="en-US" smtClean="0"/>
              <a:t>52</a:t>
            </a:fld>
            <a:endParaRPr lang="en-US"/>
          </a:p>
        </p:txBody>
      </p:sp>
      <p:pic>
        <p:nvPicPr>
          <p:cNvPr id="6" name="Content Placeholder 5">
            <a:extLst>
              <a:ext uri="{FF2B5EF4-FFF2-40B4-BE49-F238E27FC236}">
                <a16:creationId xmlns:a16="http://schemas.microsoft.com/office/drawing/2014/main" id="{9D96E69A-64F5-48D5-835A-4AA8B45B6E7E}"/>
              </a:ext>
            </a:extLst>
          </p:cNvPr>
          <p:cNvPicPr>
            <a:picLocks noGrp="1" noChangeAspect="1"/>
          </p:cNvPicPr>
          <p:nvPr>
            <p:ph idx="1"/>
          </p:nvPr>
        </p:nvPicPr>
        <p:blipFill>
          <a:blip r:embed="rId2"/>
          <a:stretch>
            <a:fillRect/>
          </a:stretch>
        </p:blipFill>
        <p:spPr>
          <a:xfrm>
            <a:off x="2852061" y="1293058"/>
            <a:ext cx="5933720" cy="5245854"/>
          </a:xfrm>
        </p:spPr>
      </p:pic>
    </p:spTree>
    <p:extLst>
      <p:ext uri="{BB962C8B-B14F-4D97-AF65-F5344CB8AC3E}">
        <p14:creationId xmlns:p14="http://schemas.microsoft.com/office/powerpoint/2010/main" val="7144457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MySQL GROUP BY Clause</a:t>
            </a:r>
          </a:p>
        </p:txBody>
      </p:sp>
      <p:sp>
        <p:nvSpPr>
          <p:cNvPr id="3" name="Content Placeholder 2"/>
          <p:cNvSpPr>
            <a:spLocks noGrp="1"/>
          </p:cNvSpPr>
          <p:nvPr>
            <p:ph idx="1"/>
          </p:nvPr>
        </p:nvSpPr>
        <p:spPr/>
        <p:txBody>
          <a:bodyPr>
            <a:normAutofit fontScale="92500" lnSpcReduction="20000"/>
          </a:bodyPr>
          <a:lstStyle/>
          <a:p>
            <a:r>
              <a:rPr lang="en-US" dirty="0"/>
              <a:t>The MYSQL GROUP BY Clause is used to collect data from multiple records and group the result by one or more column. It is generally used in a SELECT statement.</a:t>
            </a:r>
          </a:p>
          <a:p>
            <a:r>
              <a:rPr lang="en-US" dirty="0"/>
              <a:t>You can also use some aggregate functions like COUNT, SUM, MIN, MAX, AVG etc. on the grouped column.</a:t>
            </a:r>
          </a:p>
          <a:p>
            <a:r>
              <a:rPr lang="en-US" b="1" dirty="0"/>
              <a:t>Syntax:</a:t>
            </a:r>
            <a:endParaRPr lang="en-US" dirty="0"/>
          </a:p>
          <a:p>
            <a:pPr marL="0" indent="0">
              <a:buNone/>
            </a:pPr>
            <a:r>
              <a:rPr lang="en-US" b="1" dirty="0"/>
              <a:t>SELECT</a:t>
            </a:r>
            <a:r>
              <a:rPr lang="en-US" dirty="0"/>
              <a:t> expression1, expression2, ... </a:t>
            </a:r>
            <a:r>
              <a:rPr lang="en-US" dirty="0" err="1"/>
              <a:t>expression_n</a:t>
            </a:r>
            <a:r>
              <a:rPr lang="en-US" dirty="0"/>
              <a:t>,   </a:t>
            </a:r>
          </a:p>
          <a:p>
            <a:pPr marL="0" indent="0">
              <a:buNone/>
            </a:pPr>
            <a:r>
              <a:rPr lang="en-US" dirty="0" err="1"/>
              <a:t>aggregate_function</a:t>
            </a:r>
            <a:r>
              <a:rPr lang="en-US" dirty="0"/>
              <a:t> (expression)  </a:t>
            </a:r>
          </a:p>
          <a:p>
            <a:pPr marL="0" indent="0">
              <a:buNone/>
            </a:pPr>
            <a:r>
              <a:rPr lang="en-US" b="1" dirty="0"/>
              <a:t>FROM</a:t>
            </a:r>
            <a:r>
              <a:rPr lang="en-US" dirty="0"/>
              <a:t> tables  </a:t>
            </a:r>
          </a:p>
          <a:p>
            <a:pPr marL="0" indent="0">
              <a:buNone/>
            </a:pPr>
            <a:r>
              <a:rPr lang="en-US" dirty="0"/>
              <a:t>[</a:t>
            </a:r>
            <a:r>
              <a:rPr lang="en-US" b="1" dirty="0"/>
              <a:t>WHERE</a:t>
            </a:r>
            <a:r>
              <a:rPr lang="en-US" dirty="0"/>
              <a:t> conditions]  </a:t>
            </a:r>
          </a:p>
          <a:p>
            <a:pPr marL="0" indent="0">
              <a:buNone/>
            </a:pPr>
            <a:r>
              <a:rPr lang="en-US" b="1" dirty="0"/>
              <a:t>GROUP</a:t>
            </a:r>
            <a:r>
              <a:rPr lang="en-US" dirty="0"/>
              <a:t> </a:t>
            </a:r>
            <a:r>
              <a:rPr lang="en-US" b="1" dirty="0"/>
              <a:t>BY</a:t>
            </a:r>
            <a:r>
              <a:rPr lang="en-US" dirty="0"/>
              <a:t> expression1, expression2, ... </a:t>
            </a:r>
            <a:r>
              <a:rPr lang="en-US" dirty="0" err="1"/>
              <a:t>expression_n</a:t>
            </a:r>
            <a:r>
              <a:rPr lang="en-US" dirty="0"/>
              <a:t>;  </a:t>
            </a:r>
          </a:p>
        </p:txBody>
      </p:sp>
      <p:sp>
        <p:nvSpPr>
          <p:cNvPr id="4" name="Slide Number Placeholder 3"/>
          <p:cNvSpPr>
            <a:spLocks noGrp="1"/>
          </p:cNvSpPr>
          <p:nvPr>
            <p:ph type="sldNum" sz="quarter" idx="12"/>
          </p:nvPr>
        </p:nvSpPr>
        <p:spPr/>
        <p:txBody>
          <a:bodyPr/>
          <a:lstStyle/>
          <a:p>
            <a:fld id="{F2C6B42E-B965-4DCF-BAD8-E7338CA8A40D}" type="slidenum">
              <a:rPr lang="en-US" smtClean="0"/>
              <a:t>53</a:t>
            </a:fld>
            <a:endParaRPr lang="en-US"/>
          </a:p>
        </p:txBody>
      </p:sp>
    </p:spTree>
    <p:extLst>
      <p:ext uri="{BB962C8B-B14F-4D97-AF65-F5344CB8AC3E}">
        <p14:creationId xmlns:p14="http://schemas.microsoft.com/office/powerpoint/2010/main" val="21022985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a:t>
            </a:r>
          </a:p>
        </p:txBody>
      </p:sp>
      <p:sp>
        <p:nvSpPr>
          <p:cNvPr id="3" name="Content Placeholder 2"/>
          <p:cNvSpPr>
            <a:spLocks noGrp="1"/>
          </p:cNvSpPr>
          <p:nvPr>
            <p:ph idx="1"/>
          </p:nvPr>
        </p:nvSpPr>
        <p:spPr/>
        <p:txBody>
          <a:bodyPr/>
          <a:lstStyle/>
          <a:p>
            <a:pPr lvl="0"/>
            <a:r>
              <a:rPr lang="en-US" dirty="0"/>
              <a:t>Group all department with department name, maximum, average and minimum salary.</a:t>
            </a:r>
          </a:p>
          <a:p>
            <a:pPr marL="0" lvl="0" indent="0">
              <a:buNone/>
            </a:pPr>
            <a:r>
              <a:rPr lang="en-US" dirty="0"/>
              <a:t>SELECT MAX(salary), AVG(salary), MIN(salary), dept_name FROM employee GROUP BY dept_name;</a:t>
            </a:r>
          </a:p>
          <a:p>
            <a:pPr marL="0" lvl="0" indent="0">
              <a:buNone/>
            </a:pPr>
            <a:r>
              <a:rPr lang="en-US" dirty="0"/>
              <a:t>Output:</a:t>
            </a:r>
          </a:p>
          <a:p>
            <a:pPr marL="0" lvl="0" indent="0">
              <a:buNone/>
            </a:pPr>
            <a:endParaRPr lang="en-US" dirty="0"/>
          </a:p>
        </p:txBody>
      </p:sp>
      <p:sp>
        <p:nvSpPr>
          <p:cNvPr id="4" name="Slide Number Placeholder 3"/>
          <p:cNvSpPr>
            <a:spLocks noGrp="1"/>
          </p:cNvSpPr>
          <p:nvPr>
            <p:ph type="sldNum" sz="quarter" idx="12"/>
          </p:nvPr>
        </p:nvSpPr>
        <p:spPr/>
        <p:txBody>
          <a:bodyPr/>
          <a:lstStyle/>
          <a:p>
            <a:fld id="{F2C6B42E-B965-4DCF-BAD8-E7338CA8A40D}" type="slidenum">
              <a:rPr lang="en-US" smtClean="0"/>
              <a:t>54</a:t>
            </a:fld>
            <a:endParaRPr lang="en-US" dirty="0"/>
          </a:p>
        </p:txBody>
      </p:sp>
      <p:pic>
        <p:nvPicPr>
          <p:cNvPr id="6" name="Picture 5"/>
          <p:cNvPicPr>
            <a:picLocks noChangeAspect="1"/>
          </p:cNvPicPr>
          <p:nvPr/>
        </p:nvPicPr>
        <p:blipFill>
          <a:blip r:embed="rId2"/>
          <a:stretch>
            <a:fillRect/>
          </a:stretch>
        </p:blipFill>
        <p:spPr>
          <a:xfrm>
            <a:off x="5665957" y="4726196"/>
            <a:ext cx="6374194" cy="1210561"/>
          </a:xfrm>
          <a:prstGeom prst="rect">
            <a:avLst/>
          </a:prstGeom>
        </p:spPr>
      </p:pic>
      <p:pic>
        <p:nvPicPr>
          <p:cNvPr id="7" name="Picture 6"/>
          <p:cNvPicPr>
            <a:picLocks noChangeAspect="1"/>
          </p:cNvPicPr>
          <p:nvPr/>
        </p:nvPicPr>
        <p:blipFill>
          <a:blip r:embed="rId3"/>
          <a:stretch>
            <a:fillRect/>
          </a:stretch>
        </p:blipFill>
        <p:spPr>
          <a:xfrm>
            <a:off x="2167411" y="4358132"/>
            <a:ext cx="2746334" cy="2190450"/>
          </a:xfrm>
          <a:prstGeom prst="rect">
            <a:avLst/>
          </a:prstGeom>
        </p:spPr>
      </p:pic>
      <p:sp>
        <p:nvSpPr>
          <p:cNvPr id="8" name="TextBox 7"/>
          <p:cNvSpPr txBox="1"/>
          <p:nvPr/>
        </p:nvSpPr>
        <p:spPr>
          <a:xfrm>
            <a:off x="2253673" y="3988800"/>
            <a:ext cx="2660072" cy="369332"/>
          </a:xfrm>
          <a:prstGeom prst="rect">
            <a:avLst/>
          </a:prstGeom>
          <a:noFill/>
        </p:spPr>
        <p:txBody>
          <a:bodyPr wrap="square" rtlCol="0">
            <a:spAutoFit/>
          </a:bodyPr>
          <a:lstStyle/>
          <a:p>
            <a:r>
              <a:rPr lang="en-US" dirty="0"/>
              <a:t>Before Group By clause</a:t>
            </a:r>
          </a:p>
        </p:txBody>
      </p:sp>
      <p:sp>
        <p:nvSpPr>
          <p:cNvPr id="9" name="TextBox 8"/>
          <p:cNvSpPr txBox="1"/>
          <p:nvPr/>
        </p:nvSpPr>
        <p:spPr>
          <a:xfrm>
            <a:off x="7490691" y="4221805"/>
            <a:ext cx="2724727" cy="369454"/>
          </a:xfrm>
          <a:prstGeom prst="rect">
            <a:avLst/>
          </a:prstGeom>
          <a:noFill/>
        </p:spPr>
        <p:txBody>
          <a:bodyPr wrap="square" rtlCol="0">
            <a:spAutoFit/>
          </a:bodyPr>
          <a:lstStyle/>
          <a:p>
            <a:r>
              <a:rPr lang="en-US" dirty="0"/>
              <a:t>After Group By clause</a:t>
            </a:r>
          </a:p>
        </p:txBody>
      </p:sp>
    </p:spTree>
    <p:extLst>
      <p:ext uri="{BB962C8B-B14F-4D97-AF65-F5344CB8AC3E}">
        <p14:creationId xmlns:p14="http://schemas.microsoft.com/office/powerpoint/2010/main" val="40589162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SQL HAVING Clause</a:t>
            </a:r>
          </a:p>
        </p:txBody>
      </p:sp>
      <p:sp>
        <p:nvSpPr>
          <p:cNvPr id="3" name="Content Placeholder 2"/>
          <p:cNvSpPr>
            <a:spLocks noGrp="1"/>
          </p:cNvSpPr>
          <p:nvPr>
            <p:ph idx="1"/>
          </p:nvPr>
        </p:nvSpPr>
        <p:spPr/>
        <p:txBody>
          <a:bodyPr>
            <a:normAutofit fontScale="85000" lnSpcReduction="20000"/>
          </a:bodyPr>
          <a:lstStyle/>
          <a:p>
            <a:r>
              <a:rPr lang="en-US" dirty="0"/>
              <a:t>The HAVING clause was added to SQL because the WHERE keyword cannot be used with aggregate functions.</a:t>
            </a:r>
          </a:p>
          <a:p>
            <a:pPr marL="0" indent="0">
              <a:buNone/>
            </a:pPr>
            <a:r>
              <a:rPr lang="en-US" dirty="0"/>
              <a:t>The following SQL statement lists the number of customers in each country. Only include countries with more than 5 customers:</a:t>
            </a:r>
          </a:p>
          <a:p>
            <a:pPr marL="0" indent="0">
              <a:buNone/>
            </a:pPr>
            <a:r>
              <a:rPr lang="en-US" dirty="0"/>
              <a:t>SELECT COUNT(</a:t>
            </a:r>
            <a:r>
              <a:rPr lang="en-US" dirty="0" err="1"/>
              <a:t>CustomerID</a:t>
            </a:r>
            <a:r>
              <a:rPr lang="en-US" dirty="0"/>
              <a:t>), Country</a:t>
            </a:r>
            <a:br>
              <a:rPr lang="en-US" dirty="0"/>
            </a:br>
            <a:r>
              <a:rPr lang="en-US" dirty="0"/>
              <a:t>FROM Customers</a:t>
            </a:r>
            <a:br>
              <a:rPr lang="en-US" dirty="0"/>
            </a:br>
            <a:r>
              <a:rPr lang="en-US" dirty="0"/>
              <a:t>GROUP BY Country</a:t>
            </a:r>
            <a:br>
              <a:rPr lang="en-US" dirty="0"/>
            </a:br>
            <a:r>
              <a:rPr lang="en-US" dirty="0"/>
              <a:t>HAVING COUNT(</a:t>
            </a:r>
            <a:r>
              <a:rPr lang="en-US" dirty="0" err="1"/>
              <a:t>CustomerID</a:t>
            </a:r>
            <a:r>
              <a:rPr lang="en-US" dirty="0"/>
              <a:t>) &gt; 5;</a:t>
            </a:r>
          </a:p>
          <a:p>
            <a:pPr marL="0" indent="0">
              <a:buNone/>
            </a:pPr>
            <a:endParaRPr lang="en-US" dirty="0"/>
          </a:p>
          <a:p>
            <a:pPr marL="0" indent="0">
              <a:buNone/>
            </a:pPr>
            <a:r>
              <a:rPr lang="en-US" dirty="0"/>
              <a:t>For more info.</a:t>
            </a:r>
          </a:p>
          <a:p>
            <a:pPr marL="0" indent="0">
              <a:buNone/>
            </a:pPr>
            <a:r>
              <a:rPr lang="en-US" sz="1700" dirty="0"/>
              <a:t>https://www.datacamp.com/community/tutorials/group-by-having-clause-sql?utm_source=adwords_ppc&amp;utm_medium=cpc&amp;utm_campaignid=1455363063&amp;utm_adgroupid=65083631748&amp;utm_device=c&amp;utm_keyword=&amp;utm_matchtype=&amp;utm_network=g&amp;utm_adpostion=&amp;utm_creative=332602034364&amp;utm_targetid=aud-517318241987%3Adsa-429603003980&amp;utm_loc_interest_ms=&amp;utm_loc_physical_ms=1011034&amp;gclid=Cj0KCQiA09eQBhCxARIsAAYRiynPHA4JGcfblSHReMHTONg3-TTkrF4eld4Nr2-I2nGLW4mA6o5KoPEaAve1EALw_wcB&amp;fbclid=IwAR2e_iOdIM1RIogjOsxU4-qQi0ufaFYBTKhR6sCA3EcTsXe2hMdemb5-a_s</a:t>
            </a:r>
          </a:p>
        </p:txBody>
      </p:sp>
      <p:sp>
        <p:nvSpPr>
          <p:cNvPr id="4" name="Slide Number Placeholder 3"/>
          <p:cNvSpPr>
            <a:spLocks noGrp="1"/>
          </p:cNvSpPr>
          <p:nvPr>
            <p:ph type="sldNum" sz="quarter" idx="12"/>
          </p:nvPr>
        </p:nvSpPr>
        <p:spPr/>
        <p:txBody>
          <a:bodyPr/>
          <a:lstStyle/>
          <a:p>
            <a:fld id="{F2C6B42E-B965-4DCF-BAD8-E7338CA8A40D}" type="slidenum">
              <a:rPr lang="en-US" smtClean="0"/>
              <a:t>55</a:t>
            </a:fld>
            <a:endParaRPr lang="en-US"/>
          </a:p>
        </p:txBody>
      </p:sp>
    </p:spTree>
    <p:extLst>
      <p:ext uri="{BB962C8B-B14F-4D97-AF65-F5344CB8AC3E}">
        <p14:creationId xmlns:p14="http://schemas.microsoft.com/office/powerpoint/2010/main" val="34549297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a:t>
            </a:r>
          </a:p>
        </p:txBody>
      </p:sp>
      <p:sp>
        <p:nvSpPr>
          <p:cNvPr id="3" name="Content Placeholder 2"/>
          <p:cNvSpPr>
            <a:spLocks noGrp="1"/>
          </p:cNvSpPr>
          <p:nvPr>
            <p:ph idx="1"/>
          </p:nvPr>
        </p:nvSpPr>
        <p:spPr/>
        <p:txBody>
          <a:bodyPr/>
          <a:lstStyle/>
          <a:p>
            <a:pPr lvl="0"/>
            <a:r>
              <a:rPr lang="en-US" dirty="0"/>
              <a:t>Group all department with average salary and using having clause to find average salary more than 30,000.</a:t>
            </a:r>
          </a:p>
          <a:p>
            <a:pPr marL="0" lvl="0" indent="0">
              <a:buNone/>
            </a:pPr>
            <a:r>
              <a:rPr lang="en-US" dirty="0"/>
              <a:t>SELECT AVG(salary), dept_name FROM employee GROUP BY dept_name HAVING AVG(salary)&gt;=30000;</a:t>
            </a:r>
          </a:p>
        </p:txBody>
      </p:sp>
      <p:sp>
        <p:nvSpPr>
          <p:cNvPr id="4" name="Slide Number Placeholder 3"/>
          <p:cNvSpPr>
            <a:spLocks noGrp="1"/>
          </p:cNvSpPr>
          <p:nvPr>
            <p:ph type="sldNum" sz="quarter" idx="12"/>
          </p:nvPr>
        </p:nvSpPr>
        <p:spPr/>
        <p:txBody>
          <a:bodyPr/>
          <a:lstStyle/>
          <a:p>
            <a:fld id="{F2C6B42E-B965-4DCF-BAD8-E7338CA8A40D}" type="slidenum">
              <a:rPr lang="en-US" smtClean="0"/>
              <a:t>56</a:t>
            </a:fld>
            <a:endParaRPr lang="en-US"/>
          </a:p>
        </p:txBody>
      </p:sp>
      <p:pic>
        <p:nvPicPr>
          <p:cNvPr id="6" name="Picture 5"/>
          <p:cNvPicPr>
            <a:picLocks noChangeAspect="1"/>
          </p:cNvPicPr>
          <p:nvPr/>
        </p:nvPicPr>
        <p:blipFill>
          <a:blip r:embed="rId2"/>
          <a:stretch>
            <a:fillRect/>
          </a:stretch>
        </p:blipFill>
        <p:spPr>
          <a:xfrm>
            <a:off x="7180502" y="4386225"/>
            <a:ext cx="4530778" cy="1303375"/>
          </a:xfrm>
          <a:prstGeom prst="rect">
            <a:avLst/>
          </a:prstGeom>
        </p:spPr>
      </p:pic>
      <p:pic>
        <p:nvPicPr>
          <p:cNvPr id="8" name="Picture 7"/>
          <p:cNvPicPr>
            <a:picLocks noChangeAspect="1"/>
          </p:cNvPicPr>
          <p:nvPr/>
        </p:nvPicPr>
        <p:blipFill>
          <a:blip r:embed="rId3"/>
          <a:stretch>
            <a:fillRect/>
          </a:stretch>
        </p:blipFill>
        <p:spPr>
          <a:xfrm>
            <a:off x="1948826" y="4295991"/>
            <a:ext cx="4217375" cy="1645805"/>
          </a:xfrm>
          <a:prstGeom prst="rect">
            <a:avLst/>
          </a:prstGeom>
        </p:spPr>
      </p:pic>
      <p:sp>
        <p:nvSpPr>
          <p:cNvPr id="9" name="TextBox 8"/>
          <p:cNvSpPr txBox="1"/>
          <p:nvPr/>
        </p:nvSpPr>
        <p:spPr>
          <a:xfrm>
            <a:off x="2512291" y="3793332"/>
            <a:ext cx="2715491" cy="367722"/>
          </a:xfrm>
          <a:prstGeom prst="rect">
            <a:avLst/>
          </a:prstGeom>
          <a:noFill/>
        </p:spPr>
        <p:txBody>
          <a:bodyPr wrap="square" rtlCol="0">
            <a:spAutoFit/>
          </a:bodyPr>
          <a:lstStyle/>
          <a:p>
            <a:r>
              <a:rPr lang="en-US" dirty="0"/>
              <a:t>Before using having clause</a:t>
            </a:r>
          </a:p>
        </p:txBody>
      </p:sp>
      <p:sp>
        <p:nvSpPr>
          <p:cNvPr id="10" name="TextBox 9"/>
          <p:cNvSpPr txBox="1"/>
          <p:nvPr/>
        </p:nvSpPr>
        <p:spPr>
          <a:xfrm>
            <a:off x="7564582" y="3881956"/>
            <a:ext cx="2623128" cy="369332"/>
          </a:xfrm>
          <a:prstGeom prst="rect">
            <a:avLst/>
          </a:prstGeom>
          <a:noFill/>
        </p:spPr>
        <p:txBody>
          <a:bodyPr wrap="square" rtlCol="0">
            <a:spAutoFit/>
          </a:bodyPr>
          <a:lstStyle/>
          <a:p>
            <a:r>
              <a:rPr lang="en-US" dirty="0"/>
              <a:t>After using having clause</a:t>
            </a:r>
          </a:p>
        </p:txBody>
      </p:sp>
    </p:spTree>
    <p:extLst>
      <p:ext uri="{BB962C8B-B14F-4D97-AF65-F5344CB8AC3E}">
        <p14:creationId xmlns:p14="http://schemas.microsoft.com/office/powerpoint/2010/main" val="42655459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SQL IN Operator</a:t>
            </a:r>
          </a:p>
        </p:txBody>
      </p:sp>
      <p:sp>
        <p:nvSpPr>
          <p:cNvPr id="3" name="Content Placeholder 2"/>
          <p:cNvSpPr>
            <a:spLocks noGrp="1"/>
          </p:cNvSpPr>
          <p:nvPr>
            <p:ph idx="1"/>
          </p:nvPr>
        </p:nvSpPr>
        <p:spPr/>
        <p:txBody>
          <a:bodyPr/>
          <a:lstStyle/>
          <a:p>
            <a:r>
              <a:rPr lang="en-US" dirty="0"/>
              <a:t>The IN operator allows you to specify multiple values in a WHERE clause.</a:t>
            </a:r>
          </a:p>
          <a:p>
            <a:r>
              <a:rPr lang="en-US" dirty="0"/>
              <a:t>The IN operator is a shorthand for multiple OR conditions.</a:t>
            </a:r>
          </a:p>
          <a:p>
            <a:r>
              <a:rPr lang="en-US" dirty="0"/>
              <a:t>Syntax :</a:t>
            </a:r>
          </a:p>
          <a:p>
            <a:pPr marL="0" indent="0">
              <a:buNone/>
            </a:pPr>
            <a:r>
              <a:rPr lang="en-US" dirty="0"/>
              <a:t>SELECT </a:t>
            </a:r>
            <a:r>
              <a:rPr lang="en-US" i="1" dirty="0"/>
              <a:t>column_name(s)</a:t>
            </a:r>
            <a:br>
              <a:rPr lang="en-US" dirty="0"/>
            </a:br>
            <a:r>
              <a:rPr lang="en-US" dirty="0"/>
              <a:t>FROM </a:t>
            </a:r>
            <a:r>
              <a:rPr lang="en-US" i="1" dirty="0"/>
              <a:t>table_name</a:t>
            </a:r>
            <a:br>
              <a:rPr lang="en-US" dirty="0"/>
            </a:br>
            <a:r>
              <a:rPr lang="en-US" dirty="0"/>
              <a:t>WHERE </a:t>
            </a:r>
            <a:r>
              <a:rPr lang="en-US" i="1" dirty="0"/>
              <a:t>column_name</a:t>
            </a:r>
            <a:r>
              <a:rPr lang="en-US" dirty="0"/>
              <a:t> IN (</a:t>
            </a:r>
            <a:r>
              <a:rPr lang="en-US" i="1" dirty="0"/>
              <a:t>value1</a:t>
            </a:r>
            <a:r>
              <a:rPr lang="en-US" dirty="0"/>
              <a:t>,</a:t>
            </a:r>
            <a:r>
              <a:rPr lang="en-US" i="1" dirty="0"/>
              <a:t> value2</a:t>
            </a:r>
            <a:r>
              <a:rPr lang="en-US" dirty="0"/>
              <a:t>, ...);</a:t>
            </a:r>
          </a:p>
        </p:txBody>
      </p:sp>
      <p:sp>
        <p:nvSpPr>
          <p:cNvPr id="4" name="Slide Number Placeholder 3"/>
          <p:cNvSpPr>
            <a:spLocks noGrp="1"/>
          </p:cNvSpPr>
          <p:nvPr>
            <p:ph type="sldNum" sz="quarter" idx="12"/>
          </p:nvPr>
        </p:nvSpPr>
        <p:spPr/>
        <p:txBody>
          <a:bodyPr/>
          <a:lstStyle/>
          <a:p>
            <a:fld id="{F2C6B42E-B965-4DCF-BAD8-E7338CA8A40D}" type="slidenum">
              <a:rPr lang="en-US" smtClean="0"/>
              <a:t>57</a:t>
            </a:fld>
            <a:endParaRPr lang="en-US"/>
          </a:p>
        </p:txBody>
      </p:sp>
    </p:spTree>
    <p:extLst>
      <p:ext uri="{BB962C8B-B14F-4D97-AF65-F5344CB8AC3E}">
        <p14:creationId xmlns:p14="http://schemas.microsoft.com/office/powerpoint/2010/main" val="20063138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a:t>
            </a:r>
          </a:p>
        </p:txBody>
      </p:sp>
      <p:sp>
        <p:nvSpPr>
          <p:cNvPr id="3" name="Content Placeholder 2"/>
          <p:cNvSpPr>
            <a:spLocks noGrp="1"/>
          </p:cNvSpPr>
          <p:nvPr>
            <p:ph idx="1"/>
          </p:nvPr>
        </p:nvSpPr>
        <p:spPr/>
        <p:txBody>
          <a:bodyPr/>
          <a:lstStyle/>
          <a:p>
            <a:r>
              <a:rPr lang="en-US" dirty="0"/>
              <a:t>SELECT * FROM employee WHERE dept_name IN ('IT','HR');</a:t>
            </a:r>
          </a:p>
          <a:p>
            <a:pPr marL="0" indent="0">
              <a:buNone/>
            </a:pPr>
            <a:r>
              <a:rPr lang="en-US" dirty="0"/>
              <a:t>Or</a:t>
            </a:r>
          </a:p>
          <a:p>
            <a:r>
              <a:rPr lang="en-US" dirty="0"/>
              <a:t>SELECT * FROM employee WHERE dept_name='IT' OR dept_name='HR';</a:t>
            </a:r>
          </a:p>
          <a:p>
            <a:endParaRPr lang="en-US" dirty="0"/>
          </a:p>
        </p:txBody>
      </p:sp>
      <p:sp>
        <p:nvSpPr>
          <p:cNvPr id="4" name="Slide Number Placeholder 3"/>
          <p:cNvSpPr>
            <a:spLocks noGrp="1"/>
          </p:cNvSpPr>
          <p:nvPr>
            <p:ph type="sldNum" sz="quarter" idx="12"/>
          </p:nvPr>
        </p:nvSpPr>
        <p:spPr/>
        <p:txBody>
          <a:bodyPr/>
          <a:lstStyle/>
          <a:p>
            <a:fld id="{F2C6B42E-B965-4DCF-BAD8-E7338CA8A40D}" type="slidenum">
              <a:rPr lang="en-US" smtClean="0"/>
              <a:t>58</a:t>
            </a:fld>
            <a:endParaRPr lang="en-US"/>
          </a:p>
        </p:txBody>
      </p:sp>
      <p:pic>
        <p:nvPicPr>
          <p:cNvPr id="5" name="Picture 4"/>
          <p:cNvPicPr>
            <a:picLocks noChangeAspect="1"/>
          </p:cNvPicPr>
          <p:nvPr/>
        </p:nvPicPr>
        <p:blipFill>
          <a:blip r:embed="rId2"/>
          <a:stretch>
            <a:fillRect/>
          </a:stretch>
        </p:blipFill>
        <p:spPr>
          <a:xfrm>
            <a:off x="4082473" y="3419357"/>
            <a:ext cx="3805382" cy="3302118"/>
          </a:xfrm>
          <a:prstGeom prst="rect">
            <a:avLst/>
          </a:prstGeom>
        </p:spPr>
      </p:pic>
    </p:spTree>
    <p:extLst>
      <p:ext uri="{BB962C8B-B14F-4D97-AF65-F5344CB8AC3E}">
        <p14:creationId xmlns:p14="http://schemas.microsoft.com/office/powerpoint/2010/main" val="18338798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SQL BETWEEN Operator</a:t>
            </a:r>
            <a:br>
              <a:rPr lang="en-US" dirty="0"/>
            </a:br>
            <a:endParaRPr lang="en-US" dirty="0"/>
          </a:p>
        </p:txBody>
      </p:sp>
      <p:sp>
        <p:nvSpPr>
          <p:cNvPr id="3" name="Content Placeholder 2"/>
          <p:cNvSpPr>
            <a:spLocks noGrp="1"/>
          </p:cNvSpPr>
          <p:nvPr>
            <p:ph idx="1"/>
          </p:nvPr>
        </p:nvSpPr>
        <p:spPr/>
        <p:txBody>
          <a:bodyPr/>
          <a:lstStyle/>
          <a:p>
            <a:r>
              <a:rPr lang="en-US" dirty="0"/>
              <a:t>The BETWEEN operator selects values within a given range. The values can be numbers, text, or dates.</a:t>
            </a:r>
          </a:p>
          <a:p>
            <a:r>
              <a:rPr lang="en-US" dirty="0"/>
              <a:t>The BETWEEN operator is inclusive: begin and end values are included. </a:t>
            </a:r>
          </a:p>
          <a:p>
            <a:r>
              <a:rPr lang="en-US" dirty="0"/>
              <a:t>Example:</a:t>
            </a:r>
          </a:p>
          <a:p>
            <a:pPr marL="0" indent="0">
              <a:buNone/>
            </a:pPr>
            <a:r>
              <a:rPr lang="en-US" dirty="0"/>
              <a:t>SELECT * FROM Products</a:t>
            </a:r>
            <a:br>
              <a:rPr lang="en-US" dirty="0"/>
            </a:br>
            <a:r>
              <a:rPr lang="en-US" dirty="0"/>
              <a:t>WHERE Price BETWEEN 10 AND 20;</a:t>
            </a:r>
          </a:p>
        </p:txBody>
      </p:sp>
      <p:sp>
        <p:nvSpPr>
          <p:cNvPr id="4" name="Slide Number Placeholder 3"/>
          <p:cNvSpPr>
            <a:spLocks noGrp="1"/>
          </p:cNvSpPr>
          <p:nvPr>
            <p:ph type="sldNum" sz="quarter" idx="12"/>
          </p:nvPr>
        </p:nvSpPr>
        <p:spPr/>
        <p:txBody>
          <a:bodyPr/>
          <a:lstStyle/>
          <a:p>
            <a:fld id="{F2C6B42E-B965-4DCF-BAD8-E7338CA8A40D}" type="slidenum">
              <a:rPr lang="en-US" smtClean="0"/>
              <a:t>59</a:t>
            </a:fld>
            <a:endParaRPr lang="en-US"/>
          </a:p>
        </p:txBody>
      </p:sp>
    </p:spTree>
    <p:extLst>
      <p:ext uri="{BB962C8B-B14F-4D97-AF65-F5344CB8AC3E}">
        <p14:creationId xmlns:p14="http://schemas.microsoft.com/office/powerpoint/2010/main" val="965849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CREATE Command:</a:t>
            </a:r>
          </a:p>
        </p:txBody>
      </p:sp>
      <p:sp>
        <p:nvSpPr>
          <p:cNvPr id="3" name="Content Placeholder 2"/>
          <p:cNvSpPr>
            <a:spLocks noGrp="1"/>
          </p:cNvSpPr>
          <p:nvPr>
            <p:ph idx="1"/>
          </p:nvPr>
        </p:nvSpPr>
        <p:spPr>
          <a:xfrm>
            <a:off x="838200" y="1825625"/>
            <a:ext cx="10836564" cy="4861502"/>
          </a:xfrm>
        </p:spPr>
        <p:txBody>
          <a:bodyPr>
            <a:normAutofit fontScale="77500" lnSpcReduction="20000"/>
          </a:bodyPr>
          <a:lstStyle/>
          <a:p>
            <a:pPr algn="just"/>
            <a:r>
              <a:rPr lang="en-US" dirty="0"/>
              <a:t>This command builds a new table and has a predefined syntax. The CREATE statement syntax is:</a:t>
            </a:r>
          </a:p>
          <a:p>
            <a:pPr algn="just"/>
            <a:r>
              <a:rPr lang="en-US" dirty="0"/>
              <a:t>CREATE DATABASE [database name];</a:t>
            </a:r>
          </a:p>
          <a:p>
            <a:pPr marL="0" indent="0" algn="just">
              <a:buNone/>
            </a:pPr>
            <a:r>
              <a:rPr lang="en-US" b="1" dirty="0"/>
              <a:t>For example: </a:t>
            </a:r>
          </a:p>
          <a:p>
            <a:pPr marL="0" indent="0" algn="just">
              <a:buNone/>
            </a:pPr>
            <a:r>
              <a:rPr lang="en-US" dirty="0"/>
              <a:t>CREATE DATABASE employee_management_system;</a:t>
            </a:r>
          </a:p>
          <a:p>
            <a:pPr algn="just"/>
            <a:r>
              <a:rPr lang="en-US" dirty="0"/>
              <a:t>CREATE TABLE [table name] ([column definitions]) [table parameters];</a:t>
            </a:r>
          </a:p>
          <a:p>
            <a:pPr marL="0" indent="0" algn="just">
              <a:buNone/>
            </a:pPr>
            <a:r>
              <a:rPr lang="en-US" b="1" dirty="0"/>
              <a:t>For example:</a:t>
            </a:r>
          </a:p>
          <a:p>
            <a:pPr marL="0" indent="0" algn="just">
              <a:buNone/>
            </a:pPr>
            <a:r>
              <a:rPr lang="en-US" dirty="0"/>
              <a:t>CREATE TABLE employee (</a:t>
            </a:r>
          </a:p>
          <a:p>
            <a:pPr marL="0" indent="0" algn="just">
              <a:buNone/>
            </a:pPr>
            <a:r>
              <a:rPr lang="en-US" dirty="0"/>
              <a:t>	e_id INTEGER PRIMARY KEY, </a:t>
            </a:r>
          </a:p>
          <a:p>
            <a:pPr marL="0" indent="0" algn="just">
              <a:buNone/>
            </a:pPr>
            <a:r>
              <a:rPr lang="en-US" dirty="0"/>
              <a:t>	e_name VARCHAR (50), </a:t>
            </a:r>
          </a:p>
          <a:p>
            <a:pPr marL="0" indent="0" algn="just">
              <a:buNone/>
            </a:pPr>
            <a:r>
              <a:rPr lang="en-US" dirty="0"/>
              <a:t>	e_address VARCHAR (75));</a:t>
            </a:r>
          </a:p>
          <a:p>
            <a:pPr algn="just"/>
            <a:r>
              <a:rPr lang="en-US" dirty="0"/>
              <a:t>The mandatory semi-colon at the end of the statement is used to process every command before it. In this example, the VARCHAR is used to specify the data type. Other data types can be DATE, NUMBER, or INTEGER.</a:t>
            </a:r>
          </a:p>
        </p:txBody>
      </p:sp>
      <p:sp>
        <p:nvSpPr>
          <p:cNvPr id="6" name="Slide Number Placeholder 5"/>
          <p:cNvSpPr>
            <a:spLocks noGrp="1"/>
          </p:cNvSpPr>
          <p:nvPr>
            <p:ph type="sldNum" sz="quarter" idx="12"/>
          </p:nvPr>
        </p:nvSpPr>
        <p:spPr/>
        <p:txBody>
          <a:bodyPr/>
          <a:lstStyle/>
          <a:p>
            <a:fld id="{F2C6B42E-B965-4DCF-BAD8-E7338CA8A40D}" type="slidenum">
              <a:rPr lang="en-US" smtClean="0"/>
              <a:t>6</a:t>
            </a:fld>
            <a:endParaRPr lang="en-US"/>
          </a:p>
        </p:txBody>
      </p:sp>
    </p:spTree>
    <p:extLst>
      <p:ext uri="{BB962C8B-B14F-4D97-AF65-F5344CB8AC3E}">
        <p14:creationId xmlns:p14="http://schemas.microsoft.com/office/powerpoint/2010/main" val="37855046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a:t>
            </a:r>
          </a:p>
        </p:txBody>
      </p:sp>
      <p:sp>
        <p:nvSpPr>
          <p:cNvPr id="3" name="Content Placeholder 2"/>
          <p:cNvSpPr>
            <a:spLocks noGrp="1"/>
          </p:cNvSpPr>
          <p:nvPr>
            <p:ph idx="1"/>
          </p:nvPr>
        </p:nvSpPr>
        <p:spPr/>
        <p:txBody>
          <a:bodyPr/>
          <a:lstStyle/>
          <a:p>
            <a:r>
              <a:rPr lang="en-US" dirty="0"/>
              <a:t>SELECT * FROM employee WHERE salary BETWEEN 30000 AND 40000;</a:t>
            </a:r>
          </a:p>
          <a:p>
            <a:endParaRPr lang="en-US" dirty="0"/>
          </a:p>
        </p:txBody>
      </p:sp>
      <p:sp>
        <p:nvSpPr>
          <p:cNvPr id="4" name="Slide Number Placeholder 3"/>
          <p:cNvSpPr>
            <a:spLocks noGrp="1"/>
          </p:cNvSpPr>
          <p:nvPr>
            <p:ph type="sldNum" sz="quarter" idx="12"/>
          </p:nvPr>
        </p:nvSpPr>
        <p:spPr/>
        <p:txBody>
          <a:bodyPr/>
          <a:lstStyle/>
          <a:p>
            <a:fld id="{F2C6B42E-B965-4DCF-BAD8-E7338CA8A40D}" type="slidenum">
              <a:rPr lang="en-US" smtClean="0"/>
              <a:t>60</a:t>
            </a:fld>
            <a:endParaRPr lang="en-US"/>
          </a:p>
        </p:txBody>
      </p:sp>
      <p:sp>
        <p:nvSpPr>
          <p:cNvPr id="7" name="TextBox 6"/>
          <p:cNvSpPr txBox="1"/>
          <p:nvPr/>
        </p:nvSpPr>
        <p:spPr>
          <a:xfrm>
            <a:off x="2987961" y="3170886"/>
            <a:ext cx="905165" cy="371113"/>
          </a:xfrm>
          <a:prstGeom prst="rect">
            <a:avLst/>
          </a:prstGeom>
          <a:noFill/>
        </p:spPr>
        <p:txBody>
          <a:bodyPr wrap="square" rtlCol="0">
            <a:spAutoFit/>
          </a:bodyPr>
          <a:lstStyle/>
          <a:p>
            <a:r>
              <a:rPr lang="en-US" dirty="0"/>
              <a:t>Before </a:t>
            </a:r>
          </a:p>
        </p:txBody>
      </p:sp>
      <p:sp>
        <p:nvSpPr>
          <p:cNvPr id="9" name="TextBox 8"/>
          <p:cNvSpPr txBox="1"/>
          <p:nvPr/>
        </p:nvSpPr>
        <p:spPr>
          <a:xfrm rot="10800000" flipV="1">
            <a:off x="8776855" y="3174480"/>
            <a:ext cx="1059873" cy="369332"/>
          </a:xfrm>
          <a:prstGeom prst="rect">
            <a:avLst/>
          </a:prstGeom>
          <a:noFill/>
        </p:spPr>
        <p:txBody>
          <a:bodyPr wrap="square" rtlCol="0">
            <a:spAutoFit/>
          </a:bodyPr>
          <a:lstStyle/>
          <a:p>
            <a:r>
              <a:rPr lang="en-US" dirty="0"/>
              <a:t>After</a:t>
            </a:r>
          </a:p>
        </p:txBody>
      </p:sp>
      <p:pic>
        <p:nvPicPr>
          <p:cNvPr id="8" name="Picture 7"/>
          <p:cNvPicPr>
            <a:picLocks noChangeAspect="1"/>
          </p:cNvPicPr>
          <p:nvPr/>
        </p:nvPicPr>
        <p:blipFill>
          <a:blip r:embed="rId2"/>
          <a:stretch>
            <a:fillRect/>
          </a:stretch>
        </p:blipFill>
        <p:spPr>
          <a:xfrm>
            <a:off x="1348544" y="3603995"/>
            <a:ext cx="4747456" cy="2443135"/>
          </a:xfrm>
          <a:prstGeom prst="rect">
            <a:avLst/>
          </a:prstGeom>
        </p:spPr>
      </p:pic>
      <p:pic>
        <p:nvPicPr>
          <p:cNvPr id="10" name="Picture 9"/>
          <p:cNvPicPr>
            <a:picLocks noChangeAspect="1"/>
          </p:cNvPicPr>
          <p:nvPr/>
        </p:nvPicPr>
        <p:blipFill>
          <a:blip r:embed="rId3"/>
          <a:stretch>
            <a:fillRect/>
          </a:stretch>
        </p:blipFill>
        <p:spPr>
          <a:xfrm>
            <a:off x="6797962" y="4133320"/>
            <a:ext cx="4717473" cy="1144337"/>
          </a:xfrm>
          <a:prstGeom prst="rect">
            <a:avLst/>
          </a:prstGeom>
        </p:spPr>
      </p:pic>
    </p:spTree>
    <p:extLst>
      <p:ext uri="{BB962C8B-B14F-4D97-AF65-F5344CB8AC3E}">
        <p14:creationId xmlns:p14="http://schemas.microsoft.com/office/powerpoint/2010/main" val="33957824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SQL Aliases</a:t>
            </a:r>
            <a:br>
              <a:rPr lang="en-US" dirty="0"/>
            </a:br>
            <a:endParaRPr lang="en-US" dirty="0"/>
          </a:p>
        </p:txBody>
      </p:sp>
      <p:sp>
        <p:nvSpPr>
          <p:cNvPr id="3" name="Content Placeholder 2"/>
          <p:cNvSpPr>
            <a:spLocks noGrp="1"/>
          </p:cNvSpPr>
          <p:nvPr>
            <p:ph idx="1"/>
          </p:nvPr>
        </p:nvSpPr>
        <p:spPr/>
        <p:txBody>
          <a:bodyPr/>
          <a:lstStyle/>
          <a:p>
            <a:r>
              <a:rPr lang="en-US" dirty="0"/>
              <a:t>SQL aliases are used to give a table, or a column in a table, a temporary name.</a:t>
            </a:r>
          </a:p>
          <a:p>
            <a:r>
              <a:rPr lang="en-US" dirty="0"/>
              <a:t>Aliases are often used to make column names more readable.</a:t>
            </a:r>
          </a:p>
          <a:p>
            <a:r>
              <a:rPr lang="en-US" dirty="0"/>
              <a:t>An alias only exists for the duration of that query.</a:t>
            </a:r>
          </a:p>
          <a:p>
            <a:r>
              <a:rPr lang="en-US" dirty="0"/>
              <a:t>An alias is created with the AS keyword.</a:t>
            </a:r>
          </a:p>
          <a:p>
            <a:r>
              <a:rPr lang="en-US" dirty="0"/>
              <a:t>Alias Column Syntax:</a:t>
            </a:r>
          </a:p>
          <a:p>
            <a:pPr marL="0" indent="0">
              <a:buNone/>
            </a:pPr>
            <a:r>
              <a:rPr lang="en-US" dirty="0"/>
              <a:t>SELECT </a:t>
            </a:r>
            <a:r>
              <a:rPr lang="en-US" i="1" dirty="0"/>
              <a:t>column_name</a:t>
            </a:r>
            <a:r>
              <a:rPr lang="en-US" dirty="0"/>
              <a:t> AS </a:t>
            </a:r>
            <a:r>
              <a:rPr lang="en-US" i="1" dirty="0" err="1"/>
              <a:t>alias_name</a:t>
            </a:r>
            <a:br>
              <a:rPr lang="en-US" dirty="0"/>
            </a:br>
            <a:r>
              <a:rPr lang="en-US" dirty="0"/>
              <a:t>FROM </a:t>
            </a:r>
            <a:r>
              <a:rPr lang="en-US" i="1" dirty="0"/>
              <a:t>table_name;</a:t>
            </a:r>
            <a:endParaRPr lang="en-US" dirty="0"/>
          </a:p>
        </p:txBody>
      </p:sp>
      <p:sp>
        <p:nvSpPr>
          <p:cNvPr id="4" name="Slide Number Placeholder 3"/>
          <p:cNvSpPr>
            <a:spLocks noGrp="1"/>
          </p:cNvSpPr>
          <p:nvPr>
            <p:ph type="sldNum" sz="quarter" idx="12"/>
          </p:nvPr>
        </p:nvSpPr>
        <p:spPr/>
        <p:txBody>
          <a:bodyPr/>
          <a:lstStyle/>
          <a:p>
            <a:fld id="{F2C6B42E-B965-4DCF-BAD8-E7338CA8A40D}" type="slidenum">
              <a:rPr lang="en-US" smtClean="0"/>
              <a:t>61</a:t>
            </a:fld>
            <a:endParaRPr lang="en-US"/>
          </a:p>
        </p:txBody>
      </p:sp>
    </p:spTree>
    <p:extLst>
      <p:ext uri="{BB962C8B-B14F-4D97-AF65-F5344CB8AC3E}">
        <p14:creationId xmlns:p14="http://schemas.microsoft.com/office/powerpoint/2010/main" val="33856404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a:t>
            </a:r>
          </a:p>
        </p:txBody>
      </p:sp>
      <p:sp>
        <p:nvSpPr>
          <p:cNvPr id="3" name="Content Placeholder 2"/>
          <p:cNvSpPr>
            <a:spLocks noGrp="1"/>
          </p:cNvSpPr>
          <p:nvPr>
            <p:ph idx="1"/>
          </p:nvPr>
        </p:nvSpPr>
        <p:spPr/>
        <p:txBody>
          <a:bodyPr/>
          <a:lstStyle/>
          <a:p>
            <a:r>
              <a:rPr lang="en-US" dirty="0"/>
              <a:t>SELECT COUNT(*) AS Total_employee FROM employee;</a:t>
            </a:r>
          </a:p>
        </p:txBody>
      </p:sp>
      <p:sp>
        <p:nvSpPr>
          <p:cNvPr id="4" name="Slide Number Placeholder 3"/>
          <p:cNvSpPr>
            <a:spLocks noGrp="1"/>
          </p:cNvSpPr>
          <p:nvPr>
            <p:ph type="sldNum" sz="quarter" idx="12"/>
          </p:nvPr>
        </p:nvSpPr>
        <p:spPr/>
        <p:txBody>
          <a:bodyPr/>
          <a:lstStyle/>
          <a:p>
            <a:fld id="{F2C6B42E-B965-4DCF-BAD8-E7338CA8A40D}" type="slidenum">
              <a:rPr lang="en-US" smtClean="0"/>
              <a:t>62</a:t>
            </a:fld>
            <a:endParaRPr lang="en-US"/>
          </a:p>
        </p:txBody>
      </p:sp>
      <p:pic>
        <p:nvPicPr>
          <p:cNvPr id="5" name="Picture 4"/>
          <p:cNvPicPr>
            <a:picLocks noChangeAspect="1"/>
          </p:cNvPicPr>
          <p:nvPr/>
        </p:nvPicPr>
        <p:blipFill>
          <a:blip r:embed="rId2"/>
          <a:stretch>
            <a:fillRect/>
          </a:stretch>
        </p:blipFill>
        <p:spPr>
          <a:xfrm>
            <a:off x="7329362" y="3813860"/>
            <a:ext cx="3772748" cy="1057966"/>
          </a:xfrm>
          <a:prstGeom prst="rect">
            <a:avLst/>
          </a:prstGeom>
        </p:spPr>
      </p:pic>
      <p:pic>
        <p:nvPicPr>
          <p:cNvPr id="6" name="Picture 5"/>
          <p:cNvPicPr>
            <a:picLocks noChangeAspect="1"/>
          </p:cNvPicPr>
          <p:nvPr/>
        </p:nvPicPr>
        <p:blipFill>
          <a:blip r:embed="rId3"/>
          <a:stretch>
            <a:fillRect/>
          </a:stretch>
        </p:blipFill>
        <p:spPr>
          <a:xfrm>
            <a:off x="2147804" y="3729864"/>
            <a:ext cx="2419412" cy="1141962"/>
          </a:xfrm>
          <a:prstGeom prst="rect">
            <a:avLst/>
          </a:prstGeom>
        </p:spPr>
      </p:pic>
      <p:sp>
        <p:nvSpPr>
          <p:cNvPr id="7" name="TextBox 6"/>
          <p:cNvSpPr txBox="1"/>
          <p:nvPr/>
        </p:nvSpPr>
        <p:spPr>
          <a:xfrm>
            <a:off x="2872509" y="3186545"/>
            <a:ext cx="969818" cy="369332"/>
          </a:xfrm>
          <a:prstGeom prst="rect">
            <a:avLst/>
          </a:prstGeom>
          <a:noFill/>
        </p:spPr>
        <p:txBody>
          <a:bodyPr wrap="square" rtlCol="0">
            <a:spAutoFit/>
          </a:bodyPr>
          <a:lstStyle/>
          <a:p>
            <a:r>
              <a:rPr lang="en-US" dirty="0"/>
              <a:t>Before</a:t>
            </a:r>
          </a:p>
        </p:txBody>
      </p:sp>
      <p:sp>
        <p:nvSpPr>
          <p:cNvPr id="8" name="TextBox 7"/>
          <p:cNvSpPr txBox="1"/>
          <p:nvPr/>
        </p:nvSpPr>
        <p:spPr>
          <a:xfrm>
            <a:off x="8888154" y="3265141"/>
            <a:ext cx="1715192" cy="369332"/>
          </a:xfrm>
          <a:prstGeom prst="rect">
            <a:avLst/>
          </a:prstGeom>
          <a:noFill/>
        </p:spPr>
        <p:txBody>
          <a:bodyPr wrap="square" rtlCol="0">
            <a:spAutoFit/>
          </a:bodyPr>
          <a:lstStyle/>
          <a:p>
            <a:r>
              <a:rPr lang="en-US" dirty="0"/>
              <a:t>After</a:t>
            </a:r>
          </a:p>
        </p:txBody>
      </p:sp>
    </p:spTree>
    <p:extLst>
      <p:ext uri="{BB962C8B-B14F-4D97-AF65-F5344CB8AC3E}">
        <p14:creationId xmlns:p14="http://schemas.microsoft.com/office/powerpoint/2010/main" val="7100400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SQL CASE Statement</a:t>
            </a:r>
          </a:p>
        </p:txBody>
      </p:sp>
      <p:sp>
        <p:nvSpPr>
          <p:cNvPr id="3" name="Content Placeholder 2"/>
          <p:cNvSpPr>
            <a:spLocks noGrp="1"/>
          </p:cNvSpPr>
          <p:nvPr>
            <p:ph idx="1"/>
          </p:nvPr>
        </p:nvSpPr>
        <p:spPr/>
        <p:txBody>
          <a:bodyPr>
            <a:normAutofit fontScale="92500" lnSpcReduction="10000"/>
          </a:bodyPr>
          <a:lstStyle/>
          <a:p>
            <a:r>
              <a:rPr lang="en-US" dirty="0"/>
              <a:t>The CASE statement goes through conditions and returns a value when the first condition is met (like an if-then-else statement). So, once a condition is true, it will stop reading and return the result. If no conditions are true, it returns the value in the ELSE clause.</a:t>
            </a:r>
          </a:p>
          <a:p>
            <a:r>
              <a:rPr lang="en-US" dirty="0"/>
              <a:t>If there is no ELSE part and no conditions are true, it returns NULL. CASE </a:t>
            </a:r>
            <a:r>
              <a:rPr lang="en-US" b="1" dirty="0"/>
              <a:t>Syntax:</a:t>
            </a:r>
          </a:p>
          <a:p>
            <a:pPr marL="0" indent="0">
              <a:buNone/>
            </a:pPr>
            <a:r>
              <a:rPr lang="en-US" dirty="0"/>
              <a:t>CASE</a:t>
            </a:r>
            <a:br>
              <a:rPr lang="en-US" dirty="0"/>
            </a:br>
            <a:r>
              <a:rPr lang="en-US" dirty="0"/>
              <a:t>    WHEN </a:t>
            </a:r>
            <a:r>
              <a:rPr lang="en-US" i="1" dirty="0"/>
              <a:t>condition1</a:t>
            </a:r>
            <a:r>
              <a:rPr lang="en-US" dirty="0"/>
              <a:t> THEN </a:t>
            </a:r>
            <a:r>
              <a:rPr lang="en-US" i="1" dirty="0"/>
              <a:t>result1</a:t>
            </a:r>
            <a:br>
              <a:rPr lang="en-US" dirty="0"/>
            </a:br>
            <a:r>
              <a:rPr lang="en-US" dirty="0"/>
              <a:t>    WHEN </a:t>
            </a:r>
            <a:r>
              <a:rPr lang="en-US" i="1" dirty="0"/>
              <a:t>condition2</a:t>
            </a:r>
            <a:r>
              <a:rPr lang="en-US" dirty="0"/>
              <a:t> THEN </a:t>
            </a:r>
            <a:r>
              <a:rPr lang="en-US" i="1" dirty="0"/>
              <a:t>result2</a:t>
            </a:r>
            <a:br>
              <a:rPr lang="en-US" dirty="0"/>
            </a:br>
            <a:r>
              <a:rPr lang="en-US" dirty="0"/>
              <a:t>    WHEN </a:t>
            </a:r>
            <a:r>
              <a:rPr lang="en-US" i="1" dirty="0"/>
              <a:t>conditionN</a:t>
            </a:r>
            <a:r>
              <a:rPr lang="en-US" dirty="0"/>
              <a:t> THEN </a:t>
            </a:r>
            <a:r>
              <a:rPr lang="en-US" i="1" dirty="0"/>
              <a:t>resultN</a:t>
            </a:r>
            <a:br>
              <a:rPr lang="en-US" dirty="0"/>
            </a:br>
            <a:r>
              <a:rPr lang="en-US" dirty="0"/>
              <a:t>    ELSE </a:t>
            </a:r>
            <a:r>
              <a:rPr lang="en-US" i="1" dirty="0"/>
              <a:t>result</a:t>
            </a:r>
            <a:br>
              <a:rPr lang="en-US" dirty="0"/>
            </a:br>
            <a:r>
              <a:rPr lang="en-US" dirty="0"/>
              <a:t>END;</a:t>
            </a:r>
          </a:p>
        </p:txBody>
      </p:sp>
      <p:sp>
        <p:nvSpPr>
          <p:cNvPr id="4" name="Slide Number Placeholder 3"/>
          <p:cNvSpPr>
            <a:spLocks noGrp="1"/>
          </p:cNvSpPr>
          <p:nvPr>
            <p:ph type="sldNum" sz="quarter" idx="12"/>
          </p:nvPr>
        </p:nvSpPr>
        <p:spPr/>
        <p:txBody>
          <a:bodyPr/>
          <a:lstStyle/>
          <a:p>
            <a:fld id="{F2C6B42E-B965-4DCF-BAD8-E7338CA8A40D}" type="slidenum">
              <a:rPr lang="en-US" smtClean="0"/>
              <a:t>63</a:t>
            </a:fld>
            <a:endParaRPr lang="en-US"/>
          </a:p>
        </p:txBody>
      </p:sp>
    </p:spTree>
    <p:extLst>
      <p:ext uri="{BB962C8B-B14F-4D97-AF65-F5344CB8AC3E}">
        <p14:creationId xmlns:p14="http://schemas.microsoft.com/office/powerpoint/2010/main" val="34262205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1:</a:t>
            </a:r>
          </a:p>
        </p:txBody>
      </p:sp>
      <p:sp>
        <p:nvSpPr>
          <p:cNvPr id="4" name="Slide Number Placeholder 3"/>
          <p:cNvSpPr>
            <a:spLocks noGrp="1"/>
          </p:cNvSpPr>
          <p:nvPr>
            <p:ph type="sldNum" sz="quarter" idx="12"/>
          </p:nvPr>
        </p:nvSpPr>
        <p:spPr/>
        <p:txBody>
          <a:bodyPr/>
          <a:lstStyle/>
          <a:p>
            <a:fld id="{F2C6B42E-B965-4DCF-BAD8-E7338CA8A40D}" type="slidenum">
              <a:rPr lang="en-US" smtClean="0"/>
              <a:t>64</a:t>
            </a:fld>
            <a:endParaRPr lang="en-US"/>
          </a:p>
        </p:txBody>
      </p:sp>
      <p:sp>
        <p:nvSpPr>
          <p:cNvPr id="6" name="Content Placeholder 5"/>
          <p:cNvSpPr>
            <a:spLocks noGrp="1"/>
          </p:cNvSpPr>
          <p:nvPr>
            <p:ph idx="1"/>
          </p:nvPr>
        </p:nvSpPr>
        <p:spPr/>
        <p:txBody>
          <a:bodyPr>
            <a:normAutofit fontScale="92500" lnSpcReduction="20000"/>
          </a:bodyPr>
          <a:lstStyle/>
          <a:p>
            <a:pPr marL="0" indent="0">
              <a:buNone/>
            </a:pPr>
            <a:r>
              <a:rPr lang="en-US" dirty="0"/>
              <a:t>SELECT *,</a:t>
            </a:r>
          </a:p>
          <a:p>
            <a:pPr marL="0" indent="0">
              <a:buNone/>
            </a:pPr>
            <a:r>
              <a:rPr lang="en-US" dirty="0"/>
              <a:t>CASE </a:t>
            </a:r>
          </a:p>
          <a:p>
            <a:pPr marL="0" indent="0">
              <a:buNone/>
            </a:pPr>
            <a:r>
              <a:rPr lang="en-US" dirty="0"/>
              <a:t>WHEN salary&gt;=1000 AND salary&lt;=20000 THEN ' Low Income'</a:t>
            </a:r>
          </a:p>
          <a:p>
            <a:pPr marL="0" indent="0">
              <a:buNone/>
            </a:pPr>
            <a:r>
              <a:rPr lang="en-US" dirty="0"/>
              <a:t>WHEN salary&gt;20000 AND salary&lt;=30000 THEN 'Middle Income'</a:t>
            </a:r>
          </a:p>
          <a:p>
            <a:pPr marL="0" indent="0">
              <a:buNone/>
            </a:pPr>
            <a:r>
              <a:rPr lang="en-US" dirty="0"/>
              <a:t>WHEN salary&gt;30000 THEN 'High Income‘</a:t>
            </a:r>
          </a:p>
          <a:p>
            <a:pPr marL="0" indent="0">
              <a:buNone/>
            </a:pPr>
            <a:r>
              <a:rPr lang="en-US" dirty="0"/>
              <a:t>ELSE ‘Invalid’</a:t>
            </a:r>
          </a:p>
          <a:p>
            <a:pPr marL="0" indent="0">
              <a:buNone/>
            </a:pPr>
            <a:r>
              <a:rPr lang="en-US" dirty="0"/>
              <a:t>END</a:t>
            </a:r>
          </a:p>
          <a:p>
            <a:pPr marL="0" indent="0">
              <a:buNone/>
            </a:pPr>
            <a:r>
              <a:rPr lang="en-US" dirty="0"/>
              <a:t>AS </a:t>
            </a:r>
          </a:p>
          <a:p>
            <a:pPr marL="0" indent="0">
              <a:buNone/>
            </a:pPr>
            <a:r>
              <a:rPr lang="en-US" dirty="0"/>
              <a:t>salary_detail</a:t>
            </a:r>
          </a:p>
          <a:p>
            <a:pPr marL="0" indent="0">
              <a:buNone/>
            </a:pPr>
            <a:r>
              <a:rPr lang="en-US" dirty="0"/>
              <a:t>FROM employee;</a:t>
            </a:r>
          </a:p>
        </p:txBody>
      </p:sp>
      <p:pic>
        <p:nvPicPr>
          <p:cNvPr id="8" name="Picture 7"/>
          <p:cNvPicPr>
            <a:picLocks noChangeAspect="1"/>
          </p:cNvPicPr>
          <p:nvPr/>
        </p:nvPicPr>
        <p:blipFill>
          <a:blip r:embed="rId2"/>
          <a:stretch>
            <a:fillRect/>
          </a:stretch>
        </p:blipFill>
        <p:spPr>
          <a:xfrm>
            <a:off x="5464563" y="4314023"/>
            <a:ext cx="5310047" cy="1791214"/>
          </a:xfrm>
          <a:prstGeom prst="rect">
            <a:avLst/>
          </a:prstGeom>
        </p:spPr>
      </p:pic>
    </p:spTree>
    <p:extLst>
      <p:ext uri="{BB962C8B-B14F-4D97-AF65-F5344CB8AC3E}">
        <p14:creationId xmlns:p14="http://schemas.microsoft.com/office/powerpoint/2010/main" val="18604251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2:</a:t>
            </a:r>
          </a:p>
        </p:txBody>
      </p:sp>
      <p:sp>
        <p:nvSpPr>
          <p:cNvPr id="3" name="Content Placeholder 2"/>
          <p:cNvSpPr>
            <a:spLocks noGrp="1"/>
          </p:cNvSpPr>
          <p:nvPr>
            <p:ph idx="1"/>
          </p:nvPr>
        </p:nvSpPr>
        <p:spPr/>
        <p:txBody>
          <a:bodyPr/>
          <a:lstStyle/>
          <a:p>
            <a:pPr marL="0" indent="0">
              <a:buNone/>
            </a:pPr>
            <a:r>
              <a:rPr lang="en-US" dirty="0"/>
              <a:t>UPDATE employee SET salary=</a:t>
            </a:r>
          </a:p>
          <a:p>
            <a:pPr marL="0" indent="0">
              <a:buNone/>
            </a:pPr>
            <a:r>
              <a:rPr lang="en-US" dirty="0"/>
              <a:t>CASE </a:t>
            </a:r>
          </a:p>
          <a:p>
            <a:pPr marL="0" indent="0">
              <a:buNone/>
            </a:pPr>
            <a:r>
              <a:rPr lang="en-US" dirty="0"/>
              <a:t>WHEN salary&gt;=1000 AND salary&lt;=20000 THEN salary+salary*0.10</a:t>
            </a:r>
          </a:p>
          <a:p>
            <a:pPr marL="0" indent="0">
              <a:buNone/>
            </a:pPr>
            <a:r>
              <a:rPr lang="en-US" dirty="0"/>
              <a:t>WHEN salary&gt;20000 AND salary&lt;=30000 THEN salary+salary*0.05</a:t>
            </a:r>
          </a:p>
          <a:p>
            <a:pPr marL="0" indent="0">
              <a:buNone/>
            </a:pPr>
            <a:r>
              <a:rPr lang="en-US" dirty="0"/>
              <a:t>WHEN salary&gt;30000 THEN salary+salary*0.02</a:t>
            </a:r>
          </a:p>
          <a:p>
            <a:pPr marL="0" indent="0">
              <a:buNone/>
            </a:pPr>
            <a:r>
              <a:rPr lang="en-US" dirty="0"/>
              <a:t>END</a:t>
            </a:r>
          </a:p>
          <a:p>
            <a:pPr marL="0" indent="0">
              <a:buNone/>
            </a:pPr>
            <a:endParaRPr lang="en-US" dirty="0"/>
          </a:p>
          <a:p>
            <a:pPr marL="0" indent="0">
              <a:buNone/>
            </a:pPr>
            <a:r>
              <a:rPr lang="en-US" dirty="0"/>
              <a:t>SELECT * FROM employee;</a:t>
            </a:r>
          </a:p>
        </p:txBody>
      </p:sp>
      <p:sp>
        <p:nvSpPr>
          <p:cNvPr id="4" name="Slide Number Placeholder 3"/>
          <p:cNvSpPr>
            <a:spLocks noGrp="1"/>
          </p:cNvSpPr>
          <p:nvPr>
            <p:ph type="sldNum" sz="quarter" idx="12"/>
          </p:nvPr>
        </p:nvSpPr>
        <p:spPr/>
        <p:txBody>
          <a:bodyPr/>
          <a:lstStyle/>
          <a:p>
            <a:fld id="{F2C6B42E-B965-4DCF-BAD8-E7338CA8A40D}" type="slidenum">
              <a:rPr lang="en-US" smtClean="0"/>
              <a:t>65</a:t>
            </a:fld>
            <a:endParaRPr lang="en-US"/>
          </a:p>
        </p:txBody>
      </p:sp>
    </p:spTree>
    <p:extLst>
      <p:ext uri="{BB962C8B-B14F-4D97-AF65-F5344CB8AC3E}">
        <p14:creationId xmlns:p14="http://schemas.microsoft.com/office/powerpoint/2010/main" val="30357698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2 cont.:</a:t>
            </a:r>
          </a:p>
        </p:txBody>
      </p:sp>
      <p:sp>
        <p:nvSpPr>
          <p:cNvPr id="4" name="Slide Number Placeholder 3"/>
          <p:cNvSpPr>
            <a:spLocks noGrp="1"/>
          </p:cNvSpPr>
          <p:nvPr>
            <p:ph type="sldNum" sz="quarter" idx="12"/>
          </p:nvPr>
        </p:nvSpPr>
        <p:spPr/>
        <p:txBody>
          <a:bodyPr/>
          <a:lstStyle/>
          <a:p>
            <a:fld id="{F2C6B42E-B965-4DCF-BAD8-E7338CA8A40D}" type="slidenum">
              <a:rPr lang="en-US" smtClean="0"/>
              <a:t>66</a:t>
            </a:fld>
            <a:endParaRPr lang="en-US"/>
          </a:p>
        </p:txBody>
      </p:sp>
      <p:pic>
        <p:nvPicPr>
          <p:cNvPr id="5" name="Content Placeholder 4"/>
          <p:cNvPicPr>
            <a:picLocks noGrp="1" noChangeAspect="1"/>
          </p:cNvPicPr>
          <p:nvPr>
            <p:ph idx="1"/>
          </p:nvPr>
        </p:nvPicPr>
        <p:blipFill>
          <a:blip r:embed="rId2"/>
          <a:stretch>
            <a:fillRect/>
          </a:stretch>
        </p:blipFill>
        <p:spPr>
          <a:xfrm>
            <a:off x="1292008" y="3197768"/>
            <a:ext cx="4275790" cy="2085431"/>
          </a:xfrm>
          <a:prstGeom prst="rect">
            <a:avLst/>
          </a:prstGeom>
        </p:spPr>
      </p:pic>
      <p:pic>
        <p:nvPicPr>
          <p:cNvPr id="6" name="Picture 5"/>
          <p:cNvPicPr>
            <a:picLocks noChangeAspect="1"/>
          </p:cNvPicPr>
          <p:nvPr/>
        </p:nvPicPr>
        <p:blipFill>
          <a:blip r:embed="rId3"/>
          <a:stretch>
            <a:fillRect/>
          </a:stretch>
        </p:blipFill>
        <p:spPr>
          <a:xfrm>
            <a:off x="6812164" y="3197768"/>
            <a:ext cx="4398365" cy="2085431"/>
          </a:xfrm>
          <a:prstGeom prst="rect">
            <a:avLst/>
          </a:prstGeom>
        </p:spPr>
      </p:pic>
      <p:sp>
        <p:nvSpPr>
          <p:cNvPr id="7" name="TextBox 6"/>
          <p:cNvSpPr txBox="1"/>
          <p:nvPr/>
        </p:nvSpPr>
        <p:spPr>
          <a:xfrm>
            <a:off x="2811067" y="2623126"/>
            <a:ext cx="1237672" cy="369455"/>
          </a:xfrm>
          <a:prstGeom prst="rect">
            <a:avLst/>
          </a:prstGeom>
          <a:noFill/>
        </p:spPr>
        <p:txBody>
          <a:bodyPr wrap="square" rtlCol="0">
            <a:spAutoFit/>
          </a:bodyPr>
          <a:lstStyle/>
          <a:p>
            <a:r>
              <a:rPr lang="en-US" dirty="0"/>
              <a:t>Before</a:t>
            </a:r>
          </a:p>
        </p:txBody>
      </p:sp>
      <p:sp>
        <p:nvSpPr>
          <p:cNvPr id="8" name="TextBox 7"/>
          <p:cNvSpPr txBox="1"/>
          <p:nvPr/>
        </p:nvSpPr>
        <p:spPr>
          <a:xfrm>
            <a:off x="8610600" y="2763839"/>
            <a:ext cx="1560945" cy="369332"/>
          </a:xfrm>
          <a:prstGeom prst="rect">
            <a:avLst/>
          </a:prstGeom>
          <a:noFill/>
        </p:spPr>
        <p:txBody>
          <a:bodyPr wrap="square" rtlCol="0">
            <a:spAutoFit/>
          </a:bodyPr>
          <a:lstStyle/>
          <a:p>
            <a:r>
              <a:rPr lang="en-US" dirty="0"/>
              <a:t>After</a:t>
            </a:r>
          </a:p>
        </p:txBody>
      </p:sp>
    </p:spTree>
    <p:extLst>
      <p:ext uri="{BB962C8B-B14F-4D97-AF65-F5344CB8AC3E}">
        <p14:creationId xmlns:p14="http://schemas.microsoft.com/office/powerpoint/2010/main" val="30966982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SQL | Join</a:t>
            </a:r>
          </a:p>
        </p:txBody>
      </p:sp>
      <p:sp>
        <p:nvSpPr>
          <p:cNvPr id="3" name="Content Placeholder 2"/>
          <p:cNvSpPr>
            <a:spLocks noGrp="1"/>
          </p:cNvSpPr>
          <p:nvPr>
            <p:ph idx="1"/>
          </p:nvPr>
        </p:nvSpPr>
        <p:spPr/>
        <p:txBody>
          <a:bodyPr/>
          <a:lstStyle/>
          <a:p>
            <a:pPr algn="just" fontAlgn="base"/>
            <a:r>
              <a:rPr lang="en-US" dirty="0"/>
              <a:t>A SQL Join statement is used to combine data or rows from two or more tables based on a common field between them. Different types of Joins are:</a:t>
            </a:r>
          </a:p>
          <a:p>
            <a:pPr algn="just" fontAlgn="base"/>
            <a:r>
              <a:rPr lang="en-US" dirty="0"/>
              <a:t>NATURAL JOIN</a:t>
            </a:r>
          </a:p>
          <a:p>
            <a:pPr algn="just" fontAlgn="base"/>
            <a:r>
              <a:rPr lang="en-US" dirty="0"/>
              <a:t>INNER JOIN</a:t>
            </a:r>
          </a:p>
          <a:p>
            <a:pPr algn="just" fontAlgn="base"/>
            <a:r>
              <a:rPr lang="en-US" dirty="0"/>
              <a:t>LEFT JOIN</a:t>
            </a:r>
          </a:p>
          <a:p>
            <a:pPr algn="just" fontAlgn="base"/>
            <a:r>
              <a:rPr lang="en-US" dirty="0"/>
              <a:t>RIGHT JOIN</a:t>
            </a:r>
          </a:p>
          <a:p>
            <a:pPr algn="just" fontAlgn="base"/>
            <a:r>
              <a:rPr lang="en-US" dirty="0"/>
              <a:t>FULL JOIN</a:t>
            </a:r>
          </a:p>
          <a:p>
            <a:pPr algn="just" fontAlgn="base"/>
            <a:r>
              <a:rPr lang="en-US" dirty="0"/>
              <a:t>CROSS JOIN</a:t>
            </a:r>
          </a:p>
        </p:txBody>
      </p:sp>
      <p:sp>
        <p:nvSpPr>
          <p:cNvPr id="4" name="Slide Number Placeholder 3"/>
          <p:cNvSpPr>
            <a:spLocks noGrp="1"/>
          </p:cNvSpPr>
          <p:nvPr>
            <p:ph type="sldNum" sz="quarter" idx="12"/>
          </p:nvPr>
        </p:nvSpPr>
        <p:spPr/>
        <p:txBody>
          <a:bodyPr/>
          <a:lstStyle/>
          <a:p>
            <a:fld id="{F2C6B42E-B965-4DCF-BAD8-E7338CA8A40D}" type="slidenum">
              <a:rPr lang="en-US" smtClean="0"/>
              <a:t>67</a:t>
            </a:fld>
            <a:endParaRPr lang="en-US"/>
          </a:p>
        </p:txBody>
      </p:sp>
    </p:spTree>
    <p:extLst>
      <p:ext uri="{BB962C8B-B14F-4D97-AF65-F5344CB8AC3E}">
        <p14:creationId xmlns:p14="http://schemas.microsoft.com/office/powerpoint/2010/main" val="28913944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 the two tables below:</a:t>
            </a:r>
          </a:p>
        </p:txBody>
      </p:sp>
      <p:sp>
        <p:nvSpPr>
          <p:cNvPr id="4" name="Slide Number Placeholder 3"/>
          <p:cNvSpPr>
            <a:spLocks noGrp="1"/>
          </p:cNvSpPr>
          <p:nvPr>
            <p:ph type="sldNum" sz="quarter" idx="12"/>
          </p:nvPr>
        </p:nvSpPr>
        <p:spPr/>
        <p:txBody>
          <a:bodyPr/>
          <a:lstStyle/>
          <a:p>
            <a:fld id="{F2C6B42E-B965-4DCF-BAD8-E7338CA8A40D}" type="slidenum">
              <a:rPr lang="en-US" smtClean="0"/>
              <a:t>68</a:t>
            </a:fld>
            <a:endParaRPr lang="en-US"/>
          </a:p>
        </p:txBody>
      </p:sp>
      <p:sp>
        <p:nvSpPr>
          <p:cNvPr id="7" name="TextBox 6"/>
          <p:cNvSpPr txBox="1"/>
          <p:nvPr/>
        </p:nvSpPr>
        <p:spPr>
          <a:xfrm>
            <a:off x="2706255" y="2133601"/>
            <a:ext cx="2927927" cy="369332"/>
          </a:xfrm>
          <a:prstGeom prst="rect">
            <a:avLst/>
          </a:prstGeom>
          <a:noFill/>
        </p:spPr>
        <p:txBody>
          <a:bodyPr wrap="square" rtlCol="0">
            <a:spAutoFit/>
          </a:bodyPr>
          <a:lstStyle/>
          <a:p>
            <a:r>
              <a:rPr lang="en-US" dirty="0"/>
              <a:t>Student table</a:t>
            </a:r>
          </a:p>
        </p:txBody>
      </p:sp>
      <p:sp>
        <p:nvSpPr>
          <p:cNvPr id="8" name="TextBox 7"/>
          <p:cNvSpPr txBox="1"/>
          <p:nvPr/>
        </p:nvSpPr>
        <p:spPr>
          <a:xfrm>
            <a:off x="8377382" y="1948935"/>
            <a:ext cx="2382982" cy="369332"/>
          </a:xfrm>
          <a:prstGeom prst="rect">
            <a:avLst/>
          </a:prstGeom>
          <a:noFill/>
        </p:spPr>
        <p:txBody>
          <a:bodyPr wrap="square" rtlCol="0">
            <a:spAutoFit/>
          </a:bodyPr>
          <a:lstStyle/>
          <a:p>
            <a:r>
              <a:rPr lang="en-US" dirty="0"/>
              <a:t>Department Table</a:t>
            </a:r>
          </a:p>
        </p:txBody>
      </p:sp>
      <p:pic>
        <p:nvPicPr>
          <p:cNvPr id="9" name="Picture 8"/>
          <p:cNvPicPr>
            <a:picLocks noChangeAspect="1"/>
          </p:cNvPicPr>
          <p:nvPr/>
        </p:nvPicPr>
        <p:blipFill>
          <a:blip r:embed="rId2"/>
          <a:stretch>
            <a:fillRect/>
          </a:stretch>
        </p:blipFill>
        <p:spPr>
          <a:xfrm>
            <a:off x="1019390" y="2672364"/>
            <a:ext cx="5221708" cy="2139782"/>
          </a:xfrm>
          <a:prstGeom prst="rect">
            <a:avLst/>
          </a:prstGeom>
        </p:spPr>
      </p:pic>
      <p:pic>
        <p:nvPicPr>
          <p:cNvPr id="10" name="Picture 9"/>
          <p:cNvPicPr>
            <a:picLocks noChangeAspect="1"/>
          </p:cNvPicPr>
          <p:nvPr/>
        </p:nvPicPr>
        <p:blipFill>
          <a:blip r:embed="rId3"/>
          <a:stretch>
            <a:fillRect/>
          </a:stretch>
        </p:blipFill>
        <p:spPr>
          <a:xfrm>
            <a:off x="7143255" y="2672364"/>
            <a:ext cx="4210545" cy="1874371"/>
          </a:xfrm>
          <a:prstGeom prst="rect">
            <a:avLst/>
          </a:prstGeom>
        </p:spPr>
      </p:pic>
    </p:spTree>
    <p:extLst>
      <p:ext uri="{BB962C8B-B14F-4D97-AF65-F5344CB8AC3E}">
        <p14:creationId xmlns:p14="http://schemas.microsoft.com/office/powerpoint/2010/main" val="41634661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INNER JOIN:</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 The INNER JOIN keyword selects all rows from both the tables as long as the condition satisfies. This keyword will create the result-set by combining all rows from both the tables where the condition satisfies </a:t>
            </a:r>
            <a:r>
              <a:rPr lang="en-US" dirty="0" err="1"/>
              <a:t>i.e</a:t>
            </a:r>
            <a:r>
              <a:rPr lang="en-US" dirty="0"/>
              <a:t> value of the common field will be same.</a:t>
            </a:r>
          </a:p>
          <a:p>
            <a:pPr algn="just"/>
            <a:r>
              <a:rPr lang="en-US" dirty="0"/>
              <a:t>Syntax:</a:t>
            </a:r>
          </a:p>
          <a:p>
            <a:pPr marL="0" indent="0" algn="just">
              <a:buNone/>
            </a:pPr>
            <a:r>
              <a:rPr lang="en-US" dirty="0"/>
              <a:t>SELECT table1.column1,table1.column2,table2.column1,....</a:t>
            </a:r>
          </a:p>
          <a:p>
            <a:pPr marL="0" indent="0" algn="just">
              <a:buNone/>
            </a:pPr>
            <a:r>
              <a:rPr lang="en-US" dirty="0"/>
              <a:t>FROM table1 </a:t>
            </a:r>
          </a:p>
          <a:p>
            <a:pPr marL="0" indent="0" algn="just">
              <a:buNone/>
            </a:pPr>
            <a:r>
              <a:rPr lang="en-US" dirty="0"/>
              <a:t>INNER JOIN table2</a:t>
            </a:r>
          </a:p>
          <a:p>
            <a:pPr marL="0" indent="0" algn="just">
              <a:buNone/>
            </a:pPr>
            <a:r>
              <a:rPr lang="en-US" dirty="0"/>
              <a:t>ON table1.matching_column = table2.matching_column;</a:t>
            </a:r>
          </a:p>
          <a:p>
            <a:pPr marL="0" indent="0" algn="just">
              <a:buNone/>
            </a:pPr>
            <a:r>
              <a:rPr lang="en-US" dirty="0"/>
              <a:t>Note:</a:t>
            </a:r>
          </a:p>
          <a:p>
            <a:pPr marL="0" indent="0" algn="just">
              <a:buNone/>
            </a:pPr>
            <a:r>
              <a:rPr lang="en-US" dirty="0"/>
              <a:t>table1: First table.</a:t>
            </a:r>
          </a:p>
          <a:p>
            <a:pPr marL="0" indent="0" algn="just">
              <a:buNone/>
            </a:pPr>
            <a:r>
              <a:rPr lang="en-US" dirty="0"/>
              <a:t>table2: Second table</a:t>
            </a:r>
          </a:p>
          <a:p>
            <a:pPr marL="0" indent="0" algn="just">
              <a:buNone/>
            </a:pPr>
            <a:r>
              <a:rPr lang="en-US" dirty="0" err="1"/>
              <a:t>matching_column</a:t>
            </a:r>
            <a:r>
              <a:rPr lang="en-US" dirty="0"/>
              <a:t>: Column common to both the tables</a:t>
            </a:r>
          </a:p>
          <a:p>
            <a:pPr marL="0" indent="0" algn="just">
              <a:buNone/>
            </a:pPr>
            <a:endParaRPr lang="en-US" dirty="0"/>
          </a:p>
        </p:txBody>
      </p:sp>
      <p:sp>
        <p:nvSpPr>
          <p:cNvPr id="4" name="Slide Number Placeholder 3"/>
          <p:cNvSpPr>
            <a:spLocks noGrp="1"/>
          </p:cNvSpPr>
          <p:nvPr>
            <p:ph type="sldNum" sz="quarter" idx="12"/>
          </p:nvPr>
        </p:nvSpPr>
        <p:spPr/>
        <p:txBody>
          <a:bodyPr/>
          <a:lstStyle/>
          <a:p>
            <a:fld id="{F2C6B42E-B965-4DCF-BAD8-E7338CA8A40D}" type="slidenum">
              <a:rPr lang="en-US" smtClean="0"/>
              <a:t>69</a:t>
            </a:fld>
            <a:endParaRPr lang="en-US"/>
          </a:p>
        </p:txBody>
      </p:sp>
    </p:spTree>
    <p:extLst>
      <p:ext uri="{BB962C8B-B14F-4D97-AF65-F5344CB8AC3E}">
        <p14:creationId xmlns:p14="http://schemas.microsoft.com/office/powerpoint/2010/main" val="3694771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ALTER Command</a:t>
            </a:r>
          </a:p>
        </p:txBody>
      </p:sp>
      <p:sp>
        <p:nvSpPr>
          <p:cNvPr id="3" name="Content Placeholder 2"/>
          <p:cNvSpPr>
            <a:spLocks noGrp="1"/>
          </p:cNvSpPr>
          <p:nvPr>
            <p:ph idx="1"/>
          </p:nvPr>
        </p:nvSpPr>
        <p:spPr/>
        <p:txBody>
          <a:bodyPr>
            <a:normAutofit fontScale="92500" lnSpcReduction="20000"/>
          </a:bodyPr>
          <a:lstStyle/>
          <a:p>
            <a:r>
              <a:rPr lang="en-US" dirty="0"/>
              <a:t>An alter command modifies an existing database table. This command can add up additional column, drop existing columns and even change the data type of columns involved in a database table.</a:t>
            </a:r>
          </a:p>
          <a:p>
            <a:r>
              <a:rPr lang="en-US" dirty="0"/>
              <a:t>An alter command syntax is:</a:t>
            </a:r>
          </a:p>
          <a:p>
            <a:r>
              <a:rPr lang="en-US" dirty="0"/>
              <a:t>ALTER object type object name parameters;</a:t>
            </a:r>
          </a:p>
          <a:p>
            <a:pPr marL="0" indent="0">
              <a:buNone/>
            </a:pPr>
            <a:r>
              <a:rPr lang="en-US" dirty="0"/>
              <a:t>For example:</a:t>
            </a:r>
          </a:p>
          <a:p>
            <a:pPr marL="0" indent="0">
              <a:buNone/>
            </a:pPr>
            <a:r>
              <a:rPr lang="en-US" dirty="0"/>
              <a:t>ALTER TABLE </a:t>
            </a:r>
            <a:r>
              <a:rPr lang="en-US" i="1" dirty="0"/>
              <a:t>table_name</a:t>
            </a:r>
            <a:br>
              <a:rPr lang="en-US" dirty="0"/>
            </a:br>
            <a:r>
              <a:rPr lang="en-US" dirty="0"/>
              <a:t>ADD </a:t>
            </a:r>
            <a:r>
              <a:rPr lang="en-US" i="1" dirty="0"/>
              <a:t>column_name datatype</a:t>
            </a:r>
            <a:r>
              <a:rPr lang="en-US" dirty="0"/>
              <a:t>;</a:t>
            </a:r>
          </a:p>
          <a:p>
            <a:pPr marL="0" indent="0">
              <a:buNone/>
            </a:pPr>
            <a:r>
              <a:rPr lang="en-US" dirty="0"/>
              <a:t>ALTER TABLE employee ADD phone_number INT;</a:t>
            </a:r>
          </a:p>
          <a:p>
            <a:pPr marL="0" indent="0">
              <a:buNone/>
            </a:pPr>
            <a:r>
              <a:rPr lang="en-US" dirty="0"/>
              <a:t>ALTER TABLE employee DROP COLUMN phone_number;</a:t>
            </a:r>
          </a:p>
          <a:p>
            <a:pPr marL="0" indent="0">
              <a:buNone/>
            </a:pPr>
            <a:r>
              <a:rPr lang="en-US" dirty="0"/>
              <a:t>ALTER TABLE employee MODIFY COLUMN E_address CHAR(20);</a:t>
            </a:r>
          </a:p>
        </p:txBody>
      </p:sp>
      <p:sp>
        <p:nvSpPr>
          <p:cNvPr id="6" name="Slide Number Placeholder 5"/>
          <p:cNvSpPr>
            <a:spLocks noGrp="1"/>
          </p:cNvSpPr>
          <p:nvPr>
            <p:ph type="sldNum" sz="quarter" idx="12"/>
          </p:nvPr>
        </p:nvSpPr>
        <p:spPr/>
        <p:txBody>
          <a:bodyPr/>
          <a:lstStyle/>
          <a:p>
            <a:fld id="{F2C6B42E-B965-4DCF-BAD8-E7338CA8A40D}" type="slidenum">
              <a:rPr lang="en-US" smtClean="0"/>
              <a:t>7</a:t>
            </a:fld>
            <a:endParaRPr lang="en-US"/>
          </a:p>
        </p:txBody>
      </p:sp>
    </p:spTree>
    <p:extLst>
      <p:ext uri="{BB962C8B-B14F-4D97-AF65-F5344CB8AC3E}">
        <p14:creationId xmlns:p14="http://schemas.microsoft.com/office/powerpoint/2010/main" val="28599024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5" name="Content Placeholder 4"/>
          <p:cNvPicPr>
            <a:picLocks noGrp="1" noChangeAspect="1"/>
          </p:cNvPicPr>
          <p:nvPr>
            <p:ph idx="1"/>
          </p:nvPr>
        </p:nvPicPr>
        <p:blipFill>
          <a:blip r:embed="rId2"/>
          <a:stretch>
            <a:fillRect/>
          </a:stretch>
        </p:blipFill>
        <p:spPr>
          <a:xfrm>
            <a:off x="2814179" y="1834054"/>
            <a:ext cx="6563641" cy="4334480"/>
          </a:xfrm>
          <a:prstGeom prst="rect">
            <a:avLst/>
          </a:prstGeom>
        </p:spPr>
      </p:pic>
      <p:sp>
        <p:nvSpPr>
          <p:cNvPr id="4" name="Slide Number Placeholder 3"/>
          <p:cNvSpPr>
            <a:spLocks noGrp="1"/>
          </p:cNvSpPr>
          <p:nvPr>
            <p:ph type="sldNum" sz="quarter" idx="12"/>
          </p:nvPr>
        </p:nvSpPr>
        <p:spPr/>
        <p:txBody>
          <a:bodyPr/>
          <a:lstStyle/>
          <a:p>
            <a:fld id="{F2C6B42E-B965-4DCF-BAD8-E7338CA8A40D}" type="slidenum">
              <a:rPr lang="en-US" smtClean="0"/>
              <a:t>70</a:t>
            </a:fld>
            <a:endParaRPr lang="en-US"/>
          </a:p>
        </p:txBody>
      </p:sp>
    </p:spTree>
    <p:extLst>
      <p:ext uri="{BB962C8B-B14F-4D97-AF65-F5344CB8AC3E}">
        <p14:creationId xmlns:p14="http://schemas.microsoft.com/office/powerpoint/2010/main" val="20221789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algn="just"/>
            <a:r>
              <a:rPr lang="en-US" dirty="0"/>
              <a:t>This query will show the names and age of students enrolled in different courses.</a:t>
            </a:r>
          </a:p>
          <a:p>
            <a:pPr marL="0" indent="0" algn="just">
              <a:buNone/>
            </a:pPr>
            <a:r>
              <a:rPr lang="en-US" dirty="0"/>
              <a:t>SELECT * FROM employee INNER JOIN department ON </a:t>
            </a:r>
            <a:r>
              <a:rPr lang="en-US" dirty="0" err="1"/>
              <a:t>employee.e_id</a:t>
            </a:r>
            <a:r>
              <a:rPr lang="en-US" dirty="0"/>
              <a:t>=</a:t>
            </a:r>
            <a:r>
              <a:rPr lang="en-US" dirty="0" err="1"/>
              <a:t>department.e_id</a:t>
            </a:r>
            <a:r>
              <a:rPr lang="en-US" dirty="0"/>
              <a:t>;</a:t>
            </a:r>
          </a:p>
        </p:txBody>
      </p:sp>
      <p:sp>
        <p:nvSpPr>
          <p:cNvPr id="4" name="Slide Number Placeholder 3"/>
          <p:cNvSpPr>
            <a:spLocks noGrp="1"/>
          </p:cNvSpPr>
          <p:nvPr>
            <p:ph type="sldNum" sz="quarter" idx="12"/>
          </p:nvPr>
        </p:nvSpPr>
        <p:spPr/>
        <p:txBody>
          <a:bodyPr/>
          <a:lstStyle/>
          <a:p>
            <a:fld id="{F2C6B42E-B965-4DCF-BAD8-E7338CA8A40D}" type="slidenum">
              <a:rPr lang="en-US" smtClean="0"/>
              <a:t>71</a:t>
            </a:fld>
            <a:endParaRPr lang="en-US"/>
          </a:p>
        </p:txBody>
      </p:sp>
      <p:pic>
        <p:nvPicPr>
          <p:cNvPr id="6" name="Picture 5"/>
          <p:cNvPicPr>
            <a:picLocks noChangeAspect="1"/>
          </p:cNvPicPr>
          <p:nvPr/>
        </p:nvPicPr>
        <p:blipFill>
          <a:blip r:embed="rId2"/>
          <a:stretch>
            <a:fillRect/>
          </a:stretch>
        </p:blipFill>
        <p:spPr>
          <a:xfrm>
            <a:off x="2135902" y="4063887"/>
            <a:ext cx="8295111" cy="1468513"/>
          </a:xfrm>
          <a:prstGeom prst="rect">
            <a:avLst/>
          </a:prstGeom>
        </p:spPr>
      </p:pic>
    </p:spTree>
    <p:extLst>
      <p:ext uri="{BB962C8B-B14F-4D97-AF65-F5344CB8AC3E}">
        <p14:creationId xmlns:p14="http://schemas.microsoft.com/office/powerpoint/2010/main" val="991880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LEFT JOIN</a:t>
            </a:r>
          </a:p>
        </p:txBody>
      </p:sp>
      <p:sp>
        <p:nvSpPr>
          <p:cNvPr id="3" name="Content Placeholder 2"/>
          <p:cNvSpPr>
            <a:spLocks noGrp="1"/>
          </p:cNvSpPr>
          <p:nvPr>
            <p:ph idx="1"/>
          </p:nvPr>
        </p:nvSpPr>
        <p:spPr/>
        <p:txBody>
          <a:bodyPr/>
          <a:lstStyle/>
          <a:p>
            <a:pPr algn="just"/>
            <a:r>
              <a:rPr lang="en-US" dirty="0"/>
              <a:t> This join returns all the rows of the table on the left side of the join and matching rows for the table on the right side of join. The rows for which there is no matching row on right side, the result-set will contain null. LEFT JOIN is also known as LEFT OUTER JOIN.</a:t>
            </a:r>
          </a:p>
          <a:p>
            <a:pPr algn="just"/>
            <a:r>
              <a:rPr lang="en-US" dirty="0"/>
              <a:t>Syntax:</a:t>
            </a:r>
          </a:p>
          <a:p>
            <a:pPr marL="0" indent="0" algn="just">
              <a:buNone/>
            </a:pPr>
            <a:r>
              <a:rPr lang="en-US" dirty="0"/>
              <a:t>SELECT table1.column1,table1.column2,table2.column1,....</a:t>
            </a:r>
          </a:p>
          <a:p>
            <a:pPr marL="0" indent="0" algn="just">
              <a:buNone/>
            </a:pPr>
            <a:r>
              <a:rPr lang="en-US" dirty="0"/>
              <a:t>FROM table1 </a:t>
            </a:r>
          </a:p>
          <a:p>
            <a:pPr marL="0" indent="0" algn="just">
              <a:buNone/>
            </a:pPr>
            <a:r>
              <a:rPr lang="en-US" dirty="0"/>
              <a:t>LEFT JOIN table2</a:t>
            </a:r>
          </a:p>
          <a:p>
            <a:pPr marL="0" indent="0" algn="just">
              <a:buNone/>
            </a:pPr>
            <a:r>
              <a:rPr lang="en-US" dirty="0"/>
              <a:t>ON table1.matching_column = table2.matching_column;</a:t>
            </a:r>
          </a:p>
          <a:p>
            <a:pPr algn="just"/>
            <a:endParaRPr lang="en-US" dirty="0"/>
          </a:p>
        </p:txBody>
      </p:sp>
      <p:sp>
        <p:nvSpPr>
          <p:cNvPr id="4" name="Slide Number Placeholder 3"/>
          <p:cNvSpPr>
            <a:spLocks noGrp="1"/>
          </p:cNvSpPr>
          <p:nvPr>
            <p:ph type="sldNum" sz="quarter" idx="12"/>
          </p:nvPr>
        </p:nvSpPr>
        <p:spPr/>
        <p:txBody>
          <a:bodyPr/>
          <a:lstStyle/>
          <a:p>
            <a:fld id="{F2C6B42E-B965-4DCF-BAD8-E7338CA8A40D}" type="slidenum">
              <a:rPr lang="en-US" smtClean="0"/>
              <a:t>72</a:t>
            </a:fld>
            <a:endParaRPr lang="en-US"/>
          </a:p>
        </p:txBody>
      </p:sp>
    </p:spTree>
    <p:extLst>
      <p:ext uri="{BB962C8B-B14F-4D97-AF65-F5344CB8AC3E}">
        <p14:creationId xmlns:p14="http://schemas.microsoft.com/office/powerpoint/2010/main" val="14551687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5" name="Content Placeholder 4"/>
          <p:cNvPicPr>
            <a:picLocks noGrp="1" noChangeAspect="1"/>
          </p:cNvPicPr>
          <p:nvPr>
            <p:ph idx="1"/>
          </p:nvPr>
        </p:nvPicPr>
        <p:blipFill>
          <a:blip r:embed="rId2"/>
          <a:stretch>
            <a:fillRect/>
          </a:stretch>
        </p:blipFill>
        <p:spPr>
          <a:xfrm>
            <a:off x="2823706" y="1834054"/>
            <a:ext cx="6544588" cy="4334480"/>
          </a:xfrm>
          <a:prstGeom prst="rect">
            <a:avLst/>
          </a:prstGeom>
        </p:spPr>
      </p:pic>
      <p:sp>
        <p:nvSpPr>
          <p:cNvPr id="4" name="Slide Number Placeholder 3"/>
          <p:cNvSpPr>
            <a:spLocks noGrp="1"/>
          </p:cNvSpPr>
          <p:nvPr>
            <p:ph type="sldNum" sz="quarter" idx="12"/>
          </p:nvPr>
        </p:nvSpPr>
        <p:spPr/>
        <p:txBody>
          <a:bodyPr/>
          <a:lstStyle/>
          <a:p>
            <a:fld id="{F2C6B42E-B965-4DCF-BAD8-E7338CA8A40D}" type="slidenum">
              <a:rPr lang="en-US" smtClean="0"/>
              <a:t>73</a:t>
            </a:fld>
            <a:endParaRPr lang="en-US"/>
          </a:p>
        </p:txBody>
      </p:sp>
    </p:spTree>
    <p:extLst>
      <p:ext uri="{BB962C8B-B14F-4D97-AF65-F5344CB8AC3E}">
        <p14:creationId xmlns:p14="http://schemas.microsoft.com/office/powerpoint/2010/main" val="30397739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marL="0" indent="0">
              <a:buNone/>
            </a:pPr>
            <a:r>
              <a:rPr lang="en-US" dirty="0"/>
              <a:t>SELECT * FROM employee LEFT JOIN department ON </a:t>
            </a:r>
            <a:r>
              <a:rPr lang="en-US" dirty="0" err="1"/>
              <a:t>employee.e_id</a:t>
            </a:r>
            <a:r>
              <a:rPr lang="en-US" dirty="0"/>
              <a:t>=</a:t>
            </a:r>
            <a:r>
              <a:rPr lang="en-US" dirty="0" err="1"/>
              <a:t>department.e_id</a:t>
            </a:r>
            <a:r>
              <a:rPr lang="en-US" dirty="0"/>
              <a:t>;</a:t>
            </a:r>
          </a:p>
        </p:txBody>
      </p:sp>
      <p:sp>
        <p:nvSpPr>
          <p:cNvPr id="4" name="Slide Number Placeholder 3"/>
          <p:cNvSpPr>
            <a:spLocks noGrp="1"/>
          </p:cNvSpPr>
          <p:nvPr>
            <p:ph type="sldNum" sz="quarter" idx="12"/>
          </p:nvPr>
        </p:nvSpPr>
        <p:spPr/>
        <p:txBody>
          <a:bodyPr/>
          <a:lstStyle/>
          <a:p>
            <a:fld id="{F2C6B42E-B965-4DCF-BAD8-E7338CA8A40D}" type="slidenum">
              <a:rPr lang="en-US" smtClean="0"/>
              <a:t>74</a:t>
            </a:fld>
            <a:endParaRPr lang="en-US"/>
          </a:p>
        </p:txBody>
      </p:sp>
      <p:pic>
        <p:nvPicPr>
          <p:cNvPr id="5" name="Picture 4"/>
          <p:cNvPicPr>
            <a:picLocks noChangeAspect="1"/>
          </p:cNvPicPr>
          <p:nvPr/>
        </p:nvPicPr>
        <p:blipFill>
          <a:blip r:embed="rId2"/>
          <a:stretch>
            <a:fillRect/>
          </a:stretch>
        </p:blipFill>
        <p:spPr>
          <a:xfrm>
            <a:off x="2580099" y="3307103"/>
            <a:ext cx="7574403" cy="1680533"/>
          </a:xfrm>
          <a:prstGeom prst="rect">
            <a:avLst/>
          </a:prstGeom>
        </p:spPr>
      </p:pic>
    </p:spTree>
    <p:extLst>
      <p:ext uri="{BB962C8B-B14F-4D97-AF65-F5344CB8AC3E}">
        <p14:creationId xmlns:p14="http://schemas.microsoft.com/office/powerpoint/2010/main" val="28046253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RIGHT JOIN</a:t>
            </a:r>
          </a:p>
        </p:txBody>
      </p:sp>
      <p:sp>
        <p:nvSpPr>
          <p:cNvPr id="3" name="Content Placeholder 2"/>
          <p:cNvSpPr>
            <a:spLocks noGrp="1"/>
          </p:cNvSpPr>
          <p:nvPr>
            <p:ph idx="1"/>
          </p:nvPr>
        </p:nvSpPr>
        <p:spPr/>
        <p:txBody>
          <a:bodyPr>
            <a:normAutofit lnSpcReduction="10000"/>
          </a:bodyPr>
          <a:lstStyle/>
          <a:p>
            <a:pPr algn="just"/>
            <a:r>
              <a:rPr lang="en-US" dirty="0"/>
              <a:t> RIGHT JOIN is similar to LEFT JOIN. This join returns all the rows of the table on the right side of the join and matching rows for the table on the left side of join. The rows for which there is no matching row on left side, the result-set will contain null. RIGHT JOIN is also known as RIGHT OUTER JOIN.</a:t>
            </a:r>
          </a:p>
          <a:p>
            <a:pPr algn="just"/>
            <a:r>
              <a:rPr lang="en-US" dirty="0"/>
              <a:t>Syntax:</a:t>
            </a:r>
          </a:p>
          <a:p>
            <a:pPr marL="0" indent="0" algn="just">
              <a:buNone/>
            </a:pPr>
            <a:r>
              <a:rPr lang="en-US" dirty="0"/>
              <a:t>SELECT table1.column1,table1.column2,table2.column1,....</a:t>
            </a:r>
          </a:p>
          <a:p>
            <a:pPr marL="0" indent="0" algn="just">
              <a:buNone/>
            </a:pPr>
            <a:r>
              <a:rPr lang="en-US" dirty="0"/>
              <a:t>FROM table1 </a:t>
            </a:r>
          </a:p>
          <a:p>
            <a:pPr marL="0" indent="0" algn="just">
              <a:buNone/>
            </a:pPr>
            <a:r>
              <a:rPr lang="en-US" dirty="0"/>
              <a:t>RIGHT JOIN table2</a:t>
            </a:r>
          </a:p>
          <a:p>
            <a:pPr marL="0" indent="0" algn="just">
              <a:buNone/>
            </a:pPr>
            <a:r>
              <a:rPr lang="en-US" dirty="0"/>
              <a:t>ON table1.matching_column = table2.matching_column;</a:t>
            </a:r>
          </a:p>
        </p:txBody>
      </p:sp>
      <p:sp>
        <p:nvSpPr>
          <p:cNvPr id="4" name="Slide Number Placeholder 3"/>
          <p:cNvSpPr>
            <a:spLocks noGrp="1"/>
          </p:cNvSpPr>
          <p:nvPr>
            <p:ph type="sldNum" sz="quarter" idx="12"/>
          </p:nvPr>
        </p:nvSpPr>
        <p:spPr/>
        <p:txBody>
          <a:bodyPr/>
          <a:lstStyle/>
          <a:p>
            <a:fld id="{F2C6B42E-B965-4DCF-BAD8-E7338CA8A40D}" type="slidenum">
              <a:rPr lang="en-US" smtClean="0"/>
              <a:t>75</a:t>
            </a:fld>
            <a:endParaRPr lang="en-US"/>
          </a:p>
        </p:txBody>
      </p:sp>
    </p:spTree>
    <p:extLst>
      <p:ext uri="{BB962C8B-B14F-4D97-AF65-F5344CB8AC3E}">
        <p14:creationId xmlns:p14="http://schemas.microsoft.com/office/powerpoint/2010/main" val="25865655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Slide Number Placeholder 3"/>
          <p:cNvSpPr>
            <a:spLocks noGrp="1"/>
          </p:cNvSpPr>
          <p:nvPr>
            <p:ph type="sldNum" sz="quarter" idx="12"/>
          </p:nvPr>
        </p:nvSpPr>
        <p:spPr/>
        <p:txBody>
          <a:bodyPr/>
          <a:lstStyle/>
          <a:p>
            <a:fld id="{F2C6B42E-B965-4DCF-BAD8-E7338CA8A40D}" type="slidenum">
              <a:rPr lang="en-US" smtClean="0"/>
              <a:t>76</a:t>
            </a:fld>
            <a:endParaRPr lang="en-US"/>
          </a:p>
        </p:txBody>
      </p:sp>
      <p:pic>
        <p:nvPicPr>
          <p:cNvPr id="2050" name="Picture 2" descr="SQL RIGHT JOIN Keywor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82818" y="2165421"/>
            <a:ext cx="4427782" cy="3210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4582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930563" y="1927225"/>
            <a:ext cx="10515600" cy="4351338"/>
          </a:xfrm>
        </p:spPr>
        <p:txBody>
          <a:bodyPr/>
          <a:lstStyle/>
          <a:p>
            <a:pPr marL="0" indent="0">
              <a:buNone/>
            </a:pPr>
            <a:r>
              <a:rPr lang="en-US" dirty="0"/>
              <a:t>SELECT * FROM employee LEFT JOIN department ON </a:t>
            </a:r>
            <a:r>
              <a:rPr lang="en-US" dirty="0" err="1"/>
              <a:t>employee.e_id</a:t>
            </a:r>
            <a:r>
              <a:rPr lang="en-US" dirty="0"/>
              <a:t>=</a:t>
            </a:r>
            <a:r>
              <a:rPr lang="en-US" dirty="0" err="1"/>
              <a:t>department.e_id</a:t>
            </a:r>
            <a:r>
              <a:rPr lang="en-US" dirty="0"/>
              <a:t>;</a:t>
            </a:r>
          </a:p>
          <a:p>
            <a:pPr marL="0" indent="0">
              <a:buNone/>
            </a:pPr>
            <a:endParaRPr lang="en-US" dirty="0"/>
          </a:p>
        </p:txBody>
      </p:sp>
      <p:sp>
        <p:nvSpPr>
          <p:cNvPr id="4" name="Slide Number Placeholder 3"/>
          <p:cNvSpPr>
            <a:spLocks noGrp="1"/>
          </p:cNvSpPr>
          <p:nvPr>
            <p:ph type="sldNum" sz="quarter" idx="12"/>
          </p:nvPr>
        </p:nvSpPr>
        <p:spPr/>
        <p:txBody>
          <a:bodyPr/>
          <a:lstStyle/>
          <a:p>
            <a:fld id="{F2C6B42E-B965-4DCF-BAD8-E7338CA8A40D}" type="slidenum">
              <a:rPr lang="en-US" smtClean="0"/>
              <a:t>77</a:t>
            </a:fld>
            <a:endParaRPr lang="en-US"/>
          </a:p>
        </p:txBody>
      </p:sp>
      <p:pic>
        <p:nvPicPr>
          <p:cNvPr id="5" name="Picture 4"/>
          <p:cNvPicPr>
            <a:picLocks noChangeAspect="1"/>
          </p:cNvPicPr>
          <p:nvPr/>
        </p:nvPicPr>
        <p:blipFill>
          <a:blip r:embed="rId2"/>
          <a:stretch>
            <a:fillRect/>
          </a:stretch>
        </p:blipFill>
        <p:spPr>
          <a:xfrm>
            <a:off x="2105325" y="3318891"/>
            <a:ext cx="8358767" cy="1844236"/>
          </a:xfrm>
          <a:prstGeom prst="rect">
            <a:avLst/>
          </a:prstGeom>
        </p:spPr>
      </p:pic>
    </p:spTree>
    <p:extLst>
      <p:ext uri="{BB962C8B-B14F-4D97-AF65-F5344CB8AC3E}">
        <p14:creationId xmlns:p14="http://schemas.microsoft.com/office/powerpoint/2010/main" val="23023691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JOIN</a:t>
            </a:r>
          </a:p>
        </p:txBody>
      </p:sp>
      <p:sp>
        <p:nvSpPr>
          <p:cNvPr id="3" name="Content Placeholder 2"/>
          <p:cNvSpPr>
            <a:spLocks noGrp="1"/>
          </p:cNvSpPr>
          <p:nvPr>
            <p:ph idx="1"/>
          </p:nvPr>
        </p:nvSpPr>
        <p:spPr/>
        <p:txBody>
          <a:bodyPr/>
          <a:lstStyle/>
          <a:p>
            <a:pPr algn="just"/>
            <a:r>
              <a:rPr lang="en-US" dirty="0"/>
              <a:t>FULL JOIN creates the result-set by combining result of both LEFT JOIN and RIGHT JOIN. The result-set will contain all the rows from both the tables. The rows for which there is no matching, the result-set will contain NULL values. </a:t>
            </a:r>
          </a:p>
          <a:p>
            <a:pPr algn="just"/>
            <a:r>
              <a:rPr lang="en-US" dirty="0"/>
              <a:t>Syntax:</a:t>
            </a:r>
          </a:p>
          <a:p>
            <a:pPr marL="0" indent="0" algn="just">
              <a:buNone/>
            </a:pPr>
            <a:r>
              <a:rPr lang="en-US" dirty="0"/>
              <a:t>SELECT table1.column1,table1.column2,table2.column1,....</a:t>
            </a:r>
          </a:p>
          <a:p>
            <a:pPr marL="0" indent="0" algn="just">
              <a:buNone/>
            </a:pPr>
            <a:r>
              <a:rPr lang="en-US" dirty="0"/>
              <a:t>FROM table1 </a:t>
            </a:r>
          </a:p>
          <a:p>
            <a:pPr marL="0" indent="0" algn="just">
              <a:buNone/>
            </a:pPr>
            <a:r>
              <a:rPr lang="en-US" dirty="0"/>
              <a:t>FULL JOIN table2</a:t>
            </a:r>
          </a:p>
          <a:p>
            <a:pPr marL="0" indent="0" algn="just">
              <a:buNone/>
            </a:pPr>
            <a:r>
              <a:rPr lang="en-US" dirty="0"/>
              <a:t>ON table1.matching_column = table2.matching_column;</a:t>
            </a:r>
          </a:p>
        </p:txBody>
      </p:sp>
      <p:sp>
        <p:nvSpPr>
          <p:cNvPr id="4" name="Slide Number Placeholder 3"/>
          <p:cNvSpPr>
            <a:spLocks noGrp="1"/>
          </p:cNvSpPr>
          <p:nvPr>
            <p:ph type="sldNum" sz="quarter" idx="12"/>
          </p:nvPr>
        </p:nvSpPr>
        <p:spPr/>
        <p:txBody>
          <a:bodyPr/>
          <a:lstStyle/>
          <a:p>
            <a:fld id="{F2C6B42E-B965-4DCF-BAD8-E7338CA8A40D}" type="slidenum">
              <a:rPr lang="en-US" smtClean="0"/>
              <a:t>78</a:t>
            </a:fld>
            <a:endParaRPr lang="en-US"/>
          </a:p>
        </p:txBody>
      </p:sp>
    </p:spTree>
    <p:extLst>
      <p:ext uri="{BB962C8B-B14F-4D97-AF65-F5344CB8AC3E}">
        <p14:creationId xmlns:p14="http://schemas.microsoft.com/office/powerpoint/2010/main" val="15324109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5" name="Content Placeholder 4"/>
          <p:cNvPicPr>
            <a:picLocks noGrp="1" noChangeAspect="1"/>
          </p:cNvPicPr>
          <p:nvPr>
            <p:ph idx="1"/>
          </p:nvPr>
        </p:nvPicPr>
        <p:blipFill>
          <a:blip r:embed="rId2"/>
          <a:stretch>
            <a:fillRect/>
          </a:stretch>
        </p:blipFill>
        <p:spPr>
          <a:xfrm>
            <a:off x="2823706" y="1848343"/>
            <a:ext cx="6544588" cy="4305901"/>
          </a:xfrm>
          <a:prstGeom prst="rect">
            <a:avLst/>
          </a:prstGeom>
        </p:spPr>
      </p:pic>
      <p:sp>
        <p:nvSpPr>
          <p:cNvPr id="4" name="Slide Number Placeholder 3"/>
          <p:cNvSpPr>
            <a:spLocks noGrp="1"/>
          </p:cNvSpPr>
          <p:nvPr>
            <p:ph type="sldNum" sz="quarter" idx="12"/>
          </p:nvPr>
        </p:nvSpPr>
        <p:spPr/>
        <p:txBody>
          <a:bodyPr/>
          <a:lstStyle/>
          <a:p>
            <a:fld id="{F2C6B42E-B965-4DCF-BAD8-E7338CA8A40D}" type="slidenum">
              <a:rPr lang="en-US" smtClean="0"/>
              <a:t>79</a:t>
            </a:fld>
            <a:endParaRPr lang="en-US"/>
          </a:p>
        </p:txBody>
      </p:sp>
    </p:spTree>
    <p:extLst>
      <p:ext uri="{BB962C8B-B14F-4D97-AF65-F5344CB8AC3E}">
        <p14:creationId xmlns:p14="http://schemas.microsoft.com/office/powerpoint/2010/main" val="3038437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TRUNCATE Command:</a:t>
            </a:r>
          </a:p>
        </p:txBody>
      </p:sp>
      <p:sp>
        <p:nvSpPr>
          <p:cNvPr id="3" name="Content Placeholder 2"/>
          <p:cNvSpPr>
            <a:spLocks noGrp="1"/>
          </p:cNvSpPr>
          <p:nvPr>
            <p:ph idx="1"/>
          </p:nvPr>
        </p:nvSpPr>
        <p:spPr>
          <a:xfrm>
            <a:off x="1050636" y="1385455"/>
            <a:ext cx="10947400" cy="5615709"/>
          </a:xfrm>
        </p:spPr>
        <p:txBody>
          <a:bodyPr>
            <a:normAutofit fontScale="85000" lnSpcReduction="20000"/>
          </a:bodyPr>
          <a:lstStyle/>
          <a:p>
            <a:r>
              <a:rPr lang="en-US" dirty="0"/>
              <a:t>Similar to DROP, the TRUNCATE statement is used to quickly remove all records from a table. However, unlike DROP that completely destroys a table, TRUNCATE preserves its full structure to be reused later.</a:t>
            </a:r>
          </a:p>
          <a:p>
            <a:r>
              <a:rPr lang="en-US" dirty="0"/>
              <a:t>Truncate statement syntax is:</a:t>
            </a:r>
          </a:p>
          <a:p>
            <a:r>
              <a:rPr lang="en-US" dirty="0"/>
              <a:t>TRUNCATE TABLE table_name;</a:t>
            </a:r>
          </a:p>
          <a:p>
            <a:pPr marL="0" indent="0">
              <a:buNone/>
            </a:pPr>
            <a:r>
              <a:rPr lang="en-US" dirty="0"/>
              <a:t>For example:</a:t>
            </a:r>
          </a:p>
          <a:p>
            <a:pPr marL="0" indent="0">
              <a:buNone/>
            </a:pPr>
            <a:r>
              <a:rPr lang="en-US" dirty="0"/>
              <a:t>Suppose we have insert two records.</a:t>
            </a:r>
          </a:p>
          <a:p>
            <a:pPr marL="0" indent="0">
              <a:buNone/>
            </a:pPr>
            <a:r>
              <a:rPr lang="en-US" dirty="0"/>
              <a:t>INSERT INTO employee VALUES(1,'ram','newroad');</a:t>
            </a:r>
          </a:p>
          <a:p>
            <a:pPr marL="0" indent="0">
              <a:buNone/>
            </a:pPr>
            <a:r>
              <a:rPr lang="en-US" dirty="0"/>
              <a:t>INSERT INTO employee VALUES(2,'shyam','ason');</a:t>
            </a:r>
          </a:p>
          <a:p>
            <a:pPr marL="0" indent="0">
              <a:buNone/>
            </a:pPr>
            <a:r>
              <a:rPr lang="en-US" dirty="0"/>
              <a:t>To view the table:</a:t>
            </a:r>
          </a:p>
          <a:p>
            <a:pPr marL="0" indent="0">
              <a:buNone/>
            </a:pPr>
            <a:r>
              <a:rPr lang="en-US" dirty="0"/>
              <a:t>SELECT * FROM employee;</a:t>
            </a:r>
          </a:p>
          <a:p>
            <a:pPr marL="0" indent="0">
              <a:buNone/>
            </a:pPr>
            <a:r>
              <a:rPr lang="en-US" dirty="0"/>
              <a:t>To drop all records:</a:t>
            </a:r>
          </a:p>
          <a:p>
            <a:pPr marL="0" indent="0">
              <a:buNone/>
            </a:pPr>
            <a:r>
              <a:rPr lang="en-US" dirty="0"/>
              <a:t>TRUNCATE TABLE employee;</a:t>
            </a:r>
          </a:p>
          <a:p>
            <a:r>
              <a:rPr lang="en-US" dirty="0"/>
              <a:t>In this example, we’re marking all the extents of the Employee table for deallocation, so they’re considered empty for reuse.</a:t>
            </a:r>
          </a:p>
        </p:txBody>
      </p:sp>
      <p:sp>
        <p:nvSpPr>
          <p:cNvPr id="6" name="Slide Number Placeholder 5"/>
          <p:cNvSpPr>
            <a:spLocks noGrp="1"/>
          </p:cNvSpPr>
          <p:nvPr>
            <p:ph type="sldNum" sz="quarter" idx="12"/>
          </p:nvPr>
        </p:nvSpPr>
        <p:spPr/>
        <p:txBody>
          <a:bodyPr/>
          <a:lstStyle/>
          <a:p>
            <a:fld id="{F2C6B42E-B965-4DCF-BAD8-E7338CA8A40D}" type="slidenum">
              <a:rPr lang="en-US" smtClean="0"/>
              <a:t>8</a:t>
            </a:fld>
            <a:endParaRPr lang="en-US"/>
          </a:p>
        </p:txBody>
      </p:sp>
    </p:spTree>
    <p:extLst>
      <p:ext uri="{BB962C8B-B14F-4D97-AF65-F5344CB8AC3E}">
        <p14:creationId xmlns:p14="http://schemas.microsoft.com/office/powerpoint/2010/main" val="195748742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JOIN</a:t>
            </a:r>
          </a:p>
        </p:txBody>
      </p:sp>
      <p:sp>
        <p:nvSpPr>
          <p:cNvPr id="3" name="Content Placeholder 2"/>
          <p:cNvSpPr>
            <a:spLocks noGrp="1"/>
          </p:cNvSpPr>
          <p:nvPr>
            <p:ph idx="1"/>
          </p:nvPr>
        </p:nvSpPr>
        <p:spPr/>
        <p:txBody>
          <a:bodyPr/>
          <a:lstStyle/>
          <a:p>
            <a:pPr algn="just"/>
            <a:r>
              <a:rPr lang="en-US" dirty="0"/>
              <a:t>Natural join is an SQL join operation that creates join on the base of the common columns in the tables. To perform natural join there must be one common attribute(Column) between two tables.</a:t>
            </a:r>
          </a:p>
          <a:p>
            <a:pPr algn="just"/>
            <a:r>
              <a:rPr lang="en-US" dirty="0"/>
              <a:t>We will perform the natural join query by using the following syntax.</a:t>
            </a:r>
          </a:p>
          <a:p>
            <a:pPr algn="just"/>
            <a:endParaRPr lang="en-US" dirty="0"/>
          </a:p>
          <a:p>
            <a:pPr marL="0" indent="0" algn="just">
              <a:buNone/>
            </a:pPr>
            <a:r>
              <a:rPr lang="en-US" dirty="0"/>
              <a:t>SELECT *</a:t>
            </a:r>
          </a:p>
          <a:p>
            <a:pPr marL="0" indent="0" algn="just">
              <a:buNone/>
            </a:pPr>
            <a:r>
              <a:rPr lang="en-US" dirty="0"/>
              <a:t>FROM TABLE1</a:t>
            </a:r>
          </a:p>
          <a:p>
            <a:pPr marL="0" indent="0" algn="just">
              <a:buNone/>
            </a:pPr>
            <a:r>
              <a:rPr lang="en-US" dirty="0"/>
              <a:t>NATURAL JOIN TABLE2;</a:t>
            </a:r>
          </a:p>
        </p:txBody>
      </p:sp>
      <p:sp>
        <p:nvSpPr>
          <p:cNvPr id="4" name="Slide Number Placeholder 3"/>
          <p:cNvSpPr>
            <a:spLocks noGrp="1"/>
          </p:cNvSpPr>
          <p:nvPr>
            <p:ph type="sldNum" sz="quarter" idx="12"/>
          </p:nvPr>
        </p:nvSpPr>
        <p:spPr/>
        <p:txBody>
          <a:bodyPr/>
          <a:lstStyle/>
          <a:p>
            <a:fld id="{F2C6B42E-B965-4DCF-BAD8-E7338CA8A40D}" type="slidenum">
              <a:rPr lang="en-US" smtClean="0"/>
              <a:t>80</a:t>
            </a:fld>
            <a:endParaRPr lang="en-US"/>
          </a:p>
        </p:txBody>
      </p:sp>
    </p:spTree>
    <p:extLst>
      <p:ext uri="{BB962C8B-B14F-4D97-AF65-F5344CB8AC3E}">
        <p14:creationId xmlns:p14="http://schemas.microsoft.com/office/powerpoint/2010/main" val="241234516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SELECT * FROM employee NATURAL JOIN department;</a:t>
            </a:r>
          </a:p>
          <a:p>
            <a:endParaRPr lang="en-US" dirty="0"/>
          </a:p>
        </p:txBody>
      </p:sp>
      <p:sp>
        <p:nvSpPr>
          <p:cNvPr id="4" name="Slide Number Placeholder 3"/>
          <p:cNvSpPr>
            <a:spLocks noGrp="1"/>
          </p:cNvSpPr>
          <p:nvPr>
            <p:ph type="sldNum" sz="quarter" idx="12"/>
          </p:nvPr>
        </p:nvSpPr>
        <p:spPr/>
        <p:txBody>
          <a:bodyPr/>
          <a:lstStyle/>
          <a:p>
            <a:fld id="{F2C6B42E-B965-4DCF-BAD8-E7338CA8A40D}" type="slidenum">
              <a:rPr lang="en-US" smtClean="0"/>
              <a:t>81</a:t>
            </a:fld>
            <a:endParaRPr lang="en-US"/>
          </a:p>
        </p:txBody>
      </p:sp>
      <p:pic>
        <p:nvPicPr>
          <p:cNvPr id="5" name="Picture 4"/>
          <p:cNvPicPr>
            <a:picLocks noChangeAspect="1"/>
          </p:cNvPicPr>
          <p:nvPr/>
        </p:nvPicPr>
        <p:blipFill>
          <a:blip r:embed="rId2"/>
          <a:stretch>
            <a:fillRect/>
          </a:stretch>
        </p:blipFill>
        <p:spPr>
          <a:xfrm>
            <a:off x="2637195" y="3103779"/>
            <a:ext cx="7470047" cy="1542112"/>
          </a:xfrm>
          <a:prstGeom prst="rect">
            <a:avLst/>
          </a:prstGeom>
        </p:spPr>
      </p:pic>
    </p:spTree>
    <p:extLst>
      <p:ext uri="{BB962C8B-B14F-4D97-AF65-F5344CB8AC3E}">
        <p14:creationId xmlns:p14="http://schemas.microsoft.com/office/powerpoint/2010/main" val="16017915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JOIN</a:t>
            </a:r>
          </a:p>
        </p:txBody>
      </p:sp>
      <p:sp>
        <p:nvSpPr>
          <p:cNvPr id="3" name="Content Placeholder 2"/>
          <p:cNvSpPr>
            <a:spLocks noGrp="1"/>
          </p:cNvSpPr>
          <p:nvPr>
            <p:ph idx="1"/>
          </p:nvPr>
        </p:nvSpPr>
        <p:spPr/>
        <p:txBody>
          <a:bodyPr/>
          <a:lstStyle/>
          <a:p>
            <a:r>
              <a:rPr lang="en-US" dirty="0"/>
              <a:t>A cross join is a type of join that returns the Cartesian product of rows from the tables in the join. In other words, it combines each row from the first table with each row from the second table.</a:t>
            </a:r>
          </a:p>
          <a:p>
            <a:endParaRPr lang="en-US" dirty="0"/>
          </a:p>
          <a:p>
            <a:endParaRPr lang="en-US" dirty="0"/>
          </a:p>
        </p:txBody>
      </p:sp>
      <p:sp>
        <p:nvSpPr>
          <p:cNvPr id="4" name="Slide Number Placeholder 3"/>
          <p:cNvSpPr>
            <a:spLocks noGrp="1"/>
          </p:cNvSpPr>
          <p:nvPr>
            <p:ph type="sldNum" sz="quarter" idx="12"/>
          </p:nvPr>
        </p:nvSpPr>
        <p:spPr/>
        <p:txBody>
          <a:bodyPr/>
          <a:lstStyle/>
          <a:p>
            <a:fld id="{F2C6B42E-B965-4DCF-BAD8-E7338CA8A40D}" type="slidenum">
              <a:rPr lang="en-US" smtClean="0"/>
              <a:t>82</a:t>
            </a:fld>
            <a:endParaRPr lang="en-US"/>
          </a:p>
        </p:txBody>
      </p:sp>
      <p:pic>
        <p:nvPicPr>
          <p:cNvPr id="1034" name="Picture 10" descr="MySQL CROSS JOIN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5397" y="3259514"/>
            <a:ext cx="4732212" cy="2839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84299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5" name="Content Placeholder 4"/>
          <p:cNvPicPr>
            <a:picLocks noGrp="1" noChangeAspect="1"/>
          </p:cNvPicPr>
          <p:nvPr>
            <p:ph idx="1"/>
          </p:nvPr>
        </p:nvPicPr>
        <p:blipFill>
          <a:blip r:embed="rId2"/>
          <a:stretch>
            <a:fillRect/>
          </a:stretch>
        </p:blipFill>
        <p:spPr>
          <a:xfrm>
            <a:off x="923245" y="1847850"/>
            <a:ext cx="5231268" cy="3767859"/>
          </a:xfrm>
          <a:prstGeom prst="rect">
            <a:avLst/>
          </a:prstGeom>
        </p:spPr>
      </p:pic>
      <p:sp>
        <p:nvSpPr>
          <p:cNvPr id="4" name="Slide Number Placeholder 3"/>
          <p:cNvSpPr>
            <a:spLocks noGrp="1"/>
          </p:cNvSpPr>
          <p:nvPr>
            <p:ph type="sldNum" sz="quarter" idx="12"/>
          </p:nvPr>
        </p:nvSpPr>
        <p:spPr/>
        <p:txBody>
          <a:bodyPr/>
          <a:lstStyle/>
          <a:p>
            <a:fld id="{F2C6B42E-B965-4DCF-BAD8-E7338CA8A40D}" type="slidenum">
              <a:rPr lang="en-US" smtClean="0"/>
              <a:t>83</a:t>
            </a:fld>
            <a:endParaRPr lang="en-US"/>
          </a:p>
        </p:txBody>
      </p:sp>
      <p:pic>
        <p:nvPicPr>
          <p:cNvPr id="6" name="Picture 5"/>
          <p:cNvPicPr>
            <a:picLocks noChangeAspect="1"/>
          </p:cNvPicPr>
          <p:nvPr/>
        </p:nvPicPr>
        <p:blipFill>
          <a:blip r:embed="rId3"/>
          <a:stretch>
            <a:fillRect/>
          </a:stretch>
        </p:blipFill>
        <p:spPr>
          <a:xfrm>
            <a:off x="6514768" y="1847850"/>
            <a:ext cx="4744360" cy="3809711"/>
          </a:xfrm>
          <a:prstGeom prst="rect">
            <a:avLst/>
          </a:prstGeom>
        </p:spPr>
      </p:pic>
    </p:spTree>
    <p:extLst>
      <p:ext uri="{BB962C8B-B14F-4D97-AF65-F5344CB8AC3E}">
        <p14:creationId xmlns:p14="http://schemas.microsoft.com/office/powerpoint/2010/main" val="14807759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5" name="Content Placeholder 4"/>
          <p:cNvPicPr>
            <a:picLocks noGrp="1" noChangeAspect="1"/>
          </p:cNvPicPr>
          <p:nvPr>
            <p:ph idx="1"/>
          </p:nvPr>
        </p:nvPicPr>
        <p:blipFill>
          <a:blip r:embed="rId2"/>
          <a:stretch>
            <a:fillRect/>
          </a:stretch>
        </p:blipFill>
        <p:spPr>
          <a:xfrm>
            <a:off x="3438158" y="2081696"/>
            <a:ext cx="5854697" cy="4351338"/>
          </a:xfrm>
          <a:prstGeom prst="rect">
            <a:avLst/>
          </a:prstGeom>
        </p:spPr>
      </p:pic>
      <p:sp>
        <p:nvSpPr>
          <p:cNvPr id="4" name="Slide Number Placeholder 3"/>
          <p:cNvSpPr>
            <a:spLocks noGrp="1"/>
          </p:cNvSpPr>
          <p:nvPr>
            <p:ph type="sldNum" sz="quarter" idx="12"/>
          </p:nvPr>
        </p:nvSpPr>
        <p:spPr/>
        <p:txBody>
          <a:bodyPr/>
          <a:lstStyle/>
          <a:p>
            <a:fld id="{F2C6B42E-B965-4DCF-BAD8-E7338CA8A40D}" type="slidenum">
              <a:rPr lang="en-US" smtClean="0"/>
              <a:t>84</a:t>
            </a:fld>
            <a:endParaRPr lang="en-US"/>
          </a:p>
        </p:txBody>
      </p:sp>
      <p:sp>
        <p:nvSpPr>
          <p:cNvPr id="6" name="Rectangle 5"/>
          <p:cNvSpPr/>
          <p:nvPr/>
        </p:nvSpPr>
        <p:spPr>
          <a:xfrm>
            <a:off x="913400" y="1608589"/>
            <a:ext cx="7778212" cy="369332"/>
          </a:xfrm>
          <a:prstGeom prst="rect">
            <a:avLst/>
          </a:prstGeom>
        </p:spPr>
        <p:txBody>
          <a:bodyPr wrap="square">
            <a:spAutoFit/>
          </a:bodyPr>
          <a:lstStyle/>
          <a:p>
            <a:r>
              <a:rPr lang="en-US" dirty="0"/>
              <a:t>SELECT * FROM employee CROSS JOIN department;</a:t>
            </a:r>
          </a:p>
        </p:txBody>
      </p:sp>
    </p:spTree>
    <p:extLst>
      <p:ext uri="{BB962C8B-B14F-4D97-AF65-F5344CB8AC3E}">
        <p14:creationId xmlns:p14="http://schemas.microsoft.com/office/powerpoint/2010/main" val="162875163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SQL UNION Operator</a:t>
            </a:r>
            <a:br>
              <a:rPr lang="en-US" b="1" dirty="0"/>
            </a:br>
            <a:endParaRPr lang="en-US" b="1" dirty="0"/>
          </a:p>
        </p:txBody>
      </p:sp>
      <p:sp>
        <p:nvSpPr>
          <p:cNvPr id="3" name="Content Placeholder 2"/>
          <p:cNvSpPr>
            <a:spLocks noGrp="1"/>
          </p:cNvSpPr>
          <p:nvPr>
            <p:ph idx="1"/>
          </p:nvPr>
        </p:nvSpPr>
        <p:spPr/>
        <p:txBody>
          <a:bodyPr>
            <a:normAutofit fontScale="92500"/>
          </a:bodyPr>
          <a:lstStyle/>
          <a:p>
            <a:r>
              <a:rPr lang="en-US" dirty="0"/>
              <a:t>The UNION operator is used to combine the result-set of two or more SELECT statements.</a:t>
            </a:r>
          </a:p>
          <a:p>
            <a:r>
              <a:rPr lang="en-US" dirty="0"/>
              <a:t>Every SELECT statement within UNION must have the same number of columns</a:t>
            </a:r>
          </a:p>
          <a:p>
            <a:r>
              <a:rPr lang="en-US" dirty="0"/>
              <a:t>The columns must also have similar data types</a:t>
            </a:r>
          </a:p>
          <a:p>
            <a:r>
              <a:rPr lang="en-US" dirty="0"/>
              <a:t>The columns in every SELECT statement must also be in the same order</a:t>
            </a:r>
          </a:p>
          <a:p>
            <a:pPr marL="0" indent="0">
              <a:buNone/>
            </a:pPr>
            <a:r>
              <a:rPr lang="en-US" dirty="0"/>
              <a:t>UNION Syntax:</a:t>
            </a:r>
          </a:p>
          <a:p>
            <a:pPr marL="0" indent="0">
              <a:buNone/>
            </a:pPr>
            <a:r>
              <a:rPr lang="en-US" dirty="0"/>
              <a:t>SELECT </a:t>
            </a:r>
            <a:r>
              <a:rPr lang="en-US" i="1" dirty="0" err="1"/>
              <a:t>column_name</a:t>
            </a:r>
            <a:r>
              <a:rPr lang="en-US" i="1" dirty="0"/>
              <a:t>(s)</a:t>
            </a:r>
            <a:r>
              <a:rPr lang="en-US" dirty="0"/>
              <a:t> FROM </a:t>
            </a:r>
            <a:r>
              <a:rPr lang="en-US" i="1" dirty="0"/>
              <a:t>table1</a:t>
            </a:r>
            <a:br>
              <a:rPr lang="en-US" dirty="0"/>
            </a:br>
            <a:r>
              <a:rPr lang="en-US" dirty="0"/>
              <a:t>UNION</a:t>
            </a:r>
            <a:br>
              <a:rPr lang="en-US" dirty="0"/>
            </a:br>
            <a:r>
              <a:rPr lang="en-US" dirty="0"/>
              <a:t>SELECT </a:t>
            </a:r>
            <a:r>
              <a:rPr lang="en-US" i="1" dirty="0" err="1"/>
              <a:t>column_name</a:t>
            </a:r>
            <a:r>
              <a:rPr lang="en-US" i="1" dirty="0"/>
              <a:t>(s)</a:t>
            </a:r>
            <a:r>
              <a:rPr lang="en-US" dirty="0"/>
              <a:t> FROM </a:t>
            </a:r>
            <a:r>
              <a:rPr lang="en-US" i="1" dirty="0"/>
              <a:t>table2</a:t>
            </a:r>
            <a:r>
              <a:rPr lang="en-US" dirty="0"/>
              <a:t>;</a:t>
            </a:r>
          </a:p>
          <a:p>
            <a:endParaRPr lang="en-US" dirty="0"/>
          </a:p>
        </p:txBody>
      </p:sp>
      <p:sp>
        <p:nvSpPr>
          <p:cNvPr id="4" name="Slide Number Placeholder 3"/>
          <p:cNvSpPr>
            <a:spLocks noGrp="1"/>
          </p:cNvSpPr>
          <p:nvPr>
            <p:ph type="sldNum" sz="quarter" idx="12"/>
          </p:nvPr>
        </p:nvSpPr>
        <p:spPr/>
        <p:txBody>
          <a:bodyPr/>
          <a:lstStyle/>
          <a:p>
            <a:fld id="{F2C6B42E-B965-4DCF-BAD8-E7338CA8A40D}" type="slidenum">
              <a:rPr lang="en-US" smtClean="0"/>
              <a:t>85</a:t>
            </a:fld>
            <a:endParaRPr lang="en-US"/>
          </a:p>
        </p:txBody>
      </p:sp>
    </p:spTree>
    <p:extLst>
      <p:ext uri="{BB962C8B-B14F-4D97-AF65-F5344CB8AC3E}">
        <p14:creationId xmlns:p14="http://schemas.microsoft.com/office/powerpoint/2010/main" val="10757953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UNION ALL Syntax</a:t>
            </a:r>
          </a:p>
        </p:txBody>
      </p:sp>
      <p:sp>
        <p:nvSpPr>
          <p:cNvPr id="3" name="Content Placeholder 2"/>
          <p:cNvSpPr>
            <a:spLocks noGrp="1"/>
          </p:cNvSpPr>
          <p:nvPr>
            <p:ph idx="1"/>
          </p:nvPr>
        </p:nvSpPr>
        <p:spPr/>
        <p:txBody>
          <a:bodyPr/>
          <a:lstStyle/>
          <a:p>
            <a:r>
              <a:rPr lang="en-US" dirty="0"/>
              <a:t>The UNION operator selects only distinct values by default. To allow duplicate values, use UNION ALL:</a:t>
            </a:r>
          </a:p>
          <a:p>
            <a:r>
              <a:rPr lang="en-US" dirty="0"/>
              <a:t>Syntax :</a:t>
            </a:r>
          </a:p>
          <a:p>
            <a:pPr marL="0" indent="0">
              <a:buNone/>
            </a:pPr>
            <a:r>
              <a:rPr lang="en-US" dirty="0"/>
              <a:t>SELECT </a:t>
            </a:r>
            <a:r>
              <a:rPr lang="en-US" i="1" dirty="0" err="1"/>
              <a:t>column_name</a:t>
            </a:r>
            <a:r>
              <a:rPr lang="en-US" i="1" dirty="0"/>
              <a:t>(s)</a:t>
            </a:r>
            <a:r>
              <a:rPr lang="en-US" dirty="0"/>
              <a:t> FROM </a:t>
            </a:r>
            <a:r>
              <a:rPr lang="en-US" i="1" dirty="0"/>
              <a:t>table1</a:t>
            </a:r>
            <a:br>
              <a:rPr lang="en-US" dirty="0"/>
            </a:br>
            <a:r>
              <a:rPr lang="en-US" dirty="0"/>
              <a:t>UNION ALL</a:t>
            </a:r>
            <a:br>
              <a:rPr lang="en-US" dirty="0"/>
            </a:br>
            <a:r>
              <a:rPr lang="en-US" dirty="0"/>
              <a:t>SELECT </a:t>
            </a:r>
            <a:r>
              <a:rPr lang="en-US" i="1" dirty="0" err="1"/>
              <a:t>column_name</a:t>
            </a:r>
            <a:r>
              <a:rPr lang="en-US" i="1" dirty="0"/>
              <a:t>(s)</a:t>
            </a:r>
            <a:r>
              <a:rPr lang="en-US" dirty="0"/>
              <a:t> FROM </a:t>
            </a:r>
            <a:r>
              <a:rPr lang="en-US" i="1" dirty="0"/>
              <a:t>table2</a:t>
            </a:r>
            <a:r>
              <a:rPr lang="en-US" dirty="0"/>
              <a:t>;</a:t>
            </a:r>
          </a:p>
          <a:p>
            <a:pPr marL="0" indent="0">
              <a:buNone/>
            </a:pPr>
            <a:endParaRPr lang="en-US" dirty="0"/>
          </a:p>
          <a:p>
            <a:pPr marL="0" indent="0">
              <a:buNone/>
            </a:pPr>
            <a:r>
              <a:rPr lang="en-US" dirty="0"/>
              <a:t>Note: The column names in the result-set are usually equal to the column names in the first SELECT statement.</a:t>
            </a:r>
          </a:p>
        </p:txBody>
      </p:sp>
      <p:sp>
        <p:nvSpPr>
          <p:cNvPr id="4" name="Slide Number Placeholder 3"/>
          <p:cNvSpPr>
            <a:spLocks noGrp="1"/>
          </p:cNvSpPr>
          <p:nvPr>
            <p:ph type="sldNum" sz="quarter" idx="12"/>
          </p:nvPr>
        </p:nvSpPr>
        <p:spPr/>
        <p:txBody>
          <a:bodyPr/>
          <a:lstStyle/>
          <a:p>
            <a:fld id="{F2C6B42E-B965-4DCF-BAD8-E7338CA8A40D}" type="slidenum">
              <a:rPr lang="en-US" smtClean="0"/>
              <a:t>86</a:t>
            </a:fld>
            <a:endParaRPr lang="en-US"/>
          </a:p>
        </p:txBody>
      </p:sp>
    </p:spTree>
    <p:extLst>
      <p:ext uri="{BB962C8B-B14F-4D97-AF65-F5344CB8AC3E}">
        <p14:creationId xmlns:p14="http://schemas.microsoft.com/office/powerpoint/2010/main" val="3133644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SQL EXISTS Operator</a:t>
            </a:r>
          </a:p>
        </p:txBody>
      </p:sp>
      <p:sp>
        <p:nvSpPr>
          <p:cNvPr id="3" name="Content Placeholder 2"/>
          <p:cNvSpPr>
            <a:spLocks noGrp="1"/>
          </p:cNvSpPr>
          <p:nvPr>
            <p:ph idx="1"/>
          </p:nvPr>
        </p:nvSpPr>
        <p:spPr/>
        <p:txBody>
          <a:bodyPr/>
          <a:lstStyle/>
          <a:p>
            <a:r>
              <a:rPr lang="en-US" dirty="0"/>
              <a:t>The EXISTS operator is used to test for the existence of any record in a subquery.</a:t>
            </a:r>
          </a:p>
          <a:p>
            <a:r>
              <a:rPr lang="en-US" dirty="0"/>
              <a:t>The EXISTS operator returns TRUE if the subquery returns one or more records.</a:t>
            </a:r>
          </a:p>
          <a:p>
            <a:r>
              <a:rPr lang="en-US"/>
              <a:t>Syntax :</a:t>
            </a:r>
            <a:endParaRPr lang="en-US" dirty="0"/>
          </a:p>
          <a:p>
            <a:pPr marL="0" indent="0">
              <a:buNone/>
            </a:pPr>
            <a:r>
              <a:rPr lang="en-US" dirty="0"/>
              <a:t>SELECT </a:t>
            </a:r>
            <a:r>
              <a:rPr lang="en-US" i="1" dirty="0" err="1"/>
              <a:t>column_name</a:t>
            </a:r>
            <a:r>
              <a:rPr lang="en-US" i="1" dirty="0"/>
              <a:t>(s)</a:t>
            </a:r>
            <a:br>
              <a:rPr lang="en-US" dirty="0"/>
            </a:br>
            <a:r>
              <a:rPr lang="en-US" dirty="0"/>
              <a:t>FROM </a:t>
            </a:r>
            <a:r>
              <a:rPr lang="en-US" i="1" dirty="0" err="1"/>
              <a:t>table_name</a:t>
            </a:r>
            <a:br>
              <a:rPr lang="en-US" dirty="0"/>
            </a:br>
            <a:r>
              <a:rPr lang="en-US" dirty="0"/>
              <a:t>WHERE EXISTS</a:t>
            </a:r>
            <a:br>
              <a:rPr lang="en-US" dirty="0"/>
            </a:br>
            <a:r>
              <a:rPr lang="en-US" dirty="0"/>
              <a:t>(SELECT </a:t>
            </a:r>
            <a:r>
              <a:rPr lang="en-US" i="1" dirty="0" err="1"/>
              <a:t>column_name</a:t>
            </a:r>
            <a:r>
              <a:rPr lang="en-US" i="1" dirty="0"/>
              <a:t> </a:t>
            </a:r>
            <a:r>
              <a:rPr lang="en-US" dirty="0"/>
              <a:t>FROM </a:t>
            </a:r>
            <a:r>
              <a:rPr lang="en-US" i="1" dirty="0" err="1"/>
              <a:t>table_name</a:t>
            </a:r>
            <a:r>
              <a:rPr lang="en-US" dirty="0"/>
              <a:t> WHERE </a:t>
            </a:r>
            <a:r>
              <a:rPr lang="en-US" i="1" dirty="0"/>
              <a:t>condition</a:t>
            </a:r>
            <a:r>
              <a:rPr lang="en-US" dirty="0"/>
              <a:t>);</a:t>
            </a:r>
          </a:p>
        </p:txBody>
      </p:sp>
      <p:sp>
        <p:nvSpPr>
          <p:cNvPr id="4" name="Slide Number Placeholder 3"/>
          <p:cNvSpPr>
            <a:spLocks noGrp="1"/>
          </p:cNvSpPr>
          <p:nvPr>
            <p:ph type="sldNum" sz="quarter" idx="12"/>
          </p:nvPr>
        </p:nvSpPr>
        <p:spPr/>
        <p:txBody>
          <a:bodyPr/>
          <a:lstStyle/>
          <a:p>
            <a:fld id="{F2C6B42E-B965-4DCF-BAD8-E7338CA8A40D}" type="slidenum">
              <a:rPr lang="en-US" smtClean="0"/>
              <a:t>87</a:t>
            </a:fld>
            <a:endParaRPr lang="en-US"/>
          </a:p>
        </p:txBody>
      </p:sp>
    </p:spTree>
    <p:extLst>
      <p:ext uri="{BB962C8B-B14F-4D97-AF65-F5344CB8AC3E}">
        <p14:creationId xmlns:p14="http://schemas.microsoft.com/office/powerpoint/2010/main" val="2631469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SQL - EXCEPT Operator</a:t>
            </a:r>
          </a:p>
        </p:txBody>
      </p:sp>
      <p:sp>
        <p:nvSpPr>
          <p:cNvPr id="3" name="Content Placeholder 2"/>
          <p:cNvSpPr>
            <a:spLocks noGrp="1"/>
          </p:cNvSpPr>
          <p:nvPr>
            <p:ph idx="1"/>
          </p:nvPr>
        </p:nvSpPr>
        <p:spPr/>
        <p:txBody>
          <a:bodyPr/>
          <a:lstStyle/>
          <a:p>
            <a:pPr algn="just"/>
            <a:r>
              <a:rPr lang="en-US" dirty="0"/>
              <a:t>The SQL </a:t>
            </a:r>
            <a:r>
              <a:rPr lang="en-US" b="1" dirty="0"/>
              <a:t>EXCEPT</a:t>
            </a:r>
            <a:r>
              <a:rPr lang="en-US" dirty="0"/>
              <a:t> clause/operator is used to combine two SELECT statements and returns rows from the first SELECT statement that are not returned by the second SELECT statement. This means EXCEPT returns only rows, which are not available in the second SELECT statement.</a:t>
            </a:r>
          </a:p>
        </p:txBody>
      </p:sp>
      <p:sp>
        <p:nvSpPr>
          <p:cNvPr id="4" name="Slide Number Placeholder 3"/>
          <p:cNvSpPr>
            <a:spLocks noGrp="1"/>
          </p:cNvSpPr>
          <p:nvPr>
            <p:ph type="sldNum" sz="quarter" idx="12"/>
          </p:nvPr>
        </p:nvSpPr>
        <p:spPr/>
        <p:txBody>
          <a:bodyPr/>
          <a:lstStyle/>
          <a:p>
            <a:fld id="{F2C6B42E-B965-4DCF-BAD8-E7338CA8A40D}" type="slidenum">
              <a:rPr lang="en-US" smtClean="0"/>
              <a:t>88</a:t>
            </a:fld>
            <a:endParaRPr lang="en-US"/>
          </a:p>
        </p:txBody>
      </p:sp>
    </p:spTree>
    <p:extLst>
      <p:ext uri="{BB962C8B-B14F-4D97-AF65-F5344CB8AC3E}">
        <p14:creationId xmlns:p14="http://schemas.microsoft.com/office/powerpoint/2010/main" val="34661870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SQL - INTERSECT Operator</a:t>
            </a:r>
          </a:p>
        </p:txBody>
      </p:sp>
      <p:sp>
        <p:nvSpPr>
          <p:cNvPr id="3" name="Content Placeholder 2"/>
          <p:cNvSpPr>
            <a:spLocks noGrp="1"/>
          </p:cNvSpPr>
          <p:nvPr>
            <p:ph idx="1"/>
          </p:nvPr>
        </p:nvSpPr>
        <p:spPr/>
        <p:txBody>
          <a:bodyPr/>
          <a:lstStyle/>
          <a:p>
            <a:pPr algn="just"/>
            <a:r>
              <a:rPr lang="en-US" dirty="0"/>
              <a:t>The INTERSECT operator in SQL is used to combine two SELECT statements but the dataset returned by the INTERSECT statement will be the intersection of the data-sets of the two SELECT statements. In simple words, the INTERSECT statement will return only those rows which will be common to both of the SELECT statements.</a:t>
            </a:r>
          </a:p>
        </p:txBody>
      </p:sp>
      <p:sp>
        <p:nvSpPr>
          <p:cNvPr id="4" name="Slide Number Placeholder 3"/>
          <p:cNvSpPr>
            <a:spLocks noGrp="1"/>
          </p:cNvSpPr>
          <p:nvPr>
            <p:ph type="sldNum" sz="quarter" idx="12"/>
          </p:nvPr>
        </p:nvSpPr>
        <p:spPr/>
        <p:txBody>
          <a:bodyPr/>
          <a:lstStyle/>
          <a:p>
            <a:fld id="{F2C6B42E-B965-4DCF-BAD8-E7338CA8A40D}" type="slidenum">
              <a:rPr lang="en-US" smtClean="0"/>
              <a:t>89</a:t>
            </a:fld>
            <a:endParaRPr lang="en-US"/>
          </a:p>
        </p:txBody>
      </p:sp>
    </p:spTree>
    <p:extLst>
      <p:ext uri="{BB962C8B-B14F-4D97-AF65-F5344CB8AC3E}">
        <p14:creationId xmlns:p14="http://schemas.microsoft.com/office/powerpoint/2010/main" val="1545767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Other statements</a:t>
            </a:r>
          </a:p>
        </p:txBody>
      </p:sp>
      <p:sp>
        <p:nvSpPr>
          <p:cNvPr id="3" name="Content Placeholder 2"/>
          <p:cNvSpPr>
            <a:spLocks noGrp="1"/>
          </p:cNvSpPr>
          <p:nvPr>
            <p:ph idx="1"/>
          </p:nvPr>
        </p:nvSpPr>
        <p:spPr/>
        <p:txBody>
          <a:bodyPr>
            <a:normAutofit/>
          </a:bodyPr>
          <a:lstStyle/>
          <a:p>
            <a:r>
              <a:rPr lang="en-US" dirty="0"/>
              <a:t>Other commonly used commands include RENAME. The first one is used with the ALTER TABLE statement to change the name of an object (table, column, etc.). </a:t>
            </a:r>
          </a:p>
          <a:p>
            <a:r>
              <a:rPr lang="en-US" dirty="0"/>
              <a:t>To change table name:</a:t>
            </a:r>
          </a:p>
          <a:p>
            <a:r>
              <a:rPr lang="en-US" dirty="0"/>
              <a:t>ALTER TABLE table_name RENAME TO new_table_name;</a:t>
            </a:r>
          </a:p>
          <a:p>
            <a:pPr marL="0" indent="0">
              <a:buNone/>
            </a:pPr>
            <a:r>
              <a:rPr lang="en-US" dirty="0"/>
              <a:t>ALTER TABLE employee RENAME TO employee_details;</a:t>
            </a:r>
          </a:p>
          <a:p>
            <a:r>
              <a:rPr lang="en-US" dirty="0"/>
              <a:t>To change column name:</a:t>
            </a:r>
          </a:p>
          <a:p>
            <a:pPr marL="0" indent="0">
              <a:buNone/>
            </a:pPr>
            <a:r>
              <a:rPr lang="en-US" dirty="0"/>
              <a:t>ALTER TABLE employee_details CHANGE e_name</a:t>
            </a:r>
          </a:p>
          <a:p>
            <a:pPr marL="0" indent="0">
              <a:buNone/>
            </a:pPr>
            <a:r>
              <a:rPr lang="en-US" dirty="0"/>
              <a:t>e_fname VARCHAR(50);</a:t>
            </a:r>
          </a:p>
          <a:p>
            <a:endParaRPr lang="en-US" dirty="0"/>
          </a:p>
        </p:txBody>
      </p:sp>
      <p:sp>
        <p:nvSpPr>
          <p:cNvPr id="6" name="Slide Number Placeholder 5"/>
          <p:cNvSpPr>
            <a:spLocks noGrp="1"/>
          </p:cNvSpPr>
          <p:nvPr>
            <p:ph type="sldNum" sz="quarter" idx="12"/>
          </p:nvPr>
        </p:nvSpPr>
        <p:spPr/>
        <p:txBody>
          <a:bodyPr/>
          <a:lstStyle/>
          <a:p>
            <a:fld id="{F2C6B42E-B965-4DCF-BAD8-E7338CA8A40D}" type="slidenum">
              <a:rPr lang="en-US" smtClean="0"/>
              <a:t>9</a:t>
            </a:fld>
            <a:endParaRPr lang="en-US"/>
          </a:p>
        </p:txBody>
      </p:sp>
    </p:spTree>
    <p:extLst>
      <p:ext uri="{BB962C8B-B14F-4D97-AF65-F5344CB8AC3E}">
        <p14:creationId xmlns:p14="http://schemas.microsoft.com/office/powerpoint/2010/main" val="52890687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SQL LIMIT</a:t>
            </a:r>
          </a:p>
        </p:txBody>
      </p:sp>
      <p:sp>
        <p:nvSpPr>
          <p:cNvPr id="3" name="Content Placeholder 2"/>
          <p:cNvSpPr>
            <a:spLocks noGrp="1"/>
          </p:cNvSpPr>
          <p:nvPr>
            <p:ph idx="1"/>
          </p:nvPr>
        </p:nvSpPr>
        <p:spPr/>
        <p:txBody>
          <a:bodyPr>
            <a:normAutofit/>
          </a:bodyPr>
          <a:lstStyle/>
          <a:p>
            <a:r>
              <a:rPr lang="en-US" dirty="0"/>
              <a:t>The SQL SELECT LIMIT statement is used to retrieve records from one or more tables in a database and limit the number of records returned based on a limit value.</a:t>
            </a:r>
          </a:p>
          <a:p>
            <a:pPr marL="0" indent="0">
              <a:buNone/>
            </a:pPr>
            <a:r>
              <a:rPr lang="en-US" dirty="0"/>
              <a:t>The syntax for the SELECT LIMIT statement in SQL is:</a:t>
            </a:r>
          </a:p>
          <a:p>
            <a:pPr marL="0" indent="0">
              <a:buNone/>
            </a:pPr>
            <a:r>
              <a:rPr lang="en-US" dirty="0"/>
              <a:t>SELECT expressions</a:t>
            </a:r>
          </a:p>
          <a:p>
            <a:pPr marL="0" indent="0">
              <a:buNone/>
            </a:pPr>
            <a:r>
              <a:rPr lang="en-US" dirty="0"/>
              <a:t>FROM tables</a:t>
            </a:r>
          </a:p>
          <a:p>
            <a:pPr marL="0" indent="0">
              <a:buNone/>
            </a:pPr>
            <a:r>
              <a:rPr lang="en-US" dirty="0"/>
              <a:t>[WHERE conditions]</a:t>
            </a:r>
          </a:p>
          <a:p>
            <a:pPr marL="0" indent="0">
              <a:buNone/>
            </a:pPr>
            <a:r>
              <a:rPr lang="en-US" dirty="0"/>
              <a:t>[ORDER BY expression [ ASC | DESC ]]</a:t>
            </a:r>
          </a:p>
          <a:p>
            <a:pPr marL="0" indent="0">
              <a:buNone/>
            </a:pPr>
            <a:r>
              <a:rPr lang="en-US" dirty="0"/>
              <a:t>LIMIT </a:t>
            </a:r>
            <a:r>
              <a:rPr lang="en-US" dirty="0" err="1"/>
              <a:t>number_rows</a:t>
            </a:r>
            <a:r>
              <a:rPr lang="en-US" dirty="0"/>
              <a:t> [ OFFSET </a:t>
            </a:r>
            <a:r>
              <a:rPr lang="en-US" dirty="0" err="1"/>
              <a:t>offset_value</a:t>
            </a:r>
            <a:r>
              <a:rPr lang="en-US" dirty="0"/>
              <a:t> ];</a:t>
            </a:r>
          </a:p>
          <a:p>
            <a:endParaRPr lang="en-US" dirty="0"/>
          </a:p>
        </p:txBody>
      </p:sp>
      <p:sp>
        <p:nvSpPr>
          <p:cNvPr id="4" name="Slide Number Placeholder 3"/>
          <p:cNvSpPr>
            <a:spLocks noGrp="1"/>
          </p:cNvSpPr>
          <p:nvPr>
            <p:ph type="sldNum" sz="quarter" idx="12"/>
          </p:nvPr>
        </p:nvSpPr>
        <p:spPr/>
        <p:txBody>
          <a:bodyPr/>
          <a:lstStyle/>
          <a:p>
            <a:fld id="{F2C6B42E-B965-4DCF-BAD8-E7338CA8A40D}" type="slidenum">
              <a:rPr lang="en-US" smtClean="0"/>
              <a:t>90</a:t>
            </a:fld>
            <a:endParaRPr lang="en-US"/>
          </a:p>
        </p:txBody>
      </p:sp>
    </p:spTree>
    <p:extLst>
      <p:ext uri="{BB962C8B-B14F-4D97-AF65-F5344CB8AC3E}">
        <p14:creationId xmlns:p14="http://schemas.microsoft.com/office/powerpoint/2010/main" val="301081151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a:t>
            </a:r>
          </a:p>
        </p:txBody>
      </p:sp>
      <p:sp>
        <p:nvSpPr>
          <p:cNvPr id="3" name="Content Placeholder 2"/>
          <p:cNvSpPr>
            <a:spLocks noGrp="1"/>
          </p:cNvSpPr>
          <p:nvPr>
            <p:ph idx="1"/>
          </p:nvPr>
        </p:nvSpPr>
        <p:spPr/>
        <p:txBody>
          <a:bodyPr/>
          <a:lstStyle/>
          <a:p>
            <a:r>
              <a:rPr lang="en-US" dirty="0"/>
              <a:t>SELECT * FROM hospital INNER JOIN doctor ON </a:t>
            </a:r>
            <a:r>
              <a:rPr lang="en-US" dirty="0" err="1"/>
              <a:t>hospital.doc_id</a:t>
            </a:r>
            <a:r>
              <a:rPr lang="en-US" dirty="0"/>
              <a:t>=</a:t>
            </a:r>
            <a:r>
              <a:rPr lang="en-US" dirty="0" err="1"/>
              <a:t>doctor.doc_id</a:t>
            </a:r>
            <a:r>
              <a:rPr lang="en-US" dirty="0"/>
              <a:t> ORDER BY salary  DESC LIMIT 2;</a:t>
            </a:r>
          </a:p>
          <a:p>
            <a:pPr marL="0" indent="0">
              <a:buNone/>
            </a:pPr>
            <a:r>
              <a:rPr lang="en-US" dirty="0"/>
              <a:t>Output:</a:t>
            </a:r>
          </a:p>
        </p:txBody>
      </p:sp>
      <p:sp>
        <p:nvSpPr>
          <p:cNvPr id="4" name="Slide Number Placeholder 3"/>
          <p:cNvSpPr>
            <a:spLocks noGrp="1"/>
          </p:cNvSpPr>
          <p:nvPr>
            <p:ph type="sldNum" sz="quarter" idx="12"/>
          </p:nvPr>
        </p:nvSpPr>
        <p:spPr/>
        <p:txBody>
          <a:bodyPr/>
          <a:lstStyle/>
          <a:p>
            <a:fld id="{F2C6B42E-B965-4DCF-BAD8-E7338CA8A40D}" type="slidenum">
              <a:rPr lang="en-US" smtClean="0"/>
              <a:t>91</a:t>
            </a:fld>
            <a:endParaRPr lang="en-US"/>
          </a:p>
        </p:txBody>
      </p:sp>
      <p:pic>
        <p:nvPicPr>
          <p:cNvPr id="5" name="Picture 4"/>
          <p:cNvPicPr>
            <a:picLocks noChangeAspect="1"/>
          </p:cNvPicPr>
          <p:nvPr/>
        </p:nvPicPr>
        <p:blipFill>
          <a:blip r:embed="rId2"/>
          <a:stretch>
            <a:fillRect/>
          </a:stretch>
        </p:blipFill>
        <p:spPr>
          <a:xfrm>
            <a:off x="917089" y="3421586"/>
            <a:ext cx="10899471" cy="753252"/>
          </a:xfrm>
          <a:prstGeom prst="rect">
            <a:avLst/>
          </a:prstGeom>
        </p:spPr>
      </p:pic>
    </p:spTree>
    <p:extLst>
      <p:ext uri="{BB962C8B-B14F-4D97-AF65-F5344CB8AC3E}">
        <p14:creationId xmlns:p14="http://schemas.microsoft.com/office/powerpoint/2010/main" val="35552594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SQL CREATE VIEW Statement</a:t>
            </a:r>
          </a:p>
        </p:txBody>
      </p:sp>
      <p:sp>
        <p:nvSpPr>
          <p:cNvPr id="3" name="Content Placeholder 2"/>
          <p:cNvSpPr>
            <a:spLocks noGrp="1"/>
          </p:cNvSpPr>
          <p:nvPr>
            <p:ph idx="1"/>
          </p:nvPr>
        </p:nvSpPr>
        <p:spPr/>
        <p:txBody>
          <a:bodyPr>
            <a:normAutofit/>
          </a:bodyPr>
          <a:lstStyle/>
          <a:p>
            <a:pPr algn="just"/>
            <a:r>
              <a:rPr lang="en-US" dirty="0"/>
              <a:t>In SQL, a view is a virtual table based on the result-set of an SQL statement.</a:t>
            </a:r>
          </a:p>
          <a:p>
            <a:pPr algn="just"/>
            <a:r>
              <a:rPr lang="en-US" dirty="0"/>
              <a:t>A view contains rows and columns, just like a real table. The fields in a view are fields from one or more real tables in the database.</a:t>
            </a:r>
          </a:p>
          <a:p>
            <a:pPr algn="just"/>
            <a:r>
              <a:rPr lang="en-US" dirty="0"/>
              <a:t>You can add SQL statements and functions to a view and present the data as if the data were coming from one single table.</a:t>
            </a:r>
          </a:p>
          <a:p>
            <a:pPr algn="just"/>
            <a:r>
              <a:rPr lang="en-US" dirty="0"/>
              <a:t>A view is created with the CREATE VIEW statement.</a:t>
            </a:r>
          </a:p>
        </p:txBody>
      </p:sp>
      <p:sp>
        <p:nvSpPr>
          <p:cNvPr id="4" name="Slide Number Placeholder 3"/>
          <p:cNvSpPr>
            <a:spLocks noGrp="1"/>
          </p:cNvSpPr>
          <p:nvPr>
            <p:ph type="sldNum" sz="quarter" idx="12"/>
          </p:nvPr>
        </p:nvSpPr>
        <p:spPr/>
        <p:txBody>
          <a:bodyPr/>
          <a:lstStyle/>
          <a:p>
            <a:fld id="{F2C6B42E-B965-4DCF-BAD8-E7338CA8A40D}" type="slidenum">
              <a:rPr lang="en-US" smtClean="0"/>
              <a:t>92</a:t>
            </a:fld>
            <a:endParaRPr lang="en-US"/>
          </a:p>
        </p:txBody>
      </p:sp>
    </p:spTree>
    <p:extLst>
      <p:ext uri="{BB962C8B-B14F-4D97-AF65-F5344CB8AC3E}">
        <p14:creationId xmlns:p14="http://schemas.microsoft.com/office/powerpoint/2010/main" val="281660384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Slide Number Placeholder 3"/>
          <p:cNvSpPr>
            <a:spLocks noGrp="1"/>
          </p:cNvSpPr>
          <p:nvPr>
            <p:ph type="sldNum" sz="quarter" idx="12"/>
          </p:nvPr>
        </p:nvSpPr>
        <p:spPr/>
        <p:txBody>
          <a:bodyPr/>
          <a:lstStyle/>
          <a:p>
            <a:fld id="{F2C6B42E-B965-4DCF-BAD8-E7338CA8A40D}" type="slidenum">
              <a:rPr lang="en-US" smtClean="0"/>
              <a:t>93</a:t>
            </a:fld>
            <a:endParaRPr lang="en-US"/>
          </a:p>
        </p:txBody>
      </p:sp>
      <p:pic>
        <p:nvPicPr>
          <p:cNvPr id="1026" name="Picture 2" descr="Learning Views In SQL Serv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12171" y="1825625"/>
            <a:ext cx="516765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428168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CREATE VIEW Syntax</a:t>
            </a:r>
          </a:p>
        </p:txBody>
      </p:sp>
      <p:sp>
        <p:nvSpPr>
          <p:cNvPr id="3" name="Content Placeholder 2"/>
          <p:cNvSpPr>
            <a:spLocks noGrp="1"/>
          </p:cNvSpPr>
          <p:nvPr>
            <p:ph idx="1"/>
          </p:nvPr>
        </p:nvSpPr>
        <p:spPr/>
        <p:txBody>
          <a:bodyPr/>
          <a:lstStyle/>
          <a:p>
            <a:r>
              <a:rPr lang="en-US" dirty="0"/>
              <a:t>CREATE VIEW </a:t>
            </a:r>
            <a:r>
              <a:rPr lang="en-US" i="1" dirty="0" err="1"/>
              <a:t>view_name</a:t>
            </a:r>
            <a:r>
              <a:rPr lang="en-US" dirty="0"/>
              <a:t> AS</a:t>
            </a:r>
            <a:br>
              <a:rPr lang="en-US" dirty="0"/>
            </a:br>
            <a:r>
              <a:rPr lang="en-US" dirty="0"/>
              <a:t>SELECT </a:t>
            </a:r>
            <a:r>
              <a:rPr lang="en-US" i="1" dirty="0"/>
              <a:t>column1</a:t>
            </a:r>
            <a:r>
              <a:rPr lang="en-US" dirty="0"/>
              <a:t>, </a:t>
            </a:r>
            <a:r>
              <a:rPr lang="en-US" i="1" dirty="0"/>
              <a:t>column2</a:t>
            </a:r>
            <a:r>
              <a:rPr lang="en-US" dirty="0"/>
              <a:t>, ...</a:t>
            </a:r>
            <a:br>
              <a:rPr lang="en-US" dirty="0"/>
            </a:br>
            <a:r>
              <a:rPr lang="en-US" dirty="0"/>
              <a:t>FROM </a:t>
            </a:r>
            <a:r>
              <a:rPr lang="en-US" i="1" dirty="0" err="1"/>
              <a:t>table_name</a:t>
            </a:r>
            <a:br>
              <a:rPr lang="en-US" dirty="0"/>
            </a:br>
            <a:r>
              <a:rPr lang="en-US" dirty="0"/>
              <a:t>WHERE </a:t>
            </a:r>
            <a:r>
              <a:rPr lang="en-US" i="1" dirty="0"/>
              <a:t>condition</a:t>
            </a:r>
            <a:r>
              <a:rPr lang="en-US" dirty="0"/>
              <a:t>;</a:t>
            </a:r>
          </a:p>
        </p:txBody>
      </p:sp>
      <p:sp>
        <p:nvSpPr>
          <p:cNvPr id="4" name="Slide Number Placeholder 3"/>
          <p:cNvSpPr>
            <a:spLocks noGrp="1"/>
          </p:cNvSpPr>
          <p:nvPr>
            <p:ph type="sldNum" sz="quarter" idx="12"/>
          </p:nvPr>
        </p:nvSpPr>
        <p:spPr/>
        <p:txBody>
          <a:bodyPr/>
          <a:lstStyle/>
          <a:p>
            <a:fld id="{F2C6B42E-B965-4DCF-BAD8-E7338CA8A40D}" type="slidenum">
              <a:rPr lang="en-US" smtClean="0"/>
              <a:t>94</a:t>
            </a:fld>
            <a:endParaRPr lang="en-US"/>
          </a:p>
        </p:txBody>
      </p:sp>
    </p:spTree>
    <p:extLst>
      <p:ext uri="{BB962C8B-B14F-4D97-AF65-F5344CB8AC3E}">
        <p14:creationId xmlns:p14="http://schemas.microsoft.com/office/powerpoint/2010/main" val="83042403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a:t>
            </a:r>
          </a:p>
        </p:txBody>
      </p:sp>
      <p:sp>
        <p:nvSpPr>
          <p:cNvPr id="3" name="Content Placeholder 2"/>
          <p:cNvSpPr>
            <a:spLocks noGrp="1"/>
          </p:cNvSpPr>
          <p:nvPr>
            <p:ph idx="1"/>
          </p:nvPr>
        </p:nvSpPr>
        <p:spPr/>
        <p:txBody>
          <a:bodyPr/>
          <a:lstStyle/>
          <a:p>
            <a:pPr marL="0" indent="0">
              <a:buNone/>
            </a:pPr>
            <a:r>
              <a:rPr lang="en-US" dirty="0"/>
              <a:t>CREATE VIEW doctor_patient1 </a:t>
            </a:r>
          </a:p>
          <a:p>
            <a:pPr marL="0" indent="0">
              <a:buNone/>
            </a:pPr>
            <a:r>
              <a:rPr lang="en-US" dirty="0"/>
              <a:t>AS SELECT </a:t>
            </a:r>
            <a:r>
              <a:rPr lang="en-US" dirty="0" err="1"/>
              <a:t>p_name,doc_name</a:t>
            </a:r>
            <a:r>
              <a:rPr lang="en-US" dirty="0"/>
              <a:t>, </a:t>
            </a:r>
            <a:r>
              <a:rPr lang="en-US" dirty="0" err="1"/>
              <a:t>des_name</a:t>
            </a:r>
            <a:endParaRPr lang="en-US" dirty="0"/>
          </a:p>
          <a:p>
            <a:pPr marL="0" indent="0">
              <a:buNone/>
            </a:pPr>
            <a:r>
              <a:rPr lang="en-US" dirty="0"/>
              <a:t>FROM patient INNER JOIN doctor ON </a:t>
            </a:r>
            <a:r>
              <a:rPr lang="en-US" dirty="0" err="1"/>
              <a:t>patient.doc_id</a:t>
            </a:r>
            <a:r>
              <a:rPr lang="en-US" dirty="0"/>
              <a:t>= </a:t>
            </a:r>
            <a:r>
              <a:rPr lang="en-US" dirty="0" err="1"/>
              <a:t>doctor.doc_id</a:t>
            </a:r>
            <a:r>
              <a:rPr lang="en-US" dirty="0"/>
              <a:t> </a:t>
            </a:r>
          </a:p>
          <a:p>
            <a:pPr marL="0" indent="0">
              <a:buNone/>
            </a:pPr>
            <a:r>
              <a:rPr lang="en-US" dirty="0"/>
              <a:t>INNER JOIN disease ON </a:t>
            </a:r>
            <a:r>
              <a:rPr lang="en-US" dirty="0" err="1"/>
              <a:t>doctor.doc_id</a:t>
            </a:r>
            <a:r>
              <a:rPr lang="en-US" dirty="0"/>
              <a:t>=</a:t>
            </a:r>
            <a:r>
              <a:rPr lang="en-US" dirty="0" err="1"/>
              <a:t>disease.doc_id</a:t>
            </a:r>
            <a:r>
              <a:rPr lang="en-US" dirty="0"/>
              <a:t> ;</a:t>
            </a:r>
          </a:p>
          <a:p>
            <a:pPr marL="0" indent="0">
              <a:buNone/>
            </a:pPr>
            <a:endParaRPr lang="en-US" dirty="0"/>
          </a:p>
          <a:p>
            <a:pPr marL="0" indent="0">
              <a:buNone/>
            </a:pPr>
            <a:r>
              <a:rPr lang="en-US" dirty="0"/>
              <a:t>SELECT * FROM doctor_patient1;</a:t>
            </a:r>
          </a:p>
        </p:txBody>
      </p:sp>
      <p:sp>
        <p:nvSpPr>
          <p:cNvPr id="4" name="Slide Number Placeholder 3"/>
          <p:cNvSpPr>
            <a:spLocks noGrp="1"/>
          </p:cNvSpPr>
          <p:nvPr>
            <p:ph type="sldNum" sz="quarter" idx="12"/>
          </p:nvPr>
        </p:nvSpPr>
        <p:spPr/>
        <p:txBody>
          <a:bodyPr/>
          <a:lstStyle/>
          <a:p>
            <a:fld id="{F2C6B42E-B965-4DCF-BAD8-E7338CA8A40D}" type="slidenum">
              <a:rPr lang="en-US" smtClean="0"/>
              <a:t>95</a:t>
            </a:fld>
            <a:endParaRPr lang="en-US"/>
          </a:p>
        </p:txBody>
      </p:sp>
    </p:spTree>
    <p:extLst>
      <p:ext uri="{BB962C8B-B14F-4D97-AF65-F5344CB8AC3E}">
        <p14:creationId xmlns:p14="http://schemas.microsoft.com/office/powerpoint/2010/main" val="280636645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a:t>
            </a:r>
          </a:p>
        </p:txBody>
      </p:sp>
      <p:pic>
        <p:nvPicPr>
          <p:cNvPr id="5" name="Content Placeholder 4"/>
          <p:cNvPicPr>
            <a:picLocks noGrp="1" noChangeAspect="1"/>
          </p:cNvPicPr>
          <p:nvPr>
            <p:ph idx="1"/>
          </p:nvPr>
        </p:nvPicPr>
        <p:blipFill>
          <a:blip r:embed="rId2"/>
          <a:stretch>
            <a:fillRect/>
          </a:stretch>
        </p:blipFill>
        <p:spPr>
          <a:xfrm>
            <a:off x="2870535" y="2332035"/>
            <a:ext cx="7254007" cy="2046002"/>
          </a:xfrm>
          <a:prstGeom prst="rect">
            <a:avLst/>
          </a:prstGeom>
        </p:spPr>
      </p:pic>
      <p:sp>
        <p:nvSpPr>
          <p:cNvPr id="4" name="Slide Number Placeholder 3"/>
          <p:cNvSpPr>
            <a:spLocks noGrp="1"/>
          </p:cNvSpPr>
          <p:nvPr>
            <p:ph type="sldNum" sz="quarter" idx="12"/>
          </p:nvPr>
        </p:nvSpPr>
        <p:spPr/>
        <p:txBody>
          <a:bodyPr/>
          <a:lstStyle/>
          <a:p>
            <a:fld id="{F2C6B42E-B965-4DCF-BAD8-E7338CA8A40D}" type="slidenum">
              <a:rPr lang="en-US" smtClean="0"/>
              <a:t>96</a:t>
            </a:fld>
            <a:endParaRPr lang="en-US"/>
          </a:p>
        </p:txBody>
      </p:sp>
      <p:sp>
        <p:nvSpPr>
          <p:cNvPr id="6" name="TextBox 5"/>
          <p:cNvSpPr txBox="1"/>
          <p:nvPr/>
        </p:nvSpPr>
        <p:spPr>
          <a:xfrm>
            <a:off x="5754255" y="1800012"/>
            <a:ext cx="3269673" cy="523220"/>
          </a:xfrm>
          <a:prstGeom prst="rect">
            <a:avLst/>
          </a:prstGeom>
          <a:noFill/>
        </p:spPr>
        <p:txBody>
          <a:bodyPr wrap="square" rtlCol="0">
            <a:spAutoFit/>
          </a:bodyPr>
          <a:lstStyle/>
          <a:p>
            <a:r>
              <a:rPr lang="en-US" sz="2800" dirty="0"/>
              <a:t>Output</a:t>
            </a:r>
          </a:p>
        </p:txBody>
      </p:sp>
    </p:spTree>
    <p:extLst>
      <p:ext uri="{BB962C8B-B14F-4D97-AF65-F5344CB8AC3E}">
        <p14:creationId xmlns:p14="http://schemas.microsoft.com/office/powerpoint/2010/main" val="412493140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DELETING VIEWS</a:t>
            </a:r>
            <a:endParaRPr lang="en-US" dirty="0"/>
          </a:p>
        </p:txBody>
      </p:sp>
      <p:sp>
        <p:nvSpPr>
          <p:cNvPr id="3" name="Content Placeholder 2"/>
          <p:cNvSpPr>
            <a:spLocks noGrp="1"/>
          </p:cNvSpPr>
          <p:nvPr>
            <p:ph idx="1"/>
          </p:nvPr>
        </p:nvSpPr>
        <p:spPr/>
        <p:txBody>
          <a:bodyPr/>
          <a:lstStyle/>
          <a:p>
            <a:r>
              <a:rPr lang="en-US" dirty="0"/>
              <a:t>We have learned about creating a View, but what if a created View is not needed any more? Obviously we will want to delete it. SQL allows us to delete an existing View. We can delete or drop a View using the DROP statement.</a:t>
            </a:r>
          </a:p>
          <a:p>
            <a:r>
              <a:rPr lang="en-US" dirty="0"/>
              <a:t>Syntax :</a:t>
            </a:r>
          </a:p>
          <a:p>
            <a:pPr marL="0" indent="0">
              <a:buNone/>
            </a:pPr>
            <a:r>
              <a:rPr lang="en-US" dirty="0"/>
              <a:t>DROP VIEW </a:t>
            </a:r>
            <a:r>
              <a:rPr lang="en-US" dirty="0" err="1"/>
              <a:t>view_name</a:t>
            </a:r>
            <a:r>
              <a:rPr lang="en-US" dirty="0"/>
              <a:t>;</a:t>
            </a:r>
          </a:p>
          <a:p>
            <a:pPr marL="0" indent="0">
              <a:buNone/>
            </a:pPr>
            <a:r>
              <a:rPr lang="en-US" dirty="0" err="1"/>
              <a:t>view_name</a:t>
            </a:r>
            <a:r>
              <a:rPr lang="en-US" dirty="0"/>
              <a:t>: Name of the View which we want to delete.</a:t>
            </a:r>
          </a:p>
          <a:p>
            <a:endParaRPr lang="en-US" dirty="0"/>
          </a:p>
        </p:txBody>
      </p:sp>
      <p:sp>
        <p:nvSpPr>
          <p:cNvPr id="4" name="Slide Number Placeholder 3"/>
          <p:cNvSpPr>
            <a:spLocks noGrp="1"/>
          </p:cNvSpPr>
          <p:nvPr>
            <p:ph type="sldNum" sz="quarter" idx="12"/>
          </p:nvPr>
        </p:nvSpPr>
        <p:spPr/>
        <p:txBody>
          <a:bodyPr/>
          <a:lstStyle/>
          <a:p>
            <a:fld id="{F2C6B42E-B965-4DCF-BAD8-E7338CA8A40D}" type="slidenum">
              <a:rPr lang="en-US" smtClean="0"/>
              <a:t>97</a:t>
            </a:fld>
            <a:endParaRPr lang="en-US"/>
          </a:p>
        </p:txBody>
      </p:sp>
    </p:spTree>
    <p:extLst>
      <p:ext uri="{BB962C8B-B14F-4D97-AF65-F5344CB8AC3E}">
        <p14:creationId xmlns:p14="http://schemas.microsoft.com/office/powerpoint/2010/main" val="157296052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Question</a:t>
            </a:r>
          </a:p>
        </p:txBody>
      </p:sp>
      <p:sp>
        <p:nvSpPr>
          <p:cNvPr id="3" name="Content Placeholder 2"/>
          <p:cNvSpPr>
            <a:spLocks noGrp="1"/>
          </p:cNvSpPr>
          <p:nvPr>
            <p:ph idx="1"/>
          </p:nvPr>
        </p:nvSpPr>
        <p:spPr/>
        <p:txBody>
          <a:bodyPr/>
          <a:lstStyle/>
          <a:p>
            <a:r>
              <a:rPr lang="en-US" dirty="0"/>
              <a:t>By taking reference from your lab sheet 4, Create VIEW and select patient’s, doctor’s, disease’s name and salary. Use INNER JOIN and select all information from view named ‘doctor_patient2’.</a:t>
            </a:r>
          </a:p>
        </p:txBody>
      </p:sp>
      <p:sp>
        <p:nvSpPr>
          <p:cNvPr id="4" name="Slide Number Placeholder 3"/>
          <p:cNvSpPr>
            <a:spLocks noGrp="1"/>
          </p:cNvSpPr>
          <p:nvPr>
            <p:ph type="sldNum" sz="quarter" idx="12"/>
          </p:nvPr>
        </p:nvSpPr>
        <p:spPr/>
        <p:txBody>
          <a:bodyPr/>
          <a:lstStyle/>
          <a:p>
            <a:fld id="{F2C6B42E-B965-4DCF-BAD8-E7338CA8A40D}" type="slidenum">
              <a:rPr lang="en-US" smtClean="0"/>
              <a:t>98</a:t>
            </a:fld>
            <a:endParaRPr lang="en-US"/>
          </a:p>
        </p:txBody>
      </p:sp>
    </p:spTree>
    <p:extLst>
      <p:ext uri="{BB962C8B-B14F-4D97-AF65-F5344CB8AC3E}">
        <p14:creationId xmlns:p14="http://schemas.microsoft.com/office/powerpoint/2010/main" val="308276033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10" dirty="0"/>
              <a:t>Embedded </a:t>
            </a:r>
            <a:r>
              <a:rPr lang="en-US" b="1" dirty="0"/>
              <a:t>SQL</a:t>
            </a:r>
          </a:p>
        </p:txBody>
      </p:sp>
      <p:sp>
        <p:nvSpPr>
          <p:cNvPr id="3" name="Content Placeholder 2"/>
          <p:cNvSpPr>
            <a:spLocks noGrp="1"/>
          </p:cNvSpPr>
          <p:nvPr>
            <p:ph idx="1"/>
          </p:nvPr>
        </p:nvSpPr>
        <p:spPr/>
        <p:txBody>
          <a:bodyPr>
            <a:normAutofit fontScale="92500" lnSpcReduction="20000"/>
          </a:bodyPr>
          <a:lstStyle/>
          <a:p>
            <a:pPr marL="12700" marR="5080" algn="just">
              <a:lnSpc>
                <a:spcPct val="100699"/>
              </a:lnSpc>
              <a:spcBef>
                <a:spcPts val="85"/>
              </a:spcBef>
            </a:pPr>
            <a:r>
              <a:rPr lang="en-US" spc="-10" dirty="0"/>
              <a:t>Embedded </a:t>
            </a:r>
            <a:r>
              <a:rPr lang="en-US" dirty="0"/>
              <a:t>SQL </a:t>
            </a:r>
            <a:r>
              <a:rPr lang="en-US" spc="-5" dirty="0"/>
              <a:t>is </a:t>
            </a:r>
            <a:r>
              <a:rPr lang="en-US" dirty="0"/>
              <a:t>a </a:t>
            </a:r>
            <a:r>
              <a:rPr lang="en-US" spc="-5" dirty="0"/>
              <a:t>method of inserting </a:t>
            </a:r>
            <a:r>
              <a:rPr lang="en-US" spc="-10" dirty="0"/>
              <a:t>inline </a:t>
            </a:r>
            <a:r>
              <a:rPr lang="en-US" spc="-5" dirty="0"/>
              <a:t>SQL statements or  </a:t>
            </a:r>
            <a:r>
              <a:rPr lang="en-US" spc="-10" dirty="0"/>
              <a:t>queries </a:t>
            </a:r>
            <a:r>
              <a:rPr lang="en-US" spc="-5" dirty="0"/>
              <a:t>into the code </a:t>
            </a:r>
            <a:r>
              <a:rPr lang="en-US" spc="-10" dirty="0"/>
              <a:t>of </a:t>
            </a:r>
            <a:r>
              <a:rPr lang="en-US" dirty="0"/>
              <a:t>a </a:t>
            </a:r>
            <a:r>
              <a:rPr lang="en-US" spc="-10" dirty="0"/>
              <a:t>programming language, which </a:t>
            </a:r>
            <a:r>
              <a:rPr lang="en-US" spc="-5" dirty="0"/>
              <a:t>is known as </a:t>
            </a:r>
            <a:r>
              <a:rPr lang="en-US" dirty="0"/>
              <a:t>a  </a:t>
            </a:r>
            <a:r>
              <a:rPr lang="en-US" spc="-10" dirty="0"/>
              <a:t>host</a:t>
            </a:r>
            <a:r>
              <a:rPr lang="en-US" dirty="0"/>
              <a:t> </a:t>
            </a:r>
            <a:r>
              <a:rPr lang="en-US" spc="-10" dirty="0"/>
              <a:t>language.</a:t>
            </a:r>
          </a:p>
          <a:p>
            <a:pPr marL="12700" marR="7620" algn="just">
              <a:lnSpc>
                <a:spcPct val="100499"/>
              </a:lnSpc>
              <a:spcBef>
                <a:spcPts val="780"/>
              </a:spcBef>
            </a:pPr>
            <a:r>
              <a:rPr lang="en-US" spc="-5" dirty="0"/>
              <a:t>Because the </a:t>
            </a:r>
            <a:r>
              <a:rPr lang="en-US" spc="-10" dirty="0"/>
              <a:t>host language cannot </a:t>
            </a:r>
            <a:r>
              <a:rPr lang="en-US" spc="-5" dirty="0"/>
              <a:t>parse SQL, the inserted </a:t>
            </a:r>
            <a:r>
              <a:rPr lang="en-US" dirty="0"/>
              <a:t>SQL </a:t>
            </a:r>
            <a:r>
              <a:rPr lang="en-US" spc="-5" dirty="0"/>
              <a:t>is  parsed by an </a:t>
            </a:r>
            <a:r>
              <a:rPr lang="en-US" spc="-10" dirty="0"/>
              <a:t>embedded </a:t>
            </a:r>
            <a:r>
              <a:rPr lang="en-US" dirty="0"/>
              <a:t>SQL</a:t>
            </a:r>
            <a:r>
              <a:rPr lang="en-US" spc="-75" dirty="0"/>
              <a:t> </a:t>
            </a:r>
            <a:r>
              <a:rPr lang="en-US" spc="-15" dirty="0"/>
              <a:t>preprocessor.</a:t>
            </a:r>
          </a:p>
          <a:p>
            <a:pPr marL="12700" marR="5080" algn="just">
              <a:lnSpc>
                <a:spcPct val="100499"/>
              </a:lnSpc>
              <a:spcBef>
                <a:spcPts val="785"/>
              </a:spcBef>
            </a:pPr>
            <a:r>
              <a:rPr lang="en-US" spc="-10" dirty="0"/>
              <a:t>Embedded </a:t>
            </a:r>
            <a:r>
              <a:rPr lang="en-US" spc="-5" dirty="0"/>
              <a:t>SQL is </a:t>
            </a:r>
            <a:r>
              <a:rPr lang="en-US" dirty="0"/>
              <a:t>a </a:t>
            </a:r>
            <a:r>
              <a:rPr lang="en-US" spc="-5" dirty="0"/>
              <a:t>robust and </a:t>
            </a:r>
            <a:r>
              <a:rPr lang="en-US" spc="-10" dirty="0"/>
              <a:t>convenient method </a:t>
            </a:r>
            <a:r>
              <a:rPr lang="en-US" spc="-5" dirty="0"/>
              <a:t>of </a:t>
            </a:r>
            <a:r>
              <a:rPr lang="en-US" spc="-10" dirty="0"/>
              <a:t>combining </a:t>
            </a:r>
            <a:r>
              <a:rPr lang="en-US" spc="-5" dirty="0"/>
              <a:t>the  computing </a:t>
            </a:r>
            <a:r>
              <a:rPr lang="en-US" spc="-10" dirty="0"/>
              <a:t>power </a:t>
            </a:r>
            <a:r>
              <a:rPr lang="en-US" spc="-5" dirty="0"/>
              <a:t>of </a:t>
            </a:r>
            <a:r>
              <a:rPr lang="en-US" dirty="0"/>
              <a:t>a </a:t>
            </a:r>
            <a:r>
              <a:rPr lang="en-US" spc="-5" dirty="0"/>
              <a:t>programming </a:t>
            </a:r>
            <a:r>
              <a:rPr lang="en-US" spc="-10" dirty="0"/>
              <a:t>language </a:t>
            </a:r>
            <a:r>
              <a:rPr lang="en-US" spc="-5" dirty="0"/>
              <a:t>with SQL's specialized   data </a:t>
            </a:r>
            <a:r>
              <a:rPr lang="en-US" spc="-10" dirty="0"/>
              <a:t>management and manipulation</a:t>
            </a:r>
            <a:r>
              <a:rPr lang="en-US" spc="15" dirty="0"/>
              <a:t> </a:t>
            </a:r>
            <a:r>
              <a:rPr lang="en-US" spc="-10" dirty="0"/>
              <a:t>capabilities.</a:t>
            </a:r>
          </a:p>
          <a:p>
            <a:pPr marL="12700" algn="just">
              <a:lnSpc>
                <a:spcPct val="100000"/>
              </a:lnSpc>
              <a:spcBef>
                <a:spcPts val="800"/>
              </a:spcBef>
            </a:pPr>
            <a:r>
              <a:rPr lang="en-US" spc="-10" dirty="0"/>
              <a:t>Embedded</a:t>
            </a:r>
            <a:r>
              <a:rPr lang="en-US" spc="114" dirty="0"/>
              <a:t> </a:t>
            </a:r>
            <a:r>
              <a:rPr lang="en-US" dirty="0"/>
              <a:t>SQL</a:t>
            </a:r>
            <a:r>
              <a:rPr lang="en-US" spc="25" dirty="0"/>
              <a:t> </a:t>
            </a:r>
            <a:r>
              <a:rPr lang="en-US" spc="-5" dirty="0"/>
              <a:t>are</a:t>
            </a:r>
            <a:r>
              <a:rPr lang="en-US" spc="110" dirty="0"/>
              <a:t> </a:t>
            </a:r>
            <a:r>
              <a:rPr lang="en-US" spc="-5" dirty="0"/>
              <a:t>SQL</a:t>
            </a:r>
            <a:r>
              <a:rPr lang="en-US" spc="40" dirty="0"/>
              <a:t> </a:t>
            </a:r>
            <a:r>
              <a:rPr lang="en-US" spc="-5" dirty="0"/>
              <a:t>statements</a:t>
            </a:r>
            <a:r>
              <a:rPr lang="en-US" spc="110" dirty="0"/>
              <a:t> </a:t>
            </a:r>
            <a:r>
              <a:rPr lang="en-US" spc="-5" dirty="0"/>
              <a:t>in</a:t>
            </a:r>
            <a:r>
              <a:rPr lang="en-US" spc="100" dirty="0"/>
              <a:t> </a:t>
            </a:r>
            <a:r>
              <a:rPr lang="en-US" spc="-5" dirty="0"/>
              <a:t>an</a:t>
            </a:r>
            <a:r>
              <a:rPr lang="en-US" spc="110" dirty="0"/>
              <a:t> </a:t>
            </a:r>
            <a:r>
              <a:rPr lang="en-US" spc="-5" dirty="0"/>
              <a:t>application</a:t>
            </a:r>
            <a:r>
              <a:rPr lang="en-US" spc="110" dirty="0"/>
              <a:t> </a:t>
            </a:r>
            <a:r>
              <a:rPr lang="en-US" spc="-5" dirty="0"/>
              <a:t>that</a:t>
            </a:r>
            <a:r>
              <a:rPr lang="en-US" spc="110" dirty="0"/>
              <a:t> </a:t>
            </a:r>
            <a:r>
              <a:rPr lang="en-US" spc="-5" dirty="0"/>
              <a:t>do</a:t>
            </a:r>
            <a:r>
              <a:rPr lang="en-US" spc="110" dirty="0"/>
              <a:t> </a:t>
            </a:r>
            <a:r>
              <a:rPr lang="en-US" spc="-10" dirty="0"/>
              <a:t>not </a:t>
            </a:r>
            <a:r>
              <a:rPr lang="en-US" dirty="0">
                <a:latin typeface="Liberation Sans"/>
                <a:cs typeface="Liberation Sans"/>
              </a:rPr>
              <a:t>ch</a:t>
            </a:r>
            <a:r>
              <a:rPr lang="en-US" spc="-15" dirty="0">
                <a:latin typeface="Liberation Sans"/>
                <a:cs typeface="Liberation Sans"/>
              </a:rPr>
              <a:t>a</a:t>
            </a:r>
            <a:r>
              <a:rPr lang="en-US" spc="-5" dirty="0">
                <a:latin typeface="Liberation Sans"/>
                <a:cs typeface="Liberation Sans"/>
              </a:rPr>
              <a:t>ng</a:t>
            </a:r>
            <a:r>
              <a:rPr lang="en-US" dirty="0">
                <a:latin typeface="Liberation Sans"/>
                <a:cs typeface="Liberation Sans"/>
              </a:rPr>
              <a:t>e</a:t>
            </a:r>
          </a:p>
          <a:p>
            <a:pPr marL="0" indent="0" algn="just">
              <a:lnSpc>
                <a:spcPct val="100000"/>
              </a:lnSpc>
              <a:spcBef>
                <a:spcPts val="800"/>
              </a:spcBef>
              <a:buNone/>
            </a:pPr>
            <a:r>
              <a:rPr lang="en-US" spc="-15" dirty="0">
                <a:latin typeface="Liberation Sans"/>
                <a:cs typeface="Liberation Sans"/>
              </a:rPr>
              <a:t>a</a:t>
            </a:r>
            <a:r>
              <a:rPr lang="en-US" dirty="0">
                <a:latin typeface="Liberation Sans"/>
                <a:cs typeface="Liberation Sans"/>
              </a:rPr>
              <a:t>t	r</a:t>
            </a:r>
            <a:r>
              <a:rPr lang="en-US" spc="-15" dirty="0">
                <a:latin typeface="Liberation Sans"/>
                <a:cs typeface="Liberation Sans"/>
              </a:rPr>
              <a:t>u</a:t>
            </a:r>
            <a:r>
              <a:rPr lang="en-US" spc="-5" dirty="0">
                <a:latin typeface="Liberation Sans"/>
                <a:cs typeface="Liberation Sans"/>
              </a:rPr>
              <a:t>ntim</a:t>
            </a:r>
            <a:r>
              <a:rPr lang="en-US" dirty="0">
                <a:latin typeface="Liberation Sans"/>
                <a:cs typeface="Liberation Sans"/>
              </a:rPr>
              <a:t>e	</a:t>
            </a:r>
            <a:r>
              <a:rPr lang="en-US" spc="-5" dirty="0">
                <a:latin typeface="Liberation Sans"/>
                <a:cs typeface="Liberation Sans"/>
              </a:rPr>
              <a:t>a</a:t>
            </a:r>
            <a:r>
              <a:rPr lang="en-US" spc="-15" dirty="0">
                <a:latin typeface="Liberation Sans"/>
                <a:cs typeface="Liberation Sans"/>
              </a:rPr>
              <a:t>n</a:t>
            </a:r>
            <a:r>
              <a:rPr lang="en-US" spc="-5" dirty="0">
                <a:latin typeface="Liberation Sans"/>
                <a:cs typeface="Liberation Sans"/>
              </a:rPr>
              <a:t>d</a:t>
            </a:r>
            <a:r>
              <a:rPr lang="en-US" dirty="0">
                <a:latin typeface="Liberation Sans"/>
                <a:cs typeface="Liberation Sans"/>
              </a:rPr>
              <a:t>,	</a:t>
            </a:r>
            <a:r>
              <a:rPr lang="en-US" spc="5" dirty="0">
                <a:latin typeface="Liberation Sans"/>
                <a:cs typeface="Liberation Sans"/>
              </a:rPr>
              <a:t>t</a:t>
            </a:r>
            <a:r>
              <a:rPr lang="en-US" spc="-15" dirty="0">
                <a:latin typeface="Liberation Sans"/>
                <a:cs typeface="Liberation Sans"/>
              </a:rPr>
              <a:t>h</a:t>
            </a:r>
            <a:r>
              <a:rPr lang="en-US" spc="-5" dirty="0">
                <a:latin typeface="Liberation Sans"/>
                <a:cs typeface="Liberation Sans"/>
              </a:rPr>
              <a:t>erefor</a:t>
            </a:r>
            <a:r>
              <a:rPr lang="en-US" spc="-15" dirty="0">
                <a:latin typeface="Liberation Sans"/>
                <a:cs typeface="Liberation Sans"/>
              </a:rPr>
              <a:t>e</a:t>
            </a:r>
            <a:r>
              <a:rPr lang="en-US" dirty="0">
                <a:latin typeface="Liberation Sans"/>
                <a:cs typeface="Liberation Sans"/>
              </a:rPr>
              <a:t>,	c</a:t>
            </a:r>
            <a:r>
              <a:rPr lang="en-US" spc="-15" dirty="0">
                <a:latin typeface="Liberation Sans"/>
                <a:cs typeface="Liberation Sans"/>
              </a:rPr>
              <a:t>a</a:t>
            </a:r>
            <a:r>
              <a:rPr lang="en-US" dirty="0">
                <a:latin typeface="Liberation Sans"/>
                <a:cs typeface="Liberation Sans"/>
              </a:rPr>
              <a:t>n	</a:t>
            </a:r>
            <a:r>
              <a:rPr lang="en-US" spc="-5" dirty="0">
                <a:latin typeface="Liberation Sans"/>
                <a:cs typeface="Liberation Sans"/>
              </a:rPr>
              <a:t>b</a:t>
            </a:r>
            <a:r>
              <a:rPr lang="en-US" dirty="0">
                <a:latin typeface="Liberation Sans"/>
                <a:cs typeface="Liberation Sans"/>
              </a:rPr>
              <a:t>e	</a:t>
            </a:r>
            <a:r>
              <a:rPr lang="en-US" spc="-15" dirty="0">
                <a:latin typeface="Liberation Sans"/>
                <a:cs typeface="Liberation Sans"/>
              </a:rPr>
              <a:t>h</a:t>
            </a:r>
            <a:r>
              <a:rPr lang="en-US" spc="-5" dirty="0">
                <a:latin typeface="Liberation Sans"/>
                <a:cs typeface="Liberation Sans"/>
              </a:rPr>
              <a:t>ard-c</a:t>
            </a:r>
            <a:r>
              <a:rPr lang="en-US" spc="-15" dirty="0">
                <a:latin typeface="Liberation Sans"/>
                <a:cs typeface="Liberation Sans"/>
              </a:rPr>
              <a:t>o</a:t>
            </a:r>
            <a:r>
              <a:rPr lang="en-US" spc="-5" dirty="0">
                <a:latin typeface="Liberation Sans"/>
                <a:cs typeface="Liberation Sans"/>
              </a:rPr>
              <a:t>de</a:t>
            </a:r>
            <a:r>
              <a:rPr lang="en-US" dirty="0">
                <a:latin typeface="Liberation Sans"/>
                <a:cs typeface="Liberation Sans"/>
              </a:rPr>
              <a:t>d	</a:t>
            </a:r>
            <a:r>
              <a:rPr lang="en-US" spc="-5" dirty="0">
                <a:latin typeface="Liberation Sans"/>
                <a:cs typeface="Liberation Sans"/>
              </a:rPr>
              <a:t>i</a:t>
            </a:r>
            <a:r>
              <a:rPr lang="en-US" spc="-15" dirty="0">
                <a:latin typeface="Liberation Sans"/>
                <a:cs typeface="Liberation Sans"/>
              </a:rPr>
              <a:t>n</a:t>
            </a:r>
            <a:r>
              <a:rPr lang="en-US" spc="5" dirty="0">
                <a:latin typeface="Liberation Sans"/>
                <a:cs typeface="Liberation Sans"/>
              </a:rPr>
              <a:t>t</a:t>
            </a:r>
            <a:r>
              <a:rPr lang="en-US" dirty="0">
                <a:latin typeface="Liberation Sans"/>
                <a:cs typeface="Liberation Sans"/>
              </a:rPr>
              <a:t>o </a:t>
            </a:r>
            <a:r>
              <a:rPr lang="en-US" spc="5" dirty="0">
                <a:latin typeface="Liberation Sans"/>
                <a:cs typeface="Liberation Sans"/>
              </a:rPr>
              <a:t>t</a:t>
            </a:r>
            <a:r>
              <a:rPr lang="en-US" spc="-15" dirty="0">
                <a:latin typeface="Liberation Sans"/>
                <a:cs typeface="Liberation Sans"/>
              </a:rPr>
              <a:t>h</a:t>
            </a:r>
            <a:r>
              <a:rPr lang="en-US" dirty="0">
                <a:latin typeface="Liberation Sans"/>
                <a:cs typeface="Liberation Sans"/>
              </a:rPr>
              <a:t>e application</a:t>
            </a:r>
          </a:p>
          <a:p>
            <a:pPr marL="12700" algn="just">
              <a:lnSpc>
                <a:spcPct val="100000"/>
              </a:lnSpc>
              <a:spcBef>
                <a:spcPts val="800"/>
              </a:spcBef>
            </a:pPr>
            <a:endParaRPr lang="en-US" spc="-10" dirty="0"/>
          </a:p>
        </p:txBody>
      </p:sp>
      <p:sp>
        <p:nvSpPr>
          <p:cNvPr id="4" name="Slide Number Placeholder 3"/>
          <p:cNvSpPr>
            <a:spLocks noGrp="1"/>
          </p:cNvSpPr>
          <p:nvPr>
            <p:ph type="sldNum" sz="quarter" idx="12"/>
          </p:nvPr>
        </p:nvSpPr>
        <p:spPr/>
        <p:txBody>
          <a:bodyPr/>
          <a:lstStyle/>
          <a:p>
            <a:fld id="{F2C6B42E-B965-4DCF-BAD8-E7338CA8A40D}" type="slidenum">
              <a:rPr lang="en-US" smtClean="0"/>
              <a:t>99</a:t>
            </a:fld>
            <a:endParaRPr lang="en-US"/>
          </a:p>
        </p:txBody>
      </p:sp>
    </p:spTree>
    <p:extLst>
      <p:ext uri="{BB962C8B-B14F-4D97-AF65-F5344CB8AC3E}">
        <p14:creationId xmlns:p14="http://schemas.microsoft.com/office/powerpoint/2010/main" val="1014862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3675</TotalTime>
  <Words>6874</Words>
  <Application>Microsoft Office PowerPoint</Application>
  <PresentationFormat>Widescreen</PresentationFormat>
  <Paragraphs>650</Paragraphs>
  <Slides>102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102</vt:i4>
      </vt:variant>
    </vt:vector>
  </HeadingPairs>
  <TitlesOfParts>
    <vt:vector size="108" baseType="lpstr">
      <vt:lpstr>Arial</vt:lpstr>
      <vt:lpstr>Calibri</vt:lpstr>
      <vt:lpstr>Calibri Light</vt:lpstr>
      <vt:lpstr>Courier New</vt:lpstr>
      <vt:lpstr>Liberation Sans</vt:lpstr>
      <vt:lpstr>Office Theme</vt:lpstr>
      <vt:lpstr>PowerPoint Presentation</vt:lpstr>
      <vt:lpstr>History of SQL:</vt:lpstr>
      <vt:lpstr>Structured Query Language (SQL)</vt:lpstr>
      <vt:lpstr>Categories of SQL Commands</vt:lpstr>
      <vt:lpstr>Data Definition Language (DDL)</vt:lpstr>
      <vt:lpstr>CREATE Command:</vt:lpstr>
      <vt:lpstr>ALTER Command</vt:lpstr>
      <vt:lpstr>TRUNCATE Command:</vt:lpstr>
      <vt:lpstr>Other statements</vt:lpstr>
      <vt:lpstr>DROP Command:</vt:lpstr>
      <vt:lpstr>Data Manipulation Language (DML):</vt:lpstr>
      <vt:lpstr>1. SELECT</vt:lpstr>
      <vt:lpstr>2. INSERT </vt:lpstr>
      <vt:lpstr>3. UPDATE</vt:lpstr>
      <vt:lpstr>4. DELETE</vt:lpstr>
      <vt:lpstr>Operator used in SQL</vt:lpstr>
      <vt:lpstr>PowerPoint Presentation</vt:lpstr>
      <vt:lpstr>PowerPoint Presentation</vt:lpstr>
      <vt:lpstr>The Where Clause</vt:lpstr>
      <vt:lpstr>The SQL AND, OR and NOT Operators</vt:lpstr>
      <vt:lpstr>PowerPoint Presentation</vt:lpstr>
      <vt:lpstr>The SQL LIKE Operator</vt:lpstr>
      <vt:lpstr>The SQL ORDER BY Keyword</vt:lpstr>
      <vt:lpstr>The SQL SELECT DISTINCT Statement</vt:lpstr>
      <vt:lpstr>MySQL Data Types </vt:lpstr>
      <vt:lpstr>SQL Constraints </vt:lpstr>
      <vt:lpstr>SQL NOT NULL Constraint</vt:lpstr>
      <vt:lpstr>SQL UNIQUE Constraint</vt:lpstr>
      <vt:lpstr>SQL PRIMARY KEY Constraint </vt:lpstr>
      <vt:lpstr>SQL FOREIGN KEY Constraint</vt:lpstr>
      <vt:lpstr>SQL CHECK Constraint</vt:lpstr>
      <vt:lpstr>SQL DEFAULT Constraint</vt:lpstr>
      <vt:lpstr>Aggregate Functions</vt:lpstr>
      <vt:lpstr>The SQL MIN() and MAX() Functions</vt:lpstr>
      <vt:lpstr>The SQL COUNT(), AVG() and SUM() Functions</vt:lpstr>
      <vt:lpstr>Nested Query/ Sub Query:</vt:lpstr>
      <vt:lpstr>Syntax:</vt:lpstr>
      <vt:lpstr>Nested query using aggregate function example:</vt:lpstr>
      <vt:lpstr>Example for Nested Query Insertion:</vt:lpstr>
      <vt:lpstr>Example for Nested Query Deletion:</vt:lpstr>
      <vt:lpstr>   Example of Update using Nested Query:</vt:lpstr>
      <vt:lpstr>Set Membership</vt:lpstr>
      <vt:lpstr>Set Comparison</vt:lpstr>
      <vt:lpstr>Set Comparison</vt:lpstr>
      <vt:lpstr>Set Comparison</vt:lpstr>
      <vt:lpstr>Test for empty relations</vt:lpstr>
      <vt:lpstr>Test for empty relations</vt:lpstr>
      <vt:lpstr>Test for empty relations</vt:lpstr>
      <vt:lpstr>Test for empty relations</vt:lpstr>
      <vt:lpstr>Test for empty relations</vt:lpstr>
      <vt:lpstr>Test for absence of duplicate tuples</vt:lpstr>
      <vt:lpstr>Test for absence of duplicate tuples</vt:lpstr>
      <vt:lpstr>MySQL GROUP BY Clause</vt:lpstr>
      <vt:lpstr>Example:</vt:lpstr>
      <vt:lpstr>The SQL HAVING Clause</vt:lpstr>
      <vt:lpstr>Example:</vt:lpstr>
      <vt:lpstr>The SQL IN Operator</vt:lpstr>
      <vt:lpstr>Example</vt:lpstr>
      <vt:lpstr>The SQL BETWEEN Operator </vt:lpstr>
      <vt:lpstr>Example:</vt:lpstr>
      <vt:lpstr>SQL Aliases </vt:lpstr>
      <vt:lpstr>Example:</vt:lpstr>
      <vt:lpstr>The SQL CASE Statement</vt:lpstr>
      <vt:lpstr>Example 1:</vt:lpstr>
      <vt:lpstr>Example 2:</vt:lpstr>
      <vt:lpstr>Example 2 cont.:</vt:lpstr>
      <vt:lpstr>SQL | Join</vt:lpstr>
      <vt:lpstr>Consider the two tables below:</vt:lpstr>
      <vt:lpstr>INNER JOIN:</vt:lpstr>
      <vt:lpstr>Example:</vt:lpstr>
      <vt:lpstr>Example:</vt:lpstr>
      <vt:lpstr>LEFT JOIN</vt:lpstr>
      <vt:lpstr>Example:</vt:lpstr>
      <vt:lpstr>Example:</vt:lpstr>
      <vt:lpstr>RIGHT JOIN</vt:lpstr>
      <vt:lpstr>Example:</vt:lpstr>
      <vt:lpstr>Example:</vt:lpstr>
      <vt:lpstr>FULL JOIN</vt:lpstr>
      <vt:lpstr>Example:</vt:lpstr>
      <vt:lpstr>NATURAL JOIN</vt:lpstr>
      <vt:lpstr>Example:</vt:lpstr>
      <vt:lpstr>CROSS JOIN</vt:lpstr>
      <vt:lpstr>Example:</vt:lpstr>
      <vt:lpstr>Example:</vt:lpstr>
      <vt:lpstr>The SQL UNION Operator </vt:lpstr>
      <vt:lpstr>UNION ALL Syntax</vt:lpstr>
      <vt:lpstr>The SQL EXISTS Operator</vt:lpstr>
      <vt:lpstr>SQL - EXCEPT Operator</vt:lpstr>
      <vt:lpstr>SQL - INTERSECT Operator</vt:lpstr>
      <vt:lpstr>SQL LIMIT</vt:lpstr>
      <vt:lpstr>Example:</vt:lpstr>
      <vt:lpstr>SQL CREATE VIEW Statement</vt:lpstr>
      <vt:lpstr>Example:</vt:lpstr>
      <vt:lpstr>CREATE VIEW Syntax</vt:lpstr>
      <vt:lpstr>Example:</vt:lpstr>
      <vt:lpstr>Example:</vt:lpstr>
      <vt:lpstr>DELETING VIEWS</vt:lpstr>
      <vt:lpstr>Question</vt:lpstr>
      <vt:lpstr>Embedded SQL</vt:lpstr>
      <vt:lpstr>Dynamic SQL</vt:lpstr>
      <vt:lpstr>TCL (Transaction Control Language) :</vt:lpstr>
      <vt:lpstr>DCL (Data Control Language)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Yachu</cp:lastModifiedBy>
  <cp:revision>107</cp:revision>
  <dcterms:created xsi:type="dcterms:W3CDTF">2022-02-09T03:53:47Z</dcterms:created>
  <dcterms:modified xsi:type="dcterms:W3CDTF">2025-08-05T02:04:36Z</dcterms:modified>
</cp:coreProperties>
</file>