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92"/>
  </p:notesMasterIdLst>
  <p:sldIdLst>
    <p:sldId id="408" r:id="rId2"/>
    <p:sldId id="409" r:id="rId3"/>
    <p:sldId id="425" r:id="rId4"/>
    <p:sldId id="410" r:id="rId5"/>
    <p:sldId id="413" r:id="rId6"/>
    <p:sldId id="411" r:id="rId7"/>
    <p:sldId id="412" r:id="rId8"/>
    <p:sldId id="503" r:id="rId9"/>
    <p:sldId id="539" r:id="rId10"/>
    <p:sldId id="485" r:id="rId11"/>
    <p:sldId id="486" r:id="rId12"/>
    <p:sldId id="504" r:id="rId13"/>
    <p:sldId id="505" r:id="rId14"/>
    <p:sldId id="506" r:id="rId15"/>
    <p:sldId id="507" r:id="rId16"/>
    <p:sldId id="508" r:id="rId17"/>
    <p:sldId id="509" r:id="rId18"/>
    <p:sldId id="488" r:id="rId19"/>
    <p:sldId id="416" r:id="rId20"/>
    <p:sldId id="417" r:id="rId21"/>
    <p:sldId id="426" r:id="rId22"/>
    <p:sldId id="418" r:id="rId23"/>
    <p:sldId id="419" r:id="rId24"/>
    <p:sldId id="420" r:id="rId25"/>
    <p:sldId id="514" r:id="rId26"/>
    <p:sldId id="512" r:id="rId27"/>
    <p:sldId id="513" r:id="rId28"/>
    <p:sldId id="510" r:id="rId29"/>
    <p:sldId id="511" r:id="rId30"/>
    <p:sldId id="421" r:id="rId31"/>
    <p:sldId id="487" r:id="rId32"/>
    <p:sldId id="423" r:id="rId33"/>
    <p:sldId id="515" r:id="rId34"/>
    <p:sldId id="516" r:id="rId35"/>
    <p:sldId id="497" r:id="rId36"/>
    <p:sldId id="438" r:id="rId37"/>
    <p:sldId id="517" r:id="rId38"/>
    <p:sldId id="439" r:id="rId39"/>
    <p:sldId id="518" r:id="rId40"/>
    <p:sldId id="440" r:id="rId41"/>
    <p:sldId id="329" r:id="rId42"/>
    <p:sldId id="521" r:id="rId43"/>
    <p:sldId id="519" r:id="rId44"/>
    <p:sldId id="375" r:id="rId45"/>
    <p:sldId id="522" r:id="rId46"/>
    <p:sldId id="523" r:id="rId47"/>
    <p:sldId id="524" r:id="rId48"/>
    <p:sldId id="525" r:id="rId49"/>
    <p:sldId id="526" r:id="rId50"/>
    <p:sldId id="267" r:id="rId51"/>
    <p:sldId id="331" r:id="rId52"/>
    <p:sldId id="347" r:id="rId53"/>
    <p:sldId id="272" r:id="rId54"/>
    <p:sldId id="335" r:id="rId55"/>
    <p:sldId id="492" r:id="rId56"/>
    <p:sldId id="493" r:id="rId57"/>
    <p:sldId id="527" r:id="rId58"/>
    <p:sldId id="529" r:id="rId59"/>
    <p:sldId id="484" r:id="rId60"/>
    <p:sldId id="530" r:id="rId61"/>
    <p:sldId id="448" r:id="rId62"/>
    <p:sldId id="449" r:id="rId63"/>
    <p:sldId id="450" r:id="rId64"/>
    <p:sldId id="443" r:id="rId65"/>
    <p:sldId id="452" r:id="rId66"/>
    <p:sldId id="384" r:id="rId67"/>
    <p:sldId id="533" r:id="rId68"/>
    <p:sldId id="453" r:id="rId69"/>
    <p:sldId id="534" r:id="rId70"/>
    <p:sldId id="541" r:id="rId71"/>
    <p:sldId id="543" r:id="rId72"/>
    <p:sldId id="454" r:id="rId73"/>
    <p:sldId id="455" r:id="rId74"/>
    <p:sldId id="535" r:id="rId75"/>
    <p:sldId id="456" r:id="rId76"/>
    <p:sldId id="457" r:id="rId77"/>
    <p:sldId id="536" r:id="rId78"/>
    <p:sldId id="458" r:id="rId79"/>
    <p:sldId id="531" r:id="rId80"/>
    <p:sldId id="532" r:id="rId81"/>
    <p:sldId id="461" r:id="rId82"/>
    <p:sldId id="462" r:id="rId83"/>
    <p:sldId id="463" r:id="rId84"/>
    <p:sldId id="464" r:id="rId85"/>
    <p:sldId id="468" r:id="rId86"/>
    <p:sldId id="537" r:id="rId87"/>
    <p:sldId id="469" r:id="rId88"/>
    <p:sldId id="472" r:id="rId89"/>
    <p:sldId id="538" r:id="rId90"/>
    <p:sldId id="476" r:id="rId91"/>
  </p:sldIdLst>
  <p:sldSz cx="9144000" cy="6858000" type="screen4x3"/>
  <p:notesSz cx="6858000" cy="9144000"/>
  <p:embeddedFontLst>
    <p:embeddedFont>
      <p:font typeface="Consolas" panose="020B0609020204030204" pitchFamily="49" charset="0"/>
      <p:regular r:id="rId93"/>
      <p:bold r:id="rId94"/>
      <p:italic r:id="rId95"/>
      <p:boldItalic r:id="rId96"/>
    </p:embeddedFont>
    <p:embeddedFont>
      <p:font typeface="roboto condensed" panose="02000000000000000000" pitchFamily="2" charset="0"/>
      <p:regular r:id="rId97"/>
      <p:bold r:id="rId9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89449" autoAdjust="0"/>
  </p:normalViewPr>
  <p:slideViewPr>
    <p:cSldViewPr snapToGrid="0">
      <p:cViewPr varScale="1">
        <p:scale>
          <a:sx n="74" d="100"/>
          <a:sy n="74" d="100"/>
        </p:scale>
        <p:origin x="1752"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15622208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62924CCB-91E9-4187-A2BF-2D026A49EE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26471F4E-933C-48DA-9BF7-04F08B2755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2708" name="Slide Number Placeholder 3">
            <a:extLst>
              <a:ext uri="{FF2B5EF4-FFF2-40B4-BE49-F238E27FC236}">
                <a16:creationId xmlns:a16="http://schemas.microsoft.com/office/drawing/2014/main" id="{A5964DDD-762D-4980-A773-111B5DD504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F681BDE-E2B1-4403-AF1B-1C90A269C8FE}" type="slidenum">
              <a:rPr lang="en-US" altLang="en-US"/>
              <a:pPr eaLnBrk="1" hangingPunct="1"/>
              <a:t>66</a:t>
            </a:fld>
            <a:endParaRPr lang="en-US" altLang="en-US"/>
          </a:p>
        </p:txBody>
      </p:sp>
    </p:spTree>
    <p:extLst>
      <p:ext uri="{BB962C8B-B14F-4D97-AF65-F5344CB8AC3E}">
        <p14:creationId xmlns:p14="http://schemas.microsoft.com/office/powerpoint/2010/main" val="382714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memory-management-mapping-virtual-address-physical-addres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C7EE85-5F60-41AB-BE21-CDF96E78BD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
        <p:nvSpPr>
          <p:cNvPr id="4" name="TextBox 3">
            <a:extLst>
              <a:ext uri="{FF2B5EF4-FFF2-40B4-BE49-F238E27FC236}">
                <a16:creationId xmlns:a16="http://schemas.microsoft.com/office/drawing/2014/main" id="{C9A5335A-45AA-4A1D-8E61-13B376BD6502}"/>
              </a:ext>
            </a:extLst>
          </p:cNvPr>
          <p:cNvSpPr txBox="1"/>
          <p:nvPr/>
        </p:nvSpPr>
        <p:spPr>
          <a:xfrm>
            <a:off x="2286000" y="3240817"/>
            <a:ext cx="4572000" cy="461665"/>
          </a:xfrm>
          <a:prstGeom prst="rect">
            <a:avLst/>
          </a:prstGeom>
          <a:noFill/>
        </p:spPr>
        <p:txBody>
          <a:bodyPr wrap="square">
            <a:spAutoFit/>
          </a:bodyPr>
          <a:lstStyle/>
          <a:p>
            <a:pPr algn="ct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Memory Management </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81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5C40EB-D2C4-4E6A-B61B-2980699D51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solidFill>
                <a:srgbClr val="000000"/>
              </a:solidFill>
            </a:endParaRPr>
          </a:p>
        </p:txBody>
      </p:sp>
      <p:sp>
        <p:nvSpPr>
          <p:cNvPr id="4" name="TextBox 3">
            <a:extLst>
              <a:ext uri="{FF2B5EF4-FFF2-40B4-BE49-F238E27FC236}">
                <a16:creationId xmlns:a16="http://schemas.microsoft.com/office/drawing/2014/main" id="{DFA0A99F-F7AA-45FC-8B81-E213AD443908}"/>
              </a:ext>
            </a:extLst>
          </p:cNvPr>
          <p:cNvSpPr txBox="1"/>
          <p:nvPr/>
        </p:nvSpPr>
        <p:spPr>
          <a:xfrm>
            <a:off x="372793" y="640512"/>
            <a:ext cx="8398412"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Logical Address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Address</a:t>
            </a:r>
            <a:r>
              <a:rPr lang="en-US" sz="2000" b="1"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generated by </a:t>
            </a:r>
            <a:r>
              <a:rPr lang="en-US" sz="2000" b="1" i="0" dirty="0">
                <a:effectLst/>
                <a:latin typeface="Times New Roman" panose="02020603050405020304" pitchFamily="18" charset="0"/>
                <a:cs typeface="Times New Roman" panose="02020603050405020304" pitchFamily="18" charset="0"/>
              </a:rPr>
              <a:t>CPU</a:t>
            </a:r>
            <a:r>
              <a:rPr lang="en-US" sz="2000" b="0" i="0" dirty="0">
                <a:effectLst/>
                <a:latin typeface="Times New Roman" panose="02020603050405020304" pitchFamily="18" charset="0"/>
                <a:cs typeface="Times New Roman" panose="02020603050405020304" pitchFamily="18" charset="0"/>
              </a:rPr>
              <a:t> while a program is running is referred as </a:t>
            </a:r>
            <a:r>
              <a:rPr lang="en-US" sz="2000" b="1" i="0" dirty="0">
                <a:effectLst/>
                <a:latin typeface="Times New Roman" panose="02020603050405020304" pitchFamily="18" charset="0"/>
                <a:cs typeface="Times New Roman" panose="02020603050405020304" pitchFamily="18" charset="0"/>
              </a:rPr>
              <a:t>Logical Address</a:t>
            </a:r>
            <a:r>
              <a:rPr lang="en-US" sz="2000" b="0" i="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logical address is virtual as it does not exist physically. Hence, it is also called as </a:t>
            </a:r>
            <a:r>
              <a:rPr lang="en-US" sz="2000" b="1" i="0" dirty="0">
                <a:effectLst/>
                <a:latin typeface="Times New Roman" panose="02020603050405020304" pitchFamily="18" charset="0"/>
                <a:cs typeface="Times New Roman" panose="02020603050405020304" pitchFamily="18" charset="0"/>
              </a:rPr>
              <a:t>Virtual Address</a:t>
            </a:r>
            <a:r>
              <a:rPr lang="en-US" sz="2000" b="0" i="0" dirty="0">
                <a:effectLst/>
                <a:latin typeface="Times New Roman" panose="02020603050405020304" pitchFamily="18" charset="0"/>
                <a:cs typeface="Times New Roman" panose="02020603050405020304" pitchFamily="18" charset="0"/>
              </a:rPr>
              <a:t>. This address is used as a reference to access the physical memory location.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set of all logical addresses generated by a programs perspective is called </a:t>
            </a:r>
            <a:r>
              <a:rPr lang="en-US" sz="2000" b="1" i="0" dirty="0">
                <a:effectLst/>
                <a:latin typeface="Times New Roman" panose="02020603050405020304" pitchFamily="18" charset="0"/>
                <a:cs typeface="Times New Roman" panose="02020603050405020304" pitchFamily="18" charset="0"/>
              </a:rPr>
              <a:t>Logical Address Space</a:t>
            </a:r>
            <a:r>
              <a:rPr lang="en-US" sz="2000" b="0" i="0" dirty="0">
                <a:effectLst/>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logical address is mapped to its corresponding physical address by a hardware device called </a:t>
            </a:r>
            <a:r>
              <a:rPr lang="en-US" sz="2000" b="1" i="0" dirty="0">
                <a:effectLst/>
                <a:latin typeface="Times New Roman" panose="02020603050405020304" pitchFamily="18" charset="0"/>
                <a:cs typeface="Times New Roman" panose="02020603050405020304" pitchFamily="18" charset="0"/>
              </a:rPr>
              <a:t>Memory-Management Unit</a:t>
            </a:r>
            <a:r>
              <a:rPr lang="en-US" sz="2000" b="0" i="0" dirty="0">
                <a:effectLst/>
                <a:latin typeface="Times New Roman" panose="02020603050405020304" pitchFamily="18" charset="0"/>
                <a:cs typeface="Times New Roman" panose="02020603050405020304" pitchFamily="18" charset="0"/>
              </a:rPr>
              <a:t>. The address-binding methods used by MMU generates </a:t>
            </a:r>
            <a:r>
              <a:rPr lang="en-US" sz="2000" b="1" i="0" dirty="0">
                <a:effectLst/>
                <a:latin typeface="Times New Roman" panose="02020603050405020304" pitchFamily="18" charset="0"/>
                <a:cs typeface="Times New Roman" panose="02020603050405020304" pitchFamily="18" charset="0"/>
              </a:rPr>
              <a:t>identical</a:t>
            </a:r>
            <a:r>
              <a:rPr lang="en-US" sz="2000" b="0" i="0" dirty="0">
                <a:effectLst/>
                <a:latin typeface="Times New Roman" panose="02020603050405020304" pitchFamily="18" charset="0"/>
                <a:cs typeface="Times New Roman" panose="02020603050405020304" pitchFamily="18" charset="0"/>
              </a:rPr>
              <a:t> logical and physical address during </a:t>
            </a:r>
            <a:r>
              <a:rPr lang="en-US" sz="2000" b="1" i="0" dirty="0">
                <a:effectLst/>
                <a:latin typeface="Times New Roman" panose="02020603050405020304" pitchFamily="18" charset="0"/>
                <a:cs typeface="Times New Roman" panose="02020603050405020304" pitchFamily="18" charset="0"/>
              </a:rPr>
              <a:t>compile time</a:t>
            </a:r>
            <a:r>
              <a:rPr lang="en-US" sz="2000" b="0" i="0" dirty="0">
                <a:effectLst/>
                <a:latin typeface="Times New Roman" panose="02020603050405020304" pitchFamily="18" charset="0"/>
                <a:cs typeface="Times New Roman" panose="02020603050405020304" pitchFamily="18" charset="0"/>
              </a:rPr>
              <a:t> and</a:t>
            </a:r>
            <a:r>
              <a:rPr lang="en-US" sz="2000" b="1" i="0" dirty="0">
                <a:effectLst/>
                <a:latin typeface="Times New Roman" panose="02020603050405020304" pitchFamily="18" charset="0"/>
                <a:cs typeface="Times New Roman" panose="02020603050405020304" pitchFamily="18" charset="0"/>
              </a:rPr>
              <a:t> load time</a:t>
            </a:r>
            <a:r>
              <a:rPr lang="en-US" sz="2000" b="0" i="0" dirty="0">
                <a:effectLst/>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D7181A3A-98FB-4C60-B2A2-5AB81076DFBE}"/>
              </a:ext>
            </a:extLst>
          </p:cNvPr>
          <p:cNvSpPr txBox="1"/>
          <p:nvPr/>
        </p:nvSpPr>
        <p:spPr>
          <a:xfrm>
            <a:off x="0" y="272534"/>
            <a:ext cx="9143999"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Logical and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Physical Address</a:t>
            </a:r>
          </a:p>
        </p:txBody>
      </p:sp>
    </p:spTree>
    <p:extLst>
      <p:ext uri="{BB962C8B-B14F-4D97-AF65-F5344CB8AC3E}">
        <p14:creationId xmlns:p14="http://schemas.microsoft.com/office/powerpoint/2010/main" val="196215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851434-4C2C-4B94-9437-DCEC2002AC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solidFill>
                <a:srgbClr val="000000"/>
              </a:solidFill>
            </a:endParaRPr>
          </a:p>
        </p:txBody>
      </p:sp>
      <p:sp>
        <p:nvSpPr>
          <p:cNvPr id="3" name="Rectangle 1">
            <a:extLst>
              <a:ext uri="{FF2B5EF4-FFF2-40B4-BE49-F238E27FC236}">
                <a16:creationId xmlns:a16="http://schemas.microsoft.com/office/drawing/2014/main" id="{7F20E7BE-1E7D-4CBC-AFAB-D5503C559A9B}"/>
              </a:ext>
            </a:extLst>
          </p:cNvPr>
          <p:cNvSpPr>
            <a:spLocks noChangeArrowheads="1"/>
          </p:cNvSpPr>
          <p:nvPr/>
        </p:nvSpPr>
        <p:spPr bwMode="auto">
          <a:xfrm>
            <a:off x="647113" y="442598"/>
            <a:ext cx="8088923" cy="424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Physical Address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Physical Address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identifies a physical location in a memory.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MMU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Memory-Management Unit)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computes the physical address for the corresponding logical address. MMU also uses logical address computing physical address. The user never deals with the physical address.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logical address is mapped to the physical address using a hardware called </a:t>
            </a:r>
            <a:r>
              <a:rPr lang="en-US" sz="2000" b="1" i="0" dirty="0">
                <a:effectLst/>
                <a:latin typeface="Times New Roman" panose="02020603050405020304" pitchFamily="18" charset="0"/>
                <a:cs typeface="Times New Roman" panose="02020603050405020304" pitchFamily="18" charset="0"/>
              </a:rPr>
              <a:t>Memory-Management Unit</a:t>
            </a:r>
            <a:r>
              <a:rPr lang="en-US" sz="2000" b="0" i="0" dirty="0">
                <a:effectLst/>
                <a:latin typeface="Times New Roman" panose="02020603050405020304" pitchFamily="18" charset="0"/>
                <a:cs typeface="Times New Roman" panose="02020603050405020304" pitchFamily="18" charset="0"/>
              </a:rPr>
              <a:t>.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000" b="0" i="0" dirty="0">
                <a:effectLst/>
                <a:latin typeface="Times New Roman" panose="02020603050405020304" pitchFamily="18" charset="0"/>
                <a:cs typeface="Times New Roman" panose="02020603050405020304" pitchFamily="18" charset="0"/>
              </a:rPr>
              <a:t>The set of all physical addresses corresponding to the logical addresses in a Logical address space is called </a:t>
            </a:r>
            <a:r>
              <a:rPr lang="en-US" sz="2000" b="1" i="0" dirty="0">
                <a:effectLst/>
                <a:latin typeface="Times New Roman" panose="02020603050405020304" pitchFamily="18" charset="0"/>
                <a:cs typeface="Times New Roman" panose="02020603050405020304" pitchFamily="18" charset="0"/>
              </a:rPr>
              <a:t>Physical Address Space</a:t>
            </a:r>
            <a:r>
              <a:rPr lang="en-US" sz="2000" b="0" i="0" dirty="0">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77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solidFill>
                <a:srgbClr val="000000"/>
              </a:solidFill>
            </a:endParaRPr>
          </a:p>
        </p:txBody>
      </p:sp>
      <p:pic>
        <p:nvPicPr>
          <p:cNvPr id="1026" name="Picture 2" descr="MMU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723" y="816225"/>
            <a:ext cx="60579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32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8260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Differences Between Logical and Physical Address in Operating System</a:t>
            </a:r>
            <a:r>
              <a:rPr lang="en-US" dirty="0"/>
              <a:t> </a:t>
            </a:r>
          </a:p>
        </p:txBody>
      </p:sp>
      <p:sp>
        <p:nvSpPr>
          <p:cNvPr id="4" name="Content Placeholder 3"/>
          <p:cNvSpPr>
            <a:spLocks noGrp="1"/>
          </p:cNvSpPr>
          <p:nvPr>
            <p:ph idx="1"/>
          </p:nvPr>
        </p:nvSpPr>
        <p:spPr>
          <a:xfrm>
            <a:off x="351923" y="1392488"/>
            <a:ext cx="8695824" cy="5465512"/>
          </a:xfrm>
        </p:spPr>
        <p:txBody>
          <a:bodyPr>
            <a:normAutofit fontScale="85000" lnSpcReduction="20000"/>
          </a:bodyPr>
          <a:lstStyle/>
          <a:p>
            <a:pPr algn="just" fontAlgn="base"/>
            <a:r>
              <a:rPr lang="en-US" dirty="0">
                <a:latin typeface="Times New Roman" panose="02020603050405020304" pitchFamily="18" charset="0"/>
                <a:cs typeface="Times New Roman" panose="02020603050405020304" pitchFamily="18" charset="0"/>
              </a:rPr>
              <a:t>The basic difference between Logical and physical address is that Logical address is generated by CPU in perspective of a program whereas the physical address is a location that exists in the memory unit.</a:t>
            </a:r>
          </a:p>
          <a:p>
            <a:pPr algn="just" fontAlgn="base"/>
            <a:r>
              <a:rPr lang="en-US" dirty="0">
                <a:latin typeface="Times New Roman" panose="02020603050405020304" pitchFamily="18" charset="0"/>
                <a:cs typeface="Times New Roman" panose="02020603050405020304" pitchFamily="18" charset="0"/>
              </a:rPr>
              <a:t>Logical Address Space is the set of all logical addresses generated by CPU for a program whereas the set of all physical address mapped to corresponding logical addresses is called Physical Address Space.</a:t>
            </a:r>
          </a:p>
          <a:p>
            <a:pPr algn="just" fontAlgn="base"/>
            <a:r>
              <a:rPr lang="en-US" dirty="0">
                <a:latin typeface="Times New Roman" panose="02020603050405020304" pitchFamily="18" charset="0"/>
                <a:cs typeface="Times New Roman" panose="02020603050405020304" pitchFamily="18" charset="0"/>
              </a:rPr>
              <a:t>The logical address does not exist physically in the memory whereas physical address is a location in the memory that can be accessed physically.</a:t>
            </a:r>
          </a:p>
          <a:p>
            <a:pPr algn="just" fontAlgn="base"/>
            <a:r>
              <a:rPr lang="en-US" dirty="0">
                <a:latin typeface="Times New Roman" panose="02020603050405020304" pitchFamily="18" charset="0"/>
                <a:cs typeface="Times New Roman" panose="02020603050405020304" pitchFamily="18" charset="0"/>
              </a:rPr>
              <a:t>Identical logical addresses are generated by Compile-time and Load time address binding methods whereas they differs from each other in run-time address binding method. Please refer </a:t>
            </a:r>
            <a:r>
              <a:rPr lang="en-US" u="sng" dirty="0">
                <a:latin typeface="Times New Roman" panose="02020603050405020304" pitchFamily="18" charset="0"/>
                <a:cs typeface="Times New Roman" panose="02020603050405020304" pitchFamily="18" charset="0"/>
                <a:hlinkClick r:id="rId2"/>
              </a:rPr>
              <a:t>this</a:t>
            </a:r>
            <a:r>
              <a:rPr lang="en-US" dirty="0">
                <a:latin typeface="Times New Roman" panose="02020603050405020304" pitchFamily="18" charset="0"/>
                <a:cs typeface="Times New Roman" panose="02020603050405020304" pitchFamily="18" charset="0"/>
              </a:rPr>
              <a:t> for details.</a:t>
            </a:r>
          </a:p>
          <a:p>
            <a:pPr algn="just" fontAlgn="base"/>
            <a:r>
              <a:rPr lang="en-US" dirty="0">
                <a:latin typeface="Times New Roman" panose="02020603050405020304" pitchFamily="18" charset="0"/>
                <a:cs typeface="Times New Roman" panose="02020603050405020304" pitchFamily="18" charset="0"/>
              </a:rPr>
              <a:t>The logical address is generated by the CPU while the program is running whereas the physical address is computed by the Memory Management Unit (MMU).</a:t>
            </a:r>
          </a:p>
          <a:p>
            <a:pPr marL="0" indent="0">
              <a:buNone/>
            </a:pP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solidFill>
                <a:srgbClr val="000000"/>
              </a:solidFill>
            </a:endParaRPr>
          </a:p>
        </p:txBody>
      </p:sp>
    </p:spTree>
    <p:extLst>
      <p:ext uri="{BB962C8B-B14F-4D97-AF65-F5344CB8AC3E}">
        <p14:creationId xmlns:p14="http://schemas.microsoft.com/office/powerpoint/2010/main" val="25801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0" y="341064"/>
            <a:ext cx="3594434" cy="910220"/>
          </a:xfrm>
        </p:spPr>
        <p:txBody>
          <a:bodyPr>
            <a:normAutofit fontScale="90000"/>
          </a:bodyPr>
          <a:lstStyle/>
          <a:p>
            <a:r>
              <a:rPr lang="en-US" sz="4000" b="1" dirty="0">
                <a:latin typeface="Times New Roman" panose="02020603050405020304" pitchFamily="18" charset="0"/>
                <a:cs typeface="Times New Roman" panose="02020603050405020304" pitchFamily="18" charset="0"/>
              </a:rPr>
              <a:t>Swapping </a:t>
            </a:r>
            <a:br>
              <a:rPr lang="en-US" b="1" dirty="0"/>
            </a:br>
            <a:endParaRPr lang="en-US" dirty="0"/>
          </a:p>
        </p:txBody>
      </p:sp>
      <p:sp>
        <p:nvSpPr>
          <p:cNvPr id="3" name="Content Placeholder 2"/>
          <p:cNvSpPr>
            <a:spLocks noGrp="1"/>
          </p:cNvSpPr>
          <p:nvPr>
            <p:ph idx="1"/>
          </p:nvPr>
        </p:nvSpPr>
        <p:spPr>
          <a:xfrm>
            <a:off x="207545" y="1091698"/>
            <a:ext cx="8804108" cy="54173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Swapping is a memory management scheme in which any process can be temporarily swapped from main memory to secondary memory so that the main memory can be made available for other processes. It is used to improve main memory utilization.</a:t>
            </a:r>
          </a:p>
          <a:p>
            <a:pPr marL="0" indent="0" algn="just">
              <a:buNone/>
            </a:pPr>
            <a:r>
              <a:rPr lang="en-US" sz="2400" dirty="0">
                <a:latin typeface="Times New Roman" panose="02020603050405020304" pitchFamily="18" charset="0"/>
                <a:cs typeface="Times New Roman" panose="02020603050405020304" pitchFamily="18" charset="0"/>
              </a:rPr>
              <a:t>A swapping allows more processes to be run and can be fit into memory at one time. The main part of swapping is transferred time and the total time directly proportional to the amount of memory swapped. Swapping is also known as roll-out, roll in, because if a higher priority process arrives and wants service, the memory manager can swap out the lower priority process and then load and execute the higher priority process</a:t>
            </a:r>
            <a:r>
              <a:rPr lang="en-US" sz="2400" dirty="0"/>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81504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3074" name="Picture 2" descr="https://media.geeksforgeeks.org/wp-content/uploads/20200406111356/Untitled-Diagram66-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2699" y="2043906"/>
            <a:ext cx="4834689"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4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0221"/>
          </a:xfrm>
        </p:spPr>
        <p:txBody>
          <a:bodyPr>
            <a:normAutofit/>
          </a:bodyPr>
          <a:lstStyle/>
          <a:p>
            <a:r>
              <a:rPr lang="en-US" sz="3200" dirty="0">
                <a:latin typeface="Times New Roman" panose="02020603050405020304" pitchFamily="18" charset="0"/>
                <a:cs typeface="Times New Roman" panose="02020603050405020304" pitchFamily="18" charset="0"/>
              </a:rPr>
              <a:t>Memory Management with Bitmaps</a:t>
            </a:r>
          </a:p>
        </p:txBody>
      </p:sp>
      <p:sp>
        <p:nvSpPr>
          <p:cNvPr id="3" name="Content Placeholder 2"/>
          <p:cNvSpPr>
            <a:spLocks noGrp="1"/>
          </p:cNvSpPr>
          <p:nvPr>
            <p:ph idx="1"/>
          </p:nvPr>
        </p:nvSpPr>
        <p:spPr>
          <a:xfrm>
            <a:off x="36095" y="1057442"/>
            <a:ext cx="8118308" cy="595563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Under this scheme the memory is divided into allocation units and each allocation unit has a corresponding bit in a bit map. If the bit is zero, the memory is free. If the bit in the bit map is one, then the memory is currently being used.</a:t>
            </a:r>
          </a:p>
          <a:p>
            <a:pPr algn="just"/>
            <a:r>
              <a:rPr lang="en-US" sz="2400" dirty="0">
                <a:latin typeface="Times New Roman" panose="02020603050405020304" pitchFamily="18" charset="0"/>
                <a:cs typeface="Times New Roman" panose="02020603050405020304" pitchFamily="18" charset="0"/>
              </a:rPr>
              <a:t>The main decision with this scheme is the size of the allocation unit. The smaller the allocation unit, the larger the bit map has to be. But, if we choose a larger allocation unit, we could waste memory as we may not use all the space allocated in each allocation unit.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4098" name="Picture 2" descr="https://www.cs.nott.ac.uk/~pszgxk/courses/g53ops/images/MMbitmap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6" y="4703094"/>
            <a:ext cx="4695825" cy="145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2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70379"/>
          </a:xfrm>
        </p:spPr>
        <p:txBody>
          <a:bodyPr>
            <a:normAutofit fontScale="90000"/>
          </a:bodyPr>
          <a:lstStyle/>
          <a:p>
            <a:r>
              <a:rPr lang="en-US" sz="4000" b="1" dirty="0">
                <a:latin typeface="Times New Roman" panose="02020603050405020304" pitchFamily="18" charset="0"/>
                <a:cs typeface="Times New Roman" panose="02020603050405020304" pitchFamily="18" charset="0"/>
              </a:rPr>
              <a:t>Memory Usage with Linked Lists</a:t>
            </a:r>
            <a:br>
              <a:rPr lang="en-US" b="1" dirty="0"/>
            </a:br>
            <a:endParaRPr lang="en-US" dirty="0"/>
          </a:p>
        </p:txBody>
      </p:sp>
      <p:sp>
        <p:nvSpPr>
          <p:cNvPr id="3" name="Content Placeholder 2"/>
          <p:cNvSpPr>
            <a:spLocks noGrp="1"/>
          </p:cNvSpPr>
          <p:nvPr>
            <p:ph idx="1"/>
          </p:nvPr>
        </p:nvSpPr>
        <p:spPr>
          <a:xfrm>
            <a:off x="339892" y="947320"/>
            <a:ext cx="78867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Free and allocated memory can be represented as a linked list. The memory shown above as a bit map can be represented as a linked list as follows.</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122" name="Picture 2" descr="https://www.cs.nott.ac.uk/~pszgxk/courses/g53ops/images/linkedlis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564" y="2307974"/>
            <a:ext cx="5648325" cy="3810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39892" y="1997538"/>
            <a:ext cx="880410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entry in the list holds the following data</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 or H : for Process or Hole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Starting segment address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The length of the memory segment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The next pointer is not shown but assumed to be present</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lgn="just" defTabSz="914400" eaLnBrk="0" fontAlgn="base" hangingPunct="0">
              <a:spcBef>
                <a:spcPct val="0"/>
              </a:spcBef>
              <a:spcAft>
                <a:spcPct val="0"/>
              </a:spcAft>
            </a:pPr>
            <a:r>
              <a:rPr lang="en-US" dirty="0"/>
              <a:t>In the list above, processes follow holes and vice versa (with the exception of the start and the end of the list). But, it does not have to be this way. It is possible that two processes can be next to each other and we need to keep them as separate elements in the list so that if one process ends we only return the memory for that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662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888707-1684-4B0A-BB54-F700B17441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18</a:t>
            </a:fld>
            <a:endParaRPr lang="en-US">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281FC2C-DE6B-454B-9BAB-6CD69173678D}"/>
              </a:ext>
            </a:extLst>
          </p:cNvPr>
          <p:cNvGraphicFramePr>
            <a:graphicFrameLocks noGrp="1"/>
          </p:cNvGraphicFramePr>
          <p:nvPr/>
        </p:nvGraphicFramePr>
        <p:xfrm>
          <a:off x="455441" y="748076"/>
          <a:ext cx="8290268" cy="6303699"/>
        </p:xfrm>
        <a:graphic>
          <a:graphicData uri="http://schemas.openxmlformats.org/drawingml/2006/table">
            <a:tbl>
              <a:tblPr/>
              <a:tblGrid>
                <a:gridCol w="4145134">
                  <a:extLst>
                    <a:ext uri="{9D8B030D-6E8A-4147-A177-3AD203B41FA5}">
                      <a16:colId xmlns:a16="http://schemas.microsoft.com/office/drawing/2014/main" val="3531545268"/>
                    </a:ext>
                  </a:extLst>
                </a:gridCol>
                <a:gridCol w="4145134">
                  <a:extLst>
                    <a:ext uri="{9D8B030D-6E8A-4147-A177-3AD203B41FA5}">
                      <a16:colId xmlns:a16="http://schemas.microsoft.com/office/drawing/2014/main" val="2697573238"/>
                    </a:ext>
                  </a:extLst>
                </a:gridCol>
              </a:tblGrid>
              <a:tr h="741099">
                <a:tc>
                  <a:txBody>
                    <a:bodyPr/>
                    <a:lstStyle/>
                    <a:p>
                      <a:pPr marL="0" indent="0" algn="ctr" fontAlgn="base">
                        <a:buFont typeface="Arial" panose="020B0604020202020204" pitchFamily="34" charset="0"/>
                        <a:buNone/>
                      </a:pPr>
                      <a:r>
                        <a:rPr lang="en-US" sz="2000" b="1" cap="none" dirty="0">
                          <a:solidFill>
                            <a:schemeClr val="tx1"/>
                          </a:solidFill>
                          <a:effectLst/>
                          <a:latin typeface="Times New Roman" panose="02020603050405020304" pitchFamily="18" charset="0"/>
                          <a:cs typeface="Times New Roman" panose="02020603050405020304" pitchFamily="18" charset="0"/>
                        </a:rPr>
                        <a:t>Contiguous memory allocation</a:t>
                      </a:r>
                    </a:p>
                  </a:txBody>
                  <a:tcPr marL="133350" marR="133350" marT="66675" marB="66675"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1F1F1"/>
                    </a:solidFill>
                  </a:tcPr>
                </a:tc>
                <a:tc>
                  <a:txBody>
                    <a:bodyPr/>
                    <a:lstStyle/>
                    <a:p>
                      <a:pPr marL="0" indent="0" algn="ctr" fontAlgn="base">
                        <a:buFont typeface="Arial" panose="020B0604020202020204" pitchFamily="34" charset="0"/>
                        <a:buNone/>
                      </a:pPr>
                      <a:r>
                        <a:rPr lang="en-US" sz="2000" b="1" cap="none" dirty="0">
                          <a:solidFill>
                            <a:schemeClr val="tx1"/>
                          </a:solidFill>
                          <a:effectLst/>
                          <a:latin typeface="Times New Roman" panose="02020603050405020304" pitchFamily="18" charset="0"/>
                          <a:cs typeface="Times New Roman" panose="02020603050405020304" pitchFamily="18" charset="0"/>
                        </a:rPr>
                        <a:t>Noncontiguous memory allocation</a:t>
                      </a:r>
                    </a:p>
                  </a:txBody>
                  <a:tcPr marL="133350" marR="133350" marT="66675" marB="66675"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1F1F1"/>
                    </a:solidFill>
                  </a:tcPr>
                </a:tc>
                <a:extLst>
                  <a:ext uri="{0D108BD9-81ED-4DB2-BD59-A6C34878D82A}">
                    <a16:rowId xmlns:a16="http://schemas.microsoft.com/office/drawing/2014/main" val="3098712948"/>
                  </a:ext>
                </a:extLst>
              </a:tr>
              <a:tr h="874117">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Program execution takes place without the overhead.</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Address translation is overhead.</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104192868"/>
                  </a:ext>
                </a:extLst>
              </a:tr>
              <a:tr h="874117">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Swapped-in processes are placed in the original area.</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Swapped-in processes can be placed anywhere in memory.</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6952901"/>
                  </a:ext>
                </a:extLst>
              </a:tr>
              <a:tr h="874117">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Suffer from </a:t>
                      </a:r>
                      <a:r>
                        <a:rPr lang="en-US" sz="2000" b="0" dirty="0" err="1">
                          <a:solidFill>
                            <a:schemeClr val="tx1"/>
                          </a:solidFill>
                          <a:effectLst/>
                          <a:latin typeface="Times New Roman" panose="02020603050405020304" pitchFamily="18" charset="0"/>
                          <a:cs typeface="Times New Roman" panose="02020603050405020304" pitchFamily="18" charset="0"/>
                        </a:rPr>
                        <a:t>exteral</a:t>
                      </a:r>
                      <a:r>
                        <a:rPr lang="en-US" sz="2000" b="0" dirty="0">
                          <a:solidFill>
                            <a:schemeClr val="tx1"/>
                          </a:solidFill>
                          <a:effectLst/>
                          <a:latin typeface="Times New Roman" panose="02020603050405020304" pitchFamily="18" charset="0"/>
                          <a:cs typeface="Times New Roman" panose="02020603050405020304" pitchFamily="18" charset="0"/>
                        </a:rPr>
                        <a:t> fragmentation.</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Only paging suffers from internal fragmentation.</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257676468"/>
                  </a:ext>
                </a:extLst>
              </a:tr>
              <a:tr h="874117">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Allocates a single area of memory for the process.</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indent="-342900" algn="l" fontAlgn="base">
                        <a:buFont typeface="Arial" panose="020B0604020202020204" pitchFamily="34" charset="0"/>
                        <a:buChar char="•"/>
                      </a:pPr>
                      <a:r>
                        <a:rPr lang="en-US" sz="2000" b="0" dirty="0">
                          <a:solidFill>
                            <a:schemeClr val="tx1"/>
                          </a:solidFill>
                          <a:effectLst/>
                          <a:latin typeface="Times New Roman" panose="02020603050405020304" pitchFamily="18" charset="0"/>
                          <a:cs typeface="Times New Roman" panose="02020603050405020304" pitchFamily="18" charset="0"/>
                        </a:rPr>
                        <a:t>Allocates more than one block of memory for the process.</a:t>
                      </a: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769528547"/>
                  </a:ext>
                </a:extLst>
              </a:tr>
              <a:tr h="874117">
                <a:tc>
                  <a:txBody>
                    <a:bodyPr/>
                    <a:lstStyle/>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effectLst/>
                          <a:latin typeface="Times New Roman" panose="02020603050405020304" pitchFamily="18" charset="0"/>
                          <a:cs typeface="Times New Roman" panose="02020603050405020304" pitchFamily="18" charset="0"/>
                        </a:rPr>
                        <a:t>Wastage of memory</a:t>
                      </a:r>
                    </a:p>
                    <a:p>
                      <a:pPr marL="342900" indent="-342900" algn="l" fontAlgn="base">
                        <a:buFont typeface="Arial" panose="020B0604020202020204" pitchFamily="34" charset="0"/>
                        <a:buChar char="•"/>
                      </a:pP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dirty="0">
                          <a:solidFill>
                            <a:schemeClr val="tx1"/>
                          </a:solidFill>
                          <a:effectLst/>
                          <a:latin typeface="Times New Roman" panose="02020603050405020304" pitchFamily="18" charset="0"/>
                          <a:cs typeface="Times New Roman" panose="02020603050405020304" pitchFamily="18" charset="0"/>
                        </a:rPr>
                        <a:t>No wastage of memory.</a:t>
                      </a:r>
                    </a:p>
                    <a:p>
                      <a:pPr marL="342900" indent="-342900" algn="l" fontAlgn="base">
                        <a:buFont typeface="Arial" panose="020B0604020202020204" pitchFamily="34" charset="0"/>
                        <a:buChar char="•"/>
                      </a:pP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65390320"/>
                  </a:ext>
                </a:extLst>
              </a:tr>
              <a:tr h="874117">
                <a:tc>
                  <a:txBody>
                    <a:bodyPr/>
                    <a:lstStyle/>
                    <a:p>
                      <a:pPr marL="342900" indent="-342900" algn="l" fontAlgn="base">
                        <a:buFont typeface="Arial" panose="020B0604020202020204" pitchFamily="34" charset="0"/>
                        <a:buChar cha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Fixed-sized partition, variable partition</a:t>
                      </a: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342900" marR="0" lvl="0" indent="-34290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Paging, multi-level paging, inverted paging and segmentation</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endParaRPr lang="en-US" sz="2000" b="0" dirty="0">
                        <a:solidFill>
                          <a:schemeClr val="tx1"/>
                        </a:solidFill>
                        <a:effectLst/>
                        <a:latin typeface="Times New Roman" panose="02020603050405020304" pitchFamily="18" charset="0"/>
                        <a:cs typeface="Times New Roman" panose="02020603050405020304" pitchFamily="18" charset="0"/>
                      </a:endParaRPr>
                    </a:p>
                  </a:txBody>
                  <a:tcPr marL="133350" marR="133350" marT="133350" marB="133350"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2674296708"/>
                  </a:ext>
                </a:extLst>
              </a:tr>
            </a:tbl>
          </a:graphicData>
        </a:graphic>
      </p:graphicFrame>
      <p:sp>
        <p:nvSpPr>
          <p:cNvPr id="5" name="TextBox 4">
            <a:extLst>
              <a:ext uri="{FF2B5EF4-FFF2-40B4-BE49-F238E27FC236}">
                <a16:creationId xmlns:a16="http://schemas.microsoft.com/office/drawing/2014/main" id="{A1C90D76-8BC3-451D-8442-C83D8F139185}"/>
              </a:ext>
            </a:extLst>
          </p:cNvPr>
          <p:cNvSpPr txBox="1"/>
          <p:nvPr/>
        </p:nvSpPr>
        <p:spPr>
          <a:xfrm>
            <a:off x="685800" y="136524"/>
            <a:ext cx="7829550" cy="830997"/>
          </a:xfrm>
          <a:prstGeom prst="rect">
            <a:avLst/>
          </a:prstGeom>
          <a:noFill/>
        </p:spPr>
        <p:txBody>
          <a:bodyPr wrap="square">
            <a:spAutoFit/>
          </a:bodyPr>
          <a:lstStyle/>
          <a:p>
            <a:pPr algn="ctr"/>
            <a:r>
              <a:rPr lang="en-US" sz="2400" b="1" cap="none" dirty="0">
                <a:effectLst/>
                <a:latin typeface="Times New Roman" panose="02020603050405020304" pitchFamily="18" charset="0"/>
                <a:cs typeface="Times New Roman" panose="02020603050405020304" pitchFamily="18" charset="0"/>
              </a:rPr>
              <a:t>Contiguous and Noncontiguous memory allocation</a:t>
            </a:r>
          </a:p>
          <a:p>
            <a:pPr algn="ctr"/>
            <a:r>
              <a:rPr lang="en-US" sz="2400" b="1" cap="none" dirty="0">
                <a:effectLst/>
                <a:latin typeface="Times New Roman" panose="02020603050405020304" pitchFamily="18"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3269164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solidFill>
                <a:srgbClr val="000000"/>
              </a:solidFill>
            </a:endParaRPr>
          </a:p>
        </p:txBody>
      </p:sp>
      <p:sp>
        <p:nvSpPr>
          <p:cNvPr id="4" name="TextBox 3">
            <a:extLst>
              <a:ext uri="{FF2B5EF4-FFF2-40B4-BE49-F238E27FC236}">
                <a16:creationId xmlns:a16="http://schemas.microsoft.com/office/drawing/2014/main" id="{BBC59ABA-1EDD-44B9-8712-2EEFF969AB22}"/>
              </a:ext>
            </a:extLst>
          </p:cNvPr>
          <p:cNvSpPr txBox="1"/>
          <p:nvPr/>
        </p:nvSpPr>
        <p:spPr>
          <a:xfrm>
            <a:off x="628651" y="650631"/>
            <a:ext cx="8040564" cy="5515421"/>
          </a:xfrm>
          <a:prstGeom prst="rect">
            <a:avLst/>
          </a:prstGeom>
          <a:noFill/>
        </p:spPr>
        <p:txBody>
          <a:bodyPr wrap="square">
            <a:spAutoFit/>
          </a:bodyPr>
          <a:lstStyle/>
          <a:p>
            <a:pPr marL="281305">
              <a:lnSpc>
                <a:spcPct val="150000"/>
              </a:lnSpc>
              <a:spcBef>
                <a:spcPts val="505"/>
              </a:spcBef>
            </a:pPr>
            <a:r>
              <a:rPr lang="en-US" sz="2400" b="1" spc="-5" dirty="0">
                <a:latin typeface="Times New Roman"/>
                <a:cs typeface="Times New Roman"/>
              </a:rPr>
              <a:t>Memory Management</a:t>
            </a:r>
            <a:r>
              <a:rPr lang="en-US" sz="2400" b="1" dirty="0">
                <a:latin typeface="Times New Roman"/>
                <a:cs typeface="Times New Roman"/>
              </a:rPr>
              <a:t> </a:t>
            </a:r>
            <a:r>
              <a:rPr lang="en-US" sz="2400" b="1" spc="-5" dirty="0">
                <a:latin typeface="Times New Roman"/>
                <a:cs typeface="Times New Roman"/>
              </a:rPr>
              <a:t>Techniques</a:t>
            </a:r>
            <a:endParaRPr lang="en-US" sz="2400" b="1" dirty="0">
              <a:latin typeface="Times New Roman"/>
              <a:cs typeface="Times New Roman"/>
            </a:endParaRPr>
          </a:p>
          <a:p>
            <a:pPr marL="610870" indent="-342900">
              <a:lnSpc>
                <a:spcPct val="150000"/>
              </a:lnSpc>
              <a:spcBef>
                <a:spcPts val="869"/>
              </a:spcBef>
              <a:buFont typeface="Arial" panose="020B0604020202020204" pitchFamily="34" charset="0"/>
              <a:buChar char="•"/>
              <a:tabLst>
                <a:tab pos="378460" algn="l"/>
              </a:tabLst>
            </a:pPr>
            <a:r>
              <a:rPr lang="en-US" sz="2000" dirty="0">
                <a:latin typeface="Times New Roman"/>
                <a:cs typeface="Times New Roman"/>
              </a:rPr>
              <a:t>Before details about moving processes</a:t>
            </a:r>
            <a:r>
              <a:rPr lang="en-US" sz="2000" spc="50" dirty="0">
                <a:latin typeface="Times New Roman"/>
                <a:cs typeface="Times New Roman"/>
              </a:rPr>
              <a:t> </a:t>
            </a:r>
            <a:r>
              <a:rPr lang="en-US" sz="2000" dirty="0">
                <a:latin typeface="Times New Roman"/>
                <a:cs typeface="Times New Roman"/>
              </a:rPr>
              <a:t>out</a:t>
            </a:r>
          </a:p>
          <a:p>
            <a:pPr marL="725170" lvl="1">
              <a:lnSpc>
                <a:spcPct val="150000"/>
              </a:lnSpc>
              <a:spcBef>
                <a:spcPts val="869"/>
              </a:spcBef>
              <a:tabLst>
                <a:tab pos="378460" algn="l"/>
              </a:tabLst>
            </a:pPr>
            <a:r>
              <a:rPr lang="en-US" sz="2000" spc="-10" dirty="0">
                <a:latin typeface="Times New Roman"/>
                <a:cs typeface="Times New Roman"/>
              </a:rPr>
              <a:t>-Assign memory to</a:t>
            </a:r>
            <a:r>
              <a:rPr lang="en-US" sz="2000" spc="20" dirty="0">
                <a:latin typeface="Times New Roman"/>
                <a:cs typeface="Times New Roman"/>
              </a:rPr>
              <a:t> </a:t>
            </a:r>
            <a:r>
              <a:rPr lang="en-US" sz="2000" spc="-10" dirty="0">
                <a:latin typeface="Times New Roman"/>
                <a:cs typeface="Times New Roman"/>
              </a:rPr>
              <a:t>processes</a:t>
            </a:r>
            <a:endParaRPr lang="en-US" sz="2000" dirty="0">
              <a:latin typeface="Times New Roman"/>
              <a:cs typeface="Times New Roman"/>
            </a:endParaRPr>
          </a:p>
          <a:p>
            <a:pPr marL="610870" indent="-342900">
              <a:lnSpc>
                <a:spcPct val="150000"/>
              </a:lnSpc>
              <a:buFont typeface="Arial" panose="020B0604020202020204" pitchFamily="34" charset="0"/>
              <a:buChar char="•"/>
              <a:tabLst>
                <a:tab pos="378460" algn="l"/>
              </a:tabLst>
            </a:pPr>
            <a:r>
              <a:rPr lang="en-US" sz="2000" spc="5" dirty="0">
                <a:latin typeface="Times New Roman"/>
                <a:cs typeface="Times New Roman"/>
              </a:rPr>
              <a:t>Memory</a:t>
            </a:r>
            <a:r>
              <a:rPr lang="en-US" sz="2000" spc="-50" dirty="0">
                <a:latin typeface="Times New Roman"/>
                <a:cs typeface="Times New Roman"/>
              </a:rPr>
              <a:t> </a:t>
            </a:r>
            <a:r>
              <a:rPr lang="en-US" sz="2000" dirty="0">
                <a:latin typeface="Times New Roman"/>
                <a:cs typeface="Times New Roman"/>
              </a:rPr>
              <a:t>partitioning</a:t>
            </a:r>
          </a:p>
          <a:p>
            <a:pPr marL="1213485" lvl="2" indent="-342900">
              <a:lnSpc>
                <a:spcPct val="150000"/>
              </a:lnSpc>
              <a:spcBef>
                <a:spcPts val="115"/>
              </a:spcBef>
              <a:buClr>
                <a:schemeClr val="tx1"/>
              </a:buClr>
              <a:buFont typeface="Arial" panose="020B0604020202020204" pitchFamily="34" charset="0"/>
              <a:buChar char="•"/>
              <a:tabLst>
                <a:tab pos="505459" algn="l"/>
              </a:tabLst>
            </a:pPr>
            <a:r>
              <a:rPr lang="en-US" sz="2000" spc="-10" dirty="0">
                <a:latin typeface="Times New Roman"/>
                <a:cs typeface="Times New Roman"/>
              </a:rPr>
              <a:t>Fixed</a:t>
            </a:r>
            <a:r>
              <a:rPr lang="en-US" sz="2000" spc="-50" dirty="0">
                <a:latin typeface="Times New Roman"/>
                <a:cs typeface="Times New Roman"/>
              </a:rPr>
              <a:t> </a:t>
            </a:r>
            <a:r>
              <a:rPr lang="en-US" sz="2000" spc="-10" dirty="0">
                <a:latin typeface="Times New Roman"/>
                <a:cs typeface="Times New Roman"/>
              </a:rPr>
              <a:t>partitioning</a:t>
            </a:r>
            <a:endParaRPr lang="en-US" sz="2000" dirty="0">
              <a:latin typeface="Times New Roman"/>
              <a:cs typeface="Times New Roman"/>
            </a:endParaRPr>
          </a:p>
          <a:p>
            <a:pPr marL="1213485" lvl="2" indent="-342900">
              <a:lnSpc>
                <a:spcPct val="150000"/>
              </a:lnSpc>
              <a:spcBef>
                <a:spcPts val="95"/>
              </a:spcBef>
              <a:buClr>
                <a:schemeClr val="tx1"/>
              </a:buClr>
              <a:buFont typeface="Arial" panose="020B0604020202020204" pitchFamily="34" charset="0"/>
              <a:buChar char="•"/>
              <a:tabLst>
                <a:tab pos="505459" algn="l"/>
              </a:tabLst>
            </a:pPr>
            <a:r>
              <a:rPr lang="en-US" sz="2000" spc="-10" dirty="0">
                <a:latin typeface="Times New Roman"/>
                <a:cs typeface="Times New Roman"/>
              </a:rPr>
              <a:t>Dynamic</a:t>
            </a:r>
            <a:r>
              <a:rPr lang="en-US" sz="2000" spc="-20" dirty="0">
                <a:latin typeface="Times New Roman"/>
                <a:cs typeface="Times New Roman"/>
              </a:rPr>
              <a:t> </a:t>
            </a:r>
            <a:r>
              <a:rPr lang="en-US" sz="2000" spc="-10" dirty="0">
                <a:latin typeface="Times New Roman"/>
                <a:cs typeface="Times New Roman"/>
              </a:rPr>
              <a:t>partitioning</a:t>
            </a:r>
            <a:endParaRPr lang="en-US" sz="2000" dirty="0">
              <a:latin typeface="Times New Roman"/>
              <a:cs typeface="Times New Roman"/>
            </a:endParaRPr>
          </a:p>
          <a:p>
            <a:pPr marL="1213485" lvl="2" indent="-342900">
              <a:lnSpc>
                <a:spcPct val="150000"/>
              </a:lnSpc>
              <a:spcBef>
                <a:spcPts val="95"/>
              </a:spcBef>
              <a:buClr>
                <a:schemeClr val="tx1"/>
              </a:buClr>
              <a:buFont typeface="Arial" panose="020B0604020202020204" pitchFamily="34" charset="0"/>
              <a:buChar char="•"/>
              <a:tabLst>
                <a:tab pos="505459" algn="l"/>
              </a:tabLst>
            </a:pPr>
            <a:r>
              <a:rPr lang="en-US" sz="2000" spc="-10" dirty="0">
                <a:latin typeface="Times New Roman"/>
                <a:cs typeface="Times New Roman"/>
              </a:rPr>
              <a:t>Simple paging</a:t>
            </a:r>
            <a:endParaRPr lang="en-US" sz="2000" dirty="0">
              <a:latin typeface="Times New Roman"/>
              <a:cs typeface="Times New Roman"/>
            </a:endParaRPr>
          </a:p>
          <a:p>
            <a:pPr marL="1213485" lvl="2" indent="-342900">
              <a:lnSpc>
                <a:spcPct val="150000"/>
              </a:lnSpc>
              <a:spcBef>
                <a:spcPts val="100"/>
              </a:spcBef>
              <a:buClr>
                <a:schemeClr val="tx1"/>
              </a:buClr>
              <a:buFont typeface="Arial" panose="020B0604020202020204" pitchFamily="34" charset="0"/>
              <a:buChar char="•"/>
              <a:tabLst>
                <a:tab pos="505459" algn="l"/>
              </a:tabLst>
            </a:pPr>
            <a:r>
              <a:rPr lang="en-US" sz="2000" spc="-10" dirty="0">
                <a:latin typeface="Times New Roman"/>
                <a:cs typeface="Times New Roman"/>
              </a:rPr>
              <a:t>Simple segmentation</a:t>
            </a:r>
            <a:endParaRPr lang="en-US" sz="2000" dirty="0">
              <a:latin typeface="Times New Roman"/>
              <a:cs typeface="Times New Roman"/>
            </a:endParaRPr>
          </a:p>
          <a:p>
            <a:pPr marL="1213485" lvl="2" indent="-342900">
              <a:lnSpc>
                <a:spcPct val="150000"/>
              </a:lnSpc>
              <a:spcBef>
                <a:spcPts val="100"/>
              </a:spcBef>
              <a:buClr>
                <a:schemeClr val="tx1"/>
              </a:buClr>
              <a:buFont typeface="Arial" panose="020B0604020202020204" pitchFamily="34" charset="0"/>
              <a:buChar char="•"/>
              <a:tabLst>
                <a:tab pos="505459" algn="l"/>
              </a:tabLst>
            </a:pPr>
            <a:r>
              <a:rPr lang="en-US" sz="2000" spc="-10" dirty="0">
                <a:latin typeface="Times New Roman"/>
                <a:cs typeface="Times New Roman"/>
              </a:rPr>
              <a:t>Virtual memory</a:t>
            </a:r>
            <a:r>
              <a:rPr lang="en-US" sz="2000" spc="-5" dirty="0">
                <a:latin typeface="Times New Roman"/>
                <a:cs typeface="Times New Roman"/>
              </a:rPr>
              <a:t> </a:t>
            </a:r>
            <a:r>
              <a:rPr lang="en-US" sz="2000" spc="-10" dirty="0">
                <a:latin typeface="Times New Roman"/>
                <a:cs typeface="Times New Roman"/>
              </a:rPr>
              <a:t>paging</a:t>
            </a:r>
            <a:endParaRPr lang="en-US" sz="2000" dirty="0">
              <a:latin typeface="Times New Roman"/>
              <a:cs typeface="Times New Roman"/>
            </a:endParaRPr>
          </a:p>
          <a:p>
            <a:pPr marL="1213485" lvl="2" indent="-342900">
              <a:lnSpc>
                <a:spcPct val="150000"/>
              </a:lnSpc>
              <a:spcBef>
                <a:spcPts val="95"/>
              </a:spcBef>
              <a:buClr>
                <a:schemeClr val="tx1"/>
              </a:buClr>
              <a:buFont typeface="Arial" panose="020B0604020202020204" pitchFamily="34" charset="0"/>
              <a:buChar char="•"/>
              <a:tabLst>
                <a:tab pos="505459" algn="l"/>
              </a:tabLst>
            </a:pPr>
            <a:r>
              <a:rPr lang="en-US" sz="2000" spc="-10" dirty="0">
                <a:latin typeface="Times New Roman"/>
                <a:cs typeface="Times New Roman"/>
              </a:rPr>
              <a:t>Virtual memory</a:t>
            </a:r>
            <a:r>
              <a:rPr lang="en-US" sz="2000" spc="-5" dirty="0">
                <a:latin typeface="Times New Roman"/>
                <a:cs typeface="Times New Roman"/>
              </a:rPr>
              <a:t> </a:t>
            </a:r>
            <a:r>
              <a:rPr lang="en-US" sz="2000" spc="-10" dirty="0">
                <a:latin typeface="Times New Roman"/>
                <a:cs typeface="Times New Roman"/>
              </a:rPr>
              <a:t>segmentation</a:t>
            </a:r>
            <a:endParaRPr lang="en-US" sz="2000" dirty="0">
              <a:latin typeface="Times New Roman"/>
              <a:cs typeface="Times New Roman"/>
            </a:endParaRPr>
          </a:p>
          <a:p>
            <a:pPr>
              <a:lnSpc>
                <a:spcPct val="150000"/>
              </a:lnSpc>
              <a:spcBef>
                <a:spcPts val="40"/>
              </a:spcBef>
            </a:pPr>
            <a:endParaRPr lang="en-US" sz="2000" dirty="0">
              <a:latin typeface="Times New Roman"/>
              <a:cs typeface="Times New Roman"/>
            </a:endParaRPr>
          </a:p>
        </p:txBody>
      </p:sp>
    </p:spTree>
    <p:extLst>
      <p:ext uri="{BB962C8B-B14F-4D97-AF65-F5344CB8AC3E}">
        <p14:creationId xmlns:p14="http://schemas.microsoft.com/office/powerpoint/2010/main" val="231943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401F48-284E-4F05-99AC-3F016D5A80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solidFill>
                <a:srgbClr val="000000"/>
              </a:solidFill>
            </a:endParaRPr>
          </a:p>
        </p:txBody>
      </p:sp>
      <p:sp>
        <p:nvSpPr>
          <p:cNvPr id="4" name="TextBox 3">
            <a:extLst>
              <a:ext uri="{FF2B5EF4-FFF2-40B4-BE49-F238E27FC236}">
                <a16:creationId xmlns:a16="http://schemas.microsoft.com/office/drawing/2014/main" id="{049B9918-0ADD-448F-BA3C-4D5235DB4AF8}"/>
              </a:ext>
            </a:extLst>
          </p:cNvPr>
          <p:cNvSpPr txBox="1"/>
          <p:nvPr/>
        </p:nvSpPr>
        <p:spPr>
          <a:xfrm>
            <a:off x="548640" y="999754"/>
            <a:ext cx="8046720" cy="5628272"/>
          </a:xfrm>
          <a:prstGeom prst="rect">
            <a:avLst/>
          </a:prstGeom>
          <a:noFill/>
        </p:spPr>
        <p:txBody>
          <a:bodyPr wrap="square">
            <a:spAutoFit/>
          </a:bodyPr>
          <a:lstStyle/>
          <a:p>
            <a:pPr marL="285750" marR="0" indent="-285750" algn="just">
              <a:lnSpc>
                <a:spcPct val="150000"/>
              </a:lnSpc>
              <a:spcBef>
                <a:spcPts val="0"/>
              </a:spcBef>
              <a:spcAft>
                <a:spcPts val="13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Introduction, Monoprogramming vs. Multi-programming, Modelling Multiprogramming, Multiprogramming with fixed and variable partitions, Relocation and Protection. </a:t>
            </a:r>
          </a:p>
          <a:p>
            <a:pPr marL="285750" marR="0" indent="-285750" algn="just">
              <a:lnSpc>
                <a:spcPct val="150000"/>
              </a:lnSpc>
              <a:spcBef>
                <a:spcPts val="0"/>
              </a:spcBef>
              <a:spcAft>
                <a:spcPts val="13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Memory management (Bitmaps &amp; Linked-list), Memory Allocation Strategies </a:t>
            </a:r>
            <a:endParaRPr lang="en-US" sz="2000" dirty="0">
              <a:solidFill>
                <a:srgbClr val="000000"/>
              </a:solidFill>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13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Virtual memory: Paging, Page Table, Page Table Structure, Handling Page Faults, TLB’s </a:t>
            </a:r>
          </a:p>
          <a:p>
            <a:pPr marL="285750" marR="0" indent="-285750" algn="just">
              <a:lnSpc>
                <a:spcPct val="150000"/>
              </a:lnSpc>
              <a:spcBef>
                <a:spcPts val="0"/>
              </a:spcBef>
              <a:spcAft>
                <a:spcPts val="13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Page Replacement Algorithms: FIFO, Second Chance, LRU, Optimal, LFU, Clock, WS-Clock, Concept of Locality of Reference, </a:t>
            </a:r>
            <a:r>
              <a:rPr lang="en-US" sz="2000" dirty="0" err="1">
                <a:solidFill>
                  <a:srgbClr val="000000"/>
                </a:solidFill>
                <a:effectLst/>
                <a:latin typeface="Times New Roman" panose="02020603050405020304" pitchFamily="18" charset="0"/>
                <a:ea typeface="Calibri" panose="020F0502020204030204" pitchFamily="34" charset="0"/>
              </a:rPr>
              <a:t>Belady’s</a:t>
            </a:r>
            <a:r>
              <a:rPr lang="en-US" sz="2000" dirty="0">
                <a:solidFill>
                  <a:srgbClr val="000000"/>
                </a:solidFill>
                <a:effectLst/>
                <a:latin typeface="Times New Roman" panose="02020603050405020304" pitchFamily="18" charset="0"/>
                <a:ea typeface="Calibri" panose="020F0502020204030204" pitchFamily="34" charset="0"/>
              </a:rPr>
              <a:t> Anomaly </a:t>
            </a:r>
            <a:endParaRPr lang="en-US" sz="2000" dirty="0">
              <a:solidFill>
                <a:srgbClr val="000000"/>
              </a:solidFill>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13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Segmentation: Need of Segmentation, its Drawbacks, Segmentation with Paging (MULTICS) </a:t>
            </a:r>
          </a:p>
        </p:txBody>
      </p:sp>
      <p:sp>
        <p:nvSpPr>
          <p:cNvPr id="5" name="TextBox 4">
            <a:extLst>
              <a:ext uri="{FF2B5EF4-FFF2-40B4-BE49-F238E27FC236}">
                <a16:creationId xmlns:a16="http://schemas.microsoft.com/office/drawing/2014/main" id="{0830352A-3ED4-4A73-99B8-172341585E4C}"/>
              </a:ext>
            </a:extLst>
          </p:cNvPr>
          <p:cNvSpPr txBox="1"/>
          <p:nvPr/>
        </p:nvSpPr>
        <p:spPr>
          <a:xfrm>
            <a:off x="967154" y="538089"/>
            <a:ext cx="513470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1146941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solidFill>
                <a:srgbClr val="000000"/>
              </a:solidFill>
            </a:endParaRPr>
          </a:p>
        </p:txBody>
      </p:sp>
      <p:sp>
        <p:nvSpPr>
          <p:cNvPr id="5" name="TextBox 4">
            <a:extLst>
              <a:ext uri="{FF2B5EF4-FFF2-40B4-BE49-F238E27FC236}">
                <a16:creationId xmlns:a16="http://schemas.microsoft.com/office/drawing/2014/main" id="{F9248FEE-6FC4-40FA-968D-57AF03B0732D}"/>
              </a:ext>
            </a:extLst>
          </p:cNvPr>
          <p:cNvSpPr txBox="1"/>
          <p:nvPr/>
        </p:nvSpPr>
        <p:spPr>
          <a:xfrm>
            <a:off x="492369" y="997969"/>
            <a:ext cx="8159262" cy="5115311"/>
          </a:xfrm>
          <a:prstGeom prst="rect">
            <a:avLst/>
          </a:prstGeom>
          <a:noFill/>
        </p:spPr>
        <p:txBody>
          <a:bodyPr wrap="square">
            <a:spAutoFit/>
          </a:bodyPr>
          <a:lstStyle/>
          <a:p>
            <a:pPr marL="129539">
              <a:lnSpc>
                <a:spcPct val="150000"/>
              </a:lnSpc>
              <a:spcBef>
                <a:spcPts val="595"/>
              </a:spcBef>
            </a:pPr>
            <a:r>
              <a:rPr lang="en-US" sz="2000" b="1" spc="10" dirty="0">
                <a:latin typeface="Times New Roman" panose="02020603050405020304" pitchFamily="18" charset="0"/>
                <a:cs typeface="Times New Roman" panose="02020603050405020304" pitchFamily="18" charset="0"/>
              </a:rPr>
              <a:t>Multiprogramming </a:t>
            </a:r>
            <a:r>
              <a:rPr lang="en-US" sz="2000" b="1" spc="5" dirty="0">
                <a:latin typeface="Times New Roman" panose="02020603050405020304" pitchFamily="18" charset="0"/>
                <a:cs typeface="Times New Roman" panose="02020603050405020304" pitchFamily="18" charset="0"/>
              </a:rPr>
              <a:t>with </a:t>
            </a:r>
            <a:r>
              <a:rPr lang="en-US" sz="2000" b="1" spc="10" dirty="0">
                <a:latin typeface="Times New Roman" panose="02020603050405020304" pitchFamily="18" charset="0"/>
                <a:cs typeface="Times New Roman" panose="02020603050405020304" pitchFamily="18" charset="0"/>
              </a:rPr>
              <a:t>Fixed</a:t>
            </a:r>
            <a:r>
              <a:rPr lang="en-US" sz="2000" b="1" spc="-20"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Partitions</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Except on very simple embedded systems, monoprogramming is hardly used any more.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Most modern systems allow multiple processes to run at the same time.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Having multiple processes running at once means that when one process is blocked waiting for I/O to finish, another one can use the CPU.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–Multiprogramming increases the CPU utilization.</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easiest way to achieve multiprogramming is simply to divide memory up into </a:t>
            </a:r>
            <a:r>
              <a:rPr lang="en-US" sz="2000" b="0" i="1" u="none" strike="noStrike" baseline="0" dirty="0">
                <a:latin typeface="Times New Roman" panose="02020603050405020304" pitchFamily="18" charset="0"/>
                <a:cs typeface="Times New Roman" panose="02020603050405020304" pitchFamily="18" charset="0"/>
              </a:rPr>
              <a:t>n </a:t>
            </a:r>
            <a:r>
              <a:rPr lang="en-US" sz="2000" b="0" i="0" u="none" strike="noStrike" baseline="0" dirty="0">
                <a:latin typeface="Times New Roman" panose="02020603050405020304" pitchFamily="18" charset="0"/>
                <a:cs typeface="Times New Roman" panose="02020603050405020304" pitchFamily="18" charset="0"/>
              </a:rPr>
              <a:t>(possibly unequal) partitions.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This partitioning can, for example, be done manually when the system is started up. </a:t>
            </a:r>
            <a:endParaRPr lang="en-US" sz="2000" spc="5"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96BA015-B7A3-40D8-B7BC-0D4F0D0F555C}"/>
              </a:ext>
            </a:extLst>
          </p:cNvPr>
          <p:cNvSpPr txBox="1"/>
          <p:nvPr/>
        </p:nvSpPr>
        <p:spPr>
          <a:xfrm>
            <a:off x="2022230" y="536304"/>
            <a:ext cx="4572000" cy="461665"/>
          </a:xfrm>
          <a:prstGeom prst="rect">
            <a:avLst/>
          </a:prstGeom>
          <a:noFill/>
        </p:spPr>
        <p:txBody>
          <a:bodyPr wrap="square">
            <a:spAutoFit/>
          </a:bodyPr>
          <a:lstStyle/>
          <a:p>
            <a:pPr algn="ctr"/>
            <a:r>
              <a:rPr lang="en-US" sz="2400" b="1" i="0" dirty="0">
                <a:solidFill>
                  <a:srgbClr val="000000"/>
                </a:solidFill>
                <a:effectLst/>
                <a:latin typeface="Times New Roman" panose="02020603050405020304" pitchFamily="18" charset="0"/>
              </a:rPr>
              <a:t>Memory Allocation</a:t>
            </a:r>
            <a:endParaRPr lang="en-US" sz="2400" dirty="0"/>
          </a:p>
        </p:txBody>
      </p:sp>
    </p:spTree>
    <p:extLst>
      <p:ext uri="{BB962C8B-B14F-4D97-AF65-F5344CB8AC3E}">
        <p14:creationId xmlns:p14="http://schemas.microsoft.com/office/powerpoint/2010/main" val="380552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45A23-6468-45E6-BC54-703150552A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solidFill>
                <a:srgbClr val="000000"/>
              </a:solidFill>
            </a:endParaRPr>
          </a:p>
        </p:txBody>
      </p:sp>
      <p:pic>
        <p:nvPicPr>
          <p:cNvPr id="5" name="Picture 4">
            <a:extLst>
              <a:ext uri="{FF2B5EF4-FFF2-40B4-BE49-F238E27FC236}">
                <a16:creationId xmlns:a16="http://schemas.microsoft.com/office/drawing/2014/main" id="{6C68E924-8C1D-48BD-AD59-8EB98917833A}"/>
              </a:ext>
            </a:extLst>
          </p:cNvPr>
          <p:cNvPicPr>
            <a:picLocks noChangeAspect="1"/>
          </p:cNvPicPr>
          <p:nvPr/>
        </p:nvPicPr>
        <p:blipFill>
          <a:blip r:embed="rId2"/>
          <a:stretch>
            <a:fillRect/>
          </a:stretch>
        </p:blipFill>
        <p:spPr>
          <a:xfrm>
            <a:off x="732525" y="464149"/>
            <a:ext cx="3839475" cy="5512374"/>
          </a:xfrm>
          <a:prstGeom prst="rect">
            <a:avLst/>
          </a:prstGeom>
        </p:spPr>
      </p:pic>
      <p:pic>
        <p:nvPicPr>
          <p:cNvPr id="7" name="Picture 6">
            <a:extLst>
              <a:ext uri="{FF2B5EF4-FFF2-40B4-BE49-F238E27FC236}">
                <a16:creationId xmlns:a16="http://schemas.microsoft.com/office/drawing/2014/main" id="{81B021AE-85AB-4218-A655-3ABF00207081}"/>
              </a:ext>
            </a:extLst>
          </p:cNvPr>
          <p:cNvPicPr>
            <a:picLocks noChangeAspect="1"/>
          </p:cNvPicPr>
          <p:nvPr/>
        </p:nvPicPr>
        <p:blipFill>
          <a:blip r:embed="rId3"/>
          <a:stretch>
            <a:fillRect/>
          </a:stretch>
        </p:blipFill>
        <p:spPr>
          <a:xfrm>
            <a:off x="4230356" y="660237"/>
            <a:ext cx="4247438" cy="5316286"/>
          </a:xfrm>
          <a:prstGeom prst="rect">
            <a:avLst/>
          </a:prstGeom>
        </p:spPr>
      </p:pic>
      <p:sp>
        <p:nvSpPr>
          <p:cNvPr id="6" name="TextBox 5">
            <a:extLst>
              <a:ext uri="{FF2B5EF4-FFF2-40B4-BE49-F238E27FC236}">
                <a16:creationId xmlns:a16="http://schemas.microsoft.com/office/drawing/2014/main" id="{92241555-34F8-4C7D-BB89-2F99CB2E9F07}"/>
              </a:ext>
            </a:extLst>
          </p:cNvPr>
          <p:cNvSpPr txBox="1"/>
          <p:nvPr/>
        </p:nvSpPr>
        <p:spPr>
          <a:xfrm>
            <a:off x="246185" y="5976523"/>
            <a:ext cx="8405445" cy="523220"/>
          </a:xfrm>
          <a:prstGeom prst="rect">
            <a:avLst/>
          </a:prstGeom>
          <a:noFill/>
        </p:spPr>
        <p:txBody>
          <a:bodyPr wrap="square">
            <a:spAutoFit/>
          </a:bodyPr>
          <a:lstStyle/>
          <a:p>
            <a:pPr marL="609600" indent="-596900" algn="ctr" eaLnBrk="1" hangingPunct="1">
              <a:buClrTx/>
              <a:buFontTx/>
              <a:buNone/>
              <a:tabLst>
                <a:tab pos="609600" algn="l"/>
                <a:tab pos="722313" algn="l"/>
                <a:tab pos="1179513" algn="l"/>
                <a:tab pos="1636713" algn="l"/>
                <a:tab pos="2093913" algn="l"/>
                <a:tab pos="2551113" algn="l"/>
                <a:tab pos="3008313" algn="l"/>
                <a:tab pos="3465513" algn="l"/>
                <a:tab pos="3922713" algn="l"/>
                <a:tab pos="4379913" algn="l"/>
                <a:tab pos="4837113" algn="l"/>
                <a:tab pos="5294313" algn="l"/>
                <a:tab pos="5751513" algn="l"/>
                <a:tab pos="6208713" algn="l"/>
                <a:tab pos="6665913" algn="l"/>
                <a:tab pos="7123113" algn="l"/>
                <a:tab pos="7580313" algn="l"/>
                <a:tab pos="8037513" algn="l"/>
                <a:tab pos="8494713" algn="l"/>
                <a:tab pos="8951913" algn="l"/>
                <a:tab pos="9409113" algn="l"/>
              </a:tabLst>
            </a:pPr>
            <a:r>
              <a:rPr lang="en-US" altLang="en-US" sz="1400" b="1" dirty="0">
                <a:latin typeface="Times New Roman" panose="02020603050405020304" pitchFamily="18" charset="0"/>
                <a:cs typeface="Times New Roman" panose="02020603050405020304" pitchFamily="18" charset="0"/>
              </a:rPr>
              <a:t>Figure 5-2. (a) Fixed memory partitions with separate input queues for each partition.(b) Fixed memory partitions with a single input queue.</a:t>
            </a:r>
          </a:p>
        </p:txBody>
      </p:sp>
    </p:spTree>
    <p:extLst>
      <p:ext uri="{BB962C8B-B14F-4D97-AF65-F5344CB8AC3E}">
        <p14:creationId xmlns:p14="http://schemas.microsoft.com/office/powerpoint/2010/main" val="422860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solidFill>
                <a:srgbClr val="000000"/>
              </a:solidFill>
            </a:endParaRPr>
          </a:p>
        </p:txBody>
      </p:sp>
      <p:sp>
        <p:nvSpPr>
          <p:cNvPr id="5" name="TextBox 4">
            <a:extLst>
              <a:ext uri="{FF2B5EF4-FFF2-40B4-BE49-F238E27FC236}">
                <a16:creationId xmlns:a16="http://schemas.microsoft.com/office/drawing/2014/main" id="{98884681-D167-4F4E-A092-621B4EDE9996}"/>
              </a:ext>
            </a:extLst>
          </p:cNvPr>
          <p:cNvSpPr txBox="1"/>
          <p:nvPr/>
        </p:nvSpPr>
        <p:spPr>
          <a:xfrm>
            <a:off x="633045" y="439614"/>
            <a:ext cx="8102991" cy="570796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figure (a) we see how this system of fixed partitions and separate input queues look.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–The disadvantage of sorting the incoming jobs into separate queues becomes 	apparent when the queue for a large partition is empty but the queue for a 	small partition is full, as is the case for partitions 1 &amp; 4 in (a).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An alternative organization is to maintain a single queue as in (b). </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–Whenever a partition becomes free, the job closest to the front of the queue that fits in it could be loaded into the empty partition and run. </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–Since it’s undesirable to waste a large partition on a small job, a different strategy is to search the whole input queue whenever a partition becomes free and pick the largest job that </a:t>
            </a: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013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solidFill>
                <a:srgbClr val="000000"/>
              </a:solidFill>
            </a:endParaRPr>
          </a:p>
        </p:txBody>
      </p:sp>
      <p:sp>
        <p:nvSpPr>
          <p:cNvPr id="3" name="object 10">
            <a:extLst>
              <a:ext uri="{FF2B5EF4-FFF2-40B4-BE49-F238E27FC236}">
                <a16:creationId xmlns:a16="http://schemas.microsoft.com/office/drawing/2014/main" id="{20978B03-FD6F-4E09-8ED9-A2BB8345B346}"/>
              </a:ext>
            </a:extLst>
          </p:cNvPr>
          <p:cNvSpPr txBox="1"/>
          <p:nvPr/>
        </p:nvSpPr>
        <p:spPr>
          <a:xfrm>
            <a:off x="661182" y="720968"/>
            <a:ext cx="7854168" cy="4381777"/>
          </a:xfrm>
          <a:prstGeom prst="rect">
            <a:avLst/>
          </a:prstGeom>
        </p:spPr>
        <p:txBody>
          <a:bodyPr vert="horz" wrap="square" lIns="0" tIns="12700" rIns="0" bIns="0" rtlCol="0">
            <a:spAutoFit/>
          </a:bodyPr>
          <a:lstStyle/>
          <a:p>
            <a:pPr marL="354965" marR="5080" indent="-342900" algn="just">
              <a:lnSpc>
                <a:spcPct val="150000"/>
              </a:lnSpc>
              <a:spcBef>
                <a:spcPts val="100"/>
              </a:spcBef>
              <a:buFont typeface="Arial" panose="020B0604020202020204" pitchFamily="34" charset="0"/>
              <a:buChar char="•"/>
              <a:tabLst>
                <a:tab pos="121920" algn="l"/>
              </a:tabLst>
            </a:pPr>
            <a:r>
              <a:rPr sz="2000" spc="5" dirty="0">
                <a:latin typeface="Times New Roman"/>
                <a:cs typeface="Times New Roman"/>
              </a:rPr>
              <a:t>Two </a:t>
            </a:r>
            <a:r>
              <a:rPr sz="2000" dirty="0">
                <a:latin typeface="Times New Roman"/>
                <a:cs typeface="Times New Roman"/>
              </a:rPr>
              <a:t>fixed partitioning  schemes</a:t>
            </a:r>
          </a:p>
          <a:p>
            <a:pPr marL="158115" lvl="1" algn="just">
              <a:lnSpc>
                <a:spcPct val="150000"/>
              </a:lnSpc>
              <a:spcBef>
                <a:spcPts val="195"/>
              </a:spcBef>
              <a:buClr>
                <a:srgbClr val="3333CC"/>
              </a:buClr>
              <a:tabLst>
                <a:tab pos="248920" algn="l"/>
              </a:tabLst>
            </a:pPr>
            <a:r>
              <a:rPr lang="en-US" sz="2000" spc="10" dirty="0">
                <a:latin typeface="Times New Roman"/>
                <a:cs typeface="Times New Roman"/>
              </a:rPr>
              <a:t>		-</a:t>
            </a:r>
            <a:r>
              <a:rPr sz="2000" spc="10" dirty="0">
                <a:latin typeface="Times New Roman"/>
                <a:cs typeface="Times New Roman"/>
              </a:rPr>
              <a:t>Equal-size</a:t>
            </a:r>
            <a:r>
              <a:rPr sz="2000" spc="-45" dirty="0">
                <a:latin typeface="Times New Roman"/>
                <a:cs typeface="Times New Roman"/>
              </a:rPr>
              <a:t> </a:t>
            </a:r>
            <a:r>
              <a:rPr sz="2000" spc="5" dirty="0">
                <a:latin typeface="Times New Roman"/>
                <a:cs typeface="Times New Roman"/>
              </a:rPr>
              <a:t>partitions</a:t>
            </a:r>
            <a:endParaRPr lang="en-US" sz="2000" dirty="0">
              <a:latin typeface="Times New Roman"/>
              <a:cs typeface="Times New Roman"/>
            </a:endParaRPr>
          </a:p>
          <a:p>
            <a:pPr marL="158115" lvl="1" algn="just">
              <a:lnSpc>
                <a:spcPct val="150000"/>
              </a:lnSpc>
              <a:spcBef>
                <a:spcPts val="195"/>
              </a:spcBef>
              <a:buClr>
                <a:srgbClr val="3333CC"/>
              </a:buClr>
              <a:tabLst>
                <a:tab pos="248920" algn="l"/>
              </a:tabLst>
            </a:pPr>
            <a:r>
              <a:rPr lang="en-US" sz="2000" spc="10" dirty="0">
                <a:latin typeface="Times New Roman"/>
                <a:cs typeface="Times New Roman"/>
              </a:rPr>
              <a:t>		-</a:t>
            </a:r>
            <a:r>
              <a:rPr sz="2000" spc="10" dirty="0">
                <a:latin typeface="Times New Roman"/>
                <a:cs typeface="Times New Roman"/>
              </a:rPr>
              <a:t>Unequal-size</a:t>
            </a:r>
            <a:r>
              <a:rPr sz="2000" spc="-35" dirty="0">
                <a:latin typeface="Times New Roman"/>
                <a:cs typeface="Times New Roman"/>
              </a:rPr>
              <a:t> </a:t>
            </a:r>
            <a:r>
              <a:rPr sz="2000" spc="5" dirty="0">
                <a:latin typeface="Times New Roman"/>
                <a:cs typeface="Times New Roman"/>
              </a:rPr>
              <a:t>partitions</a:t>
            </a:r>
            <a:endParaRPr lang="en-US" sz="2000" spc="5" dirty="0">
              <a:latin typeface="Times New Roman"/>
              <a:cs typeface="Times New Roman"/>
            </a:endParaRPr>
          </a:p>
          <a:p>
            <a:pPr marL="12065" algn="just">
              <a:lnSpc>
                <a:spcPct val="150000"/>
              </a:lnSpc>
              <a:spcBef>
                <a:spcPts val="295"/>
              </a:spcBef>
              <a:tabLst>
                <a:tab pos="121920" algn="l"/>
              </a:tabLst>
            </a:pPr>
            <a:r>
              <a:rPr lang="en-US" sz="2000" b="1" dirty="0">
                <a:latin typeface="Times New Roman"/>
                <a:cs typeface="Times New Roman"/>
              </a:rPr>
              <a:t>Equal-size</a:t>
            </a:r>
            <a:r>
              <a:rPr lang="en-US" sz="2000" b="1" spc="-5" dirty="0">
                <a:latin typeface="Times New Roman"/>
                <a:cs typeface="Times New Roman"/>
              </a:rPr>
              <a:t> </a:t>
            </a:r>
            <a:r>
              <a:rPr lang="en-US" sz="2000" b="1" dirty="0">
                <a:latin typeface="Times New Roman"/>
                <a:cs typeface="Times New Roman"/>
              </a:rPr>
              <a:t>partitions</a:t>
            </a:r>
          </a:p>
          <a:p>
            <a:pPr marL="354965" indent="-342900" algn="just">
              <a:lnSpc>
                <a:spcPct val="150000"/>
              </a:lnSpc>
              <a:spcBef>
                <a:spcPts val="295"/>
              </a:spcBef>
              <a:buFont typeface="Arial" panose="020B0604020202020204" pitchFamily="34" charset="0"/>
              <a:buChar char="•"/>
              <a:tabLst>
                <a:tab pos="121920" algn="l"/>
              </a:tabLst>
            </a:pPr>
            <a:r>
              <a:rPr lang="en-US" sz="2000" spc="10" dirty="0">
                <a:latin typeface="Times New Roman"/>
                <a:cs typeface="Times New Roman"/>
              </a:rPr>
              <a:t>Big programs can not be  executed</a:t>
            </a:r>
            <a:endParaRPr lang="en-US" sz="2000" dirty="0">
              <a:latin typeface="Times New Roman"/>
              <a:cs typeface="Times New Roman"/>
            </a:endParaRPr>
          </a:p>
          <a:p>
            <a:pPr marL="12065" algn="just">
              <a:lnSpc>
                <a:spcPct val="150000"/>
              </a:lnSpc>
              <a:spcBef>
                <a:spcPts val="295"/>
              </a:spcBef>
              <a:tabLst>
                <a:tab pos="121920" algn="l"/>
              </a:tabLst>
            </a:pPr>
            <a:r>
              <a:rPr lang="en-US" sz="2000" spc="5" dirty="0">
                <a:latin typeface="Times New Roman"/>
                <a:cs typeface="Times New Roman"/>
              </a:rPr>
              <a:t>		-Unless program parts are  loaded from</a:t>
            </a:r>
            <a:r>
              <a:rPr lang="en-US" sz="2000" spc="-10" dirty="0">
                <a:latin typeface="Times New Roman"/>
                <a:cs typeface="Times New Roman"/>
              </a:rPr>
              <a:t> </a:t>
            </a:r>
            <a:r>
              <a:rPr lang="en-US" sz="2000" spc="5" dirty="0">
                <a:latin typeface="Times New Roman"/>
                <a:cs typeface="Times New Roman"/>
              </a:rPr>
              <a:t>disk</a:t>
            </a:r>
            <a:endParaRPr lang="en-US" sz="2000" dirty="0">
              <a:latin typeface="Times New Roman"/>
              <a:cs typeface="Times New Roman"/>
            </a:endParaRPr>
          </a:p>
          <a:p>
            <a:pPr marL="354965" indent="-342900" algn="just">
              <a:lnSpc>
                <a:spcPct val="150000"/>
              </a:lnSpc>
              <a:spcBef>
                <a:spcPts val="295"/>
              </a:spcBef>
              <a:buFont typeface="Arial" panose="020B0604020202020204" pitchFamily="34" charset="0"/>
              <a:buChar char="•"/>
              <a:tabLst>
                <a:tab pos="121920" algn="l"/>
              </a:tabLst>
            </a:pPr>
            <a:r>
              <a:rPr lang="en-US" sz="2000" spc="10" dirty="0">
                <a:latin typeface="Times New Roman"/>
                <a:cs typeface="Times New Roman"/>
              </a:rPr>
              <a:t>Small programs use </a:t>
            </a:r>
            <a:r>
              <a:rPr lang="en-US" sz="2000" spc="5" dirty="0">
                <a:latin typeface="Times New Roman"/>
                <a:cs typeface="Times New Roman"/>
              </a:rPr>
              <a:t>entire  partition</a:t>
            </a:r>
            <a:endParaRPr lang="en-US" sz="2000" dirty="0">
              <a:latin typeface="Times New Roman"/>
              <a:cs typeface="Times New Roman"/>
            </a:endParaRPr>
          </a:p>
          <a:p>
            <a:pPr marL="12065" algn="just">
              <a:lnSpc>
                <a:spcPct val="150000"/>
              </a:lnSpc>
              <a:spcBef>
                <a:spcPts val="295"/>
              </a:spcBef>
              <a:tabLst>
                <a:tab pos="121920" algn="l"/>
              </a:tabLst>
            </a:pPr>
            <a:r>
              <a:rPr lang="en-US" sz="2000" spc="10" dirty="0">
                <a:latin typeface="Times New Roman"/>
                <a:cs typeface="Times New Roman"/>
              </a:rPr>
              <a:t>		-A </a:t>
            </a:r>
            <a:r>
              <a:rPr lang="en-US" sz="2000" spc="5" dirty="0">
                <a:latin typeface="Times New Roman"/>
                <a:cs typeface="Times New Roman"/>
              </a:rPr>
              <a:t>problem </a:t>
            </a:r>
            <a:r>
              <a:rPr lang="en-US" sz="2000" dirty="0">
                <a:latin typeface="Times New Roman"/>
                <a:cs typeface="Times New Roman"/>
              </a:rPr>
              <a:t>called </a:t>
            </a:r>
            <a:r>
              <a:rPr lang="en-US" sz="2000" spc="5" dirty="0">
                <a:latin typeface="Times New Roman"/>
                <a:cs typeface="Times New Roman"/>
              </a:rPr>
              <a:t>“internal  fragmentation”</a:t>
            </a:r>
            <a:endParaRPr lang="en-US" sz="2000" dirty="0">
              <a:latin typeface="Times New Roman"/>
              <a:cs typeface="Times New Roman"/>
            </a:endParaRPr>
          </a:p>
          <a:p>
            <a:pPr marL="248920" lvl="1" indent="-90805" algn="just">
              <a:lnSpc>
                <a:spcPct val="150000"/>
              </a:lnSpc>
              <a:spcBef>
                <a:spcPts val="195"/>
              </a:spcBef>
              <a:buClr>
                <a:srgbClr val="3333CC"/>
              </a:buClr>
              <a:buChar char="–"/>
              <a:tabLst>
                <a:tab pos="248920" algn="l"/>
              </a:tabLst>
            </a:pPr>
            <a:endParaRPr sz="2000" dirty="0">
              <a:latin typeface="Times New Roman"/>
              <a:cs typeface="Times New Roman"/>
            </a:endParaRPr>
          </a:p>
        </p:txBody>
      </p:sp>
      <p:pic>
        <p:nvPicPr>
          <p:cNvPr id="8" name="Picture 7">
            <a:extLst>
              <a:ext uri="{FF2B5EF4-FFF2-40B4-BE49-F238E27FC236}">
                <a16:creationId xmlns:a16="http://schemas.microsoft.com/office/drawing/2014/main" id="{977DF77E-6439-479B-9365-FCD91168946A}"/>
              </a:ext>
            </a:extLst>
          </p:cNvPr>
          <p:cNvPicPr>
            <a:picLocks noChangeAspect="1"/>
          </p:cNvPicPr>
          <p:nvPr/>
        </p:nvPicPr>
        <p:blipFill>
          <a:blip r:embed="rId2"/>
          <a:stretch>
            <a:fillRect/>
          </a:stretch>
        </p:blipFill>
        <p:spPr>
          <a:xfrm>
            <a:off x="5884031" y="865602"/>
            <a:ext cx="2775849" cy="4606729"/>
          </a:xfrm>
          <a:prstGeom prst="rect">
            <a:avLst/>
          </a:prstGeom>
        </p:spPr>
      </p:pic>
    </p:spTree>
    <p:extLst>
      <p:ext uri="{BB962C8B-B14F-4D97-AF65-F5344CB8AC3E}">
        <p14:creationId xmlns:p14="http://schemas.microsoft.com/office/powerpoint/2010/main" val="214454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solidFill>
                <a:srgbClr val="000000"/>
              </a:solidFill>
            </a:endParaRPr>
          </a:p>
        </p:txBody>
      </p:sp>
      <p:sp>
        <p:nvSpPr>
          <p:cNvPr id="4" name="TextBox 3">
            <a:extLst>
              <a:ext uri="{FF2B5EF4-FFF2-40B4-BE49-F238E27FC236}">
                <a16:creationId xmlns:a16="http://schemas.microsoft.com/office/drawing/2014/main" id="{B051A9A1-28D8-4D30-9E06-07962DC6B2FE}"/>
              </a:ext>
            </a:extLst>
          </p:cNvPr>
          <p:cNvSpPr txBox="1"/>
          <p:nvPr/>
        </p:nvSpPr>
        <p:spPr>
          <a:xfrm>
            <a:off x="450166" y="464234"/>
            <a:ext cx="4839286" cy="2922403"/>
          </a:xfrm>
          <a:prstGeom prst="rect">
            <a:avLst/>
          </a:prstGeom>
          <a:noFill/>
        </p:spPr>
        <p:txBody>
          <a:bodyPr wrap="square">
            <a:spAutoFit/>
          </a:bodyPr>
          <a:lstStyle/>
          <a:p>
            <a:pPr marL="12065">
              <a:lnSpc>
                <a:spcPct val="150000"/>
              </a:lnSpc>
              <a:spcBef>
                <a:spcPts val="295"/>
              </a:spcBef>
              <a:tabLst>
                <a:tab pos="121920" algn="l"/>
              </a:tabLst>
            </a:pPr>
            <a:r>
              <a:rPr lang="en-US" sz="2000" b="1" dirty="0">
                <a:latin typeface="Times New Roman"/>
                <a:cs typeface="Times New Roman"/>
              </a:rPr>
              <a:t>Unequal-size</a:t>
            </a:r>
            <a:r>
              <a:rPr lang="en-US" sz="2000" b="1" spc="-45" dirty="0">
                <a:latin typeface="Times New Roman"/>
                <a:cs typeface="Times New Roman"/>
              </a:rPr>
              <a:t> </a:t>
            </a:r>
            <a:r>
              <a:rPr lang="en-US" sz="2000" b="1" dirty="0">
                <a:latin typeface="Times New Roman"/>
                <a:cs typeface="Times New Roman"/>
              </a:rPr>
              <a:t>partitions</a:t>
            </a:r>
          </a:p>
          <a:p>
            <a:pPr marL="354965" indent="-342900">
              <a:lnSpc>
                <a:spcPct val="150000"/>
              </a:lnSpc>
              <a:spcBef>
                <a:spcPts val="295"/>
              </a:spcBef>
              <a:buFont typeface="Arial" panose="020B0604020202020204" pitchFamily="34" charset="0"/>
              <a:buChar char="•"/>
              <a:tabLst>
                <a:tab pos="121920" algn="l"/>
              </a:tabLst>
            </a:pPr>
            <a:r>
              <a:rPr lang="en-US" sz="2000" spc="10" dirty="0">
                <a:latin typeface="Times New Roman"/>
                <a:cs typeface="Times New Roman"/>
              </a:rPr>
              <a:t>Bigger programs can be  loaded at</a:t>
            </a:r>
            <a:r>
              <a:rPr lang="en-US" sz="2000" dirty="0">
                <a:latin typeface="Times New Roman"/>
                <a:cs typeface="Times New Roman"/>
              </a:rPr>
              <a:t> </a:t>
            </a:r>
            <a:r>
              <a:rPr lang="en-US" sz="2000" spc="10" dirty="0">
                <a:latin typeface="Times New Roman"/>
                <a:cs typeface="Times New Roman"/>
              </a:rPr>
              <a:t>once</a:t>
            </a:r>
            <a:endParaRPr lang="en-US" sz="2000" dirty="0">
              <a:latin typeface="Times New Roman"/>
              <a:cs typeface="Times New Roman"/>
            </a:endParaRPr>
          </a:p>
          <a:p>
            <a:pPr marL="354965" indent="-342900">
              <a:lnSpc>
                <a:spcPct val="150000"/>
              </a:lnSpc>
              <a:spcBef>
                <a:spcPts val="295"/>
              </a:spcBef>
              <a:buFont typeface="Arial" panose="020B0604020202020204" pitchFamily="34" charset="0"/>
              <a:buChar char="•"/>
              <a:tabLst>
                <a:tab pos="121920" algn="l"/>
              </a:tabLst>
            </a:pPr>
            <a:r>
              <a:rPr lang="en-US" sz="2000" spc="10" dirty="0">
                <a:latin typeface="Times New Roman"/>
                <a:cs typeface="Times New Roman"/>
              </a:rPr>
              <a:t>Smaller programs can lead  to </a:t>
            </a:r>
            <a:r>
              <a:rPr lang="en-US" sz="2000" spc="5" dirty="0">
                <a:latin typeface="Times New Roman"/>
                <a:cs typeface="Times New Roman"/>
              </a:rPr>
              <a:t>less internal  </a:t>
            </a:r>
            <a:r>
              <a:rPr lang="en-US" sz="2000" spc="10" dirty="0">
                <a:latin typeface="Times New Roman"/>
                <a:cs typeface="Times New Roman"/>
              </a:rPr>
              <a:t>fragmentation</a:t>
            </a:r>
          </a:p>
          <a:p>
            <a:pPr marL="354965" indent="-342900">
              <a:lnSpc>
                <a:spcPct val="150000"/>
              </a:lnSpc>
              <a:spcBef>
                <a:spcPts val="295"/>
              </a:spcBef>
              <a:buFont typeface="Arial" panose="020B0604020202020204" pitchFamily="34" charset="0"/>
              <a:buChar char="•"/>
              <a:tabLst>
                <a:tab pos="121920" algn="l"/>
              </a:tabLst>
            </a:pPr>
            <a:r>
              <a:rPr lang="en-US" sz="2000" spc="10" dirty="0">
                <a:latin typeface="Times New Roman"/>
                <a:cs typeface="Times New Roman"/>
              </a:rPr>
              <a:t>Advantages </a:t>
            </a:r>
            <a:r>
              <a:rPr lang="en-US" sz="2000" spc="5" dirty="0">
                <a:latin typeface="Times New Roman"/>
                <a:cs typeface="Times New Roman"/>
              </a:rPr>
              <a:t>require  </a:t>
            </a:r>
            <a:r>
              <a:rPr lang="en-US" sz="2000" spc="10" dirty="0">
                <a:latin typeface="Times New Roman"/>
                <a:cs typeface="Times New Roman"/>
              </a:rPr>
              <a:t>assignment of jobs </a:t>
            </a:r>
            <a:r>
              <a:rPr lang="en-US" sz="2000" spc="5" dirty="0">
                <a:latin typeface="Times New Roman"/>
                <a:cs typeface="Times New Roman"/>
              </a:rPr>
              <a:t>to partitions</a:t>
            </a:r>
            <a:endParaRPr lang="en-US" sz="2000" dirty="0">
              <a:latin typeface="Times New Roman"/>
              <a:cs typeface="Times New Roman"/>
            </a:endParaRPr>
          </a:p>
        </p:txBody>
      </p:sp>
      <p:pic>
        <p:nvPicPr>
          <p:cNvPr id="6" name="Picture 5">
            <a:extLst>
              <a:ext uri="{FF2B5EF4-FFF2-40B4-BE49-F238E27FC236}">
                <a16:creationId xmlns:a16="http://schemas.microsoft.com/office/drawing/2014/main" id="{02232154-2A02-4795-B496-37F5E216C00F}"/>
              </a:ext>
            </a:extLst>
          </p:cNvPr>
          <p:cNvPicPr>
            <a:picLocks noChangeAspect="1"/>
          </p:cNvPicPr>
          <p:nvPr/>
        </p:nvPicPr>
        <p:blipFill>
          <a:blip r:embed="rId2"/>
          <a:stretch>
            <a:fillRect/>
          </a:stretch>
        </p:blipFill>
        <p:spPr>
          <a:xfrm>
            <a:off x="5087494" y="340778"/>
            <a:ext cx="3958032" cy="4650688"/>
          </a:xfrm>
          <a:prstGeom prst="rect">
            <a:avLst/>
          </a:prstGeom>
        </p:spPr>
      </p:pic>
    </p:spTree>
    <p:extLst>
      <p:ext uri="{BB962C8B-B14F-4D97-AF65-F5344CB8AC3E}">
        <p14:creationId xmlns:p14="http://schemas.microsoft.com/office/powerpoint/2010/main" val="179502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solidFill>
                <a:srgbClr val="000000"/>
              </a:solidFill>
            </a:endParaRPr>
          </a:p>
        </p:txBody>
      </p:sp>
      <p:sp>
        <p:nvSpPr>
          <p:cNvPr id="5" name="Rectangle 4"/>
          <p:cNvSpPr/>
          <p:nvPr/>
        </p:nvSpPr>
        <p:spPr>
          <a:xfrm>
            <a:off x="1" y="127000"/>
            <a:ext cx="6498168" cy="369332"/>
          </a:xfrm>
          <a:prstGeom prst="rect">
            <a:avLst/>
          </a:prstGeom>
        </p:spPr>
        <p:txBody>
          <a:bodyPr wrap="square">
            <a:spAutoFit/>
          </a:bodyPr>
          <a:lstStyle/>
          <a:p>
            <a:r>
              <a:rPr lang="en-US" b="1" dirty="0">
                <a:solidFill>
                  <a:srgbClr val="273239"/>
                </a:solidFill>
                <a:latin typeface="urw-din"/>
              </a:rPr>
              <a:t>Advantages of Fixed Partitioning </a:t>
            </a:r>
            <a:endParaRPr lang="en-US" dirty="0"/>
          </a:p>
        </p:txBody>
      </p:sp>
      <p:sp>
        <p:nvSpPr>
          <p:cNvPr id="6" name="Rectangle 5"/>
          <p:cNvSpPr/>
          <p:nvPr/>
        </p:nvSpPr>
        <p:spPr>
          <a:xfrm>
            <a:off x="0" y="496332"/>
            <a:ext cx="8724900" cy="2554545"/>
          </a:xfrm>
          <a:prstGeom prst="rect">
            <a:avLst/>
          </a:prstGeom>
        </p:spPr>
        <p:txBody>
          <a:bodyPr wrap="square">
            <a:spAutoFit/>
          </a:bodyPr>
          <a:lstStyle/>
          <a:p>
            <a:pPr fontAlgn="base">
              <a:buFont typeface="+mj-lt"/>
              <a:buAutoNum type="arabicPeriod"/>
            </a:pPr>
            <a:r>
              <a:rPr lang="en-US" sz="2000" b="1" dirty="0">
                <a:solidFill>
                  <a:srgbClr val="273239"/>
                </a:solidFill>
                <a:latin typeface="Times New Roman" panose="02020603050405020304" pitchFamily="18" charset="0"/>
                <a:cs typeface="Times New Roman" panose="02020603050405020304" pitchFamily="18" charset="0"/>
              </a:rPr>
              <a:t>Easy to implement:</a:t>
            </a:r>
            <a:r>
              <a:rPr lang="en-US" sz="2000" dirty="0">
                <a:solidFill>
                  <a:srgbClr val="273239"/>
                </a:solidFill>
                <a:latin typeface="Times New Roman" panose="02020603050405020304" pitchFamily="18" charset="0"/>
                <a:cs typeface="Times New Roman" panose="02020603050405020304" pitchFamily="18" charset="0"/>
              </a:rPr>
              <a:t> </a:t>
            </a:r>
            <a:br>
              <a:rPr lang="en-US" sz="2000" dirty="0">
                <a:solidFill>
                  <a:srgbClr val="273239"/>
                </a:solidFill>
                <a:latin typeface="Times New Roman" panose="02020603050405020304" pitchFamily="18" charset="0"/>
                <a:cs typeface="Times New Roman" panose="02020603050405020304" pitchFamily="18" charset="0"/>
              </a:rPr>
            </a:br>
            <a:r>
              <a:rPr lang="en-US" sz="2000" dirty="0">
                <a:solidFill>
                  <a:srgbClr val="273239"/>
                </a:solidFill>
                <a:latin typeface="Times New Roman" panose="02020603050405020304" pitchFamily="18" charset="0"/>
                <a:cs typeface="Times New Roman" panose="02020603050405020304" pitchFamily="18" charset="0"/>
              </a:rPr>
              <a:t>Algorithms needed to implement Fixed Partitioning are easy to implement. It simply requires putting a process into a certain partition without focusing on the emergence of Internal and External Fragmentation. </a:t>
            </a:r>
            <a:br>
              <a:rPr lang="en-US" sz="2000" dirty="0">
                <a:solidFill>
                  <a:srgbClr val="273239"/>
                </a:solidFill>
                <a:latin typeface="Times New Roman" panose="02020603050405020304" pitchFamily="18" charset="0"/>
                <a:cs typeface="Times New Roman" panose="02020603050405020304" pitchFamily="18" charset="0"/>
              </a:rPr>
            </a:br>
            <a:r>
              <a:rPr lang="en-US" sz="2000" dirty="0">
                <a:solidFill>
                  <a:srgbClr val="273239"/>
                </a:solidFill>
                <a:latin typeface="Times New Roman" panose="02020603050405020304" pitchFamily="18" charset="0"/>
                <a:cs typeface="Times New Roman" panose="02020603050405020304" pitchFamily="18" charset="0"/>
              </a:rPr>
              <a:t> </a:t>
            </a:r>
          </a:p>
          <a:p>
            <a:pPr fontAlgn="base">
              <a:buFont typeface="+mj-lt"/>
              <a:buAutoNum type="arabicPeriod"/>
            </a:pPr>
            <a:r>
              <a:rPr lang="en-US" sz="2000" b="1" dirty="0">
                <a:solidFill>
                  <a:srgbClr val="273239"/>
                </a:solidFill>
                <a:latin typeface="Times New Roman" panose="02020603050405020304" pitchFamily="18" charset="0"/>
                <a:cs typeface="Times New Roman" panose="02020603050405020304" pitchFamily="18" charset="0"/>
              </a:rPr>
              <a:t>Little OS overhead:</a:t>
            </a:r>
            <a:r>
              <a:rPr lang="en-US" sz="2000" dirty="0">
                <a:solidFill>
                  <a:srgbClr val="273239"/>
                </a:solidFill>
                <a:latin typeface="Times New Roman" panose="02020603050405020304" pitchFamily="18" charset="0"/>
                <a:cs typeface="Times New Roman" panose="02020603050405020304" pitchFamily="18" charset="0"/>
              </a:rPr>
              <a:t> </a:t>
            </a:r>
            <a:br>
              <a:rPr lang="en-US" sz="2000" dirty="0">
                <a:solidFill>
                  <a:srgbClr val="273239"/>
                </a:solidFill>
                <a:latin typeface="Times New Roman" panose="02020603050405020304" pitchFamily="18" charset="0"/>
                <a:cs typeface="Times New Roman" panose="02020603050405020304" pitchFamily="18" charset="0"/>
              </a:rPr>
            </a:br>
            <a:r>
              <a:rPr lang="en-US" sz="2000" dirty="0">
                <a:solidFill>
                  <a:srgbClr val="273239"/>
                </a:solidFill>
                <a:latin typeface="Times New Roman" panose="02020603050405020304" pitchFamily="18" charset="0"/>
                <a:cs typeface="Times New Roman" panose="02020603050405020304" pitchFamily="18" charset="0"/>
              </a:rPr>
              <a:t>Processing of Fixed Partitioning requires lesser excess and indirect computational power.</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189513" y="3050877"/>
            <a:ext cx="8954487" cy="1754326"/>
          </a:xfrm>
          <a:prstGeom prst="rect">
            <a:avLst/>
          </a:prstGeom>
        </p:spPr>
        <p:txBody>
          <a:bodyPr wrap="square">
            <a:spAutoFit/>
          </a:bodyPr>
          <a:lstStyle/>
          <a:p>
            <a:r>
              <a:rPr lang="en-US" b="1" dirty="0">
                <a:solidFill>
                  <a:srgbClr val="273239"/>
                </a:solidFill>
                <a:latin typeface="urw-din"/>
              </a:rPr>
              <a:t>Disadvantages of Fixed Partitioning</a:t>
            </a:r>
          </a:p>
          <a:p>
            <a:pPr marL="342900" indent="-342900">
              <a:buFont typeface="+mj-lt"/>
              <a:buAutoNum type="arabicPeriod"/>
            </a:pPr>
            <a:r>
              <a:rPr lang="en-US" b="1" dirty="0"/>
              <a:t>Internal Fragmentation:</a:t>
            </a:r>
            <a:r>
              <a:rPr lang="en-US" dirty="0"/>
              <a:t> </a:t>
            </a:r>
          </a:p>
          <a:p>
            <a:pPr marL="342900" indent="-342900">
              <a:buFont typeface="+mj-lt"/>
              <a:buAutoNum type="arabicPeriod"/>
            </a:pPr>
            <a:r>
              <a:rPr lang="en-US" b="1" dirty="0"/>
              <a:t>External Fragmentation:</a:t>
            </a:r>
            <a:r>
              <a:rPr lang="en-US" dirty="0"/>
              <a:t> </a:t>
            </a:r>
          </a:p>
          <a:p>
            <a:pPr marL="342900" indent="-342900">
              <a:buFont typeface="+mj-lt"/>
              <a:buAutoNum type="arabicPeriod"/>
            </a:pPr>
            <a:r>
              <a:rPr lang="en-US" b="1" dirty="0"/>
              <a:t>Limit process size:</a:t>
            </a:r>
            <a:r>
              <a:rPr lang="en-US" dirty="0"/>
              <a:t> </a:t>
            </a:r>
          </a:p>
          <a:p>
            <a:pPr marL="342900" indent="-342900">
              <a:buFont typeface="+mj-lt"/>
              <a:buAutoNum type="arabicPeriod"/>
            </a:pPr>
            <a:r>
              <a:rPr lang="en-US" b="1" dirty="0"/>
              <a:t>Limitation on Degree of Multiprogramming:</a:t>
            </a:r>
            <a:endParaRPr lang="en-US" b="1" dirty="0">
              <a:solidFill>
                <a:srgbClr val="273239"/>
              </a:solidFill>
              <a:latin typeface="urw-din"/>
            </a:endParaRPr>
          </a:p>
          <a:p>
            <a:r>
              <a:rPr lang="en-US" b="1" dirty="0">
                <a:solidFill>
                  <a:srgbClr val="273239"/>
                </a:solidFill>
                <a:latin typeface="urw-din"/>
              </a:rPr>
              <a:t> </a:t>
            </a:r>
            <a:endParaRPr lang="en-US" dirty="0"/>
          </a:p>
        </p:txBody>
      </p:sp>
    </p:spTree>
    <p:extLst>
      <p:ext uri="{BB962C8B-B14F-4D97-AF65-F5344CB8AC3E}">
        <p14:creationId xmlns:p14="http://schemas.microsoft.com/office/powerpoint/2010/main" val="298815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4429" y="18713"/>
            <a:ext cx="7886700" cy="741779"/>
          </a:xfrm>
        </p:spPr>
        <p:txBody>
          <a:bodyPr>
            <a:normAutofit/>
          </a:bodyPr>
          <a:lstStyle/>
          <a:p>
            <a:r>
              <a:rPr lang="en-US" sz="3200" b="1" dirty="0">
                <a:latin typeface="Times New Roman" panose="02020603050405020304" pitchFamily="18" charset="0"/>
                <a:cs typeface="Times New Roman" panose="02020603050405020304" pitchFamily="18" charset="0"/>
              </a:rPr>
              <a:t>Variable Partitioning</a:t>
            </a:r>
            <a:endParaRPr lang="en-US"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2779" y="605256"/>
            <a:ext cx="8310813" cy="575109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It is a part of Contiguous allocation technique. It is used to alleviate the problem faced by Fixed Partitioning. In contrast with fixed partitioning, partitions are not made before the execution or during system configure.</a:t>
            </a:r>
          </a:p>
          <a:p>
            <a:pPr algn="just" fontAlgn="base"/>
            <a:r>
              <a:rPr lang="en-US" sz="2000" dirty="0">
                <a:latin typeface="Times New Roman" panose="02020603050405020304" pitchFamily="18" charset="0"/>
                <a:cs typeface="Times New Roman" panose="02020603050405020304" pitchFamily="18" charset="0"/>
              </a:rPr>
              <a:t>Initially RAM is empty and partitions are made during the run-time according to process’s need instead of partitioning during system configure.</a:t>
            </a:r>
          </a:p>
          <a:p>
            <a:pPr algn="just" fontAlgn="base"/>
            <a:r>
              <a:rPr lang="en-US" sz="2000" dirty="0">
                <a:latin typeface="Times New Roman" panose="02020603050405020304" pitchFamily="18" charset="0"/>
                <a:cs typeface="Times New Roman" panose="02020603050405020304" pitchFamily="18" charset="0"/>
              </a:rPr>
              <a:t>The size of partition will be equal to incoming process.</a:t>
            </a:r>
          </a:p>
          <a:p>
            <a:pPr algn="just" fontAlgn="base"/>
            <a:r>
              <a:rPr lang="en-US" sz="2000" dirty="0">
                <a:latin typeface="Times New Roman" panose="02020603050405020304" pitchFamily="18" charset="0"/>
                <a:cs typeface="Times New Roman" panose="02020603050405020304" pitchFamily="18" charset="0"/>
              </a:rPr>
              <a:t>The partition size varies according to the need of the process so that the internal fragmentation can be avoided to ensure efficient </a:t>
            </a:r>
            <a:r>
              <a:rPr lang="en-US" sz="2000" dirty="0" err="1">
                <a:latin typeface="Times New Roman" panose="02020603050405020304" pitchFamily="18" charset="0"/>
                <a:cs typeface="Times New Roman" panose="02020603050405020304" pitchFamily="18" charset="0"/>
              </a:rPr>
              <a:t>utilisation</a:t>
            </a:r>
            <a:r>
              <a:rPr lang="en-US" sz="2000" dirty="0">
                <a:latin typeface="Times New Roman" panose="02020603050405020304" pitchFamily="18" charset="0"/>
                <a:cs typeface="Times New Roman" panose="02020603050405020304" pitchFamily="18" charset="0"/>
              </a:rPr>
              <a:t> of RAM.</a:t>
            </a:r>
          </a:p>
          <a:p>
            <a:pPr algn="just" fontAlgn="base"/>
            <a:r>
              <a:rPr lang="en-US" sz="2000" dirty="0">
                <a:latin typeface="Times New Roman" panose="02020603050405020304" pitchFamily="18" charset="0"/>
                <a:cs typeface="Times New Roman" panose="02020603050405020304" pitchFamily="18" charset="0"/>
              </a:rPr>
              <a:t>Number of partitions in RAM is not fixed and depends on the number of incoming process and Main Memory’s size.</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solidFill>
                <a:srgbClr val="000000"/>
              </a:solidFill>
            </a:endParaRPr>
          </a:p>
        </p:txBody>
      </p:sp>
      <p:pic>
        <p:nvPicPr>
          <p:cNvPr id="3074" name="Picture 2" descr="https://media.geeksforgeeks.org/wp-content/uploads/111-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9800" y="3814011"/>
            <a:ext cx="4230687" cy="331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242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4429" y="18713"/>
            <a:ext cx="7886700" cy="741779"/>
          </a:xfrm>
        </p:spPr>
        <p:txBody>
          <a:bodyPr>
            <a:normAutofit/>
          </a:bodyPr>
          <a:lstStyle/>
          <a:p>
            <a:r>
              <a:rPr lang="en-US" sz="3200" b="1" dirty="0"/>
              <a:t>Advantages of Variable Partitioning </a:t>
            </a:r>
            <a:endParaRPr lang="en-US" sz="32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2779" y="605256"/>
            <a:ext cx="8310813" cy="5751095"/>
          </a:xfrm>
        </p:spPr>
        <p:txBody>
          <a:bodyPr>
            <a:normAutofit/>
          </a:bodyPr>
          <a:lstStyle/>
          <a:p>
            <a:pPr fontAlgn="base"/>
            <a:r>
              <a:rPr lang="en-US" sz="2000" b="1" dirty="0">
                <a:latin typeface="Times New Roman" panose="02020603050405020304" pitchFamily="18" charset="0"/>
                <a:cs typeface="Times New Roman" panose="02020603050405020304" pitchFamily="18" charset="0"/>
              </a:rPr>
              <a:t>No Internal Fragmentation: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variable Partitioning, space in main memory is allocated strictly according to the need of process, hence there is no case of internal fragmentation. There will be no unused space left in the partition.</a:t>
            </a:r>
          </a:p>
          <a:p>
            <a:pPr fontAlgn="base"/>
            <a:r>
              <a:rPr lang="en-US" sz="2000" b="1" dirty="0">
                <a:latin typeface="Times New Roman" panose="02020603050405020304" pitchFamily="18" charset="0"/>
                <a:cs typeface="Times New Roman" panose="02020603050405020304" pitchFamily="18" charset="0"/>
              </a:rPr>
              <a:t>No restriction on Degree of Multiprogramming:</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More number of processes can be accommodated due to absence of internal fragmentation. A process can be loaded until the memory is empty.</a:t>
            </a:r>
          </a:p>
          <a:p>
            <a:pPr fontAlgn="base"/>
            <a:r>
              <a:rPr lang="en-US" sz="2000" b="1" dirty="0">
                <a:latin typeface="Times New Roman" panose="02020603050405020304" pitchFamily="18" charset="0"/>
                <a:cs typeface="Times New Roman" panose="02020603050405020304" pitchFamily="18" charset="0"/>
              </a:rPr>
              <a:t>No Limitation on the size of the process: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Fixed partitioning, the process with the size greater than the size of the largest partition could not be loaded and process can not be divided as it is invalid in contiguous allocation technique. Here, In variable partitioning, the process size can’t be restricted since the partition size is decided according to the process size.</a:t>
            </a:r>
          </a:p>
          <a:p>
            <a:pPr marL="0" indent="0">
              <a:buNone/>
            </a:pPr>
            <a:r>
              <a:rPr lang="en-US" sz="2400" dirty="0">
                <a:latin typeface="Times New Roman" panose="02020603050405020304" pitchFamily="18" charset="0"/>
                <a:cs typeface="Times New Roman" panose="02020603050405020304" pitchFamily="18" charset="0"/>
              </a:rPr>
              <a:t>Disadvantages of variable partition </a:t>
            </a:r>
          </a:p>
          <a:p>
            <a:r>
              <a:rPr lang="en-US" sz="2400" dirty="0">
                <a:latin typeface="Times New Roman" panose="02020603050405020304" pitchFamily="18" charset="0"/>
                <a:cs typeface="Times New Roman" panose="02020603050405020304" pitchFamily="18" charset="0"/>
              </a:rPr>
              <a:t>Difficult to implement </a:t>
            </a: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solidFill>
                <a:srgbClr val="000000"/>
              </a:solidFill>
            </a:endParaRPr>
          </a:p>
        </p:txBody>
      </p:sp>
    </p:spTree>
    <p:extLst>
      <p:ext uri="{BB962C8B-B14F-4D97-AF65-F5344CB8AC3E}">
        <p14:creationId xmlns:p14="http://schemas.microsoft.com/office/powerpoint/2010/main" val="226138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886158"/>
          </a:xfrm>
        </p:spPr>
        <p:txBody>
          <a:bodyPr>
            <a:normAutofit fontScale="90000"/>
          </a:bodyPr>
          <a:lstStyle/>
          <a:p>
            <a:r>
              <a:rPr lang="en-US" sz="4000" b="1" dirty="0">
                <a:latin typeface="Times New Roman" panose="02020603050405020304" pitchFamily="18" charset="0"/>
                <a:cs typeface="Times New Roman" panose="02020603050405020304" pitchFamily="18" charset="0"/>
              </a:rPr>
              <a:t>Fragmentation</a:t>
            </a:r>
            <a:br>
              <a:rPr lang="en-US" b="1"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a:xfrm>
            <a:off x="0" y="808206"/>
            <a:ext cx="8262687" cy="604979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As processes are loaded and removed from memory, the free memory space is broken into little pieces. It happens after sometimes that processes cannot be allocated to memory blocks considering their small size and memory blocks remains unused. This problem is known as Fragmentation.</a:t>
            </a:r>
          </a:p>
          <a:p>
            <a:pPr marL="457200" indent="-457200" algn="just">
              <a:buAutoNum type="arabicPeriod"/>
            </a:pPr>
            <a:r>
              <a:rPr lang="en-US" sz="2400" b="1" dirty="0"/>
              <a:t>Internal Fragmentation:</a:t>
            </a:r>
            <a:r>
              <a:rPr lang="en-US" sz="2400" dirty="0"/>
              <a:t> </a:t>
            </a:r>
            <a:endParaRPr lang="en-US" sz="24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Internal fragmentation happens when the memory is split into mounted-sized blocks. Whenever a method is requested for the memory, the mounted-sized block is allotted to the method. just in case the memory allotted to the method is somewhat larger than the memory requested, then the distinction between allotted and requested memory is that the internal fragmentation.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solidFill>
                <a:srgbClr val="000000"/>
              </a:solidFill>
            </a:endParaRPr>
          </a:p>
        </p:txBody>
      </p:sp>
      <p:pic>
        <p:nvPicPr>
          <p:cNvPr id="1026" name="Picture 2" descr="Internal Fra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700" y="4006516"/>
            <a:ext cx="3724275" cy="271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432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886158"/>
          </a:xfrm>
        </p:spPr>
        <p:txBody>
          <a:bodyPr>
            <a:normAutofit fontScale="90000"/>
          </a:bodyPr>
          <a:lstStyle/>
          <a:p>
            <a:r>
              <a:rPr lang="en-US" sz="4000" b="1" dirty="0">
                <a:latin typeface="Times New Roman" panose="02020603050405020304" pitchFamily="18" charset="0"/>
                <a:cs typeface="Times New Roman" panose="02020603050405020304" pitchFamily="18" charset="0"/>
              </a:rPr>
              <a:t>Fragmentation</a:t>
            </a:r>
            <a:br>
              <a:rPr lang="en-US" b="1" dirty="0">
                <a:latin typeface="Times New Roman" panose="02020603050405020304" pitchFamily="18" charset="0"/>
                <a:cs typeface="Times New Roman" panose="02020603050405020304" pitchFamily="18" charset="0"/>
              </a:rPr>
            </a:br>
            <a:endParaRPr lang="en-US" dirty="0"/>
          </a:p>
        </p:txBody>
      </p:sp>
      <p:sp>
        <p:nvSpPr>
          <p:cNvPr id="4" name="Content Placeholder 3"/>
          <p:cNvSpPr>
            <a:spLocks noGrp="1"/>
          </p:cNvSpPr>
          <p:nvPr>
            <p:ph idx="1"/>
          </p:nvPr>
        </p:nvSpPr>
        <p:spPr>
          <a:xfrm>
            <a:off x="0" y="808206"/>
            <a:ext cx="8262687" cy="6049794"/>
          </a:xfrm>
        </p:spPr>
        <p:txBody>
          <a:bodyPr>
            <a:normAutofit/>
          </a:bodyPr>
          <a:lstStyle/>
          <a:p>
            <a:pPr marL="0" indent="0" algn="just">
              <a:buNone/>
            </a:pPr>
            <a:r>
              <a:rPr lang="en-US" sz="2000" b="1" dirty="0"/>
              <a:t> External Fragmentation:</a:t>
            </a:r>
            <a:r>
              <a:rPr lang="en-US" sz="2000" dirty="0"/>
              <a:t> </a:t>
            </a:r>
            <a:r>
              <a:rPr lang="en-US" sz="2000" b="1" dirty="0"/>
              <a:t> </a:t>
            </a:r>
          </a:p>
          <a:p>
            <a:pPr marL="0" indent="0" algn="just">
              <a:buNone/>
            </a:pPr>
            <a:r>
              <a:rPr lang="en-US" sz="2000" dirty="0">
                <a:latin typeface="Times New Roman" panose="02020603050405020304" pitchFamily="18" charset="0"/>
                <a:cs typeface="Times New Roman" panose="02020603050405020304" pitchFamily="18" charset="0"/>
              </a:rPr>
              <a:t>External fragmentation happens when there’s a sufficient quantity of area within the memory to satisfy the memory request of a method. However, the process’s memory request cannot be fulfilled because the memory offered is in a non-contiguous manner. Whether you apply a first-fit or best-fit memory allocation strategy it’ll cause external fragmentation.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solidFill>
                <a:srgbClr val="000000"/>
              </a:solidFill>
            </a:endParaRPr>
          </a:p>
        </p:txBody>
      </p:sp>
      <p:pic>
        <p:nvPicPr>
          <p:cNvPr id="2050" name="Picture 2" descr="External Fragm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33" y="2711448"/>
            <a:ext cx="5838825" cy="34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03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solidFill>
                <a:srgbClr val="000000"/>
              </a:solidFill>
            </a:endParaRPr>
          </a:p>
        </p:txBody>
      </p:sp>
      <p:sp>
        <p:nvSpPr>
          <p:cNvPr id="4" name="TextBox 3">
            <a:extLst>
              <a:ext uri="{FF2B5EF4-FFF2-40B4-BE49-F238E27FC236}">
                <a16:creationId xmlns:a16="http://schemas.microsoft.com/office/drawing/2014/main" id="{93F416E6-33AA-4BBA-B883-3703672442A3}"/>
              </a:ext>
            </a:extLst>
          </p:cNvPr>
          <p:cNvSpPr txBox="1"/>
          <p:nvPr/>
        </p:nvSpPr>
        <p:spPr>
          <a:xfrm>
            <a:off x="345124" y="797533"/>
            <a:ext cx="8453752" cy="57413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Main memory (RAM) is an important resource that must be very carefully managed.</a:t>
            </a: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Basically every programmer or even normal computer programmer or user wants infinitely large and fast memory. And the memory is also non-volatile memory, means a memory that doesn't lose its content when the power supply stops.</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The part of the OS that manages the memory hierarchy is called the memory manager.</a:t>
            </a:r>
          </a:p>
          <a:p>
            <a:pPr marL="742950" lvl="1"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Its job is to keep track of which parts of memory are in use and which parts are not in use. </a:t>
            </a:r>
          </a:p>
          <a:p>
            <a:pPr marL="742950" lvl="1"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To allocate memory to processes when they need it. </a:t>
            </a:r>
          </a:p>
          <a:p>
            <a:pPr marL="742950" lvl="1"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To deallocate it when they’re done.</a:t>
            </a:r>
          </a:p>
          <a:p>
            <a:pPr marL="742950" lvl="1"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To manage swapping between main memory and disk when main memory is too small to hold all the processes. </a:t>
            </a:r>
            <a:endParaRPr lang="en-US" sz="19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7EE26F9-E6D0-4554-9B28-ED1E41E0900C}"/>
              </a:ext>
            </a:extLst>
          </p:cNvPr>
          <p:cNvSpPr txBox="1"/>
          <p:nvPr/>
        </p:nvSpPr>
        <p:spPr>
          <a:xfrm>
            <a:off x="1554479" y="390207"/>
            <a:ext cx="4572000"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Memory</a:t>
            </a:r>
            <a:endParaRPr lang="en-US" sz="2400" b="1" dirty="0"/>
          </a:p>
        </p:txBody>
      </p:sp>
    </p:spTree>
    <p:extLst>
      <p:ext uri="{BB962C8B-B14F-4D97-AF65-F5344CB8AC3E}">
        <p14:creationId xmlns:p14="http://schemas.microsoft.com/office/powerpoint/2010/main" val="2249277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solidFill>
                <a:srgbClr val="000000"/>
              </a:solidFill>
            </a:endParaRPr>
          </a:p>
        </p:txBody>
      </p:sp>
      <p:sp>
        <p:nvSpPr>
          <p:cNvPr id="4" name="TextBox 3">
            <a:extLst>
              <a:ext uri="{FF2B5EF4-FFF2-40B4-BE49-F238E27FC236}">
                <a16:creationId xmlns:a16="http://schemas.microsoft.com/office/drawing/2014/main" id="{BABB9F2C-62D1-4CBC-B3CA-59FBF6825BAB}"/>
              </a:ext>
            </a:extLst>
          </p:cNvPr>
          <p:cNvSpPr txBox="1"/>
          <p:nvPr/>
        </p:nvSpPr>
        <p:spPr>
          <a:xfrm>
            <a:off x="168812" y="171381"/>
            <a:ext cx="8806375"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Requirements  of Memory management</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F76756-E462-4FDD-A830-F511B1053EF8}"/>
              </a:ext>
            </a:extLst>
          </p:cNvPr>
          <p:cNvSpPr txBox="1"/>
          <p:nvPr/>
        </p:nvSpPr>
        <p:spPr>
          <a:xfrm>
            <a:off x="168812" y="633046"/>
            <a:ext cx="8806375" cy="3693319"/>
          </a:xfrm>
          <a:prstGeom prst="rect">
            <a:avLst/>
          </a:prstGeom>
          <a:noFill/>
        </p:spPr>
        <p:txBody>
          <a:bodyPr wrap="square">
            <a:spAutoFit/>
          </a:bodyPr>
          <a:lstStyle/>
          <a:p>
            <a:pPr algn="just">
              <a:lnSpc>
                <a:spcPct val="150000"/>
              </a:lnSpc>
            </a:pPr>
            <a:r>
              <a:rPr lang="en-US" b="1" i="0" u="none" strike="noStrike" baseline="0" dirty="0">
                <a:latin typeface="Times New Roman" panose="02020603050405020304" pitchFamily="18" charset="0"/>
                <a:cs typeface="Times New Roman" panose="02020603050405020304" pitchFamily="18" charset="0"/>
              </a:rPr>
              <a:t>Relocation and Protection </a:t>
            </a:r>
          </a:p>
          <a:p>
            <a:pPr fontAlgn="base"/>
            <a:r>
              <a:rPr lang="en-US" dirty="0"/>
              <a:t>The term program re-</a:t>
            </a:r>
            <a:r>
              <a:rPr lang="en-US" dirty="0" err="1"/>
              <a:t>locatability</a:t>
            </a:r>
            <a:r>
              <a:rPr lang="en-US" dirty="0"/>
              <a:t> refers to the ability to load and execute a given program into memory</a:t>
            </a:r>
            <a:r>
              <a:rPr lang="en-US" b="1" dirty="0"/>
              <a:t>.</a:t>
            </a:r>
            <a:endParaRPr lang="en-US" dirty="0"/>
          </a:p>
          <a:p>
            <a:pPr fontAlgn="base"/>
            <a:r>
              <a:rPr lang="en-US" b="1" dirty="0"/>
              <a:t>Memory management technique</a:t>
            </a:r>
            <a:r>
              <a:rPr lang="en-US" dirty="0"/>
              <a:t> in which </a:t>
            </a:r>
            <a:r>
              <a:rPr lang="en-US" b="1" dirty="0"/>
              <a:t>system stores</a:t>
            </a:r>
            <a:r>
              <a:rPr lang="en-US" dirty="0"/>
              <a:t> and </a:t>
            </a:r>
            <a:r>
              <a:rPr lang="en-US" b="1" dirty="0"/>
              <a:t>retrieves data</a:t>
            </a:r>
            <a:r>
              <a:rPr lang="en-US" dirty="0"/>
              <a:t> from </a:t>
            </a:r>
            <a:r>
              <a:rPr lang="en-US" b="1" dirty="0"/>
              <a:t>secondary storage</a:t>
            </a:r>
            <a:r>
              <a:rPr lang="en-US" dirty="0"/>
              <a:t> for use in</a:t>
            </a:r>
            <a:r>
              <a:rPr lang="en-US" b="1" dirty="0"/>
              <a:t> main memory </a:t>
            </a:r>
            <a:r>
              <a:rPr lang="en-US" dirty="0"/>
              <a:t>is called </a:t>
            </a:r>
            <a:r>
              <a:rPr lang="en-US" b="1" dirty="0"/>
              <a:t>paging technique</a:t>
            </a:r>
            <a:r>
              <a:rPr lang="en-US" dirty="0"/>
              <a:t> in memory management.</a:t>
            </a:r>
          </a:p>
          <a:p>
            <a:pPr fontAlgn="base"/>
            <a:r>
              <a:rPr lang="en-US" dirty="0"/>
              <a:t>In reality, the program may be loaded at different memory locations, which are called physical addresses.</a:t>
            </a:r>
          </a:p>
          <a:p>
            <a:pPr fontAlgn="base"/>
            <a:r>
              <a:rPr lang="en-US" b="1" dirty="0"/>
              <a:t>Relocation is way to map virtual addresses into physical addresses.</a:t>
            </a:r>
            <a:endParaRPr lang="en-US" dirty="0"/>
          </a:p>
          <a:p>
            <a:pPr fontAlgn="base"/>
            <a:r>
              <a:rPr lang="en-US" dirty="0"/>
              <a:t>Depending on when and how the mapping from the virtual address space to the physical address space takes place in a given relocation scheme.</a:t>
            </a:r>
          </a:p>
          <a:p>
            <a:pPr fontAlgn="base"/>
            <a:endParaRPr lang="en-US" dirty="0"/>
          </a:p>
          <a:p>
            <a:pPr algn="just">
              <a:lnSpc>
                <a:spcPct val="150000"/>
              </a:lnSpc>
            </a:pPr>
            <a:endParaRPr lang="en-US" b="0" i="0" u="none" strike="noStrike" baseline="0" dirty="0">
              <a:latin typeface="Times New Roman" panose="02020603050405020304" pitchFamily="18" charset="0"/>
              <a:cs typeface="Times New Roman" panose="02020603050405020304" pitchFamily="18" charset="0"/>
            </a:endParaRPr>
          </a:p>
        </p:txBody>
      </p:sp>
      <p:pic>
        <p:nvPicPr>
          <p:cNvPr id="5" name="Picture 2" descr="MMU sc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723" y="3597525"/>
            <a:ext cx="6057900" cy="366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111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79F39D-0F98-4CA8-A70F-E5267F93BE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solidFill>
                <a:srgbClr val="000000"/>
              </a:solidFill>
            </a:endParaRPr>
          </a:p>
        </p:txBody>
      </p:sp>
      <p:sp>
        <p:nvSpPr>
          <p:cNvPr id="6" name="TextBox 5">
            <a:extLst>
              <a:ext uri="{FF2B5EF4-FFF2-40B4-BE49-F238E27FC236}">
                <a16:creationId xmlns:a16="http://schemas.microsoft.com/office/drawing/2014/main" id="{761D36B8-6AE4-44CE-824E-3504D1BCEA26}"/>
              </a:ext>
            </a:extLst>
          </p:cNvPr>
          <p:cNvSpPr txBox="1"/>
          <p:nvPr/>
        </p:nvSpPr>
        <p:spPr>
          <a:xfrm>
            <a:off x="398355" y="6068266"/>
            <a:ext cx="4572000" cy="523220"/>
          </a:xfrm>
          <a:prstGeom prst="rect">
            <a:avLst/>
          </a:prstGeom>
          <a:noFill/>
        </p:spPr>
        <p:txBody>
          <a:bodyPr wrap="square">
            <a:spAutoFit/>
          </a:bodyPr>
          <a:lstStyle/>
          <a:p>
            <a:pPr algn="ctr"/>
            <a:r>
              <a:rPr lang="en-US" sz="1400" b="1" i="0" dirty="0">
                <a:effectLst/>
                <a:latin typeface="Times New Roman" panose="02020603050405020304" pitchFamily="18" charset="0"/>
              </a:rPr>
              <a:t>Figure </a:t>
            </a:r>
            <a:r>
              <a:rPr lang="en-US" sz="1400" b="1" dirty="0">
                <a:latin typeface="Times New Roman" panose="02020603050405020304" pitchFamily="18" charset="0"/>
              </a:rPr>
              <a:t>5</a:t>
            </a:r>
            <a:r>
              <a:rPr lang="en-US" sz="1400" b="1" i="0" dirty="0">
                <a:effectLst/>
                <a:latin typeface="Times New Roman" panose="02020603050405020304" pitchFamily="18" charset="0"/>
              </a:rPr>
              <a:t>-3 : A base and a limit register define a logical address space</a:t>
            </a:r>
            <a:endParaRPr lang="en-US" sz="1400" dirty="0"/>
          </a:p>
        </p:txBody>
      </p:sp>
      <p:sp>
        <p:nvSpPr>
          <p:cNvPr id="12" name="TextBox 11">
            <a:extLst>
              <a:ext uri="{FF2B5EF4-FFF2-40B4-BE49-F238E27FC236}">
                <a16:creationId xmlns:a16="http://schemas.microsoft.com/office/drawing/2014/main" id="{87DCCE09-2813-4C98-97EA-EB1A95F60A6C}"/>
              </a:ext>
            </a:extLst>
          </p:cNvPr>
          <p:cNvSpPr txBox="1"/>
          <p:nvPr/>
        </p:nvSpPr>
        <p:spPr>
          <a:xfrm>
            <a:off x="305120" y="540288"/>
            <a:ext cx="8509534" cy="498663"/>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pair of </a:t>
            </a:r>
            <a:r>
              <a:rPr lang="en-US" sz="2000" b="1" i="0" u="none" strike="noStrike" baseline="0" dirty="0">
                <a:latin typeface="Times New Roman" panose="02020603050405020304" pitchFamily="18" charset="0"/>
                <a:cs typeface="Times New Roman" panose="02020603050405020304" pitchFamily="18" charset="0"/>
              </a:rPr>
              <a:t>base </a:t>
            </a:r>
            <a:r>
              <a:rPr lang="en-US" sz="2000" b="0" i="0" u="none" strike="noStrike" baseline="0" dirty="0">
                <a:latin typeface="Times New Roman" panose="02020603050405020304" pitchFamily="18" charset="0"/>
                <a:cs typeface="Times New Roman" panose="02020603050405020304" pitchFamily="18" charset="0"/>
              </a:rPr>
              <a:t>and </a:t>
            </a:r>
            <a:r>
              <a:rPr lang="en-US" sz="2000" b="1" i="0" u="none" strike="noStrike" baseline="0" dirty="0">
                <a:latin typeface="Times New Roman" panose="02020603050405020304" pitchFamily="18" charset="0"/>
                <a:cs typeface="Times New Roman" panose="02020603050405020304" pitchFamily="18" charset="0"/>
              </a:rPr>
              <a:t>limit registers </a:t>
            </a:r>
            <a:r>
              <a:rPr lang="en-US" sz="2000" b="0" i="0" u="none" strike="noStrike" baseline="0" dirty="0">
                <a:latin typeface="Times New Roman" panose="02020603050405020304" pitchFamily="18" charset="0"/>
                <a:cs typeface="Times New Roman" panose="02020603050405020304" pitchFamily="18" charset="0"/>
              </a:rPr>
              <a:t>define the logical address space</a:t>
            </a:r>
            <a:endParaRPr lang="en-US" sz="2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18E1C195-74EB-46F9-9FB7-FB1013A1C680}"/>
              </a:ext>
            </a:extLst>
          </p:cNvPr>
          <p:cNvPicPr>
            <a:picLocks noChangeAspect="1"/>
          </p:cNvPicPr>
          <p:nvPr/>
        </p:nvPicPr>
        <p:blipFill>
          <a:blip r:embed="rId2"/>
          <a:stretch>
            <a:fillRect/>
          </a:stretch>
        </p:blipFill>
        <p:spPr>
          <a:xfrm>
            <a:off x="4680997" y="1388140"/>
            <a:ext cx="4133657" cy="4344811"/>
          </a:xfrm>
          <a:prstGeom prst="rect">
            <a:avLst/>
          </a:prstGeom>
        </p:spPr>
      </p:pic>
      <p:sp>
        <p:nvSpPr>
          <p:cNvPr id="16" name="TextBox 15">
            <a:extLst>
              <a:ext uri="{FF2B5EF4-FFF2-40B4-BE49-F238E27FC236}">
                <a16:creationId xmlns:a16="http://schemas.microsoft.com/office/drawing/2014/main" id="{E8ACA180-2446-4023-A906-D75AB05D2136}"/>
              </a:ext>
            </a:extLst>
          </p:cNvPr>
          <p:cNvSpPr txBox="1"/>
          <p:nvPr/>
        </p:nvSpPr>
        <p:spPr>
          <a:xfrm>
            <a:off x="4799422" y="6044171"/>
            <a:ext cx="4572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5</a:t>
            </a:r>
            <a:r>
              <a:rPr lang="en-US" sz="1400" b="1" i="0" u="none" strike="noStrike" baseline="0" dirty="0">
                <a:latin typeface="Times New Roman" panose="02020603050405020304" pitchFamily="18" charset="0"/>
                <a:cs typeface="Times New Roman" panose="02020603050405020304" pitchFamily="18" charset="0"/>
              </a:rPr>
              <a:t>-4 : Hardware Address Protection</a:t>
            </a:r>
            <a:endParaRPr lang="en-US" sz="1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3D97B1-D7BC-4C4B-9F15-BF060719889E}"/>
              </a:ext>
            </a:extLst>
          </p:cNvPr>
          <p:cNvPicPr>
            <a:picLocks noChangeAspect="1"/>
          </p:cNvPicPr>
          <p:nvPr/>
        </p:nvPicPr>
        <p:blipFill>
          <a:blip r:embed="rId3"/>
          <a:stretch>
            <a:fillRect/>
          </a:stretch>
        </p:blipFill>
        <p:spPr>
          <a:xfrm>
            <a:off x="611973" y="1722926"/>
            <a:ext cx="3657600" cy="4010025"/>
          </a:xfrm>
          <a:prstGeom prst="rect">
            <a:avLst/>
          </a:prstGeom>
        </p:spPr>
      </p:pic>
    </p:spTree>
    <p:extLst>
      <p:ext uri="{BB962C8B-B14F-4D97-AF65-F5344CB8AC3E}">
        <p14:creationId xmlns:p14="http://schemas.microsoft.com/office/powerpoint/2010/main" val="966713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solidFill>
                <a:srgbClr val="000000"/>
              </a:solidFill>
            </a:endParaRPr>
          </a:p>
        </p:txBody>
      </p:sp>
      <p:sp>
        <p:nvSpPr>
          <p:cNvPr id="4" name="TextBox 3">
            <a:extLst>
              <a:ext uri="{FF2B5EF4-FFF2-40B4-BE49-F238E27FC236}">
                <a16:creationId xmlns:a16="http://schemas.microsoft.com/office/drawing/2014/main" id="{91A52D34-8689-414B-8C28-4C34941A71C3}"/>
              </a:ext>
            </a:extLst>
          </p:cNvPr>
          <p:cNvSpPr txBox="1"/>
          <p:nvPr/>
        </p:nvSpPr>
        <p:spPr>
          <a:xfrm>
            <a:off x="257614" y="1149057"/>
            <a:ext cx="8257736" cy="4247317"/>
          </a:xfrm>
          <a:prstGeom prst="rect">
            <a:avLst/>
          </a:prstGeom>
          <a:noFill/>
        </p:spPr>
        <p:txBody>
          <a:bodyPr wrap="square">
            <a:spAutoFit/>
          </a:bodyPr>
          <a:lstStyle/>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Addresses are also checked against the limit register to make sure that they do not attempt to address memory outside the current partition. </a:t>
            </a:r>
          </a:p>
          <a:p>
            <a:pPr lvl="1"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The hardware protects the base and limit registers to prevent user programs from modifying them.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disadvantage of relocation using base and limit registers is the need to perform 	an addition and a comparison on every memory reference. Comparisons can be</a:t>
            </a: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done fast, but additions are slow due to carry-propagation time unless special addition circuits are used.</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Few computers use it now. </a:t>
            </a:r>
          </a:p>
        </p:txBody>
      </p:sp>
    </p:spTree>
    <p:extLst>
      <p:ext uri="{BB962C8B-B14F-4D97-AF65-F5344CB8AC3E}">
        <p14:creationId xmlns:p14="http://schemas.microsoft.com/office/powerpoint/2010/main" val="2869441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500" y="111127"/>
            <a:ext cx="7886700" cy="879474"/>
          </a:xfrm>
        </p:spPr>
        <p:txBody>
          <a:bodyPr>
            <a:normAutofit fontScale="90000"/>
          </a:bodyPr>
          <a:lstStyle/>
          <a:p>
            <a:r>
              <a:rPr lang="en-US" dirty="0"/>
              <a:t>           Compaction</a:t>
            </a:r>
            <a:br>
              <a:rPr lang="en-US" dirty="0"/>
            </a:b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solidFill>
                <a:srgbClr val="000000"/>
              </a:solidFill>
            </a:endParaRPr>
          </a:p>
        </p:txBody>
      </p:sp>
      <p:sp>
        <p:nvSpPr>
          <p:cNvPr id="5" name="Rectangle 1"/>
          <p:cNvSpPr>
            <a:spLocks noGrp="1" noChangeArrowheads="1"/>
          </p:cNvSpPr>
          <p:nvPr>
            <p:ph idx="1"/>
          </p:nvPr>
        </p:nvSpPr>
        <p:spPr bwMode="auto">
          <a:xfrm>
            <a:off x="0" y="598885"/>
            <a:ext cx="8801100" cy="49090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333333"/>
              </a:solidFill>
              <a:effectLst/>
              <a:latin typeface="Helvetica Neue"/>
            </a:endParaRPr>
          </a:p>
          <a:p>
            <a:pPr marL="0" marR="0" lvl="0" indent="0" defTabSz="914400" rtl="0" eaLnBrk="0" fontAlgn="base" latinLnBrk="0" hangingPunct="0">
              <a:lnSpc>
                <a:spcPct val="100000"/>
              </a:lnSpc>
              <a:spcBef>
                <a:spcPct val="0"/>
              </a:spcBef>
              <a:spcAft>
                <a:spcPct val="0"/>
              </a:spcAft>
              <a:buClrTx/>
              <a:buSzTx/>
              <a:buFontTx/>
              <a:buChar char="•"/>
              <a:tabLst/>
            </a:pPr>
            <a:br>
              <a:rPr kumimoji="0" lang="en-US" altLang="en-US" sz="2000" b="0" i="0" u="none" strike="noStrike" cap="none" normalizeH="0" baseline="0" dirty="0">
                <a:ln>
                  <a:noFill/>
                </a:ln>
                <a:solidFill>
                  <a:srgbClr val="333333"/>
                </a:solidFill>
                <a:effectLst/>
                <a:latin typeface="Helvetica Neue"/>
              </a:rPr>
            </a:br>
            <a:r>
              <a:rPr kumimoji="0" lang="en-US" altLang="en-US" sz="2000" b="0" i="0" u="none" strike="noStrike" cap="none" normalizeH="0" baseline="0" dirty="0">
                <a:ln>
                  <a:noFill/>
                </a:ln>
                <a:solidFill>
                  <a:srgbClr val="333333"/>
                </a:solidFill>
                <a:effectLst/>
                <a:latin typeface="Helvetica Neue"/>
              </a:rPr>
              <a:t> </a:t>
            </a: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Compaction is a process in which the free space is collected in a large memory chunk to make some space available for processes.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memory management, swapping creates multiple fragments in the memory because of the processes moving in and out.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Compaction refers to combining all the empty spaces together and processes.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Compaction helps to solve the problem of fragmentation, but it requires too much of CPU time.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It moves all the occupied areas of store to one end and leaves one large free space for incoming jobs, instead of numerous small ones.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In compaction, the system also maintains relocation information and it must be performed on each new allocation of job to the memory or completion of job from memory.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820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500" y="111127"/>
            <a:ext cx="7886700" cy="879474"/>
          </a:xfrm>
        </p:spPr>
        <p:txBody>
          <a:bodyPr>
            <a:normAutofit fontScale="90000"/>
          </a:bodyPr>
          <a:lstStyle/>
          <a:p>
            <a:r>
              <a:rPr lang="en-US" dirty="0"/>
              <a:t>           Compaction</a:t>
            </a:r>
            <a:br>
              <a:rPr lang="en-US" dirty="0"/>
            </a:b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solidFill>
                <a:srgbClr val="000000"/>
              </a:solidFill>
            </a:endParaRPr>
          </a:p>
        </p:txBody>
      </p:sp>
      <p:sp>
        <p:nvSpPr>
          <p:cNvPr id="5" name="Rectangle 1"/>
          <p:cNvSpPr>
            <a:spLocks noGrp="1" noChangeArrowheads="1"/>
          </p:cNvSpPr>
          <p:nvPr>
            <p:ph idx="1"/>
          </p:nvPr>
        </p:nvSpPr>
        <p:spPr bwMode="auto">
          <a:xfrm>
            <a:off x="825500" y="5785560"/>
            <a:ext cx="88011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lang="en-US" altLang="en-US" sz="20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0" name="Picture 2" descr="os Comp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204912"/>
            <a:ext cx="6245225" cy="445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44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C77852-E8AA-4F06-BF83-CE5B1FEA7E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solidFill>
                <a:srgbClr val="000000"/>
              </a:solidFill>
            </a:endParaRPr>
          </a:p>
        </p:txBody>
      </p:sp>
      <p:sp>
        <p:nvSpPr>
          <p:cNvPr id="4" name="TextBox 3">
            <a:extLst>
              <a:ext uri="{FF2B5EF4-FFF2-40B4-BE49-F238E27FC236}">
                <a16:creationId xmlns:a16="http://schemas.microsoft.com/office/drawing/2014/main" id="{8D3EA11C-D507-48C9-ACE9-3DE586860C25}"/>
              </a:ext>
            </a:extLst>
          </p:cNvPr>
          <p:cNvSpPr txBox="1"/>
          <p:nvPr/>
        </p:nvSpPr>
        <p:spPr>
          <a:xfrm>
            <a:off x="439615" y="263768"/>
            <a:ext cx="8282354" cy="4653646"/>
          </a:xfrm>
          <a:prstGeom prst="rect">
            <a:avLst/>
          </a:prstGeom>
          <a:noFill/>
        </p:spPr>
        <p:txBody>
          <a:bodyPr wrap="square">
            <a:spAutoFit/>
          </a:bodyPr>
          <a:lstStyle/>
          <a:p>
            <a:pPr>
              <a:lnSpc>
                <a:spcPct val="150000"/>
              </a:lnSpc>
            </a:pPr>
            <a:r>
              <a:rPr lang="en-US" sz="2000" b="1" i="0" u="none" strike="noStrike" baseline="0" dirty="0">
                <a:latin typeface="Times New Roman" panose="02020603050405020304" pitchFamily="18" charset="0"/>
                <a:cs typeface="Times New Roman" panose="02020603050405020304" pitchFamily="18" charset="0"/>
              </a:rPr>
              <a:t>Memory Protection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Memory protection implemented</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by associating protection bit with each frame</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to indicate if read-only or read-write access is allowed</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Can also add more bits to indicate page execute-only, and so on</a:t>
            </a:r>
          </a:p>
          <a:p>
            <a:pPr marL="342900" indent="-342900" algn="just">
              <a:lnSpc>
                <a:spcPct val="150000"/>
              </a:lnSpc>
              <a:buFont typeface="Arial" panose="020B0604020202020204" pitchFamily="34" charset="0"/>
              <a:buChar char="•"/>
            </a:pPr>
            <a:r>
              <a:rPr lang="en-US" sz="2000" b="1" i="0" u="none" strike="noStrike" baseline="0" dirty="0">
                <a:latin typeface="Times New Roman" panose="02020603050405020304" pitchFamily="18" charset="0"/>
                <a:cs typeface="Times New Roman" panose="02020603050405020304" pitchFamily="18" charset="0"/>
              </a:rPr>
              <a:t>Valid-invalid </a:t>
            </a:r>
            <a:r>
              <a:rPr lang="en-US" sz="2000" b="0" i="0" u="none" strike="noStrike" baseline="0" dirty="0">
                <a:latin typeface="Times New Roman" panose="02020603050405020304" pitchFamily="18" charset="0"/>
                <a:cs typeface="Times New Roman" panose="02020603050405020304" pitchFamily="18" charset="0"/>
              </a:rPr>
              <a:t>bit attached to each entry in the page table:</a:t>
            </a:r>
          </a:p>
          <a:p>
            <a:pPr marL="285750" indent="-285750" algn="l">
              <a:lnSpc>
                <a:spcPct val="150000"/>
              </a:lnSpc>
              <a:buFont typeface="Arial" panose="020B0604020202020204" pitchFamily="34" charset="0"/>
              <a:buChar char="•"/>
            </a:pPr>
            <a:r>
              <a:rPr lang="en-US" sz="2000" b="0" i="0" u="none" strike="noStrike" baseline="0" dirty="0">
                <a:latin typeface="Times New Roman" panose="02020603050405020304" pitchFamily="18" charset="0"/>
              </a:rPr>
              <a:t>When this bit is set to "valid," the associated page is in the process's logical address space and is thus a legal (or valid) page.</a:t>
            </a:r>
          </a:p>
          <a:p>
            <a:pPr marL="285750" indent="-285750" algn="l">
              <a:lnSpc>
                <a:spcPct val="150000"/>
              </a:lnSpc>
              <a:buFont typeface="Arial" panose="020B0604020202020204" pitchFamily="34" charset="0"/>
              <a:buChar char="•"/>
            </a:pPr>
            <a:r>
              <a:rPr lang="en-US" sz="2000" b="0" i="0" u="none" strike="noStrike" baseline="0" dirty="0">
                <a:latin typeface="Times New Roman" panose="02020603050405020304" pitchFamily="18" charset="0"/>
              </a:rPr>
              <a:t>When the bit is set to "invalid," the page is not in the process's logical address space. Illegal addresses are trapped by use of the valid -invalid bit.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062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solidFill>
                <a:srgbClr val="000000"/>
              </a:solidFill>
            </a:endParaRPr>
          </a:p>
        </p:txBody>
      </p:sp>
      <p:sp>
        <p:nvSpPr>
          <p:cNvPr id="4" name="TextBox 3">
            <a:extLst>
              <a:ext uri="{FF2B5EF4-FFF2-40B4-BE49-F238E27FC236}">
                <a16:creationId xmlns:a16="http://schemas.microsoft.com/office/drawing/2014/main" id="{7AAC9661-E768-4A35-ADCE-4B638E8C926B}"/>
              </a:ext>
            </a:extLst>
          </p:cNvPr>
          <p:cNvSpPr txBox="1"/>
          <p:nvPr/>
        </p:nvSpPr>
        <p:spPr>
          <a:xfrm>
            <a:off x="358726" y="682835"/>
            <a:ext cx="8426547" cy="3785652"/>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First fit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process manager scans along the list of segments until it finds a hole that is big enough.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hole is then broken up into two pieces, one for the process and one for the unused memory, except in the statistically unlikely case of an exact fit.</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First fit is a fast algorithm because it searches as little as possible.</a:t>
            </a: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E754197-C554-4E2A-802A-1C6A42371EAA}"/>
              </a:ext>
            </a:extLst>
          </p:cNvPr>
          <p:cNvSpPr/>
          <p:nvPr/>
        </p:nvSpPr>
        <p:spPr>
          <a:xfrm>
            <a:off x="2199227" y="313503"/>
            <a:ext cx="417357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Memory Allocation Strategies </a:t>
            </a:r>
          </a:p>
        </p:txBody>
      </p:sp>
      <p:pic>
        <p:nvPicPr>
          <p:cNvPr id="3074" name="Picture 2" descr="https://media.geeksforgeeks.org/wp-content/uploads/20200524132212/FIRST-FIT-300x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226" y="3766256"/>
            <a:ext cx="4506373" cy="2761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871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solidFill>
                <a:srgbClr val="000000"/>
              </a:solidFill>
            </a:endParaRPr>
          </a:p>
        </p:txBody>
      </p:sp>
      <p:sp>
        <p:nvSpPr>
          <p:cNvPr id="4" name="TextBox 3">
            <a:extLst>
              <a:ext uri="{FF2B5EF4-FFF2-40B4-BE49-F238E27FC236}">
                <a16:creationId xmlns:a16="http://schemas.microsoft.com/office/drawing/2014/main" id="{7AAC9661-E768-4A35-ADCE-4B638E8C926B}"/>
              </a:ext>
            </a:extLst>
          </p:cNvPr>
          <p:cNvSpPr txBox="1"/>
          <p:nvPr/>
        </p:nvSpPr>
        <p:spPr>
          <a:xfrm>
            <a:off x="358726" y="682835"/>
            <a:ext cx="8426547" cy="3323987"/>
          </a:xfrm>
          <a:prstGeom prst="rect">
            <a:avLst/>
          </a:prstGeom>
          <a:noFill/>
        </p:spPr>
        <p:txBody>
          <a:bodyPr wrap="square">
            <a:spAutoFit/>
          </a:bodyPr>
          <a:lstStyle/>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Next fit</a:t>
            </a:r>
            <a:r>
              <a:rPr lang="en-US" sz="2000" b="0" i="0" u="none" strike="noStrike" baseline="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It works the same way as first fit, except that it keeps track of where it is whenever it finds a suitable hole.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next time it is called to find a hole, it starts searching the list from the place where it left off last time, instead of always beginning, as first fit does. </a:t>
            </a: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E754197-C554-4E2A-802A-1C6A42371EAA}"/>
              </a:ext>
            </a:extLst>
          </p:cNvPr>
          <p:cNvSpPr/>
          <p:nvPr/>
        </p:nvSpPr>
        <p:spPr>
          <a:xfrm>
            <a:off x="2199227" y="313503"/>
            <a:ext cx="4173578"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Memory Allocation Strategies </a:t>
            </a:r>
          </a:p>
        </p:txBody>
      </p:sp>
    </p:spTree>
    <p:extLst>
      <p:ext uri="{BB962C8B-B14F-4D97-AF65-F5344CB8AC3E}">
        <p14:creationId xmlns:p14="http://schemas.microsoft.com/office/powerpoint/2010/main" val="357933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solidFill>
                <a:srgbClr val="000000"/>
              </a:solidFill>
            </a:endParaRPr>
          </a:p>
        </p:txBody>
      </p:sp>
      <p:sp>
        <p:nvSpPr>
          <p:cNvPr id="4" name="TextBox 3">
            <a:extLst>
              <a:ext uri="{FF2B5EF4-FFF2-40B4-BE49-F238E27FC236}">
                <a16:creationId xmlns:a16="http://schemas.microsoft.com/office/drawing/2014/main" id="{215F431B-9A2E-45DB-AAB8-03A9C8FE9FFC}"/>
              </a:ext>
            </a:extLst>
          </p:cNvPr>
          <p:cNvSpPr txBox="1"/>
          <p:nvPr/>
        </p:nvSpPr>
        <p:spPr>
          <a:xfrm>
            <a:off x="402120" y="335540"/>
            <a:ext cx="8440614" cy="3785652"/>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Best fit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Best fit searches the entire list and takes the smallest hole that is adequate.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Rather than breaking up a big hole that might be needed later, best fit tries to find a hole that is close to the actual size needed.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Best fit is slower that first fit because it must search the entire list every time it is called. </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p:txBody>
      </p:sp>
      <p:pic>
        <p:nvPicPr>
          <p:cNvPr id="4098" name="Picture 2" descr="https://media.geeksforgeeks.org/wp-content/uploads/20200524132547/BEST-FIT-300x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3095646"/>
            <a:ext cx="5499099" cy="353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4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solidFill>
                <a:srgbClr val="000000"/>
              </a:solidFill>
            </a:endParaRPr>
          </a:p>
        </p:txBody>
      </p:sp>
      <p:sp>
        <p:nvSpPr>
          <p:cNvPr id="4" name="TextBox 3">
            <a:extLst>
              <a:ext uri="{FF2B5EF4-FFF2-40B4-BE49-F238E27FC236}">
                <a16:creationId xmlns:a16="http://schemas.microsoft.com/office/drawing/2014/main" id="{215F431B-9A2E-45DB-AAB8-03A9C8FE9FFC}"/>
              </a:ext>
            </a:extLst>
          </p:cNvPr>
          <p:cNvSpPr txBox="1"/>
          <p:nvPr/>
        </p:nvSpPr>
        <p:spPr>
          <a:xfrm>
            <a:off x="402120" y="335540"/>
            <a:ext cx="8440614" cy="3785652"/>
          </a:xfrm>
          <a:prstGeom prst="rect">
            <a:avLst/>
          </a:prstGeom>
          <a:noFill/>
        </p:spPr>
        <p:txBody>
          <a:bodyPr wrap="square">
            <a:spAutoFit/>
          </a:bodyPr>
          <a:lstStyle/>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worst fit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get around the problem of breaking up nearly exact matches into a process and a tiny hole, one could think about worst fit, that is, always take the largest available hole, so that the hole broken off will be big enough to be useful.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Simulation has shown that worst fit is not a very good idea either. </a:t>
            </a:r>
          </a:p>
          <a:p>
            <a:pPr marL="342900" indent="-342900" algn="just">
              <a:lnSpc>
                <a:spcPct val="150000"/>
              </a:lnSpc>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p:txBody>
      </p:sp>
      <p:pic>
        <p:nvPicPr>
          <p:cNvPr id="5122" name="Picture 2" descr="https://media.geeksforgeeks.org/wp-content/uploads/20200524132634/WORST-FIT-300x2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4" y="3574566"/>
            <a:ext cx="5159375" cy="314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04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solidFill>
                <a:srgbClr val="000000"/>
              </a:solidFill>
            </a:endParaRPr>
          </a:p>
        </p:txBody>
      </p:sp>
      <p:sp>
        <p:nvSpPr>
          <p:cNvPr id="3" name="object 6">
            <a:extLst>
              <a:ext uri="{FF2B5EF4-FFF2-40B4-BE49-F238E27FC236}">
                <a16:creationId xmlns:a16="http://schemas.microsoft.com/office/drawing/2014/main" id="{A6E5A7A3-26DF-48EE-8A02-3AED11DD4131}"/>
              </a:ext>
            </a:extLst>
          </p:cNvPr>
          <p:cNvSpPr/>
          <p:nvPr/>
        </p:nvSpPr>
        <p:spPr>
          <a:xfrm>
            <a:off x="1652953" y="1230922"/>
            <a:ext cx="6189785" cy="3727939"/>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C252A132-720A-44CD-9EE2-CF6471268BED}"/>
              </a:ext>
            </a:extLst>
          </p:cNvPr>
          <p:cNvSpPr txBox="1"/>
          <p:nvPr/>
        </p:nvSpPr>
        <p:spPr>
          <a:xfrm>
            <a:off x="474785" y="349952"/>
            <a:ext cx="8669215" cy="6102761"/>
          </a:xfrm>
          <a:prstGeom prst="rect">
            <a:avLst/>
          </a:prstGeom>
          <a:noFill/>
        </p:spPr>
        <p:txBody>
          <a:bodyPr wrap="square">
            <a:spAutoFit/>
          </a:bodyPr>
          <a:lstStyle/>
          <a:p>
            <a:pPr marL="408940">
              <a:lnSpc>
                <a:spcPct val="150000"/>
              </a:lnSpc>
              <a:spcBef>
                <a:spcPts val="500"/>
              </a:spcBef>
            </a:pPr>
            <a:r>
              <a:rPr lang="en-US" sz="2000" spc="-5" dirty="0">
                <a:latin typeface="Times New Roman"/>
                <a:cs typeface="Times New Roman"/>
              </a:rPr>
              <a:t>Computer </a:t>
            </a:r>
            <a:r>
              <a:rPr lang="en-US" sz="2000" spc="-10" dirty="0">
                <a:latin typeface="Times New Roman"/>
                <a:cs typeface="Times New Roman"/>
              </a:rPr>
              <a:t>Hardware</a:t>
            </a:r>
            <a:r>
              <a:rPr lang="en-US" sz="2000" dirty="0">
                <a:latin typeface="Times New Roman"/>
                <a:cs typeface="Times New Roman"/>
              </a:rPr>
              <a:t> </a:t>
            </a:r>
            <a:r>
              <a:rPr lang="en-US" sz="2000" spc="-5" dirty="0">
                <a:latin typeface="Times New Roman"/>
                <a:cs typeface="Times New Roman"/>
              </a:rPr>
              <a:t>Review</a:t>
            </a:r>
            <a:endParaRPr lang="en-US" sz="2000" dirty="0">
              <a:latin typeface="Times New Roman"/>
              <a:cs typeface="Times New Roman"/>
            </a:endParaRPr>
          </a:p>
          <a:p>
            <a:pPr>
              <a:lnSpc>
                <a:spcPct val="150000"/>
              </a:lnSpc>
            </a:pPr>
            <a:endParaRPr lang="en-US" sz="2000" dirty="0">
              <a:latin typeface="Times New Roman"/>
              <a:cs typeface="Times New Roman"/>
            </a:endParaRPr>
          </a:p>
          <a:p>
            <a:pPr>
              <a:lnSpc>
                <a:spcPct val="150000"/>
              </a:lnSpc>
            </a:pPr>
            <a:endParaRPr lang="en-US" sz="2000" dirty="0">
              <a:latin typeface="Times New Roman"/>
              <a:cs typeface="Times New Roman"/>
            </a:endParaRPr>
          </a:p>
          <a:p>
            <a:pPr>
              <a:lnSpc>
                <a:spcPct val="150000"/>
              </a:lnSpc>
            </a:pPr>
            <a:endParaRPr lang="en-US" sz="2000" dirty="0">
              <a:latin typeface="Times New Roman"/>
              <a:cs typeface="Times New Roman"/>
            </a:endParaRPr>
          </a:p>
          <a:p>
            <a:pPr>
              <a:lnSpc>
                <a:spcPct val="150000"/>
              </a:lnSpc>
            </a:pPr>
            <a:endParaRPr lang="en-US" sz="2000" dirty="0">
              <a:latin typeface="Times New Roman"/>
              <a:cs typeface="Times New Roman"/>
            </a:endParaRPr>
          </a:p>
          <a:p>
            <a:pPr>
              <a:lnSpc>
                <a:spcPct val="150000"/>
              </a:lnSpc>
            </a:pPr>
            <a:endParaRPr lang="en-US" sz="2000" dirty="0">
              <a:latin typeface="Times New Roman"/>
              <a:cs typeface="Times New Roman"/>
            </a:endParaRPr>
          </a:p>
          <a:p>
            <a:pPr>
              <a:lnSpc>
                <a:spcPct val="150000"/>
              </a:lnSpc>
            </a:pPr>
            <a:endParaRPr lang="en-US" sz="2000" dirty="0">
              <a:latin typeface="Times New Roman"/>
              <a:cs typeface="Times New Roman"/>
            </a:endParaRPr>
          </a:p>
          <a:p>
            <a:pPr marL="714375" indent="-109855">
              <a:lnSpc>
                <a:spcPct val="150000"/>
              </a:lnSpc>
              <a:spcBef>
                <a:spcPts val="1160"/>
              </a:spcBef>
              <a:buChar char="•"/>
              <a:tabLst>
                <a:tab pos="715010" algn="l"/>
              </a:tabLst>
            </a:pPr>
            <a:endParaRPr lang="en-US" sz="2000" spc="-10" dirty="0">
              <a:latin typeface="Times New Roman"/>
              <a:cs typeface="Times New Roman"/>
            </a:endParaRPr>
          </a:p>
          <a:p>
            <a:pPr marL="714375" indent="-109855">
              <a:lnSpc>
                <a:spcPct val="150000"/>
              </a:lnSpc>
              <a:spcBef>
                <a:spcPts val="1160"/>
              </a:spcBef>
              <a:buChar char="•"/>
              <a:tabLst>
                <a:tab pos="715010" algn="l"/>
              </a:tabLst>
            </a:pPr>
            <a:endParaRPr lang="en-US" sz="2000" spc="-10" dirty="0">
              <a:latin typeface="Times New Roman"/>
              <a:cs typeface="Times New Roman"/>
            </a:endParaRPr>
          </a:p>
          <a:p>
            <a:pPr marL="947420" indent="-342900">
              <a:lnSpc>
                <a:spcPct val="150000"/>
              </a:lnSpc>
              <a:spcBef>
                <a:spcPts val="1160"/>
              </a:spcBef>
              <a:buFont typeface="Arial" panose="020B0604020202020204" pitchFamily="34" charset="0"/>
              <a:buChar char="•"/>
              <a:tabLst>
                <a:tab pos="715010" algn="l"/>
              </a:tabLst>
            </a:pPr>
            <a:r>
              <a:rPr lang="en-US" sz="2000" spc="-10" dirty="0">
                <a:latin typeface="Times New Roman"/>
                <a:cs typeface="Times New Roman"/>
              </a:rPr>
              <a:t>Typical memory</a:t>
            </a:r>
            <a:r>
              <a:rPr lang="en-US" sz="2000" dirty="0">
                <a:latin typeface="Times New Roman"/>
                <a:cs typeface="Times New Roman"/>
              </a:rPr>
              <a:t> </a:t>
            </a:r>
            <a:r>
              <a:rPr lang="en-US" sz="2000" spc="-10" dirty="0">
                <a:latin typeface="Times New Roman"/>
                <a:cs typeface="Times New Roman"/>
              </a:rPr>
              <a:t>hierarchy</a:t>
            </a:r>
            <a:endParaRPr lang="en-US" sz="2000" dirty="0">
              <a:latin typeface="Times New Roman"/>
              <a:cs typeface="Times New Roman"/>
            </a:endParaRPr>
          </a:p>
          <a:p>
            <a:pPr marL="751205">
              <a:lnSpc>
                <a:spcPct val="150000"/>
              </a:lnSpc>
              <a:spcBef>
                <a:spcPts val="105"/>
              </a:spcBef>
            </a:pPr>
            <a:r>
              <a:rPr lang="en-US" sz="2000" spc="5" dirty="0">
                <a:latin typeface="Times New Roman"/>
                <a:cs typeface="Times New Roman"/>
              </a:rPr>
              <a:t>– </a:t>
            </a:r>
            <a:r>
              <a:rPr lang="en-US" sz="2000" dirty="0">
                <a:latin typeface="Times New Roman"/>
                <a:cs typeface="Times New Roman"/>
              </a:rPr>
              <a:t>numbers </a:t>
            </a:r>
            <a:r>
              <a:rPr lang="en-US" sz="2000" spc="5" dirty="0">
                <a:latin typeface="Times New Roman"/>
                <a:cs typeface="Times New Roman"/>
              </a:rPr>
              <a:t>shown </a:t>
            </a:r>
            <a:r>
              <a:rPr lang="en-US" sz="2000" dirty="0">
                <a:latin typeface="Times New Roman"/>
                <a:cs typeface="Times New Roman"/>
              </a:rPr>
              <a:t>are rough</a:t>
            </a:r>
            <a:r>
              <a:rPr lang="en-US" sz="2000" spc="-45" dirty="0">
                <a:latin typeface="Times New Roman"/>
                <a:cs typeface="Times New Roman"/>
              </a:rPr>
              <a:t> </a:t>
            </a:r>
            <a:r>
              <a:rPr lang="en-US" sz="2000" dirty="0">
                <a:latin typeface="Times New Roman"/>
                <a:cs typeface="Times New Roman"/>
              </a:rPr>
              <a:t>approximations</a:t>
            </a:r>
          </a:p>
          <a:p>
            <a:pPr marR="15875" algn="r">
              <a:lnSpc>
                <a:spcPct val="150000"/>
              </a:lnSpc>
              <a:spcBef>
                <a:spcPts val="440"/>
              </a:spcBef>
            </a:pPr>
            <a:r>
              <a:rPr lang="en-US" sz="2000" spc="-5" dirty="0">
                <a:latin typeface="Times New Roman"/>
                <a:cs typeface="Times New Roman"/>
              </a:rPr>
              <a:t>4</a:t>
            </a:r>
            <a:endParaRPr lang="en-US" sz="2000" dirty="0">
              <a:latin typeface="Times New Roman"/>
              <a:cs typeface="Times New Roman"/>
            </a:endParaRPr>
          </a:p>
        </p:txBody>
      </p:sp>
    </p:spTree>
    <p:extLst>
      <p:ext uri="{BB962C8B-B14F-4D97-AF65-F5344CB8AC3E}">
        <p14:creationId xmlns:p14="http://schemas.microsoft.com/office/powerpoint/2010/main" val="340890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solidFill>
                <a:srgbClr val="000000"/>
              </a:solidFill>
            </a:endParaRPr>
          </a:p>
        </p:txBody>
      </p:sp>
      <p:sp>
        <p:nvSpPr>
          <p:cNvPr id="4" name="TextBox 3">
            <a:extLst>
              <a:ext uri="{FF2B5EF4-FFF2-40B4-BE49-F238E27FC236}">
                <a16:creationId xmlns:a16="http://schemas.microsoft.com/office/drawing/2014/main" id="{5069B13A-A0ED-4C51-B118-68B438EC3CFF}"/>
              </a:ext>
            </a:extLst>
          </p:cNvPr>
          <p:cNvSpPr txBox="1"/>
          <p:nvPr/>
        </p:nvSpPr>
        <p:spPr>
          <a:xfrm>
            <a:off x="628650" y="407963"/>
            <a:ext cx="7886700" cy="5115311"/>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Quick fit</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Quick fit maintains separate lists for some of the more common sizes requested.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For example, it might have a table with n entries, in which the first entry is a pointer to the head of a list of 4-kb holes, the second entry is a pointer to a list of 8-kb holes, the third entry a pointer to 12-kb holes, and so on.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Holes of say, 21-kb, could either be put on the 20-kb list or on a special list of odd-sized holes.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With quick fit, finding a hole of the required size is extremely fast, but it has the same disadvantage as all the other scheme that sort by hole size.</a:t>
            </a:r>
          </a:p>
        </p:txBody>
      </p:sp>
    </p:spTree>
    <p:extLst>
      <p:ext uri="{BB962C8B-B14F-4D97-AF65-F5344CB8AC3E}">
        <p14:creationId xmlns:p14="http://schemas.microsoft.com/office/powerpoint/2010/main" val="3317836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9B83600-0430-4AE0-8F17-DDE52116BCFC}"/>
              </a:ext>
            </a:extLst>
          </p:cNvPr>
          <p:cNvSpPr>
            <a:spLocks noChangeArrowheads="1"/>
          </p:cNvSpPr>
          <p:nvPr/>
        </p:nvSpPr>
        <p:spPr bwMode="auto">
          <a:xfrm>
            <a:off x="449335" y="1262111"/>
            <a:ext cx="8173330" cy="5725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marL="0" indent="0" algn="just">
              <a:lnSpc>
                <a:spcPct val="150000"/>
              </a:lnSpc>
            </a:pPr>
            <a:r>
              <a:rPr lang="en-US" sz="1800" dirty="0"/>
              <a:t>Virtual Memory is a storage scheme that provides user an illusion of having a very big main memory. This is done by treating a part of secondary memory as the main memory.</a:t>
            </a:r>
          </a:p>
          <a:p>
            <a:pPr marL="0" indent="0" algn="just">
              <a:lnSpc>
                <a:spcPct val="150000"/>
              </a:lnSpc>
            </a:pPr>
            <a:r>
              <a:rPr lang="en-US" sz="1800" dirty="0"/>
              <a:t>In this scheme, User can load the bigger size processes than the available main memory by having the illusion that the memory is available to load the process.</a:t>
            </a:r>
          </a:p>
          <a:p>
            <a:pPr marL="0" indent="0" algn="just">
              <a:lnSpc>
                <a:spcPct val="150000"/>
              </a:lnSpc>
            </a:pPr>
            <a:r>
              <a:rPr lang="en-US" sz="1800" dirty="0"/>
              <a:t>Instead of loading one big process in the main memory, the Operating System loads the different parts of more than one process in the main memory.</a:t>
            </a:r>
          </a:p>
          <a:p>
            <a:pPr marL="0" indent="0" algn="just">
              <a:lnSpc>
                <a:spcPct val="150000"/>
              </a:lnSpc>
            </a:pPr>
            <a:r>
              <a:rPr lang="en-US" sz="1800" dirty="0"/>
              <a:t>By doing this, the degree of multiprogramming will be increased and therefore, the CPU utilization will also be increased.</a:t>
            </a:r>
          </a:p>
          <a:p>
            <a:pPr marL="0" indent="0" algn="just">
              <a:lnSpc>
                <a:spcPct val="150000"/>
              </a:lnSpc>
            </a:pPr>
            <a:endParaRPr lang="en-US" sz="1800" dirty="0"/>
          </a:p>
          <a:p>
            <a:pPr marL="0" indent="0" algn="just">
              <a:lnSpc>
                <a:spcPct val="150000"/>
              </a:lnSpc>
            </a:pPr>
            <a:endParaRPr lang="en-US" sz="1800" dirty="0"/>
          </a:p>
          <a:p>
            <a:pPr marL="0" indent="0" algn="just">
              <a:lnSpc>
                <a:spcPct val="150000"/>
              </a:lnSpc>
            </a:pPr>
            <a:endParaRPr lang="en-US" altLang="en-US" sz="1800" dirty="0">
              <a:cs typeface="Times New Roman" panose="02020603050405020304" pitchFamily="18" charset="0"/>
            </a:endParaRPr>
          </a:p>
        </p:txBody>
      </p:sp>
      <p:sp>
        <p:nvSpPr>
          <p:cNvPr id="39939" name="Rectangle 3">
            <a:extLst>
              <a:ext uri="{FF2B5EF4-FFF2-40B4-BE49-F238E27FC236}">
                <a16:creationId xmlns:a16="http://schemas.microsoft.com/office/drawing/2014/main" id="{DEF50037-A5B6-4450-A15A-A06613877AA3}"/>
              </a:ext>
            </a:extLst>
          </p:cNvPr>
          <p:cNvSpPr>
            <a:spLocks noChangeArrowheads="1"/>
          </p:cNvSpPr>
          <p:nvPr/>
        </p:nvSpPr>
        <p:spPr bwMode="auto">
          <a:xfrm>
            <a:off x="0" y="714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400" b="1" dirty="0">
                <a:cs typeface="Times New Roman" panose="02020603050405020304" pitchFamily="18" charset="0"/>
              </a:rPr>
              <a:t>Virtual Memory</a:t>
            </a:r>
          </a:p>
        </p:txBody>
      </p:sp>
      <p:sp>
        <p:nvSpPr>
          <p:cNvPr id="2" name="AutoShape 2" descr="Main memory — Isaac Computer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Main memory — Isaac Computer Scien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Main memory — Isaac Computer Scienc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Virtual Memory Concept | Techt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4991100"/>
            <a:ext cx="7058025" cy="176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34DE63-D04D-44CA-AF4A-A34DB8596C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solidFill>
                <a:srgbClr val="000000"/>
              </a:solidFill>
            </a:endParaRPr>
          </a:p>
        </p:txBody>
      </p:sp>
      <p:sp>
        <p:nvSpPr>
          <p:cNvPr id="4" name="TextBox 3">
            <a:extLst>
              <a:ext uri="{FF2B5EF4-FFF2-40B4-BE49-F238E27FC236}">
                <a16:creationId xmlns:a16="http://schemas.microsoft.com/office/drawing/2014/main" id="{AC27E348-47BB-403E-A80E-C881668332AE}"/>
              </a:ext>
            </a:extLst>
          </p:cNvPr>
          <p:cNvSpPr txBox="1"/>
          <p:nvPr/>
        </p:nvSpPr>
        <p:spPr>
          <a:xfrm>
            <a:off x="738553" y="650630"/>
            <a:ext cx="8141677" cy="419198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method that was devised has come to be known as </a:t>
            </a:r>
            <a:r>
              <a:rPr lang="en-US" sz="2000" b="1" i="0" u="none" strike="noStrike" baseline="0" dirty="0">
                <a:latin typeface="Times New Roman" panose="02020603050405020304" pitchFamily="18" charset="0"/>
                <a:cs typeface="Times New Roman" panose="02020603050405020304" pitchFamily="18" charset="0"/>
              </a:rPr>
              <a:t>virtual memory</a:t>
            </a:r>
            <a:r>
              <a:rPr lang="en-US" sz="2000" b="0" i="0" u="none" strike="noStrike" baseline="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basic idea behind virtual memory is that each program has its own address space, which is broken up into chunks called </a:t>
            </a:r>
            <a:r>
              <a:rPr lang="en-US" sz="2000" b="1" i="0" u="none" strike="noStrike" baseline="0" dirty="0">
                <a:latin typeface="Times New Roman" panose="02020603050405020304" pitchFamily="18" charset="0"/>
                <a:cs typeface="Times New Roman" panose="02020603050405020304" pitchFamily="18" charset="0"/>
              </a:rPr>
              <a:t>pages</a:t>
            </a:r>
            <a:r>
              <a:rPr lang="en-US" sz="2000" b="0" i="0" u="none" strike="noStrike" baseline="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Virtual memory, or virtual storage is a memory management technique that provides an "idealized abstraction of the storage resources that are actually available on a given machine" which "creates the illusion to users of a very large memory".</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These pages are mapped onto physical memory, but not all pages have to be in physical memory at the same time to run the program.</a:t>
            </a:r>
          </a:p>
        </p:txBody>
      </p:sp>
    </p:spTree>
    <p:extLst>
      <p:ext uri="{BB962C8B-B14F-4D97-AF65-F5344CB8AC3E}">
        <p14:creationId xmlns:p14="http://schemas.microsoft.com/office/powerpoint/2010/main" val="2947118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Logical and Physical Address Space in Operating Systems</a:t>
            </a:r>
            <a:br>
              <a:rPr lang="en-US" dirty="0"/>
            </a:br>
            <a:endParaRPr lang="en-US" dirty="0"/>
          </a:p>
        </p:txBody>
      </p:sp>
      <p:sp>
        <p:nvSpPr>
          <p:cNvPr id="5" name="Content Placeholder 4"/>
          <p:cNvSpPr>
            <a:spLocks noGrp="1"/>
          </p:cNvSpPr>
          <p:nvPr>
            <p:ph idx="1"/>
          </p:nvPr>
        </p:nvSpPr>
        <p:spPr>
          <a:xfrm>
            <a:off x="266700" y="1117600"/>
            <a:ext cx="8248650" cy="57404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address that is generated by the CPU is commonly referred to as the </a:t>
            </a:r>
            <a:r>
              <a:rPr lang="en-US" sz="2000" b="1" dirty="0">
                <a:latin typeface="Times New Roman" panose="02020603050405020304" pitchFamily="18" charset="0"/>
                <a:cs typeface="Times New Roman" panose="02020603050405020304" pitchFamily="18" charset="0"/>
              </a:rPr>
              <a:t>Logical Address</a:t>
            </a:r>
            <a:r>
              <a:rPr lang="en-US" sz="2000" dirty="0">
                <a:latin typeface="Times New Roman" panose="02020603050405020304" pitchFamily="18" charset="0"/>
                <a:cs typeface="Times New Roman" panose="02020603050405020304" pitchFamily="18" charset="0"/>
              </a:rPr>
              <a:t>. It is basically a virtual address. The logical address is basically the address of an instruction or data used by any program.</a:t>
            </a:r>
          </a:p>
          <a:p>
            <a:pPr marL="0" indent="0" algn="just">
              <a:buNone/>
            </a:pPr>
            <a:r>
              <a:rPr lang="en-US" sz="2000" dirty="0"/>
              <a:t>The set of all logical addresses that are generated by any program is referred to as</a:t>
            </a:r>
            <a:r>
              <a:rPr lang="en-US" sz="2000" b="1" dirty="0"/>
              <a:t> Logical Address Space.</a:t>
            </a:r>
          </a:p>
          <a:p>
            <a:pPr marL="0" indent="0" algn="just">
              <a:buNone/>
            </a:pPr>
            <a:r>
              <a:rPr lang="en-US" sz="2000" dirty="0"/>
              <a:t>In the above diagram, the base register is termed the </a:t>
            </a:r>
            <a:r>
              <a:rPr lang="en-US" sz="2000" b="1" dirty="0"/>
              <a:t>Relocation register.</a:t>
            </a:r>
            <a:r>
              <a:rPr lang="en-US" sz="2000" dirty="0"/>
              <a:t> The relocation register is a special register in the CPU and is used for the mapping of logical addresses used by a program to physical addresses of the system's main memory.</a:t>
            </a:r>
            <a:endParaRPr lang="en-US" sz="2000" b="1"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solidFill>
                <a:srgbClr val="000000"/>
              </a:solidFill>
            </a:endParaRPr>
          </a:p>
        </p:txBody>
      </p:sp>
      <p:sp>
        <p:nvSpPr>
          <p:cNvPr id="3" name="AutoShape 2" descr="Main memory — Isaac Computer Sci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s3.ap-south-1.amazonaws.com/s3.studytonight.com/tutorials/uploads/pictures/1608030904-714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7" y="3702050"/>
            <a:ext cx="5153025" cy="3019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431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C637232-C6E0-40F0-84AF-18F5E371F358}"/>
              </a:ext>
            </a:extLst>
          </p:cNvPr>
          <p:cNvSpPr>
            <a:spLocks noChangeArrowheads="1"/>
          </p:cNvSpPr>
          <p:nvPr/>
        </p:nvSpPr>
        <p:spPr bwMode="auto">
          <a:xfrm>
            <a:off x="668217" y="2486565"/>
            <a:ext cx="3165232" cy="328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just" eaLnBrk="1" hangingPunct="1">
              <a:lnSpc>
                <a:spcPct val="150000"/>
              </a:lnSpc>
              <a:spcBef>
                <a:spcPct val="20000"/>
              </a:spcBef>
              <a:buFont typeface="Arial" panose="020B0604020202020204" pitchFamily="34" charset="0"/>
              <a:buChar char="•"/>
            </a:pPr>
            <a:endParaRPr lang="en-US" altLang="en-US" sz="2000" dirty="0">
              <a:cs typeface="Times New Roman" panose="02020603050405020304" pitchFamily="18" charset="0"/>
            </a:endParaRPr>
          </a:p>
        </p:txBody>
      </p:sp>
      <p:sp>
        <p:nvSpPr>
          <p:cNvPr id="40963" name="Rectangle 3">
            <a:extLst>
              <a:ext uri="{FF2B5EF4-FFF2-40B4-BE49-F238E27FC236}">
                <a16:creationId xmlns:a16="http://schemas.microsoft.com/office/drawing/2014/main" id="{C2068AAB-D824-4F55-8618-9A83E7ACF631}"/>
              </a:ext>
            </a:extLst>
          </p:cNvPr>
          <p:cNvSpPr>
            <a:spLocks noChangeArrowheads="1"/>
          </p:cNvSpPr>
          <p:nvPr/>
        </p:nvSpPr>
        <p:spPr bwMode="auto">
          <a:xfrm>
            <a:off x="0" y="0"/>
            <a:ext cx="8950569"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sz="2800" b="1" i="0" u="none" strike="noStrike" baseline="0" dirty="0">
                <a:cs typeface="Times New Roman" panose="02020603050405020304" pitchFamily="18" charset="0"/>
              </a:rPr>
              <a:t>Paging</a:t>
            </a:r>
            <a:endParaRPr lang="en-US" altLang="en-US" sz="4000" b="1" dirty="0">
              <a:cs typeface="Times New Roman" panose="02020603050405020304" pitchFamily="18" charset="0"/>
            </a:endParaRPr>
          </a:p>
        </p:txBody>
      </p:sp>
      <p:sp>
        <p:nvSpPr>
          <p:cNvPr id="2" name="Rectangle 1"/>
          <p:cNvSpPr/>
          <p:nvPr/>
        </p:nvSpPr>
        <p:spPr>
          <a:xfrm>
            <a:off x="165100" y="1136237"/>
            <a:ext cx="8547100" cy="2862322"/>
          </a:xfrm>
          <a:prstGeom prst="rect">
            <a:avLst/>
          </a:prstGeom>
        </p:spPr>
        <p:txBody>
          <a:bodyPr wrap="square">
            <a:spAutoFit/>
          </a:bodyPr>
          <a:lstStyle/>
          <a:p>
            <a:r>
              <a:rPr lang="en-US" dirty="0">
                <a:solidFill>
                  <a:srgbClr val="273239"/>
                </a:solidFill>
                <a:latin typeface="urw-din"/>
              </a:rPr>
              <a:t>Paging is a memory management scheme that eliminates the need for contiguous allocation of physical memory. This scheme permits the physical address space of a process to be non – contiguous.</a:t>
            </a:r>
          </a:p>
          <a:p>
            <a:r>
              <a:rPr lang="en-US" dirty="0"/>
              <a:t>Paging helps to </a:t>
            </a:r>
            <a:r>
              <a:rPr lang="en-US" b="1" dirty="0"/>
              <a:t>avoid external fragmentation </a:t>
            </a:r>
            <a:r>
              <a:rPr lang="en-US" dirty="0"/>
              <a:t>and the</a:t>
            </a:r>
            <a:r>
              <a:rPr lang="en-US" b="1" dirty="0"/>
              <a:t> need for compaction</a:t>
            </a:r>
            <a:r>
              <a:rPr lang="en-US" dirty="0"/>
              <a:t>.</a:t>
            </a:r>
          </a:p>
          <a:p>
            <a:r>
              <a:rPr lang="en-US" dirty="0"/>
              <a:t>The paging technique divides the physical memory(main memory) into fixed-size blocks that are known as</a:t>
            </a:r>
            <a:r>
              <a:rPr lang="en-US" b="1" dirty="0"/>
              <a:t> Frames</a:t>
            </a:r>
            <a:r>
              <a:rPr lang="en-US" dirty="0"/>
              <a:t> and also divide the </a:t>
            </a:r>
            <a:r>
              <a:rPr lang="en-US" b="1" dirty="0"/>
              <a:t>logical memory(secondary memory) into blocks of the same size</a:t>
            </a:r>
            <a:r>
              <a:rPr lang="en-US" dirty="0"/>
              <a:t> that are known as</a:t>
            </a:r>
            <a:r>
              <a:rPr lang="en-US" b="1" dirty="0"/>
              <a:t> Pages.</a:t>
            </a:r>
          </a:p>
          <a:p>
            <a:endParaRPr lang="en-US" dirty="0">
              <a:solidFill>
                <a:srgbClr val="273239"/>
              </a:solidFill>
              <a:latin typeface="urw-din"/>
            </a:endParaRPr>
          </a:p>
          <a:p>
            <a:endParaRPr lang="en-US" dirty="0">
              <a:solidFill>
                <a:srgbClr val="273239"/>
              </a:solidFill>
              <a:latin typeface="urw-din"/>
            </a:endParaRPr>
          </a:p>
          <a:p>
            <a:endParaRPr lang="en-US" dirty="0"/>
          </a:p>
        </p:txBody>
      </p:sp>
      <p:pic>
        <p:nvPicPr>
          <p:cNvPr id="3074" name="Picture 2" descr="https://s3.ap-south-1.amazonaws.com/s3.studytonight.com/tutorials/uploads/pictures/1608530491-714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436" y="3294062"/>
            <a:ext cx="5534025" cy="2800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17501"/>
            <a:ext cx="7886700" cy="622300"/>
          </a:xfrm>
        </p:spPr>
        <p:txBody>
          <a:bodyPr>
            <a:normAutofit fontScale="90000"/>
          </a:bodyPr>
          <a:lstStyle/>
          <a:p>
            <a:r>
              <a:rPr lang="en-US" dirty="0"/>
              <a:t>        paging</a:t>
            </a:r>
          </a:p>
        </p:txBody>
      </p:sp>
      <p:sp>
        <p:nvSpPr>
          <p:cNvPr id="4" name="Content Placeholder 3"/>
          <p:cNvSpPr>
            <a:spLocks noGrp="1"/>
          </p:cNvSpPr>
          <p:nvPr>
            <p:ph idx="1"/>
          </p:nvPr>
        </p:nvSpPr>
        <p:spPr>
          <a:xfrm>
            <a:off x="285750" y="1038224"/>
            <a:ext cx="8858250" cy="5683251"/>
          </a:xfrm>
        </p:spPr>
        <p:txBody>
          <a:bodyPr/>
          <a:lstStyle/>
          <a:p>
            <a:pPr marL="0" indent="0">
              <a:buNone/>
            </a:pPr>
            <a:r>
              <a:rPr lang="en-US" sz="2000" dirty="0">
                <a:latin typeface="Times New Roman" panose="02020603050405020304" pitchFamily="18" charset="0"/>
                <a:cs typeface="Times New Roman" panose="02020603050405020304" pitchFamily="18" charset="0"/>
              </a:rPr>
              <a:t>Pages of a process are brought into the main memory only when there is a requirement otherwise they reside in the secondary storage.</a:t>
            </a:r>
          </a:p>
          <a:p>
            <a:pPr marL="0" indent="0">
              <a:buNone/>
            </a:pPr>
            <a:r>
              <a:rPr lang="en-US" sz="2000" dirty="0">
                <a:latin typeface="Times New Roman" panose="02020603050405020304" pitchFamily="18" charset="0"/>
                <a:cs typeface="Times New Roman" panose="02020603050405020304" pitchFamily="18" charset="0"/>
              </a:rPr>
              <a:t>One page of a process is mainly stored in one of the frames of the memory. Also, the pages can be stored at different locations of the memory but always the main priority is to find contiguous frames.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45</a:t>
            </a:fld>
            <a:endParaRPr lang="en-US">
              <a:solidFill>
                <a:srgbClr val="000000"/>
              </a:solidFill>
            </a:endParaRPr>
          </a:p>
        </p:txBody>
      </p:sp>
      <p:pic>
        <p:nvPicPr>
          <p:cNvPr id="5122" name="Picture 2" descr="https://s3.ap-south-1.amazonaws.com/s3.studytonight.com/tutorials/uploads/pictures/1608532433-714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584449"/>
            <a:ext cx="635317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791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61922"/>
            <a:ext cx="7905750" cy="825501"/>
          </a:xfrm>
        </p:spPr>
        <p:txBody>
          <a:bodyPr>
            <a:normAutofit fontScale="90000"/>
          </a:bodyPr>
          <a:lstStyle/>
          <a:p>
            <a:r>
              <a:rPr lang="en-US" dirty="0"/>
              <a:t>    Address Translation</a:t>
            </a:r>
            <a:br>
              <a:rPr lang="en-US" dirty="0"/>
            </a:br>
            <a:endParaRPr lang="en-US" dirty="0"/>
          </a:p>
        </p:txBody>
      </p:sp>
      <p:sp>
        <p:nvSpPr>
          <p:cNvPr id="4" name="Content Placeholder 3"/>
          <p:cNvSpPr>
            <a:spLocks noGrp="1"/>
          </p:cNvSpPr>
          <p:nvPr>
            <p:ph idx="1"/>
          </p:nvPr>
        </p:nvSpPr>
        <p:spPr>
          <a:xfrm>
            <a:off x="285750" y="1038224"/>
            <a:ext cx="8858250" cy="5683251"/>
          </a:xfrm>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46</a:t>
            </a:fld>
            <a:endParaRPr lang="en-US">
              <a:solidFill>
                <a:srgbClr val="000000"/>
              </a:solidFill>
            </a:endParaRPr>
          </a:p>
        </p:txBody>
      </p:sp>
      <p:sp>
        <p:nvSpPr>
          <p:cNvPr id="5" name="Rectangle 4"/>
          <p:cNvSpPr/>
          <p:nvPr/>
        </p:nvSpPr>
        <p:spPr>
          <a:xfrm>
            <a:off x="285750" y="808335"/>
            <a:ext cx="8858250" cy="126188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Page address is called </a:t>
            </a:r>
            <a:r>
              <a:rPr lang="en-US" sz="2000" b="1" dirty="0">
                <a:solidFill>
                  <a:srgbClr val="000000"/>
                </a:solidFill>
                <a:latin typeface="Times New Roman" panose="02020603050405020304" pitchFamily="18" charset="0"/>
                <a:cs typeface="Times New Roman" panose="02020603050405020304" pitchFamily="18" charset="0"/>
              </a:rPr>
              <a:t>logical address</a:t>
            </a:r>
            <a:r>
              <a:rPr lang="en-US" sz="2000" dirty="0">
                <a:solidFill>
                  <a:srgbClr val="000000"/>
                </a:solidFill>
                <a:latin typeface="Times New Roman" panose="02020603050405020304" pitchFamily="18" charset="0"/>
                <a:cs typeface="Times New Roman" panose="02020603050405020304" pitchFamily="18" charset="0"/>
              </a:rPr>
              <a:t> and represented by </a:t>
            </a:r>
            <a:r>
              <a:rPr lang="en-US" sz="2000" b="1" dirty="0">
                <a:solidFill>
                  <a:srgbClr val="000000"/>
                </a:solidFill>
                <a:latin typeface="Times New Roman" panose="02020603050405020304" pitchFamily="18" charset="0"/>
                <a:cs typeface="Times New Roman" panose="02020603050405020304" pitchFamily="18" charset="0"/>
              </a:rPr>
              <a:t>page number</a:t>
            </a:r>
            <a:r>
              <a:rPr lang="en-US" sz="2000" dirty="0">
                <a:solidFill>
                  <a:srgbClr val="000000"/>
                </a:solidFill>
                <a:latin typeface="Times New Roman" panose="02020603050405020304" pitchFamily="18" charset="0"/>
                <a:cs typeface="Times New Roman" panose="02020603050405020304" pitchFamily="18" charset="0"/>
              </a:rPr>
              <a:t> and the </a:t>
            </a:r>
            <a:r>
              <a:rPr lang="en-US" sz="2000" b="1" dirty="0">
                <a:solidFill>
                  <a:srgbClr val="000000"/>
                </a:solidFill>
                <a:latin typeface="Times New Roman" panose="02020603050405020304" pitchFamily="18" charset="0"/>
                <a:cs typeface="Times New Roman" panose="02020603050405020304" pitchFamily="18" charset="0"/>
              </a:rPr>
              <a:t>offset</a:t>
            </a:r>
            <a:r>
              <a:rPr lang="en-US" sz="2000" dirty="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Arial" panose="020B0604020202020204" pitchFamily="34" charset="0"/>
            </a:endParaRPr>
          </a:p>
          <a:p>
            <a:endParaRPr lang="en-US" dirty="0"/>
          </a:p>
        </p:txBody>
      </p:sp>
      <p:sp>
        <p:nvSpPr>
          <p:cNvPr id="7" name="Rectangle 2"/>
          <p:cNvSpPr>
            <a:spLocks noChangeArrowheads="1"/>
          </p:cNvSpPr>
          <p:nvPr/>
        </p:nvSpPr>
        <p:spPr bwMode="auto">
          <a:xfrm>
            <a:off x="285750" y="1503031"/>
            <a:ext cx="8858250"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Logical Address = Page number + page offset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p:cNvSpPr/>
          <p:nvPr/>
        </p:nvSpPr>
        <p:spPr>
          <a:xfrm>
            <a:off x="190500" y="1748764"/>
            <a:ext cx="8953500" cy="1261884"/>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Frame address is called </a:t>
            </a:r>
            <a:r>
              <a:rPr lang="en-US" sz="2000" b="1" dirty="0">
                <a:solidFill>
                  <a:srgbClr val="000000"/>
                </a:solidFill>
                <a:latin typeface="Times New Roman" panose="02020603050405020304" pitchFamily="18" charset="0"/>
                <a:cs typeface="Times New Roman" panose="02020603050405020304" pitchFamily="18" charset="0"/>
              </a:rPr>
              <a:t>physical address</a:t>
            </a:r>
            <a:r>
              <a:rPr lang="en-US" sz="2000" dirty="0">
                <a:solidFill>
                  <a:srgbClr val="000000"/>
                </a:solidFill>
                <a:latin typeface="Times New Roman" panose="02020603050405020304" pitchFamily="18" charset="0"/>
                <a:cs typeface="Times New Roman" panose="02020603050405020304" pitchFamily="18" charset="0"/>
              </a:rPr>
              <a:t> and represented by a </a:t>
            </a:r>
            <a:r>
              <a:rPr lang="en-US" sz="2000" b="1" dirty="0">
                <a:solidFill>
                  <a:srgbClr val="000000"/>
                </a:solidFill>
                <a:latin typeface="Times New Roman" panose="02020603050405020304" pitchFamily="18" charset="0"/>
                <a:cs typeface="Times New Roman" panose="02020603050405020304" pitchFamily="18" charset="0"/>
              </a:rPr>
              <a:t>frame number</a:t>
            </a:r>
            <a:r>
              <a:rPr lang="en-US" sz="2000" dirty="0">
                <a:solidFill>
                  <a:srgbClr val="000000"/>
                </a:solidFill>
                <a:latin typeface="Times New Roman" panose="02020603050405020304" pitchFamily="18" charset="0"/>
                <a:cs typeface="Times New Roman" panose="02020603050405020304" pitchFamily="18" charset="0"/>
              </a:rPr>
              <a:t> and the </a:t>
            </a:r>
            <a:r>
              <a:rPr lang="en-US" sz="2000" b="1" dirty="0">
                <a:solidFill>
                  <a:srgbClr val="000000"/>
                </a:solidFill>
                <a:latin typeface="Times New Roman" panose="02020603050405020304" pitchFamily="18" charset="0"/>
                <a:cs typeface="Times New Roman" panose="02020603050405020304" pitchFamily="18" charset="0"/>
              </a:rPr>
              <a:t>offset</a:t>
            </a:r>
            <a:r>
              <a:rPr lang="en-US" sz="2000" dirty="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Arial" panose="020B0604020202020204" pitchFamily="34" charset="0"/>
            </a:endParaRPr>
          </a:p>
          <a:p>
            <a:endParaRPr lang="en-US" dirty="0"/>
          </a:p>
        </p:txBody>
      </p:sp>
      <p:sp>
        <p:nvSpPr>
          <p:cNvPr id="9" name="Rectangle 3"/>
          <p:cNvSpPr>
            <a:spLocks noChangeArrowheads="1"/>
          </p:cNvSpPr>
          <p:nvPr/>
        </p:nvSpPr>
        <p:spPr bwMode="auto">
          <a:xfrm>
            <a:off x="190500" y="2514209"/>
            <a:ext cx="8953500" cy="2616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Physical Address = Frame number + page offset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p:cNvSpPr/>
          <p:nvPr/>
        </p:nvSpPr>
        <p:spPr>
          <a:xfrm>
            <a:off x="285750" y="3050667"/>
            <a:ext cx="8769350" cy="1200329"/>
          </a:xfrm>
          <a:prstGeom prst="rect">
            <a:avLst/>
          </a:prstGeom>
        </p:spPr>
        <p:txBody>
          <a:bodyPr wrap="square">
            <a:spAutoFit/>
          </a:bodyPr>
          <a:lstStyle/>
          <a:p>
            <a:r>
              <a:rPr lang="en-US" dirty="0">
                <a:solidFill>
                  <a:srgbClr val="000000"/>
                </a:solidFill>
                <a:latin typeface="Arial" panose="020B0604020202020204" pitchFamily="34" charset="0"/>
              </a:rPr>
              <a:t>A</a:t>
            </a:r>
            <a:r>
              <a:rPr lang="en-US" dirty="0">
                <a:solidFill>
                  <a:srgbClr val="000000"/>
                </a:solidFill>
                <a:latin typeface="Times New Roman" panose="02020603050405020304" pitchFamily="18" charset="0"/>
                <a:cs typeface="Times New Roman" panose="02020603050405020304" pitchFamily="18" charset="0"/>
              </a:rPr>
              <a:t> data structure called </a:t>
            </a:r>
            <a:r>
              <a:rPr lang="en-US" b="1" dirty="0">
                <a:solidFill>
                  <a:srgbClr val="000000"/>
                </a:solidFill>
                <a:latin typeface="Times New Roman" panose="02020603050405020304" pitchFamily="18" charset="0"/>
                <a:cs typeface="Times New Roman" panose="02020603050405020304" pitchFamily="18" charset="0"/>
              </a:rPr>
              <a:t>page map table</a:t>
            </a:r>
            <a:r>
              <a:rPr lang="en-US" dirty="0">
                <a:solidFill>
                  <a:srgbClr val="000000"/>
                </a:solidFill>
                <a:latin typeface="Times New Roman" panose="02020603050405020304" pitchFamily="18" charset="0"/>
                <a:cs typeface="Times New Roman" panose="02020603050405020304" pitchFamily="18" charset="0"/>
              </a:rPr>
              <a:t> is used to keep track of the relation between a page of a process to a frame in physical memory.</a:t>
            </a:r>
          </a:p>
          <a:p>
            <a:endParaRPr lang="en-US" dirty="0">
              <a:solidFill>
                <a:srgbClr val="00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149" name="Picture 5" descr="Page Map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3776093"/>
            <a:ext cx="6140450" cy="2751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593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
        <p:nvSpPr>
          <p:cNvPr id="5" name="Rectangle 4"/>
          <p:cNvSpPr/>
          <p:nvPr/>
        </p:nvSpPr>
        <p:spPr>
          <a:xfrm>
            <a:off x="368300" y="391636"/>
            <a:ext cx="8775700" cy="1938992"/>
          </a:xfrm>
          <a:prstGeom prst="rect">
            <a:avLst/>
          </a:prstGeom>
        </p:spPr>
        <p:txBody>
          <a:bodyPr wrap="square">
            <a:spAutoFit/>
          </a:bodyPr>
          <a:lstStyle/>
          <a:p>
            <a:pPr algn="just"/>
            <a:r>
              <a:rPr lang="en-US" sz="2000" dirty="0">
                <a:solidFill>
                  <a:srgbClr val="000000"/>
                </a:solidFill>
                <a:latin typeface="Times New Roman" panose="02020603050405020304" pitchFamily="18" charset="0"/>
                <a:cs typeface="Times New Roman" panose="02020603050405020304" pitchFamily="18" charset="0"/>
              </a:rPr>
              <a:t>When the system allocates a frame to any page, it translates this logical address into a physical address and create entry into the page table to be used throughout execution of the program.</a:t>
            </a:r>
          </a:p>
          <a:p>
            <a:pPr algn="just"/>
            <a:r>
              <a:rPr lang="en-US" sz="2000" dirty="0">
                <a:latin typeface="Times New Roman" panose="02020603050405020304" pitchFamily="18" charset="0"/>
                <a:cs typeface="Times New Roman" panose="02020603050405020304" pitchFamily="18" charset="0"/>
              </a:rPr>
              <a:t>This process continues during the whole execution of the program where the OS keeps removing idle pages from the main memory and write them onto the secondary memory and bring them back when required by the program.</a:t>
            </a:r>
          </a:p>
        </p:txBody>
      </p:sp>
    </p:spTree>
    <p:extLst>
      <p:ext uri="{BB962C8B-B14F-4D97-AF65-F5344CB8AC3E}">
        <p14:creationId xmlns:p14="http://schemas.microsoft.com/office/powerpoint/2010/main" val="89000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77800"/>
            <a:ext cx="7886700" cy="889001"/>
          </a:xfrm>
        </p:spPr>
        <p:txBody>
          <a:bodyPr>
            <a:normAutofit fontScale="90000"/>
          </a:bodyPr>
          <a:lstStyle/>
          <a:p>
            <a:r>
              <a:rPr lang="en-US" b="1" dirty="0"/>
              <a:t>         Page Table</a:t>
            </a:r>
            <a:br>
              <a:rPr lang="en-US" b="1" dirty="0"/>
            </a:br>
            <a:endParaRPr lang="en-US" dirty="0"/>
          </a:p>
        </p:txBody>
      </p:sp>
      <p:sp>
        <p:nvSpPr>
          <p:cNvPr id="4" name="Content Placeholder 3"/>
          <p:cNvSpPr>
            <a:spLocks noGrp="1"/>
          </p:cNvSpPr>
          <p:nvPr>
            <p:ph idx="1"/>
          </p:nvPr>
        </p:nvSpPr>
        <p:spPr>
          <a:xfrm>
            <a:off x="209550" y="1190624"/>
            <a:ext cx="8642350" cy="5667375"/>
          </a:xfrm>
        </p:spPr>
        <p:txBody>
          <a:bodyPr>
            <a:normAutofit/>
          </a:bodyPr>
          <a:lstStyle/>
          <a:p>
            <a:pPr algn="just"/>
            <a:r>
              <a:rPr lang="en-US" sz="2000" dirty="0">
                <a:latin typeface="Times New Roman" panose="02020603050405020304" pitchFamily="18" charset="0"/>
                <a:cs typeface="Times New Roman" panose="02020603050405020304" pitchFamily="18" charset="0"/>
              </a:rPr>
              <a:t>Page table has page table entries where each page table entry stores a frame number and optional status (like protection) bits. Many of status bits used in the virtual memory system. The most </a:t>
            </a:r>
            <a:r>
              <a:rPr lang="en-US" sz="2000" b="1" dirty="0">
                <a:latin typeface="Times New Roman" panose="02020603050405020304" pitchFamily="18" charset="0"/>
                <a:cs typeface="Times New Roman" panose="02020603050405020304" pitchFamily="18" charset="0"/>
              </a:rPr>
              <a:t>important</a:t>
            </a:r>
            <a:r>
              <a:rPr lang="en-US" sz="2000" dirty="0">
                <a:latin typeface="Times New Roman" panose="02020603050405020304" pitchFamily="18" charset="0"/>
                <a:cs typeface="Times New Roman" panose="02020603050405020304" pitchFamily="18" charset="0"/>
              </a:rPr>
              <a:t> thing in PTE is </a:t>
            </a:r>
            <a:r>
              <a:rPr lang="en-US" sz="2000" b="1" dirty="0">
                <a:latin typeface="Times New Roman" panose="02020603050405020304" pitchFamily="18" charset="0"/>
                <a:cs typeface="Times New Roman" panose="02020603050405020304" pitchFamily="18" charset="0"/>
              </a:rPr>
              <a:t>frame Number</a:t>
            </a:r>
            <a:r>
              <a:rPr lang="en-US" sz="2000" dirty="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48</a:t>
            </a:fld>
            <a:endParaRPr lang="en-US">
              <a:solidFill>
                <a:srgbClr val="000000"/>
              </a:solidFill>
            </a:endParaRPr>
          </a:p>
        </p:txBody>
      </p:sp>
      <p:pic>
        <p:nvPicPr>
          <p:cNvPr id="7170" name="Picture 2" descr="https://media.geeksforgeeks.org/wp-content/uploads/Capture-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2109788"/>
            <a:ext cx="8251825" cy="1663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1281" y="3839645"/>
            <a:ext cx="7784019" cy="3416320"/>
          </a:xfrm>
          <a:prstGeom prst="rect">
            <a:avLst/>
          </a:prstGeom>
        </p:spPr>
        <p:txBody>
          <a:bodyPr wrap="square">
            <a:spAutoFit/>
          </a:bodyPr>
          <a:lstStyle/>
          <a:p>
            <a:r>
              <a:rPr lang="en-US" b="1" dirty="0">
                <a:solidFill>
                  <a:srgbClr val="273239"/>
                </a:solidFill>
                <a:latin typeface="urw-din"/>
              </a:rPr>
              <a:t>Frame Number :</a:t>
            </a:r>
            <a:r>
              <a:rPr lang="en-US" dirty="0">
                <a:latin typeface="Times New Roman" panose="02020603050405020304" pitchFamily="18" charset="0"/>
                <a:cs typeface="Times New Roman" panose="02020603050405020304" pitchFamily="18" charset="0"/>
              </a:rPr>
              <a:t> It gives the frame number in which the current page you are looking for is present.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Present/Absent bit :</a:t>
            </a:r>
            <a:r>
              <a:rPr lang="en-US" dirty="0">
                <a:latin typeface="Times New Roman" panose="02020603050405020304" pitchFamily="18" charset="0"/>
                <a:cs typeface="Times New Roman" panose="02020603050405020304" pitchFamily="18" charset="0"/>
              </a:rPr>
              <a:t>Present or absent bit says whether a particular page you are looking for is present or absent. In case if it is not present, that is called Page Fault. It is set to 0 if the corresponding page is not in memory.</a:t>
            </a:r>
          </a:p>
          <a:p>
            <a:r>
              <a:rPr lang="en-US" b="1" dirty="0">
                <a:latin typeface="Times New Roman" panose="02020603050405020304" pitchFamily="18" charset="0"/>
                <a:cs typeface="Times New Roman" panose="02020603050405020304" pitchFamily="18" charset="0"/>
              </a:rPr>
              <a:t>Protection bit :</a:t>
            </a:r>
            <a:r>
              <a:rPr lang="en-US" dirty="0">
                <a:latin typeface="Times New Roman" panose="02020603050405020304" pitchFamily="18" charset="0"/>
                <a:cs typeface="Times New Roman" panose="02020603050405020304" pitchFamily="18" charset="0"/>
              </a:rPr>
              <a:t>Protection bit says that what kind of protection you want on that page. So, these bit for the protection of the page frame (read, write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Referenced bit: </a:t>
            </a:r>
            <a:r>
              <a:rPr lang="en-US" dirty="0">
                <a:latin typeface="Times New Roman" panose="02020603050405020304" pitchFamily="18" charset="0"/>
                <a:cs typeface="Times New Roman" panose="02020603050405020304" pitchFamily="18" charset="0"/>
              </a:rPr>
              <a:t>Referenced bit will say whether this page has been referred in the last clock cycle or not. It is set to 1 by hardware when the page is accessed.</a:t>
            </a:r>
          </a:p>
          <a:p>
            <a:pPr algn="just"/>
            <a:endParaRPr lang="en-US" dirty="0"/>
          </a:p>
          <a:p>
            <a:pPr algn="just"/>
            <a:endParaRPr lang="en-US" dirty="0"/>
          </a:p>
        </p:txBody>
      </p:sp>
      <p:sp>
        <p:nvSpPr>
          <p:cNvPr id="8" name="Rectangle 4"/>
          <p:cNvSpPr>
            <a:spLocks noChangeArrowheads="1"/>
          </p:cNvSpPr>
          <p:nvPr/>
        </p:nvSpPr>
        <p:spPr bwMode="auto">
          <a:xfrm>
            <a:off x="558800" y="44224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73239"/>
                </a:solidFill>
                <a:effectLst/>
                <a:latin typeface="Consolas" panose="020B0609020204030204" pitchFamily="49" charset="0"/>
              </a:rPr>
              <a:t>Number of bits for frame = Size of physical memory/frame size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5087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177800"/>
            <a:ext cx="7886700" cy="889001"/>
          </a:xfrm>
        </p:spPr>
        <p:txBody>
          <a:bodyPr>
            <a:normAutofit fontScale="90000"/>
          </a:bodyPr>
          <a:lstStyle/>
          <a:p>
            <a:r>
              <a:rPr lang="en-US" b="1" dirty="0"/>
              <a:t>         Page Table</a:t>
            </a:r>
            <a:br>
              <a:rPr lang="en-US" b="1" dirty="0"/>
            </a:br>
            <a:endParaRPr lang="en-US" dirty="0"/>
          </a:p>
        </p:txBody>
      </p:sp>
      <p:sp>
        <p:nvSpPr>
          <p:cNvPr id="4" name="Content Placeholder 3"/>
          <p:cNvSpPr>
            <a:spLocks noGrp="1"/>
          </p:cNvSpPr>
          <p:nvPr>
            <p:ph idx="1"/>
          </p:nvPr>
        </p:nvSpPr>
        <p:spPr>
          <a:xfrm>
            <a:off x="209550" y="1190624"/>
            <a:ext cx="8642350" cy="5667375"/>
          </a:xfrm>
        </p:spPr>
        <p:txBody>
          <a:bodyPr>
            <a:normAutofit/>
          </a:bodyPr>
          <a:lstStyle/>
          <a:p>
            <a:pPr marL="0" indent="0" algn="just">
              <a:buNone/>
            </a:pPr>
            <a:r>
              <a:rPr lang="en-US" sz="2000" b="1" dirty="0"/>
              <a:t>Caching enabled/disabled :</a:t>
            </a:r>
            <a:r>
              <a:rPr lang="en-US" sz="2000" dirty="0">
                <a:latin typeface="Times New Roman" panose="02020603050405020304" pitchFamily="18" charset="0"/>
                <a:cs typeface="Times New Roman" panose="02020603050405020304" pitchFamily="18" charset="0"/>
              </a:rPr>
              <a:t>Some times we need the fresh data. Let us say the user is typing some information from the keyboard and your program should run according to the input given by the user. In that case, the information will come into the main memory. </a:t>
            </a:r>
          </a:p>
          <a:p>
            <a:pPr marL="0" indent="0" algn="just">
              <a:buNone/>
            </a:pPr>
            <a:r>
              <a:rPr lang="en-US" sz="2000" b="1" dirty="0"/>
              <a:t>Modified bit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Modified bit says whether the page has been modified or not. Modified means sometimes you might try to write something on to the page. If a page is modified, then whenever you should replace that page with some other page, then the modified information should be kept on the hard disk or it has to be written back or it has to be saved back.</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49</a:t>
            </a:fld>
            <a:endParaRPr lang="en-US">
              <a:solidFill>
                <a:srgbClr val="000000"/>
              </a:solidFill>
            </a:endParaRPr>
          </a:p>
        </p:txBody>
      </p:sp>
    </p:spTree>
    <p:extLst>
      <p:ext uri="{BB962C8B-B14F-4D97-AF65-F5344CB8AC3E}">
        <p14:creationId xmlns:p14="http://schemas.microsoft.com/office/powerpoint/2010/main" val="151694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solidFill>
                <a:srgbClr val="000000"/>
              </a:solidFill>
            </a:endParaRPr>
          </a:p>
        </p:txBody>
      </p:sp>
      <p:sp>
        <p:nvSpPr>
          <p:cNvPr id="4" name="TextBox 3">
            <a:extLst>
              <a:ext uri="{FF2B5EF4-FFF2-40B4-BE49-F238E27FC236}">
                <a16:creationId xmlns:a16="http://schemas.microsoft.com/office/drawing/2014/main" id="{A29823D4-4DB2-4B55-9443-4025C6B2472E}"/>
              </a:ext>
            </a:extLst>
          </p:cNvPr>
          <p:cNvSpPr txBox="1"/>
          <p:nvPr/>
        </p:nvSpPr>
        <p:spPr>
          <a:xfrm>
            <a:off x="668215" y="738554"/>
            <a:ext cx="8106508" cy="18836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Memory management systems can be divided into two basic classes: </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Those that move processes back and forth between main memory and disk during execution (swapping and paging) and</a:t>
            </a:r>
            <a:endParaRPr lang="en-US" sz="20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Those that don’t. </a:t>
            </a:r>
          </a:p>
        </p:txBody>
      </p:sp>
    </p:spTree>
    <p:extLst>
      <p:ext uri="{BB962C8B-B14F-4D97-AF65-F5344CB8AC3E}">
        <p14:creationId xmlns:p14="http://schemas.microsoft.com/office/powerpoint/2010/main" val="170728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a:extLst>
              <a:ext uri="{FF2B5EF4-FFF2-40B4-BE49-F238E27FC236}">
                <a16:creationId xmlns:a16="http://schemas.microsoft.com/office/drawing/2014/main" id="{AF26CA8C-C773-451C-950C-8CDA9EA60D41}"/>
              </a:ext>
            </a:extLst>
          </p:cNvPr>
          <p:cNvSpPr>
            <a:spLocks noChangeArrowheads="1"/>
          </p:cNvSpPr>
          <p:nvPr/>
        </p:nvSpPr>
        <p:spPr bwMode="auto">
          <a:xfrm>
            <a:off x="595722" y="203200"/>
            <a:ext cx="826692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eaLnBrk="1" hangingPunct="1"/>
            <a:r>
              <a:rPr lang="en-US" altLang="en-US" sz="2400" b="1" dirty="0">
                <a:cs typeface="Times New Roman" panose="02020603050405020304" pitchFamily="18" charset="0"/>
              </a:rPr>
              <a:t>Mapping of pages to page frames</a:t>
            </a:r>
          </a:p>
        </p:txBody>
      </p:sp>
      <p:pic>
        <p:nvPicPr>
          <p:cNvPr id="44037" name="Picture 6" descr="D:\b\b4\IBM\03-09.jpg">
            <a:extLst>
              <a:ext uri="{FF2B5EF4-FFF2-40B4-BE49-F238E27FC236}">
                <a16:creationId xmlns:a16="http://schemas.microsoft.com/office/drawing/2014/main" id="{3AB2CE2C-BA40-409D-BCC0-6D2B7D051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0" y="1003300"/>
            <a:ext cx="46736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E87DAFF-E57C-4132-AECD-C9AEEFB13D9F}"/>
              </a:ext>
            </a:extLst>
          </p:cNvPr>
          <p:cNvSpPr txBox="1"/>
          <p:nvPr/>
        </p:nvSpPr>
        <p:spPr>
          <a:xfrm>
            <a:off x="595722" y="5543550"/>
            <a:ext cx="8266924" cy="1023165"/>
          </a:xfrm>
          <a:prstGeom prst="rect">
            <a:avLst/>
          </a:prstGeom>
          <a:noFill/>
        </p:spPr>
        <p:txBody>
          <a:bodyPr wrap="square">
            <a:spAutoFit/>
          </a:bodyPr>
          <a:lstStyle/>
          <a:p>
            <a:pPr algn="ctr">
              <a:lnSpc>
                <a:spcPct val="150000"/>
              </a:lnSpc>
            </a:pPr>
            <a:r>
              <a:rPr lang="en-US" sz="1400" b="1" dirty="0">
                <a:latin typeface="Times New Roman" panose="02020603050405020304" pitchFamily="18" charset="0"/>
                <a:cs typeface="Times New Roman" panose="02020603050405020304" pitchFamily="18" charset="0"/>
              </a:rPr>
              <a:t>Figure 5-13 : The relation between virtual addresses and physical memory addresses is given by the page table. Every page begins on a multiple of 4096 and ends 4095 addresses higher, so 4K–8K really means 4096–8191 and 8K to 12K means 8192–12287.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8BE227A-9A4B-4C2B-AC38-854EFB5CE6AE}"/>
              </a:ext>
            </a:extLst>
          </p:cNvPr>
          <p:cNvSpPr>
            <a:spLocks noChangeArrowheads="1"/>
          </p:cNvSpPr>
          <p:nvPr/>
        </p:nvSpPr>
        <p:spPr bwMode="auto">
          <a:xfrm>
            <a:off x="422031" y="483577"/>
            <a:ext cx="8299937" cy="589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marL="0" indent="0" algn="just" eaLnBrk="1" hangingPunct="1">
              <a:lnSpc>
                <a:spcPct val="150000"/>
              </a:lnSpc>
              <a:spcBef>
                <a:spcPct val="20000"/>
              </a:spcBef>
              <a:buClr>
                <a:schemeClr val="tx1"/>
              </a:buClr>
            </a:pPr>
            <a:r>
              <a:rPr lang="en-US" altLang="en-US" sz="2000" b="1" dirty="0">
                <a:cs typeface="Times New Roman" panose="02020603050405020304" pitchFamily="18" charset="0"/>
              </a:rPr>
              <a:t>Page Table</a:t>
            </a:r>
            <a:endParaRPr lang="en-US" sz="2000" b="0" dirty="0">
              <a:effectLst/>
              <a:cs typeface="Times New Roman" panose="02020603050405020304" pitchFamily="18" charset="0"/>
            </a:endParaRPr>
          </a:p>
          <a:p>
            <a:pPr marL="342900" indent="-342900" algn="just" eaLnBrk="1" hangingPunct="1">
              <a:lnSpc>
                <a:spcPct val="150000"/>
              </a:lnSpc>
              <a:spcBef>
                <a:spcPct val="20000"/>
              </a:spcBef>
              <a:buClr>
                <a:schemeClr val="tx1"/>
              </a:buClr>
              <a:buFont typeface="Arial" panose="020B0604020202020204" pitchFamily="34" charset="0"/>
              <a:buChar char="•"/>
            </a:pPr>
            <a:r>
              <a:rPr lang="en-US" sz="2000" b="0" dirty="0">
                <a:effectLst/>
                <a:latin typeface="Times New Roman" panose="02020603050405020304" pitchFamily="18" charset="0"/>
              </a:rPr>
              <a:t>The </a:t>
            </a:r>
            <a:r>
              <a:rPr lang="en-US" sz="2000" b="1" dirty="0">
                <a:effectLst/>
                <a:latin typeface="Times New Roman" panose="02020603050405020304" pitchFamily="18" charset="0"/>
              </a:rPr>
              <a:t>page table</a:t>
            </a:r>
            <a:r>
              <a:rPr lang="en-US" sz="2000" b="0" dirty="0">
                <a:effectLst/>
                <a:latin typeface="Times New Roman" panose="02020603050405020304" pitchFamily="18" charset="0"/>
              </a:rPr>
              <a:t> is used to look up what frame a particular page is stored in at the moment. or</a:t>
            </a:r>
            <a:endParaRPr lang="en-US" sz="2000" b="0" dirty="0">
              <a:effectLst/>
              <a:cs typeface="Times New Roman" panose="02020603050405020304" pitchFamily="18" charset="0"/>
            </a:endParaRPr>
          </a:p>
          <a:p>
            <a:pPr marL="342900" indent="-342900" algn="just" eaLnBrk="1" hangingPunct="1">
              <a:lnSpc>
                <a:spcPct val="150000"/>
              </a:lnSpc>
              <a:spcBef>
                <a:spcPct val="20000"/>
              </a:spcBef>
              <a:buClr>
                <a:schemeClr val="tx1"/>
              </a:buClr>
              <a:buFont typeface="Arial" panose="020B0604020202020204" pitchFamily="34" charset="0"/>
              <a:buChar char="•"/>
            </a:pPr>
            <a:r>
              <a:rPr lang="en-US" sz="2000" b="0" dirty="0">
                <a:effectLst/>
                <a:cs typeface="Times New Roman" panose="02020603050405020304" pitchFamily="18" charset="0"/>
              </a:rPr>
              <a:t>A </a:t>
            </a:r>
            <a:r>
              <a:rPr lang="en-US" sz="2000" b="1" dirty="0">
                <a:effectLst/>
                <a:cs typeface="Times New Roman" panose="02020603050405020304" pitchFamily="18" charset="0"/>
              </a:rPr>
              <a:t>page table</a:t>
            </a:r>
            <a:r>
              <a:rPr lang="en-US" sz="2000" b="0" dirty="0">
                <a:effectLst/>
                <a:cs typeface="Times New Roman" panose="02020603050405020304" pitchFamily="18" charset="0"/>
              </a:rPr>
              <a:t> is the data structure used by a virtual memory system in a computer operating system to store the mapping between virtual addresses and physical addresses</a:t>
            </a:r>
            <a:endParaRPr lang="en-US" altLang="en-US" sz="2000" dirty="0">
              <a:cs typeface="Times New Roman" panose="02020603050405020304" pitchFamily="18" charset="0"/>
            </a:endParaRP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cs typeface="Times New Roman" panose="02020603050405020304" pitchFamily="18" charset="0"/>
              </a:rPr>
              <a:t>Virtual address={virtual page number, offset}</a:t>
            </a: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cs typeface="Times New Roman" panose="02020603050405020304" pitchFamily="18" charset="0"/>
              </a:rPr>
              <a:t>Virtual page number used to index into page table to find page frame number</a:t>
            </a: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cs typeface="Times New Roman" panose="02020603050405020304" pitchFamily="18" charset="0"/>
              </a:rPr>
              <a:t>If present/absent bit is set to 1, attach page frame number to the front of the offset, creating the physical address</a:t>
            </a: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cs typeface="Times New Roman" panose="02020603050405020304" pitchFamily="18" charset="0"/>
              </a:rPr>
              <a:t> which is sent on the memory bus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76F3DB-1412-416C-9C3D-D38C93A02F11}"/>
              </a:ext>
            </a:extLst>
          </p:cNvPr>
          <p:cNvSpPr txBox="1"/>
          <p:nvPr/>
        </p:nvSpPr>
        <p:spPr>
          <a:xfrm>
            <a:off x="281353" y="1336431"/>
            <a:ext cx="8342141" cy="2068323"/>
          </a:xfrm>
          <a:prstGeom prst="rect">
            <a:avLst/>
          </a:prstGeom>
          <a:noFill/>
        </p:spPr>
        <p:txBody>
          <a:bodyPr wrap="square">
            <a:spAutoFit/>
          </a:bodyPr>
          <a:lstStyle/>
          <a:p>
            <a:pPr algn="just">
              <a:lnSpc>
                <a:spcPct val="150000"/>
              </a:lnSpc>
              <a:spcBef>
                <a:spcPct val="20000"/>
              </a:spcBef>
              <a:buClr>
                <a:schemeClr val="tx1"/>
              </a:buClr>
            </a:pPr>
            <a:r>
              <a:rPr lang="en-US" altLang="en-US" sz="2000" b="1" dirty="0">
                <a:latin typeface="Times New Roman" panose="02020603050405020304" pitchFamily="18" charset="0"/>
                <a:cs typeface="Times New Roman" panose="02020603050405020304" pitchFamily="18" charset="0"/>
              </a:rPr>
              <a:t>Multi-level page tables</a:t>
            </a:r>
            <a:endParaRPr lang="en-US" altLang="en-US" sz="2000" dirty="0">
              <a:latin typeface="Times New Roman" panose="02020603050405020304" pitchFamily="18" charset="0"/>
              <a:cs typeface="Times New Roman" panose="02020603050405020304" pitchFamily="18" charset="0"/>
            </a:endParaRP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Want to avoid keeping the entire page table in memory because it is too big</a:t>
            </a: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Hierarchy of page tables does this</a:t>
            </a:r>
          </a:p>
          <a:p>
            <a:pPr marL="342900" indent="-342900" algn="just" eaLnBrk="1" hangingPunct="1">
              <a:lnSpc>
                <a:spcPct val="150000"/>
              </a:lnSpc>
              <a:spcBef>
                <a:spcPct val="20000"/>
              </a:spcBef>
              <a:buClr>
                <a:schemeClr val="tx1"/>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hierarchy is a page table of page tables</a:t>
            </a:r>
          </a:p>
        </p:txBody>
      </p:sp>
      <p:sp>
        <p:nvSpPr>
          <p:cNvPr id="5" name="TextBox 4">
            <a:extLst>
              <a:ext uri="{FF2B5EF4-FFF2-40B4-BE49-F238E27FC236}">
                <a16:creationId xmlns:a16="http://schemas.microsoft.com/office/drawing/2014/main" id="{E5BB1E8D-05D3-475C-BFFB-C2C75F00D702}"/>
              </a:ext>
            </a:extLst>
          </p:cNvPr>
          <p:cNvSpPr txBox="1"/>
          <p:nvPr/>
        </p:nvSpPr>
        <p:spPr>
          <a:xfrm>
            <a:off x="-119577" y="501135"/>
            <a:ext cx="9143999"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Page Tables for Large Memories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74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s.uic.edu/~jbell/CourseNotes/OperatingSystems/images/Chapter8/8_17_TwoLevelPageT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436562"/>
            <a:ext cx="6892925" cy="589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9604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187440"/>
            <a:ext cx="8750300" cy="1754326"/>
          </a:xfrm>
          <a:prstGeom prst="rect">
            <a:avLst/>
          </a:prstGeom>
        </p:spPr>
        <p:txBody>
          <a:bodyPr wrap="square">
            <a:spAutoFit/>
          </a:bodyPr>
          <a:lstStyle/>
          <a:p>
            <a:pPr algn="just"/>
            <a:r>
              <a:rPr lang="en-US" b="1" dirty="0">
                <a:solidFill>
                  <a:srgbClr val="273239"/>
                </a:solidFill>
                <a:latin typeface="urw-din"/>
              </a:rPr>
              <a:t>Multilevel Paging</a:t>
            </a:r>
            <a:r>
              <a:rPr lang="en-US" dirty="0">
                <a:solidFill>
                  <a:srgbClr val="273239"/>
                </a:solidFill>
                <a:latin typeface="urw-din"/>
              </a:rPr>
              <a:t> is a paging scheme which consist of two or more levels of page tables in a hierarchical manner. It is also known as hierarchical paging. The entries of the level 1 page table are pointers to a level 2 page table and entries of the level 2 page tables are pointers to a level 3 page table and so on. The entries of the last level page table are stores actual frame information. Level 1 contain single page table and address of that table is stored in PTBR (Page Table Base Register).</a:t>
            </a:r>
            <a:endParaRPr lang="en-US" dirty="0"/>
          </a:p>
        </p:txBody>
      </p:sp>
    </p:spTree>
    <p:extLst>
      <p:ext uri="{BB962C8B-B14F-4D97-AF65-F5344CB8AC3E}">
        <p14:creationId xmlns:p14="http://schemas.microsoft.com/office/powerpoint/2010/main" val="40416852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682393-0715-47E8-997F-3F8A7A55A5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55</a:t>
            </a:fld>
            <a:endParaRPr lang="en-US">
              <a:solidFill>
                <a:srgbClr val="000000"/>
              </a:solidFill>
            </a:endParaRPr>
          </a:p>
        </p:txBody>
      </p:sp>
      <p:sp>
        <p:nvSpPr>
          <p:cNvPr id="4" name="TextBox 3">
            <a:extLst>
              <a:ext uri="{FF2B5EF4-FFF2-40B4-BE49-F238E27FC236}">
                <a16:creationId xmlns:a16="http://schemas.microsoft.com/office/drawing/2014/main" id="{A86366D0-4178-499A-A360-323FEEA23880}"/>
              </a:ext>
            </a:extLst>
          </p:cNvPr>
          <p:cNvSpPr txBox="1"/>
          <p:nvPr/>
        </p:nvSpPr>
        <p:spPr>
          <a:xfrm>
            <a:off x="369277" y="351691"/>
            <a:ext cx="8440615" cy="3730317"/>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Inverted Page Tables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Rather than each process having a page table and keeping track of all possible logical pages,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track all physical pages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One entry for each real page of memory</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Entry consists of</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the virtual address of the page stored in that real memory location,</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information about the process that owns that page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1608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030CB9-116E-463D-ABEB-18D4371BD3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56</a:t>
            </a:fld>
            <a:endParaRPr lang="en-US">
              <a:solidFill>
                <a:srgbClr val="000000"/>
              </a:solidFill>
            </a:endParaRPr>
          </a:p>
        </p:txBody>
      </p:sp>
      <p:pic>
        <p:nvPicPr>
          <p:cNvPr id="4" name="Picture 3">
            <a:extLst>
              <a:ext uri="{FF2B5EF4-FFF2-40B4-BE49-F238E27FC236}">
                <a16:creationId xmlns:a16="http://schemas.microsoft.com/office/drawing/2014/main" id="{1349BE3A-E860-4AC3-A0F7-A17BA6A8E5C1}"/>
              </a:ext>
            </a:extLst>
          </p:cNvPr>
          <p:cNvPicPr>
            <a:picLocks noChangeAspect="1"/>
          </p:cNvPicPr>
          <p:nvPr/>
        </p:nvPicPr>
        <p:blipFill>
          <a:blip r:embed="rId2"/>
          <a:stretch>
            <a:fillRect/>
          </a:stretch>
        </p:blipFill>
        <p:spPr>
          <a:xfrm>
            <a:off x="986937" y="953233"/>
            <a:ext cx="6115050" cy="4248150"/>
          </a:xfrm>
          <a:prstGeom prst="rect">
            <a:avLst/>
          </a:prstGeom>
        </p:spPr>
      </p:pic>
      <p:sp>
        <p:nvSpPr>
          <p:cNvPr id="6" name="TextBox 5">
            <a:extLst>
              <a:ext uri="{FF2B5EF4-FFF2-40B4-BE49-F238E27FC236}">
                <a16:creationId xmlns:a16="http://schemas.microsoft.com/office/drawing/2014/main" id="{BEFB6F46-473A-4C4F-940D-05B3A9C768E0}"/>
              </a:ext>
            </a:extLst>
          </p:cNvPr>
          <p:cNvSpPr txBox="1"/>
          <p:nvPr/>
        </p:nvSpPr>
        <p:spPr>
          <a:xfrm>
            <a:off x="2162908" y="6074156"/>
            <a:ext cx="4572000" cy="376834"/>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5</a:t>
            </a:r>
            <a:r>
              <a:rPr lang="en-US" sz="1400" b="1" i="0" u="none" strike="noStrike" baseline="0" dirty="0">
                <a:latin typeface="Times New Roman" panose="02020603050405020304" pitchFamily="18" charset="0"/>
                <a:cs typeface="Times New Roman" panose="02020603050405020304" pitchFamily="18" charset="0"/>
              </a:rPr>
              <a:t>-18 : Inverted Page Table</a:t>
            </a:r>
          </a:p>
        </p:txBody>
      </p:sp>
    </p:spTree>
    <p:extLst>
      <p:ext uri="{BB962C8B-B14F-4D97-AF65-F5344CB8AC3E}">
        <p14:creationId xmlns:p14="http://schemas.microsoft.com/office/powerpoint/2010/main" val="28996000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7050" y="0"/>
            <a:ext cx="7886700" cy="523874"/>
          </a:xfrm>
        </p:spPr>
        <p:txBody>
          <a:bodyPr>
            <a:noAutofit/>
          </a:bodyPr>
          <a:lstStyle/>
          <a:p>
            <a:r>
              <a:rPr lang="en-US" sz="3200" dirty="0">
                <a:latin typeface="Times New Roman" panose="02020603050405020304" pitchFamily="18" charset="0"/>
                <a:cs typeface="Times New Roman" panose="02020603050405020304" pitchFamily="18" charset="0"/>
              </a:rPr>
              <a:t>Shared page table</a:t>
            </a:r>
          </a:p>
        </p:txBody>
      </p:sp>
      <p:sp>
        <p:nvSpPr>
          <p:cNvPr id="4" name="Content Placeholder 3"/>
          <p:cNvSpPr>
            <a:spLocks noGrp="1"/>
          </p:cNvSpPr>
          <p:nvPr>
            <p:ph idx="1"/>
          </p:nvPr>
        </p:nvSpPr>
        <p:spPr>
          <a:xfrm>
            <a:off x="0" y="523874"/>
            <a:ext cx="8362950" cy="5676899"/>
          </a:xfrm>
        </p:spPr>
        <p:txBody>
          <a:bodyPr>
            <a:normAutofit/>
          </a:bodyPr>
          <a:lstStyle/>
          <a:p>
            <a:pPr algn="just"/>
            <a:r>
              <a:rPr lang="en-US" sz="2000" dirty="0">
                <a:latin typeface="Times New Roman" panose="02020603050405020304" pitchFamily="18" charset="0"/>
                <a:cs typeface="Times New Roman" panose="02020603050405020304" pitchFamily="18" charset="0"/>
              </a:rPr>
              <a:t>Paging systems can make it very easy to share blocks of memory, by simply duplicating page numbers in multiple page frames. This may be done with either code or data.</a:t>
            </a:r>
          </a:p>
          <a:p>
            <a:pPr algn="just"/>
            <a:r>
              <a:rPr lang="en-US" sz="2000" dirty="0">
                <a:latin typeface="Times New Roman" panose="02020603050405020304" pitchFamily="18" charset="0"/>
                <a:cs typeface="Times New Roman" panose="02020603050405020304" pitchFamily="18" charset="0"/>
              </a:rPr>
              <a:t>In the example given below, three different users are running the editor simultaneously, but the code is only loaded into memory ( in the page frames ) one time.</a:t>
            </a:r>
          </a:p>
          <a:p>
            <a:pPr algn="just"/>
            <a:r>
              <a:rPr lang="en-US" sz="2000" dirty="0">
                <a:latin typeface="Times New Roman" panose="02020603050405020304" pitchFamily="18" charset="0"/>
                <a:cs typeface="Times New Roman" panose="02020603050405020304" pitchFamily="18" charset="0"/>
              </a:rPr>
              <a:t>Some systems also implement shared memory in this fashion.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57</a:t>
            </a:fld>
            <a:endParaRPr lang="en-US">
              <a:solidFill>
                <a:srgbClr val="000000"/>
              </a:solidFill>
            </a:endParaRPr>
          </a:p>
        </p:txBody>
      </p:sp>
      <p:pic>
        <p:nvPicPr>
          <p:cNvPr id="2050" name="Picture 2" descr="https://www.cs.uic.edu/~jbell/CourseNotes/OperatingSystems/images/Chapter8/8_16_CodeSha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75" y="3273425"/>
            <a:ext cx="5581650"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81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A99F06A-4302-4A42-8D4A-93B2F0F62C5E}"/>
              </a:ext>
            </a:extLst>
          </p:cNvPr>
          <p:cNvSpPr>
            <a:spLocks noChangeArrowheads="1"/>
          </p:cNvSpPr>
          <p:nvPr/>
        </p:nvSpPr>
        <p:spPr bwMode="auto">
          <a:xfrm>
            <a:off x="545123" y="413238"/>
            <a:ext cx="8053753" cy="603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marL="0" indent="0" algn="just" eaLnBrk="1" hangingPunct="1">
              <a:lnSpc>
                <a:spcPct val="150000"/>
              </a:lnSpc>
              <a:spcBef>
                <a:spcPct val="20000"/>
              </a:spcBef>
            </a:pPr>
            <a:r>
              <a:rPr lang="en-US" altLang="en-US" sz="2000" b="1" dirty="0">
                <a:cs typeface="Times New Roman" panose="02020603050405020304" pitchFamily="18" charset="0"/>
              </a:rPr>
              <a:t>Page Fault Processing</a:t>
            </a:r>
            <a:endParaRPr lang="en-US" altLang="en-US" sz="2200" dirty="0">
              <a:cs typeface="Times New Roman" panose="02020603050405020304" pitchFamily="18" charset="0"/>
            </a:endParaRPr>
          </a:p>
          <a:p>
            <a:pPr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Present/absent bit tells whether page is in memory</a:t>
            </a:r>
          </a:p>
          <a:p>
            <a:pPr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What happens If address is not in memory?</a:t>
            </a:r>
          </a:p>
          <a:p>
            <a:pPr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Trap to the OS</a:t>
            </a:r>
          </a:p>
          <a:p>
            <a:pPr lvl="1"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OS picks page to write to disk</a:t>
            </a:r>
          </a:p>
          <a:p>
            <a:pPr lvl="1"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Brings page with (needed) address into memory</a:t>
            </a:r>
          </a:p>
          <a:p>
            <a:pPr lvl="1" algn="just" eaLnBrk="1" hangingPunct="1">
              <a:lnSpc>
                <a:spcPct val="150000"/>
              </a:lnSpc>
              <a:spcBef>
                <a:spcPct val="20000"/>
              </a:spcBef>
              <a:buFont typeface="Arial" panose="020B0604020202020204" pitchFamily="34" charset="0"/>
              <a:buChar char="•"/>
            </a:pPr>
            <a:r>
              <a:rPr lang="en-US" altLang="en-US" sz="2200" dirty="0">
                <a:cs typeface="Times New Roman" panose="02020603050405020304" pitchFamily="18" charset="0"/>
              </a:rPr>
              <a:t>Re-starts instruction</a:t>
            </a:r>
          </a:p>
        </p:txBody>
      </p:sp>
    </p:spTree>
    <p:extLst>
      <p:ext uri="{BB962C8B-B14F-4D97-AF65-F5344CB8AC3E}">
        <p14:creationId xmlns:p14="http://schemas.microsoft.com/office/powerpoint/2010/main" val="40051807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0200" y="-76200"/>
            <a:ext cx="7956550" cy="1487489"/>
          </a:xfrm>
        </p:spPr>
        <p:txBody>
          <a:bodyPr>
            <a:normAutofit fontScale="90000"/>
          </a:bodyPr>
          <a:lstStyle/>
          <a:p>
            <a:r>
              <a:rPr lang="en-US" sz="3600" b="1" dirty="0">
                <a:latin typeface="Times New Roman" panose="02020603050405020304" pitchFamily="18" charset="0"/>
                <a:cs typeface="Times New Roman" panose="02020603050405020304" pitchFamily="18" charset="0"/>
              </a:rPr>
              <a:t>Page Fault Handling in Operating System</a:t>
            </a:r>
            <a:br>
              <a:rPr lang="en-US" b="1" dirty="0"/>
            </a:br>
            <a:endParaRPr lang="en-US" dirty="0"/>
          </a:p>
        </p:txBody>
      </p:sp>
      <p:sp>
        <p:nvSpPr>
          <p:cNvPr id="5" name="Content Placeholder 4"/>
          <p:cNvSpPr>
            <a:spLocks noGrp="1"/>
          </p:cNvSpPr>
          <p:nvPr>
            <p:ph idx="1"/>
          </p:nvPr>
        </p:nvSpPr>
        <p:spPr>
          <a:xfrm>
            <a:off x="400050" y="542925"/>
            <a:ext cx="78867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 page fault occurs when a program attempts to access data or code that is in its address space, but is not currently located in the system RAM. So when page fault occurs then following sequence of events happens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97FB84C-B873-4603-864B-499610ACDC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59</a:t>
            </a:fld>
            <a:endParaRPr lang="en-US">
              <a:solidFill>
                <a:srgbClr val="000000"/>
              </a:solidFill>
            </a:endParaRPr>
          </a:p>
        </p:txBody>
      </p:sp>
      <p:pic>
        <p:nvPicPr>
          <p:cNvPr id="3074" name="Picture 2" descr="https://media.geeksforgeeks.org/wp-content/uploads/1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2030414"/>
            <a:ext cx="6343650" cy="4510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78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solidFill>
                <a:srgbClr val="0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D958EC-D30E-49A0-85ED-CA9B6DD5E7C2}"/>
              </a:ext>
            </a:extLst>
          </p:cNvPr>
          <p:cNvSpPr txBox="1"/>
          <p:nvPr/>
        </p:nvSpPr>
        <p:spPr>
          <a:xfrm>
            <a:off x="327513" y="0"/>
            <a:ext cx="8488973" cy="2899320"/>
          </a:xfrm>
          <a:prstGeom prst="rect">
            <a:avLst/>
          </a:prstGeom>
          <a:noFill/>
        </p:spPr>
        <p:txBody>
          <a:bodyPr wrap="square">
            <a:spAutoFit/>
          </a:bodyPr>
          <a:lstStyle/>
          <a:p>
            <a:pPr algn="ctr">
              <a:lnSpc>
                <a:spcPct val="150000"/>
              </a:lnSpc>
            </a:pPr>
            <a:r>
              <a:rPr lang="en-US" sz="2400" b="1" i="0" u="none" strike="noStrike" baseline="0" dirty="0">
                <a:latin typeface="Times New Roman" panose="02020603050405020304" pitchFamily="18" charset="0"/>
                <a:cs typeface="Times New Roman" panose="02020603050405020304" pitchFamily="18" charset="0"/>
              </a:rPr>
              <a:t>Monoprogramming without Swapping or Paging </a:t>
            </a:r>
          </a:p>
          <a:p>
            <a:pPr algn="just">
              <a:lnSpc>
                <a:spcPct val="150000"/>
              </a:lnSpc>
            </a:pP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simplest possible memory management scheme is to run just one program at a time, sharing the memory between that program and the OS.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Three simple ways of organizing memory</a:t>
            </a:r>
          </a:p>
          <a:p>
            <a:pPr algn="just">
              <a:lnSpc>
                <a:spcPct val="150000"/>
              </a:lnSpc>
            </a:pPr>
            <a:r>
              <a:rPr lang="en-US" sz="2000" dirty="0">
                <a:solidFill>
                  <a:srgbClr val="0000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n operating system with one user process,</a:t>
            </a:r>
            <a:r>
              <a:rPr lang="en-US" sz="2000" b="0" i="0" u="none" strike="noStrike" baseline="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43AE452-D4EB-495D-BED9-A3D0A864E0A0}"/>
              </a:ext>
            </a:extLst>
          </p:cNvPr>
          <p:cNvPicPr>
            <a:picLocks noChangeAspect="1"/>
          </p:cNvPicPr>
          <p:nvPr/>
        </p:nvPicPr>
        <p:blipFill>
          <a:blip r:embed="rId2"/>
          <a:stretch>
            <a:fillRect/>
          </a:stretch>
        </p:blipFill>
        <p:spPr>
          <a:xfrm>
            <a:off x="861078" y="2899320"/>
            <a:ext cx="6625572" cy="3111478"/>
          </a:xfrm>
          <a:prstGeom prst="rect">
            <a:avLst/>
          </a:prstGeom>
        </p:spPr>
      </p:pic>
      <p:sp>
        <p:nvSpPr>
          <p:cNvPr id="8" name="TextBox 7">
            <a:extLst>
              <a:ext uri="{FF2B5EF4-FFF2-40B4-BE49-F238E27FC236}">
                <a16:creationId xmlns:a16="http://schemas.microsoft.com/office/drawing/2014/main" id="{BF44C55C-F9D5-48B8-A285-03FF016DBE68}"/>
              </a:ext>
            </a:extLst>
          </p:cNvPr>
          <p:cNvSpPr txBox="1"/>
          <p:nvPr/>
        </p:nvSpPr>
        <p:spPr>
          <a:xfrm>
            <a:off x="327513" y="6010798"/>
            <a:ext cx="8187838" cy="710678"/>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5</a:t>
            </a:r>
            <a:r>
              <a:rPr lang="en-US" sz="1400" b="1" i="0" u="none" strike="noStrike" baseline="0" dirty="0">
                <a:latin typeface="Times New Roman" panose="02020603050405020304" pitchFamily="18" charset="0"/>
                <a:cs typeface="Times New Roman" panose="02020603050405020304" pitchFamily="18" charset="0"/>
              </a:rPr>
              <a:t>-1: Three simple ways of organizing memory with an operating system and one user process. Other possibilities also exist.</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5244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
        <p:nvSpPr>
          <p:cNvPr id="5" name="Rectangle 4"/>
          <p:cNvSpPr/>
          <p:nvPr/>
        </p:nvSpPr>
        <p:spPr>
          <a:xfrm>
            <a:off x="127000" y="488940"/>
            <a:ext cx="8864600" cy="2031325"/>
          </a:xfrm>
          <a:prstGeom prst="rect">
            <a:avLst/>
          </a:prstGeom>
        </p:spPr>
        <p:txBody>
          <a:bodyPr wrap="square">
            <a:spAutoFit/>
          </a:bodyPr>
          <a:lstStyle/>
          <a:p>
            <a:pPr algn="just">
              <a:buFont typeface="+mj-lt"/>
              <a:buAutoNum type="arabicPeriod"/>
            </a:pPr>
            <a:r>
              <a:rPr lang="en-US" dirty="0">
                <a:solidFill>
                  <a:srgbClr val="000000"/>
                </a:solidFill>
                <a:latin typeface="Arial" panose="020B0604020202020204" pitchFamily="34" charset="0"/>
              </a:rPr>
              <a:t>Check the location of the referenced page in the PMT</a:t>
            </a:r>
          </a:p>
          <a:p>
            <a:pPr algn="just">
              <a:buFont typeface="+mj-lt"/>
              <a:buAutoNum type="arabicPeriod"/>
            </a:pPr>
            <a:r>
              <a:rPr lang="en-US" dirty="0">
                <a:solidFill>
                  <a:srgbClr val="000000"/>
                </a:solidFill>
                <a:latin typeface="Arial" panose="020B0604020202020204" pitchFamily="34" charset="0"/>
              </a:rPr>
              <a:t>If a page fault </a:t>
            </a:r>
            <a:r>
              <a:rPr lang="en-US" dirty="0" err="1">
                <a:solidFill>
                  <a:srgbClr val="000000"/>
                </a:solidFill>
                <a:latin typeface="Arial" panose="020B0604020202020204" pitchFamily="34" charset="0"/>
              </a:rPr>
              <a:t>occured</a:t>
            </a:r>
            <a:r>
              <a:rPr lang="en-US" dirty="0">
                <a:solidFill>
                  <a:srgbClr val="000000"/>
                </a:solidFill>
                <a:latin typeface="Arial" panose="020B0604020202020204" pitchFamily="34" charset="0"/>
              </a:rPr>
              <a:t>, call on the operating system to fix it</a:t>
            </a:r>
          </a:p>
          <a:p>
            <a:pPr algn="just">
              <a:buFont typeface="+mj-lt"/>
              <a:buAutoNum type="arabicPeriod"/>
            </a:pPr>
            <a:r>
              <a:rPr lang="en-US" dirty="0">
                <a:solidFill>
                  <a:srgbClr val="000000"/>
                </a:solidFill>
                <a:latin typeface="Arial" panose="020B0604020202020204" pitchFamily="34" charset="0"/>
              </a:rPr>
              <a:t>Using the frame replacement algorithm, find the frame location</a:t>
            </a:r>
          </a:p>
          <a:p>
            <a:pPr algn="just">
              <a:buFont typeface="+mj-lt"/>
              <a:buAutoNum type="arabicPeriod"/>
            </a:pPr>
            <a:r>
              <a:rPr lang="en-US" dirty="0">
                <a:solidFill>
                  <a:srgbClr val="000000"/>
                </a:solidFill>
                <a:latin typeface="Arial" panose="020B0604020202020204" pitchFamily="34" charset="0"/>
              </a:rPr>
              <a:t>Read the data from disk to memory</a:t>
            </a:r>
          </a:p>
          <a:p>
            <a:pPr algn="just">
              <a:buFont typeface="+mj-lt"/>
              <a:buAutoNum type="arabicPeriod"/>
            </a:pPr>
            <a:r>
              <a:rPr lang="en-US" dirty="0">
                <a:solidFill>
                  <a:srgbClr val="000000"/>
                </a:solidFill>
                <a:latin typeface="Arial" panose="020B0604020202020204" pitchFamily="34" charset="0"/>
              </a:rPr>
              <a:t>Update the page map table for the process</a:t>
            </a:r>
          </a:p>
          <a:p>
            <a:pPr algn="just">
              <a:buFont typeface="+mj-lt"/>
              <a:buAutoNum type="arabicPeriod"/>
            </a:pPr>
            <a:r>
              <a:rPr lang="en-US" dirty="0">
                <a:solidFill>
                  <a:srgbClr val="000000"/>
                </a:solidFill>
                <a:latin typeface="Arial" panose="020B0604020202020204" pitchFamily="34" charset="0"/>
              </a:rPr>
              <a:t>The instruction that caused the page fault is restarted when the process resumes execution.</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59206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A70FE0-0B4C-48FE-B9E7-1FA2DF8B9A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61</a:t>
            </a:fld>
            <a:endParaRPr lang="en-US">
              <a:solidFill>
                <a:srgbClr val="000000"/>
              </a:solidFill>
            </a:endParaRPr>
          </a:p>
        </p:txBody>
      </p:sp>
      <p:sp>
        <p:nvSpPr>
          <p:cNvPr id="6" name="TextBox 5">
            <a:extLst>
              <a:ext uri="{FF2B5EF4-FFF2-40B4-BE49-F238E27FC236}">
                <a16:creationId xmlns:a16="http://schemas.microsoft.com/office/drawing/2014/main" id="{1E092DB0-D99B-4324-A099-4BB6F500E2F9}"/>
              </a:ext>
            </a:extLst>
          </p:cNvPr>
          <p:cNvSpPr txBox="1"/>
          <p:nvPr/>
        </p:nvSpPr>
        <p:spPr>
          <a:xfrm>
            <a:off x="0" y="149720"/>
            <a:ext cx="8370277" cy="1938992"/>
          </a:xfrm>
          <a:prstGeom prst="rect">
            <a:avLst/>
          </a:prstGeom>
          <a:noFill/>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a:t>
            </a:r>
            <a:r>
              <a:rPr lang="en-US" sz="2000" b="1" i="0" dirty="0">
                <a:effectLst/>
                <a:latin typeface="Times New Roman" panose="02020603050405020304" pitchFamily="18" charset="0"/>
                <a:cs typeface="Times New Roman" panose="02020603050405020304" pitchFamily="18" charset="0"/>
              </a:rPr>
              <a:t>translation lookaside buffer</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TLB</a:t>
            </a:r>
            <a:r>
              <a:rPr lang="en-US" sz="2000" b="0" i="0" dirty="0">
                <a:effectLst/>
                <a:latin typeface="Times New Roman" panose="02020603050405020304" pitchFamily="18" charset="0"/>
                <a:cs typeface="Times New Roman" panose="02020603050405020304" pitchFamily="18" charset="0"/>
              </a:rPr>
              <a:t>) is a memory cache that is used to reduce the time taken to access a user memory location.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a part of the chip's memory-management unit (MMU).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856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AC2E94-B55E-4B88-9A85-F4882546EE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62</a:t>
            </a:fld>
            <a:endParaRPr lang="en-US">
              <a:solidFill>
                <a:srgbClr val="000000"/>
              </a:solidFill>
            </a:endParaRPr>
          </a:p>
        </p:txBody>
      </p:sp>
      <p:pic>
        <p:nvPicPr>
          <p:cNvPr id="4" name="Picture 3">
            <a:extLst>
              <a:ext uri="{FF2B5EF4-FFF2-40B4-BE49-F238E27FC236}">
                <a16:creationId xmlns:a16="http://schemas.microsoft.com/office/drawing/2014/main" id="{54CF45AA-13F8-4F1C-B62F-DFC53C4621CB}"/>
              </a:ext>
            </a:extLst>
          </p:cNvPr>
          <p:cNvPicPr>
            <a:picLocks noChangeAspect="1"/>
          </p:cNvPicPr>
          <p:nvPr/>
        </p:nvPicPr>
        <p:blipFill>
          <a:blip r:embed="rId2"/>
          <a:stretch>
            <a:fillRect/>
          </a:stretch>
        </p:blipFill>
        <p:spPr>
          <a:xfrm>
            <a:off x="1028700" y="858961"/>
            <a:ext cx="6457950" cy="4829175"/>
          </a:xfrm>
          <a:prstGeom prst="rect">
            <a:avLst/>
          </a:prstGeom>
        </p:spPr>
      </p:pic>
      <p:sp>
        <p:nvSpPr>
          <p:cNvPr id="7" name="TextBox 6">
            <a:extLst>
              <a:ext uri="{FF2B5EF4-FFF2-40B4-BE49-F238E27FC236}">
                <a16:creationId xmlns:a16="http://schemas.microsoft.com/office/drawing/2014/main" id="{67FE7DBD-2E63-46DC-97DF-4513C7B93B7B}"/>
              </a:ext>
            </a:extLst>
          </p:cNvPr>
          <p:cNvSpPr txBox="1"/>
          <p:nvPr/>
        </p:nvSpPr>
        <p:spPr>
          <a:xfrm>
            <a:off x="0" y="6202462"/>
            <a:ext cx="9144000" cy="30777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400" b="1" dirty="0">
                <a:latin typeface="Times New Roman" panose="02020603050405020304" pitchFamily="18" charset="0"/>
                <a:cs typeface="Times New Roman" panose="02020603050405020304" pitchFamily="18" charset="0"/>
              </a:rPr>
              <a:t>Figure 5-20 :</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TLB(Translation Look Aside Buffer)</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831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6A29F2-27B7-4864-8BC4-6F70486F76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63</a:t>
            </a:fld>
            <a:endParaRPr lang="en-US">
              <a:solidFill>
                <a:srgbClr val="000000"/>
              </a:solidFill>
            </a:endParaRPr>
          </a:p>
        </p:txBody>
      </p:sp>
      <p:sp>
        <p:nvSpPr>
          <p:cNvPr id="3" name="Rectangle 1">
            <a:extLst>
              <a:ext uri="{FF2B5EF4-FFF2-40B4-BE49-F238E27FC236}">
                <a16:creationId xmlns:a16="http://schemas.microsoft.com/office/drawing/2014/main" id="{90C7CBC7-F8B3-4EF6-9B26-D44C51766EF8}"/>
              </a:ext>
            </a:extLst>
          </p:cNvPr>
          <p:cNvSpPr>
            <a:spLocks noChangeArrowheads="1"/>
          </p:cNvSpPr>
          <p:nvPr/>
        </p:nvSpPr>
        <p:spPr bwMode="auto">
          <a:xfrm rot="10800000" flipV="1">
            <a:off x="278991" y="165895"/>
            <a:ext cx="8586018" cy="652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The CPU generates the logical address, which contains the page number and the page offset.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The page number is used to index into the page table, to get the corresponding page frame number, and once we have the page frame of the physical memory(also called main memory), we can apply the page offset to get the right word of memory.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The thing is that page table is stored in physical memory, and sometimes can be very large, </a:t>
            </a: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so to speed up the translation of logical address to physical address</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 , we use TLB, </a:t>
            </a: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which is made of expensive and faster associative memory</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 So instead of going into page table first, we go into the TLB and use page number to index into the TLB.</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TLB Miss: </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If we don't find the page frame number inside the TLB, it is called a TLB miss only then we go to the page table to look for the corresponding page frame number.</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TLB Hit: </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If we find the page frame number in TLB, its called TLB hit, and we don't need to go to page table.</a:t>
            </a:r>
          </a:p>
        </p:txBody>
      </p:sp>
    </p:spTree>
    <p:extLst>
      <p:ext uri="{BB962C8B-B14F-4D97-AF65-F5344CB8AC3E}">
        <p14:creationId xmlns:p14="http://schemas.microsoft.com/office/powerpoint/2010/main" val="37570539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69AD10-DC2F-46CC-940F-3659C1E515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64</a:t>
            </a:fld>
            <a:endParaRPr lang="en-US">
              <a:solidFill>
                <a:srgbClr val="000000"/>
              </a:solidFill>
            </a:endParaRPr>
          </a:p>
        </p:txBody>
      </p:sp>
      <p:sp>
        <p:nvSpPr>
          <p:cNvPr id="4" name="TextBox 3">
            <a:extLst>
              <a:ext uri="{FF2B5EF4-FFF2-40B4-BE49-F238E27FC236}">
                <a16:creationId xmlns:a16="http://schemas.microsoft.com/office/drawing/2014/main" id="{53024F51-3351-4426-A69E-60B4D317B739}"/>
              </a:ext>
            </a:extLst>
          </p:cNvPr>
          <p:cNvSpPr txBox="1"/>
          <p:nvPr/>
        </p:nvSpPr>
        <p:spPr>
          <a:xfrm>
            <a:off x="1353137" y="839668"/>
            <a:ext cx="6682153" cy="3884205"/>
          </a:xfrm>
          <a:prstGeom prst="rect">
            <a:avLst/>
          </a:prstGeom>
          <a:noFill/>
        </p:spPr>
        <p:txBody>
          <a:bodyPr wrap="square">
            <a:spAutoFit/>
          </a:bodyPr>
          <a:lstStyle/>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First-in First-Out (FIFO)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Second chance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Optimal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Least Recently Used (LRU)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Clock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err="1">
                <a:latin typeface="Times New Roman" panose="02020603050405020304" pitchFamily="18" charset="0"/>
                <a:cs typeface="Times New Roman" panose="02020603050405020304" pitchFamily="18" charset="0"/>
              </a:rPr>
              <a:t>WSClock</a:t>
            </a:r>
            <a:r>
              <a:rPr lang="en-US" altLang="en-US" sz="2000" dirty="0">
                <a:latin typeface="Times New Roman" panose="02020603050405020304" pitchFamily="18" charset="0"/>
                <a:cs typeface="Times New Roman" panose="02020603050405020304" pitchFamily="18" charset="0"/>
              </a:rPr>
              <a:t> page replacement</a:t>
            </a:r>
          </a:p>
          <a:p>
            <a:pPr marL="596900" indent="-596900" algn="just" eaLnBrk="1" hangingPunct="1">
              <a:lnSpc>
                <a:spcPct val="150000"/>
              </a:lnSpc>
              <a:spcBef>
                <a:spcPts val="800"/>
              </a:spcBef>
              <a:buClr>
                <a:schemeClr val="tx1"/>
              </a:buClr>
              <a:buFont typeface="Arial" panose="020B0604020202020204" pitchFamily="34" charset="0"/>
              <a:buChar char="•"/>
              <a:tabLst>
                <a:tab pos="596900" algn="l"/>
                <a:tab pos="709613" algn="l"/>
                <a:tab pos="1166813" algn="l"/>
                <a:tab pos="1624013" algn="l"/>
                <a:tab pos="2081213" algn="l"/>
                <a:tab pos="2538413" algn="l"/>
                <a:tab pos="2995613" algn="l"/>
                <a:tab pos="3452813" algn="l"/>
                <a:tab pos="3910013" algn="l"/>
                <a:tab pos="4367213" algn="l"/>
                <a:tab pos="4824413" algn="l"/>
                <a:tab pos="5281613" algn="l"/>
                <a:tab pos="5738813" algn="l"/>
                <a:tab pos="6196013" algn="l"/>
                <a:tab pos="6653213" algn="l"/>
                <a:tab pos="7110413" algn="l"/>
                <a:tab pos="7567613" algn="l"/>
                <a:tab pos="8024813" algn="l"/>
                <a:tab pos="8482013" algn="l"/>
                <a:tab pos="8939213" algn="l"/>
                <a:tab pos="9396413" algn="l"/>
              </a:tabLst>
            </a:pPr>
            <a:r>
              <a:rPr lang="en-US" altLang="en-US" sz="2000" dirty="0">
                <a:latin typeface="Times New Roman" panose="02020603050405020304" pitchFamily="18" charset="0"/>
                <a:cs typeface="Times New Roman" panose="02020603050405020304" pitchFamily="18" charset="0"/>
              </a:rPr>
              <a:t>Not recently used</a:t>
            </a:r>
            <a:r>
              <a:rPr lang="en-US" sz="1800" b="0" i="0" u="none" strike="noStrike" baseline="0" dirty="0">
                <a:latin typeface="Arial" panose="020B0604020202020204" pitchFamily="34" charset="0"/>
              </a:rPr>
              <a:t>(NRU) </a:t>
            </a:r>
            <a:r>
              <a:rPr lang="en-US" altLang="en-US" sz="2000" dirty="0">
                <a:latin typeface="Times New Roman" panose="02020603050405020304" pitchFamily="18" charset="0"/>
                <a:cs typeface="Times New Roman" panose="02020603050405020304" pitchFamily="18" charset="0"/>
              </a:rPr>
              <a:t> page replacement</a:t>
            </a:r>
          </a:p>
        </p:txBody>
      </p:sp>
      <p:sp>
        <p:nvSpPr>
          <p:cNvPr id="5" name="TextBox 4">
            <a:extLst>
              <a:ext uri="{FF2B5EF4-FFF2-40B4-BE49-F238E27FC236}">
                <a16:creationId xmlns:a16="http://schemas.microsoft.com/office/drawing/2014/main" id="{28535732-24FE-42E3-8EFC-6E67AC3012C7}"/>
              </a:ext>
            </a:extLst>
          </p:cNvPr>
          <p:cNvSpPr txBox="1"/>
          <p:nvPr/>
        </p:nvSpPr>
        <p:spPr>
          <a:xfrm>
            <a:off x="1" y="136524"/>
            <a:ext cx="9144000" cy="523220"/>
          </a:xfrm>
          <a:prstGeom prst="rect">
            <a:avLst/>
          </a:prstGeom>
          <a:noFill/>
        </p:spPr>
        <p:txBody>
          <a:bodyPr wrap="square">
            <a:spAutoFit/>
          </a:bodyPr>
          <a:lstStyle/>
          <a:p>
            <a:pPr algn="ctr"/>
            <a:r>
              <a:rPr lang="en-US" sz="2800" b="1" i="0" u="none" strike="noStrike" baseline="0" dirty="0">
                <a:latin typeface="Times New Roman" panose="02020603050405020304" pitchFamily="18" charset="0"/>
                <a:cs typeface="Times New Roman" panose="02020603050405020304" pitchFamily="18" charset="0"/>
              </a:rPr>
              <a:t>Page Replacement Algorithms </a:t>
            </a:r>
            <a:endParaRPr lang="en-US"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F62C806-7D03-4498-A157-A406D3E3AC01}"/>
              </a:ext>
            </a:extLst>
          </p:cNvPr>
          <p:cNvSpPr txBox="1"/>
          <p:nvPr/>
        </p:nvSpPr>
        <p:spPr>
          <a:xfrm>
            <a:off x="773723" y="4903797"/>
            <a:ext cx="8257735" cy="96032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If a process requests for page and that page is found in the main memory then it is called</a:t>
            </a:r>
            <a:r>
              <a:rPr lang="en-US" sz="2000" b="1" dirty="0">
                <a:effectLst/>
                <a:latin typeface="Times New Roman" panose="02020603050405020304" pitchFamily="18" charset="0"/>
                <a:cs typeface="Times New Roman" panose="02020603050405020304" pitchFamily="18" charset="0"/>
              </a:rPr>
              <a:t> page hit</a:t>
            </a:r>
            <a:r>
              <a:rPr lang="en-US" sz="2000" b="0" dirty="0">
                <a:effectLst/>
                <a:latin typeface="Times New Roman" panose="02020603050405020304" pitchFamily="18" charset="0"/>
                <a:cs typeface="Times New Roman" panose="02020603050405020304" pitchFamily="18" charset="0"/>
              </a:rPr>
              <a:t>, otherwise </a:t>
            </a:r>
            <a:r>
              <a:rPr lang="en-US" sz="2000" b="1" dirty="0">
                <a:effectLst/>
                <a:latin typeface="Times New Roman" panose="02020603050405020304" pitchFamily="18" charset="0"/>
                <a:cs typeface="Times New Roman" panose="02020603050405020304" pitchFamily="18" charset="0"/>
              </a:rPr>
              <a:t>page miss </a:t>
            </a:r>
            <a:r>
              <a:rPr lang="en-US" sz="2000" b="0" dirty="0">
                <a:effectLst/>
                <a:latin typeface="Times New Roman" panose="02020603050405020304" pitchFamily="18" charset="0"/>
                <a:cs typeface="Times New Roman" panose="02020603050405020304" pitchFamily="18" charset="0"/>
              </a:rPr>
              <a:t>or </a:t>
            </a:r>
            <a:r>
              <a:rPr lang="en-US" sz="2000" b="1" dirty="0">
                <a:effectLst/>
                <a:latin typeface="Times New Roman" panose="02020603050405020304" pitchFamily="18" charset="0"/>
                <a:cs typeface="Times New Roman" panose="02020603050405020304" pitchFamily="18" charset="0"/>
              </a:rPr>
              <a:t>page fault</a:t>
            </a:r>
            <a:r>
              <a:rPr lang="en-US" sz="2000"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1109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E45471-065C-423F-80B1-D167F8778C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65</a:t>
            </a:fld>
            <a:endParaRPr lang="en-US">
              <a:solidFill>
                <a:srgbClr val="000000"/>
              </a:solidFill>
            </a:endParaRPr>
          </a:p>
        </p:txBody>
      </p:sp>
      <p:sp>
        <p:nvSpPr>
          <p:cNvPr id="4" name="TextBox 3">
            <a:extLst>
              <a:ext uri="{FF2B5EF4-FFF2-40B4-BE49-F238E27FC236}">
                <a16:creationId xmlns:a16="http://schemas.microsoft.com/office/drawing/2014/main" id="{D7ECE3BC-F8C7-4C43-98C9-3F0A6587EA44}"/>
              </a:ext>
            </a:extLst>
          </p:cNvPr>
          <p:cNvSpPr txBox="1"/>
          <p:nvPr/>
        </p:nvSpPr>
        <p:spPr>
          <a:xfrm>
            <a:off x="281355" y="136524"/>
            <a:ext cx="8528538" cy="6130974"/>
          </a:xfrm>
          <a:prstGeom prst="rect">
            <a:avLst/>
          </a:prstGeom>
          <a:noFill/>
        </p:spPr>
        <p:txBody>
          <a:bodyPr wrap="square">
            <a:spAutoFit/>
          </a:bodyPr>
          <a:lstStyle/>
          <a:p>
            <a:pPr algn="ctr">
              <a:lnSpc>
                <a:spcPct val="150000"/>
              </a:lnSpc>
            </a:pPr>
            <a:r>
              <a:rPr lang="en-US" sz="2400" b="1" i="0" u="none" strike="noStrike" baseline="0" dirty="0">
                <a:latin typeface="Times New Roman" panose="02020603050405020304" pitchFamily="18" charset="0"/>
                <a:cs typeface="Times New Roman" panose="02020603050405020304" pitchFamily="18" charset="0"/>
              </a:rPr>
              <a:t>First-in, first-out </a:t>
            </a:r>
            <a:endParaRPr lang="en-US" sz="24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simplest page-replacement algorithm is a FIFO algorithm.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first-in, first-out (FIFO) page replacement algorithm is a low-overhead algorithm that requires little book-keeping on the part of the operating system.</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idea is obvious from the name - the operating system keeps track of all the pages in memory in a queue, with the most recent arrival at the back, and the earliest arrival in front.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When a page needs to be replaced, the page at the front of the queue (the oldest page) is selected.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–While FIFO is cheap and intuitive, it performs poorly in practical 	application. Thus, it is rarely used in its unmodified form. This algorithm 	experiences </a:t>
            </a:r>
            <a:r>
              <a:rPr lang="en-US" sz="2000" b="1" i="0" u="none" strike="noStrike" baseline="0" dirty="0" err="1">
                <a:latin typeface="Times New Roman" panose="02020603050405020304" pitchFamily="18" charset="0"/>
                <a:cs typeface="Times New Roman" panose="02020603050405020304" pitchFamily="18" charset="0"/>
              </a:rPr>
              <a:t>Belady's</a:t>
            </a:r>
            <a:r>
              <a:rPr lang="en-US" sz="2000" b="1" i="0" u="none" strike="noStrike" baseline="0" dirty="0">
                <a:latin typeface="Times New Roman" panose="02020603050405020304" pitchFamily="18" charset="0"/>
                <a:cs typeface="Times New Roman" panose="02020603050405020304" pitchFamily="18" charset="0"/>
              </a:rPr>
              <a:t> anomaly</a:t>
            </a:r>
            <a:r>
              <a:rPr lang="en-US" sz="2000" b="0" i="0" dirty="0">
                <a:solidFill>
                  <a:srgbClr val="000000"/>
                </a:solidFill>
                <a:effectLst/>
                <a:latin typeface="Times New Roman" panose="02020603050405020304" pitchFamily="18" charset="0"/>
              </a:rPr>
              <a:t>, in which increasing the number of frames 	available can actually </a:t>
            </a:r>
            <a:r>
              <a:rPr lang="en-US" sz="2000" b="1" i="1" dirty="0">
                <a:solidFill>
                  <a:srgbClr val="000000"/>
                </a:solidFill>
                <a:effectLst/>
                <a:latin typeface="Times New Roman" panose="02020603050405020304" pitchFamily="18" charset="0"/>
              </a:rPr>
              <a:t>increase</a:t>
            </a:r>
            <a:r>
              <a:rPr lang="en-US" sz="2000" b="0" i="0" dirty="0">
                <a:solidFill>
                  <a:srgbClr val="000000"/>
                </a:solidFill>
                <a:effectLst/>
                <a:latin typeface="Times New Roman" panose="02020603050405020304" pitchFamily="18" charset="0"/>
              </a:rPr>
              <a:t> the number of page faults that occur.</a:t>
            </a:r>
            <a:endParaRPr lang="en-US" sz="20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4892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F320107-4F6E-4177-A075-3892C4576C5B}"/>
              </a:ext>
            </a:extLst>
          </p:cNvPr>
          <p:cNvSpPr>
            <a:spLocks noGrp="1" noChangeArrowheads="1"/>
          </p:cNvSpPr>
          <p:nvPr>
            <p:ph type="body" idx="1"/>
          </p:nvPr>
        </p:nvSpPr>
        <p:spPr>
          <a:xfrm>
            <a:off x="76200" y="228600"/>
            <a:ext cx="9067800" cy="6435969"/>
          </a:xfrm>
        </p:spPr>
        <p:txBody>
          <a:bodyPr>
            <a:normAutofit fontScale="92500" lnSpcReduction="10000"/>
          </a:bodyPr>
          <a:lstStyle/>
          <a:p>
            <a:pPr marL="0" indent="0" algn="ctr"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Example:- Consider the main memory consists of 3 frames for FIFO Page Replacement algorithm and input pattern of memory pages.</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  		7,   0 , 1 , 2 , 0 , 3,   0,   4 , 2 , 3 ,  0,  3,  1</a:t>
            </a:r>
          </a:p>
          <a:p>
            <a:pPr marL="0" indent="0" algn="ctr" eaLnBrk="1" hangingPunct="1">
              <a:lnSpc>
                <a:spcPct val="150000"/>
              </a:lnSpc>
              <a:buFontTx/>
              <a:buNone/>
              <a:defRPr/>
            </a:pPr>
            <a:endParaRPr lang="en-US" sz="2000"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sz="2000"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sz="2000"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sz="2000"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	</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             *        *       *     *       Hit         *        *         *          *       *           *       Hit     *</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Total references=13</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Total Page Hits=2 ,    [ Hit ratio= no. of hits / no. of references=&gt;2/13]</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Total Page faults/page miss=11  , [Miss ratio= no. of miss / no. of references=&gt;11/13]</a:t>
            </a:r>
          </a:p>
          <a:p>
            <a:pPr marL="0" indent="0" algn="ctr" eaLnBrk="1" hangingPunct="1">
              <a:lnSpc>
                <a:spcPct val="150000"/>
              </a:lnSpc>
              <a:buFontTx/>
              <a:buNone/>
              <a:defRPr/>
            </a:pPr>
            <a:endParaRPr lang="en-US" sz="2000" dirty="0">
              <a:latin typeface="Times New Roman" panose="02020603050405020304" pitchFamily="18" charset="0"/>
              <a:cs typeface="Times New Roman" panose="02020603050405020304" pitchFamily="18" charset="0"/>
            </a:endParaRPr>
          </a:p>
        </p:txBody>
      </p:sp>
      <p:graphicFrame>
        <p:nvGraphicFramePr>
          <p:cNvPr id="3" name="Group 291">
            <a:extLst>
              <a:ext uri="{FF2B5EF4-FFF2-40B4-BE49-F238E27FC236}">
                <a16:creationId xmlns:a16="http://schemas.microsoft.com/office/drawing/2014/main" id="{ACC799C8-8282-4C4E-82BB-45C74D96FAE2}"/>
              </a:ext>
            </a:extLst>
          </p:cNvPr>
          <p:cNvGraphicFramePr>
            <a:graphicFrameLocks/>
          </p:cNvGraphicFramePr>
          <p:nvPr/>
        </p:nvGraphicFramePr>
        <p:xfrm>
          <a:off x="931816" y="2110155"/>
          <a:ext cx="400059" cy="2286001"/>
        </p:xfrm>
        <a:graphic>
          <a:graphicData uri="http://schemas.openxmlformats.org/drawingml/2006/table">
            <a:tbl>
              <a:tblPr/>
              <a:tblGrid>
                <a:gridCol w="400059">
                  <a:extLst>
                    <a:ext uri="{9D8B030D-6E8A-4147-A177-3AD203B41FA5}">
                      <a16:colId xmlns:a16="http://schemas.microsoft.com/office/drawing/2014/main" val="20000"/>
                    </a:ext>
                  </a:extLst>
                </a:gridCol>
              </a:tblGrid>
              <a:tr h="7144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 name="Group 291">
            <a:extLst>
              <a:ext uri="{FF2B5EF4-FFF2-40B4-BE49-F238E27FC236}">
                <a16:creationId xmlns:a16="http://schemas.microsoft.com/office/drawing/2014/main" id="{BC71E5A9-3936-4A5A-962F-213090491AE5}"/>
              </a:ext>
            </a:extLst>
          </p:cNvPr>
          <p:cNvGraphicFramePr>
            <a:graphicFrameLocks/>
          </p:cNvGraphicFramePr>
          <p:nvPr/>
        </p:nvGraphicFramePr>
        <p:xfrm>
          <a:off x="1488230" y="2110155"/>
          <a:ext cx="322386" cy="2286001"/>
        </p:xfrm>
        <a:graphic>
          <a:graphicData uri="http://schemas.openxmlformats.org/drawingml/2006/table">
            <a:tbl>
              <a:tblPr/>
              <a:tblGrid>
                <a:gridCol w="322386">
                  <a:extLst>
                    <a:ext uri="{9D8B030D-6E8A-4147-A177-3AD203B41FA5}">
                      <a16:colId xmlns:a16="http://schemas.microsoft.com/office/drawing/2014/main" val="20000"/>
                    </a:ext>
                  </a:extLst>
                </a:gridCol>
              </a:tblGrid>
              <a:tr h="7144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 name="Group 291">
            <a:extLst>
              <a:ext uri="{FF2B5EF4-FFF2-40B4-BE49-F238E27FC236}">
                <a16:creationId xmlns:a16="http://schemas.microsoft.com/office/drawing/2014/main" id="{8BFCBFDE-F8F5-4377-A1D7-2F66D38B8811}"/>
              </a:ext>
            </a:extLst>
          </p:cNvPr>
          <p:cNvGraphicFramePr>
            <a:graphicFrameLocks/>
          </p:cNvGraphicFramePr>
          <p:nvPr/>
        </p:nvGraphicFramePr>
        <p:xfrm>
          <a:off x="1989199" y="2110157"/>
          <a:ext cx="300409" cy="2286001"/>
        </p:xfrm>
        <a:graphic>
          <a:graphicData uri="http://schemas.openxmlformats.org/drawingml/2006/table">
            <a:tbl>
              <a:tblPr/>
              <a:tblGrid>
                <a:gridCol w="300409">
                  <a:extLst>
                    <a:ext uri="{9D8B030D-6E8A-4147-A177-3AD203B41FA5}">
                      <a16:colId xmlns:a16="http://schemas.microsoft.com/office/drawing/2014/main" val="20000"/>
                    </a:ext>
                  </a:extLst>
                </a:gridCol>
              </a:tblGrid>
              <a:tr h="7144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291">
            <a:extLst>
              <a:ext uri="{FF2B5EF4-FFF2-40B4-BE49-F238E27FC236}">
                <a16:creationId xmlns:a16="http://schemas.microsoft.com/office/drawing/2014/main" id="{81933A86-6CF0-4774-8BE9-3C71FF6A31C7}"/>
              </a:ext>
            </a:extLst>
          </p:cNvPr>
          <p:cNvGraphicFramePr>
            <a:graphicFrameLocks/>
          </p:cNvGraphicFramePr>
          <p:nvPr/>
        </p:nvGraphicFramePr>
        <p:xfrm>
          <a:off x="2468190" y="2110155"/>
          <a:ext cx="375138" cy="2286002"/>
        </p:xfrm>
        <a:graphic>
          <a:graphicData uri="http://schemas.openxmlformats.org/drawingml/2006/table">
            <a:tbl>
              <a:tblPr/>
              <a:tblGrid>
                <a:gridCol w="375138">
                  <a:extLst>
                    <a:ext uri="{9D8B030D-6E8A-4147-A177-3AD203B41FA5}">
                      <a16:colId xmlns:a16="http://schemas.microsoft.com/office/drawing/2014/main" val="20000"/>
                    </a:ext>
                  </a:extLst>
                </a:gridCol>
              </a:tblGrid>
              <a:tr h="5668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9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291">
            <a:extLst>
              <a:ext uri="{FF2B5EF4-FFF2-40B4-BE49-F238E27FC236}">
                <a16:creationId xmlns:a16="http://schemas.microsoft.com/office/drawing/2014/main" id="{A4419D94-E6B1-4BA0-B2C0-E325D01FCC71}"/>
              </a:ext>
            </a:extLst>
          </p:cNvPr>
          <p:cNvGraphicFramePr>
            <a:graphicFrameLocks/>
          </p:cNvGraphicFramePr>
          <p:nvPr/>
        </p:nvGraphicFramePr>
        <p:xfrm>
          <a:off x="3756655" y="2110157"/>
          <a:ext cx="411492" cy="2285998"/>
        </p:xfrm>
        <a:graphic>
          <a:graphicData uri="http://schemas.openxmlformats.org/drawingml/2006/table">
            <a:tbl>
              <a:tblPr/>
              <a:tblGrid>
                <a:gridCol w="411492">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291">
            <a:extLst>
              <a:ext uri="{FF2B5EF4-FFF2-40B4-BE49-F238E27FC236}">
                <a16:creationId xmlns:a16="http://schemas.microsoft.com/office/drawing/2014/main" id="{D4AA1998-7F0C-47F4-B620-81FC0E2F7554}"/>
              </a:ext>
            </a:extLst>
          </p:cNvPr>
          <p:cNvGraphicFramePr>
            <a:graphicFrameLocks/>
          </p:cNvGraphicFramePr>
          <p:nvPr/>
        </p:nvGraphicFramePr>
        <p:xfrm>
          <a:off x="4377010" y="2110156"/>
          <a:ext cx="430234" cy="2285998"/>
        </p:xfrm>
        <a:graphic>
          <a:graphicData uri="http://schemas.openxmlformats.org/drawingml/2006/table">
            <a:tbl>
              <a:tblPr/>
              <a:tblGrid>
                <a:gridCol w="430234">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 name="Group 291">
            <a:extLst>
              <a:ext uri="{FF2B5EF4-FFF2-40B4-BE49-F238E27FC236}">
                <a16:creationId xmlns:a16="http://schemas.microsoft.com/office/drawing/2014/main" id="{C83B55F6-AB22-489D-84F4-8C10AF15358D}"/>
              </a:ext>
            </a:extLst>
          </p:cNvPr>
          <p:cNvGraphicFramePr>
            <a:graphicFrameLocks/>
          </p:cNvGraphicFramePr>
          <p:nvPr/>
        </p:nvGraphicFramePr>
        <p:xfrm>
          <a:off x="5050891" y="2110157"/>
          <a:ext cx="411492" cy="2285998"/>
        </p:xfrm>
        <a:graphic>
          <a:graphicData uri="http://schemas.openxmlformats.org/drawingml/2006/table">
            <a:tbl>
              <a:tblPr/>
              <a:tblGrid>
                <a:gridCol w="411492">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Group 291">
            <a:extLst>
              <a:ext uri="{FF2B5EF4-FFF2-40B4-BE49-F238E27FC236}">
                <a16:creationId xmlns:a16="http://schemas.microsoft.com/office/drawing/2014/main" id="{DD66DA8B-7009-4BC9-A285-BE4096F7DFEF}"/>
              </a:ext>
            </a:extLst>
          </p:cNvPr>
          <p:cNvGraphicFramePr>
            <a:graphicFrameLocks/>
          </p:cNvGraphicFramePr>
          <p:nvPr/>
        </p:nvGraphicFramePr>
        <p:xfrm>
          <a:off x="5767936" y="2110156"/>
          <a:ext cx="391341" cy="2285998"/>
        </p:xfrm>
        <a:graphic>
          <a:graphicData uri="http://schemas.openxmlformats.org/drawingml/2006/table">
            <a:tbl>
              <a:tblPr/>
              <a:tblGrid>
                <a:gridCol w="391341">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Group 291">
            <a:extLst>
              <a:ext uri="{FF2B5EF4-FFF2-40B4-BE49-F238E27FC236}">
                <a16:creationId xmlns:a16="http://schemas.microsoft.com/office/drawing/2014/main" id="{E3AF47C4-131F-4047-A089-D72850AF6359}"/>
              </a:ext>
            </a:extLst>
          </p:cNvPr>
          <p:cNvGraphicFramePr>
            <a:graphicFrameLocks/>
          </p:cNvGraphicFramePr>
          <p:nvPr/>
        </p:nvGraphicFramePr>
        <p:xfrm>
          <a:off x="3099332" y="2110157"/>
          <a:ext cx="401320" cy="2286001"/>
        </p:xfrm>
        <a:graphic>
          <a:graphicData uri="http://schemas.openxmlformats.org/drawingml/2006/table">
            <a:tbl>
              <a:tblPr/>
              <a:tblGrid>
                <a:gridCol w="401320">
                  <a:extLst>
                    <a:ext uri="{9D8B030D-6E8A-4147-A177-3AD203B41FA5}">
                      <a16:colId xmlns:a16="http://schemas.microsoft.com/office/drawing/2014/main" val="20000"/>
                    </a:ext>
                  </a:extLst>
                </a:gridCol>
              </a:tblGrid>
              <a:tr h="7144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 name="Group 291">
            <a:extLst>
              <a:ext uri="{FF2B5EF4-FFF2-40B4-BE49-F238E27FC236}">
                <a16:creationId xmlns:a16="http://schemas.microsoft.com/office/drawing/2014/main" id="{400BDADE-DA7F-4170-B46F-8347E106E605}"/>
              </a:ext>
            </a:extLst>
          </p:cNvPr>
          <p:cNvGraphicFramePr>
            <a:graphicFrameLocks/>
          </p:cNvGraphicFramePr>
          <p:nvPr/>
        </p:nvGraphicFramePr>
        <p:xfrm>
          <a:off x="6519765" y="2110157"/>
          <a:ext cx="430235" cy="2285998"/>
        </p:xfrm>
        <a:graphic>
          <a:graphicData uri="http://schemas.openxmlformats.org/drawingml/2006/table">
            <a:tbl>
              <a:tblPr/>
              <a:tblGrid>
                <a:gridCol w="430235">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291">
            <a:extLst>
              <a:ext uri="{FF2B5EF4-FFF2-40B4-BE49-F238E27FC236}">
                <a16:creationId xmlns:a16="http://schemas.microsoft.com/office/drawing/2014/main" id="{F1F20E63-334C-48F9-97F0-FAC38F7C75E1}"/>
              </a:ext>
            </a:extLst>
          </p:cNvPr>
          <p:cNvGraphicFramePr>
            <a:graphicFrameLocks/>
          </p:cNvGraphicFramePr>
          <p:nvPr/>
        </p:nvGraphicFramePr>
        <p:xfrm>
          <a:off x="7154801" y="2127742"/>
          <a:ext cx="400059" cy="2268412"/>
        </p:xfrm>
        <a:graphic>
          <a:graphicData uri="http://schemas.openxmlformats.org/drawingml/2006/table">
            <a:tbl>
              <a:tblPr/>
              <a:tblGrid>
                <a:gridCol w="400059">
                  <a:extLst>
                    <a:ext uri="{9D8B030D-6E8A-4147-A177-3AD203B41FA5}">
                      <a16:colId xmlns:a16="http://schemas.microsoft.com/office/drawing/2014/main" val="20000"/>
                    </a:ext>
                  </a:extLst>
                </a:gridCol>
              </a:tblGrid>
              <a:tr h="7089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79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97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 name="Group 291">
            <a:extLst>
              <a:ext uri="{FF2B5EF4-FFF2-40B4-BE49-F238E27FC236}">
                <a16:creationId xmlns:a16="http://schemas.microsoft.com/office/drawing/2014/main" id="{0A68F762-81DB-4D1B-9889-6E83E37BC16B}"/>
              </a:ext>
            </a:extLst>
          </p:cNvPr>
          <p:cNvGraphicFramePr>
            <a:graphicFrameLocks/>
          </p:cNvGraphicFramePr>
          <p:nvPr/>
        </p:nvGraphicFramePr>
        <p:xfrm>
          <a:off x="7705934" y="2110155"/>
          <a:ext cx="375138" cy="2285998"/>
        </p:xfrm>
        <a:graphic>
          <a:graphicData uri="http://schemas.openxmlformats.org/drawingml/2006/table">
            <a:tbl>
              <a:tblPr/>
              <a:tblGrid>
                <a:gridCol w="375138">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5" name="Group 291">
            <a:extLst>
              <a:ext uri="{FF2B5EF4-FFF2-40B4-BE49-F238E27FC236}">
                <a16:creationId xmlns:a16="http://schemas.microsoft.com/office/drawing/2014/main" id="{9DDCBD6F-27DF-415C-8904-F9ECEA513EE6}"/>
              </a:ext>
            </a:extLst>
          </p:cNvPr>
          <p:cNvGraphicFramePr>
            <a:graphicFrameLocks/>
          </p:cNvGraphicFramePr>
          <p:nvPr/>
        </p:nvGraphicFramePr>
        <p:xfrm>
          <a:off x="8232146" y="2110156"/>
          <a:ext cx="400059" cy="2285998"/>
        </p:xfrm>
        <a:graphic>
          <a:graphicData uri="http://schemas.openxmlformats.org/drawingml/2006/table">
            <a:tbl>
              <a:tblPr/>
              <a:tblGrid>
                <a:gridCol w="400059">
                  <a:extLst>
                    <a:ext uri="{9D8B030D-6E8A-4147-A177-3AD203B41FA5}">
                      <a16:colId xmlns:a16="http://schemas.microsoft.com/office/drawing/2014/main" val="20000"/>
                    </a:ext>
                  </a:extLst>
                </a:gridCol>
              </a:tblGrid>
              <a:tr h="7144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57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825625"/>
            <a:ext cx="7181850" cy="4351338"/>
          </a:xfrm>
        </p:spPr>
      </p:pic>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67</a:t>
            </a:fld>
            <a:endParaRPr lang="en-US"/>
          </a:p>
        </p:txBody>
      </p:sp>
    </p:spTree>
    <p:extLst>
      <p:ext uri="{BB962C8B-B14F-4D97-AF65-F5344CB8AC3E}">
        <p14:creationId xmlns:p14="http://schemas.microsoft.com/office/powerpoint/2010/main" val="736190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CE74AE-8815-4135-A44D-ABBED39ED40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68</a:t>
            </a:fld>
            <a:endParaRPr lang="en-US">
              <a:solidFill>
                <a:srgbClr val="000000"/>
              </a:solidFill>
            </a:endParaRPr>
          </a:p>
        </p:txBody>
      </p:sp>
      <p:sp>
        <p:nvSpPr>
          <p:cNvPr id="5" name="TextBox 4">
            <a:extLst>
              <a:ext uri="{FF2B5EF4-FFF2-40B4-BE49-F238E27FC236}">
                <a16:creationId xmlns:a16="http://schemas.microsoft.com/office/drawing/2014/main" id="{BCA68B2F-2CA5-42F3-A9FD-49ADCB7FB9EB}"/>
              </a:ext>
            </a:extLst>
          </p:cNvPr>
          <p:cNvSpPr txBox="1"/>
          <p:nvPr/>
        </p:nvSpPr>
        <p:spPr>
          <a:xfrm>
            <a:off x="986569" y="325288"/>
            <a:ext cx="4572000" cy="461665"/>
          </a:xfrm>
          <a:prstGeom prst="rect">
            <a:avLst/>
          </a:prstGeom>
          <a:noFill/>
        </p:spPr>
        <p:txBody>
          <a:bodyPr wrap="square">
            <a:spAutoFit/>
          </a:bodyPr>
          <a:lstStyle/>
          <a:p>
            <a:pPr algn="ctr" eaLnBrk="1" hangingPunct="1"/>
            <a:r>
              <a:rPr lang="en-US" altLang="en-US" sz="2400" b="1" dirty="0">
                <a:latin typeface="Times New Roman" panose="02020603050405020304" pitchFamily="18" charset="0"/>
                <a:cs typeface="Times New Roman" panose="02020603050405020304" pitchFamily="18" charset="0"/>
              </a:rPr>
              <a:t>Second Chance</a:t>
            </a:r>
          </a:p>
        </p:txBody>
      </p:sp>
      <p:sp>
        <p:nvSpPr>
          <p:cNvPr id="7" name="TextBox 6">
            <a:extLst>
              <a:ext uri="{FF2B5EF4-FFF2-40B4-BE49-F238E27FC236}">
                <a16:creationId xmlns:a16="http://schemas.microsoft.com/office/drawing/2014/main" id="{7EB1AA93-2A3E-4FD5-8CA3-18F22B09B72C}"/>
              </a:ext>
            </a:extLst>
          </p:cNvPr>
          <p:cNvSpPr txBox="1"/>
          <p:nvPr/>
        </p:nvSpPr>
        <p:spPr>
          <a:xfrm>
            <a:off x="482522" y="1102540"/>
            <a:ext cx="8512360" cy="5253811"/>
          </a:xfrm>
          <a:prstGeom prst="rect">
            <a:avLst/>
          </a:prstGeom>
          <a:noFill/>
        </p:spPr>
        <p:txBody>
          <a:bodyPr wrap="square">
            <a:spAutoFit/>
          </a:bodyPr>
          <a:lstStyle/>
          <a:p>
            <a:pPr marL="0" indent="0" algn="ctr"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Example:- Consider the main memory consists of 3 frames for Second chance Page Replacement algorithm and input pattern of memory pages.</a:t>
            </a:r>
          </a:p>
          <a:p>
            <a:pPr marL="0" indent="0" eaLnBrk="1" hangingPunct="1">
              <a:lnSpc>
                <a:spcPct val="150000"/>
              </a:lnSpc>
              <a:buFontTx/>
              <a:buNone/>
              <a:defRPr/>
            </a:pPr>
            <a:r>
              <a:rPr lang="en-US" sz="2000" dirty="0">
                <a:latin typeface="Times New Roman" panose="02020603050405020304" pitchFamily="18" charset="0"/>
                <a:cs typeface="Times New Roman" panose="02020603050405020304" pitchFamily="18" charset="0"/>
              </a:rPr>
              <a:t> 2, 3, 2, 1, 5, 2, 4, 5, 3, 2, 3, 5</a:t>
            </a: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eaLnBrk="1" hangingPunct="1">
              <a:lnSpc>
                <a:spcPct val="150000"/>
              </a:lnSpc>
              <a:defRPr/>
            </a:pPr>
            <a:r>
              <a:rPr lang="en-US" dirty="0">
                <a:latin typeface="Times New Roman" panose="02020603050405020304" pitchFamily="18" charset="0"/>
                <a:cs typeface="Times New Roman" panose="02020603050405020304" pitchFamily="18" charset="0"/>
              </a:rPr>
              <a:t>	     *         *          H        *        *       H         *        H           *          *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p>
          <a:p>
            <a:pPr eaLnBrk="1" hangingPunct="1">
              <a:lnSpc>
                <a:spcPct val="150000"/>
              </a:lnSpc>
              <a:defRPr/>
            </a:pPr>
            <a:r>
              <a:rPr lang="en-US" sz="2000" dirty="0">
                <a:latin typeface="Times New Roman" panose="02020603050405020304" pitchFamily="18" charset="0"/>
                <a:cs typeface="Times New Roman" panose="02020603050405020304" pitchFamily="18" charset="0"/>
              </a:rPr>
              <a:t>Total Page faults</a:t>
            </a:r>
            <a:r>
              <a:rPr lang="en-US" sz="2000">
                <a:latin typeface="Times New Roman" panose="02020603050405020304" pitchFamily="18" charset="0"/>
                <a:cs typeface="Times New Roman" panose="02020603050405020304" pitchFamily="18" charset="0"/>
              </a:rPr>
              <a:t>= 7</a:t>
            </a:r>
            <a:endParaRPr lang="en-US" sz="2000" dirty="0">
              <a:latin typeface="Times New Roman" panose="02020603050405020304" pitchFamily="18" charset="0"/>
              <a:cs typeface="Times New Roman" panose="02020603050405020304" pitchFamily="18" charset="0"/>
            </a:endParaRPr>
          </a:p>
          <a:p>
            <a:pPr eaLnBrk="1" hangingPunct="1">
              <a:lnSpc>
                <a:spcPct val="150000"/>
              </a:lnSpc>
              <a:defRPr/>
            </a:pPr>
            <a:r>
              <a:rPr lang="en-US" sz="2000" dirty="0">
                <a:latin typeface="Times New Roman" panose="02020603050405020304" pitchFamily="18" charset="0"/>
                <a:cs typeface="Times New Roman" panose="02020603050405020304" pitchFamily="18" charset="0"/>
              </a:rPr>
              <a:t>Total  Page hits=5</a:t>
            </a:r>
          </a:p>
        </p:txBody>
      </p:sp>
      <p:graphicFrame>
        <p:nvGraphicFramePr>
          <p:cNvPr id="15" name="Group 291">
            <a:extLst>
              <a:ext uri="{FF2B5EF4-FFF2-40B4-BE49-F238E27FC236}">
                <a16:creationId xmlns:a16="http://schemas.microsoft.com/office/drawing/2014/main" id="{3561D038-F37F-4CAE-8E69-634AF4FACAB6}"/>
              </a:ext>
            </a:extLst>
          </p:cNvPr>
          <p:cNvGraphicFramePr>
            <a:graphicFrameLocks/>
          </p:cNvGraphicFramePr>
          <p:nvPr/>
        </p:nvGraphicFramePr>
        <p:xfrm>
          <a:off x="2515767"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6" name="Group 291">
            <a:extLst>
              <a:ext uri="{FF2B5EF4-FFF2-40B4-BE49-F238E27FC236}">
                <a16:creationId xmlns:a16="http://schemas.microsoft.com/office/drawing/2014/main" id="{EF425BD9-5CCD-4EAE-A3F4-CC7D3712A0C4}"/>
              </a:ext>
            </a:extLst>
          </p:cNvPr>
          <p:cNvGraphicFramePr>
            <a:graphicFrameLocks/>
          </p:cNvGraphicFramePr>
          <p:nvPr/>
        </p:nvGraphicFramePr>
        <p:xfrm>
          <a:off x="3060890" y="3144599"/>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 name="Group 291">
            <a:extLst>
              <a:ext uri="{FF2B5EF4-FFF2-40B4-BE49-F238E27FC236}">
                <a16:creationId xmlns:a16="http://schemas.microsoft.com/office/drawing/2014/main" id="{951B0D82-86B1-4F98-A1EB-539F8DBF9088}"/>
              </a:ext>
            </a:extLst>
          </p:cNvPr>
          <p:cNvGraphicFramePr>
            <a:graphicFrameLocks/>
          </p:cNvGraphicFramePr>
          <p:nvPr/>
        </p:nvGraphicFramePr>
        <p:xfrm>
          <a:off x="1322356" y="3144599"/>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 name="Group 291">
            <a:extLst>
              <a:ext uri="{FF2B5EF4-FFF2-40B4-BE49-F238E27FC236}">
                <a16:creationId xmlns:a16="http://schemas.microsoft.com/office/drawing/2014/main" id="{0B721CFA-2861-4EAA-8F32-8C6498C74AE3}"/>
              </a:ext>
            </a:extLst>
          </p:cNvPr>
          <p:cNvGraphicFramePr>
            <a:graphicFrameLocks/>
          </p:cNvGraphicFramePr>
          <p:nvPr/>
        </p:nvGraphicFramePr>
        <p:xfrm>
          <a:off x="1867479"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 name="Group 291">
            <a:extLst>
              <a:ext uri="{FF2B5EF4-FFF2-40B4-BE49-F238E27FC236}">
                <a16:creationId xmlns:a16="http://schemas.microsoft.com/office/drawing/2014/main" id="{09460B2F-358B-4873-8490-EB2198FBC622}"/>
              </a:ext>
            </a:extLst>
          </p:cNvPr>
          <p:cNvGraphicFramePr>
            <a:graphicFrameLocks/>
          </p:cNvGraphicFramePr>
          <p:nvPr/>
        </p:nvGraphicFramePr>
        <p:xfrm>
          <a:off x="3772949"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 name="Group 291">
            <a:extLst>
              <a:ext uri="{FF2B5EF4-FFF2-40B4-BE49-F238E27FC236}">
                <a16:creationId xmlns:a16="http://schemas.microsoft.com/office/drawing/2014/main" id="{3A0FAD92-C31E-40A5-A160-01CC788DF8E0}"/>
              </a:ext>
            </a:extLst>
          </p:cNvPr>
          <p:cNvGraphicFramePr>
            <a:graphicFrameLocks/>
          </p:cNvGraphicFramePr>
          <p:nvPr/>
        </p:nvGraphicFramePr>
        <p:xfrm>
          <a:off x="4318072"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291">
            <a:extLst>
              <a:ext uri="{FF2B5EF4-FFF2-40B4-BE49-F238E27FC236}">
                <a16:creationId xmlns:a16="http://schemas.microsoft.com/office/drawing/2014/main" id="{FAF20421-C1BC-463D-992F-BC74275CE401}"/>
              </a:ext>
            </a:extLst>
          </p:cNvPr>
          <p:cNvGraphicFramePr>
            <a:graphicFrameLocks/>
          </p:cNvGraphicFramePr>
          <p:nvPr/>
        </p:nvGraphicFramePr>
        <p:xfrm>
          <a:off x="4939160"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2" name="Group 291">
            <a:extLst>
              <a:ext uri="{FF2B5EF4-FFF2-40B4-BE49-F238E27FC236}">
                <a16:creationId xmlns:a16="http://schemas.microsoft.com/office/drawing/2014/main" id="{2CEF0810-F3DC-4470-9880-FBEC852505C5}"/>
              </a:ext>
            </a:extLst>
          </p:cNvPr>
          <p:cNvGraphicFramePr>
            <a:graphicFrameLocks/>
          </p:cNvGraphicFramePr>
          <p:nvPr/>
        </p:nvGraphicFramePr>
        <p:xfrm>
          <a:off x="5484283"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 name="Group 291">
            <a:extLst>
              <a:ext uri="{FF2B5EF4-FFF2-40B4-BE49-F238E27FC236}">
                <a16:creationId xmlns:a16="http://schemas.microsoft.com/office/drawing/2014/main" id="{AE0F56EE-2A80-4A40-AB37-F4C7A9B179D1}"/>
              </a:ext>
            </a:extLst>
          </p:cNvPr>
          <p:cNvGraphicFramePr>
            <a:graphicFrameLocks/>
          </p:cNvGraphicFramePr>
          <p:nvPr/>
        </p:nvGraphicFramePr>
        <p:xfrm>
          <a:off x="6310480" y="3144599"/>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4" name="Group 291">
            <a:extLst>
              <a:ext uri="{FF2B5EF4-FFF2-40B4-BE49-F238E27FC236}">
                <a16:creationId xmlns:a16="http://schemas.microsoft.com/office/drawing/2014/main" id="{CBF1735C-7614-4CF0-8D61-BEEBF04CFB76}"/>
              </a:ext>
            </a:extLst>
          </p:cNvPr>
          <p:cNvGraphicFramePr>
            <a:graphicFrameLocks/>
          </p:cNvGraphicFramePr>
          <p:nvPr/>
        </p:nvGraphicFramePr>
        <p:xfrm>
          <a:off x="6855603"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5" name="Group 291">
            <a:extLst>
              <a:ext uri="{FF2B5EF4-FFF2-40B4-BE49-F238E27FC236}">
                <a16:creationId xmlns:a16="http://schemas.microsoft.com/office/drawing/2014/main" id="{08C37D28-B746-4F99-AEF6-311C68C93304}"/>
              </a:ext>
            </a:extLst>
          </p:cNvPr>
          <p:cNvGraphicFramePr>
            <a:graphicFrameLocks/>
          </p:cNvGraphicFramePr>
          <p:nvPr/>
        </p:nvGraphicFramePr>
        <p:xfrm>
          <a:off x="7461731"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6" name="Group 291">
            <a:extLst>
              <a:ext uri="{FF2B5EF4-FFF2-40B4-BE49-F238E27FC236}">
                <a16:creationId xmlns:a16="http://schemas.microsoft.com/office/drawing/2014/main" id="{8860DA86-AEF0-41DF-9C8E-D0A6FF78DBCC}"/>
              </a:ext>
            </a:extLst>
          </p:cNvPr>
          <p:cNvGraphicFramePr>
            <a:graphicFrameLocks/>
          </p:cNvGraphicFramePr>
          <p:nvPr/>
        </p:nvGraphicFramePr>
        <p:xfrm>
          <a:off x="8006854" y="3144599"/>
          <a:ext cx="281354" cy="1848024"/>
        </p:xfrm>
        <a:graphic>
          <a:graphicData uri="http://schemas.openxmlformats.org/drawingml/2006/table">
            <a:tbl>
              <a:tblPr/>
              <a:tblGrid>
                <a:gridCol w="281354">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699772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69</a:t>
            </a:fld>
            <a:endParaRPr lang="en-US">
              <a:solidFill>
                <a:srgbClr val="0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263775" y="-571500"/>
            <a:ext cx="4819650" cy="8001000"/>
          </a:xfrm>
          <a:prstGeom prst="rect">
            <a:avLst/>
          </a:prstGeom>
        </p:spPr>
      </p:pic>
    </p:spTree>
    <p:extLst>
      <p:ext uri="{BB962C8B-B14F-4D97-AF65-F5344CB8AC3E}">
        <p14:creationId xmlns:p14="http://schemas.microsoft.com/office/powerpoint/2010/main" val="238371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4131-DE5D-46C1-82F7-67A97BC0B1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solidFill>
                <a:srgbClr val="000000"/>
              </a:solidFill>
            </a:endParaRPr>
          </a:p>
        </p:txBody>
      </p:sp>
      <p:sp>
        <p:nvSpPr>
          <p:cNvPr id="5" name="TextBox 4">
            <a:extLst>
              <a:ext uri="{FF2B5EF4-FFF2-40B4-BE49-F238E27FC236}">
                <a16:creationId xmlns:a16="http://schemas.microsoft.com/office/drawing/2014/main" id="{2B3033DA-01CA-4C24-94B3-AE54C9B5D9AD}"/>
              </a:ext>
            </a:extLst>
          </p:cNvPr>
          <p:cNvSpPr txBox="1"/>
          <p:nvPr/>
        </p:nvSpPr>
        <p:spPr>
          <a:xfrm>
            <a:off x="288388" y="484475"/>
            <a:ext cx="8567224" cy="62750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OS may be at the bottom of memory in RAM (a). Or it may be in ROM at the top of memory (b) or the device drivers may be at the top of memory in a ROM and the rest of the system in RAM down below (c). </a:t>
            </a: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first model was formerly used on mainframes and minicomputers but is rarely used any more. </a:t>
            </a: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second model is used on some palmtop computers and embedded systems. </a:t>
            </a: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The third model was used by early personal computers (e.g., running MS-DOS), where the portion of the system in the ROM is called the BIOS.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When the system is organized in this way, </a:t>
            </a:r>
            <a:r>
              <a:rPr lang="en-US" b="1" i="0" u="none" strike="noStrike" baseline="0" dirty="0">
                <a:latin typeface="Times New Roman" panose="02020603050405020304" pitchFamily="18" charset="0"/>
                <a:cs typeface="Times New Roman" panose="02020603050405020304" pitchFamily="18" charset="0"/>
              </a:rPr>
              <a:t>only one process at a time</a:t>
            </a:r>
            <a:r>
              <a:rPr lang="en-US" b="0" i="0" u="none" strike="noStrike" baseline="0" dirty="0">
                <a:latin typeface="Times New Roman" panose="02020603050405020304" pitchFamily="18" charset="0"/>
                <a:cs typeface="Times New Roman" panose="02020603050405020304" pitchFamily="18" charset="0"/>
              </a:rPr>
              <a:t> can be running.</a:t>
            </a: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As soon as the user types a command, the OS copies the requested program from disk to memory and executes it. </a:t>
            </a: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When the process finishes, the OS displays a prompt character and waits for a new command. </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u="none" strike="noStrike" baseline="0" dirty="0">
                <a:latin typeface="Times New Roman" panose="02020603050405020304" pitchFamily="18" charset="0"/>
                <a:cs typeface="Times New Roman" panose="02020603050405020304" pitchFamily="18" charset="0"/>
              </a:rPr>
              <a:t>When it receives the command, it loads a new program into memory, overwriting the first one. </a:t>
            </a:r>
          </a:p>
        </p:txBody>
      </p:sp>
    </p:spTree>
    <p:extLst>
      <p:ext uri="{BB962C8B-B14F-4D97-AF65-F5344CB8AC3E}">
        <p14:creationId xmlns:p14="http://schemas.microsoft.com/office/powerpoint/2010/main" val="28562661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281111"/>
          </a:xfrm>
        </p:spPr>
        <p:txBody>
          <a:bodyPr/>
          <a:lstStyle/>
          <a:p>
            <a:r>
              <a:rPr lang="en-US" sz="3200" b="1" dirty="0" err="1"/>
              <a:t>Belady’s</a:t>
            </a:r>
            <a:r>
              <a:rPr lang="en-US" sz="3200" b="1" dirty="0"/>
              <a:t> Anomaly</a:t>
            </a:r>
            <a:br>
              <a:rPr lang="en-US" b="1" dirty="0"/>
            </a:br>
            <a:endParaRPr lang="en-US" dirty="0"/>
          </a:p>
        </p:txBody>
      </p:sp>
      <p:sp>
        <p:nvSpPr>
          <p:cNvPr id="3" name="Content Placeholder 2"/>
          <p:cNvSpPr>
            <a:spLocks noGrp="1"/>
          </p:cNvSpPr>
          <p:nvPr>
            <p:ph idx="1"/>
          </p:nvPr>
        </p:nvSpPr>
        <p:spPr>
          <a:xfrm>
            <a:off x="0" y="1005681"/>
            <a:ext cx="9144000" cy="5218318"/>
          </a:xfrm>
        </p:spPr>
        <p:txBody>
          <a:bodyPr>
            <a:normAutofit lnSpcReduction="10000"/>
          </a:bodyPr>
          <a:lstStyle/>
          <a:p>
            <a:pPr marL="0" indent="0">
              <a:buNone/>
            </a:pP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 is the phenomenon of increasing the number of page faults on increasing the number of frames in main memory.</a:t>
            </a:r>
          </a:p>
          <a:p>
            <a:pPr marL="0" indent="0">
              <a:buNone/>
            </a:pPr>
            <a:r>
              <a:rPr lang="en-US" b="1" u="sng" dirty="0"/>
              <a:t>Illustration-01: For Optimal Page Replacement Algorithm-</a:t>
            </a:r>
          </a:p>
          <a:p>
            <a:pPr fontAlgn="base"/>
            <a:r>
              <a:rPr lang="en-US" dirty="0"/>
              <a:t>Consider the reference string is 0, 1, 2, 3, 0, 1, 4, 0, 1, 2, 3, 4</a:t>
            </a:r>
          </a:p>
          <a:p>
            <a:pPr fontAlgn="base"/>
            <a:endParaRPr lang="en-US" dirty="0"/>
          </a:p>
          <a:p>
            <a:pPr fontAlgn="base"/>
            <a:r>
              <a:rPr lang="en-US" dirty="0"/>
              <a:t>When frame size is 3:</a:t>
            </a:r>
          </a:p>
          <a:p>
            <a:pPr fontAlgn="base"/>
            <a:endParaRPr lang="en-US" dirty="0"/>
          </a:p>
          <a:p>
            <a:pPr fontAlgn="base"/>
            <a:endParaRPr lang="en-US" dirty="0"/>
          </a:p>
          <a:p>
            <a:pPr fontAlgn="base"/>
            <a:r>
              <a:rPr lang="en-US" altLang="en-US" dirty="0">
                <a:solidFill>
                  <a:srgbClr val="303030"/>
                </a:solidFill>
                <a:latin typeface="Arimo"/>
              </a:rPr>
              <a:t>Number of page faults = 7</a:t>
            </a:r>
          </a:p>
          <a:p>
            <a:pPr fontAlgn="base"/>
            <a:endParaRPr lang="en-US" dirty="0"/>
          </a:p>
          <a:p>
            <a:pPr marL="0" indent="0" fontAlgn="base">
              <a:buNone/>
            </a:pPr>
            <a:r>
              <a:rPr lang="en-US" altLang="en-US" sz="2000" dirty="0">
                <a:solidFill>
                  <a:srgbClr val="303030"/>
                </a:solidFill>
                <a:latin typeface="Times New Roman" panose="02020603050405020304" pitchFamily="18" charset="0"/>
                <a:cs typeface="Times New Roman" panose="02020603050405020304" pitchFamily="18" charset="0"/>
              </a:rPr>
              <a:t>Number of page faults = 7</a:t>
            </a:r>
          </a:p>
          <a:p>
            <a:pPr marL="0" indent="0" fontAlgn="base">
              <a:buNone/>
            </a:pPr>
            <a:endParaRPr lang="en-US" dirty="0"/>
          </a:p>
          <a:p>
            <a:pPr marL="0" indent="0">
              <a:buNone/>
            </a:pP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70</a:t>
            </a:fld>
            <a:endParaRPr lang="en-US"/>
          </a:p>
        </p:txBody>
      </p:sp>
      <p:pic>
        <p:nvPicPr>
          <p:cNvPr id="2050" name="Picture 2" descr="https://www.gatevidyalay.com/wp-content/uploads/2018/11/Beladys-Anomaly-Optimal-Page-Replacement-Algorithm-Cas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5" y="3614840"/>
            <a:ext cx="8190885"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436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05680"/>
            <a:ext cx="9144000" cy="5852319"/>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Belady’s</a:t>
            </a:r>
            <a:r>
              <a:rPr lang="en-US" sz="2400" dirty="0">
                <a:latin typeface="Times New Roman" panose="02020603050405020304" pitchFamily="18" charset="0"/>
                <a:cs typeface="Times New Roman" panose="02020603050405020304" pitchFamily="18" charset="0"/>
              </a:rPr>
              <a:t> Anomaly is the phenomenon of increasing the number of page faults on increasing the number of frames in main memory.</a:t>
            </a:r>
          </a:p>
          <a:p>
            <a:pPr marL="0" indent="0">
              <a:buNone/>
            </a:pPr>
            <a:r>
              <a:rPr lang="en-US" b="1" u="sng" dirty="0"/>
              <a:t>Illustration-01: For Optimal Page Replacement Algorithm-</a:t>
            </a:r>
          </a:p>
          <a:p>
            <a:pPr fontAlgn="base"/>
            <a:r>
              <a:rPr lang="en-US" dirty="0"/>
              <a:t>Consider the reference string is 0, 1, 2, 3, 0, 1, 4, 0, 1, 2, 3, 4</a:t>
            </a:r>
          </a:p>
          <a:p>
            <a:pPr marL="0" indent="0" fontAlgn="base">
              <a:buNone/>
            </a:pPr>
            <a:r>
              <a:rPr lang="en-US" sz="2000" b="1" u="sng" dirty="0"/>
              <a:t>Case-02: When frame size = 4</a:t>
            </a:r>
            <a:endParaRPr lang="en-US" sz="2000" b="1" dirty="0"/>
          </a:p>
          <a:p>
            <a:pPr marL="0" indent="0" fontAlgn="base">
              <a:buNone/>
            </a:pPr>
            <a:endParaRPr lang="en-US" dirty="0"/>
          </a:p>
          <a:p>
            <a:pPr fontAlgn="base"/>
            <a:endParaRPr lang="en-US" dirty="0"/>
          </a:p>
          <a:p>
            <a:pPr marL="0" indent="0" fontAlgn="base">
              <a:buNone/>
            </a:pPr>
            <a:endParaRPr lang="en-US" dirty="0"/>
          </a:p>
          <a:p>
            <a:pPr marL="0" indent="0">
              <a:buNone/>
            </a:pPr>
            <a:endParaRPr lang="en-US" b="1" dirty="0"/>
          </a:p>
          <a:p>
            <a:pPr marL="0" indent="0">
              <a:buNone/>
            </a:pPr>
            <a:endParaRPr lang="en-US" dirty="0"/>
          </a:p>
          <a:p>
            <a:pPr marL="0" indent="0">
              <a:buNone/>
            </a:pPr>
            <a:r>
              <a:rPr lang="en-US" altLang="en-US" dirty="0">
                <a:solidFill>
                  <a:srgbClr val="303030"/>
                </a:solidFill>
                <a:latin typeface="Arimo"/>
              </a:rPr>
              <a:t>Total page fault 6</a:t>
            </a:r>
          </a:p>
          <a:p>
            <a:pPr marL="0" indent="0">
              <a:buNone/>
            </a:pPr>
            <a:endParaRPr lang="en-US" altLang="en-US" sz="2000" dirty="0">
              <a:solidFill>
                <a:srgbClr val="30303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71</a:t>
            </a:fld>
            <a:endParaRPr lang="en-US"/>
          </a:p>
        </p:txBody>
      </p:sp>
      <p:pic>
        <p:nvPicPr>
          <p:cNvPr id="3074" name="Picture 2" descr="https://www.gatevidyalay.com/wp-content/uploads/2018/11/Beladys-Anomaly-Optimal-Page-Replacement-Algorithm-Cas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5084"/>
            <a:ext cx="8893277" cy="1847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61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E96A3-7105-4EA8-B800-33D87098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72</a:t>
            </a:fld>
            <a:endParaRPr lang="en-US">
              <a:solidFill>
                <a:srgbClr val="000000"/>
              </a:solidFill>
            </a:endParaRPr>
          </a:p>
        </p:txBody>
      </p:sp>
      <p:sp>
        <p:nvSpPr>
          <p:cNvPr id="4" name="TextBox 3">
            <a:extLst>
              <a:ext uri="{FF2B5EF4-FFF2-40B4-BE49-F238E27FC236}">
                <a16:creationId xmlns:a16="http://schemas.microsoft.com/office/drawing/2014/main" id="{91A6FFFC-09D7-41EC-8510-AC54BC7193E9}"/>
              </a:ext>
            </a:extLst>
          </p:cNvPr>
          <p:cNvSpPr txBox="1"/>
          <p:nvPr/>
        </p:nvSpPr>
        <p:spPr>
          <a:xfrm>
            <a:off x="2655277" y="316486"/>
            <a:ext cx="4572000"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Optimal page replacement(OPT)</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931D00-C829-42BF-B920-88414A695944}"/>
              </a:ext>
            </a:extLst>
          </p:cNvPr>
          <p:cNvSpPr txBox="1"/>
          <p:nvPr/>
        </p:nvSpPr>
        <p:spPr>
          <a:xfrm>
            <a:off x="465992" y="778151"/>
            <a:ext cx="8212016" cy="57413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The theoretically optimal page replacement algorithm (also known as OPT, clairvoyant replacement algorithm, or </a:t>
            </a:r>
            <a:r>
              <a:rPr lang="en-US" sz="1900" b="0" i="0" u="none" strike="noStrike" baseline="0" dirty="0" err="1">
                <a:latin typeface="Times New Roman" panose="02020603050405020304" pitchFamily="18" charset="0"/>
                <a:cs typeface="Times New Roman" panose="02020603050405020304" pitchFamily="18" charset="0"/>
              </a:rPr>
              <a:t>Bélády's</a:t>
            </a:r>
            <a:r>
              <a:rPr lang="en-US" sz="1900" b="0" i="0" u="none" strike="noStrike" baseline="0" dirty="0">
                <a:latin typeface="Times New Roman" panose="02020603050405020304" pitchFamily="18" charset="0"/>
                <a:cs typeface="Times New Roman" panose="02020603050405020304" pitchFamily="18" charset="0"/>
              </a:rPr>
              <a:t> optimal page replacement policy) is an algorithm that works as follows: </a:t>
            </a:r>
          </a:p>
          <a:p>
            <a:pPr lvl="1" algn="just">
              <a:lnSpc>
                <a:spcPct val="150000"/>
              </a:lnSpc>
            </a:pPr>
            <a:r>
              <a:rPr lang="en-US" sz="1900" b="0" i="0" u="none" strike="noStrike" baseline="0" dirty="0">
                <a:latin typeface="Times New Roman" panose="02020603050405020304" pitchFamily="18" charset="0"/>
                <a:cs typeface="Times New Roman" panose="02020603050405020304" pitchFamily="18" charset="0"/>
              </a:rPr>
              <a:t>–when a page needs to be swapped in, the operating system swaps out the page whose next use will occur farthest in the future. </a:t>
            </a:r>
          </a:p>
          <a:p>
            <a:pPr lvl="1" algn="just">
              <a:lnSpc>
                <a:spcPct val="150000"/>
              </a:lnSpc>
            </a:pPr>
            <a:r>
              <a:rPr lang="en-US" sz="1900" b="0" i="0" u="none" strike="noStrike" baseline="0" dirty="0">
                <a:latin typeface="Times New Roman" panose="02020603050405020304" pitchFamily="18" charset="0"/>
                <a:cs typeface="Times New Roman" panose="02020603050405020304" pitchFamily="18" charset="0"/>
              </a:rPr>
              <a:t>–For example, a page that is not going to be used for the next 6 seconds will be swapped out over a page that is going to be used within the next 0.4 seconds. </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This algorithm cannot be implemented in the general purpose operating system because it is impossible to compute reliably how long it will be before a page is going to be used, except when all software that will run on a system is either known beforehand and is amenable to the static analysis of its memory reference patterns, or only a class of applications allowing run-time analysis. </a:t>
            </a:r>
          </a:p>
        </p:txBody>
      </p:sp>
    </p:spTree>
    <p:extLst>
      <p:ext uri="{BB962C8B-B14F-4D97-AF65-F5344CB8AC3E}">
        <p14:creationId xmlns:p14="http://schemas.microsoft.com/office/powerpoint/2010/main" val="27762104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E96A3-7105-4EA8-B800-33D87098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73</a:t>
            </a:fld>
            <a:endParaRPr lang="en-US">
              <a:solidFill>
                <a:srgbClr val="000000"/>
              </a:solidFill>
            </a:endParaRPr>
          </a:p>
        </p:txBody>
      </p:sp>
      <p:graphicFrame>
        <p:nvGraphicFramePr>
          <p:cNvPr id="4" name="Group 291">
            <a:extLst>
              <a:ext uri="{FF2B5EF4-FFF2-40B4-BE49-F238E27FC236}">
                <a16:creationId xmlns:a16="http://schemas.microsoft.com/office/drawing/2014/main" id="{768616D1-6610-428F-86E5-DA921E78F069}"/>
              </a:ext>
            </a:extLst>
          </p:cNvPr>
          <p:cNvGraphicFramePr>
            <a:graphicFrameLocks/>
          </p:cNvGraphicFramePr>
          <p:nvPr/>
        </p:nvGraphicFramePr>
        <p:xfrm>
          <a:off x="2124221"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A6973EC9-A376-4B0B-87A5-B233254336FB}"/>
              </a:ext>
            </a:extLst>
          </p:cNvPr>
          <p:cNvSpPr txBox="1"/>
          <p:nvPr/>
        </p:nvSpPr>
        <p:spPr>
          <a:xfrm>
            <a:off x="365707" y="297298"/>
            <a:ext cx="8482872" cy="5203169"/>
          </a:xfrm>
          <a:prstGeom prst="rect">
            <a:avLst/>
          </a:prstGeom>
          <a:noFill/>
        </p:spPr>
        <p:txBody>
          <a:bodyPr wrap="square">
            <a:spAutoFit/>
          </a:bodyPr>
          <a:lstStyle/>
          <a:p>
            <a:pPr marL="0" indent="0" algn="ctr" eaLnBrk="1" hangingPunct="1">
              <a:lnSpc>
                <a:spcPct val="150000"/>
              </a:lnSpc>
              <a:buFontTx/>
              <a:buNone/>
              <a:defRPr/>
            </a:pPr>
            <a:r>
              <a:rPr lang="en-US" sz="1800" dirty="0">
                <a:latin typeface="Times New Roman" panose="02020603050405020304" pitchFamily="18" charset="0"/>
                <a:cs typeface="Times New Roman" panose="02020603050405020304" pitchFamily="18" charset="0"/>
              </a:rPr>
              <a:t>Example:- Consider the main memory consists of 3 frames for OPT Page Replacement algorithm and input pattern of memory pages.</a:t>
            </a:r>
          </a:p>
          <a:p>
            <a:pPr marL="0" indent="0" algn="ctr" eaLnBrk="1" hangingPunct="1">
              <a:lnSpc>
                <a:spcPct val="150000"/>
              </a:lnSpc>
              <a:buFontTx/>
              <a:buNone/>
              <a:defRPr/>
            </a:pPr>
            <a:r>
              <a:rPr lang="en-US" dirty="0">
                <a:latin typeface="Times New Roman" panose="02020603050405020304" pitchFamily="18" charset="0"/>
                <a:cs typeface="Times New Roman" panose="02020603050405020304" pitchFamily="18" charset="0"/>
              </a:rPr>
              <a:t>1,2,3,4,1,2,5,1,2,3,4,5</a:t>
            </a:r>
          </a:p>
          <a:p>
            <a:pPr marL="0" indent="0" algn="ctr" eaLnBrk="1" hangingPunct="1">
              <a:lnSpc>
                <a:spcPct val="150000"/>
              </a:lnSpc>
              <a:buFontTx/>
              <a:buNone/>
              <a:defRPr/>
            </a:pPr>
            <a:endParaRPr lang="en-US" sz="1800"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sz="1800"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sz="1800"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r>
              <a:rPr lang="en-US" dirty="0">
                <a:latin typeface="Times New Roman" panose="02020603050405020304" pitchFamily="18" charset="0"/>
                <a:cs typeface="Times New Roman" panose="02020603050405020304" pitchFamily="18" charset="0"/>
              </a:rPr>
              <a:t>     </a:t>
            </a:r>
          </a:p>
          <a:p>
            <a:pPr marL="0" indent="0" eaLnBrk="1" hangingPunct="1">
              <a:lnSpc>
                <a:spcPct val="150000"/>
              </a:lnSpc>
              <a:buFontTx/>
              <a:buNone/>
              <a:defRPr/>
            </a:pPr>
            <a:r>
              <a:rPr lang="en-US" dirty="0">
                <a:latin typeface="Times New Roman" panose="02020603050405020304" pitchFamily="18" charset="0"/>
                <a:cs typeface="Times New Roman" panose="02020603050405020304" pitchFamily="18" charset="0"/>
              </a:rPr>
              <a:t>			      *       *     *       *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      H</a:t>
            </a:r>
          </a:p>
          <a:p>
            <a:pPr marL="0" indent="0" eaLnBrk="1" hangingPunct="1">
              <a:lnSpc>
                <a:spcPct val="150000"/>
              </a:lnSpc>
              <a:buFontTx/>
              <a:buNone/>
              <a:defRPr/>
            </a:pPr>
            <a:r>
              <a:rPr lang="en-US" sz="1800" dirty="0">
                <a:latin typeface="Times New Roman" panose="02020603050405020304" pitchFamily="18" charset="0"/>
                <a:cs typeface="Times New Roman" panose="02020603050405020304" pitchFamily="18" charset="0"/>
              </a:rPr>
              <a:t>Total page fault</a:t>
            </a:r>
            <a:r>
              <a:rPr lang="en-US" dirty="0">
                <a:latin typeface="Times New Roman" panose="02020603050405020304" pitchFamily="18" charset="0"/>
                <a:cs typeface="Times New Roman" panose="02020603050405020304" pitchFamily="18" charset="0"/>
              </a:rPr>
              <a:t>s=7</a:t>
            </a:r>
          </a:p>
          <a:p>
            <a:pPr marL="0" indent="0" eaLnBrk="1" hangingPunct="1">
              <a:lnSpc>
                <a:spcPct val="150000"/>
              </a:lnSpc>
              <a:buFontTx/>
              <a:buNone/>
              <a:defRPr/>
            </a:pPr>
            <a:r>
              <a:rPr lang="en-US" sz="1800" dirty="0">
                <a:latin typeface="Times New Roman" panose="02020603050405020304" pitchFamily="18" charset="0"/>
                <a:cs typeface="Times New Roman" panose="02020603050405020304" pitchFamily="18" charset="0"/>
              </a:rPr>
              <a:t>Total pa</a:t>
            </a:r>
            <a:r>
              <a:rPr lang="en-US" dirty="0">
                <a:latin typeface="Times New Roman" panose="02020603050405020304" pitchFamily="18" charset="0"/>
                <a:cs typeface="Times New Roman" panose="02020603050405020304" pitchFamily="18" charset="0"/>
              </a:rPr>
              <a:t>ge Hits=5</a:t>
            </a:r>
            <a:endParaRPr lang="en-US" sz="1800" dirty="0">
              <a:latin typeface="Times New Roman" panose="02020603050405020304" pitchFamily="18" charset="0"/>
              <a:cs typeface="Times New Roman" panose="02020603050405020304" pitchFamily="18" charset="0"/>
            </a:endParaRPr>
          </a:p>
        </p:txBody>
      </p:sp>
      <p:graphicFrame>
        <p:nvGraphicFramePr>
          <p:cNvPr id="7" name="Group 291">
            <a:extLst>
              <a:ext uri="{FF2B5EF4-FFF2-40B4-BE49-F238E27FC236}">
                <a16:creationId xmlns:a16="http://schemas.microsoft.com/office/drawing/2014/main" id="{B3B0C537-E1CD-40C9-846A-F239F6604E13}"/>
              </a:ext>
            </a:extLst>
          </p:cNvPr>
          <p:cNvGraphicFramePr>
            <a:graphicFrameLocks/>
          </p:cNvGraphicFramePr>
          <p:nvPr/>
        </p:nvGraphicFramePr>
        <p:xfrm>
          <a:off x="2581420"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 name="Group 291">
            <a:extLst>
              <a:ext uri="{FF2B5EF4-FFF2-40B4-BE49-F238E27FC236}">
                <a16:creationId xmlns:a16="http://schemas.microsoft.com/office/drawing/2014/main" id="{322569F5-A1DD-471D-A3CD-9A78CDB37244}"/>
              </a:ext>
            </a:extLst>
          </p:cNvPr>
          <p:cNvGraphicFramePr>
            <a:graphicFrameLocks/>
          </p:cNvGraphicFramePr>
          <p:nvPr/>
        </p:nvGraphicFramePr>
        <p:xfrm>
          <a:off x="3038619"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Group 291">
            <a:extLst>
              <a:ext uri="{FF2B5EF4-FFF2-40B4-BE49-F238E27FC236}">
                <a16:creationId xmlns:a16="http://schemas.microsoft.com/office/drawing/2014/main" id="{60D213E7-0714-4740-BA56-D29BC1C60AEC}"/>
              </a:ext>
            </a:extLst>
          </p:cNvPr>
          <p:cNvGraphicFramePr>
            <a:graphicFrameLocks/>
          </p:cNvGraphicFramePr>
          <p:nvPr/>
        </p:nvGraphicFramePr>
        <p:xfrm>
          <a:off x="3495818"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Group 291">
            <a:extLst>
              <a:ext uri="{FF2B5EF4-FFF2-40B4-BE49-F238E27FC236}">
                <a16:creationId xmlns:a16="http://schemas.microsoft.com/office/drawing/2014/main" id="{B7B4F49C-9DD0-438D-A861-314F1F396269}"/>
              </a:ext>
            </a:extLst>
          </p:cNvPr>
          <p:cNvGraphicFramePr>
            <a:graphicFrameLocks/>
          </p:cNvGraphicFramePr>
          <p:nvPr/>
        </p:nvGraphicFramePr>
        <p:xfrm>
          <a:off x="3953017"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 name="Group 291">
            <a:extLst>
              <a:ext uri="{FF2B5EF4-FFF2-40B4-BE49-F238E27FC236}">
                <a16:creationId xmlns:a16="http://schemas.microsoft.com/office/drawing/2014/main" id="{A106F84D-7B1B-432B-B16E-7642C6FE0DD1}"/>
              </a:ext>
            </a:extLst>
          </p:cNvPr>
          <p:cNvGraphicFramePr>
            <a:graphicFrameLocks/>
          </p:cNvGraphicFramePr>
          <p:nvPr/>
        </p:nvGraphicFramePr>
        <p:xfrm>
          <a:off x="4410216"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291">
            <a:extLst>
              <a:ext uri="{FF2B5EF4-FFF2-40B4-BE49-F238E27FC236}">
                <a16:creationId xmlns:a16="http://schemas.microsoft.com/office/drawing/2014/main" id="{5BC77A3C-6119-45A6-A1DB-A1A7271BFC49}"/>
              </a:ext>
            </a:extLst>
          </p:cNvPr>
          <p:cNvGraphicFramePr>
            <a:graphicFrameLocks/>
          </p:cNvGraphicFramePr>
          <p:nvPr/>
        </p:nvGraphicFramePr>
        <p:xfrm>
          <a:off x="4867415"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 name="Group 291">
            <a:extLst>
              <a:ext uri="{FF2B5EF4-FFF2-40B4-BE49-F238E27FC236}">
                <a16:creationId xmlns:a16="http://schemas.microsoft.com/office/drawing/2014/main" id="{4B0461AF-C713-49D3-8654-8883758CE7DF}"/>
              </a:ext>
            </a:extLst>
          </p:cNvPr>
          <p:cNvGraphicFramePr>
            <a:graphicFrameLocks/>
          </p:cNvGraphicFramePr>
          <p:nvPr/>
        </p:nvGraphicFramePr>
        <p:xfrm>
          <a:off x="5324614"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5" name="Group 291">
            <a:extLst>
              <a:ext uri="{FF2B5EF4-FFF2-40B4-BE49-F238E27FC236}">
                <a16:creationId xmlns:a16="http://schemas.microsoft.com/office/drawing/2014/main" id="{4715FBD4-5314-4069-A272-D69A09E20654}"/>
              </a:ext>
            </a:extLst>
          </p:cNvPr>
          <p:cNvGraphicFramePr>
            <a:graphicFrameLocks/>
          </p:cNvGraphicFramePr>
          <p:nvPr/>
        </p:nvGraphicFramePr>
        <p:xfrm>
          <a:off x="5852100"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6" name="Group 291">
            <a:extLst>
              <a:ext uri="{FF2B5EF4-FFF2-40B4-BE49-F238E27FC236}">
                <a16:creationId xmlns:a16="http://schemas.microsoft.com/office/drawing/2014/main" id="{0CEC6D24-3064-4E74-9031-44150FA6F475}"/>
              </a:ext>
            </a:extLst>
          </p:cNvPr>
          <p:cNvGraphicFramePr>
            <a:graphicFrameLocks/>
          </p:cNvGraphicFramePr>
          <p:nvPr/>
        </p:nvGraphicFramePr>
        <p:xfrm>
          <a:off x="6309299"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 name="Group 291">
            <a:extLst>
              <a:ext uri="{FF2B5EF4-FFF2-40B4-BE49-F238E27FC236}">
                <a16:creationId xmlns:a16="http://schemas.microsoft.com/office/drawing/2014/main" id="{6D9E75CD-7ADD-41A0-8C0F-BA555951960B}"/>
              </a:ext>
            </a:extLst>
          </p:cNvPr>
          <p:cNvGraphicFramePr>
            <a:graphicFrameLocks/>
          </p:cNvGraphicFramePr>
          <p:nvPr/>
        </p:nvGraphicFramePr>
        <p:xfrm>
          <a:off x="6766498"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 name="Group 291">
            <a:extLst>
              <a:ext uri="{FF2B5EF4-FFF2-40B4-BE49-F238E27FC236}">
                <a16:creationId xmlns:a16="http://schemas.microsoft.com/office/drawing/2014/main" id="{8B99742F-9E97-4169-A4F4-C0194B24709E}"/>
              </a:ext>
            </a:extLst>
          </p:cNvPr>
          <p:cNvGraphicFramePr>
            <a:graphicFrameLocks/>
          </p:cNvGraphicFramePr>
          <p:nvPr/>
        </p:nvGraphicFramePr>
        <p:xfrm>
          <a:off x="7223697" y="2199955"/>
          <a:ext cx="281305" cy="1848024"/>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7656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74</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257425" y="-257175"/>
            <a:ext cx="5143500" cy="7372350"/>
          </a:xfrm>
          <a:prstGeom prst="rect">
            <a:avLst/>
          </a:prstGeom>
        </p:spPr>
      </p:pic>
    </p:spTree>
    <p:extLst>
      <p:ext uri="{BB962C8B-B14F-4D97-AF65-F5344CB8AC3E}">
        <p14:creationId xmlns:p14="http://schemas.microsoft.com/office/powerpoint/2010/main" val="4106969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E96A3-7105-4EA8-B800-33D87098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75</a:t>
            </a:fld>
            <a:endParaRPr lang="en-US">
              <a:solidFill>
                <a:srgbClr val="000000"/>
              </a:solidFill>
            </a:endParaRPr>
          </a:p>
        </p:txBody>
      </p:sp>
      <p:sp>
        <p:nvSpPr>
          <p:cNvPr id="4" name="TextBox 3">
            <a:extLst>
              <a:ext uri="{FF2B5EF4-FFF2-40B4-BE49-F238E27FC236}">
                <a16:creationId xmlns:a16="http://schemas.microsoft.com/office/drawing/2014/main" id="{A70B8666-286D-4DA4-A786-AD1CE73375CE}"/>
              </a:ext>
            </a:extLst>
          </p:cNvPr>
          <p:cNvSpPr txBox="1"/>
          <p:nvPr/>
        </p:nvSpPr>
        <p:spPr>
          <a:xfrm>
            <a:off x="2127738" y="325288"/>
            <a:ext cx="4572000" cy="461665"/>
          </a:xfrm>
          <a:prstGeom prst="rect">
            <a:avLst/>
          </a:prstGeom>
          <a:noFill/>
        </p:spPr>
        <p:txBody>
          <a:bodyPr wrap="square">
            <a:spAutoFit/>
          </a:bodyPr>
          <a:lstStyle/>
          <a:p>
            <a:pPr algn="ctr"/>
            <a:r>
              <a:rPr lang="en-US" altLang="en-US" sz="2400" b="1" dirty="0">
                <a:latin typeface="Times New Roman" panose="02020603050405020304" pitchFamily="18" charset="0"/>
                <a:cs typeface="Times New Roman" panose="02020603050405020304" pitchFamily="18" charset="0"/>
              </a:rPr>
              <a:t>Least Recently Used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LRU)</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ED946B-5190-4446-89B6-0D0D03FE3BEE}"/>
              </a:ext>
            </a:extLst>
          </p:cNvPr>
          <p:cNvSpPr txBox="1"/>
          <p:nvPr/>
        </p:nvSpPr>
        <p:spPr>
          <a:xfrm>
            <a:off x="492369" y="872868"/>
            <a:ext cx="8022981"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LRU works on the idea that pages that have been most heavily used in the past few instructions are most likely to be used heavily in the next few instructions too.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While LRU can provide near-optimal performance in theory (almost as good as Adaptive Replacement Cache), it is rather expensive to implement in practice.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There are a few implementation methods for this algorithm that try to reduce the cost yet keep as much of the performance as possible. </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most expensive method is the linked list method, which uses a linked list containing all the pages in memory.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At the back of this list is the least recently used page, and at the front is the most recently used page. </a:t>
            </a:r>
          </a:p>
        </p:txBody>
      </p:sp>
    </p:spTree>
    <p:extLst>
      <p:ext uri="{BB962C8B-B14F-4D97-AF65-F5344CB8AC3E}">
        <p14:creationId xmlns:p14="http://schemas.microsoft.com/office/powerpoint/2010/main" val="42768094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E96A3-7105-4EA8-B800-33D87098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76</a:t>
            </a:fld>
            <a:endParaRPr lang="en-US">
              <a:solidFill>
                <a:srgbClr val="000000"/>
              </a:solidFill>
            </a:endParaRPr>
          </a:p>
        </p:txBody>
      </p:sp>
      <p:sp>
        <p:nvSpPr>
          <p:cNvPr id="4" name="TextBox 3">
            <a:extLst>
              <a:ext uri="{FF2B5EF4-FFF2-40B4-BE49-F238E27FC236}">
                <a16:creationId xmlns:a16="http://schemas.microsoft.com/office/drawing/2014/main" id="{71B99905-536B-4079-A937-61A6D72C9B31}"/>
              </a:ext>
            </a:extLst>
          </p:cNvPr>
          <p:cNvSpPr txBox="1"/>
          <p:nvPr/>
        </p:nvSpPr>
        <p:spPr>
          <a:xfrm>
            <a:off x="474785" y="386863"/>
            <a:ext cx="8040565"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difficulty is that the list must be updated on every memory reference.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Another method that requires hardware support is as follows: suppose the hardware has </a:t>
            </a:r>
            <a:r>
              <a:rPr lang="en-US" sz="2000" b="0" i="0" u="none" strike="noStrike" baseline="0">
                <a:latin typeface="Times New Roman" panose="02020603050405020304" pitchFamily="18" charset="0"/>
                <a:cs typeface="Times New Roman" panose="02020603050405020304" pitchFamily="18" charset="0"/>
              </a:rPr>
              <a:t>a 64-bit </a:t>
            </a:r>
            <a:r>
              <a:rPr lang="en-US" sz="2000" b="0" i="0" u="none" strike="noStrike" baseline="0" dirty="0">
                <a:latin typeface="Times New Roman" panose="02020603050405020304" pitchFamily="18" charset="0"/>
                <a:cs typeface="Times New Roman" panose="02020603050405020304" pitchFamily="18" charset="0"/>
              </a:rPr>
              <a:t>counter that is incremented at every instruction.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Whenever a page is accessed, it gains a value equal to the counter at the time of page access.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Whenever a page needs to be replaced, the operating system selects the page with the lowest counter and swaps it out.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With present hardware, this is not feasible because the OS needs to examine the counter for every page in memory. </a:t>
            </a:r>
          </a:p>
          <a:p>
            <a:pPr marL="285750" indent="-285750" algn="just">
              <a:lnSpc>
                <a:spcPct val="150000"/>
              </a:lnSpc>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0163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77</a:t>
            </a:fld>
            <a:endParaRPr lang="en-US">
              <a:solidFill>
                <a:srgbClr val="00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343325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4E96A3-7105-4EA8-B800-33D870980C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78</a:t>
            </a:fld>
            <a:endParaRPr lang="en-US">
              <a:solidFill>
                <a:srgbClr val="000000"/>
              </a:solidFill>
            </a:endParaRPr>
          </a:p>
        </p:txBody>
      </p:sp>
      <p:graphicFrame>
        <p:nvGraphicFramePr>
          <p:cNvPr id="3" name="Group 291">
            <a:extLst>
              <a:ext uri="{FF2B5EF4-FFF2-40B4-BE49-F238E27FC236}">
                <a16:creationId xmlns:a16="http://schemas.microsoft.com/office/drawing/2014/main" id="{4E55493E-0B8A-452F-880A-EBC525785A48}"/>
              </a:ext>
            </a:extLst>
          </p:cNvPr>
          <p:cNvGraphicFramePr>
            <a:graphicFrameLocks/>
          </p:cNvGraphicFramePr>
          <p:nvPr/>
        </p:nvGraphicFramePr>
        <p:xfrm>
          <a:off x="562730"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44A720E-068A-447B-AD75-735C338F3399}"/>
              </a:ext>
            </a:extLst>
          </p:cNvPr>
          <p:cNvSpPr txBox="1"/>
          <p:nvPr/>
        </p:nvSpPr>
        <p:spPr>
          <a:xfrm>
            <a:off x="351694" y="384919"/>
            <a:ext cx="8398412" cy="5859553"/>
          </a:xfrm>
          <a:prstGeom prst="rect">
            <a:avLst/>
          </a:prstGeom>
          <a:noFill/>
        </p:spPr>
        <p:txBody>
          <a:bodyPr wrap="square">
            <a:spAutoFit/>
          </a:bodyPr>
          <a:lstStyle/>
          <a:p>
            <a:pPr marL="0" indent="0" algn="ctr" eaLnBrk="1" hangingPunct="1">
              <a:lnSpc>
                <a:spcPct val="150000"/>
              </a:lnSpc>
              <a:buFontTx/>
              <a:buNone/>
              <a:defRPr/>
            </a:pPr>
            <a:r>
              <a:rPr lang="en-US" sz="1800" dirty="0">
                <a:latin typeface="Times New Roman" panose="02020603050405020304" pitchFamily="18" charset="0"/>
                <a:cs typeface="Times New Roman" panose="02020603050405020304" pitchFamily="18" charset="0"/>
              </a:rPr>
              <a:t>Example:- Consider the main memory consists of 4 frames for LRU Page Replacement algorithm and input pattern of memory pages.</a:t>
            </a:r>
          </a:p>
          <a:p>
            <a:pPr marL="0" indent="0" algn="ctr" eaLnBrk="1" hangingPunct="1">
              <a:lnSpc>
                <a:spcPct val="150000"/>
              </a:lnSpc>
              <a:buFontTx/>
              <a:buNone/>
              <a:defRPr/>
            </a:pPr>
            <a:r>
              <a:rPr lang="en-US" dirty="0">
                <a:latin typeface="Times New Roman" panose="02020603050405020304" pitchFamily="18" charset="0"/>
                <a:cs typeface="Times New Roman" panose="02020603050405020304" pitchFamily="18" charset="0"/>
              </a:rPr>
              <a:t>7,0,1,2,0,3,0,4,2,3,0,3,2,1,2,0,1,7,0</a:t>
            </a: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algn="ctr" eaLnBrk="1" hangingPunct="1">
              <a:lnSpc>
                <a:spcPct val="150000"/>
              </a:lnSpc>
              <a:buFontTx/>
              <a:buNone/>
              <a:defRPr/>
            </a:pPr>
            <a:endParaRPr lang="en-US" dirty="0">
              <a:latin typeface="Times New Roman" panose="02020603050405020304" pitchFamily="18" charset="0"/>
              <a:cs typeface="Times New Roman" panose="02020603050405020304" pitchFamily="18" charset="0"/>
            </a:endParaRPr>
          </a:p>
          <a:p>
            <a:pPr marL="0" indent="0" eaLnBrk="1" hangingPunct="1">
              <a:lnSpc>
                <a:spcPct val="150000"/>
              </a:lnSpc>
              <a:buFontTx/>
              <a:buNone/>
              <a:defRPr/>
            </a:pPr>
            <a:r>
              <a:rPr lang="en-US" dirty="0">
                <a:latin typeface="Times New Roman" panose="02020603050405020304" pitchFamily="18" charset="0"/>
                <a:cs typeface="Times New Roman" panose="02020603050405020304" pitchFamily="18" charset="0"/>
              </a:rPr>
              <a:t>   *       *    *     *     H     *      H     *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H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H</a:t>
            </a:r>
          </a:p>
          <a:p>
            <a:pPr marL="0" indent="0" eaLnBrk="1" hangingPunct="1">
              <a:lnSpc>
                <a:spcPct val="150000"/>
              </a:lnSpc>
              <a:buFontTx/>
              <a:buNone/>
              <a:defRPr/>
            </a:pPr>
            <a:r>
              <a:rPr lang="en-US" dirty="0">
                <a:latin typeface="Times New Roman" panose="02020603050405020304" pitchFamily="18" charset="0"/>
                <a:cs typeface="Times New Roman" panose="02020603050405020304" pitchFamily="18" charset="0"/>
              </a:rPr>
              <a:t>Page Faults=8</a:t>
            </a:r>
          </a:p>
          <a:p>
            <a:pPr marL="0" indent="0" eaLnBrk="1" hangingPunct="1">
              <a:lnSpc>
                <a:spcPct val="150000"/>
              </a:lnSpc>
              <a:buFontTx/>
              <a:buNone/>
              <a:defRPr/>
            </a:pPr>
            <a:r>
              <a:rPr lang="en-US" dirty="0">
                <a:latin typeface="Times New Roman" panose="02020603050405020304" pitchFamily="18" charset="0"/>
                <a:cs typeface="Times New Roman" panose="02020603050405020304" pitchFamily="18" charset="0"/>
              </a:rPr>
              <a:t>Page Hits=11</a:t>
            </a:r>
          </a:p>
        </p:txBody>
      </p:sp>
      <p:graphicFrame>
        <p:nvGraphicFramePr>
          <p:cNvPr id="6" name="Group 291">
            <a:extLst>
              <a:ext uri="{FF2B5EF4-FFF2-40B4-BE49-F238E27FC236}">
                <a16:creationId xmlns:a16="http://schemas.microsoft.com/office/drawing/2014/main" id="{F06C5686-102F-41F0-82A8-B6F0FE9CCD05}"/>
              </a:ext>
            </a:extLst>
          </p:cNvPr>
          <p:cNvGraphicFramePr>
            <a:graphicFrameLocks/>
          </p:cNvGraphicFramePr>
          <p:nvPr/>
        </p:nvGraphicFramePr>
        <p:xfrm>
          <a:off x="996484"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291">
            <a:extLst>
              <a:ext uri="{FF2B5EF4-FFF2-40B4-BE49-F238E27FC236}">
                <a16:creationId xmlns:a16="http://schemas.microsoft.com/office/drawing/2014/main" id="{F85EAC89-5F12-44ED-B490-AABDBF9194BB}"/>
              </a:ext>
            </a:extLst>
          </p:cNvPr>
          <p:cNvGraphicFramePr>
            <a:graphicFrameLocks/>
          </p:cNvGraphicFramePr>
          <p:nvPr/>
        </p:nvGraphicFramePr>
        <p:xfrm>
          <a:off x="1399756"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 name="Group 291">
            <a:extLst>
              <a:ext uri="{FF2B5EF4-FFF2-40B4-BE49-F238E27FC236}">
                <a16:creationId xmlns:a16="http://schemas.microsoft.com/office/drawing/2014/main" id="{0DF8CAF1-F17D-485C-86F9-BD4718DA5C28}"/>
              </a:ext>
            </a:extLst>
          </p:cNvPr>
          <p:cNvGraphicFramePr>
            <a:graphicFrameLocks/>
          </p:cNvGraphicFramePr>
          <p:nvPr/>
        </p:nvGraphicFramePr>
        <p:xfrm>
          <a:off x="1833510"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 name="Group 291">
            <a:extLst>
              <a:ext uri="{FF2B5EF4-FFF2-40B4-BE49-F238E27FC236}">
                <a16:creationId xmlns:a16="http://schemas.microsoft.com/office/drawing/2014/main" id="{5C34CECC-A1F4-47C1-88CA-BC1E87EEAF6E}"/>
              </a:ext>
            </a:extLst>
          </p:cNvPr>
          <p:cNvGraphicFramePr>
            <a:graphicFrameLocks/>
          </p:cNvGraphicFramePr>
          <p:nvPr/>
        </p:nvGraphicFramePr>
        <p:xfrm>
          <a:off x="2267264"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Group 291">
            <a:extLst>
              <a:ext uri="{FF2B5EF4-FFF2-40B4-BE49-F238E27FC236}">
                <a16:creationId xmlns:a16="http://schemas.microsoft.com/office/drawing/2014/main" id="{CF3BFA0D-A603-44D7-8910-C40F13258AA2}"/>
              </a:ext>
            </a:extLst>
          </p:cNvPr>
          <p:cNvGraphicFramePr>
            <a:graphicFrameLocks/>
          </p:cNvGraphicFramePr>
          <p:nvPr/>
        </p:nvGraphicFramePr>
        <p:xfrm>
          <a:off x="2701018"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Group 291">
            <a:extLst>
              <a:ext uri="{FF2B5EF4-FFF2-40B4-BE49-F238E27FC236}">
                <a16:creationId xmlns:a16="http://schemas.microsoft.com/office/drawing/2014/main" id="{A73065E7-257D-4189-863D-C9843AF5D344}"/>
              </a:ext>
            </a:extLst>
          </p:cNvPr>
          <p:cNvGraphicFramePr>
            <a:graphicFrameLocks/>
          </p:cNvGraphicFramePr>
          <p:nvPr/>
        </p:nvGraphicFramePr>
        <p:xfrm>
          <a:off x="3134772"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 name="Group 291">
            <a:extLst>
              <a:ext uri="{FF2B5EF4-FFF2-40B4-BE49-F238E27FC236}">
                <a16:creationId xmlns:a16="http://schemas.microsoft.com/office/drawing/2014/main" id="{446E12CC-8948-4DF2-AA59-D87BEA08F996}"/>
              </a:ext>
            </a:extLst>
          </p:cNvPr>
          <p:cNvGraphicFramePr>
            <a:graphicFrameLocks/>
          </p:cNvGraphicFramePr>
          <p:nvPr/>
        </p:nvGraphicFramePr>
        <p:xfrm>
          <a:off x="3568526"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291">
            <a:extLst>
              <a:ext uri="{FF2B5EF4-FFF2-40B4-BE49-F238E27FC236}">
                <a16:creationId xmlns:a16="http://schemas.microsoft.com/office/drawing/2014/main" id="{71501B0C-E7E4-42EE-A601-11074513254C}"/>
              </a:ext>
            </a:extLst>
          </p:cNvPr>
          <p:cNvGraphicFramePr>
            <a:graphicFrameLocks/>
          </p:cNvGraphicFramePr>
          <p:nvPr/>
        </p:nvGraphicFramePr>
        <p:xfrm>
          <a:off x="3997593"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 name="Group 291">
            <a:extLst>
              <a:ext uri="{FF2B5EF4-FFF2-40B4-BE49-F238E27FC236}">
                <a16:creationId xmlns:a16="http://schemas.microsoft.com/office/drawing/2014/main" id="{0B451B5B-F7F2-4B42-9037-BB0A2798B953}"/>
              </a:ext>
            </a:extLst>
          </p:cNvPr>
          <p:cNvGraphicFramePr>
            <a:graphicFrameLocks/>
          </p:cNvGraphicFramePr>
          <p:nvPr/>
        </p:nvGraphicFramePr>
        <p:xfrm>
          <a:off x="4431347"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5" name="Group 291">
            <a:extLst>
              <a:ext uri="{FF2B5EF4-FFF2-40B4-BE49-F238E27FC236}">
                <a16:creationId xmlns:a16="http://schemas.microsoft.com/office/drawing/2014/main" id="{3917F9F0-8F47-45B3-8A06-2FDE5A794FF5}"/>
              </a:ext>
            </a:extLst>
          </p:cNvPr>
          <p:cNvGraphicFramePr>
            <a:graphicFrameLocks/>
          </p:cNvGraphicFramePr>
          <p:nvPr/>
        </p:nvGraphicFramePr>
        <p:xfrm>
          <a:off x="4940129"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6" name="Group 291">
            <a:extLst>
              <a:ext uri="{FF2B5EF4-FFF2-40B4-BE49-F238E27FC236}">
                <a16:creationId xmlns:a16="http://schemas.microsoft.com/office/drawing/2014/main" id="{23F93460-7941-467E-9A19-10D99B729285}"/>
              </a:ext>
            </a:extLst>
          </p:cNvPr>
          <p:cNvGraphicFramePr>
            <a:graphicFrameLocks/>
          </p:cNvGraphicFramePr>
          <p:nvPr/>
        </p:nvGraphicFramePr>
        <p:xfrm>
          <a:off x="5373883"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7" name="Group 291">
            <a:extLst>
              <a:ext uri="{FF2B5EF4-FFF2-40B4-BE49-F238E27FC236}">
                <a16:creationId xmlns:a16="http://schemas.microsoft.com/office/drawing/2014/main" id="{1B58B390-95FD-404F-9705-BB2E7D7491BB}"/>
              </a:ext>
            </a:extLst>
          </p:cNvPr>
          <p:cNvGraphicFramePr>
            <a:graphicFrameLocks/>
          </p:cNvGraphicFramePr>
          <p:nvPr/>
        </p:nvGraphicFramePr>
        <p:xfrm>
          <a:off x="5863932"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8" name="Group 291">
            <a:extLst>
              <a:ext uri="{FF2B5EF4-FFF2-40B4-BE49-F238E27FC236}">
                <a16:creationId xmlns:a16="http://schemas.microsoft.com/office/drawing/2014/main" id="{FF55B194-22C6-491D-AEF6-B60C0DB68CAE}"/>
              </a:ext>
            </a:extLst>
          </p:cNvPr>
          <p:cNvGraphicFramePr>
            <a:graphicFrameLocks/>
          </p:cNvGraphicFramePr>
          <p:nvPr/>
        </p:nvGraphicFramePr>
        <p:xfrm>
          <a:off x="6309482"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 name="Group 291">
            <a:extLst>
              <a:ext uri="{FF2B5EF4-FFF2-40B4-BE49-F238E27FC236}">
                <a16:creationId xmlns:a16="http://schemas.microsoft.com/office/drawing/2014/main" id="{72231A08-93C0-42C4-B4D5-B880CDF8C23B}"/>
              </a:ext>
            </a:extLst>
          </p:cNvPr>
          <p:cNvGraphicFramePr>
            <a:graphicFrameLocks/>
          </p:cNvGraphicFramePr>
          <p:nvPr/>
        </p:nvGraphicFramePr>
        <p:xfrm>
          <a:off x="6799531"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0" name="Group 291">
            <a:extLst>
              <a:ext uri="{FF2B5EF4-FFF2-40B4-BE49-F238E27FC236}">
                <a16:creationId xmlns:a16="http://schemas.microsoft.com/office/drawing/2014/main" id="{7DB8E647-29C2-467F-AC0F-AC882CB8B91B}"/>
              </a:ext>
            </a:extLst>
          </p:cNvPr>
          <p:cNvGraphicFramePr>
            <a:graphicFrameLocks/>
          </p:cNvGraphicFramePr>
          <p:nvPr/>
        </p:nvGraphicFramePr>
        <p:xfrm>
          <a:off x="7219253"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 name="Group 291">
            <a:extLst>
              <a:ext uri="{FF2B5EF4-FFF2-40B4-BE49-F238E27FC236}">
                <a16:creationId xmlns:a16="http://schemas.microsoft.com/office/drawing/2014/main" id="{F29F80E3-F28C-4E10-A353-A30E3BB93B77}"/>
              </a:ext>
            </a:extLst>
          </p:cNvPr>
          <p:cNvGraphicFramePr>
            <a:graphicFrameLocks/>
          </p:cNvGraphicFramePr>
          <p:nvPr/>
        </p:nvGraphicFramePr>
        <p:xfrm>
          <a:off x="8006863"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2" name="Group 291">
            <a:extLst>
              <a:ext uri="{FF2B5EF4-FFF2-40B4-BE49-F238E27FC236}">
                <a16:creationId xmlns:a16="http://schemas.microsoft.com/office/drawing/2014/main" id="{6FD1CD03-9716-4E10-B6A0-98D50D84CACB}"/>
              </a:ext>
            </a:extLst>
          </p:cNvPr>
          <p:cNvGraphicFramePr>
            <a:graphicFrameLocks/>
          </p:cNvGraphicFramePr>
          <p:nvPr/>
        </p:nvGraphicFramePr>
        <p:xfrm>
          <a:off x="7638976"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3" name="Group 291">
            <a:extLst>
              <a:ext uri="{FF2B5EF4-FFF2-40B4-BE49-F238E27FC236}">
                <a16:creationId xmlns:a16="http://schemas.microsoft.com/office/drawing/2014/main" id="{06E17B7A-021B-4D82-AFCC-E9982413B141}"/>
              </a:ext>
            </a:extLst>
          </p:cNvPr>
          <p:cNvGraphicFramePr>
            <a:graphicFrameLocks/>
          </p:cNvGraphicFramePr>
          <p:nvPr/>
        </p:nvGraphicFramePr>
        <p:xfrm>
          <a:off x="8440617" y="2636052"/>
          <a:ext cx="281305" cy="2464032"/>
        </p:xfrm>
        <a:graphic>
          <a:graphicData uri="http://schemas.openxmlformats.org/drawingml/2006/table">
            <a:tbl>
              <a:tblPr/>
              <a:tblGrid>
                <a:gridCol w="281305">
                  <a:extLst>
                    <a:ext uri="{9D8B030D-6E8A-4147-A177-3AD203B41FA5}">
                      <a16:colId xmlns:a16="http://schemas.microsoft.com/office/drawing/2014/main" val="20000"/>
                    </a:ext>
                  </a:extLst>
                </a:gridCol>
              </a:tblGrid>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41288"/>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0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235744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942974"/>
          </a:xfrm>
        </p:spPr>
        <p:txBody>
          <a:bodyPr>
            <a:normAutofit fontScale="90000"/>
          </a:bodyPr>
          <a:lstStyle/>
          <a:p>
            <a:r>
              <a:rPr lang="en-US" sz="3600" b="1" dirty="0">
                <a:latin typeface="Times New Roman" panose="02020603050405020304" pitchFamily="18" charset="0"/>
                <a:cs typeface="Times New Roman" panose="02020603050405020304" pitchFamily="18" charset="0"/>
              </a:rPr>
              <a:t>Locality of Reference</a:t>
            </a:r>
            <a:br>
              <a:rPr lang="en-US" b="1" dirty="0"/>
            </a:br>
            <a:endParaRPr lang="en-US" dirty="0"/>
          </a:p>
        </p:txBody>
      </p:sp>
      <p:sp>
        <p:nvSpPr>
          <p:cNvPr id="4" name="Content Placeholder 3"/>
          <p:cNvSpPr>
            <a:spLocks noGrp="1"/>
          </p:cNvSpPr>
          <p:nvPr>
            <p:ph idx="1"/>
          </p:nvPr>
        </p:nvSpPr>
        <p:spPr>
          <a:xfrm>
            <a:off x="203200" y="939800"/>
            <a:ext cx="8312150" cy="5781676"/>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Locality of reference refers to the tendency of the computer program to access the same set of memory locations for a particular time period. The property of Locality of Reference is mainly shown by loops and subroutine calls in a program.</a:t>
            </a:r>
          </a:p>
          <a:p>
            <a:pPr marL="0" indent="0" algn="just">
              <a:buNone/>
            </a:pPr>
            <a:r>
              <a:rPr lang="en-US" sz="2400" b="1" dirty="0">
                <a:latin typeface="Times New Roman" panose="02020603050405020304" pitchFamily="18" charset="0"/>
                <a:cs typeface="Times New Roman" panose="02020603050405020304" pitchFamily="18" charset="0"/>
              </a:rPr>
              <a:t>Temporal Locality:</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Temporal locality means current data or instruction that is being fetched may be needed soon. So we should store that data or instruction in the cache memory so that we can avoid again searching in main memory for the same data.</a:t>
            </a:r>
          </a:p>
          <a:p>
            <a:pPr marL="0" indent="0" algn="just">
              <a:buNone/>
            </a:pPr>
            <a:r>
              <a:rPr lang="en-US" sz="2400" b="1" dirty="0">
                <a:latin typeface="Times New Roman" panose="02020603050405020304" pitchFamily="18" charset="0"/>
                <a:cs typeface="Times New Roman" panose="02020603050405020304" pitchFamily="18" charset="0"/>
              </a:rPr>
              <a:t>Spatial Locality:</a:t>
            </a:r>
          </a:p>
          <a:p>
            <a:pPr marL="0" indent="0" algn="just">
              <a:buNone/>
            </a:pPr>
            <a:r>
              <a:rPr lang="en-US" sz="2400" dirty="0">
                <a:latin typeface="Times New Roman" panose="02020603050405020304" pitchFamily="18" charset="0"/>
                <a:cs typeface="Times New Roman" panose="02020603050405020304" pitchFamily="18" charset="0"/>
              </a:rPr>
              <a:t>Spatial locality means instruction or data near to the current memory location that is being fetched, may be needed soon in the near future. This is slightly different from the temporal locality. Here we are talking about nearly located memory locations while in temporal locality we were talking about the actual memory location that was being fetched</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79</a:t>
            </a:fld>
            <a:endParaRPr lang="en-US">
              <a:solidFill>
                <a:srgbClr val="000000"/>
              </a:solidFill>
            </a:endParaRPr>
          </a:p>
        </p:txBody>
      </p:sp>
    </p:spTree>
    <p:extLst>
      <p:ext uri="{BB962C8B-B14F-4D97-AF65-F5344CB8AC3E}">
        <p14:creationId xmlns:p14="http://schemas.microsoft.com/office/powerpoint/2010/main" val="94815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95F337-E015-49B7-80E4-644FCC6B72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solidFill>
                <a:srgbClr val="000000"/>
              </a:solidFill>
            </a:endParaRPr>
          </a:p>
        </p:txBody>
      </p:sp>
      <p:sp>
        <p:nvSpPr>
          <p:cNvPr id="3" name="Rectangle 2">
            <a:extLst>
              <a:ext uri="{FF2B5EF4-FFF2-40B4-BE49-F238E27FC236}">
                <a16:creationId xmlns:a16="http://schemas.microsoft.com/office/drawing/2014/main" id="{07B416FD-0027-45AC-A443-F45684328FA6}"/>
              </a:ext>
            </a:extLst>
          </p:cNvPr>
          <p:cNvSpPr/>
          <p:nvPr/>
        </p:nvSpPr>
        <p:spPr>
          <a:xfrm>
            <a:off x="2666284" y="254697"/>
            <a:ext cx="2742290"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Multiprogramming</a:t>
            </a:r>
            <a:endParaRPr lang="en-US" sz="2400" b="1"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DC754F3-DD1C-4DD5-995C-DD77E60FD722}"/>
              </a:ext>
            </a:extLst>
          </p:cNvPr>
          <p:cNvSpPr/>
          <p:nvPr/>
        </p:nvSpPr>
        <p:spPr>
          <a:xfrm>
            <a:off x="436098" y="716362"/>
            <a:ext cx="8271803" cy="574138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Today, almost all computer systems allow multiple processes to run at the same time.</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When multiple processes running at the same time, means that when one process is blocked waiting for input/output to finish, another one can use the Central Processing Unit.</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Therefore, multiprogramming increases the central processing unit utilization.</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Now-a-day, both network server and client machines have the ability to run multiple processes at the same time.</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To achieve multiprogramming, the simplest way is just to divide memory up into n partitions (normally unequal partitions).</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Multiprogramming lets the processes use the Central Processing Unit when it would be. The Central Processing Unit (CPU) utilization can be improved when multiprogramming is used.</a:t>
            </a:r>
            <a:endParaRPr lang="en-US" sz="19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0147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50" y="215900"/>
            <a:ext cx="7886700" cy="927101"/>
          </a:xfrm>
        </p:spPr>
        <p:txBody>
          <a:bodyPr>
            <a:normAutofit fontScale="90000"/>
          </a:bodyPr>
          <a:lstStyle/>
          <a:p>
            <a:r>
              <a:rPr lang="en-US" b="1" dirty="0"/>
              <a:t>             Thrashing</a:t>
            </a:r>
            <a:br>
              <a:rPr lang="en-US" b="1" dirty="0"/>
            </a:br>
            <a:endParaRPr lang="en-US" dirty="0"/>
          </a:p>
        </p:txBody>
      </p:sp>
      <p:sp>
        <p:nvSpPr>
          <p:cNvPr id="3" name="Content Placeholder 2"/>
          <p:cNvSpPr>
            <a:spLocks noGrp="1"/>
          </p:cNvSpPr>
          <p:nvPr>
            <p:ph idx="1"/>
          </p:nvPr>
        </p:nvSpPr>
        <p:spPr>
          <a:xfrm>
            <a:off x="165100" y="571500"/>
            <a:ext cx="8350250" cy="6286500"/>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Thrashing</a:t>
            </a:r>
            <a:r>
              <a:rPr lang="en-US" sz="2400" dirty="0">
                <a:latin typeface="Times New Roman" panose="02020603050405020304" pitchFamily="18" charset="0"/>
                <a:cs typeface="Times New Roman" panose="02020603050405020304" pitchFamily="18" charset="0"/>
              </a:rPr>
              <a:t> is a condition or a situation when the system is spending a major portion of its time in servicing the page faults, but the actual processing done is very negligible.</a:t>
            </a:r>
          </a:p>
          <a:p>
            <a:pPr marL="0" indent="0" algn="just">
              <a:buNone/>
            </a:pPr>
            <a:r>
              <a:rPr lang="en-US" sz="2400" dirty="0">
                <a:latin typeface="Times New Roman" panose="02020603050405020304" pitchFamily="18" charset="0"/>
                <a:cs typeface="Times New Roman" panose="02020603050405020304" pitchFamily="18" charset="0"/>
              </a:rPr>
              <a:t>The basic concept involved is that if a process is allocated too few frames, then there will be too many and too frequent page faults. As a result, no useful work would be done by the CPU and the CPU utilization would fall drastically. The long-term scheduler would then try to improve the CPU utilization by loading some more processes into the memory thereby increasing the degree of multiprogramming.</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80</a:t>
            </a:fld>
            <a:endParaRPr lang="en-US"/>
          </a:p>
        </p:txBody>
      </p:sp>
      <p:pic>
        <p:nvPicPr>
          <p:cNvPr id="1026" name="Picture 2" descr="https://media.geeksforgeeks.org/wp-content/uploads/2-1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241799"/>
            <a:ext cx="4038600" cy="24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068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399003-454C-44BE-B63B-FBB77A95C9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81</a:t>
            </a:fld>
            <a:endParaRPr lang="en-US">
              <a:solidFill>
                <a:srgbClr val="000000"/>
              </a:solidFill>
            </a:endParaRPr>
          </a:p>
        </p:txBody>
      </p:sp>
      <p:sp>
        <p:nvSpPr>
          <p:cNvPr id="4" name="TextBox 3">
            <a:extLst>
              <a:ext uri="{FF2B5EF4-FFF2-40B4-BE49-F238E27FC236}">
                <a16:creationId xmlns:a16="http://schemas.microsoft.com/office/drawing/2014/main" id="{EBAC7FFD-0423-46F2-94CD-8A9DDF2571AE}"/>
              </a:ext>
            </a:extLst>
          </p:cNvPr>
          <p:cNvSpPr txBox="1"/>
          <p:nvPr/>
        </p:nvSpPr>
        <p:spPr>
          <a:xfrm>
            <a:off x="325315" y="173028"/>
            <a:ext cx="8493369" cy="4616648"/>
          </a:xfrm>
          <a:prstGeom prst="rect">
            <a:avLst/>
          </a:prstGeom>
          <a:noFill/>
        </p:spPr>
        <p:txBody>
          <a:bodyPr wrap="square">
            <a:spAutoFit/>
          </a:bodyPr>
          <a:lstStyle/>
          <a:p>
            <a:pPr algn="ctr">
              <a:lnSpc>
                <a:spcPct val="150000"/>
              </a:lnSpc>
            </a:pPr>
            <a:r>
              <a:rPr lang="en-US" sz="2800" b="1" i="0" u="none" strike="noStrike" baseline="0" dirty="0">
                <a:latin typeface="Times New Roman" panose="02020603050405020304" pitchFamily="18" charset="0"/>
                <a:cs typeface="Times New Roman" panose="02020603050405020304" pitchFamily="18" charset="0"/>
              </a:rPr>
              <a:t>The Working Set Model </a:t>
            </a:r>
          </a:p>
          <a:p>
            <a:pPr algn="just">
              <a:lnSpc>
                <a:spcPct val="150000"/>
              </a:lnSpc>
            </a:pPr>
            <a:r>
              <a:rPr lang="en-US" sz="2400" dirty="0">
                <a:latin typeface="Times New Roman" panose="02020603050405020304" pitchFamily="18" charset="0"/>
                <a:cs typeface="Times New Roman" panose="02020603050405020304" pitchFamily="18" charset="0"/>
              </a:rPr>
              <a:t>The working set model is based on the concept of locality, and defines a working set window, of length delta. Whatever pages are included in the most recent delta page references are said to be in the processes working set window, and comprise its current.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b="1" i="0" u="none" strike="noStrike" baseline="0" dirty="0">
              <a:latin typeface="Times New Roman" panose="02020603050405020304" pitchFamily="18" charset="0"/>
              <a:cs typeface="Times New Roman" panose="02020603050405020304" pitchFamily="18" charset="0"/>
            </a:endParaRPr>
          </a:p>
          <a:p>
            <a:pPr algn="just">
              <a:lnSpc>
                <a:spcPct val="150000"/>
              </a:lnSpc>
            </a:pPr>
            <a:endParaRPr lang="en-US" sz="2400" b="1" i="0" u="none" strike="noStrike" baseline="0" dirty="0">
              <a:latin typeface="Times New Roman" panose="02020603050405020304" pitchFamily="18" charset="0"/>
              <a:cs typeface="Times New Roman" panose="02020603050405020304" pitchFamily="18" charset="0"/>
            </a:endParaRPr>
          </a:p>
        </p:txBody>
      </p:sp>
      <p:pic>
        <p:nvPicPr>
          <p:cNvPr id="2050" name="Picture 2" descr="https://educatech.in/wp-content/uploads/2020/12/os113-300x1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3236912"/>
            <a:ext cx="7175499" cy="18557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flipV="1">
            <a:off x="660400" y="5169644"/>
            <a:ext cx="8483600" cy="1323439"/>
          </a:xfrm>
          <a:prstGeom prst="rect">
            <a:avLst/>
          </a:prstGeom>
        </p:spPr>
        <p:txBody>
          <a:bodyPr wrap="square">
            <a:spAutoFit/>
          </a:bodyPr>
          <a:lstStyle/>
          <a:p>
            <a:pPr algn="just" fontAlgn="base">
              <a:buFont typeface="Arial" panose="020B0604020202020204" pitchFamily="34" charset="0"/>
              <a:buChar char="•"/>
            </a:pPr>
            <a:r>
              <a:rPr lang="en-US" sz="2000" dirty="0">
                <a:solidFill>
                  <a:srgbClr val="666666"/>
                </a:solidFill>
                <a:latin typeface="Times New Roman" panose="02020603050405020304" pitchFamily="18" charset="0"/>
                <a:cs typeface="Times New Roman" panose="02020603050405020304" pitchFamily="18" charset="0"/>
              </a:rPr>
              <a:t>The selection of delta is critical to the success of the working set model – If it is too small then it does not encompass all of the pages of the current locality, and if it is too large, then it encompasses pages that are no longer being frequently accessed.</a:t>
            </a:r>
            <a:endParaRPr lang="en-US" sz="2000" b="0" i="0" dirty="0">
              <a:solidFill>
                <a:srgbClr val="6666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50362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E06C7C-9497-49A3-B580-1BBBA1C96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82</a:t>
            </a:fld>
            <a:endParaRPr lang="en-US">
              <a:solidFill>
                <a:srgbClr val="000000"/>
              </a:solidFill>
            </a:endParaRPr>
          </a:p>
        </p:txBody>
      </p:sp>
      <p:sp>
        <p:nvSpPr>
          <p:cNvPr id="4" name="TextBox 3">
            <a:extLst>
              <a:ext uri="{FF2B5EF4-FFF2-40B4-BE49-F238E27FC236}">
                <a16:creationId xmlns:a16="http://schemas.microsoft.com/office/drawing/2014/main" id="{C47EBF6F-0377-4D01-9AF8-799273CB6655}"/>
              </a:ext>
            </a:extLst>
          </p:cNvPr>
          <p:cNvSpPr txBox="1"/>
          <p:nvPr/>
        </p:nvSpPr>
        <p:spPr>
          <a:xfrm>
            <a:off x="2286000" y="430795"/>
            <a:ext cx="4572000" cy="461665"/>
          </a:xfrm>
          <a:prstGeom prst="rect">
            <a:avLst/>
          </a:prstGeom>
          <a:noFill/>
        </p:spPr>
        <p:txBody>
          <a:bodyPr wrap="square">
            <a:spAutoFit/>
          </a:bodyPr>
          <a:lstStyle/>
          <a:p>
            <a:pPr algn="ctr" eaLnBrk="1" hangingPunct="1"/>
            <a:r>
              <a:rPr lang="en-US" altLang="en-US" sz="2400" b="1" dirty="0">
                <a:latin typeface="Times New Roman" panose="02020603050405020304" pitchFamily="18" charset="0"/>
                <a:cs typeface="Times New Roman" panose="02020603050405020304" pitchFamily="18" charset="0"/>
              </a:rPr>
              <a:t>Segmentation </a:t>
            </a:r>
          </a:p>
        </p:txBody>
      </p:sp>
      <p:sp>
        <p:nvSpPr>
          <p:cNvPr id="6" name="TextBox 5">
            <a:extLst>
              <a:ext uri="{FF2B5EF4-FFF2-40B4-BE49-F238E27FC236}">
                <a16:creationId xmlns:a16="http://schemas.microsoft.com/office/drawing/2014/main" id="{B314C3B5-88C1-4B88-ACF6-6F3F3B660B80}"/>
              </a:ext>
            </a:extLst>
          </p:cNvPr>
          <p:cNvSpPr txBox="1"/>
          <p:nvPr/>
        </p:nvSpPr>
        <p:spPr>
          <a:xfrm>
            <a:off x="404446" y="892460"/>
            <a:ext cx="8510954"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Segmentation</a:t>
            </a:r>
            <a:r>
              <a:rPr lang="en-US" sz="2000" b="0" i="0" dirty="0">
                <a:effectLst/>
                <a:latin typeface="Times New Roman" panose="02020603050405020304" pitchFamily="18" charset="0"/>
                <a:cs typeface="Times New Roman" panose="02020603050405020304" pitchFamily="18" charset="0"/>
              </a:rPr>
              <a:t> is a memory management technique in which, the memory is divided into the variable size parts. Each part is known as segment which can be allocated to a process.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details about each segment are stored in a table called as segment table.</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For example, a compiler has many tables that are built up as compilation proceeds, possibly including</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1. The source text being saved for the printed listing (on batch systems).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2. The symbol table, containing the names and attributes of variables.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3. The table containing all the integer and floating-point constants used.</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4. The parse tree, containing the syntactic analysis of the program.</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5. The stack used for procedure calls within the compiler.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544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E06C7C-9497-49A3-B580-1BBBA1C96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83</a:t>
            </a:fld>
            <a:endParaRPr lang="en-US">
              <a:solidFill>
                <a:srgbClr val="000000"/>
              </a:solidFill>
            </a:endParaRPr>
          </a:p>
        </p:txBody>
      </p:sp>
      <p:sp>
        <p:nvSpPr>
          <p:cNvPr id="4" name="TextBox 3">
            <a:extLst>
              <a:ext uri="{FF2B5EF4-FFF2-40B4-BE49-F238E27FC236}">
                <a16:creationId xmlns:a16="http://schemas.microsoft.com/office/drawing/2014/main" id="{CF2BFD52-72A4-4856-81C5-E776CB90CC1C}"/>
              </a:ext>
            </a:extLst>
          </p:cNvPr>
          <p:cNvSpPr txBox="1"/>
          <p:nvPr/>
        </p:nvSpPr>
        <p:spPr>
          <a:xfrm>
            <a:off x="246185" y="404445"/>
            <a:ext cx="8423030"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Consider what happens if a program has an exceptionally large number of variables but a normal amount of everything else.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chunk of address space allocated for the symbol table may fill up, but there may be lots of room in the other tables.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straightforward and extremely general solution is to provide the machine with many completely independent address spaces, called segments.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Each segment consists of a linear sequence of addresses, from 0 to some maximum.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Segment table contains mainly two information about segment:</a:t>
            </a:r>
            <a:endParaRPr lang="en-US" sz="2000" dirty="0">
              <a:effectLst/>
              <a:latin typeface="Times New Roman" panose="02020603050405020304" pitchFamily="18" charset="0"/>
              <a:cs typeface="Times New Roman" panose="02020603050405020304" pitchFamily="18" charset="0"/>
            </a:endParaRPr>
          </a:p>
          <a:p>
            <a:pPr lvl="2" algn="just">
              <a:lnSpc>
                <a:spcPct val="150000"/>
              </a:lnSpc>
            </a:pPr>
            <a:r>
              <a:rPr lang="en-US" sz="2000" b="0" i="0" dirty="0">
                <a:effectLst/>
                <a:latin typeface="Times New Roman" panose="02020603050405020304" pitchFamily="18" charset="0"/>
                <a:cs typeface="Times New Roman" panose="02020603050405020304" pitchFamily="18" charset="0"/>
              </a:rPr>
              <a:t>Base: It is the base address of the segment</a:t>
            </a:r>
          </a:p>
          <a:p>
            <a:pPr lvl="2" algn="just">
              <a:lnSpc>
                <a:spcPct val="150000"/>
              </a:lnSpc>
            </a:pPr>
            <a:r>
              <a:rPr lang="en-US" sz="2000" b="0" i="0" dirty="0">
                <a:effectLst/>
                <a:latin typeface="Times New Roman" panose="02020603050405020304" pitchFamily="18" charset="0"/>
                <a:cs typeface="Times New Roman" panose="02020603050405020304" pitchFamily="18" charset="0"/>
              </a:rPr>
              <a:t>Limit: It is the length of the segment.</a:t>
            </a:r>
          </a:p>
          <a:p>
            <a:pPr marL="285750" indent="-285750" algn="just">
              <a:lnSpc>
                <a:spcPct val="150000"/>
              </a:lnSpc>
              <a:buFont typeface="Arial" panose="020B0604020202020204" pitchFamily="34" charset="0"/>
              <a:buChar char="•"/>
            </a:pP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951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E06C7C-9497-49A3-B580-1BBBA1C960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84</a:t>
            </a:fld>
            <a:endParaRPr lang="en-US">
              <a:solidFill>
                <a:srgbClr val="000000"/>
              </a:solidFill>
            </a:endParaRPr>
          </a:p>
        </p:txBody>
      </p:sp>
      <p:pic>
        <p:nvPicPr>
          <p:cNvPr id="6" name="Picture 5">
            <a:extLst>
              <a:ext uri="{FF2B5EF4-FFF2-40B4-BE49-F238E27FC236}">
                <a16:creationId xmlns:a16="http://schemas.microsoft.com/office/drawing/2014/main" id="{F1D2515D-4448-4C8F-AD64-7F2FF728833D}"/>
              </a:ext>
            </a:extLst>
          </p:cNvPr>
          <p:cNvPicPr>
            <a:picLocks noChangeAspect="1"/>
          </p:cNvPicPr>
          <p:nvPr/>
        </p:nvPicPr>
        <p:blipFill>
          <a:blip r:embed="rId2"/>
          <a:stretch>
            <a:fillRect/>
          </a:stretch>
        </p:blipFill>
        <p:spPr>
          <a:xfrm>
            <a:off x="797095" y="1143000"/>
            <a:ext cx="7549810" cy="3834160"/>
          </a:xfrm>
          <a:prstGeom prst="rect">
            <a:avLst/>
          </a:prstGeom>
        </p:spPr>
      </p:pic>
      <p:sp>
        <p:nvSpPr>
          <p:cNvPr id="8" name="TextBox 7">
            <a:extLst>
              <a:ext uri="{FF2B5EF4-FFF2-40B4-BE49-F238E27FC236}">
                <a16:creationId xmlns:a16="http://schemas.microsoft.com/office/drawing/2014/main" id="{CB175384-DF1C-4ECE-AC19-5C7E94051210}"/>
              </a:ext>
            </a:extLst>
          </p:cNvPr>
          <p:cNvSpPr txBox="1"/>
          <p:nvPr/>
        </p:nvSpPr>
        <p:spPr>
          <a:xfrm>
            <a:off x="797095" y="5159631"/>
            <a:ext cx="7754815" cy="700000"/>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5</a:t>
            </a:r>
            <a:r>
              <a:rPr lang="en-US" sz="1400" b="1" dirty="0">
                <a:latin typeface="Times New Roman" panose="02020603050405020304" pitchFamily="18" charset="0"/>
                <a:cs typeface="Times New Roman" panose="02020603050405020304" pitchFamily="18" charset="0"/>
              </a:rPr>
              <a:t>-24:</a:t>
            </a:r>
            <a:r>
              <a:rPr lang="en-US" sz="1400" b="1" i="0" u="none" strike="noStrike" baseline="0" dirty="0">
                <a:latin typeface="Times New Roman" panose="02020603050405020304" pitchFamily="18" charset="0"/>
                <a:cs typeface="Times New Roman" panose="02020603050405020304" pitchFamily="18" charset="0"/>
              </a:rPr>
              <a:t> A segmented memory allows each table to grow or shrink independently</a:t>
            </a:r>
          </a:p>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of the other tables.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68745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AEECD1-8EFD-44E1-8182-E6D69A6A01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85</a:t>
            </a:fld>
            <a:endParaRPr lang="en-US">
              <a:solidFill>
                <a:srgbClr val="000000"/>
              </a:solidFill>
            </a:endParaRPr>
          </a:p>
        </p:txBody>
      </p:sp>
      <p:sp>
        <p:nvSpPr>
          <p:cNvPr id="4" name="TextBox 3">
            <a:extLst>
              <a:ext uri="{FF2B5EF4-FFF2-40B4-BE49-F238E27FC236}">
                <a16:creationId xmlns:a16="http://schemas.microsoft.com/office/drawing/2014/main" id="{71488FB2-1375-4D8B-ABC3-4A865CB3CD5B}"/>
              </a:ext>
            </a:extLst>
          </p:cNvPr>
          <p:cNvSpPr txBox="1"/>
          <p:nvPr/>
        </p:nvSpPr>
        <p:spPr>
          <a:xfrm>
            <a:off x="1885950" y="826716"/>
            <a:ext cx="4572000" cy="400110"/>
          </a:xfrm>
          <a:prstGeom prst="rect">
            <a:avLst/>
          </a:prstGeom>
          <a:noFill/>
        </p:spPr>
        <p:txBody>
          <a:bodyPr wrap="square">
            <a:spAutoFit/>
          </a:bodyPr>
          <a:lstStyle/>
          <a:p>
            <a:pPr algn="ctr" eaLnBrk="1" hangingPunct="1"/>
            <a:r>
              <a:rPr lang="en-US" altLang="en-US" sz="2000" b="1" dirty="0">
                <a:latin typeface="Times New Roman" panose="02020603050405020304" pitchFamily="18" charset="0"/>
                <a:cs typeface="Times New Roman" panose="02020603050405020304" pitchFamily="18" charset="0"/>
              </a:rPr>
              <a:t>Advantages of Segmentation </a:t>
            </a:r>
          </a:p>
        </p:txBody>
      </p:sp>
      <p:sp>
        <p:nvSpPr>
          <p:cNvPr id="6" name="TextBox 5">
            <a:extLst>
              <a:ext uri="{FF2B5EF4-FFF2-40B4-BE49-F238E27FC236}">
                <a16:creationId xmlns:a16="http://schemas.microsoft.com/office/drawing/2014/main" id="{F3070E63-A8B4-4083-9B50-1BFEDE4BF1A0}"/>
              </a:ext>
            </a:extLst>
          </p:cNvPr>
          <p:cNvSpPr txBox="1"/>
          <p:nvPr/>
        </p:nvSpPr>
        <p:spPr>
          <a:xfrm>
            <a:off x="808891" y="1226826"/>
            <a:ext cx="7935059" cy="2462213"/>
          </a:xfrm>
          <a:prstGeom prst="rect">
            <a:avLst/>
          </a:prstGeom>
          <a:noFill/>
        </p:spPr>
        <p:txBody>
          <a:bodyPr wrap="square">
            <a:spAutoFit/>
          </a:bodyPr>
          <a:lstStyle/>
          <a:p>
            <a:pPr fontAlgn="base"/>
            <a:r>
              <a:rPr lang="en-US" sz="2000" b="1" dirty="0"/>
              <a:t>Advantages of Segmentation –</a:t>
            </a:r>
            <a:endParaRPr lang="en-US" sz="2000" dirty="0"/>
          </a:p>
          <a:p>
            <a:pPr fontAlgn="base"/>
            <a:r>
              <a:rPr lang="en-US" sz="2000" dirty="0"/>
              <a:t>No Internal fragmentation.</a:t>
            </a:r>
          </a:p>
          <a:p>
            <a:pPr fontAlgn="base"/>
            <a:r>
              <a:rPr lang="en-US" sz="2000" dirty="0"/>
              <a:t>Segment Table consumes less space in comparison to Page table in paging.</a:t>
            </a:r>
          </a:p>
          <a:p>
            <a:pPr fontAlgn="base"/>
            <a:r>
              <a:rPr lang="en-US" sz="2000" b="1" dirty="0"/>
              <a:t>Disadvantage of Segmentation –</a:t>
            </a:r>
            <a:endParaRPr lang="en-US" sz="2000" dirty="0"/>
          </a:p>
          <a:p>
            <a:pPr fontAlgn="base"/>
            <a:r>
              <a:rPr lang="en-US" sz="2000" dirty="0"/>
              <a:t>As processes are loaded and removed from the memory, the free memory space is broken into little pieces, causing External fragmentation.</a:t>
            </a:r>
          </a:p>
          <a:p>
            <a:pPr algn="just" eaLnBrk="1" hangingPunct="1">
              <a:lnSpc>
                <a:spcPct val="150000"/>
              </a:lnSpc>
              <a:spcBef>
                <a:spcPct val="20000"/>
              </a:spcBef>
            </a:pP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262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86</a:t>
            </a:fld>
            <a:endParaRPr lang="en-US">
              <a:solidFill>
                <a:srgbClr val="000000"/>
              </a:solidFill>
            </a:endParaRPr>
          </a:p>
        </p:txBody>
      </p:sp>
      <p:pic>
        <p:nvPicPr>
          <p:cNvPr id="3074" name="Picture 2" descr="Operating System - Memory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808037"/>
            <a:ext cx="5715000" cy="451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0912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AEFD53-417A-495B-A6EB-20375893CB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87</a:t>
            </a:fld>
            <a:endParaRPr lang="en-US">
              <a:solidFill>
                <a:srgbClr val="000000"/>
              </a:solidFill>
            </a:endParaRPr>
          </a:p>
        </p:txBody>
      </p:sp>
      <p:sp>
        <p:nvSpPr>
          <p:cNvPr id="4" name="TextBox 3">
            <a:extLst>
              <a:ext uri="{FF2B5EF4-FFF2-40B4-BE49-F238E27FC236}">
                <a16:creationId xmlns:a16="http://schemas.microsoft.com/office/drawing/2014/main" id="{2E479EDF-1926-4AE4-A6AB-C5240B1DCB1E}"/>
              </a:ext>
            </a:extLst>
          </p:cNvPr>
          <p:cNvSpPr txBox="1"/>
          <p:nvPr/>
        </p:nvSpPr>
        <p:spPr>
          <a:xfrm>
            <a:off x="0" y="325287"/>
            <a:ext cx="9144000"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Segmentation with Paging: MULTICS</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F4273C-BF39-41BA-AD4E-770517073FA0}"/>
              </a:ext>
            </a:extLst>
          </p:cNvPr>
          <p:cNvSpPr txBox="1"/>
          <p:nvPr/>
        </p:nvSpPr>
        <p:spPr>
          <a:xfrm>
            <a:off x="386862" y="1107831"/>
            <a:ext cx="8335107" cy="498663"/>
          </a:xfrm>
          <a:prstGeom prst="rect">
            <a:avLst/>
          </a:prstGeom>
          <a:noFill/>
        </p:spPr>
        <p:txBody>
          <a:bodyPr wrap="square">
            <a:spAutoFit/>
          </a:bodyPr>
          <a:lstStyle/>
          <a:p>
            <a:pPr algn="just">
              <a:lnSpc>
                <a:spcPct val="150000"/>
              </a:lnSpc>
            </a:pPr>
            <a:endParaRPr lang="en-US" sz="2000" b="0" i="0" u="none" strike="noStrike" baseline="0" dirty="0">
              <a:latin typeface="Times New Roman" panose="02020603050405020304" pitchFamily="18" charset="0"/>
            </a:endParaRPr>
          </a:p>
        </p:txBody>
      </p:sp>
      <p:sp>
        <p:nvSpPr>
          <p:cNvPr id="3" name="Rectangle 1"/>
          <p:cNvSpPr>
            <a:spLocks noChangeArrowheads="1"/>
          </p:cNvSpPr>
          <p:nvPr/>
        </p:nvSpPr>
        <p:spPr bwMode="auto">
          <a:xfrm>
            <a:off x="165100" y="59917"/>
            <a:ext cx="8556869" cy="56335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6501" rIns="0" bIns="7141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rgbClr val="303030"/>
                </a:solidFill>
                <a:effectLst/>
                <a:latin typeface="roboto condensed"/>
              </a:rPr>
              <a:t>Working-</a:t>
            </a:r>
            <a:endParaRPr kumimoji="0" lang="en-US" altLang="en-US" sz="1200" b="1" i="0" u="none" strike="noStrike" cap="none" normalizeH="0" baseline="0" dirty="0">
              <a:ln>
                <a:noFill/>
              </a:ln>
              <a:solidFill>
                <a:srgbClr val="303030"/>
              </a:solidFill>
              <a:effectLst/>
              <a:latin typeface="roboto condense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03030"/>
                </a:solidFill>
                <a:effectLst/>
                <a:latin typeface="Arimo"/>
              </a:rPr>
              <a:t> </a:t>
            </a:r>
            <a:endParaRPr kumimoji="0" lang="en-US" altLang="en-US" sz="8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03030"/>
                </a:solidFill>
                <a:effectLst/>
                <a:latin typeface="Arimo"/>
              </a:rPr>
              <a:t>In segmented paging,</a:t>
            </a: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Process is first divided into segments and then each segment is divided into pages.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These pages are then stored in the frames of main memory.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A page table exists for each segment that keeps track of the frames storing the pages of that segment.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Each page table occupies one frame in the main memory.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Number of entries in the page table of a segment = Number of pages that segment is divided.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A segment table exists that keeps track of the frames storing the page tables of segments.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Number of entries in the segment table of a process = Number of segments that process is divided.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303030"/>
                </a:solidFill>
                <a:effectLst/>
                <a:latin typeface="Arimo"/>
              </a:rPr>
              <a:t>The base address of the segment table is stored in the segment table base register.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9592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ED3A0-9862-4A31-92BA-7306D30029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88</a:t>
            </a:fld>
            <a:endParaRPr lang="en-US">
              <a:solidFill>
                <a:srgbClr val="000000"/>
              </a:solidFill>
            </a:endParaRPr>
          </a:p>
        </p:txBody>
      </p:sp>
      <p:sp>
        <p:nvSpPr>
          <p:cNvPr id="4" name="TextBox 3">
            <a:extLst>
              <a:ext uri="{FF2B5EF4-FFF2-40B4-BE49-F238E27FC236}">
                <a16:creationId xmlns:a16="http://schemas.microsoft.com/office/drawing/2014/main" id="{E4A8A93F-394E-448B-8A2C-9190B6F0E952}"/>
              </a:ext>
            </a:extLst>
          </p:cNvPr>
          <p:cNvSpPr txBox="1"/>
          <p:nvPr/>
        </p:nvSpPr>
        <p:spPr>
          <a:xfrm>
            <a:off x="351693" y="509954"/>
            <a:ext cx="8458200" cy="326865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An address in MULTICS consisted of two parts: the segment and the address within the segment. The address within the segment was further divided into a page number and a word within the page.</a:t>
            </a:r>
          </a:p>
          <a:p>
            <a:pPr lvl="2" algn="just">
              <a:lnSpc>
                <a:spcPct val="150000"/>
              </a:lnSpc>
            </a:pPr>
            <a:r>
              <a:rPr lang="en-US" sz="2000" b="1" i="0" dirty="0">
                <a:effectLst/>
                <a:latin typeface="Times New Roman" panose="02020603050405020304" pitchFamily="18" charset="0"/>
                <a:cs typeface="Times New Roman" panose="02020603050405020304" pitchFamily="18" charset="0"/>
              </a:rPr>
              <a:t>Segment Number </a:t>
            </a:r>
            <a:r>
              <a:rPr lang="en-US" sz="2000" b="1"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It points to the appropriate Segment Number.</a:t>
            </a:r>
          </a:p>
          <a:p>
            <a:pPr lvl="2" algn="just">
              <a:lnSpc>
                <a:spcPct val="150000"/>
              </a:lnSpc>
            </a:pPr>
            <a:r>
              <a:rPr lang="en-US" sz="2000" b="1" i="0" dirty="0">
                <a:effectLst/>
                <a:latin typeface="Times New Roman" panose="02020603050405020304" pitchFamily="18" charset="0"/>
                <a:cs typeface="Times New Roman" panose="02020603050405020304" pitchFamily="18" charset="0"/>
              </a:rPr>
              <a:t>Page Number: </a:t>
            </a:r>
            <a:r>
              <a:rPr lang="en-US" sz="2000" b="0" i="0" dirty="0">
                <a:effectLst/>
                <a:latin typeface="Times New Roman" panose="02020603050405020304" pitchFamily="18" charset="0"/>
                <a:cs typeface="Times New Roman" panose="02020603050405020304" pitchFamily="18" charset="0"/>
              </a:rPr>
              <a:t>It Points to the exact page within the segment</a:t>
            </a:r>
          </a:p>
          <a:p>
            <a:pPr lvl="2" algn="just">
              <a:lnSpc>
                <a:spcPct val="150000"/>
              </a:lnSpc>
            </a:pPr>
            <a:r>
              <a:rPr lang="en-US" sz="2000" b="1" i="0" dirty="0">
                <a:effectLst/>
                <a:latin typeface="Times New Roman" panose="02020603050405020304" pitchFamily="18" charset="0"/>
                <a:cs typeface="Times New Roman" panose="02020603050405020304" pitchFamily="18" charset="0"/>
              </a:rPr>
              <a:t>Page Offset:</a:t>
            </a:r>
            <a:r>
              <a:rPr lang="en-US" sz="2000" b="0" i="0" dirty="0">
                <a:effectLst/>
                <a:latin typeface="Times New Roman" panose="02020603050405020304" pitchFamily="18" charset="0"/>
                <a:cs typeface="Times New Roman" panose="02020603050405020304" pitchFamily="18" charset="0"/>
              </a:rPr>
              <a:t> Used as an offset within the page frame</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551E32-1D58-4B01-AF25-36510F129792}"/>
              </a:ext>
            </a:extLst>
          </p:cNvPr>
          <p:cNvPicPr>
            <a:picLocks noChangeAspect="1"/>
          </p:cNvPicPr>
          <p:nvPr/>
        </p:nvPicPr>
        <p:blipFill>
          <a:blip r:embed="rId2"/>
          <a:stretch>
            <a:fillRect/>
          </a:stretch>
        </p:blipFill>
        <p:spPr>
          <a:xfrm>
            <a:off x="715531" y="3496076"/>
            <a:ext cx="7401084" cy="1904082"/>
          </a:xfrm>
          <a:prstGeom prst="rect">
            <a:avLst/>
          </a:prstGeom>
        </p:spPr>
      </p:pic>
      <p:sp>
        <p:nvSpPr>
          <p:cNvPr id="8" name="TextBox 7">
            <a:extLst>
              <a:ext uri="{FF2B5EF4-FFF2-40B4-BE49-F238E27FC236}">
                <a16:creationId xmlns:a16="http://schemas.microsoft.com/office/drawing/2014/main" id="{D4F62A96-34DF-4946-AE9E-724CA05F325B}"/>
              </a:ext>
            </a:extLst>
          </p:cNvPr>
          <p:cNvSpPr txBox="1"/>
          <p:nvPr/>
        </p:nvSpPr>
        <p:spPr>
          <a:xfrm>
            <a:off x="2130073" y="5570477"/>
            <a:ext cx="4572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5</a:t>
            </a:r>
            <a:r>
              <a:rPr lang="en-US" sz="1400" b="1" dirty="0">
                <a:latin typeface="Times New Roman" panose="02020603050405020304" pitchFamily="18" charset="0"/>
                <a:cs typeface="Times New Roman" panose="02020603050405020304" pitchFamily="18" charset="0"/>
              </a:rPr>
              <a:t>-28:</a:t>
            </a:r>
            <a:r>
              <a:rPr lang="en-US" sz="1400" b="1" i="0" u="none" strike="noStrike" baseline="0" dirty="0">
                <a:latin typeface="Times New Roman" panose="02020603050405020304" pitchFamily="18" charset="0"/>
                <a:cs typeface="Times New Roman" panose="02020603050405020304" pitchFamily="18" charset="0"/>
              </a:rPr>
              <a:t> A 34-bit MULTICS virtual address.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957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89</a:t>
            </a:fld>
            <a:endParaRPr lang="en-US">
              <a:solidFill>
                <a:srgbClr val="000000"/>
              </a:solidFill>
            </a:endParaRPr>
          </a:p>
        </p:txBody>
      </p:sp>
      <p:pic>
        <p:nvPicPr>
          <p:cNvPr id="1026" name="Picture 2" descr="https://www.gatevidyalay.com/wp-content/uploads/2018/11/Segmented-Paging-Translating-Logical-Address-into-Physical-Address-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977900"/>
            <a:ext cx="88138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87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A8F8CF-A1E1-2EEA-F09F-09F4C8154F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solidFill>
                <a:srgbClr val="000000"/>
              </a:solidFill>
            </a:endParaRPr>
          </a:p>
        </p:txBody>
      </p:sp>
      <p:pic>
        <p:nvPicPr>
          <p:cNvPr id="1026" name="Picture 2">
            <a:extLst>
              <a:ext uri="{FF2B5EF4-FFF2-40B4-BE49-F238E27FC236}">
                <a16:creationId xmlns:a16="http://schemas.microsoft.com/office/drawing/2014/main" id="{1603B7CC-BFF7-89F7-F4C1-E2A81C67DE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748145"/>
            <a:ext cx="5514975" cy="560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753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8DCDED-7216-4B7E-89F8-DB74BDFAD0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90</a:t>
            </a:fld>
            <a:endParaRPr lang="en-US">
              <a:solidFill>
                <a:srgbClr val="000000"/>
              </a:solidFill>
            </a:endParaRPr>
          </a:p>
        </p:txBody>
      </p:sp>
      <p:sp>
        <p:nvSpPr>
          <p:cNvPr id="3" name="TextBox 2">
            <a:extLst>
              <a:ext uri="{FF2B5EF4-FFF2-40B4-BE49-F238E27FC236}">
                <a16:creationId xmlns:a16="http://schemas.microsoft.com/office/drawing/2014/main" id="{45B58FBB-C1B2-45D6-843A-6C8D17ADD631}"/>
              </a:ext>
            </a:extLst>
          </p:cNvPr>
          <p:cNvSpPr txBox="1"/>
          <p:nvPr/>
        </p:nvSpPr>
        <p:spPr>
          <a:xfrm>
            <a:off x="267839" y="136524"/>
            <a:ext cx="8608322" cy="2400657"/>
          </a:xfrm>
          <a:prstGeom prst="rect">
            <a:avLst/>
          </a:prstGeom>
          <a:noFill/>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The </a:t>
            </a:r>
            <a:r>
              <a:rPr lang="en-US" sz="2000" b="1" u="none" strike="noStrike" baseline="0" dirty="0">
                <a:latin typeface="Times New Roman" panose="02020603050405020304" pitchFamily="18" charset="0"/>
                <a:cs typeface="Times New Roman" panose="02020603050405020304" pitchFamily="18" charset="0"/>
              </a:rPr>
              <a:t>page</a:t>
            </a:r>
            <a:r>
              <a:rPr lang="en-US" sz="2000" b="0" u="none" strike="noStrike" baseline="0" dirty="0">
                <a:latin typeface="Times New Roman" panose="02020603050405020304" pitchFamily="18" charset="0"/>
                <a:cs typeface="Times New Roman" panose="02020603050405020304" pitchFamily="18" charset="0"/>
              </a:rPr>
              <a:t> field is used as an index into the page table to find the physical address of the page frame. </a:t>
            </a: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The </a:t>
            </a:r>
            <a:r>
              <a:rPr lang="en-US" sz="2000" b="1" u="none" strike="noStrike" baseline="0" dirty="0">
                <a:latin typeface="Times New Roman" panose="02020603050405020304" pitchFamily="18" charset="0"/>
                <a:cs typeface="Times New Roman" panose="02020603050405020304" pitchFamily="18" charset="0"/>
              </a:rPr>
              <a:t>offset</a:t>
            </a:r>
            <a:r>
              <a:rPr lang="en-US" sz="2000" b="0" u="none" strike="noStrike" baseline="0" dirty="0">
                <a:latin typeface="Times New Roman" panose="02020603050405020304" pitchFamily="18" charset="0"/>
                <a:cs typeface="Times New Roman" panose="02020603050405020304" pitchFamily="18" charset="0"/>
              </a:rPr>
              <a:t> is added to the address of the page frame to get the physical address of the byte or word needed.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082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9462</TotalTime>
  <Words>7417</Words>
  <Application>Microsoft Office PowerPoint</Application>
  <PresentationFormat>On-screen Show (4:3)</PresentationFormat>
  <Paragraphs>719</Paragraphs>
  <Slides>90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Helvetica Neue</vt:lpstr>
      <vt:lpstr>Consolas</vt:lpstr>
      <vt:lpstr>roboto condensed</vt:lpstr>
      <vt:lpstr>urw-din</vt:lpstr>
      <vt:lpstr>Arimo</vt:lpstr>
      <vt:lpstr>Calibri Light</vt:lpstr>
      <vt:lpstr>Courier New</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Differences Between Logical and Physical Address in Operating System </vt:lpstr>
      <vt:lpstr>Swapping  </vt:lpstr>
      <vt:lpstr>PowerPoint Presentation</vt:lpstr>
      <vt:lpstr>Memory Management with Bitmaps</vt:lpstr>
      <vt:lpstr>Memory Usage with Linked Lists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Partitioning</vt:lpstr>
      <vt:lpstr>Advantages of Variable Partitioning </vt:lpstr>
      <vt:lpstr>Fragmentation </vt:lpstr>
      <vt:lpstr>Fragmentation </vt:lpstr>
      <vt:lpstr>PowerPoint Presentation</vt:lpstr>
      <vt:lpstr>PowerPoint Presentation</vt:lpstr>
      <vt:lpstr>PowerPoint Presentation</vt:lpstr>
      <vt:lpstr>           Compaction </vt:lpstr>
      <vt:lpstr>           Compaction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and Physical Address Space in Operating Systems </vt:lpstr>
      <vt:lpstr>PowerPoint Presentation</vt:lpstr>
      <vt:lpstr>        paging</vt:lpstr>
      <vt:lpstr>    Address Translation </vt:lpstr>
      <vt:lpstr>PowerPoint Presentation</vt:lpstr>
      <vt:lpstr>         Page Table </vt:lpstr>
      <vt:lpstr>         Page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Shared page table</vt:lpstr>
      <vt:lpstr>PowerPoint Presentation</vt:lpstr>
      <vt:lpstr>Page Fault Handling in Operating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Belady’s Anomaly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Locality of Reference </vt:lpstr>
      <vt:lpstr>             Thrashing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Nabaraj</dc:creator>
  <cp:lastModifiedBy>Arjun Gautam</cp:lastModifiedBy>
  <cp:revision>3420</cp:revision>
  <dcterms:modified xsi:type="dcterms:W3CDTF">2025-08-05T06:08:46Z</dcterms:modified>
</cp:coreProperties>
</file>