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48" r:id="rId4"/>
  </p:sldMasterIdLst>
  <p:notesMasterIdLst>
    <p:notesMasterId r:id="rId25"/>
  </p:notesMasterIdLst>
  <p:sldIdLst>
    <p:sldId id="298" r:id="rId5"/>
    <p:sldId id="300" r:id="rId6"/>
    <p:sldId id="301" r:id="rId7"/>
    <p:sldId id="302" r:id="rId8"/>
    <p:sldId id="303" r:id="rId9"/>
    <p:sldId id="304" r:id="rId10"/>
    <p:sldId id="305" r:id="rId11"/>
    <p:sldId id="306" r:id="rId12"/>
    <p:sldId id="313" r:id="rId13"/>
    <p:sldId id="307" r:id="rId14"/>
    <p:sldId id="311" r:id="rId15"/>
    <p:sldId id="308" r:id="rId16"/>
    <p:sldId id="310" r:id="rId17"/>
    <p:sldId id="312" r:id="rId18"/>
    <p:sldId id="320" r:id="rId19"/>
    <p:sldId id="318" r:id="rId20"/>
    <p:sldId id="321" r:id="rId21"/>
    <p:sldId id="314" r:id="rId22"/>
    <p:sldId id="316" r:id="rId23"/>
    <p:sldId id="31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63" d="100"/>
          <a:sy n="63" d="100"/>
        </p:scale>
        <p:origin x="6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AB114-B8D1-49EB-B471-54F167A49C06}" type="datetimeFigureOut">
              <a:rPr lang="en-US" smtClean="0"/>
              <a:t>2/28/2025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C311F-F765-416B-ADFD-186A661F5684}" type="slidenum">
              <a:rPr lang="en-US" smtClean="0"/>
              <a:t>‹#›</a:t>
            </a:fld>
            <a:endParaRPr lang="en-US"/>
          </a:p>
        </p:txBody>
      </p:sp>
    </p:spTree>
    <p:extLst>
      <p:ext uri="{BB962C8B-B14F-4D97-AF65-F5344CB8AC3E}">
        <p14:creationId xmlns:p14="http://schemas.microsoft.com/office/powerpoint/2010/main" val="933936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1F0244C1-CF32-484F-A8CB-84ECE4BDB69C}" type="datetime1">
              <a:rPr lang="en-US" smtClean="0"/>
              <a:t>2/28/2025</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r>
              <a:rPr lang="en-US"/>
              <a:t>Copy Right: Santosh Chhatkuli</a:t>
            </a:r>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6025015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E684C-F8BE-410E-A809-F020B7FE9057}" type="datetime1">
              <a:rPr lang="en-US" smtClean="0"/>
              <a:t>2/28/2025</a:t>
            </a:fld>
            <a:endParaRPr lang="en-US" dirty="0"/>
          </a:p>
        </p:txBody>
      </p:sp>
      <p:sp>
        <p:nvSpPr>
          <p:cNvPr id="5" name="Footer Placeholder 4"/>
          <p:cNvSpPr>
            <a:spLocks noGrp="1"/>
          </p:cNvSpPr>
          <p:nvPr>
            <p:ph type="ftr" sz="quarter" idx="11"/>
          </p:nvPr>
        </p:nvSpPr>
        <p:spPr/>
        <p:txBody>
          <a:bodyPr/>
          <a:lstStyle/>
          <a:p>
            <a:r>
              <a:rPr lang="en-US"/>
              <a:t>Copy 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53981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C4AF2-76FD-4054-A09F-D31481D7C2A5}" type="datetime1">
              <a:rPr lang="en-US" smtClean="0"/>
              <a:t>2/28/2025</a:t>
            </a:fld>
            <a:endParaRPr lang="en-US" dirty="0"/>
          </a:p>
        </p:txBody>
      </p:sp>
      <p:sp>
        <p:nvSpPr>
          <p:cNvPr id="5" name="Footer Placeholder 4"/>
          <p:cNvSpPr>
            <a:spLocks noGrp="1"/>
          </p:cNvSpPr>
          <p:nvPr>
            <p:ph type="ftr" sz="quarter" idx="11"/>
          </p:nvPr>
        </p:nvSpPr>
        <p:spPr/>
        <p:txBody>
          <a:bodyPr/>
          <a:lstStyle/>
          <a:p>
            <a:r>
              <a:rPr lang="en-US"/>
              <a:t>Copy 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838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08EF16-9276-47B6-B266-8AE9C57DD744}" type="datetime1">
              <a:rPr lang="en-US" smtClean="0"/>
              <a:t>2/28/2025</a:t>
            </a:fld>
            <a:endParaRPr lang="en-US" dirty="0"/>
          </a:p>
        </p:txBody>
      </p:sp>
      <p:sp>
        <p:nvSpPr>
          <p:cNvPr id="8" name="Footer Placeholder 7"/>
          <p:cNvSpPr>
            <a:spLocks noGrp="1"/>
          </p:cNvSpPr>
          <p:nvPr>
            <p:ph type="ftr" sz="quarter" idx="11"/>
          </p:nvPr>
        </p:nvSpPr>
        <p:spPr/>
        <p:txBody>
          <a:bodyPr/>
          <a:lstStyle/>
          <a:p>
            <a:r>
              <a:rPr lang="en-US"/>
              <a:t>Copy Right: Santosh Chhatkuli</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7357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9E20417F-EA1B-45C8-8C00-19BF4C47D85B}" type="datetime1">
              <a:rPr lang="en-US" smtClean="0"/>
              <a:t>2/28/2025</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r>
              <a:rPr lang="en-US"/>
              <a:t>Copy Right: Santosh Chhatkuli</a:t>
            </a:r>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844388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2ED96D-97B8-4365-894D-E2756E28168E}" type="datetime1">
              <a:rPr lang="en-US" smtClean="0"/>
              <a:t>2/28/2025</a:t>
            </a:fld>
            <a:endParaRPr lang="en-US" dirty="0"/>
          </a:p>
        </p:txBody>
      </p:sp>
      <p:sp>
        <p:nvSpPr>
          <p:cNvPr id="6" name="Footer Placeholder 5"/>
          <p:cNvSpPr>
            <a:spLocks noGrp="1"/>
          </p:cNvSpPr>
          <p:nvPr>
            <p:ph type="ftr" sz="quarter" idx="11"/>
          </p:nvPr>
        </p:nvSpPr>
        <p:spPr/>
        <p:txBody>
          <a:bodyPr/>
          <a:lstStyle/>
          <a:p>
            <a:r>
              <a:rPr lang="en-US"/>
              <a:t>Copy Right: Santosh Chhatkuli</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201148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956AB2-7D6E-4656-A924-12FDA84511C7}" type="datetime1">
              <a:rPr lang="en-US" smtClean="0"/>
              <a:t>2/28/2025</a:t>
            </a:fld>
            <a:endParaRPr lang="en-US" dirty="0"/>
          </a:p>
        </p:txBody>
      </p:sp>
      <p:sp>
        <p:nvSpPr>
          <p:cNvPr id="8" name="Footer Placeholder 7"/>
          <p:cNvSpPr>
            <a:spLocks noGrp="1"/>
          </p:cNvSpPr>
          <p:nvPr>
            <p:ph type="ftr" sz="quarter" idx="11"/>
          </p:nvPr>
        </p:nvSpPr>
        <p:spPr/>
        <p:txBody>
          <a:bodyPr/>
          <a:lstStyle/>
          <a:p>
            <a:r>
              <a:rPr lang="en-US"/>
              <a:t>Copy Right: Santosh Chhatkuli</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4851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35B456-B621-4621-B80D-58BB2F31886F}" type="datetime1">
              <a:rPr lang="en-US" smtClean="0"/>
              <a:t>2/28/2025</a:t>
            </a:fld>
            <a:endParaRPr lang="en-US" dirty="0"/>
          </a:p>
        </p:txBody>
      </p:sp>
      <p:sp>
        <p:nvSpPr>
          <p:cNvPr id="4" name="Footer Placeholder 3"/>
          <p:cNvSpPr>
            <a:spLocks noGrp="1"/>
          </p:cNvSpPr>
          <p:nvPr>
            <p:ph type="ftr" sz="quarter" idx="11"/>
          </p:nvPr>
        </p:nvSpPr>
        <p:spPr/>
        <p:txBody>
          <a:bodyPr/>
          <a:lstStyle/>
          <a:p>
            <a:r>
              <a:rPr lang="en-US"/>
              <a:t>Copy Right: Santosh Chhatkuli</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0744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07992-B6BC-4336-B79F-4509C611838C}" type="datetime1">
              <a:rPr lang="en-US" smtClean="0"/>
              <a:t>2/28/2025</a:t>
            </a:fld>
            <a:endParaRPr lang="en-US" dirty="0"/>
          </a:p>
        </p:txBody>
      </p:sp>
      <p:sp>
        <p:nvSpPr>
          <p:cNvPr id="3" name="Footer Placeholder 2"/>
          <p:cNvSpPr>
            <a:spLocks noGrp="1"/>
          </p:cNvSpPr>
          <p:nvPr>
            <p:ph type="ftr" sz="quarter" idx="11"/>
          </p:nvPr>
        </p:nvSpPr>
        <p:spPr/>
        <p:txBody>
          <a:bodyPr/>
          <a:lstStyle/>
          <a:p>
            <a:r>
              <a:rPr lang="en-US"/>
              <a:t>Copy Right: Santosh Chhatkuli</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23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1983E49-D31A-4035-963C-31DD7F53168D}" type="datetime1">
              <a:rPr lang="en-US" smtClean="0"/>
              <a:t>2/28/2025</a:t>
            </a:fld>
            <a:endParaRPr lang="en-US" dirty="0"/>
          </a:p>
        </p:txBody>
      </p:sp>
      <p:sp>
        <p:nvSpPr>
          <p:cNvPr id="9" name="Footer Placeholder 8"/>
          <p:cNvSpPr>
            <a:spLocks noGrp="1"/>
          </p:cNvSpPr>
          <p:nvPr>
            <p:ph type="ftr" sz="quarter" idx="11"/>
          </p:nvPr>
        </p:nvSpPr>
        <p:spPr/>
        <p:txBody>
          <a:bodyPr/>
          <a:lstStyle>
            <a:lvl1pPr algn="r">
              <a:defRPr/>
            </a:lvl1pPr>
          </a:lstStyle>
          <a:p>
            <a:r>
              <a:rPr lang="en-US"/>
              <a:t>Copy Right: Santosh Chhatkuli</a:t>
            </a:r>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A98EE3D-8CD1-4C3F-BD1C-C98C9596463C}"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670178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8A0805CF-330E-462E-B69E-445B318AB51A}" type="datetime1">
              <a:rPr lang="en-US" smtClean="0"/>
              <a:t>2/28/2025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lgn="l"/>
            <a:r>
              <a:rPr lang="en-US"/>
              <a:t>Copy Right: Santosh Chhatkuli</a:t>
            </a:r>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A98EE3D-8CD1-4C3F-BD1C-C98C9596463C}"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8671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50365D99-CA1A-4241-AC3D-9ED424058000}" type="datetime1">
              <a:rPr lang="en-US" smtClean="0"/>
              <a:t>2/28/2025</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r>
              <a:rPr lang="en-US"/>
              <a:t>Copy Right: Santosh Chhatkuli</a:t>
            </a:r>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873794470"/>
      </p:ext>
    </p:ext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Lst>
  <p:hf sldNum="0" hd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768817" y="2510589"/>
            <a:ext cx="3923506" cy="1417160"/>
          </a:xfrm>
        </p:spPr>
        <p:txBody>
          <a:bodyPr anchor="b">
            <a:normAutofit/>
          </a:bodyPr>
          <a:lstStyle/>
          <a:p>
            <a:r>
              <a:rPr lang="en-US" sz="4400" b="1" dirty="0">
                <a:solidFill>
                  <a:srgbClr val="00B0F0"/>
                </a:solidFill>
              </a:rPr>
              <a:t>Binomial Distribution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429250"/>
          </a:xfrm>
        </p:spPr>
        <p:txBody>
          <a:bodyPr anchor="t">
            <a:normAutofit/>
          </a:bodyPr>
          <a:lstStyle/>
          <a:p>
            <a:pPr>
              <a:lnSpc>
                <a:spcPct val="100000"/>
              </a:lnSpc>
            </a:pPr>
            <a:r>
              <a:rPr lang="en-US" sz="2000" b="1" dirty="0">
                <a:solidFill>
                  <a:srgbClr val="00B0F0"/>
                </a:solidFill>
              </a:rPr>
              <a:t>SANTOSH CHHATKULI</a:t>
            </a:r>
          </a:p>
        </p:txBody>
      </p:sp>
      <p:sp>
        <p:nvSpPr>
          <p:cNvPr id="5" name="Footer Placeholder 4">
            <a:extLst>
              <a:ext uri="{FF2B5EF4-FFF2-40B4-BE49-F238E27FC236}">
                <a16:creationId xmlns:a16="http://schemas.microsoft.com/office/drawing/2014/main" id="{7B5EEDD1-32B5-6476-061A-825A928D31B7}"/>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BC71B5-4264-4FEE-8F50-B23752693333}"/>
              </a:ext>
            </a:extLst>
          </p:cNvPr>
          <p:cNvSpPr>
            <a:spLocks noGrp="1"/>
          </p:cNvSpPr>
          <p:nvPr>
            <p:ph idx="1"/>
          </p:nvPr>
        </p:nvSpPr>
        <p:spPr>
          <a:xfrm>
            <a:off x="715992" y="724619"/>
            <a:ext cx="11162581" cy="5693434"/>
          </a:xfrm>
        </p:spPr>
        <p:txBody>
          <a:bodyPr>
            <a:noAutofit/>
          </a:bodyPr>
          <a:lstStyle/>
          <a:p>
            <a:pPr marL="0" indent="0">
              <a:buNone/>
            </a:pPr>
            <a:r>
              <a:rPr lang="en-US" sz="2000" b="1" dirty="0"/>
              <a:t>Numerical Example</a:t>
            </a:r>
            <a:r>
              <a:rPr lang="en-US" sz="2000" dirty="0"/>
              <a:t>: A man tosses a coin 10 times. Find the probability of following events.</a:t>
            </a:r>
          </a:p>
          <a:p>
            <a:pPr marL="914400" indent="-457200">
              <a:buAutoNum type="alphaLcParenBoth"/>
            </a:pPr>
            <a:r>
              <a:rPr lang="en-US" sz="2000" dirty="0"/>
              <a:t>Exactly 5 heads</a:t>
            </a:r>
          </a:p>
          <a:p>
            <a:pPr marL="914400" indent="-457200">
              <a:buAutoNum type="alphaLcParenBoth"/>
            </a:pPr>
            <a:r>
              <a:rPr lang="en-US" sz="2000" dirty="0"/>
              <a:t>At least 8 heads</a:t>
            </a:r>
          </a:p>
          <a:p>
            <a:pPr marL="914400" indent="-457200">
              <a:buAutoNum type="alphaLcParenBoth"/>
            </a:pPr>
            <a:r>
              <a:rPr lang="en-US" sz="2000" dirty="0"/>
              <a:t>At most 4 heads</a:t>
            </a:r>
          </a:p>
          <a:p>
            <a:pPr marL="914400" indent="-457200">
              <a:buAutoNum type="alphaLcParenBoth"/>
            </a:pPr>
            <a:r>
              <a:rPr lang="en-US" sz="2000" dirty="0"/>
              <a:t>Between 3 to 6 heads inclusive</a:t>
            </a:r>
          </a:p>
          <a:p>
            <a:pPr marL="914400" indent="-457200">
              <a:buAutoNum type="alphaLcParenBoth"/>
            </a:pPr>
            <a:r>
              <a:rPr lang="en-US" sz="2000" dirty="0"/>
              <a:t>What is the mean no. of successes </a:t>
            </a:r>
          </a:p>
          <a:p>
            <a:pPr marL="914400" indent="-457200">
              <a:buAutoNum type="alphaLcParenBoth"/>
            </a:pPr>
            <a:r>
              <a:rPr lang="en-US" sz="2000" dirty="0"/>
              <a:t>What is the standard deviation of no. of successes</a:t>
            </a:r>
          </a:p>
          <a:p>
            <a:pPr marL="914400" indent="-457200">
              <a:buAutoNum type="alphaLcParenBoth"/>
            </a:pPr>
            <a:r>
              <a:rPr lang="en-US" sz="2000" dirty="0"/>
              <a:t>What is the shape of the distribution in 10 tosses</a:t>
            </a:r>
          </a:p>
        </p:txBody>
      </p:sp>
      <p:sp>
        <p:nvSpPr>
          <p:cNvPr id="2" name="Footer Placeholder 1">
            <a:extLst>
              <a:ext uri="{FF2B5EF4-FFF2-40B4-BE49-F238E27FC236}">
                <a16:creationId xmlns:a16="http://schemas.microsoft.com/office/drawing/2014/main" id="{0C410174-6C25-1043-B399-F195EA0AEDA8}"/>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2042295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DD1D90-00DC-44B0-B595-CB5A72FE85A1}"/>
                  </a:ext>
                </a:extLst>
              </p:cNvPr>
              <p:cNvSpPr>
                <a:spLocks noGrp="1"/>
              </p:cNvSpPr>
              <p:nvPr>
                <p:ph idx="1"/>
              </p:nvPr>
            </p:nvSpPr>
            <p:spPr>
              <a:xfrm>
                <a:off x="802257" y="569343"/>
                <a:ext cx="10826151" cy="5650302"/>
              </a:xfrm>
            </p:spPr>
            <p:txBody>
              <a:bodyPr/>
              <a:lstStyle/>
              <a:p>
                <a:pPr marL="0" indent="0">
                  <a:buNone/>
                </a:pPr>
                <a:r>
                  <a:rPr lang="en-US" sz="1800" b="1" dirty="0"/>
                  <a:t>Solution:</a:t>
                </a:r>
              </a:p>
              <a:p>
                <a:pPr marL="0" indent="0">
                  <a:buNone/>
                </a:pPr>
                <a:r>
                  <a:rPr lang="en-US" sz="2400" dirty="0"/>
                  <a:t>Here flipping a fair coin is a random experiment and each flip can result into either a head (H) or tail (T). Let getting a head success and getting a tail failure. The experiment is performed for fixed no. of trials i.e. 10 times. If a tossed coin to be fair, the result of each toss is independent of each other. So, this particular problem can be solved by using Binomial probability model as it satisfies all the conditions required for the BD.</a:t>
                </a:r>
              </a:p>
              <a:p>
                <a:pPr marL="0" indent="0">
                  <a:buNone/>
                </a:pPr>
                <a:endParaRPr lang="en-US" sz="2400" dirty="0"/>
              </a:p>
              <a:p>
                <a:pPr marL="0" indent="0">
                  <a:buNone/>
                </a:pPr>
                <a:r>
                  <a:rPr lang="en-US" sz="2400" dirty="0"/>
                  <a:t>The probability of ‘x’ no. of successes in ‘n’ trial is given by,</a:t>
                </a:r>
              </a:p>
              <a:p>
                <a:pPr marL="0" indent="0">
                  <a:buNone/>
                </a:pPr>
                <a:r>
                  <a:rPr lang="en-US" sz="2400" dirty="0"/>
                  <a:t>		</a:t>
                </a:r>
                <a:r>
                  <a:rPr lang="en-US" sz="2400" b="0" dirty="0"/>
                  <a:t> </a:t>
                </a:r>
                <a14:m>
                  <m:oMath xmlns:m="http://schemas.openxmlformats.org/officeDocument/2006/math">
                    <m:r>
                      <a:rPr lang="en-US" sz="2400" b="0" i="1" smtClean="0">
                        <a:latin typeface="Cambria Math" panose="02040503050406030204" pitchFamily="18" charset="0"/>
                      </a:rPr>
                      <m:t>𝑃</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𝑛𝐶𝑥</m:t>
                    </m:r>
                    <m:r>
                      <a:rPr lang="en-US" sz="2400" b="0" i="1" smtClean="0">
                        <a:latin typeface="Cambria Math" panose="02040503050406030204" pitchFamily="18" charset="0"/>
                      </a:rPr>
                      <m:t> .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𝑝</m:t>
                        </m:r>
                      </m:e>
                      <m:sup>
                        <m:r>
                          <a:rPr lang="en-US" sz="2400" b="0" i="1" smtClean="0">
                            <a:latin typeface="Cambria Math" panose="02040503050406030204" pitchFamily="18" charset="0"/>
                          </a:rPr>
                          <m:t>𝑥</m:t>
                        </m:r>
                      </m:sup>
                    </m:sSup>
                    <m:r>
                      <a:rPr lang="en-US" sz="2400" b="0" i="1" smtClean="0">
                        <a:latin typeface="Cambria Math" panose="02040503050406030204" pitchFamily="18" charset="0"/>
                      </a:rPr>
                      <m:t> .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𝑞</m:t>
                        </m:r>
                      </m:e>
                      <m:sup>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𝑥</m:t>
                        </m:r>
                      </m:sup>
                    </m:sSup>
                  </m:oMath>
                </a14:m>
                <a:endParaRPr lang="en-US" sz="2400" dirty="0"/>
              </a:p>
              <a:p>
                <a:pPr marL="0" indent="0">
                  <a:buNone/>
                </a:pPr>
                <a:r>
                  <a:rPr lang="en-US" sz="2400" dirty="0"/>
                  <a:t>			=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𝑛</m:t>
                        </m:r>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den>
                    </m:f>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𝑝</m:t>
                        </m:r>
                      </m:e>
                      <m:sup>
                        <m:r>
                          <a:rPr lang="en-US" sz="2400" b="0" i="1" smtClean="0">
                            <a:latin typeface="Cambria Math" panose="02040503050406030204" pitchFamily="18" charset="0"/>
                          </a:rPr>
                          <m:t>𝑥</m:t>
                        </m:r>
                      </m:sup>
                    </m:sSup>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𝑞</m:t>
                        </m:r>
                      </m:e>
                      <m:sup>
                        <m:r>
                          <a:rPr lang="en-US" sz="2400" b="0" i="1" smtClean="0">
                            <a:latin typeface="Cambria Math" panose="02040503050406030204" pitchFamily="18" charset="0"/>
                          </a:rPr>
                          <m:t>𝑛</m:t>
                        </m:r>
                        <m:r>
                          <a:rPr lang="en-US" sz="2400" b="0" i="1" smtClean="0">
                            <a:latin typeface="Cambria Math" panose="02040503050406030204" pitchFamily="18" charset="0"/>
                          </a:rPr>
                          <m:t>−</m:t>
                        </m:r>
                        <m:r>
                          <a:rPr lang="en-US" sz="2400" b="0" i="1" smtClean="0">
                            <a:latin typeface="Cambria Math" panose="02040503050406030204" pitchFamily="18" charset="0"/>
                          </a:rPr>
                          <m:t>𝑥</m:t>
                        </m:r>
                      </m:sup>
                    </m:sSup>
                  </m:oMath>
                </a14:m>
                <a:endParaRPr lang="en-US" sz="24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AFDD1D90-00DC-44B0-B595-CB5A72FE85A1}"/>
                  </a:ext>
                </a:extLst>
              </p:cNvPr>
              <p:cNvSpPr>
                <a:spLocks noGrp="1" noRot="1" noChangeAspect="1" noMove="1" noResize="1" noEditPoints="1" noAdjustHandles="1" noChangeArrowheads="1" noChangeShapeType="1" noTextEdit="1"/>
              </p:cNvSpPr>
              <p:nvPr>
                <p:ph idx="1"/>
              </p:nvPr>
            </p:nvSpPr>
            <p:spPr>
              <a:xfrm>
                <a:off x="802257" y="569343"/>
                <a:ext cx="10826151" cy="5650302"/>
              </a:xfrm>
              <a:blipFill>
                <a:blip r:embed="rId2"/>
                <a:stretch>
                  <a:fillRect l="-901" t="-539" r="-1351"/>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014B6622-CB09-E496-9755-A2271185F4E8}"/>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1143635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7C7434-94D5-4735-8E23-FB5C9A3C3939}"/>
                  </a:ext>
                </a:extLst>
              </p:cNvPr>
              <p:cNvSpPr>
                <a:spLocks noGrp="1"/>
              </p:cNvSpPr>
              <p:nvPr>
                <p:ph idx="1"/>
              </p:nvPr>
            </p:nvSpPr>
            <p:spPr>
              <a:xfrm>
                <a:off x="715992" y="526211"/>
                <a:ext cx="10921042" cy="5779698"/>
              </a:xfrm>
            </p:spPr>
            <p:txBody>
              <a:bodyPr/>
              <a:lstStyle/>
              <a:p>
                <a:pPr marL="0" indent="0">
                  <a:buNone/>
                </a:pPr>
                <a:r>
                  <a:rPr lang="en-US" sz="1600" dirty="0"/>
                  <a:t>No. of trials (n) = 10</a:t>
                </a:r>
              </a:p>
              <a:p>
                <a:pPr marL="0" indent="0">
                  <a:buNone/>
                </a:pPr>
                <a:r>
                  <a:rPr lang="en-US" sz="1600" dirty="0"/>
                  <a:t>Probability of getting head in each toss (p) = ½ = 0.5</a:t>
                </a:r>
              </a:p>
              <a:p>
                <a:pPr marL="0" indent="0">
                  <a:buNone/>
                </a:pPr>
                <a:r>
                  <a:rPr lang="en-US" sz="1600" dirty="0"/>
                  <a:t>Probability of getting tail in each toss (q) = 1 – 0.5 = 0.5</a:t>
                </a:r>
              </a:p>
              <a:p>
                <a:pPr marL="0" indent="0">
                  <a:buNone/>
                </a:pPr>
                <a:r>
                  <a:rPr lang="en-US" sz="1600" dirty="0"/>
                  <a:t>Random Variable X =  No. of heads in the sequence (X = 0, 1, 2, …, 10)</a:t>
                </a:r>
              </a:p>
              <a:p>
                <a:pPr marL="0" indent="0">
                  <a:buNone/>
                </a:pPr>
                <a:r>
                  <a:rPr lang="en-US" sz="1600" dirty="0"/>
                  <a:t>We write,</a:t>
                </a:r>
              </a:p>
              <a:p>
                <a:pPr marL="0" indent="0">
                  <a:buNone/>
                </a:pPr>
                <a:r>
                  <a:rPr lang="en-US" sz="1600" dirty="0"/>
                  <a:t>	X ~ B.D. (n = 10 , p = </a:t>
                </a:r>
                <a14:m>
                  <m:oMath xmlns:m="http://schemas.openxmlformats.org/officeDocument/2006/math">
                    <m:f>
                      <m:fPr>
                        <m:ctrlPr>
                          <a:rPr lang="en-US" sz="1600" i="1" dirty="0" smtClean="0">
                            <a:solidFill>
                              <a:srgbClr val="836967"/>
                            </a:solidFill>
                            <a:latin typeface="Cambria Math" panose="02040503050406030204" pitchFamily="18" charset="0"/>
                          </a:rPr>
                        </m:ctrlPr>
                      </m:fPr>
                      <m:num>
                        <m:r>
                          <a:rPr lang="en-US" sz="1600" dirty="0" smtClean="0">
                            <a:latin typeface="Cambria Math" panose="02040503050406030204" pitchFamily="18" charset="0"/>
                          </a:rPr>
                          <m:t>1</m:t>
                        </m:r>
                      </m:num>
                      <m:den>
                        <m:r>
                          <a:rPr lang="en-US" sz="1600" i="0" dirty="0" smtClean="0">
                            <a:latin typeface="Cambria Math" panose="02040503050406030204" pitchFamily="18" charset="0"/>
                          </a:rPr>
                          <m:t>2</m:t>
                        </m:r>
                      </m:den>
                    </m:f>
                  </m:oMath>
                </a14:m>
                <a:r>
                  <a:rPr lang="en-US" sz="1600" dirty="0"/>
                  <a:t> )		Note: ~ is pronounced as tilde </a:t>
                </a:r>
              </a:p>
              <a:p>
                <a:pPr marL="342900" indent="-342900">
                  <a:buAutoNum type="alphaLcParenBoth"/>
                </a:pPr>
                <a:r>
                  <a:rPr lang="en-US" sz="1600" dirty="0"/>
                  <a:t>Probability of exactly 5 heads = P (X = 5)</a:t>
                </a:r>
              </a:p>
              <a:p>
                <a:pPr marL="822960" lvl="3" indent="0">
                  <a:buNone/>
                </a:pPr>
                <a:r>
                  <a:rPr lang="en-US" sz="1600" dirty="0"/>
                  <a:t>				= 10</a:t>
                </a:r>
                <a14:m>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5 .  </m:t>
                    </m:r>
                    <m:sSup>
                      <m:sSupPr>
                        <m:ctrlPr>
                          <a:rPr lang="en-US" sz="1600" b="0" i="1" smtClean="0">
                            <a:solidFill>
                              <a:srgbClr val="836967"/>
                            </a:solidFill>
                            <a:latin typeface="Cambria Math" panose="02040503050406030204" pitchFamily="18" charset="0"/>
                          </a:rPr>
                        </m:ctrlPr>
                      </m:sSupPr>
                      <m:e>
                        <m:d>
                          <m:dPr>
                            <m:ctrlPr>
                              <a:rPr lang="en-US" sz="1600" b="0" i="1" smtClean="0">
                                <a:solidFill>
                                  <a:srgbClr val="836967"/>
                                </a:solidFill>
                                <a:latin typeface="Cambria Math" panose="02040503050406030204" pitchFamily="18" charset="0"/>
                              </a:rPr>
                            </m:ctrlPr>
                          </m:dPr>
                          <m:e>
                            <m:f>
                              <m:fPr>
                                <m:ctrlPr>
                                  <a:rPr lang="en-US" sz="1600" b="0" i="1" smtClean="0">
                                    <a:solidFill>
                                      <a:srgbClr val="836967"/>
                                    </a:solidFill>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e>
                        </m:d>
                      </m:e>
                      <m:sup>
                        <m:r>
                          <a:rPr lang="en-US" sz="1600" b="0" i="1" smtClean="0">
                            <a:latin typeface="Cambria Math" panose="02040503050406030204" pitchFamily="18" charset="0"/>
                          </a:rPr>
                          <m:t>5</m:t>
                        </m:r>
                      </m:sup>
                    </m:sSup>
                    <m:r>
                      <a:rPr lang="en-US" sz="1600" b="0" i="1" smtClean="0">
                        <a:latin typeface="Cambria Math" panose="02040503050406030204" pitchFamily="18" charset="0"/>
                      </a:rPr>
                      <m:t> </m:t>
                    </m:r>
                    <m:sSup>
                      <m:sSupPr>
                        <m:ctrlPr>
                          <a:rPr lang="en-US" sz="1600" i="1" dirty="0" smtClean="0">
                            <a:solidFill>
                              <a:srgbClr val="836967"/>
                            </a:solidFill>
                            <a:latin typeface="Cambria Math" panose="02040503050406030204" pitchFamily="18" charset="0"/>
                          </a:rPr>
                        </m:ctrlPr>
                      </m:sSupPr>
                      <m:e>
                        <m:d>
                          <m:dPr>
                            <m:ctrlPr>
                              <a:rPr lang="en-US" sz="1600" i="1" dirty="0" smtClean="0">
                                <a:solidFill>
                                  <a:srgbClr val="836967"/>
                                </a:solidFill>
                                <a:latin typeface="Cambria Math" panose="02040503050406030204" pitchFamily="18" charset="0"/>
                              </a:rPr>
                            </m:ctrlPr>
                          </m:dPr>
                          <m:e>
                            <m:f>
                              <m:fPr>
                                <m:ctrlPr>
                                  <a:rPr lang="en-US" sz="1600" i="1" dirty="0" smtClean="0">
                                    <a:solidFill>
                                      <a:srgbClr val="836967"/>
                                    </a:solidFill>
                                    <a:latin typeface="Cambria Math" panose="02040503050406030204" pitchFamily="18" charset="0"/>
                                  </a:rPr>
                                </m:ctrlPr>
                              </m:fPr>
                              <m:num>
                                <m:r>
                                  <a:rPr lang="en-US" sz="1600" dirty="0" smtClean="0">
                                    <a:latin typeface="Cambria Math" panose="02040503050406030204" pitchFamily="18" charset="0"/>
                                  </a:rPr>
                                  <m:t>1</m:t>
                                </m:r>
                              </m:num>
                              <m:den>
                                <m:r>
                                  <a:rPr lang="en-US" sz="1600" i="0" dirty="0" smtClean="0">
                                    <a:latin typeface="Cambria Math" panose="02040503050406030204" pitchFamily="18" charset="0"/>
                                  </a:rPr>
                                  <m:t>2</m:t>
                                </m:r>
                              </m:den>
                            </m:f>
                          </m:e>
                        </m:d>
                      </m:e>
                      <m:sup>
                        <m:r>
                          <a:rPr lang="en-US" sz="1600" i="0" dirty="0" smtClean="0">
                            <a:latin typeface="Cambria Math" panose="02040503050406030204" pitchFamily="18" charset="0"/>
                          </a:rPr>
                          <m:t>10−5</m:t>
                        </m:r>
                      </m:sup>
                    </m:sSup>
                  </m:oMath>
                </a14:m>
                <a:endParaRPr lang="en-US" sz="1600" dirty="0"/>
              </a:p>
              <a:p>
                <a:pPr marL="822960" lvl="3" indent="0">
                  <a:buNone/>
                </a:pPr>
                <a:r>
                  <a:rPr lang="en-US" sz="1600" dirty="0"/>
                  <a:t>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10</m:t>
                        </m:r>
                        <m:r>
                          <a:rPr lang="en-US" sz="1600" b="0" i="1" smtClean="0">
                            <a:latin typeface="Cambria Math" panose="02040503050406030204" pitchFamily="18" charset="0"/>
                            <a:ea typeface="Cambria Math" panose="02040503050406030204" pitchFamily="18" charset="0"/>
                          </a:rPr>
                          <m:t>!</m:t>
                        </m:r>
                      </m:num>
                      <m:den>
                        <m:r>
                          <a:rPr lang="en-US" sz="1600" b="0" i="1" smtClean="0">
                            <a:latin typeface="Cambria Math" panose="02040503050406030204" pitchFamily="18" charset="0"/>
                          </a:rPr>
                          <m:t>(10−5)!5</m:t>
                        </m:r>
                        <m:r>
                          <a:rPr lang="en-US" sz="1600" b="0" i="1" smtClean="0">
                            <a:latin typeface="Cambria Math" panose="02040503050406030204" pitchFamily="18" charset="0"/>
                            <a:ea typeface="Cambria Math" panose="02040503050406030204" pitchFamily="18" charset="0"/>
                          </a:rPr>
                          <m:t>!</m:t>
                        </m:r>
                      </m:den>
                    </m:f>
                    <m:sSup>
                      <m:sSupPr>
                        <m:ctrlPr>
                          <a:rPr lang="en-US" sz="1600" i="1">
                            <a:solidFill>
                              <a:srgbClr val="836967"/>
                            </a:solidFill>
                            <a:latin typeface="Cambria Math" panose="02040503050406030204" pitchFamily="18" charset="0"/>
                          </a:rPr>
                        </m:ctrlPr>
                      </m:sSupPr>
                      <m:e>
                        <m:d>
                          <m:dPr>
                            <m:ctrlPr>
                              <a:rPr lang="en-US" sz="1600" i="1">
                                <a:solidFill>
                                  <a:srgbClr val="836967"/>
                                </a:solidFill>
                                <a:latin typeface="Cambria Math" panose="02040503050406030204" pitchFamily="18" charset="0"/>
                              </a:rPr>
                            </m:ctrlPr>
                          </m:dPr>
                          <m:e>
                            <m:f>
                              <m:fPr>
                                <m:ctrlPr>
                                  <a:rPr lang="en-US" sz="1600" i="1">
                                    <a:solidFill>
                                      <a:srgbClr val="836967"/>
                                    </a:solidFill>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e>
                        </m:d>
                      </m:e>
                      <m:sup>
                        <m:r>
                          <a:rPr lang="en-US" sz="1600" i="1">
                            <a:latin typeface="Cambria Math" panose="02040503050406030204" pitchFamily="18" charset="0"/>
                          </a:rPr>
                          <m:t>5</m:t>
                        </m:r>
                      </m:sup>
                    </m:sSup>
                    <m:r>
                      <a:rPr lang="en-US" sz="1600" i="1">
                        <a:latin typeface="Cambria Math" panose="02040503050406030204" pitchFamily="18" charset="0"/>
                      </a:rPr>
                      <m:t> </m:t>
                    </m:r>
                    <m:sSup>
                      <m:sSupPr>
                        <m:ctrlPr>
                          <a:rPr lang="en-US" sz="1600" i="1" dirty="0">
                            <a:solidFill>
                              <a:srgbClr val="836967"/>
                            </a:solidFill>
                            <a:latin typeface="Cambria Math" panose="02040503050406030204" pitchFamily="18" charset="0"/>
                          </a:rPr>
                        </m:ctrlPr>
                      </m:sSupPr>
                      <m:e>
                        <m:d>
                          <m:dPr>
                            <m:ctrlPr>
                              <a:rPr lang="en-US" sz="1600" i="1" dirty="0">
                                <a:solidFill>
                                  <a:srgbClr val="836967"/>
                                </a:solidFill>
                                <a:latin typeface="Cambria Math" panose="02040503050406030204" pitchFamily="18" charset="0"/>
                              </a:rPr>
                            </m:ctrlPr>
                          </m:dPr>
                          <m:e>
                            <m:f>
                              <m:fPr>
                                <m:ctrlPr>
                                  <a:rPr lang="en-US" sz="1600" i="1" dirty="0">
                                    <a:solidFill>
                                      <a:srgbClr val="836967"/>
                                    </a:solidFill>
                                    <a:latin typeface="Cambria Math" panose="02040503050406030204" pitchFamily="18" charset="0"/>
                                  </a:rPr>
                                </m:ctrlPr>
                              </m:fPr>
                              <m:num>
                                <m:r>
                                  <a:rPr lang="en-US" sz="1600" dirty="0">
                                    <a:latin typeface="Cambria Math" panose="02040503050406030204" pitchFamily="18" charset="0"/>
                                  </a:rPr>
                                  <m:t>1</m:t>
                                </m:r>
                              </m:num>
                              <m:den>
                                <m:r>
                                  <a:rPr lang="en-US" sz="1600" dirty="0">
                                    <a:latin typeface="Cambria Math" panose="02040503050406030204" pitchFamily="18" charset="0"/>
                                  </a:rPr>
                                  <m:t>2</m:t>
                                </m:r>
                              </m:den>
                            </m:f>
                          </m:e>
                        </m:d>
                      </m:e>
                      <m:sup>
                        <m:r>
                          <a:rPr lang="en-US" sz="1600" dirty="0">
                            <a:latin typeface="Cambria Math" panose="02040503050406030204" pitchFamily="18" charset="0"/>
                          </a:rPr>
                          <m:t>10−5</m:t>
                        </m:r>
                      </m:sup>
                    </m:sSup>
                  </m:oMath>
                </a14:m>
                <a:r>
                  <a:rPr lang="en-US" sz="1600" dirty="0"/>
                  <a:t>= 252 </a:t>
                </a:r>
                <a14:m>
                  <m:oMath xmlns:m="http://schemas.openxmlformats.org/officeDocument/2006/math">
                    <m:sSup>
                      <m:sSupPr>
                        <m:ctrlPr>
                          <a:rPr lang="en-US" sz="1600" i="1" dirty="0" smtClean="0">
                            <a:solidFill>
                              <a:srgbClr val="836967"/>
                            </a:solidFill>
                            <a:latin typeface="Cambria Math" panose="02040503050406030204" pitchFamily="18" charset="0"/>
                          </a:rPr>
                        </m:ctrlPr>
                      </m:sSupPr>
                      <m:e>
                        <m:d>
                          <m:dPr>
                            <m:ctrlPr>
                              <a:rPr lang="en-US" sz="1600" i="1" dirty="0">
                                <a:solidFill>
                                  <a:srgbClr val="836967"/>
                                </a:solidFill>
                                <a:latin typeface="Cambria Math" panose="02040503050406030204" pitchFamily="18" charset="0"/>
                              </a:rPr>
                            </m:ctrlPr>
                          </m:dPr>
                          <m:e>
                            <m:f>
                              <m:fPr>
                                <m:ctrlPr>
                                  <a:rPr lang="en-US" sz="1600" i="1" dirty="0">
                                    <a:solidFill>
                                      <a:srgbClr val="836967"/>
                                    </a:solidFill>
                                    <a:latin typeface="Cambria Math" panose="02040503050406030204" pitchFamily="18" charset="0"/>
                                  </a:rPr>
                                </m:ctrlPr>
                              </m:fPr>
                              <m:num>
                                <m:r>
                                  <a:rPr lang="en-US" sz="1600" dirty="0">
                                    <a:latin typeface="Cambria Math" panose="02040503050406030204" pitchFamily="18" charset="0"/>
                                  </a:rPr>
                                  <m:t>1</m:t>
                                </m:r>
                              </m:num>
                              <m:den>
                                <m:r>
                                  <a:rPr lang="en-US" sz="1600" i="0" dirty="0">
                                    <a:latin typeface="Cambria Math" panose="02040503050406030204" pitchFamily="18" charset="0"/>
                                  </a:rPr>
                                  <m:t>2</m:t>
                                </m:r>
                              </m:den>
                            </m:f>
                          </m:e>
                        </m:d>
                      </m:e>
                      <m:sup>
                        <m:r>
                          <a:rPr lang="en-US" sz="1600" i="0" dirty="0">
                            <a:latin typeface="Cambria Math" panose="02040503050406030204" pitchFamily="18" charset="0"/>
                          </a:rPr>
                          <m:t>10</m:t>
                        </m:r>
                      </m:sup>
                    </m:sSup>
                  </m:oMath>
                </a14:m>
                <a:r>
                  <a:rPr lang="en-US" sz="1600" dirty="0"/>
                  <a:t> = </a:t>
                </a:r>
                <a:r>
                  <a:rPr lang="en-US" sz="1600" b="1" dirty="0"/>
                  <a:t>0.24609</a:t>
                </a:r>
              </a:p>
              <a:p>
                <a:pPr marL="822960" lvl="3" indent="0">
                  <a:buNone/>
                </a:pPr>
                <a:endParaRPr lang="en-US" sz="1600" b="1" dirty="0"/>
              </a:p>
              <a:p>
                <a:pPr marL="0" lvl="3" indent="0">
                  <a:buNone/>
                </a:pPr>
                <a:r>
                  <a:rPr lang="en-US" sz="1600" dirty="0"/>
                  <a:t>(b) Probability of at least 8 heads = P (X ≥ 8)</a:t>
                </a:r>
              </a:p>
              <a:p>
                <a:pPr marL="0" lvl="3" indent="0">
                  <a:buNone/>
                </a:pPr>
                <a:r>
                  <a:rPr lang="en-US" sz="1600" dirty="0"/>
                  <a:t>			= P(X = 8) + P(X = 9) + P(X = 10)</a:t>
                </a:r>
              </a:p>
              <a:p>
                <a:pPr marL="0" lvl="3" indent="0">
                  <a:buNone/>
                </a:pPr>
                <a:r>
                  <a:rPr lang="en-US" sz="1600" dirty="0"/>
                  <a:t>			= 10</a:t>
                </a:r>
                <a14:m>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8 .  </m:t>
                    </m:r>
                    <m:sSup>
                      <m:sSupPr>
                        <m:ctrlPr>
                          <a:rPr lang="en-US" sz="1600" b="0" i="1" smtClean="0">
                            <a:solidFill>
                              <a:srgbClr val="836967"/>
                            </a:solidFill>
                            <a:latin typeface="Cambria Math" panose="02040503050406030204" pitchFamily="18" charset="0"/>
                          </a:rPr>
                        </m:ctrlPr>
                      </m:sSupPr>
                      <m:e>
                        <m:d>
                          <m:dPr>
                            <m:ctrlPr>
                              <a:rPr lang="en-US" sz="1600" b="0" i="1" smtClean="0">
                                <a:solidFill>
                                  <a:srgbClr val="836967"/>
                                </a:solidFill>
                                <a:latin typeface="Cambria Math" panose="02040503050406030204" pitchFamily="18" charset="0"/>
                              </a:rPr>
                            </m:ctrlPr>
                          </m:dPr>
                          <m:e>
                            <m:f>
                              <m:fPr>
                                <m:ctrlPr>
                                  <a:rPr lang="en-US" sz="1600" b="0" i="1" smtClean="0">
                                    <a:solidFill>
                                      <a:srgbClr val="836967"/>
                                    </a:solidFill>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e>
                        </m:d>
                      </m:e>
                      <m:sup>
                        <m:r>
                          <a:rPr lang="en-US" sz="1600" b="0" i="1" smtClean="0">
                            <a:latin typeface="Cambria Math" panose="02040503050406030204" pitchFamily="18" charset="0"/>
                          </a:rPr>
                          <m:t>8</m:t>
                        </m:r>
                      </m:sup>
                    </m:sSup>
                    <m:r>
                      <a:rPr lang="en-US" sz="1600" b="0" i="1" smtClean="0">
                        <a:latin typeface="Cambria Math" panose="02040503050406030204" pitchFamily="18" charset="0"/>
                      </a:rPr>
                      <m:t> </m:t>
                    </m:r>
                    <m:sSup>
                      <m:sSupPr>
                        <m:ctrlPr>
                          <a:rPr lang="en-US" sz="1600" i="1" dirty="0" smtClean="0">
                            <a:solidFill>
                              <a:srgbClr val="836967"/>
                            </a:solidFill>
                            <a:latin typeface="Cambria Math" panose="02040503050406030204" pitchFamily="18" charset="0"/>
                          </a:rPr>
                        </m:ctrlPr>
                      </m:sSupPr>
                      <m:e>
                        <m:d>
                          <m:dPr>
                            <m:ctrlPr>
                              <a:rPr lang="en-US" sz="1600" i="1" dirty="0" smtClean="0">
                                <a:solidFill>
                                  <a:srgbClr val="836967"/>
                                </a:solidFill>
                                <a:latin typeface="Cambria Math" panose="02040503050406030204" pitchFamily="18" charset="0"/>
                              </a:rPr>
                            </m:ctrlPr>
                          </m:dPr>
                          <m:e>
                            <m:f>
                              <m:fPr>
                                <m:ctrlPr>
                                  <a:rPr lang="en-US" sz="1600" i="1" dirty="0" smtClean="0">
                                    <a:solidFill>
                                      <a:srgbClr val="836967"/>
                                    </a:solidFill>
                                    <a:latin typeface="Cambria Math" panose="02040503050406030204" pitchFamily="18" charset="0"/>
                                  </a:rPr>
                                </m:ctrlPr>
                              </m:fPr>
                              <m:num>
                                <m:r>
                                  <a:rPr lang="en-US" sz="1600" dirty="0" smtClean="0">
                                    <a:latin typeface="Cambria Math" panose="02040503050406030204" pitchFamily="18" charset="0"/>
                                  </a:rPr>
                                  <m:t>1</m:t>
                                </m:r>
                              </m:num>
                              <m:den>
                                <m:r>
                                  <a:rPr lang="en-US" sz="1600" i="0" dirty="0" smtClean="0">
                                    <a:latin typeface="Cambria Math" panose="02040503050406030204" pitchFamily="18" charset="0"/>
                                  </a:rPr>
                                  <m:t>2</m:t>
                                </m:r>
                              </m:den>
                            </m:f>
                          </m:e>
                        </m:d>
                      </m:e>
                      <m:sup>
                        <m:r>
                          <a:rPr lang="en-US" sz="1600" i="0" dirty="0" smtClean="0">
                            <a:latin typeface="Cambria Math" panose="02040503050406030204" pitchFamily="18" charset="0"/>
                          </a:rPr>
                          <m:t>10−</m:t>
                        </m:r>
                        <m:r>
                          <a:rPr lang="en-US" sz="1600" b="0" i="0" dirty="0" smtClean="0">
                            <a:latin typeface="Cambria Math" panose="02040503050406030204" pitchFamily="18" charset="0"/>
                          </a:rPr>
                          <m:t>8</m:t>
                        </m:r>
                      </m:sup>
                    </m:sSup>
                  </m:oMath>
                </a14:m>
                <a:r>
                  <a:rPr lang="en-US" sz="1600" dirty="0"/>
                  <a:t>+ 10</a:t>
                </a:r>
                <a14:m>
                  <m:oMath xmlns:m="http://schemas.openxmlformats.org/officeDocument/2006/math">
                    <m:r>
                      <a:rPr lang="en-US" sz="1600" i="1">
                        <a:latin typeface="Cambria Math" panose="02040503050406030204" pitchFamily="18" charset="0"/>
                      </a:rPr>
                      <m:t>𝐶</m:t>
                    </m:r>
                    <m:r>
                      <a:rPr lang="en-US" sz="1600" b="0" i="1" smtClean="0">
                        <a:latin typeface="Cambria Math" panose="02040503050406030204" pitchFamily="18" charset="0"/>
                      </a:rPr>
                      <m:t>9</m:t>
                    </m:r>
                    <m:r>
                      <a:rPr lang="en-US" sz="1600" i="1">
                        <a:latin typeface="Cambria Math" panose="02040503050406030204" pitchFamily="18" charset="0"/>
                      </a:rPr>
                      <m:t> .  </m:t>
                    </m:r>
                    <m:sSup>
                      <m:sSupPr>
                        <m:ctrlPr>
                          <a:rPr lang="en-US" sz="1600" i="1">
                            <a:solidFill>
                              <a:srgbClr val="836967"/>
                            </a:solidFill>
                            <a:latin typeface="Cambria Math" panose="02040503050406030204" pitchFamily="18" charset="0"/>
                          </a:rPr>
                        </m:ctrlPr>
                      </m:sSupPr>
                      <m:e>
                        <m:d>
                          <m:dPr>
                            <m:ctrlPr>
                              <a:rPr lang="en-US" sz="1600" i="1">
                                <a:solidFill>
                                  <a:srgbClr val="836967"/>
                                </a:solidFill>
                                <a:latin typeface="Cambria Math" panose="02040503050406030204" pitchFamily="18" charset="0"/>
                              </a:rPr>
                            </m:ctrlPr>
                          </m:dPr>
                          <m:e>
                            <m:f>
                              <m:fPr>
                                <m:ctrlPr>
                                  <a:rPr lang="en-US" sz="1600" i="1">
                                    <a:solidFill>
                                      <a:srgbClr val="836967"/>
                                    </a:solidFill>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e>
                        </m:d>
                      </m:e>
                      <m:sup>
                        <m:r>
                          <a:rPr lang="en-US" sz="1600" b="0" i="1" smtClean="0">
                            <a:latin typeface="Cambria Math" panose="02040503050406030204" pitchFamily="18" charset="0"/>
                          </a:rPr>
                          <m:t>9</m:t>
                        </m:r>
                      </m:sup>
                    </m:sSup>
                    <m:r>
                      <a:rPr lang="en-US" sz="1600" i="1">
                        <a:latin typeface="Cambria Math" panose="02040503050406030204" pitchFamily="18" charset="0"/>
                      </a:rPr>
                      <m:t> </m:t>
                    </m:r>
                    <m:sSup>
                      <m:sSupPr>
                        <m:ctrlPr>
                          <a:rPr lang="en-US" sz="1600" i="1" dirty="0">
                            <a:solidFill>
                              <a:srgbClr val="836967"/>
                            </a:solidFill>
                            <a:latin typeface="Cambria Math" panose="02040503050406030204" pitchFamily="18" charset="0"/>
                          </a:rPr>
                        </m:ctrlPr>
                      </m:sSupPr>
                      <m:e>
                        <m:d>
                          <m:dPr>
                            <m:ctrlPr>
                              <a:rPr lang="en-US" sz="1600" i="1" dirty="0">
                                <a:solidFill>
                                  <a:srgbClr val="836967"/>
                                </a:solidFill>
                                <a:latin typeface="Cambria Math" panose="02040503050406030204" pitchFamily="18" charset="0"/>
                              </a:rPr>
                            </m:ctrlPr>
                          </m:dPr>
                          <m:e>
                            <m:f>
                              <m:fPr>
                                <m:ctrlPr>
                                  <a:rPr lang="en-US" sz="1600" i="1" dirty="0">
                                    <a:solidFill>
                                      <a:srgbClr val="836967"/>
                                    </a:solidFill>
                                    <a:latin typeface="Cambria Math" panose="02040503050406030204" pitchFamily="18" charset="0"/>
                                  </a:rPr>
                                </m:ctrlPr>
                              </m:fPr>
                              <m:num>
                                <m:r>
                                  <a:rPr lang="en-US" sz="1600" dirty="0">
                                    <a:latin typeface="Cambria Math" panose="02040503050406030204" pitchFamily="18" charset="0"/>
                                  </a:rPr>
                                  <m:t>1</m:t>
                                </m:r>
                              </m:num>
                              <m:den>
                                <m:r>
                                  <a:rPr lang="en-US" sz="1600" dirty="0">
                                    <a:latin typeface="Cambria Math" panose="02040503050406030204" pitchFamily="18" charset="0"/>
                                  </a:rPr>
                                  <m:t>2</m:t>
                                </m:r>
                              </m:den>
                            </m:f>
                          </m:e>
                        </m:d>
                      </m:e>
                      <m:sup>
                        <m:r>
                          <a:rPr lang="en-US" sz="1600" dirty="0">
                            <a:latin typeface="Cambria Math" panose="02040503050406030204" pitchFamily="18" charset="0"/>
                          </a:rPr>
                          <m:t>10−</m:t>
                        </m:r>
                        <m:r>
                          <a:rPr lang="en-US" sz="1600" b="0" i="0" dirty="0" smtClean="0">
                            <a:latin typeface="Cambria Math" panose="02040503050406030204" pitchFamily="18" charset="0"/>
                          </a:rPr>
                          <m:t>9</m:t>
                        </m:r>
                      </m:sup>
                    </m:sSup>
                  </m:oMath>
                </a14:m>
                <a:r>
                  <a:rPr lang="en-US" sz="1600" dirty="0"/>
                  <a:t>+ 10</a:t>
                </a:r>
                <a14:m>
                  <m:oMath xmlns:m="http://schemas.openxmlformats.org/officeDocument/2006/math">
                    <m:r>
                      <a:rPr lang="en-US" sz="1600" i="1">
                        <a:latin typeface="Cambria Math" panose="02040503050406030204" pitchFamily="18" charset="0"/>
                      </a:rPr>
                      <m:t>𝐶</m:t>
                    </m:r>
                    <m:r>
                      <a:rPr lang="en-US" sz="1600" b="0" i="1" smtClean="0">
                        <a:latin typeface="Cambria Math" panose="02040503050406030204" pitchFamily="18" charset="0"/>
                      </a:rPr>
                      <m:t>10</m:t>
                    </m:r>
                    <m:r>
                      <a:rPr lang="en-US" sz="1600" i="1">
                        <a:latin typeface="Cambria Math" panose="02040503050406030204" pitchFamily="18" charset="0"/>
                      </a:rPr>
                      <m:t> .  </m:t>
                    </m:r>
                    <m:sSup>
                      <m:sSupPr>
                        <m:ctrlPr>
                          <a:rPr lang="en-US" sz="1600" i="1">
                            <a:solidFill>
                              <a:srgbClr val="836967"/>
                            </a:solidFill>
                            <a:latin typeface="Cambria Math" panose="02040503050406030204" pitchFamily="18" charset="0"/>
                          </a:rPr>
                        </m:ctrlPr>
                      </m:sSupPr>
                      <m:e>
                        <m:d>
                          <m:dPr>
                            <m:ctrlPr>
                              <a:rPr lang="en-US" sz="1600" i="1">
                                <a:solidFill>
                                  <a:srgbClr val="836967"/>
                                </a:solidFill>
                                <a:latin typeface="Cambria Math" panose="02040503050406030204" pitchFamily="18" charset="0"/>
                              </a:rPr>
                            </m:ctrlPr>
                          </m:dPr>
                          <m:e>
                            <m:f>
                              <m:fPr>
                                <m:ctrlPr>
                                  <a:rPr lang="en-US" sz="1600" i="1">
                                    <a:solidFill>
                                      <a:srgbClr val="836967"/>
                                    </a:solidFill>
                                    <a:latin typeface="Cambria Math" panose="02040503050406030204" pitchFamily="18" charset="0"/>
                                  </a:rPr>
                                </m:ctrlPr>
                              </m:fPr>
                              <m:num>
                                <m:r>
                                  <a:rPr lang="en-US" sz="1600" i="1">
                                    <a:latin typeface="Cambria Math" panose="02040503050406030204" pitchFamily="18" charset="0"/>
                                  </a:rPr>
                                  <m:t>1</m:t>
                                </m:r>
                              </m:num>
                              <m:den>
                                <m:r>
                                  <a:rPr lang="en-US" sz="1600" i="1">
                                    <a:latin typeface="Cambria Math" panose="02040503050406030204" pitchFamily="18" charset="0"/>
                                  </a:rPr>
                                  <m:t>2</m:t>
                                </m:r>
                              </m:den>
                            </m:f>
                          </m:e>
                        </m:d>
                      </m:e>
                      <m:sup>
                        <m:r>
                          <a:rPr lang="en-US" sz="1600" b="0" i="1" smtClean="0">
                            <a:latin typeface="Cambria Math" panose="02040503050406030204" pitchFamily="18" charset="0"/>
                          </a:rPr>
                          <m:t>10</m:t>
                        </m:r>
                      </m:sup>
                    </m:sSup>
                    <m:r>
                      <a:rPr lang="en-US" sz="1600" i="1">
                        <a:latin typeface="Cambria Math" panose="02040503050406030204" pitchFamily="18" charset="0"/>
                      </a:rPr>
                      <m:t> </m:t>
                    </m:r>
                    <m:sSup>
                      <m:sSupPr>
                        <m:ctrlPr>
                          <a:rPr lang="en-US" sz="1600" i="1" dirty="0">
                            <a:solidFill>
                              <a:srgbClr val="836967"/>
                            </a:solidFill>
                            <a:latin typeface="Cambria Math" panose="02040503050406030204" pitchFamily="18" charset="0"/>
                          </a:rPr>
                        </m:ctrlPr>
                      </m:sSupPr>
                      <m:e>
                        <m:d>
                          <m:dPr>
                            <m:ctrlPr>
                              <a:rPr lang="en-US" sz="1600" i="1" dirty="0">
                                <a:solidFill>
                                  <a:srgbClr val="836967"/>
                                </a:solidFill>
                                <a:latin typeface="Cambria Math" panose="02040503050406030204" pitchFamily="18" charset="0"/>
                              </a:rPr>
                            </m:ctrlPr>
                          </m:dPr>
                          <m:e>
                            <m:f>
                              <m:fPr>
                                <m:ctrlPr>
                                  <a:rPr lang="en-US" sz="1600" i="1" dirty="0">
                                    <a:solidFill>
                                      <a:srgbClr val="836967"/>
                                    </a:solidFill>
                                    <a:latin typeface="Cambria Math" panose="02040503050406030204" pitchFamily="18" charset="0"/>
                                  </a:rPr>
                                </m:ctrlPr>
                              </m:fPr>
                              <m:num>
                                <m:r>
                                  <a:rPr lang="en-US" sz="1600" dirty="0">
                                    <a:latin typeface="Cambria Math" panose="02040503050406030204" pitchFamily="18" charset="0"/>
                                  </a:rPr>
                                  <m:t>1</m:t>
                                </m:r>
                              </m:num>
                              <m:den>
                                <m:r>
                                  <a:rPr lang="en-US" sz="1600" dirty="0">
                                    <a:latin typeface="Cambria Math" panose="02040503050406030204" pitchFamily="18" charset="0"/>
                                  </a:rPr>
                                  <m:t>2</m:t>
                                </m:r>
                              </m:den>
                            </m:f>
                          </m:e>
                        </m:d>
                      </m:e>
                      <m:sup>
                        <m:r>
                          <a:rPr lang="en-US" sz="1600" dirty="0">
                            <a:latin typeface="Cambria Math" panose="02040503050406030204" pitchFamily="18" charset="0"/>
                          </a:rPr>
                          <m:t>10−</m:t>
                        </m:r>
                        <m:r>
                          <a:rPr lang="en-US" sz="1600" b="0" i="0" dirty="0" smtClean="0">
                            <a:latin typeface="Cambria Math" panose="02040503050406030204" pitchFamily="18" charset="0"/>
                          </a:rPr>
                          <m:t>10</m:t>
                        </m:r>
                      </m:sup>
                    </m:sSup>
                  </m:oMath>
                </a14:m>
                <a:endParaRPr lang="en-US" sz="1600" dirty="0"/>
              </a:p>
              <a:p>
                <a:pPr marL="0" lvl="3" indent="0">
                  <a:buNone/>
                </a:pPr>
                <a:r>
                  <a:rPr lang="en-US" sz="1600" dirty="0"/>
                  <a:t>			= </a:t>
                </a:r>
                <a:r>
                  <a:rPr lang="en-US" sz="1600" b="0" i="0" u="none" strike="noStrike" dirty="0">
                    <a:solidFill>
                      <a:srgbClr val="000000"/>
                    </a:solidFill>
                    <a:effectLst/>
                    <a:latin typeface="Calibri" panose="020F0502020204030204" pitchFamily="34" charset="0"/>
                  </a:rPr>
                  <a:t>0.04395</a:t>
                </a:r>
                <a:r>
                  <a:rPr lang="en-US" sz="1600" dirty="0"/>
                  <a:t>  + </a:t>
                </a:r>
                <a:r>
                  <a:rPr lang="en-US" sz="1600" b="0" i="0" u="none" strike="noStrike" dirty="0">
                    <a:solidFill>
                      <a:srgbClr val="000000"/>
                    </a:solidFill>
                    <a:effectLst/>
                    <a:latin typeface="Calibri" panose="020F0502020204030204" pitchFamily="34" charset="0"/>
                  </a:rPr>
                  <a:t>0.00977</a:t>
                </a:r>
                <a:r>
                  <a:rPr lang="en-US" sz="1600" dirty="0"/>
                  <a:t> + </a:t>
                </a:r>
                <a:r>
                  <a:rPr lang="en-US" sz="1600" b="0" i="0" u="none" strike="noStrike" dirty="0">
                    <a:solidFill>
                      <a:srgbClr val="000000"/>
                    </a:solidFill>
                    <a:effectLst/>
                    <a:latin typeface="Calibri" panose="020F0502020204030204" pitchFamily="34" charset="0"/>
                  </a:rPr>
                  <a:t>0.00098</a:t>
                </a:r>
                <a:r>
                  <a:rPr lang="en-US" sz="1600" dirty="0"/>
                  <a:t> </a:t>
                </a:r>
              </a:p>
              <a:p>
                <a:pPr marL="0" lvl="3" indent="0">
                  <a:buNone/>
                </a:pPr>
                <a:r>
                  <a:rPr lang="en-US" sz="1600" dirty="0"/>
                  <a:t>			= </a:t>
                </a:r>
                <a:r>
                  <a:rPr lang="en-US" sz="1600" b="1" dirty="0"/>
                  <a:t>0.0547</a:t>
                </a:r>
              </a:p>
              <a:p>
                <a:pPr marL="822960" lvl="3" indent="0">
                  <a:buNone/>
                </a:pPr>
                <a:endParaRPr lang="en-US" dirty="0"/>
              </a:p>
            </p:txBody>
          </p:sp>
        </mc:Choice>
        <mc:Fallback xmlns="">
          <p:sp>
            <p:nvSpPr>
              <p:cNvPr id="3" name="Content Placeholder 2">
                <a:extLst>
                  <a:ext uri="{FF2B5EF4-FFF2-40B4-BE49-F238E27FC236}">
                    <a16:creationId xmlns:a16="http://schemas.microsoft.com/office/drawing/2014/main" id="{377C7434-94D5-4735-8E23-FB5C9A3C3939}"/>
                  </a:ext>
                </a:extLst>
              </p:cNvPr>
              <p:cNvSpPr>
                <a:spLocks noGrp="1" noRot="1" noChangeAspect="1" noMove="1" noResize="1" noEditPoints="1" noAdjustHandles="1" noChangeArrowheads="1" noChangeShapeType="1" noTextEdit="1"/>
              </p:cNvSpPr>
              <p:nvPr>
                <p:ph idx="1"/>
              </p:nvPr>
            </p:nvSpPr>
            <p:spPr>
              <a:xfrm>
                <a:off x="715992" y="526211"/>
                <a:ext cx="10921042" cy="5779698"/>
              </a:xfrm>
              <a:blipFill>
                <a:blip r:embed="rId2"/>
                <a:stretch>
                  <a:fillRect l="-279" t="-211"/>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F4D7FD6F-D6A8-E1EE-02F4-175F4C6E3F15}"/>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796263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302255-9D80-4BEF-ABDC-AEA2B4668B23}"/>
                  </a:ext>
                </a:extLst>
              </p:cNvPr>
              <p:cNvSpPr>
                <a:spLocks noGrp="1"/>
              </p:cNvSpPr>
              <p:nvPr>
                <p:ph idx="1"/>
              </p:nvPr>
            </p:nvSpPr>
            <p:spPr>
              <a:xfrm>
                <a:off x="638355" y="586595"/>
                <a:ext cx="11110822" cy="5719313"/>
              </a:xfrm>
            </p:spPr>
            <p:txBody>
              <a:bodyPr/>
              <a:lstStyle/>
              <a:p>
                <a:pPr marL="0" indent="0">
                  <a:buNone/>
                </a:pPr>
                <a:r>
                  <a:rPr lang="en-US" dirty="0"/>
                  <a:t>(c) Probability of at most 4 heads =  P(X ≤ 4)</a:t>
                </a:r>
              </a:p>
              <a:p>
                <a:pPr marL="0" indent="0">
                  <a:buNone/>
                </a:pPr>
                <a:r>
                  <a:rPr lang="en-US" dirty="0"/>
                  <a:t>= P(X = 0) + P(X =1) + P(X = 2) + P(X = 3) + P(X = 4)</a:t>
                </a:r>
              </a:p>
              <a:p>
                <a:pPr marL="0" indent="0">
                  <a:buNone/>
                </a:pPr>
                <a:r>
                  <a:rPr lang="en-US" dirty="0"/>
                  <a:t>=</a:t>
                </a:r>
                <a:r>
                  <a:rPr lang="en-US" sz="1800" dirty="0"/>
                  <a:t> 10</a:t>
                </a:r>
                <a14:m>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0 .  </m:t>
                    </m:r>
                    <m:sSup>
                      <m:sSupPr>
                        <m:ctrlPr>
                          <a:rPr lang="en-US" sz="1800" b="0" i="1" smtClean="0">
                            <a:solidFill>
                              <a:srgbClr val="836967"/>
                            </a:solidFill>
                            <a:latin typeface="Cambria Math" panose="02040503050406030204" pitchFamily="18" charset="0"/>
                          </a:rPr>
                        </m:ctrlPr>
                      </m:sSupPr>
                      <m:e>
                        <m:d>
                          <m:dPr>
                            <m:ctrlPr>
                              <a:rPr lang="en-US" sz="1800" b="0" i="1" smtClean="0">
                                <a:solidFill>
                                  <a:srgbClr val="836967"/>
                                </a:solidFill>
                                <a:latin typeface="Cambria Math" panose="02040503050406030204" pitchFamily="18" charset="0"/>
                              </a:rPr>
                            </m:ctrlPr>
                          </m:dPr>
                          <m:e>
                            <m:f>
                              <m:fPr>
                                <m:ctrlPr>
                                  <a:rPr lang="en-US" sz="1800" b="0" i="1" smtClean="0">
                                    <a:solidFill>
                                      <a:srgbClr val="836967"/>
                                    </a:solidFill>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e>
                        </m:d>
                      </m:e>
                      <m:sup>
                        <m:r>
                          <a:rPr lang="en-US" sz="1800" b="0" i="1" smtClean="0">
                            <a:latin typeface="Cambria Math" panose="02040503050406030204" pitchFamily="18" charset="0"/>
                          </a:rPr>
                          <m:t>0</m:t>
                        </m:r>
                      </m:sup>
                    </m:sSup>
                    <m:r>
                      <a:rPr lang="en-US" sz="1800" b="0" i="1" smtClean="0">
                        <a:latin typeface="Cambria Math" panose="02040503050406030204" pitchFamily="18" charset="0"/>
                      </a:rPr>
                      <m:t> </m:t>
                    </m:r>
                    <m:sSup>
                      <m:sSupPr>
                        <m:ctrlPr>
                          <a:rPr lang="en-US" sz="1800" i="1" dirty="0" smtClean="0">
                            <a:solidFill>
                              <a:srgbClr val="836967"/>
                            </a:solidFill>
                            <a:latin typeface="Cambria Math" panose="02040503050406030204" pitchFamily="18" charset="0"/>
                          </a:rPr>
                        </m:ctrlPr>
                      </m:sSupPr>
                      <m:e>
                        <m:d>
                          <m:dPr>
                            <m:ctrlPr>
                              <a:rPr lang="en-US" sz="1800" i="1" dirty="0" smtClean="0">
                                <a:solidFill>
                                  <a:srgbClr val="836967"/>
                                </a:solidFill>
                                <a:latin typeface="Cambria Math" panose="02040503050406030204" pitchFamily="18" charset="0"/>
                              </a:rPr>
                            </m:ctrlPr>
                          </m:dPr>
                          <m:e>
                            <m:f>
                              <m:fPr>
                                <m:ctrlPr>
                                  <a:rPr lang="en-US" sz="1800" i="1" dirty="0" smtClean="0">
                                    <a:solidFill>
                                      <a:srgbClr val="836967"/>
                                    </a:solidFill>
                                    <a:latin typeface="Cambria Math" panose="02040503050406030204" pitchFamily="18" charset="0"/>
                                  </a:rPr>
                                </m:ctrlPr>
                              </m:fPr>
                              <m:num>
                                <m:r>
                                  <a:rPr lang="en-US" sz="1800" dirty="0" smtClean="0">
                                    <a:latin typeface="Cambria Math" panose="02040503050406030204" pitchFamily="18" charset="0"/>
                                  </a:rPr>
                                  <m:t>1</m:t>
                                </m:r>
                              </m:num>
                              <m:den>
                                <m:r>
                                  <a:rPr lang="en-US" sz="1800" i="0" dirty="0" smtClean="0">
                                    <a:latin typeface="Cambria Math" panose="02040503050406030204" pitchFamily="18" charset="0"/>
                                  </a:rPr>
                                  <m:t>2</m:t>
                                </m:r>
                              </m:den>
                            </m:f>
                          </m:e>
                        </m:d>
                      </m:e>
                      <m:sup>
                        <m:r>
                          <a:rPr lang="en-US" sz="1800" i="0" dirty="0" smtClean="0">
                            <a:latin typeface="Cambria Math" panose="02040503050406030204" pitchFamily="18" charset="0"/>
                          </a:rPr>
                          <m:t>10−</m:t>
                        </m:r>
                        <m:r>
                          <a:rPr lang="en-US" sz="1800" b="0" i="0" dirty="0" smtClean="0">
                            <a:latin typeface="Cambria Math" panose="02040503050406030204" pitchFamily="18" charset="0"/>
                          </a:rPr>
                          <m:t>0</m:t>
                        </m:r>
                      </m:sup>
                    </m:sSup>
                  </m:oMath>
                </a14:m>
                <a:r>
                  <a:rPr lang="en-US" dirty="0"/>
                  <a:t>+ 10</a:t>
                </a:r>
                <a14:m>
                  <m:oMath xmlns:m="http://schemas.openxmlformats.org/officeDocument/2006/math">
                    <m:r>
                      <a:rPr lang="en-US" i="1">
                        <a:latin typeface="Cambria Math" panose="02040503050406030204" pitchFamily="18" charset="0"/>
                      </a:rPr>
                      <m:t>𝐶</m:t>
                    </m:r>
                    <m:r>
                      <a:rPr lang="en-US" b="0" i="1" smtClean="0">
                        <a:latin typeface="Cambria Math" panose="02040503050406030204" pitchFamily="18" charset="0"/>
                      </a:rPr>
                      <m:t>1</m:t>
                    </m:r>
                    <m:r>
                      <a:rPr lang="en-US" i="1">
                        <a:latin typeface="Cambria Math" panose="02040503050406030204" pitchFamily="18" charset="0"/>
                      </a:rPr>
                      <m:t> .  </m:t>
                    </m:r>
                    <m:sSup>
                      <m:sSupPr>
                        <m:ctrlPr>
                          <a:rPr lang="en-US" i="1">
                            <a:solidFill>
                              <a:srgbClr val="836967"/>
                            </a:solidFill>
                            <a:latin typeface="Cambria Math" panose="02040503050406030204" pitchFamily="18" charset="0"/>
                          </a:rPr>
                        </m:ctrlPr>
                      </m:sSupPr>
                      <m:e>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d>
                      </m:e>
                      <m:sup>
                        <m:r>
                          <a:rPr lang="en-US" b="0" i="1" smtClean="0">
                            <a:latin typeface="Cambria Math" panose="02040503050406030204" pitchFamily="18" charset="0"/>
                          </a:rPr>
                          <m:t>1</m:t>
                        </m:r>
                      </m:sup>
                    </m:sSup>
                    <m:r>
                      <a:rPr lang="en-US" i="1">
                        <a:latin typeface="Cambria Math" panose="02040503050406030204" pitchFamily="18" charset="0"/>
                      </a:rPr>
                      <m:t> </m:t>
                    </m:r>
                    <m:sSup>
                      <m:sSupPr>
                        <m:ctrlPr>
                          <a:rPr lang="en-US" i="1" dirty="0">
                            <a:solidFill>
                              <a:srgbClr val="836967"/>
                            </a:solidFill>
                            <a:latin typeface="Cambria Math" panose="02040503050406030204" pitchFamily="18" charset="0"/>
                          </a:rPr>
                        </m:ctrlPr>
                      </m:sSupPr>
                      <m:e>
                        <m:d>
                          <m:dPr>
                            <m:ctrlPr>
                              <a:rPr lang="en-US" i="1" dirty="0">
                                <a:solidFill>
                                  <a:srgbClr val="836967"/>
                                </a:solidFill>
                                <a:latin typeface="Cambria Math" panose="02040503050406030204" pitchFamily="18" charset="0"/>
                              </a:rPr>
                            </m:ctrlPr>
                          </m:dPr>
                          <m:e>
                            <m:f>
                              <m:fPr>
                                <m:ctrlPr>
                                  <a:rPr lang="en-US" i="1" dirty="0">
                                    <a:solidFill>
                                      <a:srgbClr val="836967"/>
                                    </a:solidFill>
                                    <a:latin typeface="Cambria Math" panose="02040503050406030204" pitchFamily="18" charset="0"/>
                                  </a:rPr>
                                </m:ctrlPr>
                              </m:fPr>
                              <m:num>
                                <m:r>
                                  <a:rPr lang="en-US" dirty="0">
                                    <a:latin typeface="Cambria Math" panose="02040503050406030204" pitchFamily="18" charset="0"/>
                                  </a:rPr>
                                  <m:t>1</m:t>
                                </m:r>
                              </m:num>
                              <m:den>
                                <m:r>
                                  <a:rPr lang="en-US" dirty="0">
                                    <a:latin typeface="Cambria Math" panose="02040503050406030204" pitchFamily="18" charset="0"/>
                                  </a:rPr>
                                  <m:t>2</m:t>
                                </m:r>
                              </m:den>
                            </m:f>
                          </m:e>
                        </m:d>
                      </m:e>
                      <m:sup>
                        <m:r>
                          <a:rPr lang="en-US" dirty="0">
                            <a:latin typeface="Cambria Math" panose="02040503050406030204" pitchFamily="18" charset="0"/>
                          </a:rPr>
                          <m:t>10−</m:t>
                        </m:r>
                        <m:r>
                          <a:rPr lang="en-US" b="0" i="0" dirty="0" smtClean="0">
                            <a:latin typeface="Cambria Math" panose="02040503050406030204" pitchFamily="18" charset="0"/>
                          </a:rPr>
                          <m:t>1</m:t>
                        </m:r>
                      </m:sup>
                    </m:sSup>
                  </m:oMath>
                </a14:m>
                <a:r>
                  <a:rPr lang="en-US" dirty="0"/>
                  <a:t>+ 10</a:t>
                </a:r>
                <a14:m>
                  <m:oMath xmlns:m="http://schemas.openxmlformats.org/officeDocument/2006/math">
                    <m:r>
                      <a:rPr lang="en-US" i="1">
                        <a:latin typeface="Cambria Math" panose="02040503050406030204" pitchFamily="18" charset="0"/>
                      </a:rPr>
                      <m:t>𝐶</m:t>
                    </m:r>
                    <m:r>
                      <a:rPr lang="en-US" b="0" i="1" smtClean="0">
                        <a:latin typeface="Cambria Math" panose="02040503050406030204" pitchFamily="18" charset="0"/>
                      </a:rPr>
                      <m:t>2</m:t>
                    </m:r>
                    <m:r>
                      <a:rPr lang="en-US" i="1">
                        <a:latin typeface="Cambria Math" panose="02040503050406030204" pitchFamily="18" charset="0"/>
                      </a:rPr>
                      <m:t> .  </m:t>
                    </m:r>
                    <m:sSup>
                      <m:sSupPr>
                        <m:ctrlPr>
                          <a:rPr lang="en-US" i="1">
                            <a:solidFill>
                              <a:srgbClr val="836967"/>
                            </a:solidFill>
                            <a:latin typeface="Cambria Math" panose="02040503050406030204" pitchFamily="18" charset="0"/>
                          </a:rPr>
                        </m:ctrlPr>
                      </m:sSupPr>
                      <m:e>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d>
                      </m:e>
                      <m:sup>
                        <m:r>
                          <a:rPr lang="en-US" b="0" i="1" smtClean="0">
                            <a:latin typeface="Cambria Math" panose="02040503050406030204" pitchFamily="18" charset="0"/>
                          </a:rPr>
                          <m:t>2</m:t>
                        </m:r>
                      </m:sup>
                    </m:sSup>
                    <m:r>
                      <a:rPr lang="en-US" i="1">
                        <a:latin typeface="Cambria Math" panose="02040503050406030204" pitchFamily="18" charset="0"/>
                      </a:rPr>
                      <m:t> </m:t>
                    </m:r>
                    <m:sSup>
                      <m:sSupPr>
                        <m:ctrlPr>
                          <a:rPr lang="en-US" i="1" dirty="0">
                            <a:solidFill>
                              <a:srgbClr val="836967"/>
                            </a:solidFill>
                            <a:latin typeface="Cambria Math" panose="02040503050406030204" pitchFamily="18" charset="0"/>
                          </a:rPr>
                        </m:ctrlPr>
                      </m:sSupPr>
                      <m:e>
                        <m:d>
                          <m:dPr>
                            <m:ctrlPr>
                              <a:rPr lang="en-US" i="1" dirty="0">
                                <a:solidFill>
                                  <a:srgbClr val="836967"/>
                                </a:solidFill>
                                <a:latin typeface="Cambria Math" panose="02040503050406030204" pitchFamily="18" charset="0"/>
                              </a:rPr>
                            </m:ctrlPr>
                          </m:dPr>
                          <m:e>
                            <m:f>
                              <m:fPr>
                                <m:ctrlPr>
                                  <a:rPr lang="en-US" i="1" dirty="0">
                                    <a:solidFill>
                                      <a:srgbClr val="836967"/>
                                    </a:solidFill>
                                    <a:latin typeface="Cambria Math" panose="02040503050406030204" pitchFamily="18" charset="0"/>
                                  </a:rPr>
                                </m:ctrlPr>
                              </m:fPr>
                              <m:num>
                                <m:r>
                                  <a:rPr lang="en-US" dirty="0">
                                    <a:latin typeface="Cambria Math" panose="02040503050406030204" pitchFamily="18" charset="0"/>
                                  </a:rPr>
                                  <m:t>1</m:t>
                                </m:r>
                              </m:num>
                              <m:den>
                                <m:r>
                                  <a:rPr lang="en-US" dirty="0">
                                    <a:latin typeface="Cambria Math" panose="02040503050406030204" pitchFamily="18" charset="0"/>
                                  </a:rPr>
                                  <m:t>2</m:t>
                                </m:r>
                              </m:den>
                            </m:f>
                          </m:e>
                        </m:d>
                      </m:e>
                      <m:sup>
                        <m:r>
                          <a:rPr lang="en-US" dirty="0">
                            <a:latin typeface="Cambria Math" panose="02040503050406030204" pitchFamily="18" charset="0"/>
                          </a:rPr>
                          <m:t>10−</m:t>
                        </m:r>
                        <m:r>
                          <a:rPr lang="en-US" b="0" i="0" dirty="0" smtClean="0">
                            <a:latin typeface="Cambria Math" panose="02040503050406030204" pitchFamily="18" charset="0"/>
                          </a:rPr>
                          <m:t>2</m:t>
                        </m:r>
                      </m:sup>
                    </m:sSup>
                  </m:oMath>
                </a14:m>
                <a:r>
                  <a:rPr lang="en-US" dirty="0"/>
                  <a:t>+ 10</a:t>
                </a:r>
                <a14:m>
                  <m:oMath xmlns:m="http://schemas.openxmlformats.org/officeDocument/2006/math">
                    <m:r>
                      <a:rPr lang="en-US" i="1">
                        <a:latin typeface="Cambria Math" panose="02040503050406030204" pitchFamily="18" charset="0"/>
                      </a:rPr>
                      <m:t>𝐶</m:t>
                    </m:r>
                    <m:r>
                      <a:rPr lang="en-US" b="0" i="1" smtClean="0">
                        <a:latin typeface="Cambria Math" panose="02040503050406030204" pitchFamily="18" charset="0"/>
                      </a:rPr>
                      <m:t>3</m:t>
                    </m:r>
                    <m:r>
                      <a:rPr lang="en-US" i="1">
                        <a:latin typeface="Cambria Math" panose="02040503050406030204" pitchFamily="18" charset="0"/>
                      </a:rPr>
                      <m:t> .  </m:t>
                    </m:r>
                    <m:sSup>
                      <m:sSupPr>
                        <m:ctrlPr>
                          <a:rPr lang="en-US" i="1">
                            <a:solidFill>
                              <a:srgbClr val="836967"/>
                            </a:solidFill>
                            <a:latin typeface="Cambria Math" panose="02040503050406030204" pitchFamily="18" charset="0"/>
                          </a:rPr>
                        </m:ctrlPr>
                      </m:sSupPr>
                      <m:e>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d>
                      </m:e>
                      <m:sup>
                        <m:r>
                          <a:rPr lang="en-US" b="0" i="1" smtClean="0">
                            <a:latin typeface="Cambria Math" panose="02040503050406030204" pitchFamily="18" charset="0"/>
                          </a:rPr>
                          <m:t>3</m:t>
                        </m:r>
                      </m:sup>
                    </m:sSup>
                    <m:r>
                      <a:rPr lang="en-US" i="1">
                        <a:latin typeface="Cambria Math" panose="02040503050406030204" pitchFamily="18" charset="0"/>
                      </a:rPr>
                      <m:t> </m:t>
                    </m:r>
                    <m:sSup>
                      <m:sSupPr>
                        <m:ctrlPr>
                          <a:rPr lang="en-US" i="1" dirty="0">
                            <a:solidFill>
                              <a:srgbClr val="836967"/>
                            </a:solidFill>
                            <a:latin typeface="Cambria Math" panose="02040503050406030204" pitchFamily="18" charset="0"/>
                          </a:rPr>
                        </m:ctrlPr>
                      </m:sSupPr>
                      <m:e>
                        <m:d>
                          <m:dPr>
                            <m:ctrlPr>
                              <a:rPr lang="en-US" i="1" dirty="0">
                                <a:solidFill>
                                  <a:srgbClr val="836967"/>
                                </a:solidFill>
                                <a:latin typeface="Cambria Math" panose="02040503050406030204" pitchFamily="18" charset="0"/>
                              </a:rPr>
                            </m:ctrlPr>
                          </m:dPr>
                          <m:e>
                            <m:f>
                              <m:fPr>
                                <m:ctrlPr>
                                  <a:rPr lang="en-US" i="1" dirty="0">
                                    <a:solidFill>
                                      <a:srgbClr val="836967"/>
                                    </a:solidFill>
                                    <a:latin typeface="Cambria Math" panose="02040503050406030204" pitchFamily="18" charset="0"/>
                                  </a:rPr>
                                </m:ctrlPr>
                              </m:fPr>
                              <m:num>
                                <m:r>
                                  <a:rPr lang="en-US" dirty="0">
                                    <a:latin typeface="Cambria Math" panose="02040503050406030204" pitchFamily="18" charset="0"/>
                                  </a:rPr>
                                  <m:t>1</m:t>
                                </m:r>
                              </m:num>
                              <m:den>
                                <m:r>
                                  <a:rPr lang="en-US" dirty="0">
                                    <a:latin typeface="Cambria Math" panose="02040503050406030204" pitchFamily="18" charset="0"/>
                                  </a:rPr>
                                  <m:t>2</m:t>
                                </m:r>
                              </m:den>
                            </m:f>
                          </m:e>
                        </m:d>
                      </m:e>
                      <m:sup>
                        <m:r>
                          <a:rPr lang="en-US" dirty="0">
                            <a:latin typeface="Cambria Math" panose="02040503050406030204" pitchFamily="18" charset="0"/>
                          </a:rPr>
                          <m:t>10−</m:t>
                        </m:r>
                        <m:r>
                          <a:rPr lang="en-US" b="0" i="0" dirty="0" smtClean="0">
                            <a:latin typeface="Cambria Math" panose="02040503050406030204" pitchFamily="18" charset="0"/>
                          </a:rPr>
                          <m:t>3</m:t>
                        </m:r>
                      </m:sup>
                    </m:sSup>
                  </m:oMath>
                </a14:m>
                <a:r>
                  <a:rPr lang="en-US" dirty="0"/>
                  <a:t>+ 10</a:t>
                </a:r>
                <a14:m>
                  <m:oMath xmlns:m="http://schemas.openxmlformats.org/officeDocument/2006/math">
                    <m:r>
                      <a:rPr lang="en-US" i="1">
                        <a:latin typeface="Cambria Math" panose="02040503050406030204" pitchFamily="18" charset="0"/>
                      </a:rPr>
                      <m:t>𝐶</m:t>
                    </m:r>
                    <m:r>
                      <a:rPr lang="en-US" b="0" i="1" smtClean="0">
                        <a:latin typeface="Cambria Math" panose="02040503050406030204" pitchFamily="18" charset="0"/>
                      </a:rPr>
                      <m:t>4</m:t>
                    </m:r>
                    <m:r>
                      <a:rPr lang="en-US" i="1">
                        <a:latin typeface="Cambria Math" panose="02040503050406030204" pitchFamily="18" charset="0"/>
                      </a:rPr>
                      <m:t> .  </m:t>
                    </m:r>
                    <m:sSup>
                      <m:sSupPr>
                        <m:ctrlPr>
                          <a:rPr lang="en-US" i="1">
                            <a:solidFill>
                              <a:srgbClr val="836967"/>
                            </a:solidFill>
                            <a:latin typeface="Cambria Math" panose="02040503050406030204" pitchFamily="18" charset="0"/>
                          </a:rPr>
                        </m:ctrlPr>
                      </m:sSupPr>
                      <m:e>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d>
                      </m:e>
                      <m:sup>
                        <m:r>
                          <a:rPr lang="en-US" b="0" i="1" smtClean="0">
                            <a:latin typeface="Cambria Math" panose="02040503050406030204" pitchFamily="18" charset="0"/>
                          </a:rPr>
                          <m:t>4</m:t>
                        </m:r>
                      </m:sup>
                    </m:sSup>
                    <m:r>
                      <a:rPr lang="en-US" i="1">
                        <a:latin typeface="Cambria Math" panose="02040503050406030204" pitchFamily="18" charset="0"/>
                      </a:rPr>
                      <m:t> </m:t>
                    </m:r>
                    <m:sSup>
                      <m:sSupPr>
                        <m:ctrlPr>
                          <a:rPr lang="en-US" i="1" dirty="0">
                            <a:solidFill>
                              <a:srgbClr val="836967"/>
                            </a:solidFill>
                            <a:latin typeface="Cambria Math" panose="02040503050406030204" pitchFamily="18" charset="0"/>
                          </a:rPr>
                        </m:ctrlPr>
                      </m:sSupPr>
                      <m:e>
                        <m:d>
                          <m:dPr>
                            <m:ctrlPr>
                              <a:rPr lang="en-US" i="1" dirty="0">
                                <a:solidFill>
                                  <a:srgbClr val="836967"/>
                                </a:solidFill>
                                <a:latin typeface="Cambria Math" panose="02040503050406030204" pitchFamily="18" charset="0"/>
                              </a:rPr>
                            </m:ctrlPr>
                          </m:dPr>
                          <m:e>
                            <m:f>
                              <m:fPr>
                                <m:ctrlPr>
                                  <a:rPr lang="en-US" i="1" dirty="0">
                                    <a:solidFill>
                                      <a:srgbClr val="836967"/>
                                    </a:solidFill>
                                    <a:latin typeface="Cambria Math" panose="02040503050406030204" pitchFamily="18" charset="0"/>
                                  </a:rPr>
                                </m:ctrlPr>
                              </m:fPr>
                              <m:num>
                                <m:r>
                                  <a:rPr lang="en-US" dirty="0">
                                    <a:latin typeface="Cambria Math" panose="02040503050406030204" pitchFamily="18" charset="0"/>
                                  </a:rPr>
                                  <m:t>1</m:t>
                                </m:r>
                              </m:num>
                              <m:den>
                                <m:r>
                                  <a:rPr lang="en-US" dirty="0">
                                    <a:latin typeface="Cambria Math" panose="02040503050406030204" pitchFamily="18" charset="0"/>
                                  </a:rPr>
                                  <m:t>2</m:t>
                                </m:r>
                              </m:den>
                            </m:f>
                          </m:e>
                        </m:d>
                      </m:e>
                      <m:sup>
                        <m:r>
                          <a:rPr lang="en-US" dirty="0">
                            <a:latin typeface="Cambria Math" panose="02040503050406030204" pitchFamily="18" charset="0"/>
                          </a:rPr>
                          <m:t>10−</m:t>
                        </m:r>
                        <m:r>
                          <a:rPr lang="en-US" b="0" i="0" dirty="0" smtClean="0">
                            <a:latin typeface="Cambria Math" panose="02040503050406030204" pitchFamily="18" charset="0"/>
                          </a:rPr>
                          <m:t>4</m:t>
                        </m:r>
                      </m:sup>
                    </m:sSup>
                  </m:oMath>
                </a14:m>
                <a:endParaRPr lang="en-US" dirty="0"/>
              </a:p>
              <a:p>
                <a:pPr marL="0" indent="0">
                  <a:buNone/>
                </a:pPr>
                <a:r>
                  <a:rPr lang="en-US" dirty="0"/>
                  <a:t>= </a:t>
                </a:r>
                <a:r>
                  <a:rPr lang="en-US" sz="1800" b="0" i="0" u="none" strike="noStrike" dirty="0">
                    <a:solidFill>
                      <a:srgbClr val="000000"/>
                    </a:solidFill>
                    <a:effectLst/>
                    <a:latin typeface="Calibri" panose="020F0502020204030204" pitchFamily="34" charset="0"/>
                  </a:rPr>
                  <a:t>0.00098</a:t>
                </a:r>
                <a:r>
                  <a:rPr lang="en-US" dirty="0"/>
                  <a:t> + </a:t>
                </a:r>
                <a:r>
                  <a:rPr lang="en-US" sz="1800" b="0" i="0" u="none" strike="noStrike" dirty="0">
                    <a:solidFill>
                      <a:srgbClr val="000000"/>
                    </a:solidFill>
                    <a:effectLst/>
                    <a:latin typeface="Calibri" panose="020F0502020204030204" pitchFamily="34" charset="0"/>
                  </a:rPr>
                  <a:t>0.00977</a:t>
                </a:r>
                <a:r>
                  <a:rPr lang="en-US" dirty="0"/>
                  <a:t> + </a:t>
                </a:r>
                <a:r>
                  <a:rPr lang="en-US" sz="1800" b="0" i="0" u="none" strike="noStrike" dirty="0">
                    <a:solidFill>
                      <a:srgbClr val="000000"/>
                    </a:solidFill>
                    <a:effectLst/>
                    <a:latin typeface="Calibri" panose="020F0502020204030204" pitchFamily="34" charset="0"/>
                  </a:rPr>
                  <a:t>0.04395</a:t>
                </a:r>
                <a:r>
                  <a:rPr lang="en-US" dirty="0"/>
                  <a:t> + </a:t>
                </a:r>
                <a:r>
                  <a:rPr lang="en-US" sz="1800" b="0" i="0" u="none" strike="noStrike" dirty="0">
                    <a:solidFill>
                      <a:srgbClr val="000000"/>
                    </a:solidFill>
                    <a:effectLst/>
                    <a:latin typeface="Calibri" panose="020F0502020204030204" pitchFamily="34" charset="0"/>
                  </a:rPr>
                  <a:t>0.11719</a:t>
                </a:r>
                <a:r>
                  <a:rPr lang="en-US" dirty="0"/>
                  <a:t> + </a:t>
                </a:r>
                <a:r>
                  <a:rPr lang="en-US" sz="1800" b="0" i="0" u="none" strike="noStrike" dirty="0">
                    <a:solidFill>
                      <a:srgbClr val="000000"/>
                    </a:solidFill>
                    <a:effectLst/>
                    <a:latin typeface="Calibri" panose="020F0502020204030204" pitchFamily="34" charset="0"/>
                  </a:rPr>
                  <a:t>0.20508</a:t>
                </a:r>
                <a:r>
                  <a:rPr lang="en-US" dirty="0"/>
                  <a:t> </a:t>
                </a:r>
              </a:p>
              <a:p>
                <a:pPr marL="0" indent="0">
                  <a:buNone/>
                </a:pPr>
                <a:r>
                  <a:rPr lang="en-US" dirty="0"/>
                  <a:t>= </a:t>
                </a:r>
                <a:r>
                  <a:rPr lang="en-US" sz="1800" b="0" i="0" u="none" strike="noStrike" dirty="0">
                    <a:solidFill>
                      <a:srgbClr val="000000"/>
                    </a:solidFill>
                    <a:effectLst/>
                    <a:latin typeface="Calibri" panose="020F0502020204030204" pitchFamily="34" charset="0"/>
                  </a:rPr>
                  <a:t>0.37695</a:t>
                </a:r>
                <a:r>
                  <a:rPr lang="en-US" dirty="0"/>
                  <a:t> </a:t>
                </a:r>
              </a:p>
              <a:p>
                <a:pPr marL="0" indent="0">
                  <a:buNone/>
                </a:pPr>
                <a:endParaRPr lang="en-US" dirty="0"/>
              </a:p>
              <a:p>
                <a:pPr marL="0" indent="0">
                  <a:buNone/>
                </a:pPr>
                <a:r>
                  <a:rPr lang="en-US" dirty="0"/>
                  <a:t>(d) Probability that there will between </a:t>
                </a:r>
                <a:r>
                  <a:rPr lang="en-US" sz="1800" dirty="0"/>
                  <a:t>3 to 6 heads inclusive</a:t>
                </a:r>
              </a:p>
              <a:p>
                <a:pPr marL="0" indent="0">
                  <a:buNone/>
                </a:pPr>
                <a:r>
                  <a:rPr lang="en-US" dirty="0"/>
                  <a:t>= P(3 ≤ X ≤ 6)</a:t>
                </a:r>
              </a:p>
              <a:p>
                <a:pPr marL="0" indent="0">
                  <a:buNone/>
                </a:pPr>
                <a:r>
                  <a:rPr lang="en-US" sz="1800" dirty="0"/>
                  <a:t>= P(X = 3) + P(X = 4) + P(X = 5) + P(X = 6)</a:t>
                </a:r>
              </a:p>
              <a:p>
                <a:pPr marL="0" indent="0">
                  <a:buNone/>
                </a:pPr>
                <a:r>
                  <a:rPr lang="en-US" dirty="0"/>
                  <a:t>= </a:t>
                </a:r>
                <a:r>
                  <a:rPr lang="en-US" sz="1800" dirty="0"/>
                  <a:t>10</a:t>
                </a:r>
                <a14:m>
                  <m:oMath xmlns:m="http://schemas.openxmlformats.org/officeDocument/2006/math">
                    <m:r>
                      <a:rPr lang="en-US" sz="1800" b="0" i="1" smtClean="0">
                        <a:latin typeface="Cambria Math" panose="02040503050406030204" pitchFamily="18" charset="0"/>
                      </a:rPr>
                      <m:t>𝐶</m:t>
                    </m:r>
                    <m:r>
                      <a:rPr lang="en-US" sz="1800" b="0" i="1" smtClean="0">
                        <a:latin typeface="Cambria Math" panose="02040503050406030204" pitchFamily="18" charset="0"/>
                      </a:rPr>
                      <m:t>3 .  </m:t>
                    </m:r>
                    <m:sSup>
                      <m:sSupPr>
                        <m:ctrlPr>
                          <a:rPr lang="en-US" sz="1800" b="0" i="1" smtClean="0">
                            <a:solidFill>
                              <a:srgbClr val="836967"/>
                            </a:solidFill>
                            <a:latin typeface="Cambria Math" panose="02040503050406030204" pitchFamily="18" charset="0"/>
                          </a:rPr>
                        </m:ctrlPr>
                      </m:sSupPr>
                      <m:e>
                        <m:d>
                          <m:dPr>
                            <m:ctrlPr>
                              <a:rPr lang="en-US" sz="1800" b="0" i="1" smtClean="0">
                                <a:solidFill>
                                  <a:srgbClr val="836967"/>
                                </a:solidFill>
                                <a:latin typeface="Cambria Math" panose="02040503050406030204" pitchFamily="18" charset="0"/>
                              </a:rPr>
                            </m:ctrlPr>
                          </m:dPr>
                          <m:e>
                            <m:f>
                              <m:fPr>
                                <m:ctrlPr>
                                  <a:rPr lang="en-US" sz="1800" b="0" i="1" smtClean="0">
                                    <a:solidFill>
                                      <a:srgbClr val="836967"/>
                                    </a:solidFill>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2</m:t>
                                </m:r>
                              </m:den>
                            </m:f>
                          </m:e>
                        </m:d>
                      </m:e>
                      <m:sup>
                        <m:r>
                          <a:rPr lang="en-US" sz="1800" b="0" i="1" smtClean="0">
                            <a:latin typeface="Cambria Math" panose="02040503050406030204" pitchFamily="18" charset="0"/>
                          </a:rPr>
                          <m:t>3</m:t>
                        </m:r>
                      </m:sup>
                    </m:sSup>
                    <m:r>
                      <a:rPr lang="en-US" sz="1800" b="0" i="1" smtClean="0">
                        <a:latin typeface="Cambria Math" panose="02040503050406030204" pitchFamily="18" charset="0"/>
                      </a:rPr>
                      <m:t> </m:t>
                    </m:r>
                    <m:sSup>
                      <m:sSupPr>
                        <m:ctrlPr>
                          <a:rPr lang="en-US" sz="1800" i="1" dirty="0" smtClean="0">
                            <a:solidFill>
                              <a:srgbClr val="836967"/>
                            </a:solidFill>
                            <a:latin typeface="Cambria Math" panose="02040503050406030204" pitchFamily="18" charset="0"/>
                          </a:rPr>
                        </m:ctrlPr>
                      </m:sSupPr>
                      <m:e>
                        <m:d>
                          <m:dPr>
                            <m:ctrlPr>
                              <a:rPr lang="en-US" sz="1800" i="1" dirty="0" smtClean="0">
                                <a:solidFill>
                                  <a:srgbClr val="836967"/>
                                </a:solidFill>
                                <a:latin typeface="Cambria Math" panose="02040503050406030204" pitchFamily="18" charset="0"/>
                              </a:rPr>
                            </m:ctrlPr>
                          </m:dPr>
                          <m:e>
                            <m:f>
                              <m:fPr>
                                <m:ctrlPr>
                                  <a:rPr lang="en-US" sz="1800" i="1" dirty="0" smtClean="0">
                                    <a:solidFill>
                                      <a:srgbClr val="836967"/>
                                    </a:solidFill>
                                    <a:latin typeface="Cambria Math" panose="02040503050406030204" pitchFamily="18" charset="0"/>
                                  </a:rPr>
                                </m:ctrlPr>
                              </m:fPr>
                              <m:num>
                                <m:r>
                                  <a:rPr lang="en-US" sz="1800" dirty="0" smtClean="0">
                                    <a:latin typeface="Cambria Math" panose="02040503050406030204" pitchFamily="18" charset="0"/>
                                  </a:rPr>
                                  <m:t>1</m:t>
                                </m:r>
                              </m:num>
                              <m:den>
                                <m:r>
                                  <a:rPr lang="en-US" sz="1800" i="0" dirty="0" smtClean="0">
                                    <a:latin typeface="Cambria Math" panose="02040503050406030204" pitchFamily="18" charset="0"/>
                                  </a:rPr>
                                  <m:t>2</m:t>
                                </m:r>
                              </m:den>
                            </m:f>
                          </m:e>
                        </m:d>
                      </m:e>
                      <m:sup>
                        <m:r>
                          <a:rPr lang="en-US" sz="1800" i="0" dirty="0" smtClean="0">
                            <a:latin typeface="Cambria Math" panose="02040503050406030204" pitchFamily="18" charset="0"/>
                          </a:rPr>
                          <m:t>10−</m:t>
                        </m:r>
                        <m:r>
                          <a:rPr lang="en-US" sz="1800" b="0" i="0" dirty="0" smtClean="0">
                            <a:latin typeface="Cambria Math" panose="02040503050406030204" pitchFamily="18" charset="0"/>
                          </a:rPr>
                          <m:t>3</m:t>
                        </m:r>
                      </m:sup>
                    </m:sSup>
                  </m:oMath>
                </a14:m>
                <a:r>
                  <a:rPr lang="en-US" dirty="0"/>
                  <a:t>+ 10</a:t>
                </a:r>
                <a14:m>
                  <m:oMath xmlns:m="http://schemas.openxmlformats.org/officeDocument/2006/math">
                    <m:r>
                      <a:rPr lang="en-US" i="1">
                        <a:latin typeface="Cambria Math" panose="02040503050406030204" pitchFamily="18" charset="0"/>
                      </a:rPr>
                      <m:t>𝐶</m:t>
                    </m:r>
                    <m:r>
                      <a:rPr lang="en-US" b="0" i="1" smtClean="0">
                        <a:latin typeface="Cambria Math" panose="02040503050406030204" pitchFamily="18" charset="0"/>
                      </a:rPr>
                      <m:t>4</m:t>
                    </m:r>
                    <m:r>
                      <a:rPr lang="en-US" i="1">
                        <a:latin typeface="Cambria Math" panose="02040503050406030204" pitchFamily="18" charset="0"/>
                      </a:rPr>
                      <m:t> .  </m:t>
                    </m:r>
                    <m:sSup>
                      <m:sSupPr>
                        <m:ctrlPr>
                          <a:rPr lang="en-US" i="1">
                            <a:solidFill>
                              <a:srgbClr val="836967"/>
                            </a:solidFill>
                            <a:latin typeface="Cambria Math" panose="02040503050406030204" pitchFamily="18" charset="0"/>
                          </a:rPr>
                        </m:ctrlPr>
                      </m:sSupPr>
                      <m:e>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d>
                      </m:e>
                      <m:sup>
                        <m:r>
                          <a:rPr lang="en-US" b="0" i="1" smtClean="0">
                            <a:latin typeface="Cambria Math" panose="02040503050406030204" pitchFamily="18" charset="0"/>
                          </a:rPr>
                          <m:t>4</m:t>
                        </m:r>
                      </m:sup>
                    </m:sSup>
                    <m:r>
                      <a:rPr lang="en-US" i="1">
                        <a:latin typeface="Cambria Math" panose="02040503050406030204" pitchFamily="18" charset="0"/>
                      </a:rPr>
                      <m:t> </m:t>
                    </m:r>
                    <m:sSup>
                      <m:sSupPr>
                        <m:ctrlPr>
                          <a:rPr lang="en-US" i="1" dirty="0">
                            <a:solidFill>
                              <a:srgbClr val="836967"/>
                            </a:solidFill>
                            <a:latin typeface="Cambria Math" panose="02040503050406030204" pitchFamily="18" charset="0"/>
                          </a:rPr>
                        </m:ctrlPr>
                      </m:sSupPr>
                      <m:e>
                        <m:d>
                          <m:dPr>
                            <m:ctrlPr>
                              <a:rPr lang="en-US" i="1" dirty="0">
                                <a:solidFill>
                                  <a:srgbClr val="836967"/>
                                </a:solidFill>
                                <a:latin typeface="Cambria Math" panose="02040503050406030204" pitchFamily="18" charset="0"/>
                              </a:rPr>
                            </m:ctrlPr>
                          </m:dPr>
                          <m:e>
                            <m:f>
                              <m:fPr>
                                <m:ctrlPr>
                                  <a:rPr lang="en-US" i="1" dirty="0">
                                    <a:solidFill>
                                      <a:srgbClr val="836967"/>
                                    </a:solidFill>
                                    <a:latin typeface="Cambria Math" panose="02040503050406030204" pitchFamily="18" charset="0"/>
                                  </a:rPr>
                                </m:ctrlPr>
                              </m:fPr>
                              <m:num>
                                <m:r>
                                  <a:rPr lang="en-US" dirty="0">
                                    <a:latin typeface="Cambria Math" panose="02040503050406030204" pitchFamily="18" charset="0"/>
                                  </a:rPr>
                                  <m:t>1</m:t>
                                </m:r>
                              </m:num>
                              <m:den>
                                <m:r>
                                  <a:rPr lang="en-US" dirty="0">
                                    <a:latin typeface="Cambria Math" panose="02040503050406030204" pitchFamily="18" charset="0"/>
                                  </a:rPr>
                                  <m:t>2</m:t>
                                </m:r>
                              </m:den>
                            </m:f>
                          </m:e>
                        </m:d>
                      </m:e>
                      <m:sup>
                        <m:r>
                          <a:rPr lang="en-US" dirty="0">
                            <a:latin typeface="Cambria Math" panose="02040503050406030204" pitchFamily="18" charset="0"/>
                          </a:rPr>
                          <m:t>10−</m:t>
                        </m:r>
                        <m:r>
                          <a:rPr lang="en-US" b="0" i="0" dirty="0" smtClean="0">
                            <a:latin typeface="Cambria Math" panose="02040503050406030204" pitchFamily="18" charset="0"/>
                          </a:rPr>
                          <m:t>4</m:t>
                        </m:r>
                      </m:sup>
                    </m:sSup>
                  </m:oMath>
                </a14:m>
                <a:r>
                  <a:rPr lang="en-US" dirty="0"/>
                  <a:t>+ 10</a:t>
                </a:r>
                <a14:m>
                  <m:oMath xmlns:m="http://schemas.openxmlformats.org/officeDocument/2006/math">
                    <m:r>
                      <a:rPr lang="en-US" i="1">
                        <a:latin typeface="Cambria Math" panose="02040503050406030204" pitchFamily="18" charset="0"/>
                      </a:rPr>
                      <m:t>𝐶</m:t>
                    </m:r>
                    <m:r>
                      <a:rPr lang="en-US" i="1">
                        <a:latin typeface="Cambria Math" panose="02040503050406030204" pitchFamily="18" charset="0"/>
                      </a:rPr>
                      <m:t>5 .  </m:t>
                    </m:r>
                    <m:sSup>
                      <m:sSupPr>
                        <m:ctrlPr>
                          <a:rPr lang="en-US" i="1">
                            <a:solidFill>
                              <a:srgbClr val="836967"/>
                            </a:solidFill>
                            <a:latin typeface="Cambria Math" panose="02040503050406030204" pitchFamily="18" charset="0"/>
                          </a:rPr>
                        </m:ctrlPr>
                      </m:sSupPr>
                      <m:e>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d>
                      </m:e>
                      <m:sup>
                        <m:r>
                          <a:rPr lang="en-US" i="1">
                            <a:latin typeface="Cambria Math" panose="02040503050406030204" pitchFamily="18" charset="0"/>
                          </a:rPr>
                          <m:t>5</m:t>
                        </m:r>
                      </m:sup>
                    </m:sSup>
                    <m:r>
                      <a:rPr lang="en-US" i="1">
                        <a:latin typeface="Cambria Math" panose="02040503050406030204" pitchFamily="18" charset="0"/>
                      </a:rPr>
                      <m:t> </m:t>
                    </m:r>
                    <m:sSup>
                      <m:sSupPr>
                        <m:ctrlPr>
                          <a:rPr lang="en-US" i="1" dirty="0">
                            <a:solidFill>
                              <a:srgbClr val="836967"/>
                            </a:solidFill>
                            <a:latin typeface="Cambria Math" panose="02040503050406030204" pitchFamily="18" charset="0"/>
                          </a:rPr>
                        </m:ctrlPr>
                      </m:sSupPr>
                      <m:e>
                        <m:d>
                          <m:dPr>
                            <m:ctrlPr>
                              <a:rPr lang="en-US" i="1" dirty="0">
                                <a:solidFill>
                                  <a:srgbClr val="836967"/>
                                </a:solidFill>
                                <a:latin typeface="Cambria Math" panose="02040503050406030204" pitchFamily="18" charset="0"/>
                              </a:rPr>
                            </m:ctrlPr>
                          </m:dPr>
                          <m:e>
                            <m:f>
                              <m:fPr>
                                <m:ctrlPr>
                                  <a:rPr lang="en-US" i="1" dirty="0">
                                    <a:solidFill>
                                      <a:srgbClr val="836967"/>
                                    </a:solidFill>
                                    <a:latin typeface="Cambria Math" panose="02040503050406030204" pitchFamily="18" charset="0"/>
                                  </a:rPr>
                                </m:ctrlPr>
                              </m:fPr>
                              <m:num>
                                <m:r>
                                  <a:rPr lang="en-US" dirty="0">
                                    <a:latin typeface="Cambria Math" panose="02040503050406030204" pitchFamily="18" charset="0"/>
                                  </a:rPr>
                                  <m:t>1</m:t>
                                </m:r>
                              </m:num>
                              <m:den>
                                <m:r>
                                  <a:rPr lang="en-US" dirty="0">
                                    <a:latin typeface="Cambria Math" panose="02040503050406030204" pitchFamily="18" charset="0"/>
                                  </a:rPr>
                                  <m:t>2</m:t>
                                </m:r>
                              </m:den>
                            </m:f>
                          </m:e>
                        </m:d>
                      </m:e>
                      <m:sup>
                        <m:r>
                          <a:rPr lang="en-US" dirty="0">
                            <a:latin typeface="Cambria Math" panose="02040503050406030204" pitchFamily="18" charset="0"/>
                          </a:rPr>
                          <m:t>10−5</m:t>
                        </m:r>
                      </m:sup>
                    </m:sSup>
                  </m:oMath>
                </a14:m>
                <a:r>
                  <a:rPr lang="en-US" dirty="0"/>
                  <a:t>+ 10</a:t>
                </a:r>
                <a14:m>
                  <m:oMath xmlns:m="http://schemas.openxmlformats.org/officeDocument/2006/math">
                    <m:r>
                      <a:rPr lang="en-US" i="1">
                        <a:latin typeface="Cambria Math" panose="02040503050406030204" pitchFamily="18" charset="0"/>
                      </a:rPr>
                      <m:t>𝐶</m:t>
                    </m:r>
                    <m:r>
                      <a:rPr lang="en-US" b="0" i="1" smtClean="0">
                        <a:latin typeface="Cambria Math" panose="02040503050406030204" pitchFamily="18" charset="0"/>
                      </a:rPr>
                      <m:t>6</m:t>
                    </m:r>
                    <m:r>
                      <a:rPr lang="en-US" i="1">
                        <a:latin typeface="Cambria Math" panose="02040503050406030204" pitchFamily="18" charset="0"/>
                      </a:rPr>
                      <m:t> .  </m:t>
                    </m:r>
                    <m:sSup>
                      <m:sSupPr>
                        <m:ctrlPr>
                          <a:rPr lang="en-US" i="1">
                            <a:solidFill>
                              <a:srgbClr val="836967"/>
                            </a:solidFill>
                            <a:latin typeface="Cambria Math" panose="02040503050406030204" pitchFamily="18" charset="0"/>
                          </a:rPr>
                        </m:ctrlPr>
                      </m:sSupPr>
                      <m:e>
                        <m:d>
                          <m:dPr>
                            <m:ctrlPr>
                              <a:rPr lang="en-US" i="1">
                                <a:solidFill>
                                  <a:srgbClr val="836967"/>
                                </a:solidFill>
                                <a:latin typeface="Cambria Math" panose="02040503050406030204" pitchFamily="18" charset="0"/>
                              </a:rPr>
                            </m:ctrlPr>
                          </m:dPr>
                          <m:e>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e>
                        </m:d>
                      </m:e>
                      <m:sup>
                        <m:r>
                          <a:rPr lang="en-US" b="0" i="1" smtClean="0">
                            <a:latin typeface="Cambria Math" panose="02040503050406030204" pitchFamily="18" charset="0"/>
                          </a:rPr>
                          <m:t>6</m:t>
                        </m:r>
                      </m:sup>
                    </m:sSup>
                    <m:r>
                      <a:rPr lang="en-US" i="1">
                        <a:latin typeface="Cambria Math" panose="02040503050406030204" pitchFamily="18" charset="0"/>
                      </a:rPr>
                      <m:t> </m:t>
                    </m:r>
                    <m:sSup>
                      <m:sSupPr>
                        <m:ctrlPr>
                          <a:rPr lang="en-US" i="1" dirty="0">
                            <a:solidFill>
                              <a:srgbClr val="836967"/>
                            </a:solidFill>
                            <a:latin typeface="Cambria Math" panose="02040503050406030204" pitchFamily="18" charset="0"/>
                          </a:rPr>
                        </m:ctrlPr>
                      </m:sSupPr>
                      <m:e>
                        <m:d>
                          <m:dPr>
                            <m:ctrlPr>
                              <a:rPr lang="en-US" i="1" dirty="0">
                                <a:solidFill>
                                  <a:srgbClr val="836967"/>
                                </a:solidFill>
                                <a:latin typeface="Cambria Math" panose="02040503050406030204" pitchFamily="18" charset="0"/>
                              </a:rPr>
                            </m:ctrlPr>
                          </m:dPr>
                          <m:e>
                            <m:f>
                              <m:fPr>
                                <m:ctrlPr>
                                  <a:rPr lang="en-US" i="1" dirty="0">
                                    <a:solidFill>
                                      <a:srgbClr val="836967"/>
                                    </a:solidFill>
                                    <a:latin typeface="Cambria Math" panose="02040503050406030204" pitchFamily="18" charset="0"/>
                                  </a:rPr>
                                </m:ctrlPr>
                              </m:fPr>
                              <m:num>
                                <m:r>
                                  <a:rPr lang="en-US" dirty="0">
                                    <a:latin typeface="Cambria Math" panose="02040503050406030204" pitchFamily="18" charset="0"/>
                                  </a:rPr>
                                  <m:t>1</m:t>
                                </m:r>
                              </m:num>
                              <m:den>
                                <m:r>
                                  <a:rPr lang="en-US" dirty="0">
                                    <a:latin typeface="Cambria Math" panose="02040503050406030204" pitchFamily="18" charset="0"/>
                                  </a:rPr>
                                  <m:t>2</m:t>
                                </m:r>
                              </m:den>
                            </m:f>
                          </m:e>
                        </m:d>
                      </m:e>
                      <m:sup>
                        <m:r>
                          <a:rPr lang="en-US" dirty="0">
                            <a:latin typeface="Cambria Math" panose="02040503050406030204" pitchFamily="18" charset="0"/>
                          </a:rPr>
                          <m:t>10−</m:t>
                        </m:r>
                        <m:r>
                          <a:rPr lang="en-US" b="0" i="0" dirty="0" smtClean="0">
                            <a:latin typeface="Cambria Math" panose="02040503050406030204" pitchFamily="18" charset="0"/>
                          </a:rPr>
                          <m:t>6</m:t>
                        </m:r>
                      </m:sup>
                    </m:sSup>
                  </m:oMath>
                </a14:m>
                <a:endParaRPr lang="en-US" sz="1800" dirty="0"/>
              </a:p>
              <a:p>
                <a:pPr marL="0" indent="0">
                  <a:buNone/>
                </a:pPr>
                <a:r>
                  <a:rPr lang="en-US" dirty="0"/>
                  <a:t>= </a:t>
                </a:r>
                <a:r>
                  <a:rPr lang="en-US" sz="1800" b="0" i="0" u="none" strike="noStrike" dirty="0">
                    <a:solidFill>
                      <a:srgbClr val="000000"/>
                    </a:solidFill>
                    <a:effectLst/>
                    <a:latin typeface="Calibri" panose="020F0502020204030204" pitchFamily="34" charset="0"/>
                  </a:rPr>
                  <a:t>0.11719</a:t>
                </a:r>
                <a:r>
                  <a:rPr lang="en-US" dirty="0"/>
                  <a:t> + </a:t>
                </a:r>
                <a:r>
                  <a:rPr lang="en-US" sz="1800" b="0" i="0" u="none" strike="noStrike" dirty="0">
                    <a:solidFill>
                      <a:srgbClr val="000000"/>
                    </a:solidFill>
                    <a:effectLst/>
                    <a:latin typeface="Calibri" panose="020F0502020204030204" pitchFamily="34" charset="0"/>
                  </a:rPr>
                  <a:t>0.20508</a:t>
                </a:r>
                <a:r>
                  <a:rPr lang="en-US" dirty="0"/>
                  <a:t> + </a:t>
                </a:r>
                <a:r>
                  <a:rPr lang="en-US" sz="1800" b="0" i="0" u="none" strike="noStrike" dirty="0">
                    <a:solidFill>
                      <a:srgbClr val="000000"/>
                    </a:solidFill>
                    <a:effectLst/>
                    <a:latin typeface="Calibri" panose="020F0502020204030204" pitchFamily="34" charset="0"/>
                  </a:rPr>
                  <a:t>0.24609</a:t>
                </a:r>
                <a:r>
                  <a:rPr lang="en-US" dirty="0"/>
                  <a:t> + </a:t>
                </a:r>
                <a:r>
                  <a:rPr lang="en-US" sz="1800" b="0" i="0" u="none" strike="noStrike" dirty="0">
                    <a:solidFill>
                      <a:srgbClr val="000000"/>
                    </a:solidFill>
                    <a:effectLst/>
                    <a:latin typeface="Calibri" panose="020F0502020204030204" pitchFamily="34" charset="0"/>
                  </a:rPr>
                  <a:t>0.20508</a:t>
                </a:r>
                <a:r>
                  <a:rPr lang="en-US" dirty="0"/>
                  <a:t> </a:t>
                </a:r>
              </a:p>
              <a:p>
                <a:pPr marL="0" indent="0">
                  <a:buNone/>
                </a:pPr>
                <a:r>
                  <a:rPr lang="en-US" sz="1800" dirty="0"/>
                  <a:t>= </a:t>
                </a:r>
                <a:r>
                  <a:rPr lang="en-US" sz="1800" b="0" i="0" u="none" strike="noStrike" dirty="0">
                    <a:solidFill>
                      <a:srgbClr val="000000"/>
                    </a:solidFill>
                    <a:effectLst/>
                    <a:latin typeface="Calibri" panose="020F0502020204030204" pitchFamily="34" charset="0"/>
                  </a:rPr>
                  <a:t>0.77344</a:t>
                </a:r>
                <a:r>
                  <a:rPr lang="en-US" dirty="0"/>
                  <a:t> </a:t>
                </a:r>
                <a:endParaRPr lang="en-US" sz="1800"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1302255-9D80-4BEF-ABDC-AEA2B4668B23}"/>
                  </a:ext>
                </a:extLst>
              </p:cNvPr>
              <p:cNvSpPr>
                <a:spLocks noGrp="1" noRot="1" noChangeAspect="1" noMove="1" noResize="1" noEditPoints="1" noAdjustHandles="1" noChangeArrowheads="1" noChangeShapeType="1" noTextEdit="1"/>
              </p:cNvSpPr>
              <p:nvPr>
                <p:ph idx="1"/>
              </p:nvPr>
            </p:nvSpPr>
            <p:spPr>
              <a:xfrm>
                <a:off x="638355" y="586595"/>
                <a:ext cx="11110822" cy="5719313"/>
              </a:xfrm>
              <a:blipFill>
                <a:blip r:embed="rId2"/>
                <a:stretch>
                  <a:fillRect l="-494" t="-533"/>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710E8C48-AD65-167A-272C-6992CAFE3358}"/>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3769906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70533E-9ABA-4D3C-9B37-C452F9501902}"/>
                  </a:ext>
                </a:extLst>
              </p:cNvPr>
              <p:cNvSpPr>
                <a:spLocks noGrp="1"/>
              </p:cNvSpPr>
              <p:nvPr>
                <p:ph idx="1"/>
              </p:nvPr>
            </p:nvSpPr>
            <p:spPr>
              <a:xfrm>
                <a:off x="655608" y="690113"/>
                <a:ext cx="10469592" cy="5344927"/>
              </a:xfrm>
            </p:spPr>
            <p:txBody>
              <a:bodyPr/>
              <a:lstStyle/>
              <a:p>
                <a:pPr marL="0" indent="0">
                  <a:buNone/>
                </a:pPr>
                <a:r>
                  <a:rPr lang="en-US" dirty="0"/>
                  <a:t>Mean no. of successes (µ) = n x p</a:t>
                </a:r>
              </a:p>
              <a:p>
                <a:pPr marL="0" indent="0">
                  <a:buNone/>
                </a:pPr>
                <a:r>
                  <a:rPr lang="en-US" dirty="0"/>
                  <a:t>			= 10 x 0.5 = 5</a:t>
                </a:r>
              </a:p>
              <a:p>
                <a:pPr marL="0" indent="0">
                  <a:buNone/>
                </a:pPr>
                <a:r>
                  <a:rPr lang="en-US" dirty="0"/>
                  <a:t>So in average we get 5 heads in 10 tosses</a:t>
                </a:r>
              </a:p>
              <a:p>
                <a:pPr marL="0" indent="0">
                  <a:buNone/>
                </a:pPr>
                <a:endParaRPr lang="en-US" dirty="0"/>
              </a:p>
              <a:p>
                <a:pPr marL="0" indent="0">
                  <a:buNone/>
                </a:pPr>
                <a:r>
                  <a:rPr lang="en-US" dirty="0"/>
                  <a:t>Variance of no. of successes (σ</a:t>
                </a:r>
                <a:r>
                  <a:rPr lang="en-US" baseline="30000" dirty="0"/>
                  <a:t>2</a:t>
                </a:r>
                <a:r>
                  <a:rPr lang="en-US" dirty="0"/>
                  <a:t>) = n x p x q</a:t>
                </a:r>
              </a:p>
              <a:p>
                <a:pPr marL="0" indent="0">
                  <a:buNone/>
                </a:pPr>
                <a:r>
                  <a:rPr lang="en-US" dirty="0"/>
                  <a:t>				= 10 x 0.5 x 0.5</a:t>
                </a:r>
              </a:p>
              <a:p>
                <a:pPr marL="0" indent="0">
                  <a:buNone/>
                </a:pPr>
                <a:r>
                  <a:rPr lang="en-US" dirty="0"/>
                  <a:t>				= 2.5</a:t>
                </a:r>
              </a:p>
              <a:p>
                <a:pPr marL="0" indent="0">
                  <a:buNone/>
                </a:pPr>
                <a:r>
                  <a:rPr lang="en-US" dirty="0"/>
                  <a:t>Standard deviation of no. of successes (</a:t>
                </a:r>
                <a:r>
                  <a:rPr lang="el-GR" dirty="0"/>
                  <a:t>σ</a:t>
                </a:r>
                <a:r>
                  <a:rPr lang="en-US" dirty="0"/>
                  <a:t>) = </a:t>
                </a:r>
                <a14:m>
                  <m:oMath xmlns:m="http://schemas.openxmlformats.org/officeDocument/2006/math">
                    <m:rad>
                      <m:radPr>
                        <m:degHide m:val="on"/>
                        <m:ctrlPr>
                          <a:rPr lang="en-US" i="1" dirty="0" smtClean="0">
                            <a:solidFill>
                              <a:srgbClr val="836967"/>
                            </a:solidFill>
                            <a:latin typeface="Cambria Math" panose="02040503050406030204" pitchFamily="18" charset="0"/>
                          </a:rPr>
                        </m:ctrlPr>
                      </m:radPr>
                      <m:deg/>
                      <m:e>
                        <m:r>
                          <a:rPr lang="en-US" dirty="0">
                            <a:latin typeface="Cambria Math" panose="02040503050406030204" pitchFamily="18" charset="0"/>
                          </a:rPr>
                          <m:t>2</m:t>
                        </m:r>
                        <m:r>
                          <a:rPr lang="en-US" i="0" dirty="0">
                            <a:latin typeface="Cambria Math" panose="02040503050406030204" pitchFamily="18" charset="0"/>
                          </a:rPr>
                          <m:t>⋅5</m:t>
                        </m:r>
                      </m:e>
                    </m:rad>
                  </m:oMath>
                </a14:m>
                <a:r>
                  <a:rPr lang="en-US" dirty="0"/>
                  <a:t> = 1.58</a:t>
                </a:r>
              </a:p>
            </p:txBody>
          </p:sp>
        </mc:Choice>
        <mc:Fallback xmlns="">
          <p:sp>
            <p:nvSpPr>
              <p:cNvPr id="3" name="Content Placeholder 2">
                <a:extLst>
                  <a:ext uri="{FF2B5EF4-FFF2-40B4-BE49-F238E27FC236}">
                    <a16:creationId xmlns:a16="http://schemas.microsoft.com/office/drawing/2014/main" id="{E370533E-9ABA-4D3C-9B37-C452F9501902}"/>
                  </a:ext>
                </a:extLst>
              </p:cNvPr>
              <p:cNvSpPr>
                <a:spLocks noGrp="1" noRot="1" noChangeAspect="1" noMove="1" noResize="1" noEditPoints="1" noAdjustHandles="1" noChangeArrowheads="1" noChangeShapeType="1" noTextEdit="1"/>
              </p:cNvSpPr>
              <p:nvPr>
                <p:ph idx="1"/>
              </p:nvPr>
            </p:nvSpPr>
            <p:spPr>
              <a:xfrm>
                <a:off x="655608" y="690113"/>
                <a:ext cx="10469592" cy="5344927"/>
              </a:xfrm>
              <a:blipFill>
                <a:blip r:embed="rId2"/>
                <a:stretch>
                  <a:fillRect l="-524" t="-570"/>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82140E24-140A-860B-4711-FC6F8AA65154}"/>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3649818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A0118-A0D4-8BB7-FA90-C10DCDD1441E}"/>
              </a:ext>
            </a:extLst>
          </p:cNvPr>
          <p:cNvSpPr>
            <a:spLocks noGrp="1"/>
          </p:cNvSpPr>
          <p:nvPr>
            <p:ph sz="half" idx="1"/>
          </p:nvPr>
        </p:nvSpPr>
        <p:spPr>
          <a:xfrm>
            <a:off x="653143" y="605641"/>
            <a:ext cx="2470067" cy="5246519"/>
          </a:xfrm>
        </p:spPr>
        <p:txBody>
          <a:bodyPr>
            <a:normAutofit fontScale="92500" lnSpcReduction="20000"/>
          </a:bodyPr>
          <a:lstStyle/>
          <a:p>
            <a:pPr marL="0" indent="0">
              <a:buNone/>
            </a:pPr>
            <a:r>
              <a:rPr lang="en-US" b="1" dirty="0"/>
              <a:t>Probability Distribution </a:t>
            </a:r>
          </a:p>
          <a:p>
            <a:pPr marL="0" indent="0">
              <a:buNone/>
            </a:pPr>
            <a:r>
              <a:rPr lang="en-US" b="1" dirty="0"/>
              <a:t>n = 10 and p = 0.5</a:t>
            </a:r>
          </a:p>
          <a:p>
            <a:pPr marL="0" indent="0">
              <a:buNone/>
            </a:pPr>
            <a:endParaRPr lang="en-US" dirty="0"/>
          </a:p>
          <a:p>
            <a:pPr marL="0" indent="0">
              <a:buNone/>
            </a:pPr>
            <a:r>
              <a:rPr lang="en-US" dirty="0"/>
              <a:t>X	P(X=x)</a:t>
            </a:r>
          </a:p>
          <a:p>
            <a:pPr marL="0" indent="0">
              <a:buNone/>
            </a:pPr>
            <a:r>
              <a:rPr lang="en-US" dirty="0"/>
              <a:t>0	0.00098</a:t>
            </a:r>
          </a:p>
          <a:p>
            <a:pPr marL="0" indent="0">
              <a:buNone/>
            </a:pPr>
            <a:r>
              <a:rPr lang="en-US" dirty="0"/>
              <a:t>1	0.00977</a:t>
            </a:r>
          </a:p>
          <a:p>
            <a:pPr marL="0" indent="0">
              <a:buNone/>
            </a:pPr>
            <a:r>
              <a:rPr lang="en-US" dirty="0"/>
              <a:t>2	0.04395</a:t>
            </a:r>
          </a:p>
          <a:p>
            <a:pPr marL="0" indent="0">
              <a:buNone/>
            </a:pPr>
            <a:r>
              <a:rPr lang="en-US" dirty="0"/>
              <a:t>3	0.11719</a:t>
            </a:r>
          </a:p>
          <a:p>
            <a:pPr marL="0" indent="0">
              <a:buNone/>
            </a:pPr>
            <a:r>
              <a:rPr lang="en-US" dirty="0"/>
              <a:t>4	0.20508</a:t>
            </a:r>
          </a:p>
          <a:p>
            <a:pPr marL="0" indent="0">
              <a:buNone/>
            </a:pPr>
            <a:r>
              <a:rPr lang="en-US" dirty="0"/>
              <a:t>5	0.24609</a:t>
            </a:r>
          </a:p>
          <a:p>
            <a:pPr marL="0" indent="0">
              <a:buNone/>
            </a:pPr>
            <a:r>
              <a:rPr lang="en-US" dirty="0"/>
              <a:t>6	0.20508</a:t>
            </a:r>
          </a:p>
          <a:p>
            <a:pPr marL="0" indent="0">
              <a:buNone/>
            </a:pPr>
            <a:r>
              <a:rPr lang="en-US" dirty="0"/>
              <a:t>7	0.11719</a:t>
            </a:r>
          </a:p>
          <a:p>
            <a:pPr marL="0" indent="0">
              <a:buNone/>
            </a:pPr>
            <a:r>
              <a:rPr lang="en-US" dirty="0"/>
              <a:t>8	0.04395</a:t>
            </a:r>
          </a:p>
          <a:p>
            <a:pPr marL="0" indent="0">
              <a:buNone/>
            </a:pPr>
            <a:r>
              <a:rPr lang="en-US" dirty="0"/>
              <a:t>9	0.00977</a:t>
            </a:r>
          </a:p>
          <a:p>
            <a:pPr marL="0" indent="0">
              <a:buNone/>
            </a:pPr>
            <a:r>
              <a:rPr lang="en-US" dirty="0"/>
              <a:t>10	0.00098</a:t>
            </a:r>
          </a:p>
          <a:p>
            <a:pPr marL="0" indent="0">
              <a:buNone/>
            </a:pPr>
            <a:endParaRPr lang="en-US" dirty="0"/>
          </a:p>
          <a:p>
            <a:pPr marL="0" indent="0">
              <a:buNone/>
            </a:pPr>
            <a:endParaRPr lang="en-US" dirty="0"/>
          </a:p>
        </p:txBody>
      </p:sp>
      <p:sp>
        <p:nvSpPr>
          <p:cNvPr id="4" name="Content Placeholder 3">
            <a:extLst>
              <a:ext uri="{FF2B5EF4-FFF2-40B4-BE49-F238E27FC236}">
                <a16:creationId xmlns:a16="http://schemas.microsoft.com/office/drawing/2014/main" id="{63DED1B9-9FA5-5B4F-A27D-0A62AF2FFDF0}"/>
              </a:ext>
            </a:extLst>
          </p:cNvPr>
          <p:cNvSpPr>
            <a:spLocks noGrp="1"/>
          </p:cNvSpPr>
          <p:nvPr>
            <p:ph sz="half" idx="2"/>
          </p:nvPr>
        </p:nvSpPr>
        <p:spPr>
          <a:xfrm>
            <a:off x="3396342" y="605641"/>
            <a:ext cx="7728857" cy="5246519"/>
          </a:xfrm>
        </p:spPr>
        <p:txBody>
          <a:bodyPr>
            <a:normAutofit fontScale="92500" lnSpcReduction="20000"/>
          </a:bodyPr>
          <a:lstStyle/>
          <a:p>
            <a:pPr marL="0" indent="0">
              <a:buNone/>
            </a:pPr>
            <a:r>
              <a:rPr lang="en-US" b="1" dirty="0"/>
              <a:t>Shape of the distribution</a:t>
            </a:r>
          </a:p>
          <a:p>
            <a:pPr marL="0" indent="0">
              <a:buNone/>
            </a:pPr>
            <a:endParaRPr lang="en-US" dirty="0"/>
          </a:p>
        </p:txBody>
      </p:sp>
      <p:sp>
        <p:nvSpPr>
          <p:cNvPr id="2" name="Footer Placeholder 1">
            <a:extLst>
              <a:ext uri="{FF2B5EF4-FFF2-40B4-BE49-F238E27FC236}">
                <a16:creationId xmlns:a16="http://schemas.microsoft.com/office/drawing/2014/main" id="{BE01A969-308B-4E2D-0D80-E376D931590C}"/>
              </a:ext>
            </a:extLst>
          </p:cNvPr>
          <p:cNvSpPr>
            <a:spLocks noGrp="1"/>
          </p:cNvSpPr>
          <p:nvPr>
            <p:ph type="ftr" sz="quarter" idx="11"/>
          </p:nvPr>
        </p:nvSpPr>
        <p:spPr/>
        <p:txBody>
          <a:bodyPr/>
          <a:lstStyle/>
          <a:p>
            <a:r>
              <a:rPr lang="en-US"/>
              <a:t>Copy Right: Santosh Chhatkuli</a:t>
            </a:r>
            <a:endParaRPr lang="en-US" dirty="0"/>
          </a:p>
        </p:txBody>
      </p:sp>
      <p:pic>
        <p:nvPicPr>
          <p:cNvPr id="7" name="Picture 6">
            <a:extLst>
              <a:ext uri="{FF2B5EF4-FFF2-40B4-BE49-F238E27FC236}">
                <a16:creationId xmlns:a16="http://schemas.microsoft.com/office/drawing/2014/main" id="{4ED9CBE4-F760-3CDB-7C44-A7B161F4EA90}"/>
              </a:ext>
            </a:extLst>
          </p:cNvPr>
          <p:cNvPicPr>
            <a:picLocks noChangeAspect="1"/>
          </p:cNvPicPr>
          <p:nvPr/>
        </p:nvPicPr>
        <p:blipFill>
          <a:blip r:embed="rId2"/>
          <a:stretch>
            <a:fillRect/>
          </a:stretch>
        </p:blipFill>
        <p:spPr>
          <a:xfrm>
            <a:off x="3721401" y="1128156"/>
            <a:ext cx="7403797" cy="4809506"/>
          </a:xfrm>
          <a:prstGeom prst="rect">
            <a:avLst/>
          </a:prstGeom>
        </p:spPr>
      </p:pic>
    </p:spTree>
    <p:extLst>
      <p:ext uri="{BB962C8B-B14F-4D97-AF65-F5344CB8AC3E}">
        <p14:creationId xmlns:p14="http://schemas.microsoft.com/office/powerpoint/2010/main" val="109740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3D184-94B4-4F29-841A-D349B8CB8D72}"/>
              </a:ext>
            </a:extLst>
          </p:cNvPr>
          <p:cNvSpPr>
            <a:spLocks noGrp="1"/>
          </p:cNvSpPr>
          <p:nvPr>
            <p:ph type="title"/>
          </p:nvPr>
        </p:nvSpPr>
        <p:spPr>
          <a:xfrm>
            <a:off x="1066800" y="642594"/>
            <a:ext cx="10058400" cy="473142"/>
          </a:xfrm>
        </p:spPr>
        <p:txBody>
          <a:bodyPr>
            <a:normAutofit/>
          </a:bodyPr>
          <a:lstStyle/>
          <a:p>
            <a:r>
              <a:rPr lang="en-US" sz="2000" b="1" dirty="0"/>
              <a:t>Examples</a:t>
            </a:r>
          </a:p>
        </p:txBody>
      </p:sp>
      <p:sp>
        <p:nvSpPr>
          <p:cNvPr id="3" name="Content Placeholder 2">
            <a:extLst>
              <a:ext uri="{FF2B5EF4-FFF2-40B4-BE49-F238E27FC236}">
                <a16:creationId xmlns:a16="http://schemas.microsoft.com/office/drawing/2014/main" id="{2AE23D2B-D99F-435B-8499-CF76E76CAA00}"/>
              </a:ext>
            </a:extLst>
          </p:cNvPr>
          <p:cNvSpPr>
            <a:spLocks noGrp="1"/>
          </p:cNvSpPr>
          <p:nvPr>
            <p:ph idx="1"/>
          </p:nvPr>
        </p:nvSpPr>
        <p:spPr>
          <a:xfrm>
            <a:off x="1066799" y="1350628"/>
            <a:ext cx="10375783" cy="4684412"/>
          </a:xfrm>
        </p:spPr>
        <p:txBody>
          <a:bodyPr/>
          <a:lstStyle/>
          <a:p>
            <a:pPr marL="0" indent="0">
              <a:buNone/>
            </a:pPr>
            <a:r>
              <a:rPr lang="en-US" dirty="0"/>
              <a:t>1. </a:t>
            </a:r>
            <a:r>
              <a:rPr lang="en-US" sz="2000" dirty="0"/>
              <a:t>If in a hospital five children were born, what will be the probability of</a:t>
            </a:r>
          </a:p>
          <a:p>
            <a:pPr marL="342900" indent="-342900">
              <a:buAutoNum type="alphaLcParenBoth"/>
            </a:pPr>
            <a:r>
              <a:rPr lang="en-US" sz="2000" dirty="0"/>
              <a:t>All boys (b) 2 boys and 3 girls (c)1 boy and 4 girls (d) 4 boys and 1 girl (e) All girls </a:t>
            </a:r>
          </a:p>
          <a:p>
            <a:pPr marL="342900" indent="-342900">
              <a:buAutoNum type="alphaLcParenBoth"/>
            </a:pPr>
            <a:r>
              <a:rPr lang="en-US" sz="2000" dirty="0"/>
              <a:t>(f) 3 boys and 2 girls.</a:t>
            </a:r>
          </a:p>
          <a:p>
            <a:pPr marL="0" indent="0">
              <a:buNone/>
            </a:pPr>
            <a:r>
              <a:rPr lang="en-US" sz="2000" dirty="0"/>
              <a:t>2. A machine that produces stampings for automobile engines is malfunctioning and producing 10% defectives. The defective and non-defective stampings proceed the machine in a random manner. If the next five stampings are tested, find the probability following probabilities:</a:t>
            </a:r>
          </a:p>
          <a:p>
            <a:pPr marL="457200" indent="-457200">
              <a:buAutoNum type="alphaLcParenBoth"/>
            </a:pPr>
            <a:r>
              <a:rPr lang="en-US" sz="2000" dirty="0"/>
              <a:t>None of them are defective</a:t>
            </a:r>
          </a:p>
          <a:p>
            <a:pPr marL="457200" indent="-457200">
              <a:buAutoNum type="alphaLcParenBoth"/>
            </a:pPr>
            <a:r>
              <a:rPr lang="en-US" sz="2000" dirty="0"/>
              <a:t>Three of them are defective</a:t>
            </a:r>
          </a:p>
          <a:p>
            <a:pPr marL="457200" indent="-457200">
              <a:buAutoNum type="alphaLcParenBoth"/>
            </a:pPr>
            <a:r>
              <a:rPr lang="en-US" sz="2000" dirty="0"/>
              <a:t>At least one of them is defective</a:t>
            </a:r>
          </a:p>
          <a:p>
            <a:pPr marL="457200" indent="-457200">
              <a:buAutoNum type="alphaLcParenBoth"/>
            </a:pPr>
            <a:r>
              <a:rPr lang="en-US" sz="2000" dirty="0"/>
              <a:t>At most two of them are defective</a:t>
            </a:r>
          </a:p>
          <a:p>
            <a:pPr marL="457200" indent="-457200">
              <a:buAutoNum type="alphaLcParenBoth"/>
            </a:pPr>
            <a:r>
              <a:rPr lang="en-US" sz="2000" dirty="0"/>
              <a:t>Between one to three of them (inclusive) are defective </a:t>
            </a:r>
          </a:p>
          <a:p>
            <a:endParaRPr lang="en-US" sz="2000" dirty="0"/>
          </a:p>
          <a:p>
            <a:pPr marL="0" indent="0">
              <a:buNone/>
            </a:pPr>
            <a:endParaRPr lang="en-US" dirty="0"/>
          </a:p>
        </p:txBody>
      </p:sp>
      <p:sp>
        <p:nvSpPr>
          <p:cNvPr id="4" name="Footer Placeholder 3">
            <a:extLst>
              <a:ext uri="{FF2B5EF4-FFF2-40B4-BE49-F238E27FC236}">
                <a16:creationId xmlns:a16="http://schemas.microsoft.com/office/drawing/2014/main" id="{E6B4A6EC-65C9-A812-721F-55299974A84A}"/>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3942234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335E9-4CD8-A807-7381-DFDCB129047C}"/>
              </a:ext>
            </a:extLst>
          </p:cNvPr>
          <p:cNvSpPr>
            <a:spLocks noGrp="1"/>
          </p:cNvSpPr>
          <p:nvPr>
            <p:ph idx="1"/>
          </p:nvPr>
        </p:nvSpPr>
        <p:spPr>
          <a:xfrm>
            <a:off x="905773" y="698741"/>
            <a:ext cx="10584611" cy="5336300"/>
          </a:xfrm>
        </p:spPr>
        <p:txBody>
          <a:bodyPr>
            <a:normAutofit/>
          </a:bodyPr>
          <a:lstStyle/>
          <a:p>
            <a:pPr marL="463550" indent="-238125">
              <a:buNone/>
            </a:pPr>
            <a:endParaRPr lang="en-US" dirty="0"/>
          </a:p>
          <a:p>
            <a:pPr marL="346075" indent="-346075">
              <a:buNone/>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 	In an examination that contains 10 multiple choice questions with four possible choices for each question, only one of which is correct, a student selects the answer for every question randomly. To pass the exam, the student has to give correct answer for at least 5 questions. What is the probability that (</a:t>
            </a:r>
            <a:r>
              <a:rPr lang="en-US" sz="18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i</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student gives 2 correct answers (ii) the student fails the exam?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25425" indent="-225425">
              <a:buNone/>
            </a:pPr>
            <a:endParaRPr lang="en-US" dirty="0"/>
          </a:p>
          <a:p>
            <a:pPr marL="346075" indent="-346075">
              <a:buNone/>
            </a:pPr>
            <a:r>
              <a:rPr lang="en-US" dirty="0"/>
              <a:t>4.   Suppose a poll of 20 employees is taken in a large company. The purpose is to determine X, the number who favor unionization. Suppose that 60% of all the company’s employees favor unionization.</a:t>
            </a:r>
          </a:p>
          <a:p>
            <a:pPr marL="914400" indent="-344488">
              <a:buFont typeface="+mj-lt"/>
              <a:buAutoNum type="alphaLcParenR"/>
            </a:pPr>
            <a:r>
              <a:rPr lang="en-US" dirty="0"/>
              <a:t>Find the mean and standard deviation of X</a:t>
            </a:r>
          </a:p>
          <a:p>
            <a:pPr marL="914400" indent="-344488">
              <a:buAutoNum type="alphaLcParenR"/>
            </a:pPr>
            <a:r>
              <a:rPr lang="en-US" dirty="0"/>
              <a:t>Find the probability that between 8 to 16 employees are in favor of unionization</a:t>
            </a:r>
          </a:p>
          <a:p>
            <a:pPr marL="914400" indent="-344488">
              <a:buAutoNum type="alphaLcParenR"/>
            </a:pPr>
            <a:r>
              <a:rPr lang="en-US" dirty="0"/>
              <a:t>Find the probability that less or equal to 10 employees are in favor of unionization</a:t>
            </a:r>
          </a:p>
          <a:p>
            <a:pPr marL="914400" indent="-344488">
              <a:buAutoNum type="alphaLcParenR"/>
            </a:pPr>
            <a:r>
              <a:rPr lang="en-US" dirty="0"/>
              <a:t>Find the probability that more than 12 employees are in favor of unionization</a:t>
            </a:r>
          </a:p>
          <a:p>
            <a:pPr marL="914400" indent="-344488">
              <a:buAutoNum type="alphaLcParenR"/>
            </a:pPr>
            <a:r>
              <a:rPr lang="en-US" dirty="0"/>
              <a:t>Construct the Binomial distribution with n = 20 and p = 0.6 and tell whether the distribution is symmetrical or not.</a:t>
            </a:r>
          </a:p>
          <a:p>
            <a:pPr marL="342900" indent="-342900">
              <a:buAutoNum type="alphaLcParenR"/>
            </a:pPr>
            <a:endParaRPr lang="en-US" dirty="0"/>
          </a:p>
        </p:txBody>
      </p:sp>
      <p:sp>
        <p:nvSpPr>
          <p:cNvPr id="2" name="Footer Placeholder 1">
            <a:extLst>
              <a:ext uri="{FF2B5EF4-FFF2-40B4-BE49-F238E27FC236}">
                <a16:creationId xmlns:a16="http://schemas.microsoft.com/office/drawing/2014/main" id="{9A6590C5-E4D5-B52D-5A39-89739B6B9552}"/>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718034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D8BC-90BA-4467-A062-188AAD21670F}"/>
              </a:ext>
            </a:extLst>
          </p:cNvPr>
          <p:cNvSpPr>
            <a:spLocks noGrp="1"/>
          </p:cNvSpPr>
          <p:nvPr>
            <p:ph type="title"/>
          </p:nvPr>
        </p:nvSpPr>
        <p:spPr>
          <a:xfrm>
            <a:off x="641684" y="506237"/>
            <a:ext cx="10058400" cy="520459"/>
          </a:xfrm>
        </p:spPr>
        <p:txBody>
          <a:bodyPr>
            <a:normAutofit/>
          </a:bodyPr>
          <a:lstStyle/>
          <a:p>
            <a:r>
              <a:rPr lang="en-US" sz="2800" b="1" dirty="0"/>
              <a:t>Fitting of 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BE42A0-B7BC-4DFF-8B78-6588310F1C1C}"/>
                  </a:ext>
                </a:extLst>
              </p:cNvPr>
              <p:cNvSpPr>
                <a:spLocks noGrp="1"/>
              </p:cNvSpPr>
              <p:nvPr>
                <p:ph idx="1"/>
              </p:nvPr>
            </p:nvSpPr>
            <p:spPr>
              <a:xfrm>
                <a:off x="786063" y="1195137"/>
                <a:ext cx="10804358" cy="4839903"/>
              </a:xfrm>
            </p:spPr>
            <p:txBody>
              <a:bodyPr>
                <a:normAutofit lnSpcReduction="10000"/>
              </a:bodyPr>
              <a:lstStyle/>
              <a:p>
                <a:pPr marL="0" indent="0">
                  <a:buNone/>
                </a:pPr>
                <a:r>
                  <a:rPr lang="en-US" sz="2000" b="0" i="0" dirty="0">
                    <a:solidFill>
                      <a:srgbClr val="231F20"/>
                    </a:solidFill>
                    <a:effectLst/>
                  </a:rPr>
                  <a:t>Fitting of probability distribution to a series of observed data helps to predict the probability or to forecast the frequency of occurrence of the required variable in a certain desired interval.</a:t>
                </a:r>
              </a:p>
              <a:p>
                <a:pPr marL="0" indent="0">
                  <a:buNone/>
                </a:pPr>
                <a:r>
                  <a:rPr lang="en-US" sz="2000" dirty="0"/>
                  <a:t>The following procedure is used in order to fit a Binomial Distribution</a:t>
                </a:r>
              </a:p>
              <a:p>
                <a:pPr marL="342900" indent="-342900">
                  <a:buAutoNum type="arabicPeriod"/>
                </a:pPr>
                <a:r>
                  <a:rPr lang="en-US" sz="2000" dirty="0"/>
                  <a:t>Find mean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𝑋</m:t>
                        </m:r>
                      </m:e>
                    </m:acc>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nary>
                          <m:naryPr>
                            <m:chr m:val="∑"/>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𝑓𝑥</m:t>
                            </m:r>
                          </m:e>
                        </m:nary>
                      </m:num>
                      <m:den>
                        <m:nary>
                          <m:naryPr>
                            <m:chr m:val="∑"/>
                            <m:subHide m:val="on"/>
                            <m:supHide m:val="on"/>
                            <m:ctrlPr>
                              <a:rPr lang="en-US" sz="2000" b="0" i="1" smtClean="0">
                                <a:latin typeface="Cambria Math" panose="02040503050406030204" pitchFamily="18" charset="0"/>
                              </a:rPr>
                            </m:ctrlPr>
                          </m:naryPr>
                          <m:sub/>
                          <m:sup/>
                          <m:e>
                            <m:r>
                              <a:rPr lang="en-US" sz="2000" b="0" i="1" smtClean="0">
                                <a:latin typeface="Cambria Math" panose="02040503050406030204" pitchFamily="18" charset="0"/>
                              </a:rPr>
                              <m:t>𝑓</m:t>
                            </m:r>
                          </m:e>
                        </m:nary>
                      </m:den>
                    </m:f>
                  </m:oMath>
                </a14:m>
                <a:r>
                  <a:rPr lang="en-US" sz="2000" dirty="0"/>
                  <a:t> = np</a:t>
                </a:r>
              </a:p>
              <a:p>
                <a:pPr marL="342900" indent="-342900">
                  <a:buAutoNum type="arabicPeriod"/>
                </a:pPr>
                <a:r>
                  <a:rPr lang="en-US" sz="2000" dirty="0"/>
                  <a:t>Find </a:t>
                </a:r>
                <a14:m>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𝑋</m:t>
                            </m:r>
                          </m:e>
                        </m:acc>
                      </m:num>
                      <m:den>
                        <m:r>
                          <a:rPr lang="en-US" sz="2000" b="0" i="1" smtClean="0">
                            <a:latin typeface="Cambria Math" panose="02040503050406030204" pitchFamily="18" charset="0"/>
                          </a:rPr>
                          <m:t>𝑛</m:t>
                        </m:r>
                      </m:den>
                    </m:f>
                  </m:oMath>
                </a14:m>
                <a:endParaRPr lang="en-US" sz="2000" b="0" dirty="0"/>
              </a:p>
              <a:p>
                <a:pPr marL="342900" indent="-342900">
                  <a:buAutoNum type="arabicPeriod"/>
                </a:pPr>
                <a:r>
                  <a:rPr lang="en-US" sz="2000" dirty="0"/>
                  <a:t>Find q = 1 – p</a:t>
                </a:r>
              </a:p>
              <a:p>
                <a:pPr marL="342900" indent="-342900">
                  <a:buAutoNum type="arabicPeriod"/>
                </a:pPr>
                <a:r>
                  <a:rPr lang="en-US" sz="2000" dirty="0"/>
                  <a:t>Write the probability mass function p(x) = </a:t>
                </a:r>
                <a14:m>
                  <m:oMath xmlns:m="http://schemas.openxmlformats.org/officeDocument/2006/math">
                    <m:r>
                      <a:rPr lang="en-US" sz="2000" b="0" i="1" smtClean="0">
                        <a:latin typeface="Cambria Math" panose="02040503050406030204" pitchFamily="18" charset="0"/>
                      </a:rPr>
                      <m:t>𝑛𝐶𝑥</m:t>
                    </m:r>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𝑝</m:t>
                        </m:r>
                      </m:e>
                      <m:sup>
                        <m:r>
                          <a:rPr lang="en-US" sz="2000" b="0" i="1" smtClean="0">
                            <a:latin typeface="Cambria Math" panose="02040503050406030204" pitchFamily="18" charset="0"/>
                          </a:rPr>
                          <m:t>𝑥</m:t>
                        </m:r>
                      </m:sup>
                    </m:sSup>
                    <m:r>
                      <a:rPr lang="en-US" sz="2000" b="0" i="1" smtClean="0">
                        <a:latin typeface="Cambria Math" panose="02040503050406030204" pitchFamily="18" charset="0"/>
                      </a:rPr>
                      <m:t> </m:t>
                    </m:r>
                    <m:sSup>
                      <m:sSupPr>
                        <m:ctrlPr>
                          <a:rPr lang="en-US" sz="2000" i="1" dirty="0" smtClean="0">
                            <a:solidFill>
                              <a:srgbClr val="836967"/>
                            </a:solidFill>
                            <a:latin typeface="Cambria Math" panose="02040503050406030204" pitchFamily="18" charset="0"/>
                          </a:rPr>
                        </m:ctrlPr>
                      </m:sSupPr>
                      <m:e>
                        <m:r>
                          <a:rPr lang="en-US" sz="2000" i="1" dirty="0">
                            <a:latin typeface="Cambria Math" panose="02040503050406030204" pitchFamily="18" charset="0"/>
                          </a:rPr>
                          <m:t>𝑞</m:t>
                        </m:r>
                      </m:e>
                      <m:sup>
                        <m:r>
                          <a:rPr lang="en-US" sz="2000" i="1" dirty="0">
                            <a:latin typeface="Cambria Math" panose="02040503050406030204" pitchFamily="18" charset="0"/>
                          </a:rPr>
                          <m:t>𝑛</m:t>
                        </m:r>
                        <m:r>
                          <a:rPr lang="en-US" sz="2000" b="0" i="1" dirty="0" smtClean="0">
                            <a:latin typeface="Cambria Math" panose="02040503050406030204" pitchFamily="18" charset="0"/>
                          </a:rPr>
                          <m:t>−</m:t>
                        </m:r>
                        <m:r>
                          <a:rPr lang="en-US" sz="2000" b="0" i="1" dirty="0" smtClean="0">
                            <a:latin typeface="Cambria Math" panose="02040503050406030204" pitchFamily="18" charset="0"/>
                          </a:rPr>
                          <m:t>𝑥</m:t>
                        </m:r>
                      </m:sup>
                    </m:sSup>
                  </m:oMath>
                </a14:m>
                <a:r>
                  <a:rPr lang="en-US" sz="2000" dirty="0"/>
                  <a:t>	   x = 0, 1, …, n </a:t>
                </a:r>
              </a:p>
              <a:p>
                <a:pPr marL="342900" indent="-342900">
                  <a:buAutoNum type="arabicPeriod"/>
                </a:pPr>
                <a:r>
                  <a:rPr lang="en-US" sz="2000" dirty="0"/>
                  <a:t>Find respective probabilities of zero success, one success etc. by putting x = 0, 1 and so on in the formula</a:t>
                </a:r>
              </a:p>
              <a:p>
                <a:pPr marL="342900" indent="-342900">
                  <a:buAutoNum type="arabicPeriod"/>
                </a:pPr>
                <a:r>
                  <a:rPr lang="en-US" sz="2000" dirty="0"/>
                  <a:t>Find the expected frequencies by multiplying each probability by N where N = </a:t>
                </a:r>
                <a14:m>
                  <m:oMath xmlns:m="http://schemas.openxmlformats.org/officeDocument/2006/math">
                    <m:nary>
                      <m:naryPr>
                        <m:chr m:val="∑"/>
                        <m:subHide m:val="on"/>
                        <m:supHide m:val="on"/>
                        <m:ctrlPr>
                          <a:rPr lang="en-US" sz="2000" i="1" smtClean="0">
                            <a:latin typeface="Cambria Math" panose="02040503050406030204" pitchFamily="18" charset="0"/>
                          </a:rPr>
                        </m:ctrlPr>
                      </m:naryPr>
                      <m:sub/>
                      <m:sup/>
                      <m:e>
                        <m:r>
                          <a:rPr lang="en-US" sz="2000" b="0" i="1" smtClean="0">
                            <a:latin typeface="Cambria Math" panose="02040503050406030204" pitchFamily="18" charset="0"/>
                          </a:rPr>
                          <m:t>𝑓</m:t>
                        </m:r>
                      </m:e>
                    </m:nary>
                  </m:oMath>
                </a14:m>
                <a:endParaRPr lang="en-US" sz="2000" dirty="0"/>
              </a:p>
              <a:p>
                <a:pPr marL="342900" indent="-342900">
                  <a:buAutoNum type="arabicPeriod"/>
                </a:pPr>
                <a:r>
                  <a:rPr lang="en-US" sz="2000" dirty="0"/>
                  <a:t>Expected frequency = N . p(x) = N . P(X = x)</a:t>
                </a:r>
              </a:p>
            </p:txBody>
          </p:sp>
        </mc:Choice>
        <mc:Fallback xmlns="">
          <p:sp>
            <p:nvSpPr>
              <p:cNvPr id="3" name="Content Placeholder 2">
                <a:extLst>
                  <a:ext uri="{FF2B5EF4-FFF2-40B4-BE49-F238E27FC236}">
                    <a16:creationId xmlns:a16="http://schemas.microsoft.com/office/drawing/2014/main" id="{47BE42A0-B7BC-4DFF-8B78-6588310F1C1C}"/>
                  </a:ext>
                </a:extLst>
              </p:cNvPr>
              <p:cNvSpPr>
                <a:spLocks noGrp="1" noRot="1" noChangeAspect="1" noMove="1" noResize="1" noEditPoints="1" noAdjustHandles="1" noChangeArrowheads="1" noChangeShapeType="1" noTextEdit="1"/>
              </p:cNvSpPr>
              <p:nvPr>
                <p:ph idx="1"/>
              </p:nvPr>
            </p:nvSpPr>
            <p:spPr>
              <a:xfrm>
                <a:off x="786063" y="1195137"/>
                <a:ext cx="10804358" cy="4839903"/>
              </a:xfrm>
              <a:blipFill>
                <a:blip r:embed="rId2"/>
                <a:stretch>
                  <a:fillRect l="-621" t="-1259" r="-4120" b="-251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F0BC018-C2DE-D8B7-A5C1-11D1E59449FD}"/>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78741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CBFA7E-65EE-4B31-871D-241BCA9DD9D3}"/>
                  </a:ext>
                </a:extLst>
              </p:cNvPr>
              <p:cNvSpPr>
                <a:spLocks noGrp="1"/>
              </p:cNvSpPr>
              <p:nvPr>
                <p:ph idx="1"/>
              </p:nvPr>
            </p:nvSpPr>
            <p:spPr>
              <a:xfrm>
                <a:off x="770021" y="474453"/>
                <a:ext cx="10780295" cy="5822830"/>
              </a:xfrm>
            </p:spPr>
            <p:txBody>
              <a:bodyPr>
                <a:noAutofit/>
              </a:bodyPr>
              <a:lstStyle/>
              <a:p>
                <a:pPr marL="0" indent="0">
                  <a:buNone/>
                </a:pPr>
                <a:r>
                  <a:rPr lang="en-US" sz="1400" b="1" dirty="0"/>
                  <a:t>Example</a:t>
                </a:r>
                <a:r>
                  <a:rPr lang="en-US" sz="1400" dirty="0"/>
                  <a:t>: </a:t>
                </a:r>
              </a:p>
              <a:p>
                <a:pPr marL="0" marR="0" indent="0">
                  <a:spcBef>
                    <a:spcPts val="0"/>
                  </a:spcBef>
                  <a:spcAft>
                    <a:spcPts val="0"/>
                  </a:spcAft>
                  <a:buNone/>
                  <a:tabLst>
                    <a:tab pos="228600" algn="l"/>
                  </a:tabLst>
                </a:pPr>
                <a:r>
                  <a:rPr lang="en-US" sz="1400" dirty="0">
                    <a:effectLst/>
                    <a:latin typeface="Calibri" panose="020F0502020204030204" pitchFamily="34" charset="0"/>
                    <a:ea typeface="Times New Roman" panose="02020603050405020304" pitchFamily="18" charset="0"/>
                  </a:rPr>
                  <a:t>Suppose a sample of 15 families of size four (n = 4) is collected and the numbers of males per family (X) are recorded specifically. The sequence of male and female in the 15 families (M=Male and F=Female) are:</a:t>
                </a:r>
                <a:endParaRPr lang="en-US" sz="14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228600" algn="l"/>
                  </a:tabLst>
                </a:pPr>
                <a:endParaRPr lang="en-US" sz="1400" dirty="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tabLst>
                    <a:tab pos="228600" algn="l"/>
                  </a:tabLst>
                </a:pPr>
                <a:r>
                  <a:rPr lang="en-US" sz="1400" dirty="0">
                    <a:latin typeface="Calibri" panose="020F0502020204030204" pitchFamily="34" charset="0"/>
                    <a:ea typeface="Times New Roman" panose="02020603050405020304" pitchFamily="18" charset="0"/>
                  </a:rPr>
                  <a:t>	</a:t>
                </a:r>
                <a:r>
                  <a:rPr lang="en-US" sz="1400" dirty="0">
                    <a:effectLst/>
                    <a:latin typeface="Calibri" panose="020F0502020204030204" pitchFamily="34" charset="0"/>
                    <a:ea typeface="Times New Roman" panose="02020603050405020304" pitchFamily="18" charset="0"/>
                  </a:rPr>
                  <a:t>FFFF    FMMM    FFMF    FFMM    MMMM    FMMM    MMMM    FMFM    FFFF</a:t>
                </a:r>
                <a:r>
                  <a:rPr lang="en-US" sz="1400" dirty="0">
                    <a:latin typeface="Calibri" panose="020F0502020204030204" pitchFamily="34" charset="0"/>
                    <a:ea typeface="Times New Roman" panose="02020603050405020304" pitchFamily="18" charset="0"/>
                  </a:rPr>
                  <a:t>      </a:t>
                </a:r>
                <a:r>
                  <a:rPr lang="en-US" sz="1400" dirty="0">
                    <a:effectLst/>
                    <a:latin typeface="Calibri" panose="020F0502020204030204" pitchFamily="34" charset="0"/>
                    <a:ea typeface="Times New Roman" panose="02020603050405020304" pitchFamily="18" charset="0"/>
                  </a:rPr>
                  <a:t>FFFM     MMMM    MFMM    MMMF    MMMM    MMFF	</a:t>
                </a:r>
              </a:p>
              <a:p>
                <a:pPr marL="0" marR="0" indent="0">
                  <a:spcBef>
                    <a:spcPts val="0"/>
                  </a:spcBef>
                  <a:spcAft>
                    <a:spcPts val="0"/>
                  </a:spcAft>
                  <a:buNone/>
                  <a:tabLst>
                    <a:tab pos="228600" algn="l"/>
                  </a:tabLst>
                </a:pPr>
                <a:r>
                  <a:rPr lang="en-US" sz="1400" dirty="0">
                    <a:latin typeface="Calibri" panose="020F0502020204030204" pitchFamily="34" charset="0"/>
                    <a:ea typeface="Times New Roman" panose="02020603050405020304" pitchFamily="18" charset="0"/>
                  </a:rPr>
                  <a:t>Fit a Binomial distribution.</a:t>
                </a:r>
              </a:p>
              <a:p>
                <a:pPr marL="0" marR="0" indent="0">
                  <a:spcBef>
                    <a:spcPts val="0"/>
                  </a:spcBef>
                  <a:spcAft>
                    <a:spcPts val="0"/>
                  </a:spcAft>
                  <a:buNone/>
                  <a:tabLst>
                    <a:tab pos="228600" algn="l"/>
                  </a:tabLst>
                </a:pPr>
                <a:endParaRPr lang="en-US" sz="1400" dirty="0">
                  <a:effectLst/>
                  <a:latin typeface="Calibri" panose="020F0502020204030204" pitchFamily="34" charset="0"/>
                  <a:ea typeface="Times New Roman" panose="02020603050405020304" pitchFamily="18" charset="0"/>
                </a:endParaRPr>
              </a:p>
              <a:p>
                <a:pPr marL="0" marR="0" indent="0">
                  <a:spcBef>
                    <a:spcPts val="0"/>
                  </a:spcBef>
                  <a:spcAft>
                    <a:spcPts val="0"/>
                  </a:spcAft>
                  <a:buNone/>
                  <a:tabLst>
                    <a:tab pos="228600" algn="l"/>
                  </a:tabLst>
                </a:pPr>
                <a:r>
                  <a:rPr lang="en-US" sz="1400" b="1" dirty="0">
                    <a:latin typeface="Calibri" panose="020F0502020204030204" pitchFamily="34" charset="0"/>
                    <a:ea typeface="Times New Roman" panose="02020603050405020304" pitchFamily="18" charset="0"/>
                  </a:rPr>
                  <a:t>Solution:</a:t>
                </a:r>
                <a:r>
                  <a:rPr lang="en-US" sz="1400" dirty="0">
                    <a:latin typeface="Calibri" panose="020F0502020204030204" pitchFamily="34" charset="0"/>
                    <a:ea typeface="Times New Roman" panose="02020603050405020304" pitchFamily="18" charset="0"/>
                  </a:rPr>
                  <a:t> </a:t>
                </a:r>
              </a:p>
              <a:p>
                <a:pPr marL="0" marR="0" indent="0">
                  <a:spcBef>
                    <a:spcPts val="0"/>
                  </a:spcBef>
                  <a:spcAft>
                    <a:spcPts val="0"/>
                  </a:spcAft>
                  <a:buNone/>
                  <a:tabLst>
                    <a:tab pos="228600" algn="l"/>
                  </a:tabLst>
                </a:pPr>
                <a:r>
                  <a:rPr lang="en-US" sz="1400" dirty="0">
                    <a:effectLst/>
                    <a:latin typeface="Calibri" panose="020F0502020204030204" pitchFamily="34" charset="0"/>
                    <a:ea typeface="Times New Roman" panose="02020603050405020304" pitchFamily="18" charset="0"/>
                  </a:rPr>
                  <a:t>	X = No. of males in each family  (0, 1, 2, 3, 4)</a:t>
                </a:r>
              </a:p>
              <a:p>
                <a:pPr marL="0" marR="0" indent="0">
                  <a:spcBef>
                    <a:spcPts val="0"/>
                  </a:spcBef>
                  <a:spcAft>
                    <a:spcPts val="0"/>
                  </a:spcAft>
                  <a:buNone/>
                  <a:tabLst>
                    <a:tab pos="228600" algn="l"/>
                  </a:tabLst>
                </a:pPr>
                <a:r>
                  <a:rPr lang="en-US" sz="1400" dirty="0">
                    <a:latin typeface="Calibri" panose="020F0502020204030204" pitchFamily="34" charset="0"/>
                    <a:ea typeface="Times New Roman" panose="02020603050405020304" pitchFamily="18" charset="0"/>
                  </a:rPr>
                  <a:t>The frequency distribution of no. of males per family of four is given below.</a:t>
                </a:r>
              </a:p>
              <a:p>
                <a:pPr marL="0" marR="0" indent="0">
                  <a:spcBef>
                    <a:spcPts val="0"/>
                  </a:spcBef>
                  <a:spcAft>
                    <a:spcPts val="0"/>
                  </a:spcAft>
                  <a:buNone/>
                  <a:tabLst>
                    <a:tab pos="228600" algn="l"/>
                  </a:tabLst>
                </a:pPr>
                <a:r>
                  <a:rPr lang="en-US" sz="1400" dirty="0">
                    <a:latin typeface="Calibri" panose="020F0502020204030204" pitchFamily="34" charset="0"/>
                    <a:ea typeface="Times New Roman" panose="02020603050405020304" pitchFamily="18" charset="0"/>
                  </a:rPr>
                  <a:t>	</a:t>
                </a:r>
              </a:p>
              <a:p>
                <a:pPr marL="0" marR="0" indent="0">
                  <a:spcBef>
                    <a:spcPts val="0"/>
                  </a:spcBef>
                  <a:spcAft>
                    <a:spcPts val="0"/>
                  </a:spcAft>
                  <a:buNone/>
                  <a:tabLst>
                    <a:tab pos="228600" algn="l"/>
                  </a:tabLst>
                </a:pPr>
                <a:r>
                  <a:rPr lang="en-US" sz="1400" dirty="0">
                    <a:latin typeface="Calibri" panose="020F0502020204030204" pitchFamily="34" charset="0"/>
                    <a:ea typeface="Times New Roman" panose="02020603050405020304" pitchFamily="18" charset="0"/>
                  </a:rPr>
                  <a:t>	</a:t>
                </a:r>
              </a:p>
              <a:p>
                <a:pPr marL="0" marR="0" indent="0">
                  <a:spcBef>
                    <a:spcPts val="0"/>
                  </a:spcBef>
                  <a:spcAft>
                    <a:spcPts val="0"/>
                  </a:spcAft>
                  <a:buNone/>
                  <a:tabLst>
                    <a:tab pos="228600" algn="l"/>
                  </a:tabLst>
                </a:pPr>
                <a:endParaRPr lang="en-US" sz="1400" dirty="0">
                  <a:effectLst/>
                  <a:latin typeface="Calibri" panose="020F0502020204030204" pitchFamily="34" charset="0"/>
                  <a:ea typeface="Times New Roman" panose="02020603050405020304" pitchFamily="18" charset="0"/>
                </a:endParaRPr>
              </a:p>
              <a:p>
                <a:pPr marL="0" marR="0" indent="0">
                  <a:spcBef>
                    <a:spcPts val="0"/>
                  </a:spcBef>
                  <a:spcAft>
                    <a:spcPts val="0"/>
                  </a:spcAft>
                  <a:buNone/>
                  <a:tabLst>
                    <a:tab pos="228600" algn="l"/>
                  </a:tabLst>
                </a:pPr>
                <a:endParaRPr lang="en-US" sz="1400" dirty="0">
                  <a:latin typeface="Calibri" panose="020F0502020204030204" pitchFamily="34" charset="0"/>
                  <a:ea typeface="Times New Roman" panose="02020603050405020304" pitchFamily="18" charset="0"/>
                </a:endParaRPr>
              </a:p>
              <a:p>
                <a:pPr marL="0" marR="0" indent="0">
                  <a:spcBef>
                    <a:spcPts val="0"/>
                  </a:spcBef>
                  <a:spcAft>
                    <a:spcPts val="0"/>
                  </a:spcAft>
                  <a:buNone/>
                  <a:tabLst>
                    <a:tab pos="228600" algn="l"/>
                  </a:tabLst>
                </a:pPr>
                <a:endParaRPr lang="en-US" sz="1400" dirty="0">
                  <a:effectLst/>
                  <a:latin typeface="Calibri" panose="020F0502020204030204" pitchFamily="34" charset="0"/>
                  <a:ea typeface="Times New Roman" panose="02020603050405020304" pitchFamily="18" charset="0"/>
                </a:endParaRPr>
              </a:p>
              <a:p>
                <a:pPr marL="0" marR="0" indent="0">
                  <a:spcBef>
                    <a:spcPts val="0"/>
                  </a:spcBef>
                  <a:spcAft>
                    <a:spcPts val="0"/>
                  </a:spcAft>
                  <a:buNone/>
                  <a:tabLst>
                    <a:tab pos="228600" algn="l"/>
                  </a:tabLst>
                </a:pPr>
                <a:endParaRPr lang="en-US" sz="1400" dirty="0">
                  <a:latin typeface="Calibri" panose="020F0502020204030204" pitchFamily="34" charset="0"/>
                  <a:ea typeface="Times New Roman" panose="02020603050405020304" pitchFamily="18" charset="0"/>
                </a:endParaRPr>
              </a:p>
              <a:p>
                <a:pPr marL="0" marR="0" indent="0">
                  <a:spcBef>
                    <a:spcPts val="0"/>
                  </a:spcBef>
                  <a:spcAft>
                    <a:spcPts val="0"/>
                  </a:spcAft>
                  <a:buNone/>
                  <a:tabLst>
                    <a:tab pos="228600" algn="l"/>
                  </a:tabLst>
                </a:pPr>
                <a:r>
                  <a:rPr lang="en-US" sz="1400" dirty="0">
                    <a:effectLst/>
                    <a:latin typeface="Calibri" panose="020F0502020204030204" pitchFamily="34" charset="0"/>
                    <a:ea typeface="Times New Roman" panose="02020603050405020304" pitchFamily="18" charset="0"/>
                  </a:rPr>
                  <a:t>The probability distribution to be fitted here is Binomial Distribution which has following probability mass function (</a:t>
                </a:r>
                <a:r>
                  <a:rPr lang="en-US" sz="1400" dirty="0" err="1">
                    <a:effectLst/>
                    <a:latin typeface="Calibri" panose="020F0502020204030204" pitchFamily="34" charset="0"/>
                    <a:ea typeface="Times New Roman" panose="02020603050405020304" pitchFamily="18" charset="0"/>
                  </a:rPr>
                  <a:t>pmf</a:t>
                </a:r>
                <a:r>
                  <a:rPr lang="en-US" sz="1400" dirty="0">
                    <a:effectLst/>
                    <a:latin typeface="Calibri" panose="020F0502020204030204" pitchFamily="34" charset="0"/>
                    <a:ea typeface="Times New Roman" panose="02020603050405020304" pitchFamily="18" charset="0"/>
                  </a:rPr>
                  <a:t>)</a:t>
                </a:r>
              </a:p>
              <a:p>
                <a:pPr marL="0" marR="0" indent="0">
                  <a:spcBef>
                    <a:spcPts val="0"/>
                  </a:spcBef>
                  <a:spcAft>
                    <a:spcPts val="0"/>
                  </a:spcAft>
                  <a:buNone/>
                  <a:tabLst>
                    <a:tab pos="228600" algn="l"/>
                  </a:tabLst>
                </a:pPr>
                <a:r>
                  <a:rPr lang="en-US" sz="1400" dirty="0">
                    <a:latin typeface="Calibri" panose="020F0502020204030204" pitchFamily="34" charset="0"/>
                    <a:ea typeface="Times New Roman" panose="02020603050405020304" pitchFamily="18" charset="0"/>
                  </a:rPr>
                  <a:t>		</a:t>
                </a:r>
              </a:p>
              <a:p>
                <a:pPr marL="0" marR="0" indent="0">
                  <a:spcBef>
                    <a:spcPts val="0"/>
                  </a:spcBef>
                  <a:spcAft>
                    <a:spcPts val="0"/>
                  </a:spcAft>
                  <a:buNone/>
                  <a:tabLst>
                    <a:tab pos="228600" algn="l"/>
                  </a:tabLst>
                </a:pPr>
                <a:r>
                  <a:rPr lang="en-US" sz="1400" dirty="0">
                    <a:latin typeface="Calibri" panose="020F0502020204030204" pitchFamily="34" charset="0"/>
                    <a:ea typeface="Times New Roman" panose="02020603050405020304" pitchFamily="18" charset="0"/>
                  </a:rPr>
                  <a:t>		</a:t>
                </a:r>
                <a14:m>
                  <m:oMath xmlns:m="http://schemas.openxmlformats.org/officeDocument/2006/math">
                    <m:r>
                      <a:rPr lang="en-US" sz="1400" b="0" i="1" smtClean="0">
                        <a:latin typeface="Cambria Math" panose="02040503050406030204" pitchFamily="18" charset="0"/>
                        <a:ea typeface="Times New Roman" panose="02020603050405020304" pitchFamily="18" charset="0"/>
                      </a:rPr>
                      <m:t>𝑃</m:t>
                    </m:r>
                    <m:d>
                      <m:dPr>
                        <m:ctrlPr>
                          <a:rPr lang="en-US" sz="1400" b="0" i="1" smtClean="0">
                            <a:latin typeface="Cambria Math" panose="02040503050406030204" pitchFamily="18" charset="0"/>
                            <a:ea typeface="Times New Roman" panose="02020603050405020304" pitchFamily="18" charset="0"/>
                          </a:rPr>
                        </m:ctrlPr>
                      </m:dPr>
                      <m:e>
                        <m:r>
                          <a:rPr lang="en-US" sz="1400" b="0" i="1" smtClean="0">
                            <a:latin typeface="Cambria Math" panose="02040503050406030204" pitchFamily="18" charset="0"/>
                            <a:ea typeface="Times New Roman" panose="02020603050405020304" pitchFamily="18" charset="0"/>
                          </a:rPr>
                          <m:t>𝑋</m:t>
                        </m:r>
                        <m:r>
                          <a:rPr lang="en-US" sz="1400" b="0" i="1" smtClean="0">
                            <a:latin typeface="Cambria Math" panose="02040503050406030204" pitchFamily="18" charset="0"/>
                            <a:ea typeface="Times New Roman" panose="02020603050405020304" pitchFamily="18" charset="0"/>
                          </a:rPr>
                          <m:t>=</m:t>
                        </m:r>
                        <m:r>
                          <a:rPr lang="en-US" sz="1400" b="0" i="1" smtClean="0">
                            <a:latin typeface="Cambria Math" panose="02040503050406030204" pitchFamily="18" charset="0"/>
                            <a:ea typeface="Times New Roman" panose="02020603050405020304" pitchFamily="18" charset="0"/>
                          </a:rPr>
                          <m:t>𝑥</m:t>
                        </m:r>
                      </m:e>
                    </m:d>
                    <m:r>
                      <a:rPr lang="en-US" sz="1400" b="0" i="1" smtClean="0">
                        <a:latin typeface="Cambria Math" panose="02040503050406030204" pitchFamily="18" charset="0"/>
                        <a:ea typeface="Times New Roman" panose="02020603050405020304" pitchFamily="18" charset="0"/>
                      </a:rPr>
                      <m:t>=</m:t>
                    </m:r>
                    <m:r>
                      <a:rPr lang="en-US" sz="1400" b="0" i="1" smtClean="0">
                        <a:latin typeface="Cambria Math" panose="02040503050406030204" pitchFamily="18" charset="0"/>
                        <a:ea typeface="Times New Roman" panose="02020603050405020304" pitchFamily="18" charset="0"/>
                      </a:rPr>
                      <m:t>𝑛𝐶𝑥</m:t>
                    </m:r>
                    <m:r>
                      <a:rPr lang="en-US" sz="1400" b="0" i="1" smtClean="0">
                        <a:latin typeface="Cambria Math" panose="02040503050406030204" pitchFamily="18" charset="0"/>
                        <a:ea typeface="Times New Roman" panose="02020603050405020304" pitchFamily="18" charset="0"/>
                      </a:rPr>
                      <m:t> .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 </m:t>
                        </m:r>
                        <m:r>
                          <a:rPr lang="en-US" sz="1400" b="0" i="1" smtClean="0">
                            <a:latin typeface="Cambria Math" panose="02040503050406030204" pitchFamily="18" charset="0"/>
                          </a:rPr>
                          <m:t>𝑝</m:t>
                        </m:r>
                      </m:e>
                      <m:sup>
                        <m:r>
                          <a:rPr lang="en-US" sz="1400" b="0" i="1" smtClean="0">
                            <a:latin typeface="Cambria Math" panose="02040503050406030204" pitchFamily="18" charset="0"/>
                          </a:rPr>
                          <m:t>𝑥</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 . </m:t>
                        </m:r>
                        <m:r>
                          <a:rPr lang="en-US" sz="1400" b="0" i="1" smtClean="0">
                            <a:latin typeface="Cambria Math" panose="02040503050406030204" pitchFamily="18" charset="0"/>
                          </a:rPr>
                          <m:t>𝑞</m:t>
                        </m:r>
                      </m:e>
                      <m:sup>
                        <m:r>
                          <a:rPr lang="en-US" sz="1400" b="0" i="1" smtClean="0">
                            <a:latin typeface="Cambria Math" panose="02040503050406030204" pitchFamily="18" charset="0"/>
                          </a:rPr>
                          <m:t>𝑛</m:t>
                        </m:r>
                        <m:r>
                          <a:rPr lang="en-US" sz="1400" b="0" i="1" smtClean="0">
                            <a:latin typeface="Cambria Math" panose="02040503050406030204" pitchFamily="18" charset="0"/>
                          </a:rPr>
                          <m:t>−</m:t>
                        </m:r>
                        <m:r>
                          <a:rPr lang="en-US" sz="1400" b="0" i="1" smtClean="0">
                            <a:latin typeface="Cambria Math" panose="02040503050406030204" pitchFamily="18" charset="0"/>
                          </a:rPr>
                          <m:t>𝑥</m:t>
                        </m:r>
                      </m:sup>
                    </m:sSup>
                  </m:oMath>
                </a14:m>
                <a:r>
                  <a:rPr lang="en-US" sz="1400" dirty="0">
                    <a:latin typeface="Calibri" panose="020F0502020204030204" pitchFamily="34" charset="0"/>
                    <a:ea typeface="Times New Roman" panose="02020603050405020304" pitchFamily="18" charset="0"/>
                  </a:rPr>
                  <a:t>	X = 0, 1, 2, …, n</a:t>
                </a:r>
              </a:p>
              <a:p>
                <a:pPr marL="0" marR="0" indent="0">
                  <a:spcBef>
                    <a:spcPts val="0"/>
                  </a:spcBef>
                  <a:spcAft>
                    <a:spcPts val="0"/>
                  </a:spcAft>
                  <a:buNone/>
                  <a:tabLst>
                    <a:tab pos="228600" algn="l"/>
                  </a:tabLst>
                </a:pPr>
                <a:r>
                  <a:rPr lang="en-US" sz="1400" dirty="0">
                    <a:latin typeface="Calibri" panose="020F0502020204030204" pitchFamily="34" charset="0"/>
                    <a:ea typeface="Times New Roman" panose="02020603050405020304" pitchFamily="18" charset="0"/>
                  </a:rPr>
                  <a:t>Here, the parameters are n and p</a:t>
                </a:r>
              </a:p>
              <a:p>
                <a:pPr marL="0" marR="0" indent="0">
                  <a:spcBef>
                    <a:spcPts val="0"/>
                  </a:spcBef>
                  <a:spcAft>
                    <a:spcPts val="0"/>
                  </a:spcAft>
                  <a:buNone/>
                  <a:tabLst>
                    <a:tab pos="228600" algn="l"/>
                  </a:tabLst>
                </a:pPr>
                <a:endParaRPr lang="en-US" sz="1400" dirty="0">
                  <a:effectLst/>
                  <a:latin typeface="Calibri" panose="020F0502020204030204" pitchFamily="34" charset="0"/>
                  <a:ea typeface="Times New Roman" panose="02020603050405020304" pitchFamily="18" charset="0"/>
                </a:endParaRPr>
              </a:p>
              <a:p>
                <a:pPr marL="0" marR="0" indent="0">
                  <a:spcBef>
                    <a:spcPts val="0"/>
                  </a:spcBef>
                  <a:spcAft>
                    <a:spcPts val="0"/>
                  </a:spcAft>
                  <a:buNone/>
                  <a:tabLst>
                    <a:tab pos="228600" algn="l"/>
                  </a:tabLst>
                </a:pPr>
                <a:r>
                  <a:rPr lang="en-US" sz="1400" dirty="0">
                    <a:effectLst/>
                    <a:latin typeface="Calibri" panose="020F0502020204030204" pitchFamily="34" charset="0"/>
                    <a:ea typeface="Times New Roman" panose="02020603050405020304" pitchFamily="18" charset="0"/>
                  </a:rPr>
                  <a:t>	Mean  </a:t>
                </a:r>
                <a14:m>
                  <m:oMath xmlns:m="http://schemas.openxmlformats.org/officeDocument/2006/math">
                    <m:acc>
                      <m:accPr>
                        <m:chr m:val="̅"/>
                        <m:ctrlPr>
                          <a:rPr lang="en-US" sz="1400" i="1" smtClean="0">
                            <a:effectLst/>
                            <a:latin typeface="Cambria Math" panose="02040503050406030204" pitchFamily="18" charset="0"/>
                          </a:rPr>
                        </m:ctrlPr>
                      </m:accPr>
                      <m:e>
                        <m:r>
                          <a:rPr lang="en-US" sz="1400" b="0" i="1" smtClean="0">
                            <a:effectLst/>
                            <a:latin typeface="Cambria Math" panose="02040503050406030204" pitchFamily="18" charset="0"/>
                          </a:rPr>
                          <m:t>𝑋</m:t>
                        </m:r>
                      </m:e>
                    </m:acc>
                    <m:r>
                      <a:rPr lang="en-US" sz="1400" b="0" i="1" smtClean="0">
                        <a:effectLst/>
                        <a:latin typeface="Cambria Math" panose="02040503050406030204" pitchFamily="18" charset="0"/>
                      </a:rPr>
                      <m:t>=</m:t>
                    </m:r>
                    <m:f>
                      <m:fPr>
                        <m:ctrlPr>
                          <a:rPr lang="en-US" sz="1400" b="0" i="1" smtClean="0">
                            <a:effectLst/>
                            <a:latin typeface="Cambria Math" panose="02040503050406030204" pitchFamily="18" charset="0"/>
                          </a:rPr>
                        </m:ctrlPr>
                      </m:fPr>
                      <m:num>
                        <m:nary>
                          <m:naryPr>
                            <m:chr m:val="∑"/>
                            <m:subHide m:val="on"/>
                            <m:supHide m:val="on"/>
                            <m:ctrlPr>
                              <a:rPr lang="en-US" sz="1400" b="0" i="1" smtClean="0">
                                <a:effectLst/>
                                <a:latin typeface="Cambria Math" panose="02040503050406030204" pitchFamily="18" charset="0"/>
                              </a:rPr>
                            </m:ctrlPr>
                          </m:naryPr>
                          <m:sub/>
                          <m:sup/>
                          <m:e>
                            <m:r>
                              <a:rPr lang="en-US" sz="1400" b="0" i="1" smtClean="0">
                                <a:effectLst/>
                                <a:latin typeface="Cambria Math" panose="02040503050406030204" pitchFamily="18" charset="0"/>
                              </a:rPr>
                              <m:t>𝑓𝑥</m:t>
                            </m:r>
                          </m:e>
                        </m:nary>
                      </m:num>
                      <m:den>
                        <m:nary>
                          <m:naryPr>
                            <m:chr m:val="∑"/>
                            <m:subHide m:val="on"/>
                            <m:supHide m:val="on"/>
                            <m:ctrlPr>
                              <a:rPr lang="en-US" sz="1400" b="0" i="1" smtClean="0">
                                <a:effectLst/>
                                <a:latin typeface="Cambria Math" panose="02040503050406030204" pitchFamily="18" charset="0"/>
                              </a:rPr>
                            </m:ctrlPr>
                          </m:naryPr>
                          <m:sub/>
                          <m:sup/>
                          <m:e>
                            <m:r>
                              <a:rPr lang="en-US" sz="1400" b="0" i="1" smtClean="0">
                                <a:effectLst/>
                                <a:latin typeface="Cambria Math" panose="02040503050406030204" pitchFamily="18" charset="0"/>
                              </a:rPr>
                              <m:t>𝑓</m:t>
                            </m:r>
                          </m:e>
                        </m:nary>
                      </m:den>
                    </m:f>
                  </m:oMath>
                </a14:m>
                <a:r>
                  <a:rPr lang="en-US" sz="1400" dirty="0">
                    <a:effectLst/>
                    <a:latin typeface="Calibri" panose="020F0502020204030204" pitchFamily="34" charset="0"/>
                    <a:ea typeface="Times New Roman" panose="02020603050405020304" pitchFamily="18" charset="0"/>
                  </a:rPr>
                  <a:t> = </a:t>
                </a:r>
                <a14:m>
                  <m:oMath xmlns:m="http://schemas.openxmlformats.org/officeDocument/2006/math">
                    <m:f>
                      <m:fPr>
                        <m:ctrlPr>
                          <a:rPr lang="en-US" sz="1400" i="1" smtClean="0">
                            <a:effectLst/>
                            <a:latin typeface="Cambria Math" panose="02040503050406030204" pitchFamily="18" charset="0"/>
                          </a:rPr>
                        </m:ctrlPr>
                      </m:fPr>
                      <m:num>
                        <m:r>
                          <a:rPr lang="en-US" sz="1400" b="0" i="1" smtClean="0">
                            <a:effectLst/>
                            <a:latin typeface="Cambria Math" panose="02040503050406030204" pitchFamily="18" charset="0"/>
                          </a:rPr>
                          <m:t>36</m:t>
                        </m:r>
                      </m:num>
                      <m:den>
                        <m:r>
                          <a:rPr lang="en-US" sz="1400" b="0" i="1" smtClean="0">
                            <a:effectLst/>
                            <a:latin typeface="Cambria Math" panose="02040503050406030204" pitchFamily="18" charset="0"/>
                          </a:rPr>
                          <m:t>15</m:t>
                        </m:r>
                      </m:den>
                    </m:f>
                  </m:oMath>
                </a14:m>
                <a:r>
                  <a:rPr lang="en-US" sz="1400" dirty="0">
                    <a:effectLst/>
                    <a:latin typeface="Calibri" panose="020F0502020204030204" pitchFamily="34" charset="0"/>
                    <a:ea typeface="Times New Roman" panose="02020603050405020304" pitchFamily="18" charset="0"/>
                  </a:rPr>
                  <a:t> = 2.4</a:t>
                </a:r>
              </a:p>
              <a:p>
                <a:pPr marL="0" marR="0" indent="0">
                  <a:spcBef>
                    <a:spcPts val="0"/>
                  </a:spcBef>
                  <a:spcAft>
                    <a:spcPts val="0"/>
                  </a:spcAft>
                  <a:buNone/>
                  <a:tabLst>
                    <a:tab pos="228600" algn="l"/>
                  </a:tabLst>
                </a:pPr>
                <a:endParaRPr lang="en-US" sz="1400" dirty="0">
                  <a:latin typeface="Calibri" panose="020F0502020204030204" pitchFamily="34" charset="0"/>
                  <a:ea typeface="Times New Roman" panose="02020603050405020304" pitchFamily="18" charset="0"/>
                </a:endParaRPr>
              </a:p>
              <a:p>
                <a:pPr marL="0" marR="0" indent="0">
                  <a:spcBef>
                    <a:spcPts val="0"/>
                  </a:spcBef>
                  <a:spcAft>
                    <a:spcPts val="0"/>
                  </a:spcAft>
                  <a:buNone/>
                  <a:tabLst>
                    <a:tab pos="228600" algn="l"/>
                  </a:tabLst>
                </a:pPr>
                <a:r>
                  <a:rPr lang="en-US" sz="1400" dirty="0">
                    <a:latin typeface="Calibri" panose="020F0502020204030204" pitchFamily="34" charset="0"/>
                    <a:ea typeface="Times New Roman" panose="02020603050405020304" pitchFamily="18" charset="0"/>
                  </a:rPr>
                  <a:t>The mean of Binomial Distribution = np </a:t>
                </a:r>
                <a:endParaRPr lang="en-US" sz="1400" dirty="0">
                  <a:effectLst/>
                  <a:latin typeface="Calibri" panose="020F0502020204030204" pitchFamily="34" charset="0"/>
                  <a:ea typeface="Times New Roman" panose="02020603050405020304" pitchFamily="18" charset="0"/>
                </a:endParaRPr>
              </a:p>
              <a:p>
                <a:pPr marL="0" marR="0" indent="0">
                  <a:spcBef>
                    <a:spcPts val="0"/>
                  </a:spcBef>
                  <a:spcAft>
                    <a:spcPts val="0"/>
                  </a:spcAft>
                  <a:buNone/>
                  <a:tabLst>
                    <a:tab pos="228600" algn="l"/>
                  </a:tabLst>
                </a:pPr>
                <a:endParaRPr lang="en-US" sz="1600" dirty="0">
                  <a:effectLst/>
                  <a:latin typeface="Calibri" panose="020F0502020204030204" pitchFamily="34" charset="0"/>
                  <a:ea typeface="Times New Roman" panose="02020603050405020304" pitchFamily="18" charset="0"/>
                </a:endParaRPr>
              </a:p>
              <a:p>
                <a:pPr marL="0" marR="0" indent="0">
                  <a:spcBef>
                    <a:spcPts val="0"/>
                  </a:spcBef>
                  <a:spcAft>
                    <a:spcPts val="0"/>
                  </a:spcAft>
                  <a:buNone/>
                  <a:tabLst>
                    <a:tab pos="228600" algn="l"/>
                  </a:tabLst>
                </a:pPr>
                <a:r>
                  <a:rPr lang="en-US" sz="1600" dirty="0">
                    <a:effectLst/>
                    <a:latin typeface="Calibri" panose="020F0502020204030204" pitchFamily="34"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92CBFA7E-65EE-4B31-871D-241BCA9DD9D3}"/>
                  </a:ext>
                </a:extLst>
              </p:cNvPr>
              <p:cNvSpPr>
                <a:spLocks noGrp="1" noRot="1" noChangeAspect="1" noMove="1" noResize="1" noEditPoints="1" noAdjustHandles="1" noChangeArrowheads="1" noChangeShapeType="1" noTextEdit="1"/>
              </p:cNvSpPr>
              <p:nvPr>
                <p:ph idx="1"/>
              </p:nvPr>
            </p:nvSpPr>
            <p:spPr>
              <a:xfrm>
                <a:off x="770021" y="474453"/>
                <a:ext cx="10780295" cy="5822830"/>
              </a:xfrm>
              <a:blipFill>
                <a:blip r:embed="rId2"/>
                <a:stretch>
                  <a:fillRect l="-170" t="-20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B0D9AD8-707B-0A9B-DB5B-0342140874E5}"/>
              </a:ext>
            </a:extLst>
          </p:cNvPr>
          <p:cNvSpPr>
            <a:spLocks noGrp="1"/>
          </p:cNvSpPr>
          <p:nvPr>
            <p:ph type="ftr" sz="quarter" idx="11"/>
          </p:nvPr>
        </p:nvSpPr>
        <p:spPr/>
        <p:txBody>
          <a:bodyPr/>
          <a:lstStyle/>
          <a:p>
            <a:r>
              <a:rPr lang="en-US"/>
              <a:t>Copy Right: Santosh Chhatkuli</a:t>
            </a:r>
            <a:endParaRPr lang="en-US" dirty="0"/>
          </a:p>
        </p:txBody>
      </p:sp>
      <p:graphicFrame>
        <p:nvGraphicFramePr>
          <p:cNvPr id="2" name="Object 1">
            <a:extLst>
              <a:ext uri="{FF2B5EF4-FFF2-40B4-BE49-F238E27FC236}">
                <a16:creationId xmlns:a16="http://schemas.microsoft.com/office/drawing/2014/main" id="{C546EB35-46F8-414E-A5BB-506771C7B62E}"/>
              </a:ext>
            </a:extLst>
          </p:cNvPr>
          <p:cNvGraphicFramePr>
            <a:graphicFrameLocks noChangeAspect="1"/>
          </p:cNvGraphicFramePr>
          <p:nvPr>
            <p:extLst>
              <p:ext uri="{D42A27DB-BD31-4B8C-83A1-F6EECF244321}">
                <p14:modId xmlns:p14="http://schemas.microsoft.com/office/powerpoint/2010/main" val="3624639117"/>
              </p:ext>
            </p:extLst>
          </p:nvPr>
        </p:nvGraphicFramePr>
        <p:xfrm>
          <a:off x="6146800" y="3352800"/>
          <a:ext cx="914400" cy="207963"/>
        </p:xfrm>
        <a:graphic>
          <a:graphicData uri="http://schemas.openxmlformats.org/presentationml/2006/ole">
            <mc:AlternateContent xmlns:mc="http://schemas.openxmlformats.org/markup-compatibility/2006">
              <mc:Choice xmlns:v="urn:schemas-microsoft-com:vml" Requires="v">
                <p:oleObj name="Equation" r:id="rId3" imgW="914400" imgH="207360" progId="Equation.DSMT4">
                  <p:embed/>
                </p:oleObj>
              </mc:Choice>
              <mc:Fallback>
                <p:oleObj name="Equation" r:id="rId3" imgW="914400" imgH="207360" progId="Equation.DSMT4">
                  <p:embed/>
                  <p:pic>
                    <p:nvPicPr>
                      <p:cNvPr id="0" name=""/>
                      <p:cNvPicPr/>
                      <p:nvPr/>
                    </p:nvPicPr>
                    <p:blipFill>
                      <a:blip r:embed="rId4"/>
                      <a:stretch>
                        <a:fillRect/>
                      </a:stretch>
                    </p:blipFill>
                    <p:spPr>
                      <a:xfrm>
                        <a:off x="6146800" y="3352800"/>
                        <a:ext cx="914400" cy="207963"/>
                      </a:xfrm>
                      <a:prstGeom prst="rect">
                        <a:avLst/>
                      </a:prstGeom>
                    </p:spPr>
                  </p:pic>
                </p:oleObj>
              </mc:Fallback>
            </mc:AlternateContent>
          </a:graphicData>
        </a:graphic>
      </p:graphicFrame>
      <p:graphicFrame>
        <p:nvGraphicFramePr>
          <p:cNvPr id="5" name="Table 6">
            <a:extLst>
              <a:ext uri="{FF2B5EF4-FFF2-40B4-BE49-F238E27FC236}">
                <a16:creationId xmlns:a16="http://schemas.microsoft.com/office/drawing/2014/main" id="{B61C7F13-E2D6-44F9-9120-67AC037E3070}"/>
              </a:ext>
            </a:extLst>
          </p:cNvPr>
          <p:cNvGraphicFramePr>
            <a:graphicFrameLocks noGrp="1"/>
          </p:cNvGraphicFramePr>
          <p:nvPr>
            <p:extLst>
              <p:ext uri="{D42A27DB-BD31-4B8C-83A1-F6EECF244321}">
                <p14:modId xmlns:p14="http://schemas.microsoft.com/office/powerpoint/2010/main" val="2223871074"/>
              </p:ext>
            </p:extLst>
          </p:nvPr>
        </p:nvGraphicFramePr>
        <p:xfrm>
          <a:off x="858812" y="2999581"/>
          <a:ext cx="7250018" cy="914400"/>
        </p:xfrm>
        <a:graphic>
          <a:graphicData uri="http://schemas.openxmlformats.org/drawingml/2006/table">
            <a:tbl>
              <a:tblPr firstRow="1" bandRow="1">
                <a:tableStyleId>{3B4B98B0-60AC-42C2-AFA5-B58CD77FA1E5}</a:tableStyleId>
              </a:tblPr>
              <a:tblGrid>
                <a:gridCol w="3066212">
                  <a:extLst>
                    <a:ext uri="{9D8B030D-6E8A-4147-A177-3AD203B41FA5}">
                      <a16:colId xmlns:a16="http://schemas.microsoft.com/office/drawing/2014/main" val="1963830763"/>
                    </a:ext>
                  </a:extLst>
                </a:gridCol>
                <a:gridCol w="697301">
                  <a:extLst>
                    <a:ext uri="{9D8B030D-6E8A-4147-A177-3AD203B41FA5}">
                      <a16:colId xmlns:a16="http://schemas.microsoft.com/office/drawing/2014/main" val="2746247496"/>
                    </a:ext>
                  </a:extLst>
                </a:gridCol>
                <a:gridCol w="697301">
                  <a:extLst>
                    <a:ext uri="{9D8B030D-6E8A-4147-A177-3AD203B41FA5}">
                      <a16:colId xmlns:a16="http://schemas.microsoft.com/office/drawing/2014/main" val="4208650066"/>
                    </a:ext>
                  </a:extLst>
                </a:gridCol>
                <a:gridCol w="697301">
                  <a:extLst>
                    <a:ext uri="{9D8B030D-6E8A-4147-A177-3AD203B41FA5}">
                      <a16:colId xmlns:a16="http://schemas.microsoft.com/office/drawing/2014/main" val="889493761"/>
                    </a:ext>
                  </a:extLst>
                </a:gridCol>
                <a:gridCol w="697301">
                  <a:extLst>
                    <a:ext uri="{9D8B030D-6E8A-4147-A177-3AD203B41FA5}">
                      <a16:colId xmlns:a16="http://schemas.microsoft.com/office/drawing/2014/main" val="1008822693"/>
                    </a:ext>
                  </a:extLst>
                </a:gridCol>
                <a:gridCol w="697301">
                  <a:extLst>
                    <a:ext uri="{9D8B030D-6E8A-4147-A177-3AD203B41FA5}">
                      <a16:colId xmlns:a16="http://schemas.microsoft.com/office/drawing/2014/main" val="3852889624"/>
                    </a:ext>
                  </a:extLst>
                </a:gridCol>
                <a:gridCol w="697301">
                  <a:extLst>
                    <a:ext uri="{9D8B030D-6E8A-4147-A177-3AD203B41FA5}">
                      <a16:colId xmlns:a16="http://schemas.microsoft.com/office/drawing/2014/main" val="2867877296"/>
                    </a:ext>
                  </a:extLst>
                </a:gridCol>
              </a:tblGrid>
              <a:tr h="261810">
                <a:tc>
                  <a:txBody>
                    <a:bodyPr/>
                    <a:lstStyle/>
                    <a:p>
                      <a:r>
                        <a:rPr lang="en-US" sz="1400" dirty="0"/>
                        <a:t>No. of males per family of four (X)</a:t>
                      </a:r>
                    </a:p>
                  </a:txBody>
                  <a:tcPr/>
                </a:tc>
                <a:tc>
                  <a:txBody>
                    <a:bodyPr/>
                    <a:lstStyle/>
                    <a:p>
                      <a:r>
                        <a:rPr lang="en-US" sz="1400" dirty="0"/>
                        <a:t>0</a:t>
                      </a:r>
                    </a:p>
                  </a:txBody>
                  <a:tcPr/>
                </a:tc>
                <a:tc>
                  <a:txBody>
                    <a:bodyPr/>
                    <a:lstStyle/>
                    <a:p>
                      <a:r>
                        <a:rPr lang="en-US" sz="1400" dirty="0"/>
                        <a:t>1</a:t>
                      </a:r>
                    </a:p>
                  </a:txBody>
                  <a:tcPr/>
                </a:tc>
                <a:tc>
                  <a:txBody>
                    <a:bodyPr/>
                    <a:lstStyle/>
                    <a:p>
                      <a:r>
                        <a:rPr lang="en-US" sz="1400" dirty="0"/>
                        <a:t>2</a:t>
                      </a:r>
                    </a:p>
                  </a:txBody>
                  <a:tcPr/>
                </a:tc>
                <a:tc>
                  <a:txBody>
                    <a:bodyPr/>
                    <a:lstStyle/>
                    <a:p>
                      <a:r>
                        <a:rPr lang="en-US" sz="1400" dirty="0"/>
                        <a:t>3</a:t>
                      </a:r>
                    </a:p>
                  </a:txBody>
                  <a:tcPr/>
                </a:tc>
                <a:tc>
                  <a:txBody>
                    <a:bodyPr/>
                    <a:lstStyle/>
                    <a:p>
                      <a:r>
                        <a:rPr lang="en-US" sz="1400" dirty="0"/>
                        <a:t>4</a:t>
                      </a:r>
                    </a:p>
                  </a:txBody>
                  <a:tcPr/>
                </a:tc>
                <a:tc>
                  <a:txBody>
                    <a:bodyPr/>
                    <a:lstStyle/>
                    <a:p>
                      <a:r>
                        <a:rPr lang="en-US" sz="1400" dirty="0"/>
                        <a:t>Total</a:t>
                      </a:r>
                    </a:p>
                  </a:txBody>
                  <a:tcPr/>
                </a:tc>
                <a:extLst>
                  <a:ext uri="{0D108BD9-81ED-4DB2-BD59-A6C34878D82A}">
                    <a16:rowId xmlns:a16="http://schemas.microsoft.com/office/drawing/2014/main" val="4008479085"/>
                  </a:ext>
                </a:extLst>
              </a:tr>
              <a:tr h="261810">
                <a:tc>
                  <a:txBody>
                    <a:bodyPr/>
                    <a:lstStyle/>
                    <a:p>
                      <a:r>
                        <a:rPr lang="en-US" sz="1400" dirty="0"/>
                        <a:t>No. of families (f)</a:t>
                      </a:r>
                    </a:p>
                  </a:txBody>
                  <a:tcPr/>
                </a:tc>
                <a:tc>
                  <a:txBody>
                    <a:bodyPr/>
                    <a:lstStyle/>
                    <a:p>
                      <a:r>
                        <a:rPr lang="en-US" sz="1400" dirty="0"/>
                        <a:t>2</a:t>
                      </a:r>
                    </a:p>
                  </a:txBody>
                  <a:tcPr/>
                </a:tc>
                <a:tc>
                  <a:txBody>
                    <a:bodyPr/>
                    <a:lstStyle/>
                    <a:p>
                      <a:r>
                        <a:rPr lang="en-US" sz="1400" dirty="0"/>
                        <a:t>2</a:t>
                      </a:r>
                    </a:p>
                  </a:txBody>
                  <a:tcPr/>
                </a:tc>
                <a:tc>
                  <a:txBody>
                    <a:bodyPr/>
                    <a:lstStyle/>
                    <a:p>
                      <a:r>
                        <a:rPr lang="en-US" sz="1400" dirty="0"/>
                        <a:t>3</a:t>
                      </a:r>
                    </a:p>
                  </a:txBody>
                  <a:tcPr/>
                </a:tc>
                <a:tc>
                  <a:txBody>
                    <a:bodyPr/>
                    <a:lstStyle/>
                    <a:p>
                      <a:r>
                        <a:rPr lang="en-US" sz="1400" dirty="0"/>
                        <a:t>4</a:t>
                      </a:r>
                    </a:p>
                  </a:txBody>
                  <a:tcPr/>
                </a:tc>
                <a:tc>
                  <a:txBody>
                    <a:bodyPr/>
                    <a:lstStyle/>
                    <a:p>
                      <a:r>
                        <a:rPr lang="en-US" sz="1400" dirty="0"/>
                        <a:t>4</a:t>
                      </a:r>
                    </a:p>
                  </a:txBody>
                  <a:tcPr/>
                </a:tc>
                <a:tc>
                  <a:txBody>
                    <a:bodyPr/>
                    <a:lstStyle/>
                    <a:p>
                      <a:r>
                        <a:rPr lang="en-US" sz="1400" dirty="0"/>
                        <a:t>N=15</a:t>
                      </a:r>
                    </a:p>
                  </a:txBody>
                  <a:tcPr/>
                </a:tc>
                <a:extLst>
                  <a:ext uri="{0D108BD9-81ED-4DB2-BD59-A6C34878D82A}">
                    <a16:rowId xmlns:a16="http://schemas.microsoft.com/office/drawing/2014/main" val="3534302995"/>
                  </a:ext>
                </a:extLst>
              </a:tr>
              <a:tr h="215186">
                <a:tc>
                  <a:txBody>
                    <a:bodyPr/>
                    <a:lstStyle/>
                    <a:p>
                      <a:r>
                        <a:rPr lang="en-US" sz="1400" dirty="0"/>
                        <a:t>f . X</a:t>
                      </a:r>
                    </a:p>
                  </a:txBody>
                  <a:tcPr/>
                </a:tc>
                <a:tc>
                  <a:txBody>
                    <a:bodyPr/>
                    <a:lstStyle/>
                    <a:p>
                      <a:r>
                        <a:rPr lang="en-US" sz="1400" dirty="0"/>
                        <a:t>0</a:t>
                      </a:r>
                    </a:p>
                  </a:txBody>
                  <a:tcPr/>
                </a:tc>
                <a:tc>
                  <a:txBody>
                    <a:bodyPr/>
                    <a:lstStyle/>
                    <a:p>
                      <a:r>
                        <a:rPr lang="en-US" sz="1400" dirty="0"/>
                        <a:t>2</a:t>
                      </a:r>
                    </a:p>
                  </a:txBody>
                  <a:tcPr/>
                </a:tc>
                <a:tc>
                  <a:txBody>
                    <a:bodyPr/>
                    <a:lstStyle/>
                    <a:p>
                      <a:r>
                        <a:rPr lang="en-US" sz="1400" dirty="0"/>
                        <a:t>6</a:t>
                      </a:r>
                    </a:p>
                  </a:txBody>
                  <a:tcPr/>
                </a:tc>
                <a:tc>
                  <a:txBody>
                    <a:bodyPr/>
                    <a:lstStyle/>
                    <a:p>
                      <a:r>
                        <a:rPr lang="en-US" sz="1400" dirty="0"/>
                        <a:t>12</a:t>
                      </a:r>
                    </a:p>
                  </a:txBody>
                  <a:tcPr/>
                </a:tc>
                <a:tc>
                  <a:txBody>
                    <a:bodyPr/>
                    <a:lstStyle/>
                    <a:p>
                      <a:r>
                        <a:rPr lang="en-US" sz="1400" dirty="0"/>
                        <a:t>16</a:t>
                      </a:r>
                    </a:p>
                  </a:txBody>
                  <a:tcPr/>
                </a:tc>
                <a:tc>
                  <a:txBody>
                    <a:bodyPr/>
                    <a:lstStyle/>
                    <a:p>
                      <a:r>
                        <a:rPr lang="en-US" sz="1400" dirty="0"/>
                        <a:t>36</a:t>
                      </a:r>
                    </a:p>
                  </a:txBody>
                  <a:tcPr/>
                </a:tc>
                <a:extLst>
                  <a:ext uri="{0D108BD9-81ED-4DB2-BD59-A6C34878D82A}">
                    <a16:rowId xmlns:a16="http://schemas.microsoft.com/office/drawing/2014/main" val="650285071"/>
                  </a:ext>
                </a:extLst>
              </a:tr>
            </a:tbl>
          </a:graphicData>
        </a:graphic>
      </p:graphicFrame>
    </p:spTree>
    <p:extLst>
      <p:ext uri="{BB962C8B-B14F-4D97-AF65-F5344CB8AC3E}">
        <p14:creationId xmlns:p14="http://schemas.microsoft.com/office/powerpoint/2010/main" val="1768993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8F0AA-8C46-4D73-9FC2-67B58A63DB56}"/>
              </a:ext>
            </a:extLst>
          </p:cNvPr>
          <p:cNvSpPr>
            <a:spLocks noGrp="1"/>
          </p:cNvSpPr>
          <p:nvPr>
            <p:ph type="title"/>
          </p:nvPr>
        </p:nvSpPr>
        <p:spPr>
          <a:xfrm>
            <a:off x="1066800" y="539077"/>
            <a:ext cx="10058400" cy="746259"/>
          </a:xfrm>
        </p:spPr>
        <p:txBody>
          <a:bodyPr>
            <a:normAutofit/>
          </a:bodyPr>
          <a:lstStyle/>
          <a:p>
            <a:r>
              <a:rPr lang="en-US" sz="2800" b="1" dirty="0"/>
              <a:t>Binomial Distribution</a:t>
            </a:r>
          </a:p>
        </p:txBody>
      </p:sp>
      <p:sp>
        <p:nvSpPr>
          <p:cNvPr id="3" name="Content Placeholder 2">
            <a:extLst>
              <a:ext uri="{FF2B5EF4-FFF2-40B4-BE49-F238E27FC236}">
                <a16:creationId xmlns:a16="http://schemas.microsoft.com/office/drawing/2014/main" id="{1FEDC945-B93F-41DB-BD3C-E38E98923C91}"/>
              </a:ext>
            </a:extLst>
          </p:cNvPr>
          <p:cNvSpPr>
            <a:spLocks noGrp="1"/>
          </p:cNvSpPr>
          <p:nvPr>
            <p:ph idx="1"/>
          </p:nvPr>
        </p:nvSpPr>
        <p:spPr>
          <a:xfrm>
            <a:off x="793630" y="1406105"/>
            <a:ext cx="10714008" cy="4912817"/>
          </a:xfrm>
        </p:spPr>
        <p:txBody>
          <a:bodyPr/>
          <a:lstStyle/>
          <a:p>
            <a:r>
              <a:rPr lang="en-US" sz="3200" dirty="0"/>
              <a:t>Introduction</a:t>
            </a:r>
          </a:p>
          <a:p>
            <a:r>
              <a:rPr lang="en-US" sz="3200" dirty="0"/>
              <a:t>Conditions required for Binomial Distribution</a:t>
            </a:r>
          </a:p>
          <a:p>
            <a:r>
              <a:rPr lang="en-US" sz="3200" dirty="0"/>
              <a:t>Probability mass function of Binomial Distribution</a:t>
            </a:r>
          </a:p>
          <a:p>
            <a:r>
              <a:rPr lang="en-US" sz="3200" dirty="0"/>
              <a:t>Mean and Standard Deviation of B. D.</a:t>
            </a:r>
          </a:p>
          <a:p>
            <a:r>
              <a:rPr lang="en-US" sz="3200" dirty="0"/>
              <a:t>Probability Problems</a:t>
            </a:r>
          </a:p>
          <a:p>
            <a:r>
              <a:rPr lang="en-US" sz="3200" dirty="0"/>
              <a:t>Fitting of Binomial Distribution</a:t>
            </a:r>
          </a:p>
          <a:p>
            <a:pPr marL="0" indent="0">
              <a:buNone/>
            </a:pPr>
            <a:endParaRPr lang="en-US" dirty="0"/>
          </a:p>
        </p:txBody>
      </p:sp>
      <p:sp>
        <p:nvSpPr>
          <p:cNvPr id="4" name="Footer Placeholder 3">
            <a:extLst>
              <a:ext uri="{FF2B5EF4-FFF2-40B4-BE49-F238E27FC236}">
                <a16:creationId xmlns:a16="http://schemas.microsoft.com/office/drawing/2014/main" id="{94357254-F807-21CD-87F2-3CEF7853E2DC}"/>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3346908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F514C3-FF6D-435E-8C24-97E1C14949F0}"/>
                  </a:ext>
                </a:extLst>
              </p:cNvPr>
              <p:cNvSpPr>
                <a:spLocks noGrp="1"/>
              </p:cNvSpPr>
              <p:nvPr>
                <p:ph idx="1"/>
              </p:nvPr>
            </p:nvSpPr>
            <p:spPr>
              <a:xfrm>
                <a:off x="844061" y="650631"/>
                <a:ext cx="10726615" cy="5486399"/>
              </a:xfrm>
            </p:spPr>
            <p:txBody>
              <a:bodyPr/>
              <a:lstStyle/>
              <a:p>
                <a:pPr marL="0" marR="0" indent="0">
                  <a:spcBef>
                    <a:spcPts val="0"/>
                  </a:spcBef>
                  <a:spcAft>
                    <a:spcPts val="0"/>
                  </a:spcAft>
                  <a:buNone/>
                  <a:tabLst>
                    <a:tab pos="228600" algn="l"/>
                  </a:tabLst>
                </a:pPr>
                <a:r>
                  <a:rPr lang="en-US" sz="1800" dirty="0">
                    <a:latin typeface="Calibri" panose="020F0502020204030204" pitchFamily="34" charset="0"/>
                    <a:ea typeface="Times New Roman" panose="02020603050405020304" pitchFamily="18" charset="0"/>
                  </a:rPr>
                  <a:t>Estimated probability of success (</a:t>
                </a:r>
                <a14:m>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𝑝</m:t>
                        </m:r>
                      </m:e>
                    </m:acc>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𝑋</m:t>
                            </m:r>
                          </m:e>
                        </m:acc>
                      </m:num>
                      <m:den>
                        <m:r>
                          <a:rPr lang="en-US" sz="1800" b="0" i="1" smtClean="0">
                            <a:latin typeface="Cambria Math" panose="02040503050406030204" pitchFamily="18" charset="0"/>
                          </a:rPr>
                          <m:t>𝑛</m:t>
                        </m:r>
                      </m:den>
                    </m:f>
                  </m:oMath>
                </a14:m>
                <a:r>
                  <a:rPr lang="en-US" sz="1800" dirty="0">
                    <a:effectLst/>
                    <a:latin typeface="Calibri" panose="020F0502020204030204" pitchFamily="34" charset="0"/>
                    <a:ea typeface="Times New Roman" panose="02020603050405020304" pitchFamily="18" charset="0"/>
                  </a:rPr>
                  <a:t> = </a:t>
                </a:r>
                <a14:m>
                  <m:oMath xmlns:m="http://schemas.openxmlformats.org/officeDocument/2006/math">
                    <m:f>
                      <m:fPr>
                        <m:ctrlPr>
                          <a:rPr lang="en-US" sz="1800" i="1" smtClean="0">
                            <a:effectLst/>
                            <a:latin typeface="Cambria Math" panose="02040503050406030204" pitchFamily="18" charset="0"/>
                          </a:rPr>
                        </m:ctrlPr>
                      </m:fPr>
                      <m:num>
                        <m:r>
                          <a:rPr lang="en-US" sz="1800" b="0" i="1" smtClean="0">
                            <a:effectLst/>
                            <a:latin typeface="Cambria Math" panose="02040503050406030204" pitchFamily="18" charset="0"/>
                          </a:rPr>
                          <m:t>2.4</m:t>
                        </m:r>
                      </m:num>
                      <m:den>
                        <m:r>
                          <a:rPr lang="en-US" sz="1800" b="0" i="1" smtClean="0">
                            <a:effectLst/>
                            <a:latin typeface="Cambria Math" panose="02040503050406030204" pitchFamily="18" charset="0"/>
                          </a:rPr>
                          <m:t>4</m:t>
                        </m:r>
                      </m:den>
                    </m:f>
                  </m:oMath>
                </a14:m>
                <a:r>
                  <a:rPr lang="en-US" sz="1800" dirty="0">
                    <a:effectLst/>
                    <a:latin typeface="Calibri" panose="020F0502020204030204" pitchFamily="34" charset="0"/>
                    <a:ea typeface="Times New Roman" panose="02020603050405020304" pitchFamily="18" charset="0"/>
                  </a:rPr>
                  <a:t> = 0.6</a:t>
                </a:r>
              </a:p>
              <a:p>
                <a:pPr marL="0" marR="0" indent="0">
                  <a:spcBef>
                    <a:spcPts val="0"/>
                  </a:spcBef>
                  <a:spcAft>
                    <a:spcPts val="0"/>
                  </a:spcAft>
                  <a:buNone/>
                  <a:tabLst>
                    <a:tab pos="228600" algn="l"/>
                  </a:tabLst>
                </a:pPr>
                <a:endParaRPr lang="en-US" sz="1800" dirty="0">
                  <a:effectLst/>
                  <a:latin typeface="Calibri" panose="020F0502020204030204" pitchFamily="34" charset="0"/>
                  <a:ea typeface="Times New Roman" panose="02020603050405020304" pitchFamily="18" charset="0"/>
                </a:endParaRPr>
              </a:p>
              <a:p>
                <a:pPr marL="0" marR="0" indent="0">
                  <a:spcBef>
                    <a:spcPts val="0"/>
                  </a:spcBef>
                  <a:spcAft>
                    <a:spcPts val="0"/>
                  </a:spcAft>
                  <a:buNone/>
                  <a:tabLst>
                    <a:tab pos="228600" algn="l"/>
                  </a:tabLst>
                </a:pPr>
                <a:r>
                  <a:rPr lang="en-US" sz="1800" dirty="0">
                    <a:effectLst/>
                    <a:latin typeface="Calibri" panose="020F0502020204030204" pitchFamily="34" charset="0"/>
                    <a:ea typeface="Times New Roman" panose="02020603050405020304" pitchFamily="18" charset="0"/>
                  </a:rPr>
                  <a:t>Hence, the proportion of males among all sample individuals is 0.6</a:t>
                </a:r>
              </a:p>
              <a:p>
                <a:pPr marL="0" marR="0" indent="0">
                  <a:spcBef>
                    <a:spcPts val="0"/>
                  </a:spcBef>
                  <a:spcAft>
                    <a:spcPts val="0"/>
                  </a:spcAft>
                  <a:buNone/>
                  <a:tabLst>
                    <a:tab pos="228600" algn="l"/>
                  </a:tabLst>
                </a:pPr>
                <a:endParaRPr lang="en-US" sz="1800" dirty="0">
                  <a:effectLst/>
                  <a:latin typeface="Calibri" panose="020F0502020204030204" pitchFamily="34" charset="0"/>
                  <a:ea typeface="Times New Roman" panose="02020603050405020304" pitchFamily="18" charset="0"/>
                </a:endParaRPr>
              </a:p>
              <a:p>
                <a:pPr marL="0" marR="0" indent="0">
                  <a:spcBef>
                    <a:spcPts val="0"/>
                  </a:spcBef>
                  <a:spcAft>
                    <a:spcPts val="0"/>
                  </a:spcAft>
                  <a:buNone/>
                  <a:tabLst>
                    <a:tab pos="228600" algn="l"/>
                  </a:tabLst>
                </a:pPr>
                <a:r>
                  <a:rPr lang="en-US" sz="1800" dirty="0">
                    <a:latin typeface="Calibri" panose="020F0502020204030204" pitchFamily="34" charset="0"/>
                    <a:ea typeface="Times New Roman" panose="02020603050405020304" pitchFamily="18" charset="0"/>
                  </a:rPr>
                  <a:t>Thus, estimated probability of failure (</a:t>
                </a:r>
                <a14:m>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𝑞</m:t>
                        </m:r>
                      </m:e>
                    </m:acc>
                    <m:r>
                      <a:rPr lang="en-US" sz="1800" b="0" i="0" smtClean="0">
                        <a:latin typeface="Cambria Math" panose="02040503050406030204" pitchFamily="18" charset="0"/>
                      </a:rPr>
                      <m:t>)=1 − </m:t>
                    </m:r>
                    <m:acc>
                      <m:accPr>
                        <m:chr m:val="̂"/>
                        <m:ctrlPr>
                          <a:rPr lang="en-US" sz="1800" i="1" dirty="0" smtClean="0">
                            <a:solidFill>
                              <a:srgbClr val="836967"/>
                            </a:solidFill>
                            <a:effectLst/>
                            <a:latin typeface="Cambria Math" panose="02040503050406030204" pitchFamily="18" charset="0"/>
                          </a:rPr>
                        </m:ctrlPr>
                      </m:accPr>
                      <m:e>
                        <m:r>
                          <a:rPr lang="en-US" sz="1800" i="1" dirty="0">
                            <a:effectLst/>
                            <a:latin typeface="Cambria Math" panose="02040503050406030204" pitchFamily="18" charset="0"/>
                          </a:rPr>
                          <m:t>𝑝</m:t>
                        </m:r>
                      </m:e>
                    </m:acc>
                  </m:oMath>
                </a14:m>
                <a:r>
                  <a:rPr lang="en-US" sz="1800" dirty="0">
                    <a:effectLst/>
                    <a:latin typeface="Calibri" panose="020F0502020204030204" pitchFamily="34" charset="0"/>
                  </a:rPr>
                  <a:t> = 1 – 0.6 = 0.4</a:t>
                </a:r>
              </a:p>
              <a:p>
                <a:pPr marL="0" marR="0" indent="0">
                  <a:spcBef>
                    <a:spcPts val="0"/>
                  </a:spcBef>
                  <a:spcAft>
                    <a:spcPts val="0"/>
                  </a:spcAft>
                  <a:buNone/>
                  <a:tabLst>
                    <a:tab pos="228600" algn="l"/>
                  </a:tabLst>
                </a:pPr>
                <a:endParaRPr lang="en-US" dirty="0">
                  <a:latin typeface="Calibri" panose="020F0502020204030204" pitchFamily="34" charset="0"/>
                </a:endParaRPr>
              </a:p>
              <a:p>
                <a:pPr marL="0" marR="0" indent="0">
                  <a:spcBef>
                    <a:spcPts val="0"/>
                  </a:spcBef>
                  <a:spcAft>
                    <a:spcPts val="0"/>
                  </a:spcAft>
                  <a:buNone/>
                  <a:tabLst>
                    <a:tab pos="228600" algn="l"/>
                  </a:tabLst>
                </a:pPr>
                <a:r>
                  <a:rPr lang="en-US" sz="1800" dirty="0">
                    <a:effectLst/>
                    <a:latin typeface="Calibri" panose="020F0502020204030204" pitchFamily="34" charset="0"/>
                  </a:rPr>
                  <a:t>	P (X = x) = </a:t>
                </a:r>
                <a14:m>
                  <m:oMath xmlns:m="http://schemas.openxmlformats.org/officeDocument/2006/math">
                    <m:r>
                      <a:rPr lang="en-US" sz="1800" b="0" i="1" smtClean="0">
                        <a:effectLst/>
                        <a:latin typeface="Cambria Math" panose="02040503050406030204" pitchFamily="18" charset="0"/>
                      </a:rPr>
                      <m:t>4</m:t>
                    </m:r>
                    <m:r>
                      <a:rPr lang="en-US" sz="1800" b="0" i="1" smtClean="0">
                        <a:effectLst/>
                        <a:latin typeface="Cambria Math" panose="02040503050406030204" pitchFamily="18" charset="0"/>
                      </a:rPr>
                      <m:t>𝐶𝑥</m:t>
                    </m:r>
                    <m:r>
                      <a:rPr lang="en-US" sz="1800" b="0" i="1" smtClean="0">
                        <a:effectLst/>
                        <a:latin typeface="Cambria Math" panose="02040503050406030204" pitchFamily="18" charset="0"/>
                      </a:rPr>
                      <m:t>  </m:t>
                    </m:r>
                    <m:sSup>
                      <m:sSupPr>
                        <m:ctrlPr>
                          <a:rPr lang="en-US" sz="1800" b="0" i="1" smtClean="0">
                            <a:effectLst/>
                            <a:latin typeface="Cambria Math" panose="02040503050406030204" pitchFamily="18" charset="0"/>
                          </a:rPr>
                        </m:ctrlPr>
                      </m:sSupPr>
                      <m:e>
                        <m:r>
                          <a:rPr lang="en-US" sz="1800" b="0" i="1" smtClean="0">
                            <a:effectLst/>
                            <a:latin typeface="Cambria Math" panose="02040503050406030204" pitchFamily="18" charset="0"/>
                          </a:rPr>
                          <m:t>0.6</m:t>
                        </m:r>
                      </m:e>
                      <m:sup>
                        <m:r>
                          <a:rPr lang="en-US" sz="1800" b="0" i="1" smtClean="0">
                            <a:effectLst/>
                            <a:latin typeface="Cambria Math" panose="02040503050406030204" pitchFamily="18" charset="0"/>
                          </a:rPr>
                          <m:t>𝑥</m:t>
                        </m:r>
                      </m:sup>
                    </m:sSup>
                    <m:sSup>
                      <m:sSupPr>
                        <m:ctrlPr>
                          <a:rPr lang="en-US" sz="1800" b="0" i="1" smtClean="0">
                            <a:effectLst/>
                            <a:latin typeface="Cambria Math" panose="02040503050406030204" pitchFamily="18" charset="0"/>
                          </a:rPr>
                        </m:ctrlPr>
                      </m:sSupPr>
                      <m:e>
                        <m:r>
                          <a:rPr lang="en-US" sz="1800" b="0" i="1" smtClean="0">
                            <a:effectLst/>
                            <a:latin typeface="Cambria Math" panose="02040503050406030204" pitchFamily="18" charset="0"/>
                          </a:rPr>
                          <m:t>  0.4</m:t>
                        </m:r>
                      </m:e>
                      <m:sup>
                        <m:r>
                          <a:rPr lang="en-US" sz="1800" b="0" i="1" smtClean="0">
                            <a:effectLst/>
                            <a:latin typeface="Cambria Math" panose="02040503050406030204" pitchFamily="18" charset="0"/>
                          </a:rPr>
                          <m:t>4−</m:t>
                        </m:r>
                        <m:r>
                          <a:rPr lang="en-US" sz="1800" b="0" i="1" smtClean="0">
                            <a:effectLst/>
                            <a:latin typeface="Cambria Math" panose="02040503050406030204" pitchFamily="18" charset="0"/>
                          </a:rPr>
                          <m:t>𝑥</m:t>
                        </m:r>
                      </m:sup>
                    </m:sSup>
                  </m:oMath>
                </a14:m>
                <a:endParaRPr lang="en-US" sz="1800" dirty="0">
                  <a:effectLst/>
                  <a:latin typeface="Calibri" panose="020F0502020204030204" pitchFamily="34" charset="0"/>
                </a:endParaRPr>
              </a:p>
              <a:p>
                <a:pPr marL="0" indent="0">
                  <a:buNone/>
                </a:pPr>
                <a:r>
                  <a:rPr lang="en-US" dirty="0">
                    <a:latin typeface="Calibri" panose="020F0502020204030204" pitchFamily="34" charset="0"/>
                    <a:cs typeface="Calibri" panose="020F0502020204030204" pitchFamily="34" charset="0"/>
                  </a:rPr>
                  <a:t>Estimated frequency (</a:t>
                </a:r>
                <a:r>
                  <a:rPr lang="en-US" dirty="0" err="1">
                    <a:latin typeface="Calibri" panose="020F0502020204030204" pitchFamily="34" charset="0"/>
                    <a:cs typeface="Calibri" panose="020F0502020204030204" pitchFamily="34" charset="0"/>
                  </a:rPr>
                  <a:t>f</a:t>
                </a:r>
                <a:r>
                  <a:rPr lang="en-US" baseline="-25000" dirty="0" err="1">
                    <a:latin typeface="Calibri" panose="020F0502020204030204" pitchFamily="34" charset="0"/>
                    <a:cs typeface="Calibri" panose="020F0502020204030204" pitchFamily="34" charset="0"/>
                  </a:rPr>
                  <a:t>e</a:t>
                </a:r>
                <a:r>
                  <a:rPr lang="en-US" dirty="0">
                    <a:latin typeface="Calibri" panose="020F0502020204030204" pitchFamily="34" charset="0"/>
                    <a:cs typeface="Calibri" panose="020F0502020204030204" pitchFamily="34" charset="0"/>
                  </a:rPr>
                  <a:t>) = N x P(X = x)</a:t>
                </a:r>
              </a:p>
              <a:p>
                <a:pPr marL="0" indent="0">
                  <a:buNone/>
                </a:pPr>
                <a:endParaRPr lang="en-US" dirty="0"/>
              </a:p>
              <a:p>
                <a:pPr marL="0" indent="0">
                  <a:buNone/>
                </a:pPr>
                <a:endParaRPr lang="en-US" dirty="0"/>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E0F514C3-FF6D-435E-8C24-97E1C14949F0}"/>
                  </a:ext>
                </a:extLst>
              </p:cNvPr>
              <p:cNvSpPr>
                <a:spLocks noGrp="1" noRot="1" noChangeAspect="1" noMove="1" noResize="1" noEditPoints="1" noAdjustHandles="1" noChangeArrowheads="1" noChangeShapeType="1" noTextEdit="1"/>
              </p:cNvSpPr>
              <p:nvPr>
                <p:ph idx="1"/>
              </p:nvPr>
            </p:nvSpPr>
            <p:spPr>
              <a:xfrm>
                <a:off x="844061" y="650631"/>
                <a:ext cx="10726615" cy="5486399"/>
              </a:xfrm>
              <a:blipFill>
                <a:blip r:embed="rId2"/>
                <a:stretch>
                  <a:fillRect l="-455"/>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FD165C0A-5F9C-67B7-F5FB-D7B4F87DC270}"/>
              </a:ext>
            </a:extLst>
          </p:cNvPr>
          <p:cNvSpPr>
            <a:spLocks noGrp="1"/>
          </p:cNvSpPr>
          <p:nvPr>
            <p:ph type="ftr" sz="quarter" idx="11"/>
          </p:nvPr>
        </p:nvSpPr>
        <p:spPr/>
        <p:txBody>
          <a:bodyPr/>
          <a:lstStyle/>
          <a:p>
            <a:r>
              <a:rPr lang="en-US"/>
              <a:t>Copy Right: Santosh Chhatkuli</a:t>
            </a:r>
            <a:endParaRPr lang="en-US" dirty="0"/>
          </a:p>
        </p:txBody>
      </p:sp>
      <p:graphicFrame>
        <p:nvGraphicFramePr>
          <p:cNvPr id="5" name="Object 4">
            <a:extLst>
              <a:ext uri="{FF2B5EF4-FFF2-40B4-BE49-F238E27FC236}">
                <a16:creationId xmlns:a16="http://schemas.microsoft.com/office/drawing/2014/main" id="{D56076F1-C0C7-414F-A199-4BE9E14DAECD}"/>
              </a:ext>
            </a:extLst>
          </p:cNvPr>
          <p:cNvGraphicFramePr>
            <a:graphicFrameLocks noChangeAspect="1"/>
          </p:cNvGraphicFramePr>
          <p:nvPr>
            <p:extLst>
              <p:ext uri="{D42A27DB-BD31-4B8C-83A1-F6EECF244321}">
                <p14:modId xmlns:p14="http://schemas.microsoft.com/office/powerpoint/2010/main" val="1306354988"/>
              </p:ext>
            </p:extLst>
          </p:nvPr>
        </p:nvGraphicFramePr>
        <p:xfrm>
          <a:off x="1112807" y="3393830"/>
          <a:ext cx="6003985" cy="2523226"/>
        </p:xfrm>
        <a:graphic>
          <a:graphicData uri="http://schemas.openxmlformats.org/presentationml/2006/ole">
            <mc:AlternateContent xmlns:mc="http://schemas.openxmlformats.org/markup-compatibility/2006">
              <mc:Choice xmlns:v="urn:schemas-microsoft-com:vml" Requires="v">
                <p:oleObj name="Worksheet" r:id="rId3" imgW="4038696" imgH="1533454" progId="Excel.Sheet.12">
                  <p:embed/>
                </p:oleObj>
              </mc:Choice>
              <mc:Fallback>
                <p:oleObj name="Worksheet" r:id="rId3" imgW="4038696" imgH="1533454" progId="Excel.Sheet.12">
                  <p:embed/>
                  <p:pic>
                    <p:nvPicPr>
                      <p:cNvPr id="0" name=""/>
                      <p:cNvPicPr/>
                      <p:nvPr/>
                    </p:nvPicPr>
                    <p:blipFill>
                      <a:blip r:embed="rId4"/>
                      <a:stretch>
                        <a:fillRect/>
                      </a:stretch>
                    </p:blipFill>
                    <p:spPr>
                      <a:xfrm>
                        <a:off x="1112807" y="3393830"/>
                        <a:ext cx="6003985" cy="2523226"/>
                      </a:xfrm>
                      <a:prstGeom prst="rect">
                        <a:avLst/>
                      </a:prstGeom>
                    </p:spPr>
                  </p:pic>
                </p:oleObj>
              </mc:Fallback>
            </mc:AlternateContent>
          </a:graphicData>
        </a:graphic>
      </p:graphicFrame>
    </p:spTree>
    <p:extLst>
      <p:ext uri="{BB962C8B-B14F-4D97-AF65-F5344CB8AC3E}">
        <p14:creationId xmlns:p14="http://schemas.microsoft.com/office/powerpoint/2010/main" val="104770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7DEE3-B834-4FC2-9B86-701424BEF699}"/>
              </a:ext>
            </a:extLst>
          </p:cNvPr>
          <p:cNvSpPr>
            <a:spLocks noGrp="1"/>
          </p:cNvSpPr>
          <p:nvPr>
            <p:ph type="title"/>
          </p:nvPr>
        </p:nvSpPr>
        <p:spPr>
          <a:xfrm>
            <a:off x="842513" y="510215"/>
            <a:ext cx="10058400" cy="625489"/>
          </a:xfrm>
        </p:spPr>
        <p:txBody>
          <a:bodyPr>
            <a:normAutofit/>
          </a:bodyPr>
          <a:lstStyle/>
          <a:p>
            <a:r>
              <a:rPr lang="en-US" sz="2800" b="1" dirty="0"/>
              <a:t>Introduction</a:t>
            </a:r>
          </a:p>
        </p:txBody>
      </p:sp>
      <p:sp>
        <p:nvSpPr>
          <p:cNvPr id="3" name="Content Placeholder 2">
            <a:extLst>
              <a:ext uri="{FF2B5EF4-FFF2-40B4-BE49-F238E27FC236}">
                <a16:creationId xmlns:a16="http://schemas.microsoft.com/office/drawing/2014/main" id="{1F710550-32AA-419E-B872-68F9AE4148D7}"/>
              </a:ext>
            </a:extLst>
          </p:cNvPr>
          <p:cNvSpPr>
            <a:spLocks noGrp="1"/>
          </p:cNvSpPr>
          <p:nvPr>
            <p:ph idx="1"/>
          </p:nvPr>
        </p:nvSpPr>
        <p:spPr>
          <a:xfrm>
            <a:off x="842513" y="1337093"/>
            <a:ext cx="10742762" cy="5010691"/>
          </a:xfrm>
        </p:spPr>
        <p:txBody>
          <a:bodyPr>
            <a:normAutofit/>
          </a:bodyPr>
          <a:lstStyle/>
          <a:p>
            <a:r>
              <a:rPr lang="en-US" sz="3600" dirty="0"/>
              <a:t>Binomial Distribution is the most common discrete probability distribution. </a:t>
            </a:r>
          </a:p>
          <a:p>
            <a:r>
              <a:rPr lang="en-US" sz="3600" dirty="0"/>
              <a:t>BD is used when there are two possible outcomes in each trial. </a:t>
            </a:r>
          </a:p>
          <a:p>
            <a:r>
              <a:rPr lang="en-US" sz="3600" dirty="0"/>
              <a:t>BD is </a:t>
            </a:r>
            <a:r>
              <a:rPr lang="en-US" sz="3600" b="0" i="0" dirty="0">
                <a:solidFill>
                  <a:srgbClr val="222222"/>
                </a:solidFill>
                <a:effectLst/>
              </a:rPr>
              <a:t>a frequency distribution of the possible number of successful outcomes in a given number of trials in each of which there is the same probability of success. </a:t>
            </a:r>
          </a:p>
          <a:p>
            <a:endParaRPr lang="en-US" sz="2800" dirty="0"/>
          </a:p>
        </p:txBody>
      </p:sp>
      <p:sp>
        <p:nvSpPr>
          <p:cNvPr id="4" name="Footer Placeholder 3">
            <a:extLst>
              <a:ext uri="{FF2B5EF4-FFF2-40B4-BE49-F238E27FC236}">
                <a16:creationId xmlns:a16="http://schemas.microsoft.com/office/drawing/2014/main" id="{D421B6E6-B610-C3D5-DDA1-103C782A8D04}"/>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403398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98844-8BB2-4A74-8ED2-35DA6F80BEEC}"/>
              </a:ext>
            </a:extLst>
          </p:cNvPr>
          <p:cNvSpPr>
            <a:spLocks noGrp="1"/>
          </p:cNvSpPr>
          <p:nvPr>
            <p:ph type="title"/>
          </p:nvPr>
        </p:nvSpPr>
        <p:spPr>
          <a:xfrm>
            <a:off x="885646" y="385132"/>
            <a:ext cx="10058400" cy="634115"/>
          </a:xfrm>
        </p:spPr>
        <p:txBody>
          <a:bodyPr>
            <a:normAutofit/>
          </a:bodyPr>
          <a:lstStyle/>
          <a:p>
            <a:r>
              <a:rPr lang="en-US" sz="2800" b="1" dirty="0"/>
              <a:t>Bernoulli Trial</a:t>
            </a:r>
          </a:p>
        </p:txBody>
      </p:sp>
      <p:sp>
        <p:nvSpPr>
          <p:cNvPr id="3" name="Content Placeholder 2">
            <a:extLst>
              <a:ext uri="{FF2B5EF4-FFF2-40B4-BE49-F238E27FC236}">
                <a16:creationId xmlns:a16="http://schemas.microsoft.com/office/drawing/2014/main" id="{B3613177-CB39-4DA1-A70F-949055AF71E3}"/>
              </a:ext>
            </a:extLst>
          </p:cNvPr>
          <p:cNvSpPr>
            <a:spLocks noGrp="1"/>
          </p:cNvSpPr>
          <p:nvPr>
            <p:ph idx="1"/>
          </p:nvPr>
        </p:nvSpPr>
        <p:spPr>
          <a:xfrm>
            <a:off x="885646" y="1140017"/>
            <a:ext cx="10380452" cy="4872595"/>
          </a:xfrm>
        </p:spPr>
        <p:txBody>
          <a:bodyPr>
            <a:noAutofit/>
          </a:bodyPr>
          <a:lstStyle/>
          <a:p>
            <a:pPr marL="0" indent="0">
              <a:buNone/>
            </a:pPr>
            <a:r>
              <a:rPr lang="en-US" sz="2600" dirty="0"/>
              <a:t>The BD describes discrete data resulting from a process known as </a:t>
            </a:r>
            <a:r>
              <a:rPr lang="en-US" sz="2600" b="1" dirty="0"/>
              <a:t>Bernoulli trials</a:t>
            </a:r>
            <a:r>
              <a:rPr lang="en-US" sz="2600" dirty="0"/>
              <a:t>, named after Swiss mathematician James Bernoulli.</a:t>
            </a:r>
          </a:p>
          <a:p>
            <a:pPr marL="0" indent="0">
              <a:buNone/>
            </a:pPr>
            <a:r>
              <a:rPr lang="en-US" sz="2600" dirty="0"/>
              <a:t>When each trial of a random experiment can result in only one of two mutually exclusive outcomes such as, pass/fail, defective/non-defective, dead/alive, test +</a:t>
            </a:r>
            <a:r>
              <a:rPr lang="en-US" sz="2600" dirty="0" err="1"/>
              <a:t>ve</a:t>
            </a:r>
            <a:r>
              <a:rPr lang="en-US" sz="2600" dirty="0"/>
              <a:t>/test -</a:t>
            </a:r>
            <a:r>
              <a:rPr lang="en-US" sz="2600" dirty="0" err="1"/>
              <a:t>ve</a:t>
            </a:r>
            <a:r>
              <a:rPr lang="en-US" sz="2600" dirty="0"/>
              <a:t>, then such trial is called Bernoulli trial or Binomial trial</a:t>
            </a:r>
          </a:p>
          <a:p>
            <a:pPr marL="0" indent="0">
              <a:buNone/>
            </a:pPr>
            <a:r>
              <a:rPr lang="en-US" sz="2600" dirty="0"/>
              <a:t>The sequence of Bernoulli trials which forms a </a:t>
            </a:r>
            <a:r>
              <a:rPr lang="en-US" sz="2600" b="1" dirty="0"/>
              <a:t>Binomial Distribution</a:t>
            </a:r>
            <a:r>
              <a:rPr lang="en-US" sz="2600" dirty="0"/>
              <a:t>. </a:t>
            </a:r>
          </a:p>
          <a:p>
            <a:pPr marL="0" indent="0">
              <a:buNone/>
            </a:pPr>
            <a:r>
              <a:rPr lang="en-US" sz="2600" dirty="0"/>
              <a:t>Thus Binomial Distribution models the number of successes in n independent Bernoulli trials.</a:t>
            </a:r>
          </a:p>
        </p:txBody>
      </p:sp>
      <p:sp>
        <p:nvSpPr>
          <p:cNvPr id="4" name="Footer Placeholder 3">
            <a:extLst>
              <a:ext uri="{FF2B5EF4-FFF2-40B4-BE49-F238E27FC236}">
                <a16:creationId xmlns:a16="http://schemas.microsoft.com/office/drawing/2014/main" id="{16180C1F-1DBD-897B-6C34-34657D60423C}"/>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387606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EF82-7E39-4143-A975-CDB4E5E0521A}"/>
              </a:ext>
            </a:extLst>
          </p:cNvPr>
          <p:cNvSpPr>
            <a:spLocks noGrp="1"/>
          </p:cNvSpPr>
          <p:nvPr>
            <p:ph type="title"/>
          </p:nvPr>
        </p:nvSpPr>
        <p:spPr>
          <a:xfrm>
            <a:off x="635480" y="488649"/>
            <a:ext cx="10058400" cy="513346"/>
          </a:xfrm>
        </p:spPr>
        <p:txBody>
          <a:bodyPr>
            <a:normAutofit/>
          </a:bodyPr>
          <a:lstStyle/>
          <a:p>
            <a:r>
              <a:rPr lang="en-US" sz="2800" b="1" dirty="0"/>
              <a:t>Characteristics of Binomial Distribution</a:t>
            </a:r>
          </a:p>
        </p:txBody>
      </p:sp>
      <p:sp>
        <p:nvSpPr>
          <p:cNvPr id="3" name="Content Placeholder 2">
            <a:extLst>
              <a:ext uri="{FF2B5EF4-FFF2-40B4-BE49-F238E27FC236}">
                <a16:creationId xmlns:a16="http://schemas.microsoft.com/office/drawing/2014/main" id="{36DEA3D2-8300-4759-82FF-8E1A8B5F03EC}"/>
              </a:ext>
            </a:extLst>
          </p:cNvPr>
          <p:cNvSpPr>
            <a:spLocks noGrp="1"/>
          </p:cNvSpPr>
          <p:nvPr>
            <p:ph idx="1"/>
          </p:nvPr>
        </p:nvSpPr>
        <p:spPr>
          <a:xfrm>
            <a:off x="724619" y="1224951"/>
            <a:ext cx="10791646" cy="5066762"/>
          </a:xfrm>
        </p:spPr>
        <p:txBody>
          <a:bodyPr>
            <a:normAutofit lnSpcReduction="10000"/>
          </a:bodyPr>
          <a:lstStyle/>
          <a:p>
            <a:pPr marL="342900" indent="-342900">
              <a:buAutoNum type="arabicPeriod"/>
            </a:pPr>
            <a:r>
              <a:rPr lang="en-US" dirty="0"/>
              <a:t>The experiment or process consists of n identical trials which is fixed in advance (fixed no. of replications)</a:t>
            </a:r>
          </a:p>
          <a:p>
            <a:pPr marL="342900" indent="-342900">
              <a:buAutoNum type="arabicPeriod"/>
            </a:pPr>
            <a:r>
              <a:rPr lang="en-US" dirty="0"/>
              <a:t>Each trial has only two possible outcomes, one of which is called success and other as failure</a:t>
            </a:r>
          </a:p>
          <a:p>
            <a:pPr marL="0" indent="0">
              <a:buNone/>
            </a:pPr>
            <a:r>
              <a:rPr lang="en-US" dirty="0"/>
              <a:t>	S = success (Outcome of interest)</a:t>
            </a:r>
          </a:p>
          <a:p>
            <a:pPr marL="0" indent="0">
              <a:buNone/>
            </a:pPr>
            <a:r>
              <a:rPr lang="en-US" dirty="0"/>
              <a:t>	F = failure (Outcome of non interest)</a:t>
            </a:r>
          </a:p>
          <a:p>
            <a:pPr marL="344488" indent="-344488">
              <a:buNone/>
            </a:pPr>
            <a:r>
              <a:rPr lang="en-US" dirty="0"/>
              <a:t>	we use code ‘1’ for success and code ‘0’ for failure to map outcomes to Binomial R. V.</a:t>
            </a:r>
          </a:p>
          <a:p>
            <a:pPr marL="284163" indent="-284163">
              <a:buNone/>
            </a:pPr>
            <a:r>
              <a:rPr lang="en-US" dirty="0"/>
              <a:t>3. The trials are independent of each other  i.e. outcome of one trial has no effect on outcomes of other trial</a:t>
            </a:r>
          </a:p>
          <a:p>
            <a:pPr marL="0" indent="0">
              <a:buNone/>
            </a:pPr>
            <a:r>
              <a:rPr lang="en-US" dirty="0"/>
              <a:t>4. The probability of success ‘p’ in the population is constant from trial to trial.</a:t>
            </a:r>
          </a:p>
          <a:p>
            <a:pPr marL="0" indent="0">
              <a:buNone/>
            </a:pPr>
            <a:r>
              <a:rPr lang="en-US" dirty="0"/>
              <a:t>	p = probability of success </a:t>
            </a:r>
          </a:p>
          <a:p>
            <a:pPr marL="0" indent="0">
              <a:buNone/>
            </a:pPr>
            <a:r>
              <a:rPr lang="en-US" dirty="0"/>
              <a:t>	q = probability of failure = 1 – p</a:t>
            </a:r>
          </a:p>
          <a:p>
            <a:pPr marL="0" indent="0">
              <a:buNone/>
            </a:pPr>
            <a:endParaRPr lang="en-US" dirty="0"/>
          </a:p>
          <a:p>
            <a:pPr marL="0" indent="0">
              <a:buNone/>
            </a:pPr>
            <a:r>
              <a:rPr lang="en-US" dirty="0"/>
              <a:t>Any process which satisfies above four conditions, we can generate probability distribution for that process.</a:t>
            </a:r>
          </a:p>
          <a:p>
            <a:pPr marL="0" indent="0">
              <a:buNone/>
            </a:pPr>
            <a:r>
              <a:rPr lang="en-US" dirty="0"/>
              <a:t>	</a:t>
            </a:r>
          </a:p>
        </p:txBody>
      </p:sp>
      <p:sp>
        <p:nvSpPr>
          <p:cNvPr id="4" name="Footer Placeholder 3">
            <a:extLst>
              <a:ext uri="{FF2B5EF4-FFF2-40B4-BE49-F238E27FC236}">
                <a16:creationId xmlns:a16="http://schemas.microsoft.com/office/drawing/2014/main" id="{CDDFE99E-FCBB-7B17-FFED-31CCCDB66D06}"/>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142526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269E3-15C2-445F-91E8-DE4D112966DB}"/>
              </a:ext>
            </a:extLst>
          </p:cNvPr>
          <p:cNvSpPr>
            <a:spLocks noGrp="1"/>
          </p:cNvSpPr>
          <p:nvPr>
            <p:ph type="title"/>
          </p:nvPr>
        </p:nvSpPr>
        <p:spPr>
          <a:xfrm>
            <a:off x="790754" y="504571"/>
            <a:ext cx="10058400" cy="452961"/>
          </a:xfrm>
        </p:spPr>
        <p:txBody>
          <a:bodyPr>
            <a:normAutofit fontScale="90000"/>
          </a:bodyPr>
          <a:lstStyle/>
          <a:p>
            <a:r>
              <a:rPr lang="en-US" sz="2800" b="1" dirty="0"/>
              <a:t>Binomial Formula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9D906D-2FA6-4AF8-87E3-99DE9B154093}"/>
                  </a:ext>
                </a:extLst>
              </p:cNvPr>
              <p:cNvSpPr>
                <a:spLocks noGrp="1"/>
              </p:cNvSpPr>
              <p:nvPr>
                <p:ph idx="1"/>
              </p:nvPr>
            </p:nvSpPr>
            <p:spPr>
              <a:xfrm>
                <a:off x="877019" y="1242203"/>
                <a:ext cx="10058400" cy="4891177"/>
              </a:xfrm>
            </p:spPr>
            <p:txBody>
              <a:bodyPr>
                <a:noAutofit/>
              </a:bodyPr>
              <a:lstStyle/>
              <a:p>
                <a:pPr marL="0" indent="0">
                  <a:buNone/>
                </a:pPr>
                <a:r>
                  <a:rPr lang="en-US" sz="2000" dirty="0"/>
                  <a:t>Let X be the number of successes in n trials. X is a Binomial random variable. The probability of exactly ‘x’ successes in ‘n’ trials is given by, </a:t>
                </a:r>
              </a:p>
              <a:p>
                <a:pPr marL="0" indent="0">
                  <a:buNone/>
                </a:pPr>
                <a:r>
                  <a:rPr lang="en-US" sz="2000" dirty="0"/>
                  <a:t>	</a:t>
                </a:r>
                <a14:m>
                  <m:oMath xmlns:m="http://schemas.openxmlformats.org/officeDocument/2006/math">
                    <m:r>
                      <a:rPr lang="en-US" sz="3600" b="0" i="1" smtClean="0">
                        <a:latin typeface="Cambria Math" panose="02040503050406030204" pitchFamily="18" charset="0"/>
                      </a:rPr>
                      <m:t>𝑃</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𝑋</m:t>
                        </m:r>
                        <m:r>
                          <a:rPr lang="en-US" sz="3600" b="0" i="1" smtClean="0">
                            <a:latin typeface="Cambria Math" panose="02040503050406030204" pitchFamily="18" charset="0"/>
                          </a:rPr>
                          <m:t>=</m:t>
                        </m:r>
                        <m:r>
                          <a:rPr lang="en-US" sz="3600" b="0" i="1" smtClean="0">
                            <a:latin typeface="Cambria Math" panose="02040503050406030204" pitchFamily="18" charset="0"/>
                          </a:rPr>
                          <m:t>𝑥</m:t>
                        </m:r>
                      </m:e>
                    </m:d>
                    <m:r>
                      <a:rPr lang="en-US" sz="3600" b="0" i="1" smtClean="0">
                        <a:latin typeface="Cambria Math" panose="02040503050406030204" pitchFamily="18" charset="0"/>
                      </a:rPr>
                      <m:t>=</m:t>
                    </m:r>
                    <m:r>
                      <a:rPr lang="en-US" sz="3600" b="0" i="1" smtClean="0">
                        <a:latin typeface="Cambria Math" panose="02040503050406030204" pitchFamily="18" charset="0"/>
                      </a:rPr>
                      <m:t>𝑝</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𝑥</m:t>
                        </m:r>
                      </m:e>
                    </m:d>
                    <m:r>
                      <a:rPr lang="en-US" sz="3600" b="0" i="1" smtClean="0">
                        <a:latin typeface="Cambria Math" panose="02040503050406030204" pitchFamily="18" charset="0"/>
                      </a:rPr>
                      <m:t>=</m:t>
                    </m:r>
                    <m:r>
                      <a:rPr lang="en-US" sz="3600" b="0" i="1" smtClean="0">
                        <a:latin typeface="Cambria Math" panose="02040503050406030204" pitchFamily="18" charset="0"/>
                      </a:rPr>
                      <m:t>𝑛𝐶𝑥</m:t>
                    </m:r>
                    <m:r>
                      <a:rPr lang="en-US" sz="3600" b="0" i="1" smtClean="0">
                        <a:latin typeface="Cambria Math" panose="02040503050406030204" pitchFamily="18" charset="0"/>
                      </a:rPr>
                      <m:t> .  </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𝑝</m:t>
                        </m:r>
                      </m:e>
                      <m:sup>
                        <m:r>
                          <a:rPr lang="en-US" sz="3600" b="0" i="1" smtClean="0">
                            <a:latin typeface="Cambria Math" panose="02040503050406030204" pitchFamily="18" charset="0"/>
                          </a:rPr>
                          <m:t>𝑥</m:t>
                        </m:r>
                      </m:sup>
                    </m:sSup>
                    <m:r>
                      <a:rPr lang="en-US" sz="3600" b="0" i="1" smtClean="0">
                        <a:latin typeface="Cambria Math" panose="02040503050406030204" pitchFamily="18" charset="0"/>
                      </a:rPr>
                      <m:t> .  </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𝑞</m:t>
                        </m:r>
                      </m:e>
                      <m:sup>
                        <m:r>
                          <a:rPr lang="en-US" sz="3600" b="0" i="1" smtClean="0">
                            <a:latin typeface="Cambria Math" panose="02040503050406030204" pitchFamily="18" charset="0"/>
                          </a:rPr>
                          <m:t>𝑛</m:t>
                        </m:r>
                        <m:r>
                          <a:rPr lang="en-US" sz="3600" b="0" i="1" smtClean="0">
                            <a:latin typeface="Cambria Math" panose="02040503050406030204" pitchFamily="18" charset="0"/>
                          </a:rPr>
                          <m:t>−</m:t>
                        </m:r>
                        <m:r>
                          <a:rPr lang="en-US" sz="3600" b="0" i="1" smtClean="0">
                            <a:latin typeface="Cambria Math" panose="02040503050406030204" pitchFamily="18" charset="0"/>
                          </a:rPr>
                          <m:t>𝑥</m:t>
                        </m:r>
                      </m:sup>
                    </m:sSup>
                  </m:oMath>
                </a14:m>
                <a:endParaRPr lang="en-US" sz="3600" dirty="0"/>
              </a:p>
              <a:p>
                <a:pPr marL="0" indent="0">
                  <a:buNone/>
                </a:pPr>
                <a:r>
                  <a:rPr lang="en-US" sz="3600" dirty="0"/>
                  <a:t>			= </a:t>
                </a:r>
                <a14:m>
                  <m:oMath xmlns:m="http://schemas.openxmlformats.org/officeDocument/2006/math">
                    <m:f>
                      <m:fPr>
                        <m:ctrlPr>
                          <a:rPr lang="en-US" sz="3600" i="1" smtClean="0">
                            <a:latin typeface="Cambria Math" panose="02040503050406030204" pitchFamily="18" charset="0"/>
                          </a:rPr>
                        </m:ctrlPr>
                      </m:fPr>
                      <m:num>
                        <m:r>
                          <a:rPr lang="en-US" sz="3600" b="0" i="1" smtClean="0">
                            <a:latin typeface="Cambria Math" panose="02040503050406030204" pitchFamily="18" charset="0"/>
                          </a:rPr>
                          <m:t>𝑛</m:t>
                        </m:r>
                        <m:r>
                          <a:rPr lang="en-US" sz="3600" b="0" i="1" smtClean="0">
                            <a:latin typeface="Cambria Math" panose="02040503050406030204" pitchFamily="18" charset="0"/>
                            <a:ea typeface="Cambria Math" panose="02040503050406030204" pitchFamily="18" charset="0"/>
                          </a:rPr>
                          <m:t>!</m:t>
                        </m:r>
                      </m:num>
                      <m:den>
                        <m:r>
                          <a:rPr lang="en-US" sz="3600" b="0" i="1" smtClean="0">
                            <a:latin typeface="Cambria Math" panose="02040503050406030204" pitchFamily="18" charset="0"/>
                          </a:rPr>
                          <m:t>(</m:t>
                        </m:r>
                        <m:r>
                          <a:rPr lang="en-US" sz="3600" b="0" i="1" smtClean="0">
                            <a:latin typeface="Cambria Math" panose="02040503050406030204" pitchFamily="18" charset="0"/>
                          </a:rPr>
                          <m:t>𝑛</m:t>
                        </m:r>
                        <m:r>
                          <a:rPr lang="en-US" sz="3600" b="0" i="1" smtClean="0">
                            <a:latin typeface="Cambria Math" panose="02040503050406030204" pitchFamily="18" charset="0"/>
                          </a:rPr>
                          <m:t>−</m:t>
                        </m:r>
                        <m:r>
                          <a:rPr lang="en-US" sz="3600" b="0" i="1" smtClean="0">
                            <a:latin typeface="Cambria Math" panose="02040503050406030204" pitchFamily="18" charset="0"/>
                          </a:rPr>
                          <m:t>𝑥</m:t>
                        </m:r>
                        <m:r>
                          <a:rPr lang="en-US" sz="3600" b="0" i="1" smtClean="0">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𝑥</m:t>
                        </m:r>
                        <m:r>
                          <a:rPr lang="en-US" sz="3600" b="0" i="1" smtClean="0">
                            <a:latin typeface="Cambria Math" panose="02040503050406030204" pitchFamily="18" charset="0"/>
                            <a:ea typeface="Cambria Math" panose="02040503050406030204" pitchFamily="18" charset="0"/>
                          </a:rPr>
                          <m:t>!</m:t>
                        </m:r>
                      </m:den>
                    </m:f>
                    <m:sSup>
                      <m:sSupPr>
                        <m:ctrlPr>
                          <a:rPr lang="en-US" sz="3600" i="1" smtClean="0">
                            <a:latin typeface="Cambria Math" panose="02040503050406030204" pitchFamily="18" charset="0"/>
                          </a:rPr>
                        </m:ctrlPr>
                      </m:sSupPr>
                      <m:e>
                        <m:r>
                          <a:rPr lang="en-US" sz="3600" b="0" i="1" smtClean="0">
                            <a:latin typeface="Cambria Math" panose="02040503050406030204" pitchFamily="18" charset="0"/>
                          </a:rPr>
                          <m:t>𝑝</m:t>
                        </m:r>
                      </m:e>
                      <m:sup>
                        <m:r>
                          <a:rPr lang="en-US" sz="3600" b="0" i="1" smtClean="0">
                            <a:latin typeface="Cambria Math" panose="02040503050406030204" pitchFamily="18" charset="0"/>
                          </a:rPr>
                          <m:t>𝑥</m:t>
                        </m:r>
                      </m:sup>
                    </m:sSup>
                    <m:sSup>
                      <m:sSupPr>
                        <m:ctrlPr>
                          <a:rPr lang="en-US" sz="3600" i="1" smtClean="0">
                            <a:latin typeface="Cambria Math" panose="02040503050406030204" pitchFamily="18" charset="0"/>
                          </a:rPr>
                        </m:ctrlPr>
                      </m:sSupPr>
                      <m:e>
                        <m:r>
                          <a:rPr lang="en-US" sz="3600" b="0" i="1" smtClean="0">
                            <a:latin typeface="Cambria Math" panose="02040503050406030204" pitchFamily="18" charset="0"/>
                          </a:rPr>
                          <m:t>𝑞</m:t>
                        </m:r>
                      </m:e>
                      <m:sup>
                        <m:r>
                          <a:rPr lang="en-US" sz="3600" b="0" i="1" smtClean="0">
                            <a:latin typeface="Cambria Math" panose="02040503050406030204" pitchFamily="18" charset="0"/>
                          </a:rPr>
                          <m:t>𝑛</m:t>
                        </m:r>
                        <m:r>
                          <a:rPr lang="en-US" sz="3600" b="0" i="1" smtClean="0">
                            <a:latin typeface="Cambria Math" panose="02040503050406030204" pitchFamily="18" charset="0"/>
                          </a:rPr>
                          <m:t>−</m:t>
                        </m:r>
                        <m:r>
                          <a:rPr lang="en-US" sz="3600" b="0" i="1" smtClean="0">
                            <a:latin typeface="Cambria Math" panose="02040503050406030204" pitchFamily="18" charset="0"/>
                          </a:rPr>
                          <m:t>𝑥</m:t>
                        </m:r>
                      </m:sup>
                    </m:sSup>
                  </m:oMath>
                </a14:m>
                <a:endParaRPr lang="en-US" sz="3600" dirty="0"/>
              </a:p>
              <a:p>
                <a:pPr marL="0" indent="0">
                  <a:buNone/>
                </a:pPr>
                <a:r>
                  <a:rPr lang="en-US" sz="2000" dirty="0"/>
                  <a:t>Notations: </a:t>
                </a:r>
              </a:p>
              <a:p>
                <a:pPr marL="0" indent="0">
                  <a:buNone/>
                </a:pPr>
                <a:r>
                  <a:rPr lang="en-US" sz="2000" dirty="0"/>
                  <a:t>	n = Number of trials </a:t>
                </a:r>
              </a:p>
              <a:p>
                <a:pPr marL="0" indent="0">
                  <a:buNone/>
                </a:pPr>
                <a:r>
                  <a:rPr lang="en-US" sz="2000" dirty="0"/>
                  <a:t>	x = Number of successes in n trials</a:t>
                </a:r>
              </a:p>
              <a:p>
                <a:pPr marL="0" indent="0">
                  <a:buNone/>
                </a:pPr>
                <a:r>
                  <a:rPr lang="en-US" sz="2000" dirty="0"/>
                  <a:t>	n – x = No. of failures in in n trials</a:t>
                </a:r>
              </a:p>
              <a:p>
                <a:pPr marL="0" indent="0">
                  <a:buNone/>
                </a:pPr>
                <a:r>
                  <a:rPr lang="en-US" sz="2000" dirty="0"/>
                  <a:t>	p = probability of success for each trial</a:t>
                </a:r>
              </a:p>
              <a:p>
                <a:pPr marL="0" indent="0">
                  <a:buNone/>
                </a:pPr>
                <a:r>
                  <a:rPr lang="en-US" sz="2000" dirty="0"/>
                  <a:t>	q = probability of failures = 1 – p</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339D906D-2FA6-4AF8-87E3-99DE9B154093}"/>
                  </a:ext>
                </a:extLst>
              </p:cNvPr>
              <p:cNvSpPr>
                <a:spLocks noGrp="1" noRot="1" noChangeAspect="1" noMove="1" noResize="1" noEditPoints="1" noAdjustHandles="1" noChangeArrowheads="1" noChangeShapeType="1" noTextEdit="1"/>
              </p:cNvSpPr>
              <p:nvPr>
                <p:ph idx="1"/>
              </p:nvPr>
            </p:nvSpPr>
            <p:spPr>
              <a:xfrm>
                <a:off x="877019" y="1242203"/>
                <a:ext cx="10058400" cy="4891177"/>
              </a:xfrm>
              <a:blipFill>
                <a:blip r:embed="rId2"/>
                <a:stretch>
                  <a:fillRect l="-667" t="-748" r="-182" b="-149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2C1C2FD-4B3B-9D3A-5A3D-65B9BDA478D0}"/>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1541479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834F-6EB1-48E8-A717-D436BD8CC97B}"/>
              </a:ext>
            </a:extLst>
          </p:cNvPr>
          <p:cNvSpPr>
            <a:spLocks noGrp="1"/>
          </p:cNvSpPr>
          <p:nvPr>
            <p:ph type="title"/>
          </p:nvPr>
        </p:nvSpPr>
        <p:spPr>
          <a:xfrm>
            <a:off x="756250" y="599462"/>
            <a:ext cx="10058400" cy="841149"/>
          </a:xfrm>
        </p:spPr>
        <p:txBody>
          <a:bodyPr>
            <a:normAutofit/>
          </a:bodyPr>
          <a:lstStyle/>
          <a:p>
            <a:r>
              <a:rPr lang="en-US" sz="3600" b="1" dirty="0"/>
              <a:t>Parameters of Binomial Distribution</a:t>
            </a:r>
          </a:p>
        </p:txBody>
      </p:sp>
      <p:sp>
        <p:nvSpPr>
          <p:cNvPr id="3" name="Content Placeholder 2">
            <a:extLst>
              <a:ext uri="{FF2B5EF4-FFF2-40B4-BE49-F238E27FC236}">
                <a16:creationId xmlns:a16="http://schemas.microsoft.com/office/drawing/2014/main" id="{077D1A95-639F-460E-87E9-6AF2A96813AA}"/>
              </a:ext>
            </a:extLst>
          </p:cNvPr>
          <p:cNvSpPr>
            <a:spLocks noGrp="1"/>
          </p:cNvSpPr>
          <p:nvPr>
            <p:ph idx="1"/>
          </p:nvPr>
        </p:nvSpPr>
        <p:spPr>
          <a:xfrm>
            <a:off x="897147" y="1932317"/>
            <a:ext cx="10228053" cy="4102723"/>
          </a:xfrm>
        </p:spPr>
        <p:txBody>
          <a:bodyPr>
            <a:normAutofit/>
          </a:bodyPr>
          <a:lstStyle/>
          <a:p>
            <a:pPr marL="0" indent="0">
              <a:buNone/>
            </a:pPr>
            <a:r>
              <a:rPr lang="en-US" sz="3600" dirty="0"/>
              <a:t>A Binomial distribution is completely specified if we know the values of ‘n’ and ‘p’. Hence, n and</a:t>
            </a:r>
            <a:r>
              <a:rPr lang="en-US" sz="3600" dirty="0">
                <a:solidFill>
                  <a:srgbClr val="FF0000"/>
                </a:solidFill>
              </a:rPr>
              <a:t> </a:t>
            </a:r>
            <a:r>
              <a:rPr lang="en-US" sz="3600" dirty="0"/>
              <a:t>p are called parameters of Binomial Distribution.</a:t>
            </a:r>
          </a:p>
          <a:p>
            <a:pPr marL="0" indent="0">
              <a:buNone/>
            </a:pPr>
            <a:r>
              <a:rPr lang="en-US" sz="3600" dirty="0"/>
              <a:t>	n = Number of trials in each sample</a:t>
            </a:r>
          </a:p>
          <a:p>
            <a:pPr marL="0" indent="0">
              <a:buNone/>
            </a:pPr>
            <a:r>
              <a:rPr lang="en-US" sz="3600" dirty="0"/>
              <a:t>	p = probability of success </a:t>
            </a:r>
          </a:p>
        </p:txBody>
      </p:sp>
      <p:sp>
        <p:nvSpPr>
          <p:cNvPr id="4" name="Footer Placeholder 3">
            <a:extLst>
              <a:ext uri="{FF2B5EF4-FFF2-40B4-BE49-F238E27FC236}">
                <a16:creationId xmlns:a16="http://schemas.microsoft.com/office/drawing/2014/main" id="{BEB5E80B-A42D-3DD1-74CD-59C532420E33}"/>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1531597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DF80D-B5FF-446A-AF27-289F02F21DC5}"/>
              </a:ext>
            </a:extLst>
          </p:cNvPr>
          <p:cNvSpPr>
            <a:spLocks noGrp="1"/>
          </p:cNvSpPr>
          <p:nvPr>
            <p:ph type="title"/>
          </p:nvPr>
        </p:nvSpPr>
        <p:spPr/>
        <p:txBody>
          <a:bodyPr/>
          <a:lstStyle/>
          <a:p>
            <a:r>
              <a:rPr lang="en-US" b="1" dirty="0"/>
              <a:t>Shape of Binomial Distribution</a:t>
            </a:r>
          </a:p>
        </p:txBody>
      </p:sp>
      <p:sp>
        <p:nvSpPr>
          <p:cNvPr id="3" name="Content Placeholder 2">
            <a:extLst>
              <a:ext uri="{FF2B5EF4-FFF2-40B4-BE49-F238E27FC236}">
                <a16:creationId xmlns:a16="http://schemas.microsoft.com/office/drawing/2014/main" id="{92629B34-38A4-4801-AA3F-68CFA207B637}"/>
              </a:ext>
            </a:extLst>
          </p:cNvPr>
          <p:cNvSpPr>
            <a:spLocks noGrp="1"/>
          </p:cNvSpPr>
          <p:nvPr>
            <p:ph idx="1"/>
          </p:nvPr>
        </p:nvSpPr>
        <p:spPr/>
        <p:txBody>
          <a:bodyPr>
            <a:normAutofit/>
          </a:bodyPr>
          <a:lstStyle/>
          <a:p>
            <a:pPr marL="342900" indent="-342900">
              <a:buAutoNum type="arabicPeriod"/>
            </a:pPr>
            <a:r>
              <a:rPr lang="en-US" sz="3200" dirty="0"/>
              <a:t>If p = 0.5, a Binomial distribution is symmetrical of zero skewed regardless of n = no. of successes.</a:t>
            </a:r>
          </a:p>
          <a:p>
            <a:pPr marL="342900" indent="-342900">
              <a:buAutoNum type="arabicPeriod"/>
            </a:pPr>
            <a:r>
              <a:rPr lang="en-US" sz="3200" dirty="0"/>
              <a:t>If p ≠ 0.5, a Binomial distribution is non-symmetrical or skewed. In other word if p → 1or p → 0 BD is skewed.</a:t>
            </a:r>
          </a:p>
          <a:p>
            <a:pPr marL="342900" indent="-342900">
              <a:buAutoNum type="arabicPeriod"/>
            </a:pPr>
            <a:r>
              <a:rPr lang="en-US" sz="3200" dirty="0"/>
              <a:t>If n is very large, the BD tends to be symmetrical.</a:t>
            </a:r>
          </a:p>
        </p:txBody>
      </p:sp>
      <p:sp>
        <p:nvSpPr>
          <p:cNvPr id="4" name="Footer Placeholder 3">
            <a:extLst>
              <a:ext uri="{FF2B5EF4-FFF2-40B4-BE49-F238E27FC236}">
                <a16:creationId xmlns:a16="http://schemas.microsoft.com/office/drawing/2014/main" id="{A28739F6-357B-B5FB-07D4-719AEDDC77E7}"/>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3142142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FCC00-2BEC-4EE2-9ED8-8C87AFF94486}"/>
              </a:ext>
            </a:extLst>
          </p:cNvPr>
          <p:cNvSpPr>
            <a:spLocks noGrp="1"/>
          </p:cNvSpPr>
          <p:nvPr>
            <p:ph type="title"/>
          </p:nvPr>
        </p:nvSpPr>
        <p:spPr/>
        <p:txBody>
          <a:bodyPr>
            <a:normAutofit/>
          </a:bodyPr>
          <a:lstStyle/>
          <a:p>
            <a:r>
              <a:rPr lang="en-US" sz="2800" b="1" dirty="0"/>
              <a:t>Mean and Variance of 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C3457C-2CCB-4403-AD6A-49A5F015A7F0}"/>
                  </a:ext>
                </a:extLst>
              </p:cNvPr>
              <p:cNvSpPr>
                <a:spLocks noGrp="1"/>
              </p:cNvSpPr>
              <p:nvPr>
                <p:ph idx="1"/>
              </p:nvPr>
            </p:nvSpPr>
            <p:spPr/>
            <p:txBody>
              <a:bodyPr/>
              <a:lstStyle/>
              <a:p>
                <a:pPr marL="0" indent="0">
                  <a:buNone/>
                </a:pPr>
                <a:r>
                  <a:rPr lang="en-US" sz="2800" dirty="0"/>
                  <a:t>Mean of Binomial Distribution (µ) = </a:t>
                </a:r>
                <a14:m>
                  <m:oMath xmlns:m="http://schemas.openxmlformats.org/officeDocument/2006/math">
                    <m:r>
                      <a:rPr lang="en-US" sz="2800" i="1" dirty="0" smtClean="0">
                        <a:latin typeface="Cambria Math" panose="02040503050406030204" pitchFamily="18" charset="0"/>
                      </a:rPr>
                      <m:t>𝑛</m:t>
                    </m:r>
                    <m:r>
                      <a:rPr lang="en-US" sz="2800" i="1" dirty="0" smtClean="0">
                        <a:latin typeface="Cambria Math" panose="02040503050406030204" pitchFamily="18" charset="0"/>
                      </a:rPr>
                      <m:t> </m:t>
                    </m:r>
                    <m:r>
                      <a:rPr lang="en-US" sz="2800" i="1" dirty="0" smtClean="0">
                        <a:latin typeface="Cambria Math" panose="02040503050406030204" pitchFamily="18" charset="0"/>
                      </a:rPr>
                      <m:t>𝑝</m:t>
                    </m:r>
                  </m:oMath>
                </a14:m>
                <a:endParaRPr lang="en-US" sz="2800" dirty="0"/>
              </a:p>
              <a:p>
                <a:pPr marL="0" indent="0">
                  <a:buNone/>
                </a:pPr>
                <a:endParaRPr lang="en-US" sz="2800" dirty="0"/>
              </a:p>
              <a:p>
                <a:pPr marL="0" indent="0">
                  <a:buNone/>
                </a:pPr>
                <a:r>
                  <a:rPr lang="en-US" sz="2800" dirty="0"/>
                  <a:t>Variance of Binomial Distribution (σ</a:t>
                </a:r>
                <a:r>
                  <a:rPr lang="en-US" sz="2800" baseline="30000" dirty="0"/>
                  <a:t>2</a:t>
                </a:r>
                <a:r>
                  <a:rPr lang="en-US" sz="2800" dirty="0"/>
                  <a:t>) = </a:t>
                </a:r>
                <a14:m>
                  <m:oMath xmlns:m="http://schemas.openxmlformats.org/officeDocument/2006/math">
                    <m:r>
                      <a:rPr lang="en-US" sz="2800" b="0" i="1" smtClean="0">
                        <a:latin typeface="Cambria Math" panose="02040503050406030204" pitchFamily="18" charset="0"/>
                      </a:rPr>
                      <m:t>𝑛𝑝𝑞</m:t>
                    </m:r>
                  </m:oMath>
                </a14:m>
                <a:endParaRPr lang="en-US" sz="2800" dirty="0"/>
              </a:p>
              <a:p>
                <a:pPr marL="0" indent="0">
                  <a:buNone/>
                </a:pPr>
                <a:endParaRPr lang="en-US" sz="2800" dirty="0"/>
              </a:p>
              <a:p>
                <a:pPr marL="0" indent="0">
                  <a:buNone/>
                </a:pPr>
                <a:r>
                  <a:rPr lang="en-US" sz="2800" dirty="0"/>
                  <a:t>Standard Deviation of Binomial Distribution (σ) = </a:t>
                </a:r>
                <a14:m>
                  <m:oMath xmlns:m="http://schemas.openxmlformats.org/officeDocument/2006/math">
                    <m:rad>
                      <m:radPr>
                        <m:degHide m:val="on"/>
                        <m:ctrlPr>
                          <a:rPr lang="en-US" sz="2800" i="1" smtClean="0">
                            <a:latin typeface="Cambria Math" panose="02040503050406030204" pitchFamily="18" charset="0"/>
                          </a:rPr>
                        </m:ctrlPr>
                      </m:radPr>
                      <m:deg/>
                      <m:e>
                        <m:r>
                          <a:rPr lang="en-US" sz="2800" b="0" i="1" smtClean="0">
                            <a:latin typeface="Cambria Math" panose="02040503050406030204" pitchFamily="18" charset="0"/>
                          </a:rPr>
                          <m:t>𝑛𝑝𝑞</m:t>
                        </m:r>
                      </m:e>
                    </m:rad>
                  </m:oMath>
                </a14:m>
                <a:endParaRPr lang="en-US" sz="28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0C3457C-2CCB-4403-AD6A-49A5F015A7F0}"/>
                  </a:ext>
                </a:extLst>
              </p:cNvPr>
              <p:cNvSpPr>
                <a:spLocks noGrp="1" noRot="1" noChangeAspect="1" noMove="1" noResize="1" noEditPoints="1" noAdjustHandles="1" noChangeArrowheads="1" noChangeShapeType="1" noTextEdit="1"/>
              </p:cNvSpPr>
              <p:nvPr>
                <p:ph idx="1"/>
              </p:nvPr>
            </p:nvSpPr>
            <p:spPr>
              <a:blipFill>
                <a:blip r:embed="rId2"/>
                <a:stretch>
                  <a:fillRect l="-1212" t="-155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247452A-5C40-9E46-D391-A3197AB7399C}"/>
              </a:ext>
            </a:extLst>
          </p:cNvPr>
          <p:cNvSpPr>
            <a:spLocks noGrp="1"/>
          </p:cNvSpPr>
          <p:nvPr>
            <p:ph type="ftr" sz="quarter" idx="11"/>
          </p:nvPr>
        </p:nvSpPr>
        <p:spPr/>
        <p:txBody>
          <a:bodyPr/>
          <a:lstStyle/>
          <a:p>
            <a:r>
              <a:rPr lang="en-US"/>
              <a:t>Copy Right: Santosh Chhatkuli</a:t>
            </a:r>
            <a:endParaRPr lang="en-US" dirty="0"/>
          </a:p>
        </p:txBody>
      </p:sp>
    </p:spTree>
    <p:extLst>
      <p:ext uri="{BB962C8B-B14F-4D97-AF65-F5344CB8AC3E}">
        <p14:creationId xmlns:p14="http://schemas.microsoft.com/office/powerpoint/2010/main" val="1328793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Savon</Template>
  <TotalTime>960</TotalTime>
  <Words>2192</Words>
  <Application>Microsoft Office PowerPoint</Application>
  <PresentationFormat>Widescreen</PresentationFormat>
  <Paragraphs>226</Paragraphs>
  <Slides>20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20</vt:i4>
      </vt:variant>
    </vt:vector>
  </HeadingPairs>
  <TitlesOfParts>
    <vt:vector size="28" baseType="lpstr">
      <vt:lpstr>Calibri</vt:lpstr>
      <vt:lpstr>Cambria Math</vt:lpstr>
      <vt:lpstr>Century Gothic</vt:lpstr>
      <vt:lpstr>Garamond</vt:lpstr>
      <vt:lpstr>Times New Roman</vt:lpstr>
      <vt:lpstr>Savon</vt:lpstr>
      <vt:lpstr>Equation</vt:lpstr>
      <vt:lpstr>Worksheet</vt:lpstr>
      <vt:lpstr>Binomial Distribution</vt:lpstr>
      <vt:lpstr>Binomial Distribution</vt:lpstr>
      <vt:lpstr>Introduction</vt:lpstr>
      <vt:lpstr>Bernoulli Trial</vt:lpstr>
      <vt:lpstr>Characteristics of Binomial Distribution</vt:lpstr>
      <vt:lpstr>Binomial Formula </vt:lpstr>
      <vt:lpstr>Parameters of Binomial Distribution</vt:lpstr>
      <vt:lpstr>Shape of Binomial Distribution</vt:lpstr>
      <vt:lpstr>Mean and Variance of Binomial Distribution</vt:lpstr>
      <vt:lpstr>PowerPoint Presentation</vt:lpstr>
      <vt:lpstr>PowerPoint Presentation</vt:lpstr>
      <vt:lpstr>PowerPoint Presentation</vt:lpstr>
      <vt:lpstr>PowerPoint Presentation</vt:lpstr>
      <vt:lpstr>PowerPoint Presentation</vt:lpstr>
      <vt:lpstr>PowerPoint Presentation</vt:lpstr>
      <vt:lpstr>Examples</vt:lpstr>
      <vt:lpstr>PowerPoint Presentation</vt:lpstr>
      <vt:lpstr>Fitting of Binomial Distribution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Binomial Distribution</dc:title>
  <dc:creator>Santosh Chhatkuli</dc:creator>
  <cp:lastModifiedBy>Santosh Chhatkuli</cp:lastModifiedBy>
  <cp:revision>79</cp:revision>
  <dcterms:created xsi:type="dcterms:W3CDTF">2020-11-03T10:58:23Z</dcterms:created>
  <dcterms:modified xsi:type="dcterms:W3CDTF">2025-02-28T12:02:03Z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